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2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326" r:id="rId24"/>
    <p:sldId id="327" r:id="rId25"/>
    <p:sldId id="328" r:id="rId26"/>
    <p:sldId id="329" r:id="rId27"/>
    <p:sldId id="330" r:id="rId28"/>
    <p:sldId id="277" r:id="rId29"/>
    <p:sldId id="278" r:id="rId30"/>
    <p:sldId id="279" r:id="rId31"/>
    <p:sldId id="280" r:id="rId32"/>
    <p:sldId id="281" r:id="rId33"/>
    <p:sldId id="282" r:id="rId34"/>
    <p:sldId id="331" r:id="rId35"/>
    <p:sldId id="283" r:id="rId36"/>
    <p:sldId id="332" r:id="rId37"/>
    <p:sldId id="333" r:id="rId38"/>
    <p:sldId id="334" r:id="rId39"/>
    <p:sldId id="335" r:id="rId40"/>
    <p:sldId id="336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1" r:id="rId49"/>
    <p:sldId id="292" r:id="rId50"/>
    <p:sldId id="293" r:id="rId51"/>
    <p:sldId id="294" r:id="rId52"/>
    <p:sldId id="295" r:id="rId53"/>
    <p:sldId id="296" r:id="rId54"/>
    <p:sldId id="297" r:id="rId55"/>
    <p:sldId id="298" r:id="rId56"/>
    <p:sldId id="299" r:id="rId57"/>
    <p:sldId id="300" r:id="rId58"/>
    <p:sldId id="337" r:id="rId59"/>
    <p:sldId id="301" r:id="rId60"/>
    <p:sldId id="302" r:id="rId61"/>
    <p:sldId id="338" r:id="rId62"/>
    <p:sldId id="303" r:id="rId63"/>
    <p:sldId id="304" r:id="rId64"/>
    <p:sldId id="305" r:id="rId65"/>
    <p:sldId id="306" r:id="rId66"/>
    <p:sldId id="307" r:id="rId67"/>
    <p:sldId id="348" r:id="rId68"/>
    <p:sldId id="339" r:id="rId69"/>
    <p:sldId id="340" r:id="rId70"/>
    <p:sldId id="341" r:id="rId71"/>
    <p:sldId id="308" r:id="rId72"/>
    <p:sldId id="342" r:id="rId73"/>
    <p:sldId id="309" r:id="rId74"/>
    <p:sldId id="310" r:id="rId75"/>
    <p:sldId id="343" r:id="rId76"/>
    <p:sldId id="344" r:id="rId77"/>
    <p:sldId id="345" r:id="rId78"/>
    <p:sldId id="311" r:id="rId79"/>
    <p:sldId id="312" r:id="rId80"/>
    <p:sldId id="313" r:id="rId81"/>
    <p:sldId id="314" r:id="rId82"/>
    <p:sldId id="349" r:id="rId83"/>
    <p:sldId id="316" r:id="rId84"/>
    <p:sldId id="346" r:id="rId85"/>
    <p:sldId id="347" r:id="rId86"/>
    <p:sldId id="315" r:id="rId87"/>
    <p:sldId id="317" r:id="rId88"/>
    <p:sldId id="319" r:id="rId89"/>
    <p:sldId id="318" r:id="rId90"/>
    <p:sldId id="320" r:id="rId91"/>
    <p:sldId id="321" r:id="rId92"/>
    <p:sldId id="322" r:id="rId93"/>
    <p:sldId id="323" r:id="rId94"/>
    <p:sldId id="324" r:id="rId95"/>
    <p:sldId id="350" r:id="rId9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6" d="100"/>
          <a:sy n="66" d="100"/>
        </p:scale>
        <p:origin x="-3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5.xml"/><Relationship Id="rId1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png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A59867A-BFFC-49B9-A7FD-97193E6A05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8C6A9-537D-44E2-9A24-A1317E1C43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C4C8B-4418-4B57-9A0C-8DE735FD6E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EE3311F-8537-4AAD-8625-3CAAFFC247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524107B-9736-4890-A631-213F7AE647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C79DC-E6F2-4FCA-BB94-17A7EBB251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F3E3E2-FA60-43FB-A76E-41A6ADB8F3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0AFD40-1973-42FC-94AB-637CA4CD4C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088AA-1409-4669-98CB-C3F7FBFE86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D0C4A5-F79F-494B-AC1F-5FFF13C463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DB999-5509-4F84-94EE-61E8B5C50F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27BE1-5CDA-4ABB-AB4D-D07EF41E6A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5287D-420E-43BF-A0EE-DF7851126B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75" name="Rectangle 1027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76" name="Rectangle 1028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77" name="Rectangle 1029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78" name="Rectangle 1030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79" name="Rectangle 1031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80" name="Rectangle 1032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en-US"/>
          </a:p>
        </p:txBody>
      </p:sp>
      <p:sp>
        <p:nvSpPr>
          <p:cNvPr id="3081" name="Rectangle 1033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82" name="Rectangle 103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83" name="Rectangle 103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084" name="Rectangle 10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085" name="Rectangle 103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26D4DD9-C47A-4458-86DC-C271B8DB44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4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0.bin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21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22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Chapter 10	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Rotation of a Rigid Object</a:t>
            </a:r>
          </a:p>
          <a:p>
            <a:r>
              <a:rPr lang="en-US"/>
              <a:t>about a Fixed Axis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Average Angular Speed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average angular speed, </a:t>
            </a:r>
            <a:r>
              <a:rPr lang="en-US" i="1">
                <a:cs typeface="Tahoma" pitchFamily="34" charset="0"/>
              </a:rPr>
              <a:t>ω</a:t>
            </a:r>
            <a:r>
              <a:rPr lang="en-US">
                <a:cs typeface="Tahoma" pitchFamily="34" charset="0"/>
              </a:rPr>
              <a:t>, of a rotating rigid object is the ratio of the angular displacement to the time interval</a:t>
            </a:r>
          </a:p>
          <a:p>
            <a:endParaRPr lang="en-US"/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2551113" y="4075113"/>
          <a:ext cx="3508375" cy="1436687"/>
        </p:xfrm>
        <a:graphic>
          <a:graphicData uri="http://schemas.openxmlformats.org/presentationml/2006/ole">
            <p:oleObj spid="_x0000_s12292" name="Equation" r:id="rId3" imgW="1117440" imgH="457200" progId="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8229600" cy="50292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19200" y="304800"/>
            <a:ext cx="6172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Quiz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Instantaneous Angular Speed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</a:t>
            </a:r>
            <a:r>
              <a:rPr lang="en-US" i="1"/>
              <a:t>instantaneous</a:t>
            </a:r>
            <a:r>
              <a:rPr lang="en-US"/>
              <a:t> angular speed is defined as the limit of the average speed as the time interval approaches zero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84992" name="Object 2048"/>
          <p:cNvGraphicFramePr>
            <a:graphicFrameLocks noChangeAspect="1"/>
          </p:cNvGraphicFramePr>
          <p:nvPr/>
        </p:nvGraphicFramePr>
        <p:xfrm>
          <a:off x="2895600" y="4038600"/>
          <a:ext cx="3203575" cy="1055688"/>
        </p:xfrm>
        <a:graphic>
          <a:graphicData uri="http://schemas.openxmlformats.org/presentationml/2006/ole">
            <p:oleObj spid="_x0000_s84992" name="Equation" r:id="rId3" imgW="119376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Speed, final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Units of angular speed are radians/sec</a:t>
            </a:r>
          </a:p>
          <a:p>
            <a:pPr lvl="1"/>
            <a:r>
              <a:rPr lang="en-US"/>
              <a:t>rad/s or s</a:t>
            </a:r>
            <a:r>
              <a:rPr lang="en-US" baseline="30000"/>
              <a:t>-1</a:t>
            </a:r>
            <a:r>
              <a:rPr lang="en-US"/>
              <a:t> since radians have no dimensions</a:t>
            </a:r>
          </a:p>
          <a:p>
            <a:r>
              <a:rPr lang="en-US"/>
              <a:t>Angular speed will be positive if </a:t>
            </a:r>
            <a:r>
              <a:rPr lang="en-US" i="1">
                <a:cs typeface="Tahoma" pitchFamily="34" charset="0"/>
              </a:rPr>
              <a:t>θ</a:t>
            </a:r>
            <a:r>
              <a:rPr lang="en-US">
                <a:cs typeface="Tahoma" pitchFamily="34" charset="0"/>
              </a:rPr>
              <a:t> is increasing (counterclockwise)</a:t>
            </a:r>
          </a:p>
          <a:p>
            <a:r>
              <a:rPr lang="en-US"/>
              <a:t>Angular speed will be negative if </a:t>
            </a:r>
            <a:r>
              <a:rPr lang="en-US" i="1">
                <a:cs typeface="Tahoma" pitchFamily="34" charset="0"/>
              </a:rPr>
              <a:t>θ</a:t>
            </a:r>
            <a:r>
              <a:rPr lang="en-US">
                <a:cs typeface="Tahoma" pitchFamily="34" charset="0"/>
              </a:rPr>
              <a:t> is decreasing (clockwise)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Average Angular Acceleration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average angular acceleration, </a:t>
            </a:r>
            <a:r>
              <a:rPr lang="en-US" i="1">
                <a:latin typeface="Symbol" pitchFamily="18" charset="2"/>
              </a:rPr>
              <a:t>a</a:t>
            </a:r>
            <a:r>
              <a:rPr lang="en-US"/>
              <a:t>,                </a:t>
            </a:r>
          </a:p>
          <a:p>
            <a:pPr>
              <a:buFont typeface="Wingdings" pitchFamily="2" charset="2"/>
              <a:buNone/>
            </a:pPr>
            <a:r>
              <a:rPr lang="en-US"/>
              <a:t>   of an object is defined as the ratio of the change in the angular speed to the time it takes for the object to undergo the change:</a:t>
            </a:r>
          </a:p>
          <a:p>
            <a:endParaRPr lang="en-US"/>
          </a:p>
        </p:txBody>
      </p:sp>
      <p:graphicFrame>
        <p:nvGraphicFramePr>
          <p:cNvPr id="86016" name="Object 2048"/>
          <p:cNvGraphicFramePr>
            <a:graphicFrameLocks noChangeAspect="1"/>
          </p:cNvGraphicFramePr>
          <p:nvPr/>
        </p:nvGraphicFramePr>
        <p:xfrm>
          <a:off x="2555875" y="4611688"/>
          <a:ext cx="3348038" cy="1298575"/>
        </p:xfrm>
        <a:graphic>
          <a:graphicData uri="http://schemas.openxmlformats.org/presentationml/2006/ole">
            <p:oleObj spid="_x0000_s86016" name="Equation" r:id="rId3" imgW="1180800" imgH="457200" progId="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Instantaneous Angular Acceleration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981200"/>
            <a:ext cx="8229600" cy="4114800"/>
          </a:xfrm>
        </p:spPr>
        <p:txBody>
          <a:bodyPr/>
          <a:lstStyle/>
          <a:p>
            <a:r>
              <a:rPr lang="en-US"/>
              <a:t>The instantaneous angular acceleration is defined as the limit of the average angular acceleration as the time goes to 0</a:t>
            </a:r>
          </a:p>
          <a:p>
            <a:endParaRPr lang="en-US"/>
          </a:p>
        </p:txBody>
      </p:sp>
      <p:graphicFrame>
        <p:nvGraphicFramePr>
          <p:cNvPr id="87040" name="Object 2048"/>
          <p:cNvGraphicFramePr>
            <a:graphicFrameLocks noChangeAspect="1"/>
          </p:cNvGraphicFramePr>
          <p:nvPr/>
        </p:nvGraphicFramePr>
        <p:xfrm>
          <a:off x="2438400" y="4060825"/>
          <a:ext cx="2741613" cy="885825"/>
        </p:xfrm>
        <a:graphic>
          <a:graphicData uri="http://schemas.openxmlformats.org/presentationml/2006/ole">
            <p:oleObj spid="_x0000_s87040" name="Equation" r:id="rId3" imgW="121896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Acceleration, final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chemeClr val="accent1"/>
              </a:buClr>
              <a:buSzPct val="80000"/>
            </a:pPr>
            <a:r>
              <a:rPr lang="en-US">
                <a:cs typeface="Tahoma" pitchFamily="34" charset="0"/>
              </a:rPr>
              <a:t>Units of angular acceleration are rad/s² or s</a:t>
            </a:r>
            <a:r>
              <a:rPr lang="en-US" baseline="30000">
                <a:cs typeface="Tahoma" pitchFamily="34" charset="0"/>
              </a:rPr>
              <a:t>-2 </a:t>
            </a:r>
            <a:r>
              <a:rPr lang="en-US">
                <a:cs typeface="Tahoma" pitchFamily="34" charset="0"/>
              </a:rPr>
              <a:t> since radians have no dimensions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</a:pPr>
            <a:r>
              <a:rPr lang="en-US">
                <a:cs typeface="Tahoma" pitchFamily="34" charset="0"/>
              </a:rPr>
              <a:t>Angular acceleration will be positive if an object rotating counterclockwise is speeding up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</a:pPr>
            <a:r>
              <a:rPr lang="en-US">
                <a:cs typeface="Tahoma" pitchFamily="34" charset="0"/>
              </a:rPr>
              <a:t>Angular acceleration will also be positive if an object rotating clockwise is slowing down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</a:pPr>
            <a:endParaRPr lang="en-US"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Motion, General Notes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2"/>
            <a:ext cx="7772400" cy="4840287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1"/>
              </a:buClr>
              <a:buSzPct val="80000"/>
            </a:pPr>
            <a:r>
              <a:rPr lang="en-US" dirty="0">
                <a:cs typeface="Tahoma" pitchFamily="34" charset="0"/>
              </a:rPr>
              <a:t>When a rigid object rotates about a fixed axis in a given time interval, every portion on the object rotates through the same angle in a given time interval and has the same angular speed and the same angular </a:t>
            </a:r>
            <a:r>
              <a:rPr lang="en-US" dirty="0" smtClean="0">
                <a:cs typeface="Tahoma" pitchFamily="34" charset="0"/>
              </a:rPr>
              <a:t>acceleration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SzPct val="80000"/>
            </a:pPr>
            <a:endParaRPr lang="en-US" dirty="0">
              <a:cs typeface="Tahoma" pitchFamily="34" charset="0"/>
            </a:endParaRPr>
          </a:p>
          <a:p>
            <a:pPr lvl="1">
              <a:lnSpc>
                <a:spcPct val="90000"/>
              </a:lnSpc>
              <a:buClr>
                <a:schemeClr val="accent1"/>
              </a:buClr>
              <a:buSzPct val="80000"/>
            </a:pPr>
            <a:r>
              <a:rPr lang="en-US" dirty="0">
                <a:cs typeface="Tahoma" pitchFamily="34" charset="0"/>
              </a:rPr>
              <a:t>So </a:t>
            </a:r>
            <a:r>
              <a:rPr lang="en-US" i="1" dirty="0">
                <a:latin typeface="Symbol" pitchFamily="18" charset="2"/>
                <a:cs typeface="Tahoma" pitchFamily="34" charset="0"/>
              </a:rPr>
              <a:t>q</a:t>
            </a:r>
            <a:r>
              <a:rPr lang="en-US" dirty="0">
                <a:latin typeface="Symbol" pitchFamily="18" charset="2"/>
                <a:cs typeface="Tahoma" pitchFamily="34" charset="0"/>
              </a:rPr>
              <a:t>, </a:t>
            </a:r>
            <a:r>
              <a:rPr lang="en-US" i="1" dirty="0">
                <a:latin typeface="Symbol" pitchFamily="18" charset="2"/>
                <a:cs typeface="Tahoma" pitchFamily="34" charset="0"/>
              </a:rPr>
              <a:t>w</a:t>
            </a:r>
            <a:r>
              <a:rPr lang="en-US" dirty="0">
                <a:latin typeface="Symbol" pitchFamily="18" charset="2"/>
                <a:cs typeface="Tahoma" pitchFamily="34" charset="0"/>
              </a:rPr>
              <a:t>, </a:t>
            </a:r>
            <a:r>
              <a:rPr lang="en-US" i="1" dirty="0">
                <a:latin typeface="Symbol" pitchFamily="18" charset="2"/>
                <a:cs typeface="Tahoma" pitchFamily="34" charset="0"/>
              </a:rPr>
              <a:t>a</a:t>
            </a:r>
            <a:r>
              <a:rPr lang="en-US" dirty="0">
                <a:cs typeface="Tahoma" pitchFamily="34" charset="0"/>
              </a:rPr>
              <a:t> all characterize the motion of the entire rigid object as well as the individual particles in the object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Directions, details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Strictly speaking, the speed and acceleration (</a:t>
            </a:r>
            <a:r>
              <a:rPr lang="en-US" sz="2800" i="1">
                <a:latin typeface="Symbol" pitchFamily="18" charset="2"/>
              </a:rPr>
              <a:t>w</a:t>
            </a:r>
            <a:r>
              <a:rPr lang="en-US" sz="2800">
                <a:latin typeface="Symbol" pitchFamily="18" charset="2"/>
              </a:rPr>
              <a:t>, </a:t>
            </a:r>
            <a:r>
              <a:rPr lang="en-US" sz="2800" i="1">
                <a:latin typeface="Symbol" pitchFamily="18" charset="2"/>
              </a:rPr>
              <a:t>a</a:t>
            </a:r>
            <a:r>
              <a:rPr lang="en-US" sz="2800">
                <a:latin typeface="Symbol" pitchFamily="18" charset="2"/>
              </a:rPr>
              <a:t>)</a:t>
            </a:r>
            <a:r>
              <a:rPr lang="en-US" sz="2800"/>
              <a:t> are the magnitudes of the velocity and acceleration vectors</a:t>
            </a:r>
          </a:p>
          <a:p>
            <a:r>
              <a:rPr lang="en-US" sz="2800"/>
              <a:t>The directions are actually given by the right-hand rule</a:t>
            </a:r>
          </a:p>
        </p:txBody>
      </p:sp>
      <p:pic>
        <p:nvPicPr>
          <p:cNvPr id="19461" name="Picture 5" descr="1003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057400"/>
            <a:ext cx="3810000" cy="4033838"/>
          </a:xfrm>
          <a:noFill/>
          <a:ln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Hints for Problem-Solving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Similar to the techniques used in linear motion problems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With constant angular acceleration, the techniques are much like those with constant linear acceleration</a:t>
            </a:r>
          </a:p>
          <a:p>
            <a:pPr>
              <a:lnSpc>
                <a:spcPct val="90000"/>
              </a:lnSpc>
            </a:pPr>
            <a:r>
              <a:rPr lang="en-US" sz="2800"/>
              <a:t>There are some differences to keep in mind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For rotational motion, define a rotational axis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The choice is arbitrary</a:t>
            </a:r>
          </a:p>
          <a:p>
            <a:pPr lvl="2">
              <a:lnSpc>
                <a:spcPct val="90000"/>
              </a:lnSpc>
            </a:pPr>
            <a:r>
              <a:rPr lang="en-US" sz="2000"/>
              <a:t>Once you make the choice, it must be maintained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The object keeps returning to its original orientation, so you can find the number of revolutions made by the body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Rigid Object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 rigid object is one that is nondeformable</a:t>
            </a:r>
          </a:p>
          <a:p>
            <a:pPr lvl="1"/>
            <a:r>
              <a:rPr lang="en-US"/>
              <a:t>The relative locations of all particles making up the object remain constant</a:t>
            </a:r>
          </a:p>
          <a:p>
            <a:pPr lvl="1"/>
            <a:r>
              <a:rPr lang="en-US"/>
              <a:t>All real objects are deformable to some extent, but the rigid object model is very useful in many situations where the deformation is negligible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Rotational Kinematics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Under </a:t>
            </a:r>
            <a:r>
              <a:rPr lang="en-US" b="1"/>
              <a:t>constant angular acceleration</a:t>
            </a:r>
            <a:r>
              <a:rPr lang="en-US"/>
              <a:t>, we can describe the motion of the rigid object using a set of kinematic equations</a:t>
            </a:r>
          </a:p>
          <a:p>
            <a:pPr lvl="1"/>
            <a:r>
              <a:rPr lang="en-US"/>
              <a:t>These are similar to the kinematic equations for linear motion</a:t>
            </a:r>
          </a:p>
          <a:p>
            <a:pPr lvl="1"/>
            <a:r>
              <a:rPr lang="en-US"/>
              <a:t>The rotational equations have the same mathematical form as the linear equations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Rotational Kinematic Equations</a:t>
            </a:r>
          </a:p>
        </p:txBody>
      </p:sp>
      <p:graphicFrame>
        <p:nvGraphicFramePr>
          <p:cNvPr id="88064" name="Object 0"/>
          <p:cNvGraphicFramePr>
            <a:graphicFrameLocks noChangeAspect="1"/>
          </p:cNvGraphicFramePr>
          <p:nvPr>
            <p:ph type="body" idx="1"/>
          </p:nvPr>
        </p:nvGraphicFramePr>
        <p:xfrm>
          <a:off x="1511300" y="2133600"/>
          <a:ext cx="2463800" cy="742950"/>
        </p:xfrm>
        <a:graphic>
          <a:graphicData uri="http://schemas.openxmlformats.org/presentationml/2006/ole">
            <p:oleObj spid="_x0000_s88064" name="Equation" r:id="rId3" imgW="799920" imgH="241200" progId="">
              <p:embed/>
            </p:oleObj>
          </a:graphicData>
        </a:graphic>
      </p:graphicFrame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1447800" y="2922588"/>
          <a:ext cx="2895600" cy="915987"/>
        </p:xfrm>
        <a:graphic>
          <a:graphicData uri="http://schemas.openxmlformats.org/presentationml/2006/ole">
            <p:oleObj spid="_x0000_s88065" name="Equation" r:id="rId4" imgW="1244520" imgH="393480" progId="">
              <p:embed/>
            </p:oleObj>
          </a:graphicData>
        </a:graphic>
      </p:graphicFrame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1371600" y="3886200"/>
          <a:ext cx="3395663" cy="623888"/>
        </p:xfrm>
        <a:graphic>
          <a:graphicData uri="http://schemas.openxmlformats.org/presentationml/2006/ole">
            <p:oleObj spid="_x0000_s88066" name="Equation" r:id="rId5" imgW="1384200" imgH="253800" progId="">
              <p:embed/>
            </p:oleObj>
          </a:graphicData>
        </a:graphic>
      </p:graphicFrame>
      <p:graphicFrame>
        <p:nvGraphicFramePr>
          <p:cNvPr id="88067" name="Object 3"/>
          <p:cNvGraphicFramePr>
            <a:graphicFrameLocks noChangeAspect="1"/>
          </p:cNvGraphicFramePr>
          <p:nvPr/>
        </p:nvGraphicFramePr>
        <p:xfrm>
          <a:off x="1524000" y="4648200"/>
          <a:ext cx="3048000" cy="873125"/>
        </p:xfrm>
        <a:graphic>
          <a:graphicData uri="http://schemas.openxmlformats.org/presentationml/2006/ole">
            <p:oleObj spid="_x0000_s88067" name="Equation" r:id="rId6" imgW="137160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50963" y="304800"/>
            <a:ext cx="7793037" cy="1439863"/>
          </a:xfrm>
        </p:spPr>
        <p:txBody>
          <a:bodyPr/>
          <a:lstStyle/>
          <a:p>
            <a:r>
              <a:rPr lang="en-US" sz="4000"/>
              <a:t>Comparison Between Rotational and Linear Equations</a:t>
            </a:r>
          </a:p>
        </p:txBody>
      </p:sp>
      <p:pic>
        <p:nvPicPr>
          <p:cNvPr id="24580" name="Picture 4" descr=" 10T01.jpg                                                      000456FCsmeagol                        B7464D7A: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17688" y="2017713"/>
            <a:ext cx="6500812" cy="4114800"/>
          </a:xfrm>
          <a:noFill/>
          <a:ln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en-US" dirty="0"/>
          </a:p>
        </p:txBody>
      </p:sp>
      <p:pic>
        <p:nvPicPr>
          <p:cNvPr id="1044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133600"/>
            <a:ext cx="8381999" cy="32766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en-US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8763000" cy="2360613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648200"/>
            <a:ext cx="8839200" cy="2209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41782"/>
            <a:ext cx="8077200" cy="6263818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394" y="609600"/>
            <a:ext cx="7968549" cy="62484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2948" y="1828800"/>
            <a:ext cx="7871052" cy="2409825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Relationship Between Angular and Linear Quantities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Displacements</a:t>
            </a:r>
          </a:p>
          <a:p>
            <a:pPr lvl="1"/>
            <a:endParaRPr lang="en-US"/>
          </a:p>
          <a:p>
            <a:r>
              <a:rPr lang="en-US"/>
              <a:t>Speeds</a:t>
            </a:r>
          </a:p>
          <a:p>
            <a:endParaRPr lang="en-US"/>
          </a:p>
          <a:p>
            <a:r>
              <a:rPr lang="en-US"/>
              <a:t>Accelerations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Every point on the rotating object has the same angular motion</a:t>
            </a:r>
          </a:p>
          <a:p>
            <a:r>
              <a:rPr lang="en-US"/>
              <a:t>Every point on the rotating object does </a:t>
            </a:r>
            <a:r>
              <a:rPr lang="en-US" i="1"/>
              <a:t>not</a:t>
            </a:r>
            <a:r>
              <a:rPr lang="en-US"/>
              <a:t> have the same linear motion</a:t>
            </a:r>
          </a:p>
        </p:txBody>
      </p:sp>
      <p:graphicFrame>
        <p:nvGraphicFramePr>
          <p:cNvPr id="89088" name="Object 0"/>
          <p:cNvGraphicFramePr>
            <a:graphicFrameLocks noChangeAspect="1"/>
          </p:cNvGraphicFramePr>
          <p:nvPr/>
        </p:nvGraphicFramePr>
        <p:xfrm>
          <a:off x="1752600" y="2486025"/>
          <a:ext cx="1143000" cy="485775"/>
        </p:xfrm>
        <a:graphic>
          <a:graphicData uri="http://schemas.openxmlformats.org/presentationml/2006/ole">
            <p:oleObj spid="_x0000_s89088" name="Equation" r:id="rId3" imgW="419040" imgH="177480" progId="">
              <p:embed/>
            </p:oleObj>
          </a:graphicData>
        </a:graphic>
      </p:graphicFrame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1752600" y="3567113"/>
          <a:ext cx="1258888" cy="395287"/>
        </p:xfrm>
        <a:graphic>
          <a:graphicData uri="http://schemas.openxmlformats.org/presentationml/2006/ole">
            <p:oleObj spid="_x0000_s89089" name="Equation" r:id="rId4" imgW="444240" imgH="139680" progId="">
              <p:embed/>
            </p:oleObj>
          </a:graphicData>
        </a:graphic>
      </p:graphicFrame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1676400" y="4591050"/>
          <a:ext cx="1371600" cy="430213"/>
        </p:xfrm>
        <a:graphic>
          <a:graphicData uri="http://schemas.openxmlformats.org/presentationml/2006/ole">
            <p:oleObj spid="_x0000_s89090" name="Equation" r:id="rId5" imgW="444240" imgH="139680" progId="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Speed Comparison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linear velocity is always tangent to the circular path</a:t>
            </a:r>
          </a:p>
          <a:p>
            <a:pPr lvl="1"/>
            <a:r>
              <a:rPr lang="en-US" sz="2400"/>
              <a:t>called the tangential velocity</a:t>
            </a:r>
          </a:p>
          <a:p>
            <a:r>
              <a:rPr lang="en-US" sz="2800"/>
              <a:t>The magnitude is defined by the tangential speed</a:t>
            </a:r>
          </a:p>
          <a:p>
            <a:endParaRPr lang="en-US" sz="2800"/>
          </a:p>
        </p:txBody>
      </p:sp>
      <p:pic>
        <p:nvPicPr>
          <p:cNvPr id="26629" name="Picture 5" descr="1004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21300" y="2017713"/>
            <a:ext cx="3455988" cy="4114800"/>
          </a:xfrm>
          <a:noFill/>
          <a:ln/>
        </p:spPr>
      </p:pic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752600" y="5578475"/>
          <a:ext cx="2362200" cy="769938"/>
        </p:xfrm>
        <a:graphic>
          <a:graphicData uri="http://schemas.openxmlformats.org/presentationml/2006/ole">
            <p:oleObj spid="_x0000_s26630" name="Equation" r:id="rId4" imgW="120636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Position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Axis of rotation is the center of the disc</a:t>
            </a:r>
          </a:p>
          <a:p>
            <a:r>
              <a:rPr lang="en-US" sz="2800"/>
              <a:t>Choose a fixed reference line</a:t>
            </a:r>
          </a:p>
          <a:p>
            <a:r>
              <a:rPr lang="en-US" sz="2800"/>
              <a:t>Point </a:t>
            </a:r>
            <a:r>
              <a:rPr lang="en-US" sz="2800" i="1"/>
              <a:t>P</a:t>
            </a:r>
            <a:r>
              <a:rPr lang="en-US" sz="2800"/>
              <a:t> is at a fixed distance </a:t>
            </a:r>
            <a:r>
              <a:rPr lang="en-US" sz="2800" i="1"/>
              <a:t>r</a:t>
            </a:r>
            <a:r>
              <a:rPr lang="en-US" sz="2800"/>
              <a:t> from the origin</a:t>
            </a:r>
          </a:p>
        </p:txBody>
      </p:sp>
      <p:pic>
        <p:nvPicPr>
          <p:cNvPr id="5127" name="Picture 7" descr=" 1001a.jpg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578100"/>
            <a:ext cx="3810000" cy="2994025"/>
          </a:xfrm>
          <a:noFill/>
          <a:ln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 Comparison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tangential acceleration is the derivative of the tangential velocity</a:t>
            </a:r>
          </a:p>
          <a:p>
            <a:endParaRPr lang="en-US" sz="2800"/>
          </a:p>
        </p:txBody>
      </p:sp>
      <p:pic>
        <p:nvPicPr>
          <p:cNvPr id="27653" name="Picture 5" descr="1005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5088" y="2147888"/>
            <a:ext cx="3810000" cy="3854450"/>
          </a:xfrm>
          <a:noFill/>
          <a:ln/>
        </p:spPr>
      </p:pic>
      <p:graphicFrame>
        <p:nvGraphicFramePr>
          <p:cNvPr id="90112" name="Object 0"/>
          <p:cNvGraphicFramePr>
            <a:graphicFrameLocks noChangeAspect="1"/>
          </p:cNvGraphicFramePr>
          <p:nvPr/>
        </p:nvGraphicFramePr>
        <p:xfrm>
          <a:off x="1828800" y="3925888"/>
          <a:ext cx="2438400" cy="749300"/>
        </p:xfrm>
        <a:graphic>
          <a:graphicData uri="http://schemas.openxmlformats.org/presentationml/2006/ole">
            <p:oleObj spid="_x0000_s90112" name="Equation" r:id="rId4" imgW="128268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Speed and Acceleration Note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All points on the rigid object will have the same </a:t>
            </a:r>
            <a:r>
              <a:rPr lang="en-US" sz="2800" i="1"/>
              <a:t>angular speed</a:t>
            </a:r>
            <a:r>
              <a:rPr lang="en-US" sz="2800"/>
              <a:t>, but </a:t>
            </a:r>
            <a:r>
              <a:rPr lang="en-US" sz="2800" b="1"/>
              <a:t>not</a:t>
            </a:r>
            <a:r>
              <a:rPr lang="en-US" sz="2800"/>
              <a:t> the same </a:t>
            </a:r>
            <a:r>
              <a:rPr lang="en-US" sz="2800" i="1"/>
              <a:t>tangential speed</a:t>
            </a:r>
          </a:p>
          <a:p>
            <a:r>
              <a:rPr lang="en-US" sz="2800"/>
              <a:t>All points on the rigid object will have the same </a:t>
            </a:r>
            <a:r>
              <a:rPr lang="en-US" sz="2800" i="1"/>
              <a:t>angular acceleration</a:t>
            </a:r>
            <a:r>
              <a:rPr lang="en-US" sz="2800"/>
              <a:t>, but </a:t>
            </a:r>
            <a:r>
              <a:rPr lang="en-US" sz="2800" b="1"/>
              <a:t>not</a:t>
            </a:r>
            <a:r>
              <a:rPr lang="en-US" sz="2800"/>
              <a:t> the same </a:t>
            </a:r>
            <a:r>
              <a:rPr lang="en-US" sz="2800" i="1"/>
              <a:t>tangential acceleration</a:t>
            </a:r>
            <a:endParaRPr lang="en-US" sz="2800"/>
          </a:p>
          <a:p>
            <a:r>
              <a:rPr lang="en-US" sz="2800"/>
              <a:t>The tangential quantities depend on </a:t>
            </a:r>
            <a:r>
              <a:rPr lang="en-US" sz="2800" i="1"/>
              <a:t>r</a:t>
            </a:r>
            <a:r>
              <a:rPr lang="en-US" sz="2800"/>
              <a:t>, and </a:t>
            </a:r>
            <a:r>
              <a:rPr lang="en-US" sz="2800" i="1"/>
              <a:t>r</a:t>
            </a:r>
            <a:r>
              <a:rPr lang="en-US" sz="2800"/>
              <a:t> is not the same for all points on the object</a:t>
            </a:r>
          </a:p>
          <a:p>
            <a:endParaRPr lang="en-US" sz="28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Centripetal Acceleration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 object traveling in a circle, even though it moves with a constant speed, will have an acceleration</a:t>
            </a:r>
          </a:p>
          <a:p>
            <a:pPr lvl="1"/>
            <a:r>
              <a:rPr lang="en-US"/>
              <a:t>Therefore, each point on a rotating rigid object will experience a centripetal acceleration</a:t>
            </a:r>
          </a:p>
          <a:p>
            <a:pPr lvl="1"/>
            <a:endParaRPr lang="en-US"/>
          </a:p>
        </p:txBody>
      </p:sp>
      <p:graphicFrame>
        <p:nvGraphicFramePr>
          <p:cNvPr id="91136" name="Object 2048"/>
          <p:cNvGraphicFramePr>
            <a:graphicFrameLocks noChangeAspect="1"/>
          </p:cNvGraphicFramePr>
          <p:nvPr/>
        </p:nvGraphicFramePr>
        <p:xfrm>
          <a:off x="2362200" y="5033963"/>
          <a:ext cx="1873250" cy="869950"/>
        </p:xfrm>
        <a:graphic>
          <a:graphicData uri="http://schemas.openxmlformats.org/presentationml/2006/ole">
            <p:oleObj spid="_x0000_s91136" name="Equation" r:id="rId3" imgW="901440" imgH="419040" progId="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Resultant Acceleration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2"/>
            <a:ext cx="7772400" cy="4535487"/>
          </a:xfrm>
        </p:spPr>
        <p:txBody>
          <a:bodyPr/>
          <a:lstStyle/>
          <a:p>
            <a:r>
              <a:rPr lang="en-US" dirty="0"/>
              <a:t>The tangential component of the acceleration is due to changing speed</a:t>
            </a:r>
          </a:p>
          <a:p>
            <a:r>
              <a:rPr lang="en-US" dirty="0"/>
              <a:t>The centripetal component of the acceleration is due to changing direction</a:t>
            </a:r>
          </a:p>
          <a:p>
            <a:r>
              <a:rPr lang="en-US" dirty="0"/>
              <a:t>Total acceleration can be found from these components</a:t>
            </a:r>
          </a:p>
          <a:p>
            <a:endParaRPr lang="en-US" dirty="0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5715000"/>
            <a:ext cx="5638800" cy="9144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609600"/>
            <a:ext cx="7924800" cy="62484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Rotational Motion Example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For a compact disc player to read a CD, the angular speed must vary to keep the tangential speed constant  (</a:t>
            </a:r>
            <a:r>
              <a:rPr lang="en-US" sz="2800" i="1"/>
              <a:t>v</a:t>
            </a:r>
            <a:r>
              <a:rPr lang="en-US" sz="2800" i="1" baseline="-25000"/>
              <a:t>t</a:t>
            </a:r>
            <a:r>
              <a:rPr lang="en-US" sz="2800"/>
              <a:t> = </a:t>
            </a:r>
            <a:r>
              <a:rPr lang="en-US" sz="2800" i="1">
                <a:latin typeface="Symbol" pitchFamily="18" charset="2"/>
              </a:rPr>
              <a:t>w</a:t>
            </a:r>
            <a:r>
              <a:rPr lang="en-US" sz="2800" i="1"/>
              <a:t>r</a:t>
            </a:r>
            <a:r>
              <a:rPr lang="en-US" sz="2800"/>
              <a:t>)</a:t>
            </a:r>
          </a:p>
          <a:p>
            <a:pPr>
              <a:lnSpc>
                <a:spcPct val="90000"/>
              </a:lnSpc>
            </a:pPr>
            <a:r>
              <a:rPr lang="en-US" sz="2800"/>
              <a:t>At the inner sections, the angular speed is faster than at the outer sections</a:t>
            </a:r>
          </a:p>
        </p:txBody>
      </p:sp>
      <p:graphicFrame>
        <p:nvGraphicFramePr>
          <p:cNvPr id="92160" name="Object 2048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5145088" y="2451100"/>
          <a:ext cx="3810000" cy="3246438"/>
        </p:xfrm>
        <a:graphic>
          <a:graphicData uri="http://schemas.openxmlformats.org/presentationml/2006/ole">
            <p:oleObj spid="_x0000_s92160" name="Photo Editor Photo" r:id="rId3" imgW="3734321" imgH="3180952" progId="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09800"/>
            <a:ext cx="7764761" cy="1571625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14612"/>
            <a:ext cx="6096000" cy="471188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95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881538"/>
            <a:ext cx="7696200" cy="117586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3810000"/>
            <a:ext cx="8229600" cy="30480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691" y="2002700"/>
            <a:ext cx="7823309" cy="48553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09296"/>
            <a:ext cx="7467600" cy="15433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1" y="1871405"/>
            <a:ext cx="7620000" cy="259599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116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4166" y="4648200"/>
            <a:ext cx="6380078" cy="17526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7500940" cy="21336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895600"/>
            <a:ext cx="8340743" cy="29718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Position, 2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Point </a:t>
            </a:r>
            <a:r>
              <a:rPr lang="en-US" sz="2800" i="1"/>
              <a:t>P</a:t>
            </a:r>
            <a:r>
              <a:rPr lang="en-US" sz="2800"/>
              <a:t> will rotate about the origin in a circle of radius </a:t>
            </a:r>
            <a:r>
              <a:rPr lang="en-US" sz="2800" i="1"/>
              <a:t>r</a:t>
            </a:r>
          </a:p>
          <a:p>
            <a:pPr>
              <a:lnSpc>
                <a:spcPct val="90000"/>
              </a:lnSpc>
            </a:pPr>
            <a:r>
              <a:rPr lang="en-US" sz="2800" b="1" i="1"/>
              <a:t>Every</a:t>
            </a:r>
            <a:r>
              <a:rPr lang="en-US" sz="2800"/>
              <a:t> particle on the disc undergoes circular motion about the origin, </a:t>
            </a:r>
            <a:r>
              <a:rPr lang="en-US" sz="2800" i="1"/>
              <a:t>O</a:t>
            </a:r>
          </a:p>
          <a:p>
            <a:pPr>
              <a:lnSpc>
                <a:spcPct val="90000"/>
              </a:lnSpc>
            </a:pPr>
            <a:r>
              <a:rPr lang="en-US" sz="2800"/>
              <a:t>Polar coordinates are convenient to use to represent the position of </a:t>
            </a:r>
            <a:r>
              <a:rPr lang="en-US" sz="2800" i="1"/>
              <a:t>P</a:t>
            </a:r>
            <a:r>
              <a:rPr lang="en-US" sz="2800"/>
              <a:t> (or any other point)</a:t>
            </a:r>
          </a:p>
          <a:p>
            <a:pPr>
              <a:lnSpc>
                <a:spcPct val="90000"/>
              </a:lnSpc>
            </a:pPr>
            <a:r>
              <a:rPr lang="en-US" sz="2800" i="1"/>
              <a:t>P</a:t>
            </a:r>
            <a:r>
              <a:rPr lang="en-US" sz="2800"/>
              <a:t> is located at (</a:t>
            </a:r>
            <a:r>
              <a:rPr lang="en-US" sz="2800" i="1"/>
              <a:t>r</a:t>
            </a:r>
            <a:r>
              <a:rPr lang="en-US" sz="2800"/>
              <a:t>, </a:t>
            </a:r>
            <a:r>
              <a:rPr lang="en-US" sz="2800" i="1">
                <a:latin typeface="Symbol" pitchFamily="18" charset="2"/>
              </a:rPr>
              <a:t>q</a:t>
            </a:r>
            <a:r>
              <a:rPr lang="en-US" sz="2800"/>
              <a:t>) where </a:t>
            </a:r>
            <a:r>
              <a:rPr lang="en-US" sz="2800" i="1"/>
              <a:t>r</a:t>
            </a:r>
            <a:r>
              <a:rPr lang="en-US" sz="2800"/>
              <a:t> is the distance from the origin to </a:t>
            </a:r>
            <a:r>
              <a:rPr lang="en-US" sz="2800" i="1"/>
              <a:t>P</a:t>
            </a:r>
            <a:r>
              <a:rPr lang="en-US" sz="2800"/>
              <a:t> and </a:t>
            </a:r>
            <a:r>
              <a:rPr lang="en-US" sz="2800" i="1">
                <a:latin typeface="Symbol" pitchFamily="18" charset="2"/>
              </a:rPr>
              <a:t>q</a:t>
            </a:r>
            <a:r>
              <a:rPr lang="en-US" sz="2800"/>
              <a:t> is the measured counterclockwise from the reference line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8229600" cy="1371600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689" y="3664226"/>
            <a:ext cx="7451911" cy="220317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Rotational Kinetic Energy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An object rotating about some axis with an angular speed, </a:t>
            </a:r>
            <a:r>
              <a:rPr lang="en-US" sz="2800" i="1" dirty="0">
                <a:cs typeface="Tahoma" pitchFamily="34" charset="0"/>
              </a:rPr>
              <a:t>ω</a:t>
            </a:r>
            <a:r>
              <a:rPr lang="en-US" sz="2800" dirty="0">
                <a:cs typeface="Tahoma" pitchFamily="34" charset="0"/>
              </a:rPr>
              <a:t>, has rotational kinetic energy even though it may not have any translational kinetic energy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ahoma" pitchFamily="34" charset="0"/>
              </a:rPr>
              <a:t>Each particle has a kinetic energy of</a:t>
            </a:r>
          </a:p>
          <a:p>
            <a:pPr lvl="1">
              <a:lnSpc>
                <a:spcPct val="90000"/>
              </a:lnSpc>
            </a:pPr>
            <a:r>
              <a:rPr lang="en-US" sz="2400" i="1" dirty="0" err="1"/>
              <a:t>K</a:t>
            </a:r>
            <a:r>
              <a:rPr lang="en-US" sz="2400" i="1" baseline="-25000" dirty="0" err="1"/>
              <a:t>i</a:t>
            </a:r>
            <a:r>
              <a:rPr lang="en-US" sz="2400" dirty="0"/>
              <a:t> = ½ </a:t>
            </a:r>
            <a:r>
              <a:rPr lang="en-US" sz="2400" i="1" dirty="0"/>
              <a:t>m</a:t>
            </a:r>
            <a:r>
              <a:rPr lang="en-US" sz="2400" i="1" baseline="-25000" dirty="0"/>
              <a:t>i</a:t>
            </a:r>
            <a:r>
              <a:rPr lang="en-US" sz="2400" i="1" dirty="0"/>
              <a:t>v</a:t>
            </a:r>
            <a:r>
              <a:rPr lang="en-US" sz="2400" i="1" baseline="-25000" dirty="0"/>
              <a:t>i</a:t>
            </a:r>
            <a:r>
              <a:rPr lang="en-US" sz="2400" baseline="30000" dirty="0"/>
              <a:t>2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Since the tangential velocity depends on the distance, </a:t>
            </a:r>
            <a:r>
              <a:rPr lang="en-US" sz="2800" i="1" dirty="0"/>
              <a:t>r</a:t>
            </a:r>
            <a:r>
              <a:rPr lang="en-US" sz="2800" dirty="0"/>
              <a:t>, from the axis of rotation, we can substitute </a:t>
            </a:r>
            <a:r>
              <a:rPr lang="en-US" sz="2800" i="1" dirty="0"/>
              <a:t>v</a:t>
            </a:r>
            <a:r>
              <a:rPr lang="en-US" sz="2800" i="1" baseline="-25000" dirty="0"/>
              <a:t>i</a:t>
            </a:r>
            <a:r>
              <a:rPr lang="en-US" sz="2800" dirty="0"/>
              <a:t> = </a:t>
            </a:r>
            <a:r>
              <a:rPr lang="en-US" sz="2800" i="1" dirty="0" smtClean="0">
                <a:latin typeface="Symbol" pitchFamily="18" charset="2"/>
              </a:rPr>
              <a:t>w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r</a:t>
            </a:r>
            <a:r>
              <a:rPr lang="en-US" sz="2800" i="1" baseline="-25000" dirty="0" err="1" smtClean="0"/>
              <a:t>i</a:t>
            </a:r>
            <a:endParaRPr lang="en-US" sz="2800" i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Rotational Kinetic Energy, cont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total rotational kinetic energy of the rigid object is the sum of the energies of all its particles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Where </a:t>
            </a:r>
            <a:r>
              <a:rPr lang="en-US" i="1"/>
              <a:t>I</a:t>
            </a:r>
            <a:r>
              <a:rPr lang="en-US"/>
              <a:t> is called the moment of inertia</a:t>
            </a:r>
          </a:p>
          <a:p>
            <a:pPr>
              <a:lnSpc>
                <a:spcPct val="90000"/>
              </a:lnSpc>
            </a:pPr>
            <a:endParaRPr lang="en-US"/>
          </a:p>
        </p:txBody>
      </p:sp>
      <p:graphicFrame>
        <p:nvGraphicFramePr>
          <p:cNvPr id="93184" name="Object 2048"/>
          <p:cNvGraphicFramePr>
            <a:graphicFrameLocks noChangeAspect="1"/>
          </p:cNvGraphicFramePr>
          <p:nvPr/>
        </p:nvGraphicFramePr>
        <p:xfrm>
          <a:off x="2133600" y="3573463"/>
          <a:ext cx="3657600" cy="1817687"/>
        </p:xfrm>
        <a:graphic>
          <a:graphicData uri="http://schemas.openxmlformats.org/presentationml/2006/ole">
            <p:oleObj spid="_x0000_s93184" name="Equation" r:id="rId3" imgW="1790640" imgH="888840" progId="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Rotational Kinetic Energy, final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There is an analogy between the kinetic energies associated with linear motion (</a:t>
            </a:r>
            <a:r>
              <a:rPr lang="en-US" sz="2800" i="1"/>
              <a:t>K</a:t>
            </a:r>
            <a:r>
              <a:rPr lang="en-US" sz="2800"/>
              <a:t> = ½ </a:t>
            </a:r>
            <a:r>
              <a:rPr lang="en-US" sz="2800" i="1"/>
              <a:t>mv </a:t>
            </a:r>
            <a:r>
              <a:rPr lang="en-US" sz="2800" baseline="30000"/>
              <a:t>2</a:t>
            </a:r>
            <a:r>
              <a:rPr lang="en-US" sz="2800"/>
              <a:t>) and the kinetic energy associated with rotational motion (</a:t>
            </a:r>
            <a:r>
              <a:rPr lang="en-US" sz="2800" i="1"/>
              <a:t>K</a:t>
            </a:r>
            <a:r>
              <a:rPr lang="en-US" sz="2800" i="1" baseline="-25000"/>
              <a:t>R</a:t>
            </a:r>
            <a:r>
              <a:rPr lang="en-US" sz="2800"/>
              <a:t>= ½ </a:t>
            </a:r>
            <a:r>
              <a:rPr lang="en-US" sz="2800" i="1"/>
              <a:t>I</a:t>
            </a:r>
            <a:r>
              <a:rPr lang="en-US" sz="2800" i="1">
                <a:latin typeface="Symbol" pitchFamily="18" charset="2"/>
              </a:rPr>
              <a:t>w</a:t>
            </a:r>
            <a:r>
              <a:rPr lang="en-US" sz="2800" baseline="30000"/>
              <a:t>2</a:t>
            </a:r>
            <a:r>
              <a:rPr lang="en-US" sz="2800"/>
              <a:t>)</a:t>
            </a:r>
          </a:p>
          <a:p>
            <a:r>
              <a:rPr lang="en-US" sz="2800"/>
              <a:t>Rotational kinetic energy is not a new type of energy, the form is different because it is applied to a rotating object</a:t>
            </a:r>
          </a:p>
          <a:p>
            <a:r>
              <a:rPr lang="en-US" sz="2800"/>
              <a:t>The units of rotational kinetic energy are Joules (J)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of Inertia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The definition of moment of inertia is 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The dimensions of moment of inertia are ML</a:t>
            </a:r>
            <a:r>
              <a:rPr lang="en-US" baseline="30000"/>
              <a:t>2</a:t>
            </a:r>
            <a:r>
              <a:rPr lang="en-US"/>
              <a:t> and its SI units are kg</a:t>
            </a:r>
            <a:r>
              <a:rPr lang="en-US" baseline="30000"/>
              <a:t>.</a:t>
            </a:r>
            <a:r>
              <a:rPr lang="en-US"/>
              <a:t>m</a:t>
            </a:r>
            <a:r>
              <a:rPr lang="en-US" baseline="30000"/>
              <a:t>2</a:t>
            </a:r>
          </a:p>
          <a:p>
            <a:pPr>
              <a:lnSpc>
                <a:spcPct val="90000"/>
              </a:lnSpc>
            </a:pPr>
            <a:r>
              <a:rPr lang="en-US"/>
              <a:t>We can calculate the moment of inertia of an object more easily by assuming it is divided into many small volume elements, each of mass </a:t>
            </a:r>
            <a:r>
              <a:rPr lang="en-US">
                <a:latin typeface="Symbol" pitchFamily="18" charset="2"/>
              </a:rPr>
              <a:t>D</a:t>
            </a:r>
            <a:r>
              <a:rPr lang="en-US" i="1"/>
              <a:t>m</a:t>
            </a:r>
            <a:r>
              <a:rPr lang="en-US" i="1" baseline="-25000"/>
              <a:t>i</a:t>
            </a:r>
            <a:endParaRPr lang="en-US" i="1"/>
          </a:p>
        </p:txBody>
      </p:sp>
      <p:graphicFrame>
        <p:nvGraphicFramePr>
          <p:cNvPr id="94208" name="Object 0"/>
          <p:cNvGraphicFramePr>
            <a:graphicFrameLocks noChangeAspect="1"/>
          </p:cNvGraphicFramePr>
          <p:nvPr/>
        </p:nvGraphicFramePr>
        <p:xfrm>
          <a:off x="1857375" y="2514600"/>
          <a:ext cx="1506538" cy="711200"/>
        </p:xfrm>
        <a:graphic>
          <a:graphicData uri="http://schemas.openxmlformats.org/presentationml/2006/ole">
            <p:oleObj spid="_x0000_s94208" name="Equation" r:id="rId3" imgW="723600" imgH="342720" progId="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of Inertia, cont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We can rewrite the expression for </a:t>
            </a:r>
            <a:r>
              <a:rPr lang="en-US" sz="2800" i="1"/>
              <a:t>I</a:t>
            </a:r>
            <a:r>
              <a:rPr lang="en-US" sz="2800"/>
              <a:t> in terms of </a:t>
            </a:r>
            <a:r>
              <a:rPr lang="en-US" sz="2800">
                <a:latin typeface="Symbol" pitchFamily="18" charset="2"/>
              </a:rPr>
              <a:t>D</a:t>
            </a:r>
            <a:r>
              <a:rPr lang="en-US" sz="2800" i="1"/>
              <a:t>m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/>
              <a:t>With the small volume segment assumption,</a:t>
            </a:r>
          </a:p>
          <a:p>
            <a:pPr>
              <a:lnSpc>
                <a:spcPct val="90000"/>
              </a:lnSpc>
            </a:pPr>
            <a:endParaRPr lang="en-US" sz="2800"/>
          </a:p>
          <a:p>
            <a:pPr>
              <a:lnSpc>
                <a:spcPct val="90000"/>
              </a:lnSpc>
            </a:pPr>
            <a:r>
              <a:rPr lang="en-US" sz="2800"/>
              <a:t>If </a:t>
            </a:r>
            <a:r>
              <a:rPr lang="en-US" sz="2800" i="1">
                <a:latin typeface="Symbol" pitchFamily="18" charset="2"/>
              </a:rPr>
              <a:t>r</a:t>
            </a:r>
            <a:r>
              <a:rPr lang="en-US" sz="2800"/>
              <a:t> is constant, the integral can be evaluated with known geometry, otherwise its variation with position must be known</a:t>
            </a:r>
          </a:p>
        </p:txBody>
      </p:sp>
      <p:graphicFrame>
        <p:nvGraphicFramePr>
          <p:cNvPr id="95232" name="Object 0"/>
          <p:cNvGraphicFramePr>
            <a:graphicFrameLocks noChangeAspect="1"/>
          </p:cNvGraphicFramePr>
          <p:nvPr/>
        </p:nvGraphicFramePr>
        <p:xfrm>
          <a:off x="2692400" y="3001963"/>
          <a:ext cx="3403600" cy="765175"/>
        </p:xfrm>
        <a:graphic>
          <a:graphicData uri="http://schemas.openxmlformats.org/presentationml/2006/ole">
            <p:oleObj spid="_x0000_s95232" name="Equation" r:id="rId3" imgW="1638000" imgH="368280" progId="">
              <p:embed/>
            </p:oleObj>
          </a:graphicData>
        </a:graphic>
      </p:graphicFrame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2819400" y="4267200"/>
          <a:ext cx="1395413" cy="541338"/>
        </p:xfrm>
        <a:graphic>
          <a:graphicData uri="http://schemas.openxmlformats.org/presentationml/2006/ole">
            <p:oleObj spid="_x0000_s95233" name="Equation" r:id="rId4" imgW="787320" imgH="304560" progId="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Notes on Various Densities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Volumetric Mass Density –&gt; mass per unit volume: </a:t>
            </a:r>
            <a:r>
              <a:rPr lang="en-US" i="1">
                <a:latin typeface="Symbol" pitchFamily="18" charset="2"/>
              </a:rPr>
              <a:t>r</a:t>
            </a:r>
            <a:r>
              <a:rPr lang="en-US"/>
              <a:t> = </a:t>
            </a:r>
            <a:r>
              <a:rPr lang="en-US" i="1"/>
              <a:t>m</a:t>
            </a:r>
            <a:r>
              <a:rPr lang="en-US"/>
              <a:t> / </a:t>
            </a:r>
            <a:r>
              <a:rPr lang="en-US" i="1"/>
              <a:t>V</a:t>
            </a:r>
          </a:p>
          <a:p>
            <a:pPr>
              <a:lnSpc>
                <a:spcPct val="90000"/>
              </a:lnSpc>
            </a:pPr>
            <a:r>
              <a:rPr lang="en-US"/>
              <a:t>Face Mass Density –&gt; mass per unit thickness of a sheet of uniform thickness, </a:t>
            </a:r>
            <a:r>
              <a:rPr lang="en-US" i="1"/>
              <a:t>t </a:t>
            </a:r>
            <a:r>
              <a:rPr lang="en-US"/>
              <a:t>: </a:t>
            </a:r>
            <a:r>
              <a:rPr lang="en-US" i="1">
                <a:latin typeface="Symbol" pitchFamily="18" charset="2"/>
              </a:rPr>
              <a:t>s</a:t>
            </a:r>
            <a:r>
              <a:rPr lang="en-US">
                <a:latin typeface="Symbol" pitchFamily="18" charset="2"/>
              </a:rPr>
              <a:t> = </a:t>
            </a:r>
            <a:r>
              <a:rPr lang="en-US" i="1">
                <a:latin typeface="Symbol" pitchFamily="18" charset="2"/>
              </a:rPr>
              <a:t>r</a:t>
            </a:r>
            <a:r>
              <a:rPr lang="en-US" i="1"/>
              <a:t>t</a:t>
            </a:r>
          </a:p>
          <a:p>
            <a:pPr>
              <a:lnSpc>
                <a:spcPct val="90000"/>
              </a:lnSpc>
            </a:pPr>
            <a:r>
              <a:rPr lang="en-US"/>
              <a:t>Linear Mass Density –&gt; mass per unit length of a rod of uniform cross-sectional area:  </a:t>
            </a:r>
            <a:r>
              <a:rPr lang="en-US" i="1">
                <a:latin typeface="Symbol" pitchFamily="18" charset="2"/>
              </a:rPr>
              <a:t>l</a:t>
            </a:r>
            <a:r>
              <a:rPr lang="en-US"/>
              <a:t> = </a:t>
            </a:r>
            <a:r>
              <a:rPr lang="en-US" i="1"/>
              <a:t>m</a:t>
            </a:r>
            <a:r>
              <a:rPr lang="en-US"/>
              <a:t> / </a:t>
            </a:r>
            <a:r>
              <a:rPr lang="en-US" i="1"/>
              <a:t>L</a:t>
            </a:r>
            <a:r>
              <a:rPr lang="en-US"/>
              <a:t> = </a:t>
            </a:r>
            <a:r>
              <a:rPr lang="en-US" i="1">
                <a:latin typeface="Symbol" pitchFamily="18" charset="2"/>
              </a:rPr>
              <a:t>rA</a:t>
            </a:r>
            <a:endParaRPr lang="en-US" i="1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of Inertia of a Uniform Thin Hoop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Since this is a thin hoop, all mass elements are the same distance from the center</a:t>
            </a:r>
          </a:p>
          <a:p>
            <a:endParaRPr lang="en-US" sz="2800"/>
          </a:p>
        </p:txBody>
      </p:sp>
      <p:pic>
        <p:nvPicPr>
          <p:cNvPr id="39941" name="Picture 5" descr="1009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5088" y="2087563"/>
            <a:ext cx="3810000" cy="3973512"/>
          </a:xfrm>
          <a:noFill/>
          <a:ln/>
        </p:spPr>
      </p:pic>
      <p:graphicFrame>
        <p:nvGraphicFramePr>
          <p:cNvPr id="96256" name="Object 0"/>
          <p:cNvGraphicFramePr>
            <a:graphicFrameLocks noChangeAspect="1"/>
          </p:cNvGraphicFramePr>
          <p:nvPr/>
        </p:nvGraphicFramePr>
        <p:xfrm>
          <a:off x="1905000" y="4260850"/>
          <a:ext cx="2667000" cy="979488"/>
        </p:xfrm>
        <a:graphic>
          <a:graphicData uri="http://schemas.openxmlformats.org/presentationml/2006/ole">
            <p:oleObj spid="_x0000_s96256" name="Equation" r:id="rId4" imgW="1447560" imgH="533160" progId="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of Inertia of a Uniform Rigid Rod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shaded area has a mass </a:t>
            </a:r>
          </a:p>
          <a:p>
            <a:pPr lvl="1"/>
            <a:r>
              <a:rPr lang="en-US" sz="2400" i="1"/>
              <a:t>dm</a:t>
            </a:r>
            <a:r>
              <a:rPr lang="en-US" sz="2400"/>
              <a:t> = </a:t>
            </a:r>
            <a:r>
              <a:rPr lang="en-US" sz="2400" i="1">
                <a:latin typeface="Symbol" pitchFamily="18" charset="2"/>
              </a:rPr>
              <a:t>l</a:t>
            </a:r>
            <a:r>
              <a:rPr lang="en-US" sz="2400" i="1"/>
              <a:t> dx</a:t>
            </a:r>
          </a:p>
          <a:p>
            <a:r>
              <a:rPr lang="en-US" sz="2800"/>
              <a:t>Then the moment of inertia is</a:t>
            </a:r>
          </a:p>
          <a:p>
            <a:endParaRPr lang="en-US" sz="2800"/>
          </a:p>
        </p:txBody>
      </p:sp>
      <p:pic>
        <p:nvPicPr>
          <p:cNvPr id="41989" name="Picture 5" descr="1010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0013" y="2017713"/>
            <a:ext cx="3740150" cy="4114800"/>
          </a:xfrm>
          <a:noFill/>
          <a:ln/>
        </p:spPr>
      </p:pic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1600200" y="4343400"/>
          <a:ext cx="3352800" cy="1463675"/>
        </p:xfrm>
        <a:graphic>
          <a:graphicData uri="http://schemas.openxmlformats.org/presentationml/2006/ole">
            <p:oleObj spid="_x0000_s41990" name="Equation" r:id="rId4" imgW="1803240" imgH="787320" progId="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of Inertia of a Uniform Solid Cylinder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Divide the cylinder into concentric shells with radius </a:t>
            </a:r>
            <a:r>
              <a:rPr lang="en-US" sz="2800" i="1"/>
              <a:t>r</a:t>
            </a:r>
            <a:r>
              <a:rPr lang="en-US" sz="2800"/>
              <a:t>, thickness </a:t>
            </a:r>
            <a:r>
              <a:rPr lang="en-US" sz="2800" i="1"/>
              <a:t>dr</a:t>
            </a:r>
            <a:r>
              <a:rPr lang="en-US" sz="2800"/>
              <a:t> and length </a:t>
            </a:r>
            <a:r>
              <a:rPr lang="en-US" sz="2800" i="1"/>
              <a:t>L</a:t>
            </a:r>
          </a:p>
          <a:p>
            <a:r>
              <a:rPr lang="en-US" sz="2800"/>
              <a:t>Then for </a:t>
            </a:r>
            <a:r>
              <a:rPr lang="en-US" sz="2800" i="1"/>
              <a:t>I</a:t>
            </a:r>
          </a:p>
          <a:p>
            <a:endParaRPr lang="en-US" sz="2800"/>
          </a:p>
        </p:txBody>
      </p:sp>
      <p:pic>
        <p:nvPicPr>
          <p:cNvPr id="43013" name="Picture 5" descr="1011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92813" y="2017713"/>
            <a:ext cx="2114550" cy="4114800"/>
          </a:xfrm>
          <a:noFill/>
          <a:ln/>
        </p:spPr>
      </p:pic>
      <p:graphicFrame>
        <p:nvGraphicFramePr>
          <p:cNvPr id="97280" name="Object 0"/>
          <p:cNvGraphicFramePr>
            <a:graphicFrameLocks noChangeAspect="1"/>
          </p:cNvGraphicFramePr>
          <p:nvPr/>
        </p:nvGraphicFramePr>
        <p:xfrm>
          <a:off x="1676400" y="4800600"/>
          <a:ext cx="3352800" cy="1211263"/>
        </p:xfrm>
        <a:graphic>
          <a:graphicData uri="http://schemas.openxmlformats.org/presentationml/2006/ole">
            <p:oleObj spid="_x0000_s97280" name="Equation" r:id="rId4" imgW="1968480" imgH="711000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Position, 3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2688" y="2017713"/>
            <a:ext cx="3810000" cy="45354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As the particle moves, the only coordinate that changes is </a:t>
            </a:r>
            <a:r>
              <a:rPr lang="en-US" sz="2800" i="1">
                <a:latin typeface="Symbol" pitchFamily="18" charset="2"/>
              </a:rPr>
              <a:t>q</a:t>
            </a:r>
          </a:p>
          <a:p>
            <a:pPr>
              <a:lnSpc>
                <a:spcPct val="90000"/>
              </a:lnSpc>
            </a:pPr>
            <a:r>
              <a:rPr lang="en-US" sz="2800"/>
              <a:t>As the particle moves through </a:t>
            </a:r>
            <a:r>
              <a:rPr lang="en-US" sz="2800" i="1">
                <a:latin typeface="Symbol" pitchFamily="18" charset="2"/>
              </a:rPr>
              <a:t>q</a:t>
            </a:r>
            <a:r>
              <a:rPr lang="en-US" sz="2800">
                <a:latin typeface="Symbol" pitchFamily="18" charset="2"/>
              </a:rPr>
              <a:t>,</a:t>
            </a:r>
            <a:r>
              <a:rPr lang="en-US" sz="2800"/>
              <a:t> it moves though an arc length </a:t>
            </a:r>
            <a:r>
              <a:rPr lang="en-US" sz="2800" i="1"/>
              <a:t>s</a:t>
            </a:r>
            <a:r>
              <a:rPr lang="en-US" sz="2800"/>
              <a:t>.</a:t>
            </a:r>
          </a:p>
          <a:p>
            <a:pPr>
              <a:lnSpc>
                <a:spcPct val="90000"/>
              </a:lnSpc>
            </a:pPr>
            <a:r>
              <a:rPr lang="en-US" sz="2800"/>
              <a:t>The arc length and </a:t>
            </a:r>
            <a:r>
              <a:rPr lang="en-US" sz="2800" i="1"/>
              <a:t>r</a:t>
            </a:r>
            <a:r>
              <a:rPr lang="en-US" sz="2800"/>
              <a:t> are related:</a:t>
            </a:r>
          </a:p>
          <a:p>
            <a:pPr lvl="1">
              <a:lnSpc>
                <a:spcPct val="90000"/>
              </a:lnSpc>
            </a:pPr>
            <a:r>
              <a:rPr lang="en-US" sz="2400" i="1"/>
              <a:t>s</a:t>
            </a:r>
            <a:r>
              <a:rPr lang="en-US" sz="2400"/>
              <a:t> = </a:t>
            </a:r>
            <a:r>
              <a:rPr lang="en-US" sz="2400" i="1">
                <a:latin typeface="Symbol" pitchFamily="18" charset="2"/>
              </a:rPr>
              <a:t>q</a:t>
            </a:r>
            <a:r>
              <a:rPr lang="en-US" sz="2400" i="1"/>
              <a:t> r</a:t>
            </a:r>
            <a:endParaRPr lang="en-US" sz="2400" i="1">
              <a:latin typeface="Symbol" pitchFamily="18" charset="2"/>
            </a:endParaRPr>
          </a:p>
        </p:txBody>
      </p:sp>
      <p:pic>
        <p:nvPicPr>
          <p:cNvPr id="7173" name="Picture 5" descr=" 1001b.jpg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571750"/>
            <a:ext cx="3810000" cy="3006725"/>
          </a:xfrm>
          <a:noFill/>
          <a:ln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Moments of Inertia of Various Rigid Objects</a:t>
            </a:r>
          </a:p>
        </p:txBody>
      </p:sp>
      <p:graphicFrame>
        <p:nvGraphicFramePr>
          <p:cNvPr id="98304" name="Object 0"/>
          <p:cNvGraphicFramePr>
            <a:graphicFrameLocks noChangeAspect="1"/>
          </p:cNvGraphicFramePr>
          <p:nvPr/>
        </p:nvGraphicFramePr>
        <p:xfrm>
          <a:off x="685800" y="2133600"/>
          <a:ext cx="5038725" cy="1590675"/>
        </p:xfrm>
        <a:graphic>
          <a:graphicData uri="http://schemas.openxmlformats.org/presentationml/2006/ole">
            <p:oleObj spid="_x0000_s98304" name="Photo Editor Photo" r:id="rId3" imgW="5038095" imgH="1590897" progId="">
              <p:embed/>
            </p:oleObj>
          </a:graphicData>
        </a:graphic>
      </p:graphicFrame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172200" y="1981200"/>
          <a:ext cx="2124075" cy="1704975"/>
        </p:xfrm>
        <a:graphic>
          <a:graphicData uri="http://schemas.openxmlformats.org/presentationml/2006/ole">
            <p:oleObj spid="_x0000_s98305" name="Photo Editor Photo" r:id="rId4" imgW="2123810" imgH="1704762" progId="">
              <p:embed/>
            </p:oleObj>
          </a:graphicData>
        </a:graphic>
      </p:graphicFrame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457200" y="3581400"/>
          <a:ext cx="2676525" cy="1609725"/>
        </p:xfrm>
        <a:graphic>
          <a:graphicData uri="http://schemas.openxmlformats.org/presentationml/2006/ole">
            <p:oleObj spid="_x0000_s98306" name="Photo Editor Photo" r:id="rId5" imgW="2676899" imgH="1609524" progId="">
              <p:embed/>
            </p:oleObj>
          </a:graphicData>
        </a:graphic>
      </p:graphicFrame>
      <p:graphicFrame>
        <p:nvGraphicFramePr>
          <p:cNvPr id="98307" name="Object 3"/>
          <p:cNvGraphicFramePr>
            <a:graphicFrameLocks noChangeAspect="1"/>
          </p:cNvGraphicFramePr>
          <p:nvPr/>
        </p:nvGraphicFramePr>
        <p:xfrm>
          <a:off x="3505200" y="3581400"/>
          <a:ext cx="5095875" cy="1552575"/>
        </p:xfrm>
        <a:graphic>
          <a:graphicData uri="http://schemas.openxmlformats.org/presentationml/2006/ole">
            <p:oleObj spid="_x0000_s98307" name="Photo Editor Photo" r:id="rId6" imgW="5095238" imgH="1552792" progId="">
              <p:embed/>
            </p:oleObj>
          </a:graphicData>
        </a:graphic>
      </p:graphicFrame>
      <p:graphicFrame>
        <p:nvGraphicFramePr>
          <p:cNvPr id="98308" name="Object 4"/>
          <p:cNvGraphicFramePr>
            <a:graphicFrameLocks noChangeAspect="1"/>
          </p:cNvGraphicFramePr>
          <p:nvPr/>
        </p:nvGraphicFramePr>
        <p:xfrm>
          <a:off x="2209800" y="5105400"/>
          <a:ext cx="4810125" cy="1438275"/>
        </p:xfrm>
        <a:graphic>
          <a:graphicData uri="http://schemas.openxmlformats.org/presentationml/2006/ole">
            <p:oleObj spid="_x0000_s98308" name="Photo Editor Photo" r:id="rId7" imgW="4809524" imgH="1438095" progId="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Parallel-Axis Theorem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In the previous examples, the axis of rotation coincided with the axis of symmetry of the object</a:t>
            </a:r>
          </a:p>
          <a:p>
            <a:pPr>
              <a:lnSpc>
                <a:spcPct val="90000"/>
              </a:lnSpc>
            </a:pPr>
            <a:r>
              <a:rPr lang="en-US" sz="2800"/>
              <a:t>For an arbitrary axis, the parallel-axis theorem often simplifies calculations</a:t>
            </a:r>
          </a:p>
          <a:p>
            <a:pPr>
              <a:lnSpc>
                <a:spcPct val="90000"/>
              </a:lnSpc>
            </a:pPr>
            <a:r>
              <a:rPr lang="en-US" sz="2800"/>
              <a:t>The theorem states </a:t>
            </a:r>
            <a:r>
              <a:rPr lang="en-US" sz="2800" i="1"/>
              <a:t>I</a:t>
            </a:r>
            <a:r>
              <a:rPr lang="en-US" sz="2800"/>
              <a:t> = </a:t>
            </a:r>
            <a:r>
              <a:rPr lang="en-US" sz="2800" i="1"/>
              <a:t>I</a:t>
            </a:r>
            <a:r>
              <a:rPr lang="en-US" sz="2800" baseline="-25000"/>
              <a:t>CM</a:t>
            </a:r>
            <a:r>
              <a:rPr lang="en-US" sz="2800"/>
              <a:t> + </a:t>
            </a:r>
            <a:r>
              <a:rPr lang="en-US" sz="2800" i="1"/>
              <a:t>MD </a:t>
            </a:r>
            <a:r>
              <a:rPr lang="en-US" sz="2800" baseline="30000"/>
              <a:t>2</a:t>
            </a:r>
            <a:r>
              <a:rPr lang="en-US" sz="280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i="1"/>
              <a:t>I</a:t>
            </a:r>
            <a:r>
              <a:rPr lang="en-US" sz="2400"/>
              <a:t> is about any axis parallel to the axis through the center of mass of the object</a:t>
            </a:r>
          </a:p>
          <a:p>
            <a:pPr lvl="1">
              <a:lnSpc>
                <a:spcPct val="90000"/>
              </a:lnSpc>
            </a:pPr>
            <a:r>
              <a:rPr lang="en-US" sz="2400" i="1"/>
              <a:t>I</a:t>
            </a:r>
            <a:r>
              <a:rPr lang="en-US" sz="2400" baseline="-25000"/>
              <a:t>CM </a:t>
            </a:r>
            <a:r>
              <a:rPr lang="en-US" sz="2400"/>
              <a:t> is about the axis through the center of mass</a:t>
            </a:r>
          </a:p>
          <a:p>
            <a:pPr lvl="1">
              <a:lnSpc>
                <a:spcPct val="90000"/>
              </a:lnSpc>
            </a:pPr>
            <a:r>
              <a:rPr lang="en-US" sz="2400" i="1"/>
              <a:t>D</a:t>
            </a:r>
            <a:r>
              <a:rPr lang="en-US" sz="2400"/>
              <a:t> is the distance from the center of mass axis to the arbitrary axis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Parallel-Axis Theorem Example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The axis of rotation goes through </a:t>
            </a:r>
            <a:r>
              <a:rPr lang="en-US" sz="2800" i="1"/>
              <a:t>O</a:t>
            </a:r>
          </a:p>
          <a:p>
            <a:pPr>
              <a:lnSpc>
                <a:spcPct val="90000"/>
              </a:lnSpc>
            </a:pPr>
            <a:r>
              <a:rPr lang="en-US" sz="2800"/>
              <a:t>The axis through the center of mass is shown</a:t>
            </a:r>
          </a:p>
          <a:p>
            <a:pPr>
              <a:lnSpc>
                <a:spcPct val="90000"/>
              </a:lnSpc>
            </a:pPr>
            <a:r>
              <a:rPr lang="en-US" sz="2800"/>
              <a:t>The moment of inertia about the axis through </a:t>
            </a:r>
            <a:r>
              <a:rPr lang="en-US" sz="2800" i="1"/>
              <a:t>O</a:t>
            </a:r>
            <a:r>
              <a:rPr lang="en-US" sz="2800"/>
              <a:t> would be </a:t>
            </a:r>
            <a:r>
              <a:rPr lang="en-US" sz="2800" i="1"/>
              <a:t>I</a:t>
            </a:r>
            <a:r>
              <a:rPr lang="en-US" sz="2800" i="1" baseline="-25000"/>
              <a:t>O</a:t>
            </a:r>
            <a:r>
              <a:rPr lang="en-US" sz="2800"/>
              <a:t> = </a:t>
            </a:r>
            <a:r>
              <a:rPr lang="en-US" sz="2800" i="1"/>
              <a:t>I</a:t>
            </a:r>
            <a:r>
              <a:rPr lang="en-US" sz="2800" baseline="-25000"/>
              <a:t>CM</a:t>
            </a:r>
            <a:r>
              <a:rPr lang="en-US" sz="2800"/>
              <a:t> + </a:t>
            </a:r>
            <a:r>
              <a:rPr lang="en-US" sz="2800" i="1"/>
              <a:t>MD </a:t>
            </a:r>
            <a:r>
              <a:rPr lang="en-US" sz="2800" baseline="30000"/>
              <a:t>2</a:t>
            </a:r>
            <a:endParaRPr lang="en-US" sz="2800"/>
          </a:p>
        </p:txBody>
      </p:sp>
      <p:pic>
        <p:nvPicPr>
          <p:cNvPr id="46085" name="Picture 5" descr=" 1012b.jpg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00663" y="2017713"/>
            <a:ext cx="3498850" cy="4114800"/>
          </a:xfrm>
          <a:noFill/>
          <a:ln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Moment of Inertia for a Rod Rotating Around One End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2017713"/>
            <a:ext cx="4459288" cy="4114800"/>
          </a:xfrm>
        </p:spPr>
        <p:txBody>
          <a:bodyPr/>
          <a:lstStyle/>
          <a:p>
            <a:r>
              <a:rPr lang="en-US" sz="2800"/>
              <a:t>The moment of inertia of the rod about its center is </a:t>
            </a:r>
          </a:p>
          <a:p>
            <a:endParaRPr lang="en-US" sz="2800"/>
          </a:p>
          <a:p>
            <a:r>
              <a:rPr lang="en-US" sz="2800" i="1"/>
              <a:t>D</a:t>
            </a:r>
            <a:r>
              <a:rPr lang="en-US" sz="2800"/>
              <a:t> is ½ </a:t>
            </a:r>
            <a:r>
              <a:rPr lang="en-US" sz="2800" i="1"/>
              <a:t>L</a:t>
            </a:r>
          </a:p>
          <a:p>
            <a:r>
              <a:rPr lang="en-US" sz="2800"/>
              <a:t>Therefore, </a:t>
            </a: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5145088" y="2570163"/>
          <a:ext cx="3810000" cy="3008312"/>
        </p:xfrm>
        <a:graphic>
          <a:graphicData uri="http://schemas.openxmlformats.org/presentationml/2006/ole">
            <p:oleObj spid="_x0000_s47109" name="Photo Editor Photo" r:id="rId3" imgW="5706272" imgH="4505954" progId="">
              <p:embed/>
            </p:oleObj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1752600" y="3046413"/>
          <a:ext cx="1676400" cy="765175"/>
        </p:xfrm>
        <a:graphic>
          <a:graphicData uri="http://schemas.openxmlformats.org/presentationml/2006/ole">
            <p:oleObj spid="_x0000_s47110" name="Equation" r:id="rId4" imgW="863280" imgH="393480" progId="">
              <p:embed/>
            </p:oleObj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1219200" y="4951413"/>
          <a:ext cx="3124200" cy="1173162"/>
        </p:xfrm>
        <a:graphic>
          <a:graphicData uri="http://schemas.openxmlformats.org/presentationml/2006/ole">
            <p:oleObj spid="_x0000_s47111" name="Equation" r:id="rId5" imgW="1892160" imgH="711000" progId="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Torque, </a:t>
            </a:r>
            <a:r>
              <a:rPr lang="en-US" i="1">
                <a:latin typeface="Symbol" pitchFamily="18" charset="2"/>
              </a:rPr>
              <a:t>t</a:t>
            </a:r>
            <a:r>
              <a:rPr lang="en-US"/>
              <a:t>, is the tendency of a force to rotate an object about some axis</a:t>
            </a:r>
          </a:p>
          <a:p>
            <a:pPr lvl="1"/>
            <a:r>
              <a:rPr lang="en-US"/>
              <a:t> Torque is a vector</a:t>
            </a:r>
          </a:p>
          <a:p>
            <a:pPr lvl="1"/>
            <a:r>
              <a:rPr lang="en-US" i="1">
                <a:latin typeface="Symbol" pitchFamily="18" charset="2"/>
              </a:rPr>
              <a:t>t</a:t>
            </a:r>
            <a:r>
              <a:rPr lang="en-US"/>
              <a:t> = </a:t>
            </a:r>
            <a:r>
              <a:rPr lang="en-US" i="1"/>
              <a:t>r F</a:t>
            </a:r>
            <a:r>
              <a:rPr lang="en-US"/>
              <a:t> sin </a:t>
            </a:r>
            <a:r>
              <a:rPr lang="en-US" i="1">
                <a:latin typeface="Symbol" pitchFamily="18" charset="2"/>
              </a:rPr>
              <a:t>f</a:t>
            </a:r>
            <a:r>
              <a:rPr lang="en-US"/>
              <a:t> = </a:t>
            </a:r>
            <a:r>
              <a:rPr lang="en-US" i="1"/>
              <a:t>F d</a:t>
            </a:r>
            <a:r>
              <a:rPr lang="en-US"/>
              <a:t> </a:t>
            </a:r>
          </a:p>
          <a:p>
            <a:pPr lvl="2"/>
            <a:r>
              <a:rPr lang="en-US" b="1"/>
              <a:t>F</a:t>
            </a:r>
            <a:r>
              <a:rPr lang="en-US"/>
              <a:t> is the force</a:t>
            </a:r>
          </a:p>
          <a:p>
            <a:pPr lvl="2"/>
            <a:r>
              <a:rPr lang="en-US" i="1">
                <a:latin typeface="Symbol" pitchFamily="18" charset="2"/>
              </a:rPr>
              <a:t>f</a:t>
            </a:r>
            <a:r>
              <a:rPr lang="en-US"/>
              <a:t> is the angle the force makes with the horizontal </a:t>
            </a:r>
            <a:endParaRPr lang="en-US">
              <a:latin typeface="Symbol" pitchFamily="18" charset="2"/>
            </a:endParaRPr>
          </a:p>
          <a:p>
            <a:pPr lvl="2"/>
            <a:r>
              <a:rPr lang="en-US" i="1"/>
              <a:t>d</a:t>
            </a:r>
            <a:r>
              <a:rPr lang="en-US"/>
              <a:t> is the </a:t>
            </a:r>
            <a:r>
              <a:rPr lang="en-US" i="1"/>
              <a:t>moment arm</a:t>
            </a:r>
            <a:r>
              <a:rPr lang="en-US"/>
              <a:t> (or lever arm)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Torque, cont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moment arm, </a:t>
            </a:r>
            <a:r>
              <a:rPr lang="en-US" sz="2800" i="1"/>
              <a:t>d</a:t>
            </a:r>
            <a:r>
              <a:rPr lang="en-US" sz="2800"/>
              <a:t>, is the </a:t>
            </a:r>
            <a:r>
              <a:rPr lang="en-US" sz="2800" i="1"/>
              <a:t>perpendicular</a:t>
            </a:r>
            <a:r>
              <a:rPr lang="en-US" sz="2800"/>
              <a:t> distance from the axis of rotation to a line drawn along the direction of the force</a:t>
            </a:r>
          </a:p>
          <a:p>
            <a:pPr lvl="1"/>
            <a:r>
              <a:rPr lang="en-US" sz="2400" i="1"/>
              <a:t>d</a:t>
            </a:r>
            <a:r>
              <a:rPr lang="en-US" sz="2400"/>
              <a:t> = </a:t>
            </a:r>
            <a:r>
              <a:rPr lang="en-US" sz="2400" i="1"/>
              <a:t>r</a:t>
            </a:r>
            <a:r>
              <a:rPr lang="en-US" sz="2400"/>
              <a:t> sin </a:t>
            </a:r>
            <a:r>
              <a:rPr lang="en-US" sz="2400" i="1">
                <a:cs typeface="Tahoma" pitchFamily="34" charset="0"/>
              </a:rPr>
              <a:t>Φ</a:t>
            </a:r>
            <a:endParaRPr lang="en-US" sz="2400" i="1"/>
          </a:p>
          <a:p>
            <a:endParaRPr lang="en-US" sz="2800"/>
          </a:p>
        </p:txBody>
      </p:sp>
      <p:pic>
        <p:nvPicPr>
          <p:cNvPr id="51205" name="Picture 5" descr="1013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659063"/>
            <a:ext cx="3810000" cy="2830512"/>
          </a:xfrm>
          <a:noFill/>
          <a:ln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Torque, final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horizontal component of </a:t>
            </a:r>
            <a:r>
              <a:rPr lang="en-US" b="1"/>
              <a:t>F</a:t>
            </a:r>
            <a:r>
              <a:rPr lang="en-US"/>
              <a:t> (</a:t>
            </a:r>
            <a:r>
              <a:rPr lang="en-US" i="1"/>
              <a:t>F</a:t>
            </a:r>
            <a:r>
              <a:rPr lang="en-US"/>
              <a:t> cos </a:t>
            </a:r>
            <a:r>
              <a:rPr lang="en-US" i="1">
                <a:latin typeface="Symbol" pitchFamily="18" charset="2"/>
              </a:rPr>
              <a:t>f</a:t>
            </a:r>
            <a:r>
              <a:rPr lang="en-US"/>
              <a:t>) has no tendency to produce a rotation</a:t>
            </a:r>
          </a:p>
          <a:p>
            <a:r>
              <a:rPr lang="en-US"/>
              <a:t>Torque will have direction</a:t>
            </a:r>
          </a:p>
          <a:p>
            <a:pPr lvl="1"/>
            <a:r>
              <a:rPr lang="en-US"/>
              <a:t>If the turning tendency of the force is counterclockwise, the torque will be positive</a:t>
            </a:r>
          </a:p>
          <a:p>
            <a:pPr lvl="1"/>
            <a:r>
              <a:rPr lang="en-US"/>
              <a:t>If the turning tendency is clockwise, the torque will be negative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Net Torque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The force </a:t>
            </a:r>
            <a:r>
              <a:rPr lang="en-US" sz="2800" b="1"/>
              <a:t>F</a:t>
            </a:r>
            <a:r>
              <a:rPr lang="en-US" sz="2800" baseline="-25000"/>
              <a:t>1</a:t>
            </a:r>
            <a:r>
              <a:rPr lang="en-US" sz="2800"/>
              <a:t> will tend to cause a counterclockwise rotation about </a:t>
            </a:r>
            <a:r>
              <a:rPr lang="en-US" sz="2800" i="1"/>
              <a:t>O</a:t>
            </a:r>
          </a:p>
          <a:p>
            <a:pPr>
              <a:lnSpc>
                <a:spcPct val="90000"/>
              </a:lnSpc>
            </a:pPr>
            <a:r>
              <a:rPr lang="en-US" sz="2800"/>
              <a:t>The force </a:t>
            </a:r>
            <a:r>
              <a:rPr lang="en-US" sz="2800" b="1"/>
              <a:t>F</a:t>
            </a:r>
            <a:r>
              <a:rPr lang="en-US" sz="2800" baseline="-25000"/>
              <a:t>2</a:t>
            </a:r>
            <a:r>
              <a:rPr lang="en-US" sz="2800"/>
              <a:t> will tend to cause a clockwise rotation about </a:t>
            </a:r>
            <a:r>
              <a:rPr lang="en-US" sz="2800" i="1"/>
              <a:t>O</a:t>
            </a:r>
          </a:p>
          <a:p>
            <a:pPr>
              <a:lnSpc>
                <a:spcPct val="90000"/>
              </a:lnSpc>
            </a:pPr>
            <a:r>
              <a:rPr lang="en-US" sz="2800">
                <a:latin typeface="Symbol" pitchFamily="18" charset="2"/>
              </a:rPr>
              <a:t>S</a:t>
            </a:r>
            <a:r>
              <a:rPr lang="en-US" sz="2800" i="1">
                <a:latin typeface="Symbol" pitchFamily="18" charset="2"/>
              </a:rPr>
              <a:t>t</a:t>
            </a:r>
            <a:r>
              <a:rPr lang="en-US" sz="2800">
                <a:latin typeface="Symbol" pitchFamily="18" charset="2"/>
              </a:rPr>
              <a:t> = </a:t>
            </a:r>
            <a:r>
              <a:rPr lang="en-US" sz="2800" i="1">
                <a:latin typeface="Symbol" pitchFamily="18" charset="2"/>
              </a:rPr>
              <a:t>t</a:t>
            </a:r>
            <a:r>
              <a:rPr lang="en-US" sz="2800" baseline="-25000">
                <a:latin typeface="Symbol" pitchFamily="18" charset="2"/>
              </a:rPr>
              <a:t>1</a:t>
            </a:r>
            <a:r>
              <a:rPr lang="en-US" sz="2800">
                <a:latin typeface="Symbol" pitchFamily="18" charset="2"/>
              </a:rPr>
              <a:t> + </a:t>
            </a:r>
            <a:r>
              <a:rPr lang="en-US" sz="2800" i="1">
                <a:latin typeface="Symbol" pitchFamily="18" charset="2"/>
              </a:rPr>
              <a:t>t</a:t>
            </a:r>
            <a:r>
              <a:rPr lang="en-US" sz="2800" baseline="-25000">
                <a:latin typeface="Symbol" pitchFamily="18" charset="2"/>
              </a:rPr>
              <a:t>2</a:t>
            </a:r>
            <a:r>
              <a:rPr lang="en-US" sz="2800">
                <a:latin typeface="Symbol" pitchFamily="18" charset="2"/>
              </a:rPr>
              <a:t> = </a:t>
            </a:r>
            <a:r>
              <a:rPr lang="en-US" sz="2800" i="1"/>
              <a:t>F</a:t>
            </a:r>
            <a:r>
              <a:rPr lang="en-US" sz="2800" baseline="-25000"/>
              <a:t>1</a:t>
            </a:r>
            <a:r>
              <a:rPr lang="en-US" sz="2800" i="1"/>
              <a:t>d</a:t>
            </a:r>
            <a:r>
              <a:rPr lang="en-US" sz="2800" baseline="-25000"/>
              <a:t>1</a:t>
            </a:r>
            <a:r>
              <a:rPr lang="en-US" sz="2800"/>
              <a:t> – </a:t>
            </a:r>
            <a:r>
              <a:rPr lang="en-US" sz="2800" i="1"/>
              <a:t>F</a:t>
            </a:r>
            <a:r>
              <a:rPr lang="en-US" sz="2800" baseline="-25000"/>
              <a:t>2</a:t>
            </a:r>
            <a:r>
              <a:rPr lang="en-US" sz="2800" i="1"/>
              <a:t>d</a:t>
            </a:r>
            <a:r>
              <a:rPr lang="en-US" sz="2800" baseline="-25000"/>
              <a:t>2</a:t>
            </a:r>
            <a:endParaRPr lang="en-US" sz="2800">
              <a:latin typeface="Symbol" pitchFamily="18" charset="2"/>
            </a:endParaRPr>
          </a:p>
          <a:p>
            <a:pPr>
              <a:lnSpc>
                <a:spcPct val="90000"/>
              </a:lnSpc>
            </a:pPr>
            <a:endParaRPr lang="en-US" sz="2800"/>
          </a:p>
        </p:txBody>
      </p:sp>
      <p:pic>
        <p:nvPicPr>
          <p:cNvPr id="53253" name="Picture 5" descr="1014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75263" y="2017713"/>
            <a:ext cx="3548062" cy="4114800"/>
          </a:xfrm>
          <a:noFill/>
          <a:ln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0"/>
            <a:ext cx="8686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vs. Force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4592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Forces can cause a change in linear motion</a:t>
            </a:r>
          </a:p>
          <a:p>
            <a:pPr lvl="1">
              <a:lnSpc>
                <a:spcPct val="90000"/>
              </a:lnSpc>
            </a:pPr>
            <a:r>
              <a:rPr lang="en-US"/>
              <a:t>Described by Newton’s Second Law</a:t>
            </a:r>
          </a:p>
          <a:p>
            <a:pPr>
              <a:lnSpc>
                <a:spcPct val="90000"/>
              </a:lnSpc>
            </a:pPr>
            <a:r>
              <a:rPr lang="en-US"/>
              <a:t>Forces can cause a change in rotational motion</a:t>
            </a:r>
          </a:p>
          <a:p>
            <a:pPr lvl="1">
              <a:lnSpc>
                <a:spcPct val="90000"/>
              </a:lnSpc>
            </a:pPr>
            <a:r>
              <a:rPr lang="en-US"/>
              <a:t>The effectiveness of this change depends on the force </a:t>
            </a:r>
            <a:r>
              <a:rPr lang="en-US" i="1"/>
              <a:t>and</a:t>
            </a:r>
            <a:r>
              <a:rPr lang="en-US"/>
              <a:t> the moment arm</a:t>
            </a:r>
          </a:p>
          <a:p>
            <a:pPr lvl="1">
              <a:lnSpc>
                <a:spcPct val="90000"/>
              </a:lnSpc>
            </a:pPr>
            <a:r>
              <a:rPr lang="en-US"/>
              <a:t>The change in rotational motion depends on the torque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Radian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This can also be expressed as 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 i="1">
                <a:latin typeface="Symbol" pitchFamily="18" charset="2"/>
              </a:rPr>
              <a:t>q</a:t>
            </a:r>
            <a:r>
              <a:rPr lang="en-US"/>
              <a:t> is a pure number, but commonly is given the artificial unit, radian</a:t>
            </a:r>
          </a:p>
          <a:p>
            <a:pPr>
              <a:lnSpc>
                <a:spcPct val="90000"/>
              </a:lnSpc>
            </a:pPr>
            <a:r>
              <a:rPr lang="en-US" b="1" i="1"/>
              <a:t>One radian is the angle subtended by an arc length equal to the radius of the arc</a:t>
            </a:r>
          </a:p>
        </p:txBody>
      </p:sp>
      <p:pic>
        <p:nvPicPr>
          <p:cNvPr id="8198" name="Picture 6" descr="C:\Documents and Settings\ssubity\Desktop\Akins PowerPoints\06-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1900" y="2605088"/>
            <a:ext cx="947738" cy="976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Units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SI units of torque are N</a:t>
            </a:r>
            <a:r>
              <a:rPr lang="en-US" baseline="30000"/>
              <a:t>.</a:t>
            </a:r>
            <a:r>
              <a:rPr lang="en-US"/>
              <a:t>m</a:t>
            </a:r>
          </a:p>
          <a:p>
            <a:pPr lvl="1"/>
            <a:r>
              <a:rPr lang="en-US"/>
              <a:t>Although torque is a force multiplied by a distance, it is very different from work and energy</a:t>
            </a:r>
          </a:p>
          <a:p>
            <a:pPr lvl="1"/>
            <a:r>
              <a:rPr lang="en-US"/>
              <a:t>The units for torque are reported in N</a:t>
            </a:r>
            <a:r>
              <a:rPr lang="en-US" baseline="30000"/>
              <a:t>.</a:t>
            </a:r>
            <a:r>
              <a:rPr lang="en-US"/>
              <a:t>m and not changed to Joules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228600"/>
            <a:ext cx="2819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571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895600"/>
            <a:ext cx="5486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343400"/>
            <a:ext cx="6934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Consider a particle of mass </a:t>
            </a:r>
            <a:r>
              <a:rPr lang="en-US" sz="2800" i="1"/>
              <a:t>m</a:t>
            </a:r>
            <a:r>
              <a:rPr lang="en-US" sz="2800"/>
              <a:t> rotating in a circle of radius </a:t>
            </a:r>
            <a:r>
              <a:rPr lang="en-US" sz="2800" i="1"/>
              <a:t>r</a:t>
            </a:r>
            <a:r>
              <a:rPr lang="en-US" sz="2800"/>
              <a:t> under the influence of tangential force </a:t>
            </a:r>
            <a:r>
              <a:rPr lang="en-US" sz="2800" b="1"/>
              <a:t>F</a:t>
            </a:r>
            <a:r>
              <a:rPr lang="en-US" sz="2800" i="1" baseline="-25000"/>
              <a:t>t</a:t>
            </a:r>
            <a:endParaRPr lang="en-US" sz="2800" i="1"/>
          </a:p>
          <a:p>
            <a:pPr>
              <a:lnSpc>
                <a:spcPct val="90000"/>
              </a:lnSpc>
            </a:pPr>
            <a:r>
              <a:rPr lang="en-US" sz="2800"/>
              <a:t>The tangential force provides a tangential acceleration:</a:t>
            </a:r>
          </a:p>
          <a:p>
            <a:pPr lvl="1">
              <a:lnSpc>
                <a:spcPct val="90000"/>
              </a:lnSpc>
            </a:pPr>
            <a:r>
              <a:rPr lang="en-US" sz="2400" i="1"/>
              <a:t>F</a:t>
            </a:r>
            <a:r>
              <a:rPr lang="en-US" sz="2400" i="1" baseline="-25000"/>
              <a:t>t</a:t>
            </a:r>
            <a:r>
              <a:rPr lang="en-US" sz="2400"/>
              <a:t> = </a:t>
            </a:r>
            <a:r>
              <a:rPr lang="en-US" sz="2400" i="1"/>
              <a:t>ma</a:t>
            </a:r>
            <a:r>
              <a:rPr lang="en-US" sz="2400" i="1" baseline="-25000"/>
              <a:t>t</a:t>
            </a:r>
            <a:endParaRPr lang="en-US" sz="2400" i="1"/>
          </a:p>
        </p:txBody>
      </p:sp>
      <p:pic>
        <p:nvPicPr>
          <p:cNvPr id="56325" name="Picture 5" descr="1016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7038" y="2017713"/>
            <a:ext cx="3084512" cy="4114800"/>
          </a:xfrm>
          <a:noFill/>
          <a:ln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Particle cont.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The magnitude of the torque produced by </a:t>
            </a:r>
            <a:r>
              <a:rPr lang="en-US" sz="2800" b="1"/>
              <a:t>F</a:t>
            </a:r>
            <a:r>
              <a:rPr lang="en-US" sz="2800" i="1" baseline="-25000"/>
              <a:t>t</a:t>
            </a:r>
            <a:r>
              <a:rPr lang="en-US" sz="2800"/>
              <a:t> around the center of the circle is</a:t>
            </a:r>
          </a:p>
          <a:p>
            <a:pPr lvl="1">
              <a:lnSpc>
                <a:spcPct val="90000"/>
              </a:lnSpc>
            </a:pPr>
            <a:r>
              <a:rPr lang="en-US" sz="2400" i="1">
                <a:latin typeface="Symbol" pitchFamily="18" charset="2"/>
              </a:rPr>
              <a:t>t</a:t>
            </a:r>
            <a:r>
              <a:rPr lang="en-US" sz="2400"/>
              <a:t> = </a:t>
            </a:r>
            <a:r>
              <a:rPr lang="en-US" sz="2400" i="1"/>
              <a:t>F</a:t>
            </a:r>
            <a:r>
              <a:rPr lang="en-US" sz="2400" i="1" baseline="-25000"/>
              <a:t>t</a:t>
            </a:r>
            <a:r>
              <a:rPr lang="en-US" sz="2400" i="1"/>
              <a:t> r</a:t>
            </a:r>
            <a:r>
              <a:rPr lang="en-US" sz="2400"/>
              <a:t> = (</a:t>
            </a:r>
            <a:r>
              <a:rPr lang="en-US" sz="2400" i="1"/>
              <a:t>ma</a:t>
            </a:r>
            <a:r>
              <a:rPr lang="en-US" sz="2400" i="1" baseline="-25000"/>
              <a:t>t</a:t>
            </a:r>
            <a:r>
              <a:rPr lang="en-US" sz="2400"/>
              <a:t>) </a:t>
            </a:r>
            <a:r>
              <a:rPr lang="en-US" sz="2400" i="1"/>
              <a:t>r</a:t>
            </a:r>
          </a:p>
          <a:p>
            <a:pPr>
              <a:lnSpc>
                <a:spcPct val="90000"/>
              </a:lnSpc>
            </a:pPr>
            <a:r>
              <a:rPr lang="en-US" sz="2800"/>
              <a:t>The tangential acceleration is related to the angular acceleration</a:t>
            </a:r>
          </a:p>
          <a:p>
            <a:pPr lvl="1">
              <a:lnSpc>
                <a:spcPct val="90000"/>
              </a:lnSpc>
            </a:pPr>
            <a:r>
              <a:rPr lang="en-US" sz="2400" i="1">
                <a:latin typeface="Symbol" pitchFamily="18" charset="2"/>
              </a:rPr>
              <a:t>t</a:t>
            </a:r>
            <a:r>
              <a:rPr lang="en-US" sz="2400"/>
              <a:t> = (</a:t>
            </a:r>
            <a:r>
              <a:rPr lang="en-US" sz="2400" i="1"/>
              <a:t>ma</a:t>
            </a:r>
            <a:r>
              <a:rPr lang="en-US" sz="2400" i="1" baseline="-25000"/>
              <a:t>t</a:t>
            </a:r>
            <a:r>
              <a:rPr lang="en-US" sz="2400"/>
              <a:t>) </a:t>
            </a:r>
            <a:r>
              <a:rPr lang="en-US" sz="2400" i="1"/>
              <a:t>r</a:t>
            </a:r>
            <a:r>
              <a:rPr lang="en-US" sz="2400"/>
              <a:t> = (</a:t>
            </a:r>
            <a:r>
              <a:rPr lang="en-US" sz="2400" i="1"/>
              <a:t>mr</a:t>
            </a:r>
            <a:r>
              <a:rPr lang="en-US" sz="2400" i="1">
                <a:latin typeface="Symbol" pitchFamily="18" charset="2"/>
              </a:rPr>
              <a:t>a</a:t>
            </a:r>
            <a:r>
              <a:rPr lang="en-US" sz="2400"/>
              <a:t>) </a:t>
            </a:r>
            <a:r>
              <a:rPr lang="en-US" sz="2400" i="1"/>
              <a:t>r</a:t>
            </a:r>
            <a:r>
              <a:rPr lang="en-US" sz="2400"/>
              <a:t> = (</a:t>
            </a:r>
            <a:r>
              <a:rPr lang="en-US" sz="2400" i="1"/>
              <a:t>mr </a:t>
            </a:r>
            <a:r>
              <a:rPr lang="en-US" sz="2400" baseline="30000"/>
              <a:t>2</a:t>
            </a:r>
            <a:r>
              <a:rPr lang="en-US" sz="2400"/>
              <a:t>) </a:t>
            </a:r>
            <a:r>
              <a:rPr lang="en-US" sz="2400" i="1">
                <a:latin typeface="Symbol" pitchFamily="18" charset="2"/>
              </a:rPr>
              <a:t>a</a:t>
            </a:r>
            <a:endParaRPr lang="en-US" sz="2400" i="1"/>
          </a:p>
          <a:p>
            <a:pPr>
              <a:lnSpc>
                <a:spcPct val="90000"/>
              </a:lnSpc>
            </a:pPr>
            <a:r>
              <a:rPr lang="en-US" sz="2800"/>
              <a:t>Since </a:t>
            </a:r>
            <a:r>
              <a:rPr lang="en-US" sz="2800" i="1"/>
              <a:t>mr </a:t>
            </a:r>
            <a:r>
              <a:rPr lang="en-US" sz="2800" baseline="30000"/>
              <a:t>2</a:t>
            </a:r>
            <a:r>
              <a:rPr lang="en-US" sz="2800"/>
              <a:t> is the moment of inertia of the particle,</a:t>
            </a:r>
          </a:p>
          <a:p>
            <a:pPr lvl="1">
              <a:lnSpc>
                <a:spcPct val="90000"/>
              </a:lnSpc>
            </a:pPr>
            <a:r>
              <a:rPr lang="en-US" sz="2400" b="1" i="1">
                <a:latin typeface="Symbol" pitchFamily="18" charset="2"/>
              </a:rPr>
              <a:t>t</a:t>
            </a:r>
            <a:r>
              <a:rPr lang="en-US" sz="2400" b="1"/>
              <a:t> = </a:t>
            </a:r>
            <a:r>
              <a:rPr lang="en-US" sz="2400" i="1"/>
              <a:t>I</a:t>
            </a:r>
            <a:r>
              <a:rPr lang="en-US" sz="2400" b="1" i="1">
                <a:latin typeface="Symbol" pitchFamily="18" charset="2"/>
              </a:rPr>
              <a:t>a</a:t>
            </a:r>
            <a:endParaRPr lang="en-US" sz="2400" i="1"/>
          </a:p>
          <a:p>
            <a:pPr lvl="1">
              <a:lnSpc>
                <a:spcPct val="90000"/>
              </a:lnSpc>
            </a:pPr>
            <a:r>
              <a:rPr lang="en-US" sz="2400"/>
              <a:t>The torque is directly proportional to the angular acceleration and the constant of proportionality is the moment of inertia</a:t>
            </a:r>
          </a:p>
          <a:p>
            <a:pPr lvl="1">
              <a:lnSpc>
                <a:spcPct val="90000"/>
              </a:lnSpc>
            </a:pPr>
            <a:endParaRPr lang="en-US" sz="2400"/>
          </a:p>
          <a:p>
            <a:pPr lvl="1">
              <a:lnSpc>
                <a:spcPct val="90000"/>
              </a:lnSpc>
            </a:pPr>
            <a:endParaRPr lang="en-US" sz="240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Extended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Consider the object consists of an infinite number of mass elements </a:t>
            </a:r>
            <a:r>
              <a:rPr lang="en-US" sz="2400" i="1"/>
              <a:t>dm</a:t>
            </a:r>
            <a:r>
              <a:rPr lang="en-US" sz="2400"/>
              <a:t> of infinitesimal size</a:t>
            </a:r>
          </a:p>
          <a:p>
            <a:pPr>
              <a:lnSpc>
                <a:spcPct val="90000"/>
              </a:lnSpc>
            </a:pPr>
            <a:r>
              <a:rPr lang="en-US" sz="2400"/>
              <a:t>Each mass element rotates in a circle about the origin, </a:t>
            </a:r>
            <a:r>
              <a:rPr lang="en-US" sz="2400" i="1"/>
              <a:t>O</a:t>
            </a:r>
          </a:p>
          <a:p>
            <a:pPr>
              <a:lnSpc>
                <a:spcPct val="90000"/>
              </a:lnSpc>
            </a:pPr>
            <a:r>
              <a:rPr lang="en-US" sz="2400"/>
              <a:t>Each mass element has a tangential acceleration</a:t>
            </a:r>
          </a:p>
        </p:txBody>
      </p:sp>
      <p:pic>
        <p:nvPicPr>
          <p:cNvPr id="59397" name="Picture 5" descr="1017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370138"/>
            <a:ext cx="3810000" cy="3408362"/>
          </a:xfrm>
          <a:noFill/>
          <a:ln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Extended cont.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From Newton’s Second Law</a:t>
            </a:r>
          </a:p>
          <a:p>
            <a:pPr lvl="1">
              <a:lnSpc>
                <a:spcPct val="90000"/>
              </a:lnSpc>
            </a:pPr>
            <a:r>
              <a:rPr lang="en-US" i="1"/>
              <a:t>dF</a:t>
            </a:r>
            <a:r>
              <a:rPr lang="en-US" i="1" baseline="-25000"/>
              <a:t>t</a:t>
            </a:r>
            <a:r>
              <a:rPr lang="en-US" i="1"/>
              <a:t> </a:t>
            </a:r>
            <a:r>
              <a:rPr lang="en-US"/>
              <a:t>= (</a:t>
            </a:r>
            <a:r>
              <a:rPr lang="en-US" i="1"/>
              <a:t>dm</a:t>
            </a:r>
            <a:r>
              <a:rPr lang="en-US"/>
              <a:t>) </a:t>
            </a:r>
            <a:r>
              <a:rPr lang="en-US" i="1"/>
              <a:t>a</a:t>
            </a:r>
            <a:r>
              <a:rPr lang="en-US" i="1" baseline="-25000"/>
              <a:t>t</a:t>
            </a:r>
            <a:endParaRPr lang="en-US" i="1"/>
          </a:p>
          <a:p>
            <a:pPr>
              <a:lnSpc>
                <a:spcPct val="90000"/>
              </a:lnSpc>
            </a:pPr>
            <a:r>
              <a:rPr lang="en-US"/>
              <a:t>The torque associated with the force and using the angular acceleration gives</a:t>
            </a:r>
          </a:p>
          <a:p>
            <a:pPr lvl="1">
              <a:lnSpc>
                <a:spcPct val="90000"/>
              </a:lnSpc>
            </a:pPr>
            <a:r>
              <a:rPr lang="en-US" i="1"/>
              <a:t>d</a:t>
            </a:r>
            <a:r>
              <a:rPr lang="en-US" i="1">
                <a:latin typeface="Symbol" pitchFamily="18" charset="2"/>
              </a:rPr>
              <a:t>t</a:t>
            </a:r>
            <a:r>
              <a:rPr lang="en-US"/>
              <a:t> = </a:t>
            </a:r>
            <a:r>
              <a:rPr lang="en-US" i="1"/>
              <a:t>r dF</a:t>
            </a:r>
            <a:r>
              <a:rPr lang="en-US" i="1" baseline="-25000"/>
              <a:t>t</a:t>
            </a:r>
            <a:r>
              <a:rPr lang="en-US"/>
              <a:t> = </a:t>
            </a:r>
            <a:r>
              <a:rPr lang="en-US" i="1"/>
              <a:t>a</a:t>
            </a:r>
            <a:r>
              <a:rPr lang="en-US" i="1" baseline="-25000"/>
              <a:t>t</a:t>
            </a:r>
            <a:r>
              <a:rPr lang="en-US" i="1"/>
              <a:t>r dm</a:t>
            </a:r>
            <a:r>
              <a:rPr lang="en-US"/>
              <a:t> = </a:t>
            </a:r>
            <a:r>
              <a:rPr lang="en-US" i="1">
                <a:latin typeface="Symbol" pitchFamily="18" charset="2"/>
              </a:rPr>
              <a:t>a</a:t>
            </a:r>
            <a:r>
              <a:rPr lang="en-US" i="1"/>
              <a:t>r </a:t>
            </a:r>
            <a:r>
              <a:rPr lang="en-US" baseline="30000"/>
              <a:t>2</a:t>
            </a:r>
            <a:r>
              <a:rPr lang="en-US"/>
              <a:t> </a:t>
            </a:r>
            <a:r>
              <a:rPr lang="en-US" i="1"/>
              <a:t>dm</a:t>
            </a:r>
          </a:p>
          <a:p>
            <a:pPr>
              <a:lnSpc>
                <a:spcPct val="90000"/>
              </a:lnSpc>
            </a:pPr>
            <a:r>
              <a:rPr lang="en-US"/>
              <a:t>Finding the net torque</a:t>
            </a:r>
          </a:p>
          <a:p>
            <a:pPr lvl="1">
              <a:lnSpc>
                <a:spcPct val="90000"/>
              </a:lnSpc>
            </a:pPr>
            <a:r>
              <a:rPr lang="en-US"/>
              <a:t> </a:t>
            </a:r>
          </a:p>
          <a:p>
            <a:pPr lvl="1">
              <a:lnSpc>
                <a:spcPct val="90000"/>
              </a:lnSpc>
            </a:pPr>
            <a:r>
              <a:rPr lang="en-US"/>
              <a:t>This becomes </a:t>
            </a:r>
            <a:r>
              <a:rPr lang="en-US">
                <a:latin typeface="Symbol" pitchFamily="18" charset="2"/>
              </a:rPr>
              <a:t>S</a:t>
            </a:r>
            <a:r>
              <a:rPr lang="en-US" i="1">
                <a:latin typeface="Symbol" pitchFamily="18" charset="2"/>
              </a:rPr>
              <a:t>t </a:t>
            </a:r>
            <a:r>
              <a:rPr lang="en-US">
                <a:latin typeface="Symbol" pitchFamily="18" charset="2"/>
              </a:rPr>
              <a:t>= </a:t>
            </a:r>
            <a:r>
              <a:rPr lang="en-US" i="1">
                <a:latin typeface="Symbol" pitchFamily="18" charset="2"/>
              </a:rPr>
              <a:t>Ia</a:t>
            </a:r>
            <a:endParaRPr lang="en-US" i="1"/>
          </a:p>
          <a:p>
            <a:pPr>
              <a:lnSpc>
                <a:spcPct val="90000"/>
              </a:lnSpc>
            </a:pPr>
            <a:endParaRPr lang="en-US"/>
          </a:p>
        </p:txBody>
      </p:sp>
      <p:graphicFrame>
        <p:nvGraphicFramePr>
          <p:cNvPr id="99328" name="Object 0"/>
          <p:cNvGraphicFramePr>
            <a:graphicFrameLocks noChangeAspect="1"/>
          </p:cNvGraphicFramePr>
          <p:nvPr/>
        </p:nvGraphicFramePr>
        <p:xfrm>
          <a:off x="1981200" y="4964113"/>
          <a:ext cx="2787650" cy="522287"/>
        </p:xfrm>
        <a:graphic>
          <a:graphicData uri="http://schemas.openxmlformats.org/presentationml/2006/ole">
            <p:oleObj spid="_x0000_s99328" name="Equation" r:id="rId3" imgW="1625400" imgH="304560" progId="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Extended final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is the same relationship that applied to a particle</a:t>
            </a:r>
          </a:p>
          <a:p>
            <a:r>
              <a:rPr lang="en-US"/>
              <a:t>The result also applies when the forces have radial components</a:t>
            </a:r>
          </a:p>
          <a:p>
            <a:pPr lvl="1"/>
            <a:r>
              <a:rPr lang="en-US"/>
              <a:t>The line of action of the radial component must pass through the axis of rotation</a:t>
            </a:r>
          </a:p>
          <a:p>
            <a:pPr lvl="1"/>
            <a:r>
              <a:rPr lang="en-US"/>
              <a:t>These components will produce zero torque about the axis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9144000" cy="427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49339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609600"/>
            <a:ext cx="335535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38400"/>
            <a:ext cx="4876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86200"/>
            <a:ext cx="48196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419600"/>
            <a:ext cx="3810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6019800"/>
            <a:ext cx="12858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05400" y="2743200"/>
            <a:ext cx="4038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8800" y="3505200"/>
            <a:ext cx="25527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5638800"/>
            <a:ext cx="12858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5231634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630849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Conversions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Comparing degrees and radians</a:t>
            </a:r>
          </a:p>
          <a:p>
            <a:pPr lvl="1">
              <a:lnSpc>
                <a:spcPct val="50000"/>
              </a:lnSpc>
              <a:buFont typeface="Wingdings" pitchFamily="2" charset="2"/>
              <a:buNone/>
            </a:pPr>
            <a:r>
              <a:rPr lang="en-US"/>
              <a:t>  	</a:t>
            </a:r>
          </a:p>
          <a:p>
            <a:pPr lvl="1">
              <a:lnSpc>
                <a:spcPct val="50000"/>
              </a:lnSpc>
              <a:buFont typeface="Wingdings" pitchFamily="2" charset="2"/>
              <a:buNone/>
            </a:pPr>
            <a:r>
              <a:rPr lang="en-US"/>
              <a:t>		1 rad = 		= 57.3</a:t>
            </a:r>
            <a:r>
              <a:rPr lang="en-US">
                <a:cs typeface="Tahoma" pitchFamily="34" charset="0"/>
              </a:rPr>
              <a:t>°</a:t>
            </a:r>
            <a:endParaRPr lang="en-US"/>
          </a:p>
          <a:p>
            <a:endParaRPr lang="en-US"/>
          </a:p>
          <a:p>
            <a:r>
              <a:rPr lang="en-US"/>
              <a:t>Converting from degrees to radians</a:t>
            </a:r>
          </a:p>
          <a:p>
            <a:pPr lvl="1">
              <a:lnSpc>
                <a:spcPct val="50000"/>
              </a:lnSpc>
              <a:buFont typeface="Wingdings" pitchFamily="2" charset="2"/>
              <a:buNone/>
            </a:pPr>
            <a:r>
              <a:rPr lang="en-US" i="1">
                <a:cs typeface="Tahoma" pitchFamily="34" charset="0"/>
              </a:rPr>
              <a:t>	</a:t>
            </a:r>
          </a:p>
          <a:p>
            <a:pPr lvl="1">
              <a:lnSpc>
                <a:spcPct val="50000"/>
              </a:lnSpc>
              <a:buFont typeface="Wingdings" pitchFamily="2" charset="2"/>
              <a:buNone/>
            </a:pPr>
            <a:r>
              <a:rPr lang="en-US" i="1">
                <a:cs typeface="Tahoma" pitchFamily="34" charset="0"/>
              </a:rPr>
              <a:t>	θ</a:t>
            </a:r>
            <a:r>
              <a:rPr lang="en-US">
                <a:cs typeface="Times New Roman" pitchFamily="18" charset="0"/>
              </a:rPr>
              <a:t> [rad] = 		[degrees]</a:t>
            </a:r>
            <a:endParaRPr lang="en-US"/>
          </a:p>
        </p:txBody>
      </p:sp>
      <p:pic>
        <p:nvPicPr>
          <p:cNvPr id="9222" name="Picture 6" descr="C:\Documents and Settings\ssubity\Desktop\Akins PowerPoints\06-0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550" y="2613025"/>
            <a:ext cx="806450" cy="892175"/>
          </a:xfrm>
          <a:prstGeom prst="rect">
            <a:avLst/>
          </a:prstGeom>
          <a:noFill/>
        </p:spPr>
      </p:pic>
      <p:pic>
        <p:nvPicPr>
          <p:cNvPr id="9223" name="Picture 7" descr="C:\Documents and Settings\ssubity\Desktop\Akins PowerPoints\06-07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267200"/>
            <a:ext cx="1143000" cy="976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09600"/>
            <a:ext cx="5426801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143000"/>
            <a:ext cx="304800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64861"/>
            <a:ext cx="5364232" cy="3840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Wheel Example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The wheel is rotating and so we apply </a:t>
            </a:r>
            <a:r>
              <a:rPr lang="en-US" sz="2800">
                <a:latin typeface="Symbol" pitchFamily="18" charset="2"/>
              </a:rPr>
              <a:t>S</a:t>
            </a:r>
            <a:r>
              <a:rPr lang="en-US" sz="2800" i="1">
                <a:latin typeface="Symbol" pitchFamily="18" charset="2"/>
              </a:rPr>
              <a:t>t</a:t>
            </a:r>
            <a:r>
              <a:rPr lang="en-US" sz="2800">
                <a:latin typeface="Symbol" pitchFamily="18" charset="2"/>
              </a:rPr>
              <a:t> = </a:t>
            </a:r>
            <a:r>
              <a:rPr lang="en-US" sz="2800" i="1">
                <a:latin typeface="Symbol" pitchFamily="18" charset="2"/>
              </a:rPr>
              <a:t>Ia</a:t>
            </a:r>
            <a:endParaRPr lang="en-US" sz="2800" i="1"/>
          </a:p>
          <a:p>
            <a:pPr lvl="1">
              <a:lnSpc>
                <a:spcPct val="90000"/>
              </a:lnSpc>
            </a:pPr>
            <a:r>
              <a:rPr lang="en-US" sz="2400"/>
              <a:t>The tension supplies the tangential force</a:t>
            </a:r>
          </a:p>
          <a:p>
            <a:pPr>
              <a:lnSpc>
                <a:spcPct val="90000"/>
              </a:lnSpc>
            </a:pPr>
            <a:r>
              <a:rPr lang="en-US" sz="2800"/>
              <a:t>The mass is moving in a straight line, so apply Newton’s Second Law</a:t>
            </a:r>
          </a:p>
          <a:p>
            <a:pPr lvl="1">
              <a:lnSpc>
                <a:spcPct val="90000"/>
              </a:lnSpc>
            </a:pPr>
            <a:r>
              <a:rPr lang="en-US" sz="2400">
                <a:latin typeface="Symbol" pitchFamily="18" charset="2"/>
              </a:rPr>
              <a:t>S</a:t>
            </a:r>
            <a:r>
              <a:rPr lang="en-US" sz="2400" i="1"/>
              <a:t>F</a:t>
            </a:r>
            <a:r>
              <a:rPr lang="en-US" sz="2400" i="1" baseline="-25000"/>
              <a:t>y</a:t>
            </a:r>
            <a:r>
              <a:rPr lang="en-US" sz="2400"/>
              <a:t> = </a:t>
            </a:r>
            <a:r>
              <a:rPr lang="en-US" sz="2400" i="1"/>
              <a:t>ma</a:t>
            </a:r>
            <a:r>
              <a:rPr lang="en-US" sz="2400" i="1" baseline="-25000"/>
              <a:t>y</a:t>
            </a:r>
            <a:r>
              <a:rPr lang="en-US" sz="2400"/>
              <a:t> = </a:t>
            </a:r>
            <a:r>
              <a:rPr lang="en-US" sz="2400" i="1"/>
              <a:t>mg</a:t>
            </a:r>
            <a:r>
              <a:rPr lang="en-US" sz="2400"/>
              <a:t> - </a:t>
            </a:r>
            <a:r>
              <a:rPr lang="en-US" sz="2400" i="1"/>
              <a:t>T</a:t>
            </a:r>
            <a:endParaRPr lang="en-US" sz="2400" i="1">
              <a:latin typeface="Symbol" pitchFamily="18" charset="2"/>
            </a:endParaRPr>
          </a:p>
          <a:p>
            <a:pPr lvl="1">
              <a:lnSpc>
                <a:spcPct val="90000"/>
              </a:lnSpc>
            </a:pPr>
            <a:endParaRPr lang="en-US" sz="2400"/>
          </a:p>
        </p:txBody>
      </p:sp>
      <p:pic>
        <p:nvPicPr>
          <p:cNvPr id="62469" name="Picture 5" descr="1020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3450" y="2017713"/>
            <a:ext cx="2071688" cy="4114800"/>
          </a:xfrm>
          <a:noFill/>
          <a:ln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685800"/>
            <a:ext cx="3810000" cy="43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743201"/>
            <a:ext cx="2938462" cy="411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162126"/>
            <a:ext cx="4038600" cy="14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1143000"/>
            <a:ext cx="46482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Multi-body Ex., 1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Both masses move in linear directions, so apply Newton’s Second Law</a:t>
            </a:r>
          </a:p>
          <a:p>
            <a:r>
              <a:rPr lang="en-US" sz="2800"/>
              <a:t>Both pulleys rotate, so apply the torque equation</a:t>
            </a:r>
          </a:p>
        </p:txBody>
      </p:sp>
      <p:pic>
        <p:nvPicPr>
          <p:cNvPr id="64517" name="Picture 5" descr=" 1021a.jpg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716213"/>
            <a:ext cx="3810000" cy="2716212"/>
          </a:xfrm>
          <a:noFill/>
          <a:ln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Torque and Angular Acceleration, Multi-body Ex., 2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182688" y="4151313"/>
            <a:ext cx="7772400" cy="2401887"/>
          </a:xfrm>
        </p:spPr>
        <p:txBody>
          <a:bodyPr/>
          <a:lstStyle/>
          <a:p>
            <a:r>
              <a:rPr lang="en-US" sz="2800"/>
              <a:t>The </a:t>
            </a:r>
            <a:r>
              <a:rPr lang="en-US" sz="2800" i="1"/>
              <a:t>m</a:t>
            </a:r>
            <a:r>
              <a:rPr lang="en-US" sz="2800" b="1"/>
              <a:t>g</a:t>
            </a:r>
            <a:r>
              <a:rPr lang="en-US" sz="2800"/>
              <a:t> and </a:t>
            </a:r>
            <a:r>
              <a:rPr lang="en-US" sz="2800" b="1"/>
              <a:t>n</a:t>
            </a:r>
            <a:r>
              <a:rPr lang="en-US" sz="2800"/>
              <a:t> forces on each pulley act at the axis of rotation and so supply no torque</a:t>
            </a:r>
          </a:p>
          <a:p>
            <a:r>
              <a:rPr lang="en-US" sz="2800"/>
              <a:t>Apply the appropriate signs for clockwise and counterclockwise rotations in the torque equations</a:t>
            </a:r>
          </a:p>
        </p:txBody>
      </p:sp>
      <p:pic>
        <p:nvPicPr>
          <p:cNvPr id="65541" name="Picture 5" descr=" 1021c.jpg                                                      000456FCsmeagol                        B7464D7A: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17838" y="2017713"/>
            <a:ext cx="4102100" cy="1981200"/>
          </a:xfrm>
          <a:noFill/>
          <a:ln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5181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5181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609600"/>
            <a:ext cx="38100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2819400"/>
            <a:ext cx="36861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114800"/>
            <a:ext cx="5029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154065"/>
            <a:ext cx="4038599" cy="124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524000"/>
            <a:ext cx="4572001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505200"/>
            <a:ext cx="2871036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72000"/>
            <a:ext cx="4762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52400"/>
            <a:ext cx="23526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762000"/>
            <a:ext cx="4495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3950" y="2286000"/>
            <a:ext cx="42100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76800" y="3505200"/>
            <a:ext cx="4267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196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0"/>
            <a:ext cx="4572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419600"/>
            <a:ext cx="44577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457200"/>
            <a:ext cx="35814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2667001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 in Rotational Motion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017713"/>
            <a:ext cx="4383088" cy="4459287"/>
          </a:xfrm>
        </p:spPr>
        <p:txBody>
          <a:bodyPr/>
          <a:lstStyle/>
          <a:p>
            <a:r>
              <a:rPr lang="en-US" sz="2400"/>
              <a:t>Find the work done by </a:t>
            </a:r>
            <a:r>
              <a:rPr lang="en-US" sz="2400" b="1"/>
              <a:t>F</a:t>
            </a:r>
            <a:r>
              <a:rPr lang="en-US" sz="2400"/>
              <a:t> on the object as it rotates through an infinitesimal distance </a:t>
            </a:r>
            <a:r>
              <a:rPr lang="en-US" sz="2400" i="1"/>
              <a:t>ds</a:t>
            </a:r>
            <a:r>
              <a:rPr lang="en-US" sz="2400"/>
              <a:t> = </a:t>
            </a:r>
            <a:r>
              <a:rPr lang="en-US" sz="2400" i="1"/>
              <a:t>r d</a:t>
            </a:r>
            <a:r>
              <a:rPr lang="en-US" sz="2400" i="1">
                <a:latin typeface="Symbol" pitchFamily="18" charset="2"/>
              </a:rPr>
              <a:t>q</a:t>
            </a:r>
            <a:endParaRPr lang="en-US" sz="2400" i="1"/>
          </a:p>
          <a:p>
            <a:r>
              <a:rPr lang="en-US" sz="2400" i="1"/>
              <a:t>dW</a:t>
            </a:r>
            <a:r>
              <a:rPr lang="en-US" sz="2400"/>
              <a:t> = </a:t>
            </a:r>
            <a:r>
              <a:rPr lang="en-US" sz="2400" b="1"/>
              <a:t>F</a:t>
            </a:r>
            <a:r>
              <a:rPr lang="en-US" sz="2400"/>
              <a:t> </a:t>
            </a:r>
            <a:r>
              <a:rPr lang="en-US" sz="2400" baseline="30000"/>
              <a:t>.</a:t>
            </a:r>
            <a:r>
              <a:rPr lang="en-US" sz="2400"/>
              <a:t> </a:t>
            </a:r>
            <a:r>
              <a:rPr lang="en-US" sz="2400" i="1"/>
              <a:t>d </a:t>
            </a:r>
            <a:r>
              <a:rPr lang="en-US" sz="2400" b="1"/>
              <a:t>s</a:t>
            </a:r>
            <a:r>
              <a:rPr lang="en-US" sz="2400"/>
              <a:t> </a:t>
            </a:r>
          </a:p>
          <a:p>
            <a:pPr lvl="1">
              <a:buFont typeface="Wingdings" pitchFamily="2" charset="2"/>
              <a:buNone/>
            </a:pPr>
            <a:r>
              <a:rPr lang="en-US" sz="2000"/>
              <a:t>		= (</a:t>
            </a:r>
            <a:r>
              <a:rPr lang="en-US" sz="2000" i="1"/>
              <a:t>F</a:t>
            </a:r>
            <a:r>
              <a:rPr lang="en-US" sz="2000"/>
              <a:t> sin </a:t>
            </a:r>
            <a:r>
              <a:rPr lang="en-US" sz="2000" i="1">
                <a:latin typeface="Symbol" pitchFamily="18" charset="2"/>
              </a:rPr>
              <a:t>f</a:t>
            </a:r>
            <a:r>
              <a:rPr lang="en-US" sz="2000"/>
              <a:t>) </a:t>
            </a:r>
            <a:r>
              <a:rPr lang="en-US" sz="2000" i="1"/>
              <a:t>r d</a:t>
            </a:r>
            <a:r>
              <a:rPr lang="en-US" sz="2000" i="1">
                <a:latin typeface="Symbol" pitchFamily="18" charset="2"/>
              </a:rPr>
              <a:t>q</a:t>
            </a:r>
            <a:endParaRPr lang="en-US" sz="2000" i="1"/>
          </a:p>
          <a:p>
            <a:pPr lvl="1">
              <a:buFont typeface="Wingdings" pitchFamily="2" charset="2"/>
              <a:buNone/>
            </a:pPr>
            <a:r>
              <a:rPr lang="en-US" sz="2000" i="1"/>
              <a:t>dW</a:t>
            </a:r>
            <a:r>
              <a:rPr lang="en-US" sz="2000" b="1"/>
              <a:t> = </a:t>
            </a:r>
            <a:r>
              <a:rPr lang="en-US" sz="2000" b="1" i="1">
                <a:latin typeface="Symbol" pitchFamily="18" charset="2"/>
              </a:rPr>
              <a:t>t</a:t>
            </a:r>
            <a:r>
              <a:rPr lang="en-US" sz="2000" b="1">
                <a:latin typeface="Symbol" pitchFamily="18" charset="2"/>
              </a:rPr>
              <a:t> </a:t>
            </a:r>
            <a:r>
              <a:rPr lang="en-US" sz="2000" i="1"/>
              <a:t>d</a:t>
            </a:r>
            <a:r>
              <a:rPr lang="en-US" sz="2000" i="1">
                <a:latin typeface="Symbol" pitchFamily="18" charset="2"/>
              </a:rPr>
              <a:t>q</a:t>
            </a:r>
          </a:p>
          <a:p>
            <a:pPr lvl="1">
              <a:buFont typeface="Wingdings" pitchFamily="2" charset="2"/>
              <a:buNone/>
            </a:pPr>
            <a:endParaRPr lang="en-US" sz="2000" i="1">
              <a:latin typeface="Symbol" pitchFamily="18" charset="2"/>
            </a:endParaRPr>
          </a:p>
          <a:p>
            <a:pPr lvl="1">
              <a:spcBef>
                <a:spcPct val="0"/>
              </a:spcBef>
              <a:buFont typeface="Wingdings" pitchFamily="2" charset="2"/>
              <a:buNone/>
            </a:pPr>
            <a:r>
              <a:rPr lang="en-US" sz="2200"/>
              <a:t>The radial component of </a:t>
            </a:r>
            <a:r>
              <a:rPr lang="en-US" sz="2200" b="1"/>
              <a:t>F </a:t>
            </a:r>
          </a:p>
          <a:p>
            <a:pPr lvl="1">
              <a:spcBef>
                <a:spcPct val="0"/>
              </a:spcBef>
              <a:buFont typeface="Wingdings" pitchFamily="2" charset="2"/>
              <a:buNone/>
            </a:pPr>
            <a:r>
              <a:rPr lang="en-US" sz="2200"/>
              <a:t>does no work because it is</a:t>
            </a:r>
          </a:p>
          <a:p>
            <a:pPr lvl="1">
              <a:spcBef>
                <a:spcPct val="0"/>
              </a:spcBef>
              <a:buFont typeface="Wingdings" pitchFamily="2" charset="2"/>
              <a:buNone/>
            </a:pPr>
            <a:r>
              <a:rPr lang="en-US" sz="2200"/>
              <a:t>perpendicular to the</a:t>
            </a:r>
          </a:p>
          <a:p>
            <a:pPr lvl="1">
              <a:spcBef>
                <a:spcPct val="0"/>
              </a:spcBef>
              <a:buFont typeface="Wingdings" pitchFamily="2" charset="2"/>
              <a:buNone/>
            </a:pPr>
            <a:r>
              <a:rPr lang="en-US" sz="2200"/>
              <a:t>displacement</a:t>
            </a:r>
          </a:p>
        </p:txBody>
      </p:sp>
      <p:pic>
        <p:nvPicPr>
          <p:cNvPr id="67589" name="Picture 5" descr="1022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152650"/>
            <a:ext cx="3810000" cy="3844925"/>
          </a:xfrm>
          <a:noFill/>
          <a:ln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Power in Rotational Motion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rate at which work is being done in a time interval </a:t>
            </a:r>
            <a:r>
              <a:rPr lang="en-US" i="1"/>
              <a:t>dt</a:t>
            </a:r>
            <a:r>
              <a:rPr lang="en-US"/>
              <a:t> is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This is analogous to </a:t>
            </a:r>
            <a:r>
              <a:rPr lang="en-US" i="1"/>
              <a:t>P</a:t>
            </a:r>
            <a:r>
              <a:rPr lang="en-US"/>
              <a:t> = </a:t>
            </a:r>
            <a:r>
              <a:rPr lang="en-US" i="1"/>
              <a:t>Fv</a:t>
            </a:r>
            <a:r>
              <a:rPr lang="en-US"/>
              <a:t> in a linear system</a:t>
            </a:r>
          </a:p>
          <a:p>
            <a:endParaRPr lang="en-US"/>
          </a:p>
          <a:p>
            <a:endParaRPr lang="en-US"/>
          </a:p>
        </p:txBody>
      </p:sp>
      <p:graphicFrame>
        <p:nvGraphicFramePr>
          <p:cNvPr id="100352" name="Object 1024"/>
          <p:cNvGraphicFramePr>
            <a:graphicFrameLocks noChangeAspect="1"/>
          </p:cNvGraphicFramePr>
          <p:nvPr/>
        </p:nvGraphicFramePr>
        <p:xfrm>
          <a:off x="1752600" y="3182938"/>
          <a:ext cx="3733800" cy="906462"/>
        </p:xfrm>
        <a:graphic>
          <a:graphicData uri="http://schemas.openxmlformats.org/presentationml/2006/ole">
            <p:oleObj spid="_x0000_s100352" name="Equation" r:id="rId3" imgW="162540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Position, final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459287"/>
          </a:xfrm>
        </p:spPr>
        <p:txBody>
          <a:bodyPr/>
          <a:lstStyle/>
          <a:p>
            <a:r>
              <a:rPr lang="en-US" sz="2800"/>
              <a:t>We can associate the angle </a:t>
            </a:r>
            <a:r>
              <a:rPr lang="en-US" sz="2800" i="1">
                <a:latin typeface="Symbol" pitchFamily="18" charset="2"/>
              </a:rPr>
              <a:t>q</a:t>
            </a:r>
            <a:r>
              <a:rPr lang="en-US" sz="2800"/>
              <a:t> with the entire rigid object as well as with an individual particle</a:t>
            </a:r>
          </a:p>
          <a:p>
            <a:pPr lvl="1"/>
            <a:r>
              <a:rPr lang="en-US" sz="2400"/>
              <a:t>Remember every particle on the object rotates through the same angle</a:t>
            </a:r>
          </a:p>
          <a:p>
            <a:r>
              <a:rPr lang="en-US" sz="2800"/>
              <a:t>The </a:t>
            </a:r>
            <a:r>
              <a:rPr lang="en-US" sz="2800" b="1" i="1"/>
              <a:t>angular position</a:t>
            </a:r>
            <a:r>
              <a:rPr lang="en-US" sz="2800"/>
              <a:t> of the rigid object is the angle </a:t>
            </a:r>
            <a:r>
              <a:rPr lang="en-US" sz="2800" i="1">
                <a:latin typeface="Symbol" pitchFamily="18" charset="2"/>
              </a:rPr>
              <a:t>q</a:t>
            </a:r>
            <a:r>
              <a:rPr lang="en-US" sz="2800"/>
              <a:t> between the reference line on the object and the fixed reference line in space</a:t>
            </a:r>
          </a:p>
          <a:p>
            <a:pPr lvl="1"/>
            <a:r>
              <a:rPr lang="en-US" sz="2400"/>
              <a:t>The fixed reference line in space is often the </a:t>
            </a:r>
            <a:r>
              <a:rPr lang="en-US" sz="2400" i="1"/>
              <a:t>x</a:t>
            </a:r>
            <a:r>
              <a:rPr lang="en-US" sz="2400"/>
              <a:t>-axis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Work-Kinetic Energy Theorem in Rotational Motion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work-kinetic energy theorem for rotational motion states that </a:t>
            </a:r>
            <a:r>
              <a:rPr lang="en-US" i="1"/>
              <a:t>the net work done by external forces in rotating a symmetrical rigid object about a fixed axis equals the change in the object’s rotational kinetic energy</a:t>
            </a:r>
            <a:endParaRPr lang="en-US"/>
          </a:p>
          <a:p>
            <a:endParaRPr lang="en-US"/>
          </a:p>
        </p:txBody>
      </p:sp>
      <p:graphicFrame>
        <p:nvGraphicFramePr>
          <p:cNvPr id="101376" name="Object 0"/>
          <p:cNvGraphicFramePr>
            <a:graphicFrameLocks noChangeAspect="1"/>
          </p:cNvGraphicFramePr>
          <p:nvPr/>
        </p:nvGraphicFramePr>
        <p:xfrm>
          <a:off x="1752600" y="5162550"/>
          <a:ext cx="5181600" cy="939800"/>
        </p:xfrm>
        <a:graphic>
          <a:graphicData uri="http://schemas.openxmlformats.org/presentationml/2006/ole">
            <p:oleObj spid="_x0000_s101376" name="Equation" r:id="rId3" imgW="217152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Work-Kinetic Energy Theorem, General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rotational form can be combined with the linear form which indicates </a:t>
            </a:r>
            <a:r>
              <a:rPr lang="en-US" i="1"/>
              <a:t>the net work done by external forces on an object is the change in its </a:t>
            </a:r>
            <a:r>
              <a:rPr lang="en-US" b="1" i="1"/>
              <a:t>total</a:t>
            </a:r>
            <a:r>
              <a:rPr lang="en-US" i="1"/>
              <a:t> kinetic energy, which is the sum of the translational and rotational kinetic energies</a:t>
            </a:r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52"/>
            <a:ext cx="8915400" cy="685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Energy in an Atwood Machine, Example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The blocks undergo changes in translational kinetic energy and gravitational potential energy</a:t>
            </a:r>
          </a:p>
          <a:p>
            <a:pPr>
              <a:lnSpc>
                <a:spcPct val="90000"/>
              </a:lnSpc>
            </a:pPr>
            <a:r>
              <a:rPr lang="en-US" sz="2800"/>
              <a:t>The pulley undergoes a change in rotational kinetic energy</a:t>
            </a:r>
          </a:p>
        </p:txBody>
      </p:sp>
      <p:pic>
        <p:nvPicPr>
          <p:cNvPr id="73733" name="Picture 5" descr="1025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6588" y="2017713"/>
            <a:ext cx="2665412" cy="4114800"/>
          </a:xfrm>
          <a:noFill/>
          <a:ln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47625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667000"/>
            <a:ext cx="49339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685800"/>
            <a:ext cx="39624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685800"/>
            <a:ext cx="4419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225" y="685800"/>
            <a:ext cx="42957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 of Useful Equations</a:t>
            </a:r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914400" y="2286000"/>
          <a:ext cx="8229600" cy="4271963"/>
        </p:xfrm>
        <a:graphic>
          <a:graphicData uri="http://schemas.openxmlformats.org/presentationml/2006/ole">
            <p:oleObj spid="_x0000_s72708" name="Photo Editor Photo" r:id="rId3" imgW="9307224" imgH="4828571" progId="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Rolling Object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The red curve shows the path moved by a point on the rim of the object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This path is called a </a:t>
            </a:r>
            <a:r>
              <a:rPr lang="en-US" sz="2000" b="1" i="1"/>
              <a:t>cycloid</a:t>
            </a:r>
            <a:endParaRPr lang="en-US" sz="2000"/>
          </a:p>
          <a:p>
            <a:pPr>
              <a:lnSpc>
                <a:spcPct val="90000"/>
              </a:lnSpc>
            </a:pPr>
            <a:r>
              <a:rPr lang="en-US" sz="2400"/>
              <a:t>The green line shows the path of the center of mass of the object</a:t>
            </a:r>
          </a:p>
        </p:txBody>
      </p:sp>
      <p:pic>
        <p:nvPicPr>
          <p:cNvPr id="75781" name="Picture 5" descr="C:\Documents and Settings\ssubity\Desktop\10-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54238" y="2017713"/>
            <a:ext cx="5827712" cy="1981200"/>
          </a:xfrm>
          <a:noFill/>
          <a:ln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Pure Rolling Motion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pure rolling motion, an object rolls without slipping</a:t>
            </a:r>
          </a:p>
          <a:p>
            <a:r>
              <a:rPr lang="en-US"/>
              <a:t>In such a case, there is a simple relationship between its rotational and translational motions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Rolling Object, Center of Mass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velocity of the center of mass is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The acceleration of the center of mass is</a:t>
            </a:r>
          </a:p>
          <a:p>
            <a:pPr lvl="1">
              <a:buFont typeface="Wingdings" pitchFamily="2" charset="2"/>
              <a:buNone/>
            </a:pPr>
            <a:endParaRPr lang="en-US" sz="2400"/>
          </a:p>
        </p:txBody>
      </p:sp>
      <p:pic>
        <p:nvPicPr>
          <p:cNvPr id="77829" name="Picture 5" descr="1027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5088" y="2327275"/>
            <a:ext cx="3810000" cy="3495675"/>
          </a:xfrm>
          <a:noFill/>
          <a:ln/>
        </p:spPr>
      </p:pic>
      <p:graphicFrame>
        <p:nvGraphicFramePr>
          <p:cNvPr id="102400" name="Object 0"/>
          <p:cNvGraphicFramePr>
            <a:graphicFrameLocks noChangeAspect="1"/>
          </p:cNvGraphicFramePr>
          <p:nvPr/>
        </p:nvGraphicFramePr>
        <p:xfrm>
          <a:off x="1752600" y="2971800"/>
          <a:ext cx="2971800" cy="814388"/>
        </p:xfrm>
        <a:graphic>
          <a:graphicData uri="http://schemas.openxmlformats.org/presentationml/2006/ole">
            <p:oleObj spid="_x0000_s102400" name="Equation" r:id="rId4" imgW="1434960" imgH="393480" progId="">
              <p:embed/>
            </p:oleObj>
          </a:graphicData>
        </a:graphic>
      </p:graphicFrame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1828800" y="4953000"/>
          <a:ext cx="2819400" cy="688975"/>
        </p:xfrm>
        <a:graphic>
          <a:graphicData uri="http://schemas.openxmlformats.org/presentationml/2006/ole">
            <p:oleObj spid="_x0000_s102401" name="Equation" r:id="rId5" imgW="1612800" imgH="393480" progId="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Angular Displacement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/>
              <a:t>The </a:t>
            </a:r>
            <a:r>
              <a:rPr lang="en-US" sz="2400" i="1"/>
              <a:t>angular displacement</a:t>
            </a:r>
            <a:r>
              <a:rPr lang="en-US" sz="2400"/>
              <a:t> is defined as the angle the object rotates through during some time interval</a:t>
            </a:r>
          </a:p>
          <a:p>
            <a:endParaRPr lang="en-US" sz="2400"/>
          </a:p>
          <a:p>
            <a:endParaRPr lang="en-US" sz="2400"/>
          </a:p>
          <a:p>
            <a:r>
              <a:rPr lang="en-US" sz="2400"/>
              <a:t>This is the angle that the reference line of length </a:t>
            </a:r>
            <a:r>
              <a:rPr lang="en-US" sz="2400" i="1"/>
              <a:t>r</a:t>
            </a:r>
            <a:r>
              <a:rPr lang="en-US" sz="2400"/>
              <a:t> sweeps out</a:t>
            </a:r>
          </a:p>
        </p:txBody>
      </p:sp>
      <p:pic>
        <p:nvPicPr>
          <p:cNvPr id="11269" name="Picture 5" descr="1002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56213" y="2017713"/>
            <a:ext cx="3586162" cy="4114800"/>
          </a:xfrm>
          <a:noFill/>
          <a:ln/>
        </p:spPr>
      </p:pic>
      <p:graphicFrame>
        <p:nvGraphicFramePr>
          <p:cNvPr id="11270" name="Object 6"/>
          <p:cNvGraphicFramePr>
            <a:graphicFrameLocks noChangeAspect="1"/>
          </p:cNvGraphicFramePr>
          <p:nvPr/>
        </p:nvGraphicFramePr>
        <p:xfrm>
          <a:off x="1752600" y="4014788"/>
          <a:ext cx="2209800" cy="676275"/>
        </p:xfrm>
        <a:graphic>
          <a:graphicData uri="http://schemas.openxmlformats.org/presentationml/2006/ole">
            <p:oleObj spid="_x0000_s11270" name="Equation" r:id="rId4" imgW="787320" imgH="241200" progId="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Rolling Object, Other Points 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 point on the rim, </a:t>
            </a:r>
            <a:r>
              <a:rPr lang="en-US" sz="2800" i="1"/>
              <a:t>P</a:t>
            </a:r>
            <a:r>
              <a:rPr lang="en-US" sz="2800"/>
              <a:t>, rotates to various positions such as </a:t>
            </a:r>
            <a:r>
              <a:rPr lang="en-US" sz="2800" i="1"/>
              <a:t>Q</a:t>
            </a:r>
            <a:r>
              <a:rPr lang="en-US" sz="2800"/>
              <a:t> and </a:t>
            </a:r>
            <a:r>
              <a:rPr lang="en-US" sz="2800" i="1"/>
              <a:t>P </a:t>
            </a:r>
            <a:r>
              <a:rPr lang="en-US" sz="2800"/>
              <a:t>’</a:t>
            </a:r>
          </a:p>
          <a:p>
            <a:pPr>
              <a:lnSpc>
                <a:spcPct val="90000"/>
              </a:lnSpc>
            </a:pPr>
            <a:r>
              <a:rPr lang="en-US" sz="2800"/>
              <a:t>At any instant, the point on the rim located at point </a:t>
            </a:r>
            <a:r>
              <a:rPr lang="en-US" sz="2800" i="1"/>
              <a:t>P</a:t>
            </a:r>
            <a:r>
              <a:rPr lang="en-US" sz="2800"/>
              <a:t> is at rest relative to the surface since no slipping occurs</a:t>
            </a:r>
          </a:p>
        </p:txBody>
      </p:sp>
      <p:pic>
        <p:nvPicPr>
          <p:cNvPr id="79877" name="Picture 5" descr="1028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413000"/>
            <a:ext cx="3810000" cy="3324225"/>
          </a:xfrm>
          <a:noFill/>
          <a:ln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Rolling Motion Cont.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Rolling motion can be modeled as a combination of pure translational motion and pure rotational motion</a:t>
            </a:r>
          </a:p>
        </p:txBody>
      </p:sp>
      <p:pic>
        <p:nvPicPr>
          <p:cNvPr id="80901" name="Picture 5" descr="1029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86375" y="2017713"/>
            <a:ext cx="3525838" cy="4114800"/>
          </a:xfrm>
          <a:noFill/>
          <a:ln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Total Kinetic Energy of a Rolling Object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total kinetic energy of a rolling object is the sum of the translational energy of its center of mass and the rotational kinetic energy about its center of mass</a:t>
            </a:r>
          </a:p>
          <a:p>
            <a:pPr lvl="1"/>
            <a:r>
              <a:rPr lang="en-US" i="1"/>
              <a:t>K</a:t>
            </a:r>
            <a:r>
              <a:rPr lang="en-US"/>
              <a:t> = ½ </a:t>
            </a:r>
            <a:r>
              <a:rPr lang="en-US" i="1"/>
              <a:t>I</a:t>
            </a:r>
            <a:r>
              <a:rPr lang="en-US" baseline="-25000"/>
              <a:t>CM</a:t>
            </a:r>
            <a:r>
              <a:rPr lang="en-US"/>
              <a:t> </a:t>
            </a:r>
            <a:r>
              <a:rPr lang="en-US" i="1"/>
              <a:t>w</a:t>
            </a:r>
            <a:r>
              <a:rPr lang="en-US" baseline="30000"/>
              <a:t>2</a:t>
            </a:r>
            <a:r>
              <a:rPr lang="en-US"/>
              <a:t> + ½ </a:t>
            </a:r>
            <a:r>
              <a:rPr lang="en-US" i="1"/>
              <a:t>Mv</a:t>
            </a:r>
            <a:r>
              <a:rPr lang="en-US" baseline="-25000"/>
              <a:t>CM</a:t>
            </a:r>
            <a:r>
              <a:rPr lang="en-US" baseline="30000"/>
              <a:t>2</a:t>
            </a:r>
            <a:endParaRPr lang="en-US"/>
          </a:p>
          <a:p>
            <a:pPr lvl="1"/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Total Kinetic Energy, Example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Accelerated rolling motion is possible only if friction is present between the sphere and the incline</a:t>
            </a:r>
          </a:p>
          <a:p>
            <a:pPr lvl="1"/>
            <a:r>
              <a:rPr lang="en-US" sz="2400"/>
              <a:t>The friction produces the net torque required for rotation</a:t>
            </a:r>
          </a:p>
        </p:txBody>
      </p:sp>
      <p:pic>
        <p:nvPicPr>
          <p:cNvPr id="82949" name="Picture 5" descr="1030.jpg                                                       000456FC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589213"/>
            <a:ext cx="3810000" cy="2971800"/>
          </a:xfrm>
          <a:noFill/>
          <a:ln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Total Kinetic Energy, Example cont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Despite the friction, no loss of mechanical energy occurs because the contact point is at rest relative to the surface at any instant</a:t>
            </a:r>
          </a:p>
          <a:p>
            <a:r>
              <a:rPr lang="en-US" sz="2800"/>
              <a:t>Let </a:t>
            </a:r>
            <a:r>
              <a:rPr lang="en-US" sz="2800" i="1"/>
              <a:t>U</a:t>
            </a:r>
            <a:r>
              <a:rPr lang="en-US" sz="2800"/>
              <a:t> = 0 at the bottom of the plane</a:t>
            </a:r>
          </a:p>
          <a:p>
            <a:r>
              <a:rPr lang="en-US" sz="2800" i="1"/>
              <a:t>K</a:t>
            </a:r>
            <a:r>
              <a:rPr lang="en-US" sz="2800" i="1" baseline="-25000"/>
              <a:t>f</a:t>
            </a:r>
            <a:r>
              <a:rPr lang="en-US" sz="2800"/>
              <a:t> + </a:t>
            </a:r>
            <a:r>
              <a:rPr lang="en-US" sz="2800" i="1"/>
              <a:t>U </a:t>
            </a:r>
            <a:r>
              <a:rPr lang="en-US" sz="2800" i="1" baseline="-25000"/>
              <a:t>f</a:t>
            </a:r>
            <a:r>
              <a:rPr lang="en-US" sz="2800"/>
              <a:t> = </a:t>
            </a:r>
            <a:r>
              <a:rPr lang="en-US" sz="2800" i="1"/>
              <a:t>K</a:t>
            </a:r>
            <a:r>
              <a:rPr lang="en-US" sz="2800" i="1" baseline="-25000"/>
              <a:t>i</a:t>
            </a:r>
            <a:r>
              <a:rPr lang="en-US" sz="2800"/>
              <a:t> + </a:t>
            </a:r>
            <a:r>
              <a:rPr lang="en-US" sz="2800" i="1"/>
              <a:t>U</a:t>
            </a:r>
            <a:r>
              <a:rPr lang="en-US" sz="2800" i="1" baseline="-25000"/>
              <a:t>i</a:t>
            </a:r>
            <a:endParaRPr lang="en-US" sz="2800" i="1"/>
          </a:p>
          <a:p>
            <a:r>
              <a:rPr lang="en-US" sz="2800" i="1"/>
              <a:t>K</a:t>
            </a:r>
            <a:r>
              <a:rPr lang="en-US" sz="2800" i="1" baseline="-25000"/>
              <a:t>f</a:t>
            </a:r>
            <a:r>
              <a:rPr lang="en-US" sz="2800"/>
              <a:t> = ½ (</a:t>
            </a:r>
            <a:r>
              <a:rPr lang="en-US" sz="2800" i="1"/>
              <a:t>I</a:t>
            </a:r>
            <a:r>
              <a:rPr lang="en-US" sz="2800" baseline="-25000"/>
              <a:t>CM</a:t>
            </a:r>
            <a:r>
              <a:rPr lang="en-US" sz="2800"/>
              <a:t> / </a:t>
            </a:r>
            <a:r>
              <a:rPr lang="en-US" sz="2800" i="1"/>
              <a:t>R </a:t>
            </a:r>
            <a:r>
              <a:rPr lang="en-US" sz="2800" baseline="30000"/>
              <a:t>2</a:t>
            </a:r>
            <a:r>
              <a:rPr lang="en-US" sz="2800"/>
              <a:t>) </a:t>
            </a:r>
            <a:r>
              <a:rPr lang="en-US" sz="2800" i="1"/>
              <a:t>v</a:t>
            </a:r>
            <a:r>
              <a:rPr lang="en-US" sz="2800" baseline="-25000"/>
              <a:t>CM</a:t>
            </a:r>
            <a:r>
              <a:rPr lang="en-US" sz="2800" baseline="30000"/>
              <a:t>2</a:t>
            </a:r>
            <a:r>
              <a:rPr lang="en-US" sz="2800"/>
              <a:t> + ½ </a:t>
            </a:r>
            <a:r>
              <a:rPr lang="en-US" sz="2800" i="1"/>
              <a:t>Mv</a:t>
            </a:r>
            <a:r>
              <a:rPr lang="en-US" sz="2800" baseline="-25000"/>
              <a:t>CM</a:t>
            </a:r>
            <a:r>
              <a:rPr lang="en-US" sz="2800" baseline="30000"/>
              <a:t>2</a:t>
            </a:r>
          </a:p>
          <a:p>
            <a:r>
              <a:rPr lang="en-US" sz="2800" i="1"/>
              <a:t>U</a:t>
            </a:r>
            <a:r>
              <a:rPr lang="en-US" sz="2800" i="1" baseline="-25000"/>
              <a:t>i</a:t>
            </a:r>
            <a:r>
              <a:rPr lang="en-US" sz="2800"/>
              <a:t> = </a:t>
            </a:r>
            <a:r>
              <a:rPr lang="en-US" sz="2800" i="1"/>
              <a:t>Mgh</a:t>
            </a:r>
          </a:p>
          <a:p>
            <a:r>
              <a:rPr lang="en-US" sz="2800" i="1"/>
              <a:t>U</a:t>
            </a:r>
            <a:r>
              <a:rPr lang="en-US" sz="2800" i="1" baseline="-25000"/>
              <a:t>f</a:t>
            </a:r>
            <a:r>
              <a:rPr lang="en-US" sz="2800"/>
              <a:t> = </a:t>
            </a:r>
            <a:r>
              <a:rPr lang="en-US" sz="2800" i="1"/>
              <a:t>K</a:t>
            </a:r>
            <a:r>
              <a:rPr lang="en-US" sz="2800" i="1" baseline="-25000"/>
              <a:t>i</a:t>
            </a:r>
            <a:r>
              <a:rPr lang="en-US" sz="2800"/>
              <a:t> = 0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828800"/>
            <a:ext cx="8610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Designs\Blends.pot</Template>
  <TotalTime>781</TotalTime>
  <Words>2702</Words>
  <Application>Microsoft Office PowerPoint</Application>
  <PresentationFormat>On-screen Show (4:3)</PresentationFormat>
  <Paragraphs>297</Paragraphs>
  <Slides>95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Blends</vt:lpstr>
      <vt:lpstr>Equation</vt:lpstr>
      <vt:lpstr>Photo Editor Photo</vt:lpstr>
      <vt:lpstr>Chapter 10 </vt:lpstr>
      <vt:lpstr>Rigid Object</vt:lpstr>
      <vt:lpstr>Angular Position</vt:lpstr>
      <vt:lpstr>Angular Position, 2</vt:lpstr>
      <vt:lpstr>Angular Position, 3</vt:lpstr>
      <vt:lpstr>Radian</vt:lpstr>
      <vt:lpstr>Conversions</vt:lpstr>
      <vt:lpstr>Angular Position, final</vt:lpstr>
      <vt:lpstr>Angular Displacement</vt:lpstr>
      <vt:lpstr>Average Angular Speed</vt:lpstr>
      <vt:lpstr>Slide 11</vt:lpstr>
      <vt:lpstr>Instantaneous Angular Speed</vt:lpstr>
      <vt:lpstr>Angular Speed, final</vt:lpstr>
      <vt:lpstr>Average Angular Acceleration</vt:lpstr>
      <vt:lpstr>Instantaneous Angular Acceleration</vt:lpstr>
      <vt:lpstr>Angular Acceleration, final</vt:lpstr>
      <vt:lpstr>Angular Motion, General Notes</vt:lpstr>
      <vt:lpstr>Directions, details</vt:lpstr>
      <vt:lpstr>Hints for Problem-Solving</vt:lpstr>
      <vt:lpstr>Rotational Kinematics</vt:lpstr>
      <vt:lpstr>Rotational Kinematic Equations</vt:lpstr>
      <vt:lpstr>Comparison Between Rotational and Linear Equations</vt:lpstr>
      <vt:lpstr>Quiz</vt:lpstr>
      <vt:lpstr>Quiz</vt:lpstr>
      <vt:lpstr>Slide 25</vt:lpstr>
      <vt:lpstr>Slide 26</vt:lpstr>
      <vt:lpstr>Slide 27</vt:lpstr>
      <vt:lpstr>Relationship Between Angular and Linear Quantities</vt:lpstr>
      <vt:lpstr>Speed Comparison</vt:lpstr>
      <vt:lpstr>Acceleration Comparison</vt:lpstr>
      <vt:lpstr>Speed and Acceleration Note</vt:lpstr>
      <vt:lpstr>Centripetal Acceleration</vt:lpstr>
      <vt:lpstr>Resultant Acceleration</vt:lpstr>
      <vt:lpstr>Slide 34</vt:lpstr>
      <vt:lpstr>Rotational Motion Example</vt:lpstr>
      <vt:lpstr>Slide 36</vt:lpstr>
      <vt:lpstr>Slide 37</vt:lpstr>
      <vt:lpstr>Slide 38</vt:lpstr>
      <vt:lpstr>Slide 39</vt:lpstr>
      <vt:lpstr>Slide 40</vt:lpstr>
      <vt:lpstr>Rotational Kinetic Energy</vt:lpstr>
      <vt:lpstr>Rotational Kinetic Energy, cont</vt:lpstr>
      <vt:lpstr>Rotational Kinetic Energy, final</vt:lpstr>
      <vt:lpstr>Moment of Inertia</vt:lpstr>
      <vt:lpstr>Moment of Inertia, cont</vt:lpstr>
      <vt:lpstr>Notes on Various Densities</vt:lpstr>
      <vt:lpstr>Moment of Inertia of a Uniform Thin Hoop</vt:lpstr>
      <vt:lpstr>Moment of Inertia of a Uniform Rigid Rod</vt:lpstr>
      <vt:lpstr>Moment of Inertia of a Uniform Solid Cylinder</vt:lpstr>
      <vt:lpstr>Moments of Inertia of Various Rigid Objects</vt:lpstr>
      <vt:lpstr>Parallel-Axis Theorem</vt:lpstr>
      <vt:lpstr>Parallel-Axis Theorem Example</vt:lpstr>
      <vt:lpstr>Moment of Inertia for a Rod Rotating Around One End</vt:lpstr>
      <vt:lpstr>Torque</vt:lpstr>
      <vt:lpstr>Torque, cont</vt:lpstr>
      <vt:lpstr>Torque, final</vt:lpstr>
      <vt:lpstr>Net Torque</vt:lpstr>
      <vt:lpstr>Slide 58</vt:lpstr>
      <vt:lpstr>Torque vs. Force</vt:lpstr>
      <vt:lpstr>Torque Units</vt:lpstr>
      <vt:lpstr>Slide 61</vt:lpstr>
      <vt:lpstr>Torque and Angular Acceleration</vt:lpstr>
      <vt:lpstr>Torque and Angular Acceleration, Particle cont.</vt:lpstr>
      <vt:lpstr>Torque and Angular Acceleration, Extended</vt:lpstr>
      <vt:lpstr>Torque and Angular Acceleration, Extended cont.</vt:lpstr>
      <vt:lpstr>Torque and Angular Acceleration, Extended final</vt:lpstr>
      <vt:lpstr>Slide 67</vt:lpstr>
      <vt:lpstr>Slide 68</vt:lpstr>
      <vt:lpstr>Slide 69</vt:lpstr>
      <vt:lpstr>Slide 70</vt:lpstr>
      <vt:lpstr>Torque and Angular Acceleration, Wheel Example</vt:lpstr>
      <vt:lpstr>Slide 72</vt:lpstr>
      <vt:lpstr>Torque and Angular Acceleration, Multi-body Ex., 1</vt:lpstr>
      <vt:lpstr>Torque and Angular Acceleration, Multi-body Ex., 2</vt:lpstr>
      <vt:lpstr>Slide 75</vt:lpstr>
      <vt:lpstr>Slide 76</vt:lpstr>
      <vt:lpstr>Slide 77</vt:lpstr>
      <vt:lpstr>Work in Rotational Motion</vt:lpstr>
      <vt:lpstr>Power in Rotational Motion</vt:lpstr>
      <vt:lpstr>Work-Kinetic Energy Theorem in Rotational Motion</vt:lpstr>
      <vt:lpstr>Work-Kinetic Energy Theorem, General</vt:lpstr>
      <vt:lpstr>Slide 82</vt:lpstr>
      <vt:lpstr>Energy in an Atwood Machine, Example</vt:lpstr>
      <vt:lpstr>Slide 84</vt:lpstr>
      <vt:lpstr>Slide 85</vt:lpstr>
      <vt:lpstr>Summary of Useful Equations</vt:lpstr>
      <vt:lpstr>Rolling Object</vt:lpstr>
      <vt:lpstr>Pure Rolling Motion</vt:lpstr>
      <vt:lpstr>Rolling Object, Center of Mass</vt:lpstr>
      <vt:lpstr>Rolling Object, Other Points </vt:lpstr>
      <vt:lpstr>Rolling Motion Cont.</vt:lpstr>
      <vt:lpstr>Total Kinetic Energy of a Rolling Object</vt:lpstr>
      <vt:lpstr>Total Kinetic Energy, Example</vt:lpstr>
      <vt:lpstr>Total Kinetic Energy, Example cont</vt:lpstr>
      <vt:lpstr>Slide 95</vt:lpstr>
    </vt:vector>
  </TitlesOfParts>
  <Company>Next Step Program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10 </dc:title>
  <dc:creator>Marilyn Akins</dc:creator>
  <cp:lastModifiedBy>Shahabuddin</cp:lastModifiedBy>
  <cp:revision>21</cp:revision>
  <dcterms:created xsi:type="dcterms:W3CDTF">2003-10-24T13:19:16Z</dcterms:created>
  <dcterms:modified xsi:type="dcterms:W3CDTF">2012-07-18T17:27:48Z</dcterms:modified>
</cp:coreProperties>
</file>