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93CAD-5C5A-46F7-90BD-074BC6FC8A1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3CAD-5C5A-46F7-90BD-074BC6FC8A1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3CAD-5C5A-46F7-90BD-074BC6FC8A1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3CAD-5C5A-46F7-90BD-074BC6FC8A1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93CAD-5C5A-46F7-90BD-074BC6FC8A1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93CAD-5C5A-46F7-90BD-074BC6FC8A1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93CAD-5C5A-46F7-90BD-074BC6FC8A1E}"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93CAD-5C5A-46F7-90BD-074BC6FC8A1E}"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93CAD-5C5A-46F7-90BD-074BC6FC8A1E}"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3CAD-5C5A-46F7-90BD-074BC6FC8A1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3CAD-5C5A-46F7-90BD-074BC6FC8A1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89F6D-8010-40FF-B7E2-56D50C1D9A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93CAD-5C5A-46F7-90BD-074BC6FC8A1E}" type="datetimeFigureOut">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89F6D-8010-40FF-B7E2-56D50C1D9A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variables and control statements in PL\SQL</a:t>
            </a:r>
            <a:endParaRPr lang="en-US" dirty="0"/>
          </a:p>
        </p:txBody>
      </p:sp>
      <p:sp>
        <p:nvSpPr>
          <p:cNvPr id="3" name="Subtitle 2"/>
          <p:cNvSpPr>
            <a:spLocks noGrp="1"/>
          </p:cNvSpPr>
          <p:nvPr>
            <p:ph type="subTitle" idx="1"/>
          </p:nvPr>
        </p:nvSpPr>
        <p:spPr/>
        <p:txBody>
          <a:bodyPr/>
          <a:lstStyle/>
          <a:p>
            <a:r>
              <a:rPr lang="en-US" dirty="0" smtClean="0"/>
              <a:t>Chapter 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Data Types</a:t>
            </a:r>
            <a:endParaRPr lang="en-US" dirty="0"/>
          </a:p>
        </p:txBody>
      </p:sp>
      <p:pic>
        <p:nvPicPr>
          <p:cNvPr id="6147" name="Picture 3"/>
          <p:cNvPicPr>
            <a:picLocks noGrp="1" noChangeAspect="1" noChangeArrowheads="1"/>
          </p:cNvPicPr>
          <p:nvPr>
            <p:ph idx="1"/>
          </p:nvPr>
        </p:nvPicPr>
        <p:blipFill>
          <a:blip r:embed="rId2" cstate="print"/>
          <a:srcRect b="19101"/>
          <a:stretch>
            <a:fillRect/>
          </a:stretch>
        </p:blipFill>
        <p:spPr bwMode="auto">
          <a:xfrm>
            <a:off x="762000" y="990600"/>
            <a:ext cx="7610475" cy="2057400"/>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t="44988" b="21760"/>
          <a:stretch>
            <a:fillRect/>
          </a:stretch>
        </p:blipFill>
        <p:spPr bwMode="auto">
          <a:xfrm>
            <a:off x="838200" y="3048000"/>
            <a:ext cx="74676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Attribute</a:t>
            </a:r>
            <a:endParaRPr lang="en-US" dirty="0"/>
          </a:p>
        </p:txBody>
      </p:sp>
      <p:sp>
        <p:nvSpPr>
          <p:cNvPr id="3" name="Content Placeholder 2"/>
          <p:cNvSpPr>
            <a:spLocks noGrp="1"/>
          </p:cNvSpPr>
          <p:nvPr>
            <p:ph idx="1"/>
          </p:nvPr>
        </p:nvSpPr>
        <p:spPr/>
        <p:txBody>
          <a:bodyPr/>
          <a:lstStyle/>
          <a:p>
            <a:r>
              <a:rPr lang="en-US" dirty="0" smtClean="0"/>
              <a:t>The  %TYPE attribute</a:t>
            </a:r>
          </a:p>
          <a:p>
            <a:pPr>
              <a:buNone/>
            </a:pPr>
            <a:r>
              <a:rPr lang="en-US" dirty="0" smtClean="0"/>
              <a:t>Is used to declare a variable according to: </a:t>
            </a:r>
          </a:p>
          <a:p>
            <a:pPr lvl="1">
              <a:buNone/>
            </a:pPr>
            <a:r>
              <a:rPr lang="en-US" dirty="0" smtClean="0"/>
              <a:t>– A database column definition</a:t>
            </a:r>
          </a:p>
          <a:p>
            <a:pPr lvl="1">
              <a:buNone/>
            </a:pPr>
            <a:r>
              <a:rPr lang="en-US" dirty="0" smtClean="0"/>
              <a:t>– Another declared variable</a:t>
            </a:r>
          </a:p>
          <a:p>
            <a:pPr>
              <a:buNone/>
            </a:pPr>
            <a:r>
              <a:rPr lang="en-US" dirty="0" smtClean="0"/>
              <a:t>• Is prefixed with:</a:t>
            </a:r>
          </a:p>
          <a:p>
            <a:pPr lvl="1">
              <a:buNone/>
            </a:pPr>
            <a:r>
              <a:rPr lang="en-US" dirty="0" smtClean="0"/>
              <a:t>– The database table and column</a:t>
            </a:r>
          </a:p>
          <a:p>
            <a:pPr lvl="1">
              <a:buNone/>
            </a:pPr>
            <a:r>
              <a:rPr lang="en-US" dirty="0" smtClean="0"/>
              <a:t>– The name of the declared variable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304800" y="228600"/>
            <a:ext cx="8549957" cy="5943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Statements in PL/SQL</a:t>
            </a:r>
            <a:endParaRPr lang="en-US" dirty="0"/>
          </a:p>
        </p:txBody>
      </p:sp>
      <p:sp>
        <p:nvSpPr>
          <p:cNvPr id="3" name="Content Placeholder 2"/>
          <p:cNvSpPr>
            <a:spLocks noGrp="1"/>
          </p:cNvSpPr>
          <p:nvPr>
            <p:ph idx="1"/>
          </p:nvPr>
        </p:nvSpPr>
        <p:spPr/>
        <p:txBody>
          <a:bodyPr/>
          <a:lstStyle/>
          <a:p>
            <a:r>
              <a:rPr lang="en-US" dirty="0" smtClean="0"/>
              <a:t>PL/SQL does not directly support data definition language (DDL) statements, such as </a:t>
            </a:r>
          </a:p>
          <a:p>
            <a:pPr>
              <a:buNone/>
            </a:pPr>
            <a:r>
              <a:rPr lang="en-US" dirty="0" smtClean="0"/>
              <a:t>CREATE TABLE ,  ALTER TABLE , or  DROP TABLE</a:t>
            </a:r>
          </a:p>
          <a:p>
            <a:r>
              <a:rPr lang="en-US" dirty="0" smtClean="0"/>
              <a:t> Use the  EXECUTE IMMEDIATE statement, which takes the SQL statement as an argument to execute your DDL statement.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cstate="print"/>
          <a:srcRect/>
          <a:stretch>
            <a:fillRect/>
          </a:stretch>
        </p:blipFill>
        <p:spPr bwMode="auto">
          <a:xfrm>
            <a:off x="304800" y="304800"/>
            <a:ext cx="8458199" cy="601979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228600" y="228600"/>
            <a:ext cx="8694868" cy="6172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Retrieving Data in PL/SQL</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buNone/>
            </a:pPr>
            <a:r>
              <a:rPr lang="en-US" dirty="0" smtClean="0"/>
              <a:t>• Terminate each SQL statement with a semicolon ( ; ).</a:t>
            </a:r>
          </a:p>
          <a:p>
            <a:pPr>
              <a:buNone/>
            </a:pPr>
            <a:r>
              <a:rPr lang="en-US" dirty="0" smtClean="0"/>
              <a:t>• Every value retrieved must be stored in a variable using the  INTO clause. </a:t>
            </a:r>
          </a:p>
          <a:p>
            <a:pPr>
              <a:buNone/>
            </a:pPr>
            <a:r>
              <a:rPr lang="en-US" dirty="0" smtClean="0"/>
              <a:t>• The  WHERE clause is optional and can be used to specify input variables, constants,  literals, and PL/SQL expressions. However, when you use the  INTO clause, you should fetch only one row; using the  WHERE clause is required in such cases.</a:t>
            </a:r>
          </a:p>
          <a:p>
            <a:pPr>
              <a:buNone/>
            </a:pPr>
            <a:r>
              <a:rPr lang="en-US" dirty="0" smtClean="0"/>
              <a:t>• Specify the same number of variables in the  INTO clause as the number of database  columns in the  SELECT clause. Be sure that they correspond appositionally and that their  data types are compatible.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42" name="Picture 2"/>
          <p:cNvPicPr>
            <a:picLocks noChangeAspect="1" noChangeArrowheads="1"/>
          </p:cNvPicPr>
          <p:nvPr/>
        </p:nvPicPr>
        <p:blipFill>
          <a:blip r:embed="rId2" cstate="print"/>
          <a:srcRect/>
          <a:stretch>
            <a:fillRect/>
          </a:stretch>
        </p:blipFill>
        <p:spPr bwMode="auto">
          <a:xfrm>
            <a:off x="360708" y="228600"/>
            <a:ext cx="8402292" cy="6172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1266" name="Picture 2"/>
          <p:cNvPicPr>
            <a:picLocks noGrp="1" noChangeAspect="1" noChangeArrowheads="1"/>
          </p:cNvPicPr>
          <p:nvPr>
            <p:ph idx="1"/>
          </p:nvPr>
        </p:nvPicPr>
        <p:blipFill>
          <a:blip r:embed="rId2" cstate="print"/>
          <a:srcRect/>
          <a:stretch>
            <a:fillRect/>
          </a:stretch>
        </p:blipFill>
        <p:spPr bwMode="auto">
          <a:xfrm>
            <a:off x="1954" y="228600"/>
            <a:ext cx="9142046" cy="6324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0" name="Picture 2"/>
          <p:cNvPicPr>
            <a:picLocks noChangeAspect="1" noChangeArrowheads="1"/>
          </p:cNvPicPr>
          <p:nvPr/>
        </p:nvPicPr>
        <p:blipFill>
          <a:blip r:embed="rId2" cstate="print"/>
          <a:srcRect/>
          <a:stretch>
            <a:fillRect/>
          </a:stretch>
        </p:blipFill>
        <p:spPr bwMode="auto">
          <a:xfrm>
            <a:off x="381000" y="228600"/>
            <a:ext cx="8444967" cy="638845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457200" y="228600"/>
            <a:ext cx="8305800" cy="5943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3314" name="Picture 2"/>
          <p:cNvPicPr>
            <a:picLocks noChangeAspect="1" noChangeArrowheads="1"/>
          </p:cNvPicPr>
          <p:nvPr/>
        </p:nvPicPr>
        <p:blipFill>
          <a:blip r:embed="rId2" cstate="print"/>
          <a:srcRect/>
          <a:stretch>
            <a:fillRect/>
          </a:stretch>
        </p:blipFill>
        <p:spPr bwMode="auto">
          <a:xfrm>
            <a:off x="457200" y="304800"/>
            <a:ext cx="8288578" cy="622710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p:cNvPicPr>
            <a:picLocks noChangeAspect="1" noChangeArrowheads="1"/>
          </p:cNvPicPr>
          <p:nvPr/>
        </p:nvPicPr>
        <p:blipFill>
          <a:blip r:embed="rId2" cstate="print"/>
          <a:srcRect/>
          <a:stretch>
            <a:fillRect/>
          </a:stretch>
        </p:blipFill>
        <p:spPr bwMode="auto">
          <a:xfrm>
            <a:off x="304800" y="228600"/>
            <a:ext cx="8458200" cy="61722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362" name="Picture 2"/>
          <p:cNvPicPr>
            <a:picLocks noGrp="1" noChangeAspect="1" noChangeArrowheads="1"/>
          </p:cNvPicPr>
          <p:nvPr>
            <p:ph idx="1"/>
          </p:nvPr>
        </p:nvPicPr>
        <p:blipFill>
          <a:blip r:embed="rId2" cstate="print"/>
          <a:srcRect/>
          <a:stretch>
            <a:fillRect/>
          </a:stretch>
        </p:blipFill>
        <p:spPr bwMode="auto">
          <a:xfrm>
            <a:off x="274578" y="228600"/>
            <a:ext cx="8717021" cy="6248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Variables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Temporary storage: You can use the value stored in these variables for processing  and manipulating the data</a:t>
            </a:r>
          </a:p>
          <a:p>
            <a:r>
              <a:rPr lang="en-US" dirty="0" smtClean="0"/>
              <a:t>Variables are mainly used for storage of data and manipulation of stored values. Consider  the SQL statement shown in the slide. The statement retrieves the  </a:t>
            </a:r>
            <a:r>
              <a:rPr lang="en-US" dirty="0" err="1" smtClean="0"/>
              <a:t>first_name</a:t>
            </a:r>
            <a:r>
              <a:rPr lang="en-US" dirty="0" smtClean="0"/>
              <a:t> and  </a:t>
            </a:r>
            <a:r>
              <a:rPr lang="en-US" dirty="0" err="1" smtClean="0"/>
              <a:t>department_id</a:t>
            </a:r>
            <a:r>
              <a:rPr lang="en-US" dirty="0" smtClean="0"/>
              <a:t> from the table. If you have to manipulate the  </a:t>
            </a:r>
            <a:r>
              <a:rPr lang="en-US" dirty="0" err="1" smtClean="0"/>
              <a:t>first_name</a:t>
            </a:r>
            <a:r>
              <a:rPr lang="en-US" dirty="0" smtClean="0"/>
              <a:t> or the </a:t>
            </a:r>
            <a:r>
              <a:rPr lang="en-US" dirty="0" err="1" smtClean="0"/>
              <a:t>department_id</a:t>
            </a:r>
            <a:r>
              <a:rPr lang="en-US" dirty="0" smtClean="0"/>
              <a:t> , then you have to store the retrieved value. </a:t>
            </a:r>
          </a:p>
          <a:p>
            <a:r>
              <a:rPr lang="en-US" dirty="0" smtClean="0"/>
              <a:t>Reusability is another advantage of declaring variables. After they are declared, variables can be used repeatedly in an application by referring to them in the statements.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Identifiers are used for:</a:t>
            </a:r>
          </a:p>
          <a:p>
            <a:pPr marL="514350" indent="-514350">
              <a:buFont typeface="+mj-lt"/>
              <a:buAutoNum type="arabicPeriod"/>
            </a:pPr>
            <a:r>
              <a:rPr lang="en-US" dirty="0" smtClean="0"/>
              <a:t>Naming </a:t>
            </a:r>
            <a:r>
              <a:rPr lang="en-US" dirty="0" smtClean="0"/>
              <a:t>a variable</a:t>
            </a:r>
          </a:p>
          <a:p>
            <a:pPr marL="514350" indent="-514350">
              <a:buFont typeface="+mj-lt"/>
              <a:buAutoNum type="arabicPeriod"/>
            </a:pPr>
            <a:r>
              <a:rPr lang="en-US" dirty="0" smtClean="0"/>
              <a:t>Providing </a:t>
            </a:r>
            <a:r>
              <a:rPr lang="en-US" dirty="0" smtClean="0"/>
              <a:t>conventions for variable names</a:t>
            </a:r>
          </a:p>
          <a:p>
            <a:pPr lvl="1">
              <a:buNone/>
            </a:pPr>
            <a:r>
              <a:rPr lang="en-US" dirty="0" smtClean="0"/>
              <a:t>– Must start with a letter </a:t>
            </a:r>
          </a:p>
          <a:p>
            <a:pPr lvl="1">
              <a:buNone/>
            </a:pPr>
            <a:r>
              <a:rPr lang="en-US" dirty="0" smtClean="0"/>
              <a:t>– Can include letters or numbers</a:t>
            </a:r>
          </a:p>
          <a:p>
            <a:pPr lvl="1">
              <a:buNone/>
            </a:pPr>
            <a:r>
              <a:rPr lang="en-US" dirty="0" smtClean="0"/>
              <a:t>– Can include special characters (such as dollar sign, </a:t>
            </a:r>
          </a:p>
          <a:p>
            <a:pPr lvl="1">
              <a:buNone/>
            </a:pPr>
            <a:r>
              <a:rPr lang="en-US" dirty="0" smtClean="0"/>
              <a:t>underscore, and pound sign)</a:t>
            </a:r>
          </a:p>
          <a:p>
            <a:pPr lvl="1">
              <a:buNone/>
            </a:pPr>
            <a:r>
              <a:rPr lang="en-US" dirty="0" smtClean="0"/>
              <a:t>– Must limit the length to 30 characters</a:t>
            </a:r>
          </a:p>
          <a:p>
            <a:pPr lvl="1">
              <a:buNone/>
            </a:pPr>
            <a:r>
              <a:rPr lang="en-US" dirty="0" smtClean="0"/>
              <a:t>– Must not be reserved words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57200" y="274638"/>
            <a:ext cx="8228509" cy="6015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151542" y="228600"/>
            <a:ext cx="8611458" cy="6019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457200" y="304800"/>
            <a:ext cx="8229599" cy="5867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304800" y="0"/>
            <a:ext cx="8589314" cy="6553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Declaring PL/SQL Variables</a:t>
            </a:r>
            <a:endParaRPr lang="en-US" dirty="0"/>
          </a:p>
        </p:txBody>
      </p:sp>
      <p:sp>
        <p:nvSpPr>
          <p:cNvPr id="3" name="Content Placeholder 2"/>
          <p:cNvSpPr>
            <a:spLocks noGrp="1"/>
          </p:cNvSpPr>
          <p:nvPr>
            <p:ph idx="1"/>
          </p:nvPr>
        </p:nvSpPr>
        <p:spPr/>
        <p:txBody>
          <a:bodyPr/>
          <a:lstStyle/>
          <a:p>
            <a:r>
              <a:rPr lang="en-US" dirty="0" smtClean="0"/>
              <a:t>Impose the  NOT NULL constraint when the variable must contain a value. You cannot  assign nulls to a variable defined as  NOT NULL . The  NOT NULL constraint must be followed by an initialization clause.</a:t>
            </a:r>
          </a:p>
          <a:p>
            <a:pPr lvl="1"/>
            <a:r>
              <a:rPr lang="en-US" dirty="0" err="1" smtClean="0"/>
              <a:t>pincode</a:t>
            </a:r>
            <a:r>
              <a:rPr lang="en-US" dirty="0" smtClean="0"/>
              <a:t> NUMBER(15) NOT NULL := 'Oxford';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430</Words>
  <Application>Microsoft Office PowerPoint</Application>
  <PresentationFormat>عرض على الشاشة (4:3)</PresentationFormat>
  <Paragraphs>37</Paragraphs>
  <Slides>22</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22</vt:i4>
      </vt:variant>
    </vt:vector>
  </HeadingPairs>
  <TitlesOfParts>
    <vt:vector size="25" baseType="lpstr">
      <vt:lpstr>Arial</vt:lpstr>
      <vt:lpstr>Calibri</vt:lpstr>
      <vt:lpstr>Office Theme</vt:lpstr>
      <vt:lpstr>variables and control statements in PL\SQL</vt:lpstr>
      <vt:lpstr>عرض تقديمي في PowerPoint</vt:lpstr>
      <vt:lpstr>Use of Variables</vt:lpstr>
      <vt:lpstr>Identifiers</vt:lpstr>
      <vt:lpstr>عرض تقديمي في PowerPoint</vt:lpstr>
      <vt:lpstr>عرض تقديمي في PowerPoint</vt:lpstr>
      <vt:lpstr>عرض تقديمي في PowerPoint</vt:lpstr>
      <vt:lpstr>عرض تقديمي في PowerPoint</vt:lpstr>
      <vt:lpstr>Guidelines for Declaring PL/SQL Variables</vt:lpstr>
      <vt:lpstr>Data Types</vt:lpstr>
      <vt:lpstr>%TYPE Attribute</vt:lpstr>
      <vt:lpstr>عرض تقديمي في PowerPoint</vt:lpstr>
      <vt:lpstr>SQL Statements in PL/SQL</vt:lpstr>
      <vt:lpstr>عرض تقديمي في PowerPoint</vt:lpstr>
      <vt:lpstr>عرض تقديمي في PowerPoint</vt:lpstr>
      <vt:lpstr>Guidelines for Retrieving Data in PL/SQL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PL/SQL</dc:title>
  <dc:creator>Mashael</dc:creator>
  <cp:lastModifiedBy>Sara</cp:lastModifiedBy>
  <cp:revision>5</cp:revision>
  <dcterms:created xsi:type="dcterms:W3CDTF">2014-04-06T13:19:08Z</dcterms:created>
  <dcterms:modified xsi:type="dcterms:W3CDTF">2017-04-25T13:51:33Z</dcterms:modified>
</cp:coreProperties>
</file>