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F4DBE36-1A4D-4142-9229-57B3D2FBFD38}"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4DBE36-1A4D-4142-9229-57B3D2FBFD38}"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4DBE36-1A4D-4142-9229-57B3D2FBFD38}"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4DBE36-1A4D-4142-9229-57B3D2FBFD38}"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4DBE36-1A4D-4142-9229-57B3D2FBFD38}"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4DBE36-1A4D-4142-9229-57B3D2FBFD38}"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4DBE36-1A4D-4142-9229-57B3D2FBFD38}"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4DBE36-1A4D-4142-9229-57B3D2FBFD38}"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DBE36-1A4D-4142-9229-57B3D2FBFD38}"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4DBE36-1A4D-4142-9229-57B3D2FBFD38}"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4DBE36-1A4D-4142-9229-57B3D2FBFD38}"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DBE36-1A4D-4142-9229-57B3D2FBFD38}" type="datetimeFigureOut">
              <a:rPr lang="en-US" smtClean="0"/>
              <a:t>11/15/2020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9613D-FADB-417B-ABCE-0F94D06B7D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Handling Exceptions</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cstate="print"/>
          <a:srcRect/>
          <a:stretch>
            <a:fillRect/>
          </a:stretch>
        </p:blipFill>
        <p:spPr bwMode="auto">
          <a:xfrm>
            <a:off x="457200" y="304800"/>
            <a:ext cx="8305800" cy="6248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Predefined Oracle server Errors</a:t>
            </a:r>
          </a:p>
        </p:txBody>
      </p:sp>
      <p:graphicFrame>
        <p:nvGraphicFramePr>
          <p:cNvPr id="4" name="Content Placeholder 3"/>
          <p:cNvGraphicFramePr>
            <a:graphicFrameLocks noGrp="1"/>
          </p:cNvGraphicFramePr>
          <p:nvPr>
            <p:ph idx="1"/>
          </p:nvPr>
        </p:nvGraphicFramePr>
        <p:xfrm>
          <a:off x="457200" y="1600200"/>
          <a:ext cx="8229600" cy="29413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Exception Name </a:t>
                      </a:r>
                    </a:p>
                  </a:txBody>
                  <a:tcPr/>
                </a:tc>
                <a:tc>
                  <a:txBody>
                    <a:bodyPr/>
                    <a:lstStyle/>
                    <a:p>
                      <a:r>
                        <a:rPr lang="en-US" dirty="0"/>
                        <a:t>Description </a:t>
                      </a:r>
                    </a:p>
                  </a:txBody>
                  <a:tcPr/>
                </a:tc>
                <a:extLst>
                  <a:ext uri="{0D108BD9-81ED-4DB2-BD59-A6C34878D82A}">
                    <a16:rowId xmlns:a16="http://schemas.microsoft.com/office/drawing/2014/main" val="10000"/>
                  </a:ext>
                </a:extLst>
              </a:tr>
              <a:tr h="370840">
                <a:tc>
                  <a:txBody>
                    <a:bodyPr/>
                    <a:lstStyle/>
                    <a:p>
                      <a:r>
                        <a:rPr lang="en-US" dirty="0"/>
                        <a:t>CASE_NOT_FOUND </a:t>
                      </a:r>
                    </a:p>
                  </a:txBody>
                  <a:tcPr/>
                </a:tc>
                <a:tc>
                  <a:txBody>
                    <a:bodyPr/>
                    <a:lstStyle/>
                    <a:p>
                      <a:r>
                        <a:rPr lang="en-US" dirty="0"/>
                        <a:t>None of the choices in the  WHEN  clauses </a:t>
                      </a:r>
                    </a:p>
                    <a:p>
                      <a:r>
                        <a:rPr lang="en-US" dirty="0"/>
                        <a:t>of a  CASE  statement are selected, and </a:t>
                      </a:r>
                    </a:p>
                    <a:p>
                      <a:r>
                        <a:rPr lang="en-US" dirty="0"/>
                        <a:t>there is no  ELSE  clause. </a:t>
                      </a:r>
                    </a:p>
                  </a:txBody>
                  <a:tcPr/>
                </a:tc>
                <a:extLst>
                  <a:ext uri="{0D108BD9-81ED-4DB2-BD59-A6C34878D82A}">
                    <a16:rowId xmlns:a16="http://schemas.microsoft.com/office/drawing/2014/main" val="10001"/>
                  </a:ext>
                </a:extLst>
              </a:tr>
              <a:tr h="370840">
                <a:tc>
                  <a:txBody>
                    <a:bodyPr/>
                    <a:lstStyle/>
                    <a:p>
                      <a:r>
                        <a:rPr lang="en-US" dirty="0"/>
                        <a:t>NO_DATA_FOUND </a:t>
                      </a:r>
                    </a:p>
                  </a:txBody>
                  <a:tcPr/>
                </a:tc>
                <a:tc>
                  <a:txBody>
                    <a:bodyPr/>
                    <a:lstStyle/>
                    <a:p>
                      <a:r>
                        <a:rPr lang="en-US" dirty="0"/>
                        <a:t>Single row  SELECT  returned no data. </a:t>
                      </a:r>
                    </a:p>
                  </a:txBody>
                  <a:tcPr/>
                </a:tc>
                <a:extLst>
                  <a:ext uri="{0D108BD9-81ED-4DB2-BD59-A6C34878D82A}">
                    <a16:rowId xmlns:a16="http://schemas.microsoft.com/office/drawing/2014/main" val="10002"/>
                  </a:ext>
                </a:extLst>
              </a:tr>
              <a:tr h="370840">
                <a:tc>
                  <a:txBody>
                    <a:bodyPr/>
                    <a:lstStyle/>
                    <a:p>
                      <a:r>
                        <a:rPr lang="en-US" dirty="0"/>
                        <a:t>TOO_MANY_ROWS </a:t>
                      </a:r>
                    </a:p>
                  </a:txBody>
                  <a:tcPr/>
                </a:tc>
                <a:tc>
                  <a:txBody>
                    <a:bodyPr/>
                    <a:lstStyle/>
                    <a:p>
                      <a:r>
                        <a:rPr lang="en-US" dirty="0"/>
                        <a:t>Single-row  SELECT  returned more than one </a:t>
                      </a:r>
                    </a:p>
                    <a:p>
                      <a:r>
                        <a:rPr lang="en-US" dirty="0"/>
                        <a:t>row. </a:t>
                      </a:r>
                    </a:p>
                  </a:txBody>
                  <a:tcPr/>
                </a:tc>
                <a:extLst>
                  <a:ext uri="{0D108BD9-81ED-4DB2-BD59-A6C34878D82A}">
                    <a16:rowId xmlns:a16="http://schemas.microsoft.com/office/drawing/2014/main" val="10003"/>
                  </a:ext>
                </a:extLst>
              </a:tr>
              <a:tr h="370840">
                <a:tc>
                  <a:txBody>
                    <a:bodyPr/>
                    <a:lstStyle/>
                    <a:p>
                      <a:r>
                        <a:rPr lang="en-US" dirty="0"/>
                        <a:t>ZERO_DIVIDE </a:t>
                      </a:r>
                    </a:p>
                  </a:txBody>
                  <a:tcPr/>
                </a:tc>
                <a:tc>
                  <a:txBody>
                    <a:bodyPr/>
                    <a:lstStyle/>
                    <a:p>
                      <a:r>
                        <a:rPr lang="en-US" dirty="0"/>
                        <a:t>Attempted to divide by zero </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normAutofit fontScale="77500" lnSpcReduction="20000"/>
          </a:bodyPr>
          <a:lstStyle/>
          <a:p>
            <a:r>
              <a:rPr lang="en-US" dirty="0"/>
              <a:t>Write a PL/SQL block to select the last name of the employee with a given salary = 2500</a:t>
            </a:r>
          </a:p>
          <a:p>
            <a:pPr>
              <a:buNone/>
            </a:pPr>
            <a:r>
              <a:rPr lang="en-US" dirty="0"/>
              <a:t>a. If the salary entered does not return any rows, handle the exception with an  appropriate exception handler and insert into the  messages table the message  “No employee with a salary of &lt;salary&gt;.”</a:t>
            </a:r>
          </a:p>
          <a:p>
            <a:pPr>
              <a:buNone/>
            </a:pPr>
            <a:r>
              <a:rPr lang="en-US" dirty="0"/>
              <a:t>b. If the salary entered returns more than one row, handle the exception with an  appropriate exception handler and insert into the  messages table the message  “More than one employee with a salary of &lt;salary&gt;.”</a:t>
            </a:r>
          </a:p>
          <a:p>
            <a:pPr>
              <a:buNone/>
            </a:pPr>
            <a:r>
              <a:rPr lang="en-US" dirty="0"/>
              <a:t>c</a:t>
            </a:r>
            <a:r>
              <a:rPr lang="en-US"/>
              <a:t>. </a:t>
            </a:r>
            <a:r>
              <a:rPr lang="en-US" dirty="0"/>
              <a:t>Handle any other exception with an appropriate exception handler and insert into  the  messages table the message “Some other error occurred.”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What is exception</a:t>
            </a:r>
          </a:p>
          <a:p>
            <a:r>
              <a:rPr lang="en-US" dirty="0"/>
              <a:t>Types of exceptions</a:t>
            </a:r>
          </a:p>
          <a:p>
            <a:r>
              <a:rPr lang="en-US" dirty="0"/>
              <a:t>How to handle exceptions</a:t>
            </a:r>
          </a:p>
          <a:p>
            <a:r>
              <a:rPr lang="en-US" dirty="0"/>
              <a:t>Trapping pre defined oracle errors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52401" y="304800"/>
            <a:ext cx="8763000" cy="6096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an exception</a:t>
            </a:r>
          </a:p>
        </p:txBody>
      </p:sp>
      <p:sp>
        <p:nvSpPr>
          <p:cNvPr id="3" name="Content Placeholder 2"/>
          <p:cNvSpPr>
            <a:spLocks noGrp="1"/>
          </p:cNvSpPr>
          <p:nvPr>
            <p:ph idx="1"/>
          </p:nvPr>
        </p:nvSpPr>
        <p:spPr/>
        <p:txBody>
          <a:bodyPr>
            <a:normAutofit fontScale="85000" lnSpcReduction="20000"/>
          </a:bodyPr>
          <a:lstStyle/>
          <a:p>
            <a:r>
              <a:rPr lang="en-US" dirty="0"/>
              <a:t>Consider the example shown in the slide. There are no syntax errors in the code, which  means you must be able to successfully execute the anonymous block. The select statement  in the block retrieves the  </a:t>
            </a:r>
            <a:r>
              <a:rPr lang="en-US" dirty="0" err="1"/>
              <a:t>last_name</a:t>
            </a:r>
            <a:r>
              <a:rPr lang="en-US" dirty="0"/>
              <a:t> of John.</a:t>
            </a:r>
          </a:p>
          <a:p>
            <a:r>
              <a:rPr lang="en-US" dirty="0"/>
              <a:t>The code does not work as expected. You expected the  SELECT statement to retrieve only  one row; however, it retrieves multiple rows. Such errors that occur at run time are called  exceptions. </a:t>
            </a:r>
          </a:p>
          <a:p>
            <a:r>
              <a:rPr lang="en-US" dirty="0"/>
              <a:t>When an exception occurs, the PL/SQL block is terminated. You can handle  such exceptions in your PL/SQL block.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381000" y="304800"/>
            <a:ext cx="8458200" cy="6324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304800" y="304800"/>
            <a:ext cx="8458199" cy="609599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304800" y="304800"/>
            <a:ext cx="8686800" cy="632459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Trapping Exception</a:t>
            </a:r>
          </a:p>
        </p:txBody>
      </p:sp>
      <p:sp>
        <p:nvSpPr>
          <p:cNvPr id="3" name="Content Placeholder 2"/>
          <p:cNvSpPr>
            <a:spLocks noGrp="1"/>
          </p:cNvSpPr>
          <p:nvPr>
            <p:ph idx="1"/>
          </p:nvPr>
        </p:nvSpPr>
        <p:spPr/>
        <p:txBody>
          <a:bodyPr>
            <a:normAutofit lnSpcReduction="10000"/>
          </a:bodyPr>
          <a:lstStyle/>
          <a:p>
            <a:pPr>
              <a:buNone/>
            </a:pPr>
            <a:r>
              <a:rPr lang="en-US" b="1" i="1" dirty="0"/>
              <a:t>exception</a:t>
            </a:r>
            <a:r>
              <a:rPr lang="en-US" dirty="0"/>
              <a:t>  Is the standard name of a predefined exception or the name of a user-defined exception declared within the declarative section </a:t>
            </a:r>
          </a:p>
          <a:p>
            <a:pPr>
              <a:buNone/>
            </a:pPr>
            <a:r>
              <a:rPr lang="en-US" b="1" i="1" dirty="0"/>
              <a:t>statement</a:t>
            </a:r>
            <a:r>
              <a:rPr lang="en-US" dirty="0"/>
              <a:t>  Is one or more PL/SQL or SQL statements </a:t>
            </a:r>
          </a:p>
          <a:p>
            <a:pPr>
              <a:buNone/>
            </a:pPr>
            <a:r>
              <a:rPr lang="en-US" b="1" i="1" dirty="0"/>
              <a:t>OTHERS</a:t>
            </a:r>
            <a:r>
              <a:rPr lang="en-US" dirty="0"/>
              <a:t>  Is an optional exception-handling clause that traps any exceptions that have not been explicitly handled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228600" y="304800"/>
            <a:ext cx="8686800" cy="6324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369</Words>
  <Application>Microsoft Office PowerPoint</Application>
  <PresentationFormat>On-screen Show (4:3)</PresentationFormat>
  <Paragraphs>33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Handling Exceptions</vt:lpstr>
      <vt:lpstr>Objectives</vt:lpstr>
      <vt:lpstr>PowerPoint Presentation</vt:lpstr>
      <vt:lpstr>Example of an exception</vt:lpstr>
      <vt:lpstr>PowerPoint Presentation</vt:lpstr>
      <vt:lpstr>PowerPoint Presentation</vt:lpstr>
      <vt:lpstr>PowerPoint Presentation</vt:lpstr>
      <vt:lpstr>Trapping Exception</vt:lpstr>
      <vt:lpstr>PowerPoint Presentation</vt:lpstr>
      <vt:lpstr>PowerPoint Presentation</vt:lpstr>
      <vt:lpstr>Predefined Oracle server Errors</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 Exceptions</dc:title>
  <dc:creator>Mashael</dc:creator>
  <cp:lastModifiedBy>najd aldakheel</cp:lastModifiedBy>
  <cp:revision>6</cp:revision>
  <dcterms:created xsi:type="dcterms:W3CDTF">2014-04-08T18:53:57Z</dcterms:created>
  <dcterms:modified xsi:type="dcterms:W3CDTF">2020-11-14T22:10:53Z</dcterms:modified>
</cp:coreProperties>
</file>