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402" r:id="rId5"/>
    <p:sldId id="303" r:id="rId6"/>
    <p:sldId id="369" r:id="rId7"/>
    <p:sldId id="376" r:id="rId8"/>
    <p:sldId id="375" r:id="rId9"/>
    <p:sldId id="382" r:id="rId10"/>
    <p:sldId id="381" r:id="rId11"/>
    <p:sldId id="385" r:id="rId12"/>
    <p:sldId id="387" r:id="rId13"/>
    <p:sldId id="404" r:id="rId14"/>
    <p:sldId id="397" r:id="rId15"/>
    <p:sldId id="403" r:id="rId16"/>
    <p:sldId id="305" r:id="rId17"/>
    <p:sldId id="379" r:id="rId18"/>
    <p:sldId id="388" r:id="rId19"/>
    <p:sldId id="394" r:id="rId20"/>
    <p:sldId id="3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93DA-F476-478E-8CBD-E31A6AA6BF2B}" type="datetimeFigureOut">
              <a:rPr lang="en-US" smtClean="0"/>
              <a:pPr/>
              <a:t>10-Mar-19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D4913-4C9A-4CF3-AE7C-6E0E9104B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AB6F-09D3-42DB-93FE-DC7E35CF3134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E6D3-3B07-44D7-AC10-BCA02E1B23E0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5DCD-34CC-4404-A4D6-522CB5457504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1B17-F2B1-4E0B-BD33-56D9886315C9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C52F-A1DD-4529-91CE-CFFDAB29E903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738-F3CA-454F-AD1E-AEE65D1D623F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5C4D-0189-4F0B-8D0D-F6414CE5F9EB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698-D33B-4F28-A332-3F0E04B7B472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FDA3-4041-42E3-83F0-FF58FDA11F91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C56C-7EEF-41A1-B33A-4CA036D12008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8394-33B7-47DB-B067-B56247C83AD1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EFC1-1B12-447E-9102-12A6378230E8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229600" cy="1908175"/>
          </a:xfrm>
        </p:spPr>
        <p:txBody>
          <a:bodyPr>
            <a:noAutofit/>
          </a:bodyPr>
          <a:lstStyle/>
          <a:p>
            <a:r>
              <a:rPr lang="en-US" sz="6600" b="1" dirty="0"/>
              <a:t>Chapter </a:t>
            </a:r>
            <a:r>
              <a:rPr lang="en-US" sz="6600" b="1" dirty="0" smtClean="0"/>
              <a:t>12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858000" cy="1828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Construction 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Placement of Reinforcing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Standard types and sizes of wire bar supports are illustrated in Figure 12-30.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b="53609"/>
          <a:stretch>
            <a:fillRect/>
          </a:stretch>
        </p:blipFill>
        <p:spPr bwMode="auto">
          <a:xfrm>
            <a:off x="457200" y="20574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t="45738" b="2660"/>
          <a:stretch>
            <a:fillRect/>
          </a:stretch>
        </p:blipFill>
        <p:spPr bwMode="auto">
          <a:xfrm>
            <a:off x="762000" y="1066800"/>
            <a:ext cx="746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4800" y="152400"/>
            <a:ext cx="8382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12-30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Wire bar supports. 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(Courtesy of Concrete Reinforcing Steel Institute)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Placement of Reinforcing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295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Figure 12-31 illustrates the CRSI-suggested sequence for placing reinforcing steel in a deep, heavily reinforced concrete beam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2438400"/>
            <a:ext cx="9144000" cy="2971800"/>
            <a:chOff x="0" y="2438400"/>
            <a:chExt cx="9144000" cy="2971800"/>
          </a:xfrm>
        </p:grpSpPr>
        <p:pic>
          <p:nvPicPr>
            <p:cNvPr id="14" name="Picture 13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32" t="50041" b="5637"/>
            <a:stretch>
              <a:fillRect/>
            </a:stretch>
          </p:blipFill>
          <p:spPr bwMode="auto">
            <a:xfrm>
              <a:off x="4343400" y="2514600"/>
              <a:ext cx="4800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88" b="51389"/>
            <a:stretch>
              <a:fillRect/>
            </a:stretch>
          </p:blipFill>
          <p:spPr bwMode="auto">
            <a:xfrm>
              <a:off x="0" y="2438400"/>
              <a:ext cx="49530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12-5 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Common Deficiencies in Concrete Construction</a:t>
            </a:r>
            <a:endParaRPr lang="en-US" dirty="0" smtClean="0"/>
          </a:p>
          <a:p>
            <a:r>
              <a:rPr lang="en-US" b="1" dirty="0" smtClean="0"/>
              <a:t>Inspection and Testing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 Deficiencies in Concrete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Adequate Quality Control must be exercised over concrete operations.</a:t>
            </a:r>
          </a:p>
          <a:p>
            <a:pPr lvl="1"/>
            <a:r>
              <a:rPr lang="en-US" dirty="0" smtClean="0"/>
              <a:t>to be obtained the required strength, durability, and appearance. </a:t>
            </a:r>
          </a:p>
          <a:p>
            <a:pPr lvl="0"/>
            <a:r>
              <a:rPr lang="en-US" dirty="0" smtClean="0"/>
              <a:t>Quality control measures specifically applicable to formwork are described in Section 12-3. </a:t>
            </a:r>
          </a:p>
          <a:p>
            <a:pPr lvl="0"/>
            <a:r>
              <a:rPr lang="en-US" dirty="0" smtClean="0"/>
              <a:t>Deficiencies in concrete construction practice may usually be traced to inadequate supervision of construction operations. </a:t>
            </a:r>
          </a:p>
          <a:p>
            <a:pPr lvl="0"/>
            <a:r>
              <a:rPr lang="en-US" dirty="0" smtClean="0"/>
              <a:t>A review by the U.S. Army Corps of Engineers has produced a list of repetitive deficiencies observed in concrete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Inspection and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inspection and testing associated with concrete Quality Control may be grouped into five phases.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mix design;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concrete materials quality;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batching, mixing, and transporting concrete;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concrete placing, vibrating, finishing, and curing; and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testing of fresh and hardened concrete at the job 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Inspection and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Mix design includes:</a:t>
            </a:r>
          </a:p>
          <a:p>
            <a:pPr lvl="1"/>
            <a:r>
              <a:rPr lang="en-US" dirty="0" smtClean="0"/>
              <a:t>the quantity of each component in the mix, </a:t>
            </a:r>
          </a:p>
          <a:p>
            <a:pPr lvl="1"/>
            <a:r>
              <a:rPr lang="en-US" dirty="0" smtClean="0"/>
              <a:t>the type and gradation of aggregates, </a:t>
            </a:r>
          </a:p>
          <a:p>
            <a:pPr lvl="1"/>
            <a:r>
              <a:rPr lang="en-US" dirty="0" smtClean="0"/>
              <a:t>the type of cement,. </a:t>
            </a:r>
          </a:p>
          <a:p>
            <a:pPr lvl="0"/>
            <a:r>
              <a:rPr lang="en-US" dirty="0" smtClean="0"/>
              <a:t>Aggregate testing includes:</a:t>
            </a:r>
          </a:p>
          <a:p>
            <a:pPr lvl="1"/>
            <a:r>
              <a:rPr lang="en-US" dirty="0" smtClean="0"/>
              <a:t>tests for organic impurities and excessive fines, </a:t>
            </a:r>
          </a:p>
          <a:p>
            <a:pPr lvl="1"/>
            <a:r>
              <a:rPr lang="en-US" dirty="0" smtClean="0"/>
              <a:t>gradation, </a:t>
            </a:r>
          </a:p>
          <a:p>
            <a:pPr lvl="1"/>
            <a:r>
              <a:rPr lang="en-US" dirty="0" smtClean="0"/>
              <a:t>resistance to scratch, and </a:t>
            </a:r>
          </a:p>
          <a:p>
            <a:pPr lvl="1"/>
            <a:r>
              <a:rPr lang="en-US" dirty="0" smtClean="0"/>
              <a:t>aggregate moisture.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Inspection and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Recent developments in concrete testing technology have greatly reduced the time required to obtain results from on-site testing of plastic concrete.</a:t>
            </a:r>
          </a:p>
          <a:p>
            <a:pPr lvl="1"/>
            <a:r>
              <a:rPr lang="en-US" dirty="0" smtClean="0"/>
              <a:t>For example, a nuclear water/cement gauge is now available </a:t>
            </a:r>
            <a:r>
              <a:rPr lang="en-US" smtClean="0"/>
              <a:t>which measures within </a:t>
            </a:r>
            <a:r>
              <a:rPr lang="en-US" dirty="0" smtClean="0"/>
              <a:t>15 minutes: </a:t>
            </a:r>
          </a:p>
          <a:p>
            <a:pPr lvl="2"/>
            <a:r>
              <a:rPr lang="en-US" dirty="0" smtClean="0"/>
              <a:t>the cement content, </a:t>
            </a:r>
          </a:p>
          <a:p>
            <a:pPr lvl="2"/>
            <a:r>
              <a:rPr lang="en-US" dirty="0" smtClean="0"/>
              <a:t>water content, and </a:t>
            </a:r>
          </a:p>
          <a:p>
            <a:pPr lvl="2"/>
            <a:r>
              <a:rPr lang="en-US" dirty="0" smtClean="0"/>
              <a:t>water/cement ratio of plastic concrete.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12-4 REINFORCING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Concrete Reinforcing Steel</a:t>
            </a:r>
          </a:p>
          <a:p>
            <a:r>
              <a:rPr lang="en-US" b="1" dirty="0" smtClean="0"/>
              <a:t>Placement of Reinforcing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Concrete Reinforcing Steel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Concrete reinforcing steel is available as:</a:t>
            </a:r>
          </a:p>
          <a:p>
            <a:pPr lvl="1"/>
            <a:r>
              <a:rPr lang="en-US" dirty="0" smtClean="0"/>
              <a:t>standard reinforcing bars, </a:t>
            </a:r>
          </a:p>
          <a:p>
            <a:pPr lvl="1"/>
            <a:r>
              <a:rPr lang="en-US" dirty="0" smtClean="0"/>
              <a:t>spirals (for column reinforcing), and </a:t>
            </a:r>
          </a:p>
          <a:p>
            <a:pPr lvl="1"/>
            <a:r>
              <a:rPr lang="en-US" dirty="0" smtClean="0"/>
              <a:t>welded wire fabric (WWF).</a:t>
            </a:r>
          </a:p>
          <a:p>
            <a:pPr lvl="0"/>
            <a:r>
              <a:rPr lang="en-US" dirty="0" smtClean="0"/>
              <a:t>Deformed bars -American Society for Testing and Materials (ASTM) standard sizes listed in Table 12-1.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TABLE 12-1</a:t>
            </a:r>
            <a:r>
              <a:rPr lang="en-US" sz="3200" dirty="0" smtClean="0"/>
              <a:t>: ASTM standard reinforcing bar sizes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1475"/>
          <a:stretch>
            <a:fillRect/>
          </a:stretch>
        </p:blipFill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Concrete Reinforcing Steel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1524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Two marking systems are used to identify ASTM standard reinforcing bars, (Figure 12-28),</a:t>
            </a:r>
          </a:p>
          <a:p>
            <a:pPr lvl="1"/>
            <a:r>
              <a:rPr lang="en-US" dirty="0" smtClean="0"/>
              <a:t> the continuous line system and </a:t>
            </a:r>
          </a:p>
          <a:p>
            <a:pPr lvl="1"/>
            <a:r>
              <a:rPr lang="en-US" dirty="0" smtClean="0"/>
              <a:t>the number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b="13636"/>
          <a:stretch>
            <a:fillRect/>
          </a:stretch>
        </p:blipFill>
        <p:spPr bwMode="auto">
          <a:xfrm>
            <a:off x="685800" y="2895600"/>
            <a:ext cx="762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TABLE12-2:</a:t>
            </a:r>
            <a:r>
              <a:rPr lang="en-US" sz="2800" dirty="0" smtClean="0"/>
              <a:t> Steel wire data for welded wire fabric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5456"/>
          <a:stretch>
            <a:fillRect/>
          </a:stretch>
        </p:blipFill>
        <p:spPr bwMode="auto">
          <a:xfrm>
            <a:off x="1600200" y="914400"/>
            <a:ext cx="5562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Placement of Reinforcing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reinforcing steel is used primarily to </a:t>
            </a:r>
            <a:r>
              <a:rPr lang="en-US" dirty="0" smtClean="0">
                <a:solidFill>
                  <a:srgbClr val="FF0000"/>
                </a:solidFill>
              </a:rPr>
              <a:t>resist tension </a:t>
            </a:r>
            <a:r>
              <a:rPr lang="en-US" dirty="0" smtClean="0"/>
              <a:t>and thus prevent cracking or failure of the concrete member under tension.</a:t>
            </a:r>
          </a:p>
          <a:p>
            <a:pPr lvl="1"/>
            <a:r>
              <a:rPr lang="en-US" dirty="0" smtClean="0"/>
              <a:t>Since concrete is weak in resistance to tensile forces,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Tension may be induced by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shrinkage of concrete as it hardens,</a:t>
            </a:r>
          </a:p>
          <a:p>
            <a:pPr lvl="1"/>
            <a:r>
              <a:rPr lang="en-US" dirty="0" smtClean="0"/>
              <a:t>temperature changes </a:t>
            </a:r>
          </a:p>
          <a:p>
            <a:pPr lvl="1"/>
            <a:r>
              <a:rPr lang="en-US" dirty="0" smtClean="0"/>
              <a:t>bending and shear forces. </a:t>
            </a:r>
          </a:p>
          <a:p>
            <a:pPr lvl="0"/>
            <a:r>
              <a:rPr lang="en-US" dirty="0" smtClean="0"/>
              <a:t>Typical placement of reinforcing steel in concrete structural members is illustrated in Figure 12-29.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12-29</a:t>
            </a:r>
            <a:r>
              <a:rPr lang="en-US" sz="3200" dirty="0" smtClean="0"/>
              <a:t>: Placement of reinforcing steel.</a:t>
            </a:r>
            <a:br>
              <a:rPr lang="en-US" sz="3200" dirty="0" smtClean="0"/>
            </a:br>
            <a:r>
              <a:rPr lang="en-US" sz="2400" dirty="0" smtClean="0"/>
              <a:t>(Courtesy of Concrete Reinforcing Steel Institute)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0000" r="6667" b="49610"/>
          <a:stretch>
            <a:fillRect/>
          </a:stretch>
        </p:blipFill>
        <p:spPr bwMode="auto">
          <a:xfrm>
            <a:off x="1524000" y="1447800"/>
            <a:ext cx="5943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12-29</a:t>
            </a:r>
            <a:r>
              <a:rPr lang="en-US" sz="3200" dirty="0" smtClean="0"/>
              <a:t>: Placement of reinforcing steel.</a:t>
            </a:r>
            <a:br>
              <a:rPr lang="en-US" sz="3200" dirty="0" smtClean="0"/>
            </a:br>
            <a:r>
              <a:rPr lang="en-US" sz="2400" dirty="0" smtClean="0"/>
              <a:t>(Courtesy of Concrete Reinforcing Steel Institute)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6241" t="50390" r="13381" b="4840"/>
          <a:stretch>
            <a:fillRect/>
          </a:stretch>
        </p:blipFill>
        <p:spPr bwMode="auto">
          <a:xfrm>
            <a:off x="2133600" y="1447800"/>
            <a:ext cx="487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C742A1CB18B43BA911248B3D1DA20" ma:contentTypeVersion="0" ma:contentTypeDescription="Create a new document." ma:contentTypeScope="" ma:versionID="317518d1fe4f9fc5e37dfb98adf3c06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D057F73-948C-48FF-9D53-A77509B582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4808ED7-2367-4709-8FA3-E20075699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BBB4BA-E42A-49C4-95C4-B56770BFDB4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606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Chapter 12</vt:lpstr>
      <vt:lpstr>12-4 REINFORCING STEEL</vt:lpstr>
      <vt:lpstr>Concrete Reinforcing Steel</vt:lpstr>
      <vt:lpstr>TABLE 12-1: ASTM standard reinforcing bar sizes</vt:lpstr>
      <vt:lpstr>Concrete Reinforcing Steel</vt:lpstr>
      <vt:lpstr>TABLE12-2: Steel wire data for welded wire fabric</vt:lpstr>
      <vt:lpstr>Placement of Reinforcing</vt:lpstr>
      <vt:lpstr>FIGURE 12-29: Placement of reinforcing steel. (Courtesy of Concrete Reinforcing Steel Institute)</vt:lpstr>
      <vt:lpstr>FIGURE 12-29: Placement of reinforcing steel. (Courtesy of Concrete Reinforcing Steel Institute)</vt:lpstr>
      <vt:lpstr>Placement of Reinforcing</vt:lpstr>
      <vt:lpstr>PowerPoint Presentation</vt:lpstr>
      <vt:lpstr>Placement of Reinforcing</vt:lpstr>
      <vt:lpstr>12-5 QUALITY CONTROL</vt:lpstr>
      <vt:lpstr>Common Deficiencies in Concrete Construction</vt:lpstr>
      <vt:lpstr>Inspection and Testing</vt:lpstr>
      <vt:lpstr>Inspection and Testing</vt:lpstr>
      <vt:lpstr>Inspection and Testing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Concrete Construction</dc:title>
  <dc:creator>Windows User</dc:creator>
  <cp:lastModifiedBy>Abdullah Alsugair</cp:lastModifiedBy>
  <cp:revision>58</cp:revision>
  <dcterms:created xsi:type="dcterms:W3CDTF">2009-11-14T16:08:40Z</dcterms:created>
  <dcterms:modified xsi:type="dcterms:W3CDTF">2019-03-10T10:28:40Z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0x010100611C742A1CB18B43BA911248B3D1DA20</vt:lpwstr>
  </property>
</Properties>
</file>