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4"/>
    <p:sldMasterId id="2147483885" r:id="rId5"/>
  </p:sldMasterIdLst>
  <p:notesMasterIdLst>
    <p:notesMasterId r:id="rId40"/>
  </p:notesMasterIdLst>
  <p:handoutMasterIdLst>
    <p:handoutMasterId r:id="rId41"/>
  </p:handoutMasterIdLst>
  <p:sldIdLst>
    <p:sldId id="257" r:id="rId6"/>
    <p:sldId id="336" r:id="rId7"/>
    <p:sldId id="337" r:id="rId8"/>
    <p:sldId id="338" r:id="rId9"/>
    <p:sldId id="339" r:id="rId10"/>
    <p:sldId id="378" r:id="rId11"/>
    <p:sldId id="342" r:id="rId12"/>
    <p:sldId id="372" r:id="rId13"/>
    <p:sldId id="344" r:id="rId14"/>
    <p:sldId id="380" r:id="rId15"/>
    <p:sldId id="345" r:id="rId16"/>
    <p:sldId id="381" r:id="rId17"/>
    <p:sldId id="382" r:id="rId18"/>
    <p:sldId id="383" r:id="rId19"/>
    <p:sldId id="384" r:id="rId20"/>
    <p:sldId id="385" r:id="rId21"/>
    <p:sldId id="386" r:id="rId22"/>
    <p:sldId id="388" r:id="rId23"/>
    <p:sldId id="387" r:id="rId24"/>
    <p:sldId id="373" r:id="rId25"/>
    <p:sldId id="389" r:id="rId26"/>
    <p:sldId id="390" r:id="rId27"/>
    <p:sldId id="391" r:id="rId28"/>
    <p:sldId id="392" r:id="rId29"/>
    <p:sldId id="393" r:id="rId30"/>
    <p:sldId id="394" r:id="rId31"/>
    <p:sldId id="395" r:id="rId32"/>
    <p:sldId id="396" r:id="rId33"/>
    <p:sldId id="397" r:id="rId34"/>
    <p:sldId id="398" r:id="rId35"/>
    <p:sldId id="399" r:id="rId36"/>
    <p:sldId id="400" r:id="rId37"/>
    <p:sldId id="401" r:id="rId38"/>
    <p:sldId id="370" r:id="rId3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99"/>
    <a:srgbClr val="5B53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551" autoAdjust="0"/>
  </p:normalViewPr>
  <p:slideViewPr>
    <p:cSldViewPr>
      <p:cViewPr>
        <p:scale>
          <a:sx n="73" d="100"/>
          <a:sy n="73" d="100"/>
        </p:scale>
        <p:origin x="-1206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627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93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93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A25F6DE3-67C9-49C3-ADD0-D55F8518C16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2835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91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8A9DD711-E595-47B7-9D7A-2CA423E4AA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8796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03AF232-1BEB-4A86-ACCA-EDD6AB8398EB}" type="slidenum">
              <a:rPr lang="en-US" smtClean="0"/>
              <a:pPr/>
              <a:t>1</a:t>
            </a:fld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Information Technology Project Management, Seventh Edition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26D95A-A59E-4C48-A34C-6ABDE94D992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Information Technology Project Management, Seventh Edition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A5C395-FFC9-45A2-9374-08FC0AC8615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Information Technology Project Management, Seventh Edition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FC0E2-F6FD-4672-B502-7CBE027C86B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 dirty="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 dirty="0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en-US" dirty="0" smtClean="0"/>
              <a:t>Information Technology Project Management, Seventh Edition</a:t>
            </a:r>
            <a:endParaRPr lang="en-US" dirty="0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5B3C7E4B-22CB-43A2-88DF-0974E796F69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1"/>
          <p:cNvSpPr txBox="1">
            <a:spLocks/>
          </p:cNvSpPr>
          <p:nvPr/>
        </p:nvSpPr>
        <p:spPr>
          <a:xfrm>
            <a:off x="5486400" y="6492875"/>
            <a:ext cx="1600200" cy="365125"/>
          </a:xfrm>
          <a:prstGeom prst="rect">
            <a:avLst/>
          </a:prstGeom>
        </p:spPr>
        <p:txBody>
          <a:bodyPr anchor="b"/>
          <a:lstStyle>
            <a:lvl1pPr algn="l">
              <a:buFontTx/>
              <a:buNone/>
              <a:defRPr smtClean="0"/>
            </a:lvl1pPr>
          </a:lstStyle>
          <a:p>
            <a:pPr>
              <a:defRPr/>
            </a:pPr>
            <a:r>
              <a:rPr lang="en-US" sz="1200" dirty="0">
                <a:latin typeface="+mn-lt"/>
              </a:rPr>
              <a:t>Copyright </a:t>
            </a:r>
            <a:r>
              <a:rPr lang="en-US" sz="1200" dirty="0" smtClean="0">
                <a:latin typeface="+mn-lt"/>
              </a:rPr>
              <a:t>2014</a:t>
            </a:r>
            <a:endParaRPr lang="en-US" sz="12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0"/>
          </p:nvPr>
        </p:nvSpPr>
        <p:spPr>
          <a:xfrm>
            <a:off x="0" y="6492875"/>
            <a:ext cx="2590800" cy="365125"/>
          </a:xfrm>
        </p:spPr>
        <p:txBody>
          <a:bodyPr/>
          <a:lstStyle>
            <a:lvl1pPr algn="l">
              <a:buFontTx/>
              <a:buNone/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Information Technology Project Management, Seventh Edition</a:t>
            </a: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1"/>
          </p:nvPr>
        </p:nvSpPr>
        <p:spPr>
          <a:xfrm>
            <a:off x="8588375" y="6492875"/>
            <a:ext cx="555625" cy="365125"/>
          </a:xfrm>
        </p:spPr>
        <p:txBody>
          <a:bodyPr/>
          <a:lstStyle>
            <a:lvl1pPr>
              <a:buFontTx/>
              <a:buNone/>
              <a:defRPr sz="1200">
                <a:latin typeface="+mn-lt"/>
              </a:defRPr>
            </a:lvl1pPr>
          </a:lstStyle>
          <a:p>
            <a:pPr>
              <a:defRPr/>
            </a:pPr>
            <a:fld id="{BC43CBFC-1AEC-48DD-831D-766E041FB50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dirty="0" smtClean="0"/>
              <a:t>Information Technology Project Management, Seventh Edition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66530DB-E803-4E4A-BCDA-70CF3270BB0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dirty="0" smtClean="0"/>
              <a:t>Information Technology Project Management, Seventh Edition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627B55C-FD09-4A7F-9920-0CDE82FEB43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dirty="0" smtClean="0"/>
              <a:t>Information Technology Project Management, Seventh Edition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D9FC598-3BC1-4AFB-82F1-FDEB52578CC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dirty="0" smtClean="0"/>
              <a:t>Information Technology Project Management, Seventh Edition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0D41AC9-74EA-452B-B904-D02AFF1CE51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Information Technology Project Management, Seventh Edition</a:t>
            </a:r>
            <a:endParaRPr lang="en-US" dirty="0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6E5E3-B982-49F8-9AEE-306FFDC9E42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dirty="0" smtClean="0"/>
              <a:t>Information Technology Project Management, Seventh Edition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5D9EEBD-1F34-4EE2-BD3E-1779E83B056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Information Technology Project Management, Seventh Edition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E721D3-B290-4A6A-BDD4-9944839210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 dirty="0" smtClean="0"/>
              <a:t>Information Technology Project Management, Seventh Edition</a:t>
            </a:r>
            <a:endParaRPr lang="en-US" dirty="0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4B7BE92-00CB-4B33-AD14-D64D9A62E8F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Information Technology Project Management, Seventh Edition</a:t>
            </a: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2CB4BD-B248-46C9-A000-E0E6B06BAEA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Information Technology Project Management, Seventh Edition</a:t>
            </a: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47AE9A-AFAC-4FD4-A839-B9E85FCF04C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Information Technology Project Management, Seventh Edition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08ACB-F819-4E08-A2D0-427EE78D1A8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Information Technology Project Management, Seventh Edition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D7E656-BF0C-4052-AF6E-8E71A12D19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Information Technology Project Management, Seventh Edition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815B8-CA05-4B23-A01F-8E2DED4B2FC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Information Technology Project Management, Seventh Edition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A519E6-D7B4-449C-AFC1-83FE0A50980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Information Technology Project Management, Seventh Edition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E6A70-EEAD-44FC-9F58-3A937D07CD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Information Technology Project Management, Seventh Edition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CEAB5A-F3CB-47A0-924A-FAFF0C0A14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Information Technology Project Management, Seventh Edition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AF496-92D2-494A-87D8-287E07A2D72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ct val="20000"/>
              </a:spcBef>
              <a:buFontTx/>
              <a:buChar char="•"/>
              <a:defRPr sz="1200">
                <a:solidFill>
                  <a:srgbClr val="898989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lnSpc>
                <a:spcPct val="90000"/>
              </a:lnSpc>
              <a:spcBef>
                <a:spcPct val="20000"/>
              </a:spcBef>
              <a:buFontTx/>
              <a:buChar char="•"/>
              <a:defRPr sz="1200">
                <a:solidFill>
                  <a:srgbClr val="898989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 smtClean="0"/>
              <a:t>Information Technology Project Management, Seventh Edition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lnSpc>
                <a:spcPct val="90000"/>
              </a:lnSpc>
              <a:spcBef>
                <a:spcPct val="20000"/>
              </a:spcBef>
              <a:buFontTx/>
              <a:buChar char="•"/>
              <a:defRPr sz="1200">
                <a:solidFill>
                  <a:schemeClr val="tx1">
                    <a:tint val="75000"/>
                  </a:schemeClr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62E2B921-C565-4C54-B074-0A1592EC33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64" r:id="rId2"/>
    <p:sldLayoutId id="2147483865" r:id="rId3"/>
    <p:sldLayoutId id="2147483866" r:id="rId4"/>
    <p:sldLayoutId id="2147483867" r:id="rId5"/>
    <p:sldLayoutId id="2147483868" r:id="rId6"/>
    <p:sldLayoutId id="2147483869" r:id="rId7"/>
    <p:sldLayoutId id="2147483870" r:id="rId8"/>
    <p:sldLayoutId id="2147483871" r:id="rId9"/>
    <p:sldLayoutId id="2147483872" r:id="rId10"/>
    <p:sldLayoutId id="2147483873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 dirty="0" smtClean="0"/>
              <a:t>Information Technology Project Management, Seventh Edition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62E2B921-C565-4C54-B074-0A1592EC339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  <p:sldLayoutId id="2147483895" r:id="rId10"/>
    <p:sldLayoutId id="2147483896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1" fontAlgn="base" hangingPunct="1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1" fontAlgn="base" hangingPunct="1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rojectstakeholder.com/" TargetMode="Externa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600200"/>
            <a:ext cx="7772400" cy="1349375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dirty="0"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  <a:t>Chapter </a:t>
            </a:r>
            <a:r>
              <a:rPr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  <a:t>1</a:t>
            </a:r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  <a:t>3</a:t>
            </a:r>
            <a:r>
              <a:rPr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  <a:t>:</a:t>
            </a:r>
            <a:r>
              <a:rPr dirty="0"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  <a:t/>
            </a:r>
            <a:br>
              <a:rPr dirty="0"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</a:br>
            <a:r>
              <a:rPr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  <a:t>Project </a:t>
            </a:r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  <a:t>Stakeholder</a:t>
            </a:r>
            <a:r>
              <a:rPr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  <a:t> Management</a:t>
            </a:r>
            <a:endParaRPr dirty="0">
              <a:effectLst>
                <a:outerShdw blurRad="38100" dist="38100" dir="2700000" algn="tl">
                  <a:srgbClr val="FFFFFF"/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5791200"/>
            <a:ext cx="479330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Note: See the text itself for full citations.</a:t>
            </a:r>
            <a:endParaRPr lang="en-US" dirty="0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52400" y="3657600"/>
            <a:ext cx="5791200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  <a:ea typeface="+mj-ea"/>
                <a:cs typeface="+mj-cs"/>
              </a:rPr>
              <a:t>Information Technology Project </a:t>
            </a:r>
            <a:r>
              <a:rPr lang="en-US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  <a:ea typeface="+mj-ea"/>
                <a:cs typeface="+mj-cs"/>
              </a:rPr>
              <a:t>Management, Seventh Edition</a:t>
            </a:r>
            <a:endParaRPr lang="en-US" sz="2800" b="1" dirty="0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 Rounded MT Bold" pitchFamily="34" charset="0"/>
              <a:ea typeface="+mj-ea"/>
              <a:cs typeface="+mj-cs"/>
            </a:endParaRPr>
          </a:p>
        </p:txBody>
      </p:sp>
      <p:pic>
        <p:nvPicPr>
          <p:cNvPr id="8" name="Picture 5" descr="Information Technology Project Managemen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0153" y="3034843"/>
            <a:ext cx="29718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www.projectstakeholder.com</a:t>
            </a:r>
            <a:r>
              <a:rPr lang="en-US" dirty="0" smtClean="0"/>
              <a:t> lists other stakeholders including:</a:t>
            </a:r>
          </a:p>
          <a:p>
            <a:pPr lvl="1"/>
            <a:r>
              <a:rPr lang="en-US" dirty="0" smtClean="0"/>
              <a:t>Program director</a:t>
            </a:r>
          </a:p>
          <a:p>
            <a:pPr lvl="1"/>
            <a:r>
              <a:rPr lang="en-US" dirty="0" smtClean="0"/>
              <a:t>Project manager’s family</a:t>
            </a:r>
          </a:p>
          <a:p>
            <a:pPr lvl="1"/>
            <a:r>
              <a:rPr lang="en-US" dirty="0" smtClean="0"/>
              <a:t>Labor unions</a:t>
            </a:r>
          </a:p>
          <a:p>
            <a:pPr lvl="1"/>
            <a:r>
              <a:rPr lang="en-US" dirty="0" smtClean="0"/>
              <a:t>Potential customers</a:t>
            </a:r>
          </a:p>
          <a:p>
            <a:r>
              <a:rPr lang="en-US" dirty="0" smtClean="0"/>
              <a:t>It is also necessary to focus on stakeholders with the most direct ties to a project, for example only key suppliers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Stakeholders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Information Technology Project Management, Seventh Edition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C43CBFC-1AEC-48DD-831D-766E041FB504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4719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0" y="1295400"/>
            <a:ext cx="9144000" cy="4525962"/>
          </a:xfrm>
        </p:spPr>
        <p:txBody>
          <a:bodyPr/>
          <a:lstStyle/>
          <a:p>
            <a:r>
              <a:rPr lang="en-US" dirty="0" smtClean="0"/>
              <a:t>A stakeholder register includes basic information on stakeholders:</a:t>
            </a:r>
          </a:p>
          <a:p>
            <a:pPr lvl="1"/>
            <a:r>
              <a:rPr lang="en-US" sz="2400" dirty="0"/>
              <a:t>Identification information: The stakeholders’ names, positions, </a:t>
            </a:r>
            <a:r>
              <a:rPr lang="en-US" sz="2400" dirty="0" smtClean="0"/>
              <a:t>locations, roles </a:t>
            </a:r>
            <a:r>
              <a:rPr lang="en-US" sz="2400" dirty="0"/>
              <a:t>in the project, and contact information</a:t>
            </a:r>
          </a:p>
          <a:p>
            <a:pPr lvl="1"/>
            <a:r>
              <a:rPr lang="en-US" sz="2400" dirty="0" smtClean="0"/>
              <a:t>Assessment </a:t>
            </a:r>
            <a:r>
              <a:rPr lang="en-US" sz="2400" dirty="0"/>
              <a:t>information: The stakeholders’ major requirements and </a:t>
            </a:r>
            <a:r>
              <a:rPr lang="en-US" sz="2400" dirty="0" smtClean="0"/>
              <a:t>expectations, potential </a:t>
            </a:r>
            <a:r>
              <a:rPr lang="en-US" sz="2400" dirty="0"/>
              <a:t>influences, and phases of the project in which </a:t>
            </a:r>
            <a:r>
              <a:rPr lang="en-US" sz="2400" dirty="0" smtClean="0"/>
              <a:t>stakeholders have </a:t>
            </a:r>
            <a:r>
              <a:rPr lang="en-US" sz="2400" dirty="0"/>
              <a:t>the most interest</a:t>
            </a:r>
          </a:p>
          <a:p>
            <a:pPr lvl="1"/>
            <a:r>
              <a:rPr lang="en-US" sz="2400" dirty="0" smtClean="0"/>
              <a:t>Stakeholder </a:t>
            </a:r>
            <a:r>
              <a:rPr lang="en-US" sz="2400" dirty="0"/>
              <a:t>classification: Is the stakeholder internal or external to the </a:t>
            </a:r>
            <a:r>
              <a:rPr lang="en-US" sz="2400" dirty="0" smtClean="0"/>
              <a:t>organization? Is </a:t>
            </a:r>
            <a:r>
              <a:rPr lang="en-US" sz="2400" dirty="0"/>
              <a:t>the stakeholder a supporter of the project or resistant to it?</a:t>
            </a:r>
            <a:endParaRPr lang="en-US" dirty="0" smtClean="0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Stakeholder Register</a:t>
            </a:r>
          </a:p>
        </p:txBody>
      </p:sp>
      <p:sp>
        <p:nvSpPr>
          <p:cNvPr id="22533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dirty="0" smtClean="0"/>
              <a:t>Information Technology Project Management, Seventh Edition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FB02C31-945C-4AD2-B828-1A85C2B89883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Table 13-1. Sample Stakeholder Register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Information Technology Project Management, Seventh Edition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C43CBFC-1AEC-48DD-831D-766E041FB504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99" y="1496376"/>
            <a:ext cx="8853987" cy="4523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4833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After identifying key project stakeholders, you can use different classification </a:t>
            </a:r>
            <a:r>
              <a:rPr lang="en-US" dirty="0" smtClean="0"/>
              <a:t>models to </a:t>
            </a:r>
            <a:r>
              <a:rPr lang="en-US" dirty="0"/>
              <a:t>determine an approach for managing stakeholder </a:t>
            </a:r>
            <a:r>
              <a:rPr lang="en-US" dirty="0" smtClean="0"/>
              <a:t>relationships</a:t>
            </a:r>
          </a:p>
          <a:p>
            <a:r>
              <a:rPr lang="en-US" dirty="0" smtClean="0"/>
              <a:t>A </a:t>
            </a:r>
            <a:r>
              <a:rPr lang="en-US" b="1" dirty="0"/>
              <a:t>power/interest grid </a:t>
            </a:r>
            <a:r>
              <a:rPr lang="en-US" dirty="0" smtClean="0"/>
              <a:t>can be used to </a:t>
            </a:r>
            <a:r>
              <a:rPr lang="en-US" dirty="0"/>
              <a:t>group stakeholders based on their level of authority (power) </a:t>
            </a:r>
            <a:r>
              <a:rPr lang="en-US" dirty="0" smtClean="0"/>
              <a:t>and their </a:t>
            </a:r>
            <a:r>
              <a:rPr lang="en-US" dirty="0"/>
              <a:t>level of concern (interest) for project outcomes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Classifying Stakeholders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Information Technology Project Management, Seventh Edition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C43CBFC-1AEC-48DD-831D-766E041FB504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5370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Figure 13-2. Power/Interest Grid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Information Technology Project Management, Seventh Edition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C43CBFC-1AEC-48DD-831D-766E041FB504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295400"/>
            <a:ext cx="5680228" cy="504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6985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481138"/>
            <a:ext cx="8763000" cy="4525962"/>
          </a:xfrm>
        </p:spPr>
        <p:txBody>
          <a:bodyPr/>
          <a:lstStyle/>
          <a:p>
            <a:r>
              <a:rPr lang="en-US" dirty="0" smtClean="0"/>
              <a:t>Unaware</a:t>
            </a:r>
            <a:r>
              <a:rPr lang="en-US" dirty="0"/>
              <a:t>: Unaware of the project and its potential impacts on them</a:t>
            </a:r>
          </a:p>
          <a:p>
            <a:r>
              <a:rPr lang="en-US" dirty="0" smtClean="0"/>
              <a:t>Resistant</a:t>
            </a:r>
            <a:r>
              <a:rPr lang="en-US" dirty="0"/>
              <a:t>: Aware of the project yet resistant to change</a:t>
            </a:r>
          </a:p>
          <a:p>
            <a:r>
              <a:rPr lang="en-US" dirty="0" smtClean="0"/>
              <a:t>Neutral</a:t>
            </a:r>
            <a:r>
              <a:rPr lang="en-US" dirty="0"/>
              <a:t>: Aware of the project yet neither supportive nor resistant</a:t>
            </a:r>
          </a:p>
          <a:p>
            <a:r>
              <a:rPr lang="en-US" dirty="0" smtClean="0"/>
              <a:t>Supportive</a:t>
            </a:r>
            <a:r>
              <a:rPr lang="en-US" dirty="0"/>
              <a:t>: Aware of the project and supportive of change</a:t>
            </a:r>
          </a:p>
          <a:p>
            <a:r>
              <a:rPr lang="en-US" dirty="0" smtClean="0"/>
              <a:t>Leading</a:t>
            </a:r>
            <a:r>
              <a:rPr lang="en-US" dirty="0"/>
              <a:t>: Aware of the project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Stakeholder Engagement Levels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Information Technology Project Management, Seventh Edition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C43CBFC-1AEC-48DD-831D-766E041FB504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24855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066800"/>
            <a:ext cx="8915400" cy="4525962"/>
          </a:xfrm>
        </p:spPr>
        <p:txBody>
          <a:bodyPr/>
          <a:lstStyle/>
          <a:p>
            <a:r>
              <a:rPr lang="en-US" sz="2400" dirty="0"/>
              <a:t>Instead of just saying “no” when your project sponsor asks for something unreasonable, </a:t>
            </a:r>
            <a:r>
              <a:rPr lang="en-US" sz="2400" dirty="0" smtClean="0"/>
              <a:t>it is </a:t>
            </a:r>
            <a:r>
              <a:rPr lang="en-US" sz="2400" dirty="0"/>
              <a:t>better to explain what is wrong with the request and then present a realistic way </a:t>
            </a:r>
            <a:r>
              <a:rPr lang="en-US" sz="2400" dirty="0" smtClean="0"/>
              <a:t>to solve </a:t>
            </a:r>
            <a:r>
              <a:rPr lang="en-US" sz="2400" dirty="0"/>
              <a:t>the problem at </a:t>
            </a:r>
            <a:r>
              <a:rPr lang="en-US" sz="2400" dirty="0" smtClean="0"/>
              <a:t>hand</a:t>
            </a:r>
          </a:p>
          <a:p>
            <a:r>
              <a:rPr lang="en-US" sz="2400" dirty="0" smtClean="0"/>
              <a:t>For </a:t>
            </a:r>
            <a:r>
              <a:rPr lang="en-US" sz="2400" dirty="0"/>
              <a:t>example, Christa Ferguson, a PMP and independent </a:t>
            </a:r>
            <a:r>
              <a:rPr lang="en-US" sz="2400" dirty="0" smtClean="0"/>
              <a:t>program manager </a:t>
            </a:r>
            <a:r>
              <a:rPr lang="en-US" sz="2400" dirty="0"/>
              <a:t>in San Francisco, described how she handled a request from a </a:t>
            </a:r>
            <a:r>
              <a:rPr lang="en-US" sz="2400" dirty="0" smtClean="0"/>
              <a:t>project sponsor </a:t>
            </a:r>
            <a:r>
              <a:rPr lang="en-US" sz="2400" dirty="0"/>
              <a:t>to deliver a new tablet device in two months when she knew she would </a:t>
            </a:r>
            <a:r>
              <a:rPr lang="en-US" sz="2400" dirty="0" smtClean="0"/>
              <a:t>need more </a:t>
            </a:r>
            <a:r>
              <a:rPr lang="en-US" sz="2400" dirty="0"/>
              <a:t>time. Based on her experience, she knew the </a:t>
            </a:r>
            <a:r>
              <a:rPr lang="en-US" sz="2400" dirty="0" smtClean="0"/>
              <a:t>RFQ for </a:t>
            </a:r>
            <a:r>
              <a:rPr lang="en-US" sz="2400" dirty="0"/>
              <a:t>the effort </a:t>
            </a:r>
            <a:r>
              <a:rPr lang="en-US" sz="2400" dirty="0" smtClean="0"/>
              <a:t>alone would </a:t>
            </a:r>
            <a:r>
              <a:rPr lang="en-US" sz="2400" dirty="0"/>
              <a:t>take almost a month. Christa quickly researched the facts to propose a </a:t>
            </a:r>
            <a:r>
              <a:rPr lang="en-US" sz="2400" dirty="0" smtClean="0"/>
              <a:t>realistic delivery </a:t>
            </a:r>
            <a:r>
              <a:rPr lang="en-US" sz="2400" dirty="0"/>
              <a:t>schedule.</a:t>
            </a:r>
          </a:p>
          <a:p>
            <a:r>
              <a:rPr lang="en-US" sz="2400" dirty="0" smtClean="0"/>
              <a:t>The project sponsor reset expectations </a:t>
            </a:r>
            <a:r>
              <a:rPr lang="en-US" sz="2400" dirty="0"/>
              <a:t>once he learned what it took to produce the </a:t>
            </a:r>
            <a:r>
              <a:rPr lang="en-US" sz="2400" dirty="0" smtClean="0"/>
              <a:t>tablets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What Went Right?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Information Technology Project Management, Seventh Edition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C43CBFC-1AEC-48DD-831D-766E041FB504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78060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identifying and analyzing stakeholders, project teams should develop a plan for management them</a:t>
            </a:r>
          </a:p>
          <a:p>
            <a:r>
              <a:rPr lang="en-US" dirty="0" smtClean="0"/>
              <a:t>The stakeholder management plan can include:</a:t>
            </a:r>
          </a:p>
          <a:p>
            <a:pPr lvl="1"/>
            <a:r>
              <a:rPr lang="en-US" dirty="0" smtClean="0"/>
              <a:t>Current and desired engagement levels</a:t>
            </a:r>
          </a:p>
          <a:p>
            <a:pPr lvl="1"/>
            <a:r>
              <a:rPr lang="en-US" dirty="0" smtClean="0"/>
              <a:t>Interrelationships between stakeholders</a:t>
            </a:r>
          </a:p>
          <a:p>
            <a:pPr lvl="1"/>
            <a:r>
              <a:rPr lang="en-US" dirty="0" smtClean="0"/>
              <a:t>Communication requirements</a:t>
            </a:r>
          </a:p>
          <a:p>
            <a:pPr lvl="1"/>
            <a:r>
              <a:rPr lang="en-US" dirty="0" smtClean="0"/>
              <a:t>Potential management strategies for each stakeholders</a:t>
            </a:r>
          </a:p>
          <a:p>
            <a:pPr lvl="1"/>
            <a:r>
              <a:rPr lang="en-US" dirty="0" smtClean="0"/>
              <a:t>Methods for updating the stakeholder management plan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Planning Stakeholder Management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Information Technology Project Management, Seventh Edition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C43CBFC-1AEC-48DD-831D-766E041FB504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69466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Because a stakeholder management plan often includes sensitive information, it </a:t>
            </a:r>
            <a:r>
              <a:rPr lang="en-US" dirty="0" smtClean="0"/>
              <a:t>should not </a:t>
            </a:r>
            <a:r>
              <a:rPr lang="en-US" dirty="0"/>
              <a:t>be part of the official project documents, which are normally available for all </a:t>
            </a:r>
            <a:r>
              <a:rPr lang="en-US" dirty="0" smtClean="0"/>
              <a:t>stakeholders to review</a:t>
            </a:r>
          </a:p>
          <a:p>
            <a:r>
              <a:rPr lang="en-US" dirty="0" smtClean="0"/>
              <a:t>In </a:t>
            </a:r>
            <a:r>
              <a:rPr lang="en-US" dirty="0"/>
              <a:t>many cases, only project managers and a few other team </a:t>
            </a:r>
            <a:r>
              <a:rPr lang="en-US" dirty="0" smtClean="0"/>
              <a:t>members should </a:t>
            </a:r>
            <a:r>
              <a:rPr lang="en-US" dirty="0"/>
              <a:t>prepare the stakeholder management </a:t>
            </a:r>
            <a:r>
              <a:rPr lang="en-US" dirty="0" smtClean="0"/>
              <a:t>plan</a:t>
            </a:r>
            <a:endParaRPr lang="en-US" dirty="0"/>
          </a:p>
          <a:p>
            <a:r>
              <a:rPr lang="en-US" dirty="0" smtClean="0"/>
              <a:t> Parts </a:t>
            </a:r>
            <a:r>
              <a:rPr lang="en-US" dirty="0"/>
              <a:t>of the </a:t>
            </a:r>
            <a:r>
              <a:rPr lang="en-US" dirty="0" smtClean="0"/>
              <a:t>stakeholder management </a:t>
            </a:r>
            <a:r>
              <a:rPr lang="en-US" dirty="0"/>
              <a:t>plan are not written down, and if they are, distribution is strictly limited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Sensitive Information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Information Technology Project Management, Seventh Edition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C43CBFC-1AEC-48DD-831D-766E041FB504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59874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9050"/>
            <a:ext cx="9144000" cy="81915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Table 13-2. Sample Stakeholder Analysis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Information Technology Project Management, Seventh Edition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C43CBFC-1AEC-48DD-831D-766E041FB504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838199"/>
            <a:ext cx="7391400" cy="5609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9570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143000"/>
            <a:ext cx="8229600" cy="5257800"/>
          </a:xfrm>
        </p:spPr>
        <p:txBody>
          <a:bodyPr/>
          <a:lstStyle/>
          <a:p>
            <a:r>
              <a:rPr lang="en-US" sz="2800" dirty="0" smtClean="0"/>
              <a:t>Understand </a:t>
            </a:r>
            <a:r>
              <a:rPr lang="en-US" sz="2800" dirty="0"/>
              <a:t>the importance of project stakeholder management </a:t>
            </a:r>
            <a:r>
              <a:rPr lang="en-US" sz="2800" dirty="0" smtClean="0"/>
              <a:t>throughout the </a:t>
            </a:r>
            <a:r>
              <a:rPr lang="en-US" sz="2800" dirty="0"/>
              <a:t>life of a project</a:t>
            </a:r>
          </a:p>
          <a:p>
            <a:r>
              <a:rPr lang="en-US" sz="2800" dirty="0" smtClean="0"/>
              <a:t>Discuss </a:t>
            </a:r>
            <a:r>
              <a:rPr lang="en-US" sz="2800" dirty="0"/>
              <a:t>the process of identifying stakeholders, how to create a </a:t>
            </a:r>
            <a:r>
              <a:rPr lang="en-US" sz="2800" dirty="0" smtClean="0"/>
              <a:t>stakeholder register</a:t>
            </a:r>
            <a:r>
              <a:rPr lang="en-US" sz="2800" dirty="0"/>
              <a:t>, and how to perform a stakeholder analysis</a:t>
            </a:r>
          </a:p>
          <a:p>
            <a:r>
              <a:rPr lang="en-US" sz="2800" dirty="0" smtClean="0"/>
              <a:t>Describe </a:t>
            </a:r>
            <a:r>
              <a:rPr lang="en-US" sz="2800" dirty="0"/>
              <a:t>the contents of a stakeholder management </a:t>
            </a:r>
            <a:r>
              <a:rPr lang="en-US" sz="2800" dirty="0" smtClean="0"/>
              <a:t>plan</a:t>
            </a:r>
            <a:endParaRPr lang="en-US" sz="2800" dirty="0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305800" cy="715962"/>
          </a:xfrm>
        </p:spPr>
        <p:txBody>
          <a:bodyPr>
            <a:noAutofit/>
          </a:bodyPr>
          <a:lstStyle/>
          <a:p>
            <a:r>
              <a:rPr lang="en-US" dirty="0"/>
              <a:t>Learning Objectives</a:t>
            </a:r>
          </a:p>
        </p:txBody>
      </p:sp>
      <p:sp>
        <p:nvSpPr>
          <p:cNvPr id="11269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dirty="0" smtClean="0"/>
              <a:t>Information Technology Project Management, Seventh Edition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8D96AA7-941A-420E-831A-26CA3BA2859A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534400" cy="4572000"/>
          </a:xfrm>
        </p:spPr>
        <p:txBody>
          <a:bodyPr/>
          <a:lstStyle/>
          <a:p>
            <a:r>
              <a:rPr lang="en-US" dirty="0" smtClean="0"/>
              <a:t>Project success is often measured in terms of customer/sponsor satisfaction</a:t>
            </a:r>
          </a:p>
          <a:p>
            <a:r>
              <a:rPr lang="en-US" dirty="0"/>
              <a:t>Project sponsors often rank scope, time, and cost goals in order of importance and provide guidelines on how to balance the triple </a:t>
            </a:r>
            <a:r>
              <a:rPr lang="en-US" dirty="0" smtClean="0"/>
              <a:t>constraint</a:t>
            </a:r>
          </a:p>
          <a:p>
            <a:r>
              <a:rPr lang="en-US" dirty="0" smtClean="0"/>
              <a:t>This ranking can be shown in an expectations management matrix to help clarify expectations</a:t>
            </a:r>
            <a:endParaRPr lang="en-US" dirty="0"/>
          </a:p>
          <a:p>
            <a:pPr marL="109537" indent="0">
              <a:buNone/>
            </a:pPr>
            <a:endParaRPr lang="en-US" dirty="0" smtClean="0"/>
          </a:p>
        </p:txBody>
      </p:sp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Managing Stakeholder Engagement</a:t>
            </a:r>
          </a:p>
        </p:txBody>
      </p:sp>
      <p:sp>
        <p:nvSpPr>
          <p:cNvPr id="27652" name="Footer Placeholder 3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dirty="0" smtClean="0"/>
              <a:t>Information Technology Project Management, Seventh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654DA23-019E-41D0-B852-ED1B746DB250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Table 13-3. Expectations Management Matrix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Information Technology Project Management, Seventh Edition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C43CBFC-1AEC-48DD-831D-766E041FB504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660" y="1447800"/>
            <a:ext cx="8279520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9311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Understanding the stakeholders’ expectations can help in managing </a:t>
            </a:r>
            <a:r>
              <a:rPr lang="en-US" dirty="0" smtClean="0"/>
              <a:t>issues</a:t>
            </a:r>
          </a:p>
          <a:p>
            <a:r>
              <a:rPr lang="en-US" dirty="0" smtClean="0"/>
              <a:t>Issues </a:t>
            </a:r>
            <a:r>
              <a:rPr lang="en-US" dirty="0"/>
              <a:t>should </a:t>
            </a:r>
            <a:r>
              <a:rPr lang="en-US" dirty="0" smtClean="0"/>
              <a:t>be documented </a:t>
            </a:r>
            <a:r>
              <a:rPr lang="en-US" dirty="0"/>
              <a:t>in an </a:t>
            </a:r>
            <a:r>
              <a:rPr lang="en-US" b="1" dirty="0"/>
              <a:t>issue log</a:t>
            </a:r>
            <a:r>
              <a:rPr lang="en-US" dirty="0"/>
              <a:t>, a tool used to document, monitor, and track issues that need </a:t>
            </a:r>
            <a:r>
              <a:rPr lang="en-US" dirty="0" smtClean="0"/>
              <a:t>resolution</a:t>
            </a:r>
            <a:endParaRPr lang="en-US" dirty="0"/>
          </a:p>
          <a:p>
            <a:r>
              <a:rPr lang="en-US" dirty="0"/>
              <a:t>Unresolved issues can be a major source of conflict and result in stakeholder </a:t>
            </a:r>
            <a:r>
              <a:rPr lang="en-US" dirty="0" smtClean="0"/>
              <a:t>expectations not </a:t>
            </a:r>
            <a:r>
              <a:rPr lang="en-US" dirty="0"/>
              <a:t>being </a:t>
            </a:r>
            <a:r>
              <a:rPr lang="en-US" dirty="0" smtClean="0"/>
              <a:t>met</a:t>
            </a:r>
          </a:p>
          <a:p>
            <a:r>
              <a:rPr lang="en-US" dirty="0" smtClean="0"/>
              <a:t>Issue logs can address other knowledge areas as well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 Logs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Information Technology Project Management, Seventh Edition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C43CBFC-1AEC-48DD-831D-766E041FB504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8272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13-4. Sample Issue Log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Information Technology Project Management, Seventh Edition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C43CBFC-1AEC-48DD-831D-766E041FB504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867" y="1676400"/>
            <a:ext cx="8780266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9019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Project managers are often faced with challenges, especially in managing </a:t>
            </a:r>
            <a:r>
              <a:rPr lang="en-US" dirty="0" smtClean="0"/>
              <a:t>stakeholders</a:t>
            </a:r>
            <a:endParaRPr lang="en-US" dirty="0"/>
          </a:p>
          <a:p>
            <a:r>
              <a:rPr lang="en-US" dirty="0"/>
              <a:t>Sometimes they simply cannot meet requests from important </a:t>
            </a:r>
            <a:r>
              <a:rPr lang="en-US" dirty="0" smtClean="0"/>
              <a:t>stakeholders</a:t>
            </a:r>
          </a:p>
          <a:p>
            <a:r>
              <a:rPr lang="en-US" dirty="0" smtClean="0"/>
              <a:t>Suggestions for </a:t>
            </a:r>
            <a:r>
              <a:rPr lang="en-US" dirty="0"/>
              <a:t>handling these situations include the following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Be clear from the start</a:t>
            </a:r>
          </a:p>
          <a:p>
            <a:pPr lvl="1"/>
            <a:r>
              <a:rPr lang="en-US" dirty="0" smtClean="0"/>
              <a:t>Explain the consequences</a:t>
            </a:r>
          </a:p>
          <a:p>
            <a:pPr lvl="1"/>
            <a:r>
              <a:rPr lang="en-US" dirty="0" smtClean="0"/>
              <a:t>Have a contingency plan</a:t>
            </a:r>
          </a:p>
          <a:p>
            <a:pPr lvl="1"/>
            <a:r>
              <a:rPr lang="en-US" dirty="0" smtClean="0"/>
              <a:t>Avoid surprises</a:t>
            </a:r>
          </a:p>
          <a:p>
            <a:pPr lvl="1"/>
            <a:r>
              <a:rPr lang="en-US" dirty="0" smtClean="0"/>
              <a:t>Take a stand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Best Practice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Information Technology Project Management, Seventh Edition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C43CBFC-1AEC-48DD-831D-766E041FB504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4867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cannot control stakeholders, but you can control their level of </a:t>
            </a:r>
            <a:r>
              <a:rPr lang="en-US" dirty="0" smtClean="0"/>
              <a:t>engagement</a:t>
            </a:r>
          </a:p>
          <a:p>
            <a:r>
              <a:rPr lang="en-US" dirty="0" smtClean="0"/>
              <a:t>Engagement involves </a:t>
            </a:r>
            <a:r>
              <a:rPr lang="en-US" dirty="0"/>
              <a:t>a dialogue in which people seek understanding and solutions to issues </a:t>
            </a:r>
            <a:r>
              <a:rPr lang="en-US" dirty="0" smtClean="0"/>
              <a:t>of mutual concern</a:t>
            </a:r>
          </a:p>
          <a:p>
            <a:r>
              <a:rPr lang="en-US" dirty="0" smtClean="0"/>
              <a:t>Many </a:t>
            </a:r>
            <a:r>
              <a:rPr lang="en-US" dirty="0"/>
              <a:t>teachers are familiar with various techniques for engaging </a:t>
            </a:r>
            <a:r>
              <a:rPr lang="en-US" dirty="0" smtClean="0"/>
              <a:t>students</a:t>
            </a:r>
          </a:p>
          <a:p>
            <a:r>
              <a:rPr lang="en-US" dirty="0"/>
              <a:t>It is important to set the proper tone at the start of a class or </a:t>
            </a:r>
            <a:r>
              <a:rPr lang="en-US" dirty="0" smtClean="0"/>
              <a:t>project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34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Controlling Stakeholder Engagement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Information Technology Project Management, Seventh Edition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C43CBFC-1AEC-48DD-831D-766E041FB504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2180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a teacher (or manager) does </a:t>
            </a:r>
            <a:r>
              <a:rPr lang="en-US" dirty="0"/>
              <a:t>nothing but lecture on the first day of class </a:t>
            </a:r>
            <a:r>
              <a:rPr lang="en-US" dirty="0" smtClean="0"/>
              <a:t>(or at meetings) or </a:t>
            </a:r>
            <a:r>
              <a:rPr lang="en-US" dirty="0"/>
              <a:t>criticizes the first </a:t>
            </a:r>
            <a:r>
              <a:rPr lang="en-US" dirty="0" smtClean="0"/>
              <a:t>person who offers </a:t>
            </a:r>
            <a:r>
              <a:rPr lang="en-US" dirty="0"/>
              <a:t>a comment, students </a:t>
            </a:r>
            <a:r>
              <a:rPr lang="en-US" dirty="0" smtClean="0"/>
              <a:t>(or workers) will </a:t>
            </a:r>
            <a:r>
              <a:rPr lang="en-US" dirty="0"/>
              <a:t>quickly decide that their best strategy is to keep quiet </a:t>
            </a:r>
            <a:r>
              <a:rPr lang="en-US" dirty="0" smtClean="0"/>
              <a:t>and maybe </a:t>
            </a:r>
            <a:r>
              <a:rPr lang="en-US" dirty="0"/>
              <a:t>not even attend </a:t>
            </a:r>
            <a:r>
              <a:rPr lang="en-US" dirty="0" smtClean="0"/>
              <a:t>the class (or meetings)</a:t>
            </a:r>
          </a:p>
          <a:p>
            <a:r>
              <a:rPr lang="en-US" dirty="0" smtClean="0"/>
              <a:t>On </a:t>
            </a:r>
            <a:r>
              <a:rPr lang="en-US" dirty="0"/>
              <a:t>the other hand, if the teacher </a:t>
            </a:r>
            <a:r>
              <a:rPr lang="en-US" dirty="0" smtClean="0"/>
              <a:t>(or manager) uses </a:t>
            </a:r>
            <a:r>
              <a:rPr lang="en-US" dirty="0"/>
              <a:t>a lot of activities </a:t>
            </a:r>
            <a:r>
              <a:rPr lang="en-US" dirty="0" smtClean="0"/>
              <a:t>to get </a:t>
            </a:r>
            <a:r>
              <a:rPr lang="en-US" dirty="0"/>
              <a:t>all </a:t>
            </a:r>
            <a:r>
              <a:rPr lang="en-US" dirty="0" smtClean="0"/>
              <a:t>participants to </a:t>
            </a:r>
            <a:r>
              <a:rPr lang="en-US" dirty="0"/>
              <a:t>speak or use technology to participate, </a:t>
            </a:r>
            <a:r>
              <a:rPr lang="en-US" dirty="0" smtClean="0"/>
              <a:t>they will </a:t>
            </a:r>
            <a:r>
              <a:rPr lang="en-US" dirty="0"/>
              <a:t>expect to be </a:t>
            </a:r>
            <a:r>
              <a:rPr lang="en-US" dirty="0" smtClean="0"/>
              <a:t>active participants </a:t>
            </a:r>
            <a:r>
              <a:rPr lang="en-US" dirty="0"/>
              <a:t>in future </a:t>
            </a:r>
            <a:r>
              <a:rPr lang="en-US" dirty="0" smtClean="0"/>
              <a:t>classes (or meetings)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" y="274638"/>
            <a:ext cx="8915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 of Engaging or Not Engaging Students (or Other Stakeholders)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Information Technology Project Management, Seventh Edition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C43CBFC-1AEC-48DD-831D-766E041FB504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08328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0490" y="990600"/>
            <a:ext cx="8881110" cy="4525962"/>
          </a:xfrm>
        </p:spPr>
        <p:txBody>
          <a:bodyPr/>
          <a:lstStyle/>
          <a:p>
            <a:r>
              <a:rPr lang="en-US" sz="2400" dirty="0"/>
              <a:t>Many students today like to interact via text messages. </a:t>
            </a:r>
            <a:r>
              <a:rPr lang="en-US" sz="2400" dirty="0" smtClean="0"/>
              <a:t>Ellen DeGeneres</a:t>
            </a:r>
            <a:r>
              <a:rPr lang="en-US" sz="2400" dirty="0"/>
              <a:t>, a popular comedian with her own television show, likes to poke </a:t>
            </a:r>
            <a:r>
              <a:rPr lang="en-US" sz="2400" dirty="0" smtClean="0"/>
              <a:t>fun at </a:t>
            </a:r>
            <a:r>
              <a:rPr lang="en-US" sz="2400" dirty="0"/>
              <a:t>text messages in a segment based on amusing errors caused by cell </a:t>
            </a:r>
            <a:r>
              <a:rPr lang="en-US" sz="2400" dirty="0" smtClean="0"/>
              <a:t>phone auto-correct </a:t>
            </a:r>
            <a:r>
              <a:rPr lang="en-US" sz="2400" dirty="0"/>
              <a:t>features. For example, a father had the following text </a:t>
            </a:r>
            <a:r>
              <a:rPr lang="en-US" sz="2400" dirty="0" smtClean="0"/>
              <a:t>exchange with </a:t>
            </a:r>
            <a:r>
              <a:rPr lang="en-US" sz="2400" dirty="0"/>
              <a:t>his daughter</a:t>
            </a:r>
            <a:r>
              <a:rPr lang="en-US" sz="2400" dirty="0" smtClean="0"/>
              <a:t>:</a:t>
            </a:r>
          </a:p>
          <a:p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Media Snapshot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Information Technology Project Management, Seventh Edition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C43CBFC-1AEC-48DD-831D-766E041FB504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3276600"/>
            <a:ext cx="5791200" cy="3361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43573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481138"/>
            <a:ext cx="8763000" cy="4525962"/>
          </a:xfrm>
        </p:spPr>
        <p:txBody>
          <a:bodyPr/>
          <a:lstStyle/>
          <a:p>
            <a:r>
              <a:rPr lang="en-US" dirty="0"/>
              <a:t>In addition to watching out for auto-correct errors when messaging, users must </a:t>
            </a:r>
            <a:r>
              <a:rPr lang="en-US" dirty="0" smtClean="0"/>
              <a:t>also be </a:t>
            </a:r>
            <a:r>
              <a:rPr lang="en-US" dirty="0"/>
              <a:t>careful who they reply to and what they say in </a:t>
            </a:r>
            <a:r>
              <a:rPr lang="en-US" dirty="0" smtClean="0"/>
              <a:t>reply</a:t>
            </a:r>
          </a:p>
          <a:p>
            <a:r>
              <a:rPr lang="en-US" dirty="0" smtClean="0"/>
              <a:t>See the text for an example from </a:t>
            </a:r>
            <a:r>
              <a:rPr lang="en-US" dirty="0"/>
              <a:t>an actual college student who forgot about an exam. The professor called </a:t>
            </a:r>
            <a:r>
              <a:rPr lang="en-US" dirty="0" smtClean="0"/>
              <a:t>the student’s </a:t>
            </a:r>
            <a:r>
              <a:rPr lang="en-US" dirty="0"/>
              <a:t>cell phone shortly after the exam started. Her policy was to assign a </a:t>
            </a:r>
            <a:r>
              <a:rPr lang="en-US" dirty="0" smtClean="0"/>
              <a:t>grade of </a:t>
            </a:r>
            <a:r>
              <a:rPr lang="en-US" dirty="0"/>
              <a:t>zero if students did not show up without a valid </a:t>
            </a:r>
            <a:r>
              <a:rPr lang="en-US" dirty="0" smtClean="0"/>
              <a:t>excuse</a:t>
            </a:r>
          </a:p>
          <a:p>
            <a:r>
              <a:rPr lang="en-US" dirty="0" smtClean="0"/>
              <a:t>The </a:t>
            </a:r>
            <a:r>
              <a:rPr lang="en-US" dirty="0"/>
              <a:t>student did not </a:t>
            </a:r>
            <a:r>
              <a:rPr lang="en-US" dirty="0" smtClean="0"/>
              <a:t>answer the </a:t>
            </a:r>
            <a:r>
              <a:rPr lang="en-US" dirty="0"/>
              <a:t>phone call, but he sent </a:t>
            </a:r>
            <a:r>
              <a:rPr lang="en-US" dirty="0" smtClean="0"/>
              <a:t>several texts, which were obviously not true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 Snapshot (continued)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Information Technology Project Management, Seventh Edition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C43CBFC-1AEC-48DD-831D-766E041FB504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141879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990600"/>
            <a:ext cx="8763000" cy="4525962"/>
          </a:xfrm>
        </p:spPr>
        <p:txBody>
          <a:bodyPr/>
          <a:lstStyle/>
          <a:p>
            <a:r>
              <a:rPr lang="en-US" dirty="0" smtClean="0"/>
              <a:t>Key </a:t>
            </a:r>
            <a:r>
              <a:rPr lang="en-US" dirty="0"/>
              <a:t>stakeholders should be invited </a:t>
            </a:r>
            <a:r>
              <a:rPr lang="en-US" dirty="0" smtClean="0"/>
              <a:t>to actively </a:t>
            </a:r>
            <a:r>
              <a:rPr lang="en-US" dirty="0"/>
              <a:t>participate in a kick-off meeting rather than merely attending </a:t>
            </a:r>
            <a:r>
              <a:rPr lang="en-US" dirty="0" smtClean="0"/>
              <a:t>it</a:t>
            </a:r>
          </a:p>
          <a:p>
            <a:r>
              <a:rPr lang="en-US" dirty="0" smtClean="0"/>
              <a:t>The project manager </a:t>
            </a:r>
            <a:r>
              <a:rPr lang="en-US" dirty="0"/>
              <a:t>should emphasize that a dialogue is expected at the meeting, including texts </a:t>
            </a:r>
            <a:r>
              <a:rPr lang="en-US" dirty="0" smtClean="0"/>
              <a:t>or whatever </a:t>
            </a:r>
            <a:r>
              <a:rPr lang="en-US" dirty="0"/>
              <a:t>means of communication the stakeholders prefer. </a:t>
            </a:r>
            <a:r>
              <a:rPr lang="en-US" dirty="0" smtClean="0"/>
              <a:t>The project </a:t>
            </a:r>
            <a:r>
              <a:rPr lang="en-US" dirty="0"/>
              <a:t>manager </a:t>
            </a:r>
            <a:r>
              <a:rPr lang="en-US" dirty="0" smtClean="0"/>
              <a:t>should also meet </a:t>
            </a:r>
            <a:r>
              <a:rPr lang="en-US" dirty="0"/>
              <a:t>with important stakeholders before the kick-off </a:t>
            </a:r>
            <a:r>
              <a:rPr lang="en-US" dirty="0" smtClean="0"/>
              <a:t>meeting</a:t>
            </a:r>
          </a:p>
          <a:p>
            <a:r>
              <a:rPr lang="en-US" dirty="0" smtClean="0"/>
              <a:t>The project </a:t>
            </a:r>
            <a:r>
              <a:rPr lang="en-US" dirty="0"/>
              <a:t>schedule should include activities and deliverables related to </a:t>
            </a:r>
            <a:r>
              <a:rPr lang="en-US" dirty="0" smtClean="0"/>
              <a:t>stakeholder engagement, such as surveys</a:t>
            </a:r>
            <a:r>
              <a:rPr lang="en-US" dirty="0"/>
              <a:t>, reviews, demonstrations, </a:t>
            </a:r>
            <a:r>
              <a:rPr lang="en-US" dirty="0" smtClean="0"/>
              <a:t>and sign-offs.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Ways to Control Engagement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Information Technology Project Management, Seventh Edition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C43CBFC-1AEC-48DD-831D-766E041FB504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0531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143000"/>
            <a:ext cx="8305800" cy="4572000"/>
          </a:xfrm>
        </p:spPr>
        <p:txBody>
          <a:bodyPr/>
          <a:lstStyle/>
          <a:p>
            <a:r>
              <a:rPr lang="en-US" dirty="0"/>
              <a:t>Understand the process of managing stakeholder engagement and how to use an issue log effectively</a:t>
            </a:r>
          </a:p>
          <a:p>
            <a:r>
              <a:rPr lang="en-US" dirty="0"/>
              <a:t>Explain methods for controlling stakeholder engagement</a:t>
            </a:r>
          </a:p>
          <a:p>
            <a:r>
              <a:rPr lang="en-US" dirty="0"/>
              <a:t>Discuss types of software available to assist in project stakeholder management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74638"/>
            <a:ext cx="8305800" cy="792162"/>
          </a:xfrm>
        </p:spPr>
        <p:txBody>
          <a:bodyPr/>
          <a:lstStyle/>
          <a:p>
            <a:r>
              <a:rPr lang="en-US" dirty="0" smtClean="0"/>
              <a:t>Learning Objectives (cont’d)</a:t>
            </a:r>
          </a:p>
        </p:txBody>
      </p:sp>
      <p:sp>
        <p:nvSpPr>
          <p:cNvPr id="12293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dirty="0" smtClean="0"/>
              <a:t>Information Technology Project Management, Seventh Edition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943473F-DECC-4157-B7ED-CB6DBCE14150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8534400" cy="4525962"/>
          </a:xfrm>
        </p:spPr>
        <p:txBody>
          <a:bodyPr/>
          <a:lstStyle/>
          <a:p>
            <a:r>
              <a:rPr lang="en-US" dirty="0"/>
              <a:t>On some IT projects, important stakeholders are invited to be members of the project </a:t>
            </a:r>
            <a:r>
              <a:rPr lang="en-US" dirty="0" smtClean="0"/>
              <a:t>teams</a:t>
            </a:r>
            <a:endParaRPr lang="en-US" dirty="0"/>
          </a:p>
          <a:p>
            <a:r>
              <a:rPr lang="en-US" dirty="0"/>
              <a:t>For example, when Northwest Airlines (now Delta) was developing a new reservation </a:t>
            </a:r>
            <a:r>
              <a:rPr lang="en-US" dirty="0" smtClean="0"/>
              <a:t>system called </a:t>
            </a:r>
            <a:r>
              <a:rPr lang="en-US" dirty="0"/>
              <a:t>ResNet, it interviewed reservation agents for positions as programmers on the </a:t>
            </a:r>
            <a:r>
              <a:rPr lang="en-US" dirty="0" smtClean="0"/>
              <a:t>project team</a:t>
            </a:r>
          </a:p>
          <a:p>
            <a:r>
              <a:rPr lang="en-US" dirty="0" smtClean="0"/>
              <a:t>Northwest </a:t>
            </a:r>
            <a:r>
              <a:rPr lang="en-US" dirty="0"/>
              <a:t>made sure that user needs were understood by having </a:t>
            </a:r>
            <a:r>
              <a:rPr lang="en-US" i="1" dirty="0"/>
              <a:t>them</a:t>
            </a:r>
            <a:r>
              <a:rPr lang="en-US" dirty="0"/>
              <a:t> actually </a:t>
            </a:r>
            <a:r>
              <a:rPr lang="en-US" dirty="0" smtClean="0"/>
              <a:t>develop the </a:t>
            </a:r>
            <a:r>
              <a:rPr lang="en-US" dirty="0"/>
              <a:t>system’s user </a:t>
            </a:r>
            <a:r>
              <a:rPr lang="en-US" dirty="0" smtClean="0"/>
              <a:t>interface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Stakeholders As Key Project Team Members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Information Technology Project Management, Seventh Edition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C43CBFC-1AEC-48DD-831D-766E041FB504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23722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Productivity software, communications software, and collaboration tools can promote stakeholder engagement</a:t>
            </a:r>
          </a:p>
          <a:p>
            <a:r>
              <a:rPr lang="en-US" dirty="0" smtClean="0"/>
              <a:t>Social media can also help engage stakeholders. For example, LinkedIn has thousands of groups for project management professionals</a:t>
            </a:r>
          </a:p>
          <a:p>
            <a:r>
              <a:rPr lang="en-US" dirty="0" smtClean="0"/>
              <a:t>Some project management software includes functionality like Facebook’s to encourage relationship building on projects, like giving high fives for a job well done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Using Software to Assist in Project Stakeholder Management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Information Technology Project Management, Seventh Edition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C43CBFC-1AEC-48DD-831D-766E041FB504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35506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19200"/>
            <a:ext cx="8458200" cy="4525962"/>
          </a:xfrm>
        </p:spPr>
        <p:txBody>
          <a:bodyPr/>
          <a:lstStyle/>
          <a:p>
            <a:r>
              <a:rPr lang="en-US" dirty="0"/>
              <a:t>Elizabeth Harrin, </a:t>
            </a:r>
            <a:r>
              <a:rPr lang="en-US" dirty="0" smtClean="0"/>
              <a:t>author </a:t>
            </a:r>
            <a:r>
              <a:rPr lang="en-US" dirty="0"/>
              <a:t>of </a:t>
            </a:r>
            <a:r>
              <a:rPr lang="en-US" dirty="0" smtClean="0"/>
              <a:t>Social Media </a:t>
            </a:r>
            <a:r>
              <a:rPr lang="en-US" dirty="0"/>
              <a:t>for Project </a:t>
            </a:r>
            <a:r>
              <a:rPr lang="en-US" dirty="0" smtClean="0"/>
              <a:t>Managers, describes </a:t>
            </a:r>
            <a:r>
              <a:rPr lang="en-US" dirty="0"/>
              <a:t>the pros and cons of </a:t>
            </a:r>
            <a:r>
              <a:rPr lang="en-US" dirty="0" smtClean="0"/>
              <a:t>several social </a:t>
            </a:r>
            <a:r>
              <a:rPr lang="en-US" dirty="0"/>
              <a:t>media tools, including blogs, collaboration tools, instant messaging, microblogs </a:t>
            </a:r>
            <a:r>
              <a:rPr lang="en-US" dirty="0" smtClean="0"/>
              <a:t>like Twitter </a:t>
            </a:r>
            <a:r>
              <a:rPr lang="en-US" dirty="0"/>
              <a:t>and Facebook, podcasts, RSS, social networks, vodcasts (video podcasts), </a:t>
            </a:r>
            <a:r>
              <a:rPr lang="en-US" dirty="0" smtClean="0"/>
              <a:t>webinars, and wikis</a:t>
            </a:r>
          </a:p>
          <a:p>
            <a:r>
              <a:rPr lang="en-US" dirty="0"/>
              <a:t>Harrin provides advice for when to use social media and when not to use </a:t>
            </a:r>
            <a:r>
              <a:rPr lang="en-US" dirty="0" smtClean="0"/>
              <a:t>it</a:t>
            </a:r>
          </a:p>
          <a:p>
            <a:r>
              <a:rPr lang="en-US" dirty="0" smtClean="0"/>
              <a:t>As the saying goes, </a:t>
            </a:r>
            <a:r>
              <a:rPr lang="en-US" dirty="0"/>
              <a:t>“A fool with a tool is still just a fool</a:t>
            </a:r>
            <a:r>
              <a:rPr lang="en-US" dirty="0" smtClean="0"/>
              <a:t>.” </a:t>
            </a:r>
            <a:r>
              <a:rPr lang="en-US" dirty="0"/>
              <a:t>A lot of stakeholder </a:t>
            </a:r>
            <a:r>
              <a:rPr lang="en-US" dirty="0" smtClean="0"/>
              <a:t>engagement requires </a:t>
            </a:r>
            <a:r>
              <a:rPr lang="en-US" dirty="0"/>
              <a:t>old-fashioned techniques like talking to someone!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Social Media for Project Managers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Information Technology Project Management, Seventh Edition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C43CBFC-1AEC-48DD-831D-766E041FB504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829928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762" y="762000"/>
            <a:ext cx="8915400" cy="4767262"/>
          </a:xfrm>
        </p:spPr>
        <p:txBody>
          <a:bodyPr/>
          <a:lstStyle/>
          <a:p>
            <a:r>
              <a:rPr lang="en-US" sz="2800" dirty="0"/>
              <a:t>Not all software implementations go well, and managing stakeholders is a major </a:t>
            </a:r>
            <a:r>
              <a:rPr lang="en-US" sz="2800" dirty="0" smtClean="0"/>
              <a:t>challenge</a:t>
            </a:r>
            <a:endParaRPr lang="en-US" sz="2800" dirty="0"/>
          </a:p>
          <a:p>
            <a:r>
              <a:rPr lang="en-US" sz="2800" dirty="0"/>
              <a:t>The U.K. government scrapped its £11.4 billion national healthcare IT initiative in </a:t>
            </a:r>
            <a:r>
              <a:rPr lang="en-US" sz="2800" dirty="0" smtClean="0"/>
              <a:t>September 2011 </a:t>
            </a:r>
            <a:r>
              <a:rPr lang="en-US" sz="2800" dirty="0"/>
              <a:t>after it failed to deliver the promised benefits. Unfortunately, this project was </a:t>
            </a:r>
            <a:r>
              <a:rPr lang="en-US" sz="2800" dirty="0" smtClean="0"/>
              <a:t>just one </a:t>
            </a:r>
            <a:r>
              <a:rPr lang="en-US" sz="2800" dirty="0"/>
              <a:t>in a series of high-profile failures in the U.K.</a:t>
            </a:r>
          </a:p>
          <a:p>
            <a:r>
              <a:rPr lang="en-US" sz="2800" dirty="0"/>
              <a:t>In response, the government decided to send its project managers back to </a:t>
            </a:r>
            <a:r>
              <a:rPr lang="en-US" sz="2800" dirty="0" smtClean="0"/>
              <a:t>school! They partnered </a:t>
            </a:r>
            <a:r>
              <a:rPr lang="en-US" sz="2800" dirty="0"/>
              <a:t>with the University of Oxford and the Deloitte consulting </a:t>
            </a:r>
            <a:r>
              <a:rPr lang="en-US" sz="2800" dirty="0" smtClean="0"/>
              <a:t>firm to </a:t>
            </a:r>
            <a:r>
              <a:rPr lang="en-US" sz="2800" dirty="0"/>
              <a:t>establish the Major Projects Leadership Academy in Oxford, </a:t>
            </a:r>
            <a:r>
              <a:rPr lang="en-US" sz="2800" dirty="0" smtClean="0"/>
              <a:t>England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en-US" dirty="0" smtClean="0"/>
              <a:t>Global Issues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Information Technology Project Management, Seventh Edition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C43CBFC-1AEC-48DD-831D-766E041FB504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457572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Managing stakeholders is now the tenth knowledge area in the PMBOK® Guide</a:t>
            </a:r>
            <a:r>
              <a:rPr lang="en-US" dirty="0" smtClean="0"/>
              <a:t>.</a:t>
            </a:r>
          </a:p>
          <a:p>
            <a:r>
              <a:rPr lang="en-US" dirty="0" smtClean="0"/>
              <a:t>Processes include:</a:t>
            </a:r>
          </a:p>
          <a:p>
            <a:pPr lvl="1"/>
            <a:r>
              <a:rPr lang="en-US" dirty="0" smtClean="0"/>
              <a:t>Identify stakeholders</a:t>
            </a:r>
          </a:p>
          <a:p>
            <a:pPr lvl="1"/>
            <a:r>
              <a:rPr lang="en-US" dirty="0" smtClean="0"/>
              <a:t>Plan stakeholder management</a:t>
            </a:r>
          </a:p>
          <a:p>
            <a:pPr lvl="1"/>
            <a:r>
              <a:rPr lang="en-US" dirty="0" smtClean="0"/>
              <a:t>Manage stakeholder engagement</a:t>
            </a:r>
          </a:p>
          <a:p>
            <a:pPr lvl="1"/>
            <a:r>
              <a:rPr lang="en-US" dirty="0" smtClean="0"/>
              <a:t>Control stakeholder engagement</a:t>
            </a:r>
          </a:p>
        </p:txBody>
      </p:sp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Summary</a:t>
            </a:r>
          </a:p>
        </p:txBody>
      </p:sp>
      <p:sp>
        <p:nvSpPr>
          <p:cNvPr id="48133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dirty="0" smtClean="0"/>
              <a:t>Information Technology Project Management, Seventh Edition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799F226-AC1A-4839-B9C3-156A3BD8E8B9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905000"/>
            <a:ext cx="8458200" cy="4267200"/>
          </a:xfrm>
        </p:spPr>
        <p:txBody>
          <a:bodyPr/>
          <a:lstStyle/>
          <a:p>
            <a:r>
              <a:rPr lang="en-US" dirty="0"/>
              <a:t>Because stakeholder management is so important to project success, the </a:t>
            </a:r>
            <a:r>
              <a:rPr lang="en-US" dirty="0" smtClean="0"/>
              <a:t>Project Management </a:t>
            </a:r>
            <a:r>
              <a:rPr lang="en-US" dirty="0"/>
              <a:t>Institute decided to create an entire knowledge area devoted to it as part of </a:t>
            </a:r>
            <a:r>
              <a:rPr lang="en-US" dirty="0" smtClean="0"/>
              <a:t>the Fifth </a:t>
            </a:r>
            <a:r>
              <a:rPr lang="en-US" dirty="0"/>
              <a:t>Edition of the PMBOK® Guide in </a:t>
            </a:r>
            <a:r>
              <a:rPr lang="en-US" dirty="0" smtClean="0"/>
              <a:t>2012</a:t>
            </a:r>
          </a:p>
          <a:p>
            <a:r>
              <a:rPr lang="en-US" dirty="0"/>
              <a:t>The purpose of project </a:t>
            </a:r>
            <a:r>
              <a:rPr lang="en-US" dirty="0" smtClean="0"/>
              <a:t>stakeholder management </a:t>
            </a:r>
            <a:r>
              <a:rPr lang="en-US" dirty="0"/>
              <a:t>is to identify all people or organizations affected by a project, to </a:t>
            </a:r>
            <a:r>
              <a:rPr lang="en-US" dirty="0" smtClean="0"/>
              <a:t>analyze stakeholder </a:t>
            </a:r>
            <a:r>
              <a:rPr lang="en-US" dirty="0"/>
              <a:t>expectations, and to effectively engage stakeholders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Importance of Project Stakeholder Management</a:t>
            </a:r>
          </a:p>
        </p:txBody>
      </p:sp>
      <p:sp>
        <p:nvSpPr>
          <p:cNvPr id="13317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dirty="0" smtClean="0"/>
              <a:t>Information Technology Project Management, Seventh Edition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6EF83E1-3DA8-4C4C-8C87-390A2F6F4101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524000"/>
            <a:ext cx="8686800" cy="4876800"/>
          </a:xfrm>
        </p:spPr>
        <p:txBody>
          <a:bodyPr/>
          <a:lstStyle/>
          <a:p>
            <a:r>
              <a:rPr lang="en-US" dirty="0"/>
              <a:t>Projects often cause changes in organizations, and some people may lose their </a:t>
            </a:r>
            <a:r>
              <a:rPr lang="en-US" dirty="0" smtClean="0"/>
              <a:t>jobs when </a:t>
            </a:r>
            <a:r>
              <a:rPr lang="en-US" dirty="0"/>
              <a:t>a project is </a:t>
            </a:r>
            <a:r>
              <a:rPr lang="en-US" dirty="0" smtClean="0"/>
              <a:t>completed. Project </a:t>
            </a:r>
            <a:r>
              <a:rPr lang="en-US" dirty="0"/>
              <a:t>managers might be viewed </a:t>
            </a:r>
            <a:r>
              <a:rPr lang="en-US" dirty="0" smtClean="0"/>
              <a:t>as enemies if the project resulted in job losses for some stakeholders</a:t>
            </a:r>
          </a:p>
          <a:p>
            <a:r>
              <a:rPr lang="en-US" dirty="0" smtClean="0"/>
              <a:t>By contrast, they could be viewed as </a:t>
            </a:r>
            <a:r>
              <a:rPr lang="en-US" dirty="0"/>
              <a:t>allies if they lead a project that helps </a:t>
            </a:r>
            <a:r>
              <a:rPr lang="en-US" dirty="0" smtClean="0"/>
              <a:t>increase profits</a:t>
            </a:r>
            <a:r>
              <a:rPr lang="en-US" dirty="0"/>
              <a:t>, produce new jobs, or increase pay for certain </a:t>
            </a:r>
            <a:r>
              <a:rPr lang="en-US" dirty="0" smtClean="0"/>
              <a:t>stakeholders</a:t>
            </a:r>
          </a:p>
          <a:p>
            <a:r>
              <a:rPr lang="en-US" dirty="0" smtClean="0"/>
              <a:t>In </a:t>
            </a:r>
            <a:r>
              <a:rPr lang="en-US" dirty="0"/>
              <a:t>any case, </a:t>
            </a:r>
            <a:r>
              <a:rPr lang="en-US" dirty="0" smtClean="0"/>
              <a:t>project managers </a:t>
            </a:r>
            <a:r>
              <a:rPr lang="en-US" dirty="0"/>
              <a:t>must learn to identify, understand, and work with a variety of </a:t>
            </a:r>
            <a:r>
              <a:rPr lang="en-US" dirty="0" smtClean="0"/>
              <a:t>stakeholders</a:t>
            </a:r>
            <a:endParaRPr lang="en-US" dirty="0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Projects Often Cause Change</a:t>
            </a:r>
          </a:p>
        </p:txBody>
      </p:sp>
      <p:sp>
        <p:nvSpPr>
          <p:cNvPr id="14341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dirty="0" smtClean="0"/>
              <a:t>Information Technology Project Management, Seventh Edition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DE1DE93-2249-4044-8F9E-24E47D957E8C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914400"/>
            <a:ext cx="8763000" cy="4525962"/>
          </a:xfrm>
        </p:spPr>
        <p:txBody>
          <a:bodyPr/>
          <a:lstStyle/>
          <a:p>
            <a:r>
              <a:rPr lang="en-US" dirty="0"/>
              <a:t>Changing the way work is done can send a shock wave through an organization, </a:t>
            </a:r>
            <a:r>
              <a:rPr lang="en-US" dirty="0" smtClean="0"/>
              <a:t>leaving many </a:t>
            </a:r>
            <a:r>
              <a:rPr lang="en-US" dirty="0"/>
              <a:t>people afraid and even thinking about ways to stop or sabotage a </a:t>
            </a:r>
            <a:r>
              <a:rPr lang="en-US" dirty="0" smtClean="0"/>
              <a:t>project</a:t>
            </a:r>
          </a:p>
          <a:p>
            <a:r>
              <a:rPr lang="en-US" dirty="0" smtClean="0"/>
              <a:t>Donald White</a:t>
            </a:r>
            <a:r>
              <a:rPr lang="en-US" dirty="0"/>
              <a:t>, founder and program manager at Defense Systems Leaders in Washington, D.C</a:t>
            </a:r>
            <a:r>
              <a:rPr lang="en-US" dirty="0" smtClean="0"/>
              <a:t>., described </a:t>
            </a:r>
            <a:r>
              <a:rPr lang="en-US" dirty="0"/>
              <a:t>situations that can lead to project sabotage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Buy-in blues</a:t>
            </a:r>
          </a:p>
          <a:p>
            <a:pPr lvl="1"/>
            <a:r>
              <a:rPr lang="en-US" dirty="0" smtClean="0"/>
              <a:t>Short-term profits</a:t>
            </a:r>
          </a:p>
          <a:p>
            <a:pPr lvl="1"/>
            <a:r>
              <a:rPr lang="en-US" dirty="0" smtClean="0"/>
              <a:t>Overachieving</a:t>
            </a:r>
          </a:p>
          <a:p>
            <a:pPr lvl="1"/>
            <a:r>
              <a:rPr lang="en-US" dirty="0" smtClean="0"/>
              <a:t>Lack of respect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What Went Wrong?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Information Technology Project Management, Seventh Edition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C43CBFC-1AEC-48DD-831D-766E041FB504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03021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447800"/>
            <a:ext cx="8763000" cy="4572000"/>
          </a:xfrm>
        </p:spPr>
        <p:txBody>
          <a:bodyPr/>
          <a:lstStyle/>
          <a:p>
            <a:r>
              <a:rPr lang="en-US" sz="2400" b="1" dirty="0"/>
              <a:t>Identifying </a:t>
            </a:r>
            <a:r>
              <a:rPr lang="en-US" sz="2400" b="1" dirty="0" smtClean="0"/>
              <a:t>stakeholders</a:t>
            </a:r>
            <a:r>
              <a:rPr lang="en-US" sz="2400" dirty="0" smtClean="0"/>
              <a:t>: Identifying </a:t>
            </a:r>
            <a:r>
              <a:rPr lang="en-US" sz="2400" dirty="0"/>
              <a:t>everyone involved in the project or affected by it, and determining the best ways to manage relationships with them.</a:t>
            </a:r>
          </a:p>
          <a:p>
            <a:r>
              <a:rPr lang="en-US" sz="2400" b="1" dirty="0"/>
              <a:t>Planning stakeholder </a:t>
            </a:r>
            <a:r>
              <a:rPr lang="en-US" sz="2400" b="1" dirty="0" smtClean="0"/>
              <a:t>management</a:t>
            </a:r>
            <a:r>
              <a:rPr lang="en-US" sz="2400" dirty="0" smtClean="0"/>
              <a:t>: Determining </a:t>
            </a:r>
            <a:r>
              <a:rPr lang="en-US" sz="2400" dirty="0"/>
              <a:t>strategies to </a:t>
            </a:r>
            <a:r>
              <a:rPr lang="en-US" sz="2400" dirty="0" smtClean="0"/>
              <a:t>effectively engage stakeholders</a:t>
            </a:r>
          </a:p>
          <a:p>
            <a:r>
              <a:rPr lang="en-US" sz="2400" b="1" dirty="0"/>
              <a:t>Managing stakeholder </a:t>
            </a:r>
            <a:r>
              <a:rPr lang="en-US" sz="2400" b="1" dirty="0" smtClean="0"/>
              <a:t>engagement</a:t>
            </a:r>
            <a:r>
              <a:rPr lang="en-US" sz="2400" dirty="0" smtClean="0"/>
              <a:t>: Communicating </a:t>
            </a:r>
            <a:r>
              <a:rPr lang="en-US" sz="2400" dirty="0"/>
              <a:t>and working </a:t>
            </a:r>
            <a:r>
              <a:rPr lang="en-US" sz="2400" dirty="0" smtClean="0"/>
              <a:t>with project </a:t>
            </a:r>
            <a:r>
              <a:rPr lang="en-US" sz="2400" dirty="0"/>
              <a:t>stakeholders to satisfy their needs and expectations, resolving </a:t>
            </a:r>
            <a:r>
              <a:rPr lang="en-US" sz="2400" dirty="0" smtClean="0"/>
              <a:t>issues, and </a:t>
            </a:r>
            <a:r>
              <a:rPr lang="en-US" sz="2400" dirty="0"/>
              <a:t>fostering engagement in project decisions and </a:t>
            </a:r>
            <a:r>
              <a:rPr lang="en-US" sz="2400" dirty="0" smtClean="0"/>
              <a:t>activities</a:t>
            </a:r>
          </a:p>
          <a:p>
            <a:r>
              <a:rPr lang="en-US" sz="2400" b="1" dirty="0"/>
              <a:t>Controlling stakeholder </a:t>
            </a:r>
            <a:r>
              <a:rPr lang="en-US" sz="2400" b="1" dirty="0" smtClean="0"/>
              <a:t>engagement</a:t>
            </a:r>
            <a:r>
              <a:rPr lang="en-US" sz="2400" dirty="0" smtClean="0"/>
              <a:t>: Monitoring </a:t>
            </a:r>
            <a:r>
              <a:rPr lang="en-US" sz="2400" dirty="0"/>
              <a:t>stakeholder </a:t>
            </a:r>
            <a:r>
              <a:rPr lang="en-US" sz="2400" dirty="0" smtClean="0"/>
              <a:t>relationships and </a:t>
            </a:r>
            <a:r>
              <a:rPr lang="en-US" sz="2400" dirty="0"/>
              <a:t>adjusting plans and strategies for engaging stakeholders as </a:t>
            </a:r>
            <a:r>
              <a:rPr lang="en-US" sz="2400" dirty="0" smtClean="0"/>
              <a:t>needed</a:t>
            </a:r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Project Stakeholder Management Processes</a:t>
            </a:r>
          </a:p>
        </p:txBody>
      </p:sp>
      <p:sp>
        <p:nvSpPr>
          <p:cNvPr id="18437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dirty="0" smtClean="0"/>
              <a:t>Information Technology Project Management, Seventh Edition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41A149B-F3CA-41E8-8298-59EC644AB5D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Figure 13-1. Project Stakeholder Management Summary</a:t>
            </a:r>
          </a:p>
        </p:txBody>
      </p:sp>
      <p:sp>
        <p:nvSpPr>
          <p:cNvPr id="20483" name="Footer Placeholder 3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dirty="0" smtClean="0"/>
              <a:t>Information Technology Project Management, Seventh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9F5C3B9-A8C3-4146-B48A-C5A6FE1AF091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201" y="1524000"/>
            <a:ext cx="7563160" cy="4869551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143000"/>
            <a:ext cx="8763000" cy="4267200"/>
          </a:xfrm>
        </p:spPr>
        <p:txBody>
          <a:bodyPr/>
          <a:lstStyle/>
          <a:p>
            <a:r>
              <a:rPr lang="en-US" i="1" dirty="0"/>
              <a:t>Internal</a:t>
            </a:r>
            <a:r>
              <a:rPr lang="en-US" dirty="0"/>
              <a:t> project stakeholders generally include the project sponsor, </a:t>
            </a:r>
            <a:r>
              <a:rPr lang="en-US" dirty="0" smtClean="0"/>
              <a:t>project team</a:t>
            </a:r>
            <a:r>
              <a:rPr lang="en-US" dirty="0"/>
              <a:t>, support staff, and internal customers for the project. Other </a:t>
            </a:r>
            <a:r>
              <a:rPr lang="en-US" dirty="0" smtClean="0"/>
              <a:t>internal stakeholders </a:t>
            </a:r>
            <a:r>
              <a:rPr lang="en-US" dirty="0"/>
              <a:t>include top management, other functional managers, and </a:t>
            </a:r>
            <a:r>
              <a:rPr lang="en-US" dirty="0" smtClean="0"/>
              <a:t>other project </a:t>
            </a:r>
            <a:r>
              <a:rPr lang="en-US" dirty="0"/>
              <a:t>managers because organizations have limited </a:t>
            </a:r>
            <a:r>
              <a:rPr lang="en-US" dirty="0" smtClean="0"/>
              <a:t>resources</a:t>
            </a:r>
            <a:endParaRPr lang="en-US" dirty="0"/>
          </a:p>
          <a:p>
            <a:r>
              <a:rPr lang="en-US" i="1" dirty="0" smtClean="0"/>
              <a:t>External</a:t>
            </a:r>
            <a:r>
              <a:rPr lang="en-US" dirty="0" smtClean="0"/>
              <a:t> </a:t>
            </a:r>
            <a:r>
              <a:rPr lang="en-US" dirty="0"/>
              <a:t>project stakeholders include the project’s customers (if they </a:t>
            </a:r>
            <a:r>
              <a:rPr lang="en-US" dirty="0" smtClean="0"/>
              <a:t>are external </a:t>
            </a:r>
            <a:r>
              <a:rPr lang="en-US" dirty="0"/>
              <a:t>to the organization), competitors, suppliers, and other </a:t>
            </a:r>
            <a:r>
              <a:rPr lang="en-US" dirty="0" smtClean="0"/>
              <a:t>external groups </a:t>
            </a:r>
            <a:r>
              <a:rPr lang="en-US" dirty="0"/>
              <a:t>that are potentially involved in the project or affected by it, such </a:t>
            </a:r>
            <a:r>
              <a:rPr lang="en-US" dirty="0" smtClean="0"/>
              <a:t>as government </a:t>
            </a:r>
            <a:r>
              <a:rPr lang="en-US" dirty="0"/>
              <a:t>officials and concerned </a:t>
            </a:r>
            <a:r>
              <a:rPr lang="en-US" dirty="0" smtClean="0"/>
              <a:t>citizens</a:t>
            </a: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Identifying Stakeholders</a:t>
            </a:r>
          </a:p>
        </p:txBody>
      </p:sp>
      <p:sp>
        <p:nvSpPr>
          <p:cNvPr id="21509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dirty="0" smtClean="0"/>
              <a:t>Information Technology Project Management, Seventh Edition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8CE13C7-C293-43D6-8B4C-4097BCDB0B5A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eme1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EDC9E8F16C52745B0D8A325122033F7" ma:contentTypeVersion="0" ma:contentTypeDescription="Create a new document." ma:contentTypeScope="" ma:versionID="f211043ea28f3ad5f501e83fe3a9cfe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6A32EE8-2BCC-44EA-A3A8-4EC7FE3C5A08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B99C02E-5CC7-459B-B90C-21247FC495A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A1FC4BF-B73D-43A1-9E33-4EB0E37BB7B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2062</TotalTime>
  <Words>2219</Words>
  <Application>Microsoft Office PowerPoint</Application>
  <PresentationFormat>On-screen Show (4:3)</PresentationFormat>
  <Paragraphs>202</Paragraphs>
  <Slides>34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34</vt:i4>
      </vt:variant>
    </vt:vector>
  </HeadingPairs>
  <TitlesOfParts>
    <vt:vector size="36" baseType="lpstr">
      <vt:lpstr>Custom Design</vt:lpstr>
      <vt:lpstr>Theme1</vt:lpstr>
      <vt:lpstr>Chapter 13: Project Stakeholder Management</vt:lpstr>
      <vt:lpstr>Learning Objectives</vt:lpstr>
      <vt:lpstr>Learning Objectives (cont’d)</vt:lpstr>
      <vt:lpstr>Importance of Project Stakeholder Management</vt:lpstr>
      <vt:lpstr>Projects Often Cause Change</vt:lpstr>
      <vt:lpstr>What Went Wrong?</vt:lpstr>
      <vt:lpstr>Project Stakeholder Management Processes</vt:lpstr>
      <vt:lpstr>Figure 13-1. Project Stakeholder Management Summary</vt:lpstr>
      <vt:lpstr>Identifying Stakeholders</vt:lpstr>
      <vt:lpstr>Additional Stakeholders</vt:lpstr>
      <vt:lpstr>Stakeholder Register</vt:lpstr>
      <vt:lpstr>Table 13-1. Sample Stakeholder Register</vt:lpstr>
      <vt:lpstr>Classifying Stakeholders</vt:lpstr>
      <vt:lpstr>Figure 13-2. Power/Interest Grid</vt:lpstr>
      <vt:lpstr>Stakeholder Engagement Levels</vt:lpstr>
      <vt:lpstr>What Went Right?</vt:lpstr>
      <vt:lpstr>Planning Stakeholder Management</vt:lpstr>
      <vt:lpstr>Sensitive Information</vt:lpstr>
      <vt:lpstr>Table 13-2. Sample Stakeholder Analysis</vt:lpstr>
      <vt:lpstr>Managing Stakeholder Engagement</vt:lpstr>
      <vt:lpstr>Table 13-3. Expectations Management Matrix</vt:lpstr>
      <vt:lpstr>Issue Logs</vt:lpstr>
      <vt:lpstr>Table 13-4. Sample Issue Log</vt:lpstr>
      <vt:lpstr>Best Practice</vt:lpstr>
      <vt:lpstr>Controlling Stakeholder Engagement</vt:lpstr>
      <vt:lpstr>Example of Engaging or Not Engaging Students (or Other Stakeholders)</vt:lpstr>
      <vt:lpstr>Media Snapshot</vt:lpstr>
      <vt:lpstr>Media Snapshot (continued)</vt:lpstr>
      <vt:lpstr>Ways to Control Engagement</vt:lpstr>
      <vt:lpstr>Stakeholders As Key Project Team Members</vt:lpstr>
      <vt:lpstr>Using Software to Assist in Project Stakeholder Management</vt:lpstr>
      <vt:lpstr>Social Media for Project Managers</vt:lpstr>
      <vt:lpstr>Global Issues</vt:lpstr>
      <vt:lpstr>Chapter Summary</vt:lpstr>
    </vt:vector>
  </TitlesOfParts>
  <Company>Augsburg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Information  Technology</dc:creator>
  <cp:lastModifiedBy>hppc</cp:lastModifiedBy>
  <cp:revision>174</cp:revision>
  <dcterms:created xsi:type="dcterms:W3CDTF">2001-07-05T23:10:12Z</dcterms:created>
  <dcterms:modified xsi:type="dcterms:W3CDTF">2014-11-09T21:28:24Z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0x0101003EDC9E8F16C52745B0D8A325122033F7</vt:lpwstr>
  </property>
</Properties>
</file>