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5" r:id="rId9"/>
    <p:sldId id="261" r:id="rId10"/>
    <p:sldId id="268"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1"/>
  </p:normalViewPr>
  <p:slideViewPr>
    <p:cSldViewPr>
      <p:cViewPr varScale="1">
        <p:scale>
          <a:sx n="101" d="100"/>
          <a:sy n="101" d="100"/>
        </p:scale>
        <p:origin x="1424"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8ACE19E-5B27-4009-AAA4-2E610CDFECB8}" type="datetimeFigureOut">
              <a:rPr lang="en-US" smtClean="0"/>
              <a:pPr/>
              <a:t>3/25/19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46849-4237-4DE4-996C-5A1C94F14D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CE19E-5B27-4009-AAA4-2E610CDFECB8}" type="datetimeFigureOut">
              <a:rPr lang="en-US" smtClean="0"/>
              <a:pPr/>
              <a:t>3/25/19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46849-4237-4DE4-996C-5A1C94F14D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CE19E-5B27-4009-AAA4-2E610CDFECB8}" type="datetimeFigureOut">
              <a:rPr lang="en-US" smtClean="0"/>
              <a:pPr/>
              <a:t>3/25/19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46849-4237-4DE4-996C-5A1C94F14D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ACE19E-5B27-4009-AAA4-2E610CDFECB8}" type="datetimeFigureOut">
              <a:rPr lang="en-US" smtClean="0"/>
              <a:pPr/>
              <a:t>3/25/19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46849-4237-4DE4-996C-5A1C94F14D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ACE19E-5B27-4009-AAA4-2E610CDFECB8}" type="datetimeFigureOut">
              <a:rPr lang="en-US" smtClean="0"/>
              <a:pPr/>
              <a:t>3/25/19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546849-4237-4DE4-996C-5A1C94F14D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ACE19E-5B27-4009-AAA4-2E610CDFECB8}" type="datetimeFigureOut">
              <a:rPr lang="en-US" smtClean="0"/>
              <a:pPr/>
              <a:t>3/25/19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46849-4237-4DE4-996C-5A1C94F14D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ACE19E-5B27-4009-AAA4-2E610CDFECB8}" type="datetimeFigureOut">
              <a:rPr lang="en-US" smtClean="0"/>
              <a:pPr/>
              <a:t>3/25/19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546849-4237-4DE4-996C-5A1C94F14D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8ACE19E-5B27-4009-AAA4-2E610CDFECB8}" type="datetimeFigureOut">
              <a:rPr lang="en-US" smtClean="0"/>
              <a:pPr/>
              <a:t>3/25/19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546849-4237-4DE4-996C-5A1C94F14D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ACE19E-5B27-4009-AAA4-2E610CDFECB8}" type="datetimeFigureOut">
              <a:rPr lang="en-US" smtClean="0"/>
              <a:pPr/>
              <a:t>3/25/19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546849-4237-4DE4-996C-5A1C94F14D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ACE19E-5B27-4009-AAA4-2E610CDFECB8}" type="datetimeFigureOut">
              <a:rPr lang="en-US" smtClean="0"/>
              <a:pPr/>
              <a:t>3/25/19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46849-4237-4DE4-996C-5A1C94F14D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ACE19E-5B27-4009-AAA4-2E610CDFECB8}" type="datetimeFigureOut">
              <a:rPr lang="en-US" smtClean="0"/>
              <a:pPr/>
              <a:t>3/25/19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546849-4237-4DE4-996C-5A1C94F14D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ACE19E-5B27-4009-AAA4-2E610CDFECB8}" type="datetimeFigureOut">
              <a:rPr lang="en-US" smtClean="0"/>
              <a:pPr/>
              <a:t>3/25/19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46849-4237-4DE4-996C-5A1C94F14D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OR7zLzCh_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13</a:t>
            </a:r>
          </a:p>
        </p:txBody>
      </p:sp>
      <p:sp>
        <p:nvSpPr>
          <p:cNvPr id="3" name="Subtitle 2"/>
          <p:cNvSpPr>
            <a:spLocks noGrp="1"/>
          </p:cNvSpPr>
          <p:nvPr>
            <p:ph type="subTitle" idx="1"/>
          </p:nvPr>
        </p:nvSpPr>
        <p:spPr/>
        <p:txBody>
          <a:bodyPr/>
          <a:lstStyle/>
          <a:p>
            <a:r>
              <a:rPr lang="en-US" dirty="0"/>
              <a:t>Triggers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WHEN Clause</a:t>
            </a:r>
            <a:endParaRPr lang="ar-SA" dirty="0"/>
          </a:p>
        </p:txBody>
      </p:sp>
      <p:sp>
        <p:nvSpPr>
          <p:cNvPr id="3" name="Content Placeholder 2"/>
          <p:cNvSpPr>
            <a:spLocks noGrp="1"/>
          </p:cNvSpPr>
          <p:nvPr>
            <p:ph idx="1"/>
          </p:nvPr>
        </p:nvSpPr>
        <p:spPr/>
        <p:txBody>
          <a:bodyPr>
            <a:normAutofit lnSpcReduction="10000"/>
          </a:bodyPr>
          <a:lstStyle/>
          <a:p>
            <a:r>
              <a:rPr lang="en-US" dirty="0"/>
              <a:t>The WHEN clause allows you to define a search condition that limits the scope of when the trigger is invoked. The WHEN clause is similar to the WHERE clause of a SELECT statement. You specify one or more predicates that define a search condition.</a:t>
            </a:r>
          </a:p>
          <a:p>
            <a:r>
              <a:rPr lang="en-US" dirty="0"/>
              <a:t> If the WHEN clause evaluates to true, the trigger fires; otherwise, no trigger action is taken</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normAutofit/>
          </a:bodyPr>
          <a:lstStyle/>
          <a:p>
            <a:r>
              <a:rPr lang="en-US" sz="2000" dirty="0">
                <a:latin typeface="Courier New" pitchFamily="49" charset="0"/>
                <a:cs typeface="Courier New" pitchFamily="49" charset="0"/>
              </a:rPr>
              <a:t>CREATE TRIGGER UPDATE_TITLE_COSTS</a:t>
            </a:r>
          </a:p>
          <a:p>
            <a:pPr>
              <a:buNone/>
            </a:pPr>
            <a:r>
              <a:rPr lang="en-US" sz="2000" dirty="0">
                <a:latin typeface="Courier New" pitchFamily="49" charset="0"/>
                <a:cs typeface="Courier New" pitchFamily="49" charset="0"/>
              </a:rPr>
              <a:t>   AFTER Delete ON employees</a:t>
            </a:r>
          </a:p>
          <a:p>
            <a:pPr>
              <a:buNone/>
            </a:pPr>
            <a:r>
              <a:rPr lang="en-US" sz="2000" dirty="0">
                <a:latin typeface="Courier New" pitchFamily="49" charset="0"/>
                <a:cs typeface="Courier New" pitchFamily="49" charset="0"/>
              </a:rPr>
              <a:t>   REFERENCING OLD ROW AS old</a:t>
            </a:r>
          </a:p>
          <a:p>
            <a:pPr>
              <a:buNone/>
            </a:pPr>
            <a:r>
              <a:rPr lang="en-US" sz="2000" dirty="0">
                <a:latin typeface="Courier New" pitchFamily="49" charset="0"/>
                <a:cs typeface="Courier New" pitchFamily="49" charset="0"/>
              </a:rPr>
              <a:t>   FOR EACH ROW</a:t>
            </a:r>
          </a:p>
          <a:p>
            <a:pPr>
              <a:buNone/>
            </a:pPr>
            <a:r>
              <a:rPr lang="en-US" sz="2000" dirty="0">
                <a:latin typeface="Courier New" pitchFamily="49" charset="0"/>
                <a:cs typeface="Courier New" pitchFamily="49" charset="0"/>
              </a:rPr>
              <a:t>BEGIN</a:t>
            </a:r>
          </a:p>
          <a:p>
            <a:pPr>
              <a:buNone/>
            </a:pPr>
            <a:r>
              <a:rPr lang="en-US" sz="2000" dirty="0">
                <a:latin typeface="Courier New" pitchFamily="49" charset="0"/>
                <a:cs typeface="Courier New" pitchFamily="49" charset="0"/>
              </a:rPr>
              <a:t>    Insert into </a:t>
            </a:r>
            <a:r>
              <a:rPr lang="en-US" sz="2000" dirty="0" err="1">
                <a:latin typeface="Courier New" pitchFamily="49" charset="0"/>
                <a:cs typeface="Courier New" pitchFamily="49" charset="0"/>
              </a:rPr>
              <a:t>Job_History</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Employee_id</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job_id</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Department_id</a:t>
            </a:r>
            <a:r>
              <a:rPr lang="en-US" sz="2000" dirty="0">
                <a:latin typeface="Courier New" pitchFamily="49" charset="0"/>
                <a:cs typeface="Courier New" pitchFamily="49" charset="0"/>
              </a:rPr>
              <a:t>)</a:t>
            </a:r>
          </a:p>
          <a:p>
            <a:pPr>
              <a:buNone/>
            </a:pPr>
            <a:r>
              <a:rPr lang="en-US" sz="2000" dirty="0">
                <a:latin typeface="Courier New" pitchFamily="49" charset="0"/>
                <a:cs typeface="Courier New" pitchFamily="49" charset="0"/>
              </a:rPr>
              <a:t>    Values( </a:t>
            </a:r>
            <a:r>
              <a:rPr lang="en-US" sz="2000" dirty="0" err="1">
                <a:latin typeface="Courier New" pitchFamily="49" charset="0"/>
                <a:cs typeface="Courier New" pitchFamily="49" charset="0"/>
              </a:rPr>
              <a:t>old.employee_id</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old.job_id</a:t>
            </a:r>
            <a:r>
              <a:rPr lang="en-US" sz="2000" dirty="0">
                <a:latin typeface="Courier New" pitchFamily="49" charset="0"/>
                <a:cs typeface="Courier New" pitchFamily="49" charset="0"/>
              </a:rPr>
              <a:t>, </a:t>
            </a:r>
            <a:r>
              <a:rPr lang="en-US" sz="2000" dirty="0" err="1">
                <a:latin typeface="Courier New" pitchFamily="49" charset="0"/>
                <a:cs typeface="Courier New" pitchFamily="49" charset="0"/>
              </a:rPr>
              <a:t>old.department_id</a:t>
            </a:r>
            <a:r>
              <a:rPr lang="en-US" sz="2000" dirty="0">
                <a:latin typeface="Courier New" pitchFamily="49" charset="0"/>
                <a:cs typeface="Courier New" pitchFamily="49" charset="0"/>
              </a:rPr>
              <a:t>);</a:t>
            </a:r>
          </a:p>
          <a:p>
            <a:pPr>
              <a:buNone/>
            </a:pPr>
            <a:r>
              <a:rPr lang="en-US" sz="2000" dirty="0">
                <a:latin typeface="Courier New" pitchFamily="49" charset="0"/>
                <a:cs typeface="Courier New" pitchFamily="49" charset="0"/>
              </a:rPr>
              <a:t>END;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Dropping a trigger</a:t>
            </a:r>
          </a:p>
        </p:txBody>
      </p:sp>
      <p:sp>
        <p:nvSpPr>
          <p:cNvPr id="3" name="Content Placeholder 2"/>
          <p:cNvSpPr>
            <a:spLocks noGrp="1"/>
          </p:cNvSpPr>
          <p:nvPr>
            <p:ph idx="1"/>
          </p:nvPr>
        </p:nvSpPr>
        <p:spPr/>
        <p:txBody>
          <a:bodyPr/>
          <a:lstStyle/>
          <a:p>
            <a:r>
              <a:rPr lang="en-US" dirty="0">
                <a:latin typeface="Courier New" pitchFamily="49" charset="0"/>
                <a:cs typeface="Courier New" pitchFamily="49" charset="0"/>
              </a:rPr>
              <a:t>DROP Trigger </a:t>
            </a:r>
            <a:r>
              <a:rPr lang="en-US" i="1" dirty="0">
                <a:latin typeface="Courier New" pitchFamily="49" charset="0"/>
                <a:cs typeface="Courier New" pitchFamily="49" charset="0"/>
              </a:rPr>
              <a:t>trigger name</a:t>
            </a:r>
          </a:p>
          <a:p>
            <a:endParaRPr lang="en-US" i="1" dirty="0">
              <a:latin typeface="Courier New" pitchFamily="49" charset="0"/>
              <a:cs typeface="Courier New" pitchFamily="49" charset="0"/>
            </a:endParaRPr>
          </a:p>
          <a:p>
            <a:endParaRPr lang="en-US" i="1" dirty="0">
              <a:latin typeface="Courier New" pitchFamily="49" charset="0"/>
              <a:cs typeface="Courier New" pitchFamily="49" charset="0"/>
            </a:endParaRPr>
          </a:p>
          <a:p>
            <a:endParaRPr lang="en-US" i="1" dirty="0">
              <a:latin typeface="Courier New" pitchFamily="49" charset="0"/>
              <a:cs typeface="Courier New" pitchFamily="49" charset="0"/>
            </a:endParaRPr>
          </a:p>
          <a:p>
            <a:endParaRPr lang="en-US" i="1" dirty="0">
              <a:latin typeface="Courier New" pitchFamily="49" charset="0"/>
              <a:cs typeface="Courier New" pitchFamily="49" charset="0"/>
            </a:endParaRPr>
          </a:p>
          <a:p>
            <a:pPr marL="0" indent="0">
              <a:buNone/>
            </a:pPr>
            <a:r>
              <a:rPr lang="en-GB" dirty="0">
                <a:hlinkClick r:id="rId2"/>
              </a:rPr>
              <a:t>https://www.youtube.com/watch?v</a:t>
            </a:r>
            <a:r>
              <a:rPr lang="en-GB">
                <a:hlinkClick r:id="rId2"/>
              </a:rPr>
              <a:t>=-OR7zLzCh_I</a:t>
            </a:r>
            <a:endParaRPr lang="en-US" i="1" dirty="0">
              <a:latin typeface="Courier New" pitchFamily="49" charset="0"/>
              <a:cs typeface="Courier New" pitchFamily="49" charset="0"/>
            </a:endParaRPr>
          </a:p>
        </p:txBody>
      </p:sp>
      <p:sp>
        <p:nvSpPr>
          <p:cNvPr id="4" name="TextBox 3">
            <a:extLst>
              <a:ext uri="{FF2B5EF4-FFF2-40B4-BE49-F238E27FC236}">
                <a16:creationId xmlns:a16="http://schemas.microsoft.com/office/drawing/2014/main" id="{5078E2DB-07B3-4148-A290-AB0CDC35CB60}"/>
              </a:ext>
            </a:extLst>
          </p:cNvPr>
          <p:cNvSpPr txBox="1"/>
          <p:nvPr/>
        </p:nvSpPr>
        <p:spPr>
          <a:xfrm>
            <a:off x="2819400" y="3403600"/>
            <a:ext cx="184731" cy="369332"/>
          </a:xfrm>
          <a:prstGeom prst="rect">
            <a:avLst/>
          </a:prstGeom>
          <a:noFill/>
        </p:spPr>
        <p:txBody>
          <a:bodyPr wrap="none" rtlCol="0">
            <a:spAutoFit/>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Trigger Overview</a:t>
            </a:r>
          </a:p>
        </p:txBody>
      </p:sp>
      <p:sp>
        <p:nvSpPr>
          <p:cNvPr id="3" name="Content Placeholder 2"/>
          <p:cNvSpPr>
            <a:spLocks noGrp="1"/>
          </p:cNvSpPr>
          <p:nvPr>
            <p:ph idx="1"/>
          </p:nvPr>
        </p:nvSpPr>
        <p:spPr/>
        <p:txBody>
          <a:bodyPr>
            <a:normAutofit fontScale="85000" lnSpcReduction="10000"/>
          </a:bodyPr>
          <a:lstStyle/>
          <a:p>
            <a:r>
              <a:rPr lang="en-US" dirty="0"/>
              <a:t>A trigger is a program unit that is executed (fired) due to an event</a:t>
            </a:r>
          </a:p>
          <a:p>
            <a:r>
              <a:rPr lang="en-US" dirty="0"/>
              <a:t>Event such as updating tables, deleting data or inserting data to a table</a:t>
            </a:r>
          </a:p>
          <a:p>
            <a:r>
              <a:rPr lang="en-US" dirty="0"/>
              <a:t> By defining one or more triggers on a table, you can specify which data-modification actions  will cause the trigger to fire. </a:t>
            </a:r>
          </a:p>
          <a:p>
            <a:r>
              <a:rPr lang="en-US" dirty="0"/>
              <a:t>The trigger is never invoked unless the specified action is taken</a:t>
            </a:r>
          </a:p>
          <a:p>
            <a:r>
              <a:rPr lang="en-US" dirty="0"/>
              <a:t>For example, an insert trigger is fired when the INSERT statement is executed against the specified table.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Trigger Overview</a:t>
            </a:r>
          </a:p>
        </p:txBody>
      </p:sp>
      <p:sp>
        <p:nvSpPr>
          <p:cNvPr id="3" name="Content Placeholder 2"/>
          <p:cNvSpPr>
            <a:spLocks noGrp="1"/>
          </p:cNvSpPr>
          <p:nvPr>
            <p:ph idx="1"/>
          </p:nvPr>
        </p:nvSpPr>
        <p:spPr/>
        <p:txBody>
          <a:bodyPr>
            <a:normAutofit lnSpcReduction="10000"/>
          </a:bodyPr>
          <a:lstStyle/>
          <a:p>
            <a:r>
              <a:rPr lang="en-US" dirty="0"/>
              <a:t>Although a trigger is a schema object, separate from table objects, it can be associated with only one table, which you specify when you create your trigger definition</a:t>
            </a:r>
          </a:p>
          <a:p>
            <a:r>
              <a:rPr lang="en-US" dirty="0"/>
              <a:t>When the applicable data modification statement is invoked against that table, the trigger fires; however, it will not fire if a similar statement is invoked against a different table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SQL Triggers</a:t>
            </a:r>
          </a:p>
        </p:txBody>
      </p:sp>
      <p:sp>
        <p:nvSpPr>
          <p:cNvPr id="3" name="Content Placeholder 2"/>
          <p:cNvSpPr>
            <a:spLocks noGrp="1"/>
          </p:cNvSpPr>
          <p:nvPr>
            <p:ph idx="1"/>
          </p:nvPr>
        </p:nvSpPr>
        <p:spPr/>
        <p:txBody>
          <a:bodyPr>
            <a:normAutofit fontScale="92500"/>
          </a:bodyPr>
          <a:lstStyle/>
          <a:p>
            <a:r>
              <a:rPr lang="en-US" dirty="0"/>
              <a:t>CREATE TRIGGER &lt;trigger name&gt;</a:t>
            </a:r>
          </a:p>
          <a:p>
            <a:pPr>
              <a:buNone/>
            </a:pPr>
            <a:r>
              <a:rPr lang="en-US" dirty="0"/>
              <a:t>{ BEFORE | AFTER }</a:t>
            </a:r>
          </a:p>
          <a:p>
            <a:pPr>
              <a:buNone/>
            </a:pPr>
            <a:r>
              <a:rPr lang="en-US" dirty="0"/>
              <a:t>{ INSERT | DELETE | UPDATE [ OF &lt;column list&gt; ] }</a:t>
            </a:r>
          </a:p>
          <a:p>
            <a:pPr>
              <a:buNone/>
            </a:pPr>
            <a:r>
              <a:rPr lang="en-US" dirty="0"/>
              <a:t>ON &lt;table name&gt;  [ REFERENCING &lt;alias options&gt; ]</a:t>
            </a:r>
          </a:p>
          <a:p>
            <a:pPr>
              <a:buNone/>
            </a:pPr>
            <a:r>
              <a:rPr lang="en-US" dirty="0"/>
              <a:t>[ FOR EACH { ROW | STATEMENT } ]</a:t>
            </a:r>
          </a:p>
          <a:p>
            <a:pPr>
              <a:buNone/>
            </a:pPr>
            <a:r>
              <a:rPr lang="en-US" dirty="0"/>
              <a:t>[ WHEN ( &lt;search condition&gt; ) ]</a:t>
            </a:r>
          </a:p>
          <a:p>
            <a:pPr>
              <a:buNone/>
            </a:pPr>
            <a:r>
              <a:rPr lang="en-US" dirty="0"/>
              <a:t>&lt;triggered SQL statements&gt;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SQL Triggers</a:t>
            </a:r>
          </a:p>
        </p:txBody>
      </p:sp>
      <p:sp>
        <p:nvSpPr>
          <p:cNvPr id="3" name="Content Placeholder 2"/>
          <p:cNvSpPr>
            <a:spLocks noGrp="1"/>
          </p:cNvSpPr>
          <p:nvPr>
            <p:ph idx="1"/>
          </p:nvPr>
        </p:nvSpPr>
        <p:spPr/>
        <p:txBody>
          <a:bodyPr>
            <a:normAutofit fontScale="92500" lnSpcReduction="20000"/>
          </a:bodyPr>
          <a:lstStyle/>
          <a:p>
            <a:r>
              <a:rPr lang="en-US" dirty="0"/>
              <a:t>In the second line, you must designate whether the trigger is invoked before or after the data modification statement is applied to the subject table</a:t>
            </a:r>
          </a:p>
          <a:p>
            <a:r>
              <a:rPr lang="en-US" dirty="0"/>
              <a:t>In the third line of syntax, you specify whether the trigger is an insert, delete, or update trigger. If it is an update trigger, you have the option of applying the trigger to one or more specific columns. If more than one column is specified, you must separate the column names with commas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Referencing Old and New Values</a:t>
            </a:r>
          </a:p>
        </p:txBody>
      </p:sp>
      <p:sp>
        <p:nvSpPr>
          <p:cNvPr id="3" name="Content Placeholder 2"/>
          <p:cNvSpPr>
            <a:spLocks noGrp="1"/>
          </p:cNvSpPr>
          <p:nvPr>
            <p:ph idx="1"/>
          </p:nvPr>
        </p:nvSpPr>
        <p:spPr/>
        <p:txBody>
          <a:bodyPr>
            <a:normAutofit fontScale="92500" lnSpcReduction="10000"/>
          </a:bodyPr>
          <a:lstStyle/>
          <a:p>
            <a:r>
              <a:rPr lang="en-US" dirty="0"/>
              <a:t>The purpose of this clause is to allow you to define correlation names for the rows stored in the transition tables or for the transition tables as a whole.</a:t>
            </a:r>
          </a:p>
          <a:p>
            <a:r>
              <a:rPr lang="en-US" dirty="0"/>
              <a:t> The aliases can then be used in the triggered SQL statements to refer back to the data that is being held in the transition tables</a:t>
            </a:r>
          </a:p>
          <a:p>
            <a:r>
              <a:rPr lang="en-US" dirty="0"/>
              <a:t> This can be particularly handy when trying to modify data in a second table based on the data modified in the subject table.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Referencing Old and New Values</a:t>
            </a:r>
          </a:p>
        </p:txBody>
      </p:sp>
      <p:sp>
        <p:nvSpPr>
          <p:cNvPr id="3" name="Content Placeholder 2"/>
          <p:cNvSpPr>
            <a:spLocks noGrp="1"/>
          </p:cNvSpPr>
          <p:nvPr>
            <p:ph idx="1"/>
          </p:nvPr>
        </p:nvSpPr>
        <p:spPr/>
        <p:txBody>
          <a:bodyPr/>
          <a:lstStyle/>
          <a:p>
            <a:r>
              <a:rPr lang="en-US" dirty="0"/>
              <a:t>SQL supports four options for this clause:</a:t>
            </a:r>
          </a:p>
          <a:p>
            <a:pPr lvl="1"/>
            <a:r>
              <a:rPr lang="en-US" dirty="0"/>
              <a:t>REFERENCING OLD [ROW] [AS] &lt;alias&gt;</a:t>
            </a:r>
          </a:p>
          <a:p>
            <a:pPr lvl="1"/>
            <a:r>
              <a:rPr lang="en-US" dirty="0"/>
              <a:t>REFERENCING NEW [ROW] [AS] &lt;alias&gt;</a:t>
            </a:r>
          </a:p>
          <a:p>
            <a:pPr lvl="1"/>
            <a:r>
              <a:rPr lang="en-US" dirty="0"/>
              <a:t> REFERENCING OLD TABLE [AS] &lt;alias&gt;</a:t>
            </a:r>
          </a:p>
          <a:p>
            <a:pPr lvl="1"/>
            <a:r>
              <a:rPr lang="en-US" dirty="0"/>
              <a:t>REFERENCING NEW TABLE [AS] &lt;alias&gt;</a:t>
            </a:r>
          </a:p>
          <a:p>
            <a:r>
              <a:rPr lang="en-US" dirty="0"/>
              <a:t>Notice that, in the first two options, the ROW keyword is not mandatory. If you don’t specify ROW, it is assumed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Referencing Old and New Values</a:t>
            </a: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a:t> you cannot include more than one of any single type. For example, you cannot include two OLD ROW options in your trigger definition</a:t>
            </a:r>
          </a:p>
          <a:p>
            <a:r>
              <a:rPr lang="en-US" dirty="0"/>
              <a:t>You cannot use the NEW ROW and NEW TABLE options for </a:t>
            </a:r>
            <a:r>
              <a:rPr lang="en-US" b="1" dirty="0"/>
              <a:t>delete</a:t>
            </a:r>
            <a:r>
              <a:rPr lang="en-US" dirty="0"/>
              <a:t> triggers because no new data is created.</a:t>
            </a:r>
          </a:p>
          <a:p>
            <a:r>
              <a:rPr lang="en-US" dirty="0"/>
              <a:t>You cannot use the OLD ROW and OLD TABLE options for </a:t>
            </a:r>
            <a:r>
              <a:rPr lang="en-US" b="1" dirty="0"/>
              <a:t>insert</a:t>
            </a:r>
            <a:r>
              <a:rPr lang="en-US" dirty="0"/>
              <a:t> triggers because no old data exists.</a:t>
            </a:r>
          </a:p>
          <a:p>
            <a:r>
              <a:rPr lang="en-US" dirty="0"/>
              <a:t>You can use all four options in an update trigger because there is old data and new data when you update a table.</a:t>
            </a:r>
          </a:p>
          <a:p>
            <a:r>
              <a:rPr lang="en-US" dirty="0"/>
              <a:t>You can use the OLD ROW and NEW ROW options only when you specify the FOR EACH ROW clause in the trigger definition.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SQL Triggers</a:t>
            </a:r>
          </a:p>
        </p:txBody>
      </p:sp>
      <p:sp>
        <p:nvSpPr>
          <p:cNvPr id="3" name="Content Placeholder 2"/>
          <p:cNvSpPr>
            <a:spLocks noGrp="1"/>
          </p:cNvSpPr>
          <p:nvPr>
            <p:ph idx="1"/>
          </p:nvPr>
        </p:nvSpPr>
        <p:spPr/>
        <p:txBody>
          <a:bodyPr>
            <a:normAutofit fontScale="92500" lnSpcReduction="20000"/>
          </a:bodyPr>
          <a:lstStyle/>
          <a:p>
            <a:r>
              <a:rPr lang="en-US" dirty="0"/>
              <a:t>syntax contains the FOR EACH clause, which includes two options: ROW or STATEMENT. </a:t>
            </a:r>
          </a:p>
          <a:p>
            <a:pPr lvl="1"/>
            <a:r>
              <a:rPr lang="en-US" dirty="0"/>
              <a:t>If you specify ROW, the trigger is invoked each time a row is inserted, updated, or deleted.</a:t>
            </a:r>
          </a:p>
          <a:p>
            <a:pPr lvl="1"/>
            <a:r>
              <a:rPr lang="en-US" dirty="0"/>
              <a:t> If you specify STATEMENT, the trigger is invoked only one time for each applicable data modification statement that is executed, no matter how many rows are affected. </a:t>
            </a:r>
          </a:p>
          <a:p>
            <a:r>
              <a:rPr lang="en-US" dirty="0"/>
              <a:t>If you do not include this clause in your trigger definition, the STATEMENT option is assumed, and the trigger fires only once for each statement.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846</Words>
  <Application>Microsoft Macintosh PowerPoint</Application>
  <PresentationFormat>On-screen Show (4:3)</PresentationFormat>
  <Paragraphs>63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Times New Roman</vt:lpstr>
      <vt:lpstr>Office Theme</vt:lpstr>
      <vt:lpstr>Chapter 13</vt:lpstr>
      <vt:lpstr>Trigger Overview</vt:lpstr>
      <vt:lpstr>Trigger Overview</vt:lpstr>
      <vt:lpstr>Create SQL Triggers</vt:lpstr>
      <vt:lpstr>Create SQL Triggers</vt:lpstr>
      <vt:lpstr>Referencing Old and New Values</vt:lpstr>
      <vt:lpstr>Referencing Old and New Values</vt:lpstr>
      <vt:lpstr>Referencing Old and New Values</vt:lpstr>
      <vt:lpstr>Create SQL Triggers</vt:lpstr>
      <vt:lpstr>The WHEN Clause</vt:lpstr>
      <vt:lpstr>Example</vt:lpstr>
      <vt:lpstr>Dropping a trigger</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creator>Mashael</dc:creator>
  <cp:lastModifiedBy>Abeer Ali Alnuaim</cp:lastModifiedBy>
  <cp:revision>6</cp:revision>
  <dcterms:created xsi:type="dcterms:W3CDTF">2014-04-20T14:54:06Z</dcterms:created>
  <dcterms:modified xsi:type="dcterms:W3CDTF">2019-03-25T04:50:47Z</dcterms:modified>
</cp:coreProperties>
</file>