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0"/>
  </p:notesMasterIdLst>
  <p:handoutMasterIdLst>
    <p:handoutMasterId r:id="rId41"/>
  </p:handoutMasterIdLst>
  <p:sldIdLst>
    <p:sldId id="344" r:id="rId2"/>
    <p:sldId id="345" r:id="rId3"/>
    <p:sldId id="346" r:id="rId4"/>
    <p:sldId id="347" r:id="rId5"/>
    <p:sldId id="348" r:id="rId6"/>
    <p:sldId id="349" r:id="rId7"/>
    <p:sldId id="350" r:id="rId8"/>
    <p:sldId id="351" r:id="rId9"/>
    <p:sldId id="352" r:id="rId10"/>
    <p:sldId id="353" r:id="rId11"/>
    <p:sldId id="354" r:id="rId12"/>
    <p:sldId id="355" r:id="rId13"/>
    <p:sldId id="356" r:id="rId14"/>
    <p:sldId id="357" r:id="rId15"/>
    <p:sldId id="358" r:id="rId16"/>
    <p:sldId id="386" r:id="rId17"/>
    <p:sldId id="359" r:id="rId18"/>
    <p:sldId id="360" r:id="rId19"/>
    <p:sldId id="361" r:id="rId20"/>
    <p:sldId id="362" r:id="rId21"/>
    <p:sldId id="363" r:id="rId22"/>
    <p:sldId id="364" r:id="rId23"/>
    <p:sldId id="365" r:id="rId24"/>
    <p:sldId id="369" r:id="rId25"/>
    <p:sldId id="370" r:id="rId26"/>
    <p:sldId id="372" r:id="rId27"/>
    <p:sldId id="373" r:id="rId28"/>
    <p:sldId id="374" r:id="rId29"/>
    <p:sldId id="387" r:id="rId30"/>
    <p:sldId id="375" r:id="rId31"/>
    <p:sldId id="376" r:id="rId32"/>
    <p:sldId id="377" r:id="rId33"/>
    <p:sldId id="378" r:id="rId34"/>
    <p:sldId id="380" r:id="rId35"/>
    <p:sldId id="381" r:id="rId36"/>
    <p:sldId id="382" r:id="rId37"/>
    <p:sldId id="383" r:id="rId38"/>
    <p:sldId id="384" r:id="rId39"/>
  </p:sldIdLst>
  <p:sldSz cx="9144000" cy="6858000" type="screen4x3"/>
  <p:notesSz cx="6877050" cy="10002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6898" autoAdjust="0"/>
  </p:normalViewPr>
  <p:slideViewPr>
    <p:cSldViewPr>
      <p:cViewPr varScale="1">
        <p:scale>
          <a:sx n="55" d="100"/>
          <a:sy n="55" d="100"/>
        </p:scale>
        <p:origin x="-946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958"/>
    </p:cViewPr>
  </p:sorterViewPr>
  <p:notesViewPr>
    <p:cSldViewPr>
      <p:cViewPr varScale="1">
        <p:scale>
          <a:sx n="56" d="100"/>
          <a:sy n="56" d="100"/>
        </p:scale>
        <p:origin x="-1122" y="-102"/>
      </p:cViewPr>
      <p:guideLst>
        <p:guide orient="horz" pos="3151"/>
        <p:guide pos="216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5404" y="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/>
          <a:lstStyle>
            <a:lvl1pPr algn="r">
              <a:defRPr sz="1300"/>
            </a:lvl1pPr>
          </a:lstStyle>
          <a:p>
            <a:fld id="{7C40D5B0-6032-4364-ACEF-0B3BCC977020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96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5404" y="950096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 anchor="b"/>
          <a:lstStyle>
            <a:lvl1pPr algn="r">
              <a:defRPr sz="1300"/>
            </a:lvl1pPr>
          </a:lstStyle>
          <a:p>
            <a:fld id="{F43899CC-3CFC-4F65-92AF-A9346ACAF4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212117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5404" y="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/>
          <a:lstStyle>
            <a:lvl1pPr algn="r">
              <a:defRPr sz="1300"/>
            </a:lvl1pPr>
          </a:lstStyle>
          <a:p>
            <a:fld id="{E3FAC591-C5D4-4AD3-8E1F-197C7B8ED11F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51" tIns="48225" rIns="96451" bIns="4822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705" y="4751348"/>
            <a:ext cx="5501640" cy="4501277"/>
          </a:xfrm>
          <a:prstGeom prst="rect">
            <a:avLst/>
          </a:prstGeom>
        </p:spPr>
        <p:txBody>
          <a:bodyPr vert="horz" lIns="96451" tIns="48225" rIns="96451" bIns="4822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5404" y="950096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 anchor="b"/>
          <a:lstStyle>
            <a:lvl1pPr algn="r">
              <a:defRPr sz="1300"/>
            </a:lvl1pPr>
          </a:lstStyle>
          <a:p>
            <a:fld id="{617B5355-40E7-4431-8CBF-F81F16BD3B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7948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12.</a:t>
            </a:r>
            <a:fld id="{E0837FF8-E5B7-46CA-BAAB-F7CBE830063E}" type="slidenum">
              <a:rPr lang="en-US"/>
              <a:pPr/>
              <a:t>4</a:t>
            </a:fld>
            <a:endParaRPr lang="en-US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3"/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12.</a:t>
            </a:r>
            <a:fld id="{8C5F7062-4C3A-4C8B-A1E5-2426C0D65F17}" type="slidenum">
              <a:rPr lang="en-US"/>
              <a:pPr/>
              <a:t>15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12.</a:t>
            </a:r>
            <a:fld id="{8C5F7062-4C3A-4C8B-A1E5-2426C0D65F17}" type="slidenum">
              <a:rPr lang="en-US"/>
              <a:pPr/>
              <a:t>16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12.</a:t>
            </a:r>
            <a:fld id="{ECDCEBD5-EB0D-4B14-AA83-D294A015593E}" type="slidenum">
              <a:rPr lang="en-US"/>
              <a:pPr/>
              <a:t>17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12.</a:t>
            </a:r>
            <a:fld id="{4E0461C1-1F64-41A3-BD02-06548128A9AF}" type="slidenum">
              <a:rPr lang="en-US"/>
              <a:pPr/>
              <a:t>21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12.</a:t>
            </a:r>
            <a:fld id="{3BD9BD70-ADDA-4DAA-8552-2C1020259A26}" type="slidenum">
              <a:rPr lang="en-US"/>
              <a:pPr/>
              <a:t>22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KW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12.</a:t>
            </a:r>
            <a:fld id="{20FB5117-3BE6-4A4C-BDB9-5E9D1D133DA2}" type="slidenum">
              <a:rPr lang="en-US"/>
              <a:pPr/>
              <a:t>23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12.</a:t>
            </a:r>
            <a:fld id="{3C88BD58-8379-4322-A53E-67C01D8D961F}" type="slidenum">
              <a:rPr lang="en-US"/>
              <a:pPr/>
              <a:t>29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12.</a:t>
            </a:r>
            <a:fld id="{3C88BD58-8379-4322-A53E-67C01D8D961F}" type="slidenum">
              <a:rPr lang="en-US"/>
              <a:pPr/>
              <a:t>30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12.</a:t>
            </a:r>
            <a:fld id="{725B1B56-5C7C-46BF-BAF8-765E520E114F}" type="slidenum">
              <a:rPr lang="en-US"/>
              <a:pPr/>
              <a:t>31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12.</a:t>
            </a:r>
            <a:fld id="{C80586A8-C7B8-4E58-A6B6-04C4C0C61375}" type="slidenum">
              <a:rPr lang="en-US"/>
              <a:pPr/>
              <a:t>32</a:t>
            </a:fld>
            <a:endParaRPr lang="en-US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12.</a:t>
            </a:r>
            <a:fld id="{C2981C55-98BF-4729-9049-F893CD2591B5}" type="slidenum">
              <a:rPr lang="en-US"/>
              <a:pPr/>
              <a:t>7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12.</a:t>
            </a:r>
            <a:fld id="{2E093035-2057-4084-8710-40FED8A21764}" type="slidenum">
              <a:rPr lang="en-US"/>
              <a:pPr/>
              <a:t>33</a:t>
            </a:fld>
            <a:endParaRPr 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en-US" sz="1100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12.</a:t>
            </a:r>
            <a:fld id="{8E186FCE-7C83-49AE-975A-60FE45BB5D65}" type="slidenum">
              <a:rPr lang="en-US"/>
              <a:pPr/>
              <a:t>35</a:t>
            </a:fld>
            <a:endParaRPr lang="en-US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12.</a:t>
            </a:r>
            <a:fld id="{1FFE7A57-C924-457E-BD79-A3C5458DBF81}" type="slidenum">
              <a:rPr lang="en-US"/>
              <a:pPr/>
              <a:t>37</a:t>
            </a:fld>
            <a:endParaRPr lang="en-US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12.</a:t>
            </a:r>
            <a:fld id="{F7D50DC5-FCA8-4F9C-AE6E-CA1C4FFF6880}" type="slidenum">
              <a:rPr lang="en-US"/>
              <a:pPr/>
              <a:t>38</a:t>
            </a:fld>
            <a:endParaRPr lang="en-US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12.</a:t>
            </a:r>
            <a:fld id="{A3D3D258-F3D6-43ED-AC49-B93F4265C225}" type="slidenum">
              <a:rPr lang="en-US"/>
              <a:pPr/>
              <a:t>8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KW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12.</a:t>
            </a:r>
            <a:fld id="{CF496ED3-4701-431C-BA38-EC3E216A083E}" type="slidenum">
              <a:rPr lang="en-US"/>
              <a:pPr/>
              <a:t>9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12.</a:t>
            </a:r>
            <a:fld id="{B261265F-0983-4057-8BBD-64B215F01A9B}" type="slidenum">
              <a:rPr lang="en-US"/>
              <a:pPr/>
              <a:t>10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12.</a:t>
            </a:r>
            <a:fld id="{247D7A2E-39DC-42D8-A582-1D1F017F2BE7}" type="slidenum">
              <a:rPr lang="en-US"/>
              <a:pPr/>
              <a:t>11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12.</a:t>
            </a:r>
            <a:fld id="{D76648B9-7996-42DD-A87B-5C4802B36153}" type="slidenum">
              <a:rPr lang="en-US"/>
              <a:pPr/>
              <a:t>12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12.</a:t>
            </a:r>
            <a:fld id="{83343974-9D7E-4CFA-A132-402DE1AB7EFF}" type="slidenum">
              <a:rPr lang="en-US"/>
              <a:pPr/>
              <a:t>13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12.</a:t>
            </a:r>
            <a:fld id="{C3D05DF6-FD97-4B2E-92EB-3A8CE38BAB4B}" type="slidenum">
              <a:rPr lang="en-US"/>
              <a:pPr/>
              <a:t>14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A7A7D24-B637-4E04-8264-DADD8041CDBE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A7A7D24-B637-4E04-8264-DADD8041CDBE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A7A7D24-B637-4E04-8264-DADD8041CDBE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4" name="Rectangle 8"/>
          <p:cNvSpPr>
            <a:spLocks noChangeArrowheads="1"/>
          </p:cNvSpPr>
          <p:nvPr/>
        </p:nvSpPr>
        <p:spPr bwMode="auto">
          <a:xfrm>
            <a:off x="2667000" y="2590800"/>
            <a:ext cx="4800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2" tIns="45711" rIns="91422" bIns="45711"/>
          <a:lstStyle/>
          <a:p>
            <a:pPr algn="ctr" eaLnBrk="1" hangingPunct="1">
              <a:spcBef>
                <a:spcPct val="20000"/>
              </a:spcBef>
            </a:pPr>
            <a:endParaRPr lang="en-US" sz="4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>
              <a:spcBef>
                <a:spcPct val="20000"/>
              </a:spcBef>
            </a:pPr>
            <a:r>
              <a:rPr lang="en-US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Cost of Capital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05200" y="879157"/>
            <a:ext cx="2057400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600" dirty="0" smtClean="0"/>
              <a:t>Chapter 14</a:t>
            </a:r>
            <a:endParaRPr lang="ar-SA" sz="2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686800" cy="914400"/>
          </a:xfrm>
        </p:spPr>
        <p:txBody>
          <a:bodyPr>
            <a:noAutofit/>
          </a:bodyPr>
          <a:lstStyle/>
          <a:p>
            <a:r>
              <a:rPr lang="en-US" dirty="0"/>
              <a:t>Advantages and Disadvantages of Dividend Growth Model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752600"/>
            <a:ext cx="7540625" cy="4530725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 dirty="0"/>
              <a:t>Advantage – easy to understand and use</a:t>
            </a:r>
          </a:p>
          <a:p>
            <a:pPr algn="l" rtl="0">
              <a:lnSpc>
                <a:spcPct val="90000"/>
              </a:lnSpc>
            </a:pPr>
            <a:r>
              <a:rPr lang="en-US" sz="2800" dirty="0"/>
              <a:t>Disadvantages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Only applicable to companies currently paying dividends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Not applicable if dividends aren’t growing at a reasonably constant rate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Extremely sensitive to the estimated growth rate – an increase in g of 1% increases the cost of equity by 1%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Does not explicitly consider risk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SML Approach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Use the following information to compute our cost of equity</a:t>
            </a:r>
          </a:p>
          <a:p>
            <a:pPr lvl="1" algn="l" rtl="0"/>
            <a:r>
              <a:rPr lang="en-US" sz="2400" dirty="0"/>
              <a:t>Risk-free rate, </a:t>
            </a:r>
            <a:r>
              <a:rPr lang="en-US" sz="2400" dirty="0" err="1"/>
              <a:t>R</a:t>
            </a:r>
            <a:r>
              <a:rPr lang="en-US" sz="2400" baseline="-25000" dirty="0" err="1"/>
              <a:t>f</a:t>
            </a:r>
            <a:endParaRPr lang="en-US" sz="2400" dirty="0"/>
          </a:p>
          <a:p>
            <a:pPr lvl="1" algn="l" rtl="0"/>
            <a:r>
              <a:rPr lang="en-US" sz="2400" dirty="0"/>
              <a:t>Market risk premium, E(R</a:t>
            </a:r>
            <a:r>
              <a:rPr lang="en-US" sz="2400" baseline="-25000" dirty="0"/>
              <a:t>M</a:t>
            </a:r>
            <a:r>
              <a:rPr lang="en-US" sz="2400" dirty="0"/>
              <a:t>) – </a:t>
            </a:r>
            <a:r>
              <a:rPr lang="en-US" sz="2400" dirty="0" err="1"/>
              <a:t>R</a:t>
            </a:r>
            <a:r>
              <a:rPr lang="en-US" sz="2400" baseline="-25000" dirty="0" err="1"/>
              <a:t>f</a:t>
            </a:r>
            <a:endParaRPr lang="en-US" sz="2400" dirty="0"/>
          </a:p>
          <a:p>
            <a:pPr lvl="1" algn="l" rtl="0"/>
            <a:r>
              <a:rPr lang="en-US" sz="2400" dirty="0"/>
              <a:t>Systematic risk of asset, </a:t>
            </a:r>
            <a:r>
              <a:rPr lang="en-US" sz="2400" dirty="0">
                <a:sym typeface="Symbol" pitchFamily="18" charset="2"/>
              </a:rPr>
              <a:t></a:t>
            </a:r>
            <a:endParaRPr lang="en-US" sz="2400" dirty="0"/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1447800" y="4343400"/>
          <a:ext cx="6705600" cy="1143000"/>
        </p:xfrm>
        <a:graphic>
          <a:graphicData uri="http://schemas.openxmlformats.org/presentationml/2006/ole">
            <p:oleObj spid="_x0000_s83970" name="Equation" r:id="rId4" imgW="170172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- SML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600200"/>
            <a:ext cx="7388225" cy="4530725"/>
          </a:xfrm>
        </p:spPr>
        <p:txBody>
          <a:bodyPr/>
          <a:lstStyle/>
          <a:p>
            <a:pPr algn="l" rtl="0"/>
            <a:r>
              <a:rPr lang="en-US" sz="2800" dirty="0"/>
              <a:t>Suppose your company has an equity beta of .58, and the current risk-free rate is 6.1%. If the expected market risk premium is 8.6%, what is your cost of equity capital?</a:t>
            </a:r>
          </a:p>
          <a:p>
            <a:pPr lvl="1" algn="l" rtl="0"/>
            <a:r>
              <a:rPr lang="en-US" sz="2400" dirty="0"/>
              <a:t>R</a:t>
            </a:r>
            <a:r>
              <a:rPr lang="en-US" sz="2400" baseline="-25000" dirty="0"/>
              <a:t>E</a:t>
            </a:r>
            <a:r>
              <a:rPr lang="en-US" sz="2400" dirty="0"/>
              <a:t> = 6.1 + .58(8.6) = 11.1%</a:t>
            </a:r>
          </a:p>
          <a:p>
            <a:pPr algn="l" rtl="0"/>
            <a:r>
              <a:rPr lang="en-US" sz="2800" dirty="0"/>
              <a:t>Since we came up with similar numbers using both the dividend growth model and the SML approach, we should feel good about our estimate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Advantages and Disadvantages of SML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 dirty="0"/>
              <a:t>Advantages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Explicitly adjusts for systematic risk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Applicable to all companies, as long as we can estimate beta</a:t>
            </a:r>
          </a:p>
          <a:p>
            <a:pPr algn="l" rtl="0">
              <a:lnSpc>
                <a:spcPct val="90000"/>
              </a:lnSpc>
            </a:pPr>
            <a:r>
              <a:rPr lang="en-US" sz="2800" dirty="0"/>
              <a:t>Disadvantages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Have to estimate the </a:t>
            </a:r>
            <a:r>
              <a:rPr lang="en-US" sz="2400" i="1" dirty="0"/>
              <a:t>expected</a:t>
            </a:r>
            <a:r>
              <a:rPr lang="en-US" sz="2400" dirty="0"/>
              <a:t> market risk premium, which does vary over time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Have to estimate beta, which also varies over time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We are using the past to predict the future, which is not always reliable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– Cost of Equity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565275"/>
            <a:ext cx="7540625" cy="4530725"/>
          </a:xfrm>
        </p:spPr>
        <p:txBody>
          <a:bodyPr/>
          <a:lstStyle/>
          <a:p>
            <a:pPr algn="l" rtl="0"/>
            <a:r>
              <a:rPr lang="en-US" sz="2400" dirty="0"/>
              <a:t>Suppose our company has a beta of 1.5. The market risk premium is expected to be 9%, and the current risk-free rate is 6%. We have used analysts’ estimates to determine that the market believes our dividends will grow at 6% per year and our last dividend was $2. Our stock is currently selling for $15.65. What is our cost of equity?</a:t>
            </a:r>
          </a:p>
          <a:p>
            <a:pPr lvl="1" algn="l" rtl="0"/>
            <a:r>
              <a:rPr lang="en-US" sz="2600" dirty="0"/>
              <a:t>Using SML: R</a:t>
            </a:r>
            <a:r>
              <a:rPr lang="en-US" sz="2600" baseline="-25000" dirty="0"/>
              <a:t>E</a:t>
            </a:r>
            <a:r>
              <a:rPr lang="en-US" sz="2600" dirty="0"/>
              <a:t> = 6% + 1.5(9%) = 19.5%</a:t>
            </a:r>
          </a:p>
          <a:p>
            <a:pPr lvl="1" algn="l" rtl="0"/>
            <a:r>
              <a:rPr lang="en-US" sz="2600" dirty="0"/>
              <a:t>Using DGM: R</a:t>
            </a:r>
            <a:r>
              <a:rPr lang="en-US" sz="2600" baseline="-25000" dirty="0"/>
              <a:t>E</a:t>
            </a:r>
            <a:r>
              <a:rPr lang="en-US" sz="2600" dirty="0"/>
              <a:t> = [2(1.06) / 15.65] + .06 = 19.55%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Cost of Debt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565275"/>
            <a:ext cx="7540625" cy="4530725"/>
          </a:xfrm>
        </p:spPr>
        <p:txBody>
          <a:bodyPr/>
          <a:lstStyle/>
          <a:p>
            <a:pPr algn="l" rtl="0"/>
            <a:r>
              <a:rPr lang="en-US" sz="2400" dirty="0"/>
              <a:t>The cost of debt is the required return on our company’s debt</a:t>
            </a:r>
          </a:p>
          <a:p>
            <a:pPr algn="l" rtl="0"/>
            <a:r>
              <a:rPr lang="en-US" sz="2400" dirty="0"/>
              <a:t>We usually focus on the cost of long-term debt or bonds</a:t>
            </a:r>
          </a:p>
          <a:p>
            <a:pPr algn="l" rtl="0"/>
            <a:r>
              <a:rPr lang="en-US" sz="2400" dirty="0"/>
              <a:t>The required return is best estimated by computing the yield-to-maturity on the existing debt</a:t>
            </a:r>
          </a:p>
          <a:p>
            <a:pPr algn="l" rtl="0"/>
            <a:r>
              <a:rPr lang="en-US" sz="2400" dirty="0"/>
              <a:t>We may also use estimates of current rates based on the bond rating we expect when we issue new debt</a:t>
            </a:r>
          </a:p>
          <a:p>
            <a:pPr algn="l" rtl="0"/>
            <a:r>
              <a:rPr lang="en-US" sz="2400" dirty="0"/>
              <a:t>The cost of debt is NOT the coupon rate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of Debt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565275"/>
            <a:ext cx="7540625" cy="4530725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sz="2400" dirty="0" smtClean="0"/>
              <a:t>2 ways:</a:t>
            </a:r>
          </a:p>
          <a:p>
            <a:pPr algn="l" rtl="0">
              <a:buNone/>
            </a:pPr>
            <a:r>
              <a:rPr lang="en-US" sz="2400" dirty="0" smtClean="0"/>
              <a:t>1- Trail and Error: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r>
              <a:rPr lang="en-US" sz="2400" dirty="0" smtClean="0"/>
              <a:t>Bond Value = c × [                                     ]  + 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r>
              <a:rPr lang="en-US" sz="2400" dirty="0" smtClean="0"/>
              <a:t>2- A- Discount:</a:t>
            </a:r>
          </a:p>
          <a:p>
            <a:pPr algn="l" rtl="0">
              <a:buNone/>
            </a:pPr>
            <a:r>
              <a:rPr lang="en-US" sz="2400" dirty="0" smtClean="0"/>
              <a:t>                                </a:t>
            </a:r>
          </a:p>
          <a:p>
            <a:pPr algn="l" rtl="0">
              <a:buNone/>
            </a:pPr>
            <a:r>
              <a:rPr lang="en-US" sz="2400" dirty="0" smtClean="0"/>
              <a:t>                                   R</a:t>
            </a:r>
            <a:r>
              <a:rPr lang="en-US" sz="2000" dirty="0" smtClean="0"/>
              <a:t>d = </a:t>
            </a:r>
          </a:p>
          <a:p>
            <a:pPr algn="l" rtl="0">
              <a:buNone/>
            </a:pPr>
            <a:r>
              <a:rPr lang="en-US" sz="2000" dirty="0" smtClean="0"/>
              <a:t>     </a:t>
            </a:r>
            <a:r>
              <a:rPr lang="en-US" sz="2400" dirty="0" smtClean="0"/>
              <a:t>B- Premium:</a:t>
            </a:r>
          </a:p>
          <a:p>
            <a:pPr algn="l" rtl="0">
              <a:buNone/>
            </a:pPr>
            <a:r>
              <a:rPr lang="en-US" sz="2400" dirty="0" smtClean="0"/>
              <a:t>                                </a:t>
            </a:r>
          </a:p>
          <a:p>
            <a:pPr algn="l" rtl="0">
              <a:buNone/>
            </a:pPr>
            <a:r>
              <a:rPr lang="en-US" sz="2400" dirty="0" smtClean="0"/>
              <a:t>                                 R</a:t>
            </a:r>
            <a:r>
              <a:rPr lang="en-US" sz="2000" dirty="0" smtClean="0"/>
              <a:t>d = </a:t>
            </a:r>
          </a:p>
          <a:p>
            <a:pPr algn="l" rtl="0">
              <a:buNone/>
            </a:pPr>
            <a:r>
              <a:rPr lang="en-US" sz="2000" dirty="0" smtClean="0"/>
              <a:t>         </a:t>
            </a:r>
            <a:endParaRPr lang="en-US" sz="2400" dirty="0" smtClean="0"/>
          </a:p>
          <a:p>
            <a:pPr algn="l" rtl="0">
              <a:buNone/>
            </a:pPr>
            <a:endParaRPr lang="en-US" sz="24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352800" y="3200400"/>
            <a:ext cx="2362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352800" y="2514600"/>
            <a:ext cx="533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1 -   </a:t>
            </a:r>
            <a:endParaRPr lang="ar-KW" sz="20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962400" y="2667000"/>
            <a:ext cx="129540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91000" y="2133600"/>
            <a:ext cx="99060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 smtClean="0"/>
              <a:t>1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(1+R</a:t>
            </a:r>
            <a:r>
              <a:rPr lang="en-US" sz="1500" dirty="0" smtClean="0"/>
              <a:t>d</a:t>
            </a:r>
            <a:r>
              <a:rPr lang="en-US" sz="2000" dirty="0" smtClean="0"/>
              <a:t>)</a:t>
            </a:r>
            <a:endParaRPr lang="ar-KW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4953000" y="2667000"/>
            <a:ext cx="304800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500" dirty="0" smtClean="0"/>
              <a:t>t</a:t>
            </a:r>
            <a:endParaRPr lang="ar-KW" sz="1500" dirty="0"/>
          </a:p>
        </p:txBody>
      </p:sp>
      <p:sp>
        <p:nvSpPr>
          <p:cNvPr id="13" name="TextBox 12"/>
          <p:cNvSpPr txBox="1"/>
          <p:nvPr/>
        </p:nvSpPr>
        <p:spPr>
          <a:xfrm>
            <a:off x="4038600" y="3352800"/>
            <a:ext cx="990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R</a:t>
            </a:r>
            <a:r>
              <a:rPr lang="en-US" sz="1500" dirty="0" smtClean="0"/>
              <a:t>d</a:t>
            </a:r>
            <a:endParaRPr lang="ar-KW" sz="15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6477000" y="3124200"/>
            <a:ext cx="106680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477000" y="2590800"/>
            <a:ext cx="99060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 smtClean="0"/>
              <a:t>F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(1+R</a:t>
            </a:r>
            <a:r>
              <a:rPr lang="en-US" sz="1500" dirty="0" smtClean="0"/>
              <a:t>d</a:t>
            </a:r>
            <a:r>
              <a:rPr lang="en-US" sz="2000" dirty="0" smtClean="0"/>
              <a:t>)</a:t>
            </a:r>
            <a:endParaRPr lang="ar-KW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7315200" y="3124200"/>
            <a:ext cx="304800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500" dirty="0" smtClean="0"/>
              <a:t>t</a:t>
            </a:r>
            <a:endParaRPr lang="ar-KW" sz="15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733800" y="4419600"/>
            <a:ext cx="2362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810000" y="4019490"/>
            <a:ext cx="8382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err="1" smtClean="0"/>
              <a:t>Int</a:t>
            </a:r>
            <a:r>
              <a:rPr lang="en-US" sz="2000" dirty="0" smtClean="0"/>
              <a:t>  +   </a:t>
            </a:r>
            <a:endParaRPr lang="ar-KW" sz="20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4648200" y="4114800"/>
            <a:ext cx="129540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800600" y="3787914"/>
            <a:ext cx="9906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 smtClean="0"/>
              <a:t>d</a:t>
            </a:r>
          </a:p>
          <a:p>
            <a:pPr algn="ctr"/>
            <a:r>
              <a:rPr lang="en-US" sz="2000" dirty="0" smtClean="0"/>
              <a:t>n</a:t>
            </a:r>
            <a:endParaRPr lang="ar-KW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4191000" y="4495800"/>
            <a:ext cx="16764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(f + m) /2</a:t>
            </a:r>
            <a:endParaRPr lang="ar-KW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3581400" y="5638800"/>
            <a:ext cx="2362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657600" y="5238690"/>
            <a:ext cx="8382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err="1" smtClean="0"/>
              <a:t>Int</a:t>
            </a:r>
            <a:r>
              <a:rPr lang="en-US" sz="2000" dirty="0" smtClean="0"/>
              <a:t>  -   </a:t>
            </a:r>
            <a:endParaRPr lang="ar-KW" sz="2000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4495800" y="5334000"/>
            <a:ext cx="129540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648200" y="5007114"/>
            <a:ext cx="9906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 smtClean="0"/>
              <a:t>z</a:t>
            </a:r>
          </a:p>
          <a:p>
            <a:pPr algn="ctr"/>
            <a:r>
              <a:rPr lang="en-US" sz="2000" dirty="0" smtClean="0"/>
              <a:t>n</a:t>
            </a:r>
            <a:endParaRPr lang="ar-KW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4038600" y="5715000"/>
            <a:ext cx="16764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(f + m) /2</a:t>
            </a:r>
            <a:endParaRPr lang="ar-KW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Cost of Debt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Suppose we have a bond issue currently outstanding that has 25 years left to maturity. The coupon rate is 9%, and coupons are paid semiannually. The bond is currently selling for $908.72 per $1,000 bond. What is the cost of debt</a:t>
            </a:r>
            <a:r>
              <a:rPr lang="en-US" sz="2800" dirty="0" smtClean="0"/>
              <a:t>?</a:t>
            </a:r>
          </a:p>
          <a:p>
            <a:pPr lvl="1" algn="l" rtl="0"/>
            <a:r>
              <a:rPr lang="en-US" sz="2400" dirty="0" smtClean="0"/>
              <a:t>t = 50; c = 45; F = 1000; PV = 908.72;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Cost of Preferred Stock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Reminders</a:t>
            </a:r>
          </a:p>
          <a:p>
            <a:pPr lvl="1" algn="l" rtl="0"/>
            <a:r>
              <a:rPr lang="en-US" sz="2400" dirty="0"/>
              <a:t>Preferred stock generally pays a constant dividend each period</a:t>
            </a:r>
          </a:p>
          <a:p>
            <a:pPr lvl="1" algn="l" rtl="0"/>
            <a:r>
              <a:rPr lang="en-US" sz="2400" dirty="0"/>
              <a:t>Dividends are expected to be paid every period forever</a:t>
            </a:r>
          </a:p>
          <a:p>
            <a:pPr algn="l" rtl="0"/>
            <a:r>
              <a:rPr lang="en-US" sz="2800" dirty="0"/>
              <a:t>Preferred stock is a perpetuity, so we take the perpetuity formula, rearrange and solve for R</a:t>
            </a:r>
            <a:r>
              <a:rPr lang="en-US" sz="2800" baseline="-25000" dirty="0"/>
              <a:t>P</a:t>
            </a:r>
            <a:endParaRPr lang="en-US" sz="2800" dirty="0"/>
          </a:p>
          <a:p>
            <a:pPr algn="l" rtl="0"/>
            <a:r>
              <a:rPr lang="en-US" sz="2800" dirty="0"/>
              <a:t>R</a:t>
            </a:r>
            <a:r>
              <a:rPr lang="en-US" sz="2800" baseline="-25000" dirty="0"/>
              <a:t>P</a:t>
            </a:r>
            <a:r>
              <a:rPr lang="en-US" sz="2800" dirty="0"/>
              <a:t> = D / P</a:t>
            </a:r>
            <a:r>
              <a:rPr lang="en-US" sz="2800" baseline="-25000" dirty="0"/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Cost of Preferred Stock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Your company has preferred stock that has an annual dividend of $3. If the current price is $25, what is the cost of preferred stock?</a:t>
            </a:r>
          </a:p>
          <a:p>
            <a:pPr algn="l" rtl="0"/>
            <a:r>
              <a:rPr lang="en-US" dirty="0"/>
              <a:t>R</a:t>
            </a:r>
            <a:r>
              <a:rPr lang="en-US" baseline="-25000" dirty="0"/>
              <a:t>P</a:t>
            </a:r>
            <a:r>
              <a:rPr lang="en-US" dirty="0"/>
              <a:t> = 3 / 25 = 12%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Concepts and Skills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Know how to determine a firm’s cost of equity capital</a:t>
            </a:r>
          </a:p>
          <a:p>
            <a:pPr algn="l" rtl="0"/>
            <a:r>
              <a:rPr lang="en-US" dirty="0"/>
              <a:t>Know how to determine a firm’s cost of debt</a:t>
            </a:r>
          </a:p>
          <a:p>
            <a:pPr algn="l" rtl="0"/>
            <a:r>
              <a:rPr lang="en-US" dirty="0"/>
              <a:t>Know how to determine a firm’s overall cost of capital</a:t>
            </a:r>
          </a:p>
          <a:p>
            <a:pPr algn="l" rtl="0"/>
            <a:r>
              <a:rPr lang="en-US" dirty="0"/>
              <a:t>Understand pitfalls of overall cost of capital and how to manage them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Weighted Average Cost of Capital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870075"/>
            <a:ext cx="7388225" cy="4530725"/>
          </a:xfrm>
        </p:spPr>
        <p:txBody>
          <a:bodyPr/>
          <a:lstStyle/>
          <a:p>
            <a:pPr algn="l" rtl="0"/>
            <a:r>
              <a:rPr lang="en-US" sz="2800" dirty="0"/>
              <a:t>We can use the individual costs of capital that we have computed to get our “average” cost of capital for the firm.</a:t>
            </a:r>
          </a:p>
          <a:p>
            <a:pPr algn="l" rtl="0"/>
            <a:r>
              <a:rPr lang="en-US" sz="2800" dirty="0"/>
              <a:t>This “average” is the required return on the firm’s assets, based on the market’s perception of the risk of those assets</a:t>
            </a:r>
          </a:p>
          <a:p>
            <a:pPr algn="l" rtl="0"/>
            <a:r>
              <a:rPr lang="en-US" sz="2800" dirty="0"/>
              <a:t>The weights are determined by how much of each type of financing is used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Capital Structure Weights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447800"/>
            <a:ext cx="7388225" cy="4530725"/>
          </a:xfrm>
        </p:spPr>
        <p:txBody>
          <a:bodyPr/>
          <a:lstStyle/>
          <a:p>
            <a:pPr algn="l" rtl="0"/>
            <a:r>
              <a:rPr lang="en-US" sz="2800" dirty="0"/>
              <a:t>Notation</a:t>
            </a:r>
          </a:p>
          <a:p>
            <a:pPr lvl="1" algn="l" rtl="0"/>
            <a:r>
              <a:rPr lang="en-US" sz="2400" dirty="0"/>
              <a:t>E = market value of equity = # of outstanding shares times price per share</a:t>
            </a:r>
          </a:p>
          <a:p>
            <a:pPr lvl="1" algn="l" rtl="0"/>
            <a:r>
              <a:rPr lang="en-US" sz="2400" dirty="0"/>
              <a:t>D = market value of debt = # of outstanding bonds times bond price</a:t>
            </a:r>
          </a:p>
          <a:p>
            <a:pPr lvl="1" algn="l" rtl="0"/>
            <a:r>
              <a:rPr lang="en-US" sz="2400" dirty="0"/>
              <a:t>V = market value of the firm = D + E</a:t>
            </a:r>
          </a:p>
          <a:p>
            <a:pPr algn="l" rtl="0"/>
            <a:r>
              <a:rPr lang="en-US" sz="2800" dirty="0"/>
              <a:t>Weights</a:t>
            </a:r>
          </a:p>
          <a:p>
            <a:pPr lvl="1" algn="l" rtl="0"/>
            <a:r>
              <a:rPr lang="en-US" sz="2400" dirty="0" err="1"/>
              <a:t>w</a:t>
            </a:r>
            <a:r>
              <a:rPr lang="en-US" sz="2400" baseline="-25000" dirty="0" err="1"/>
              <a:t>E</a:t>
            </a:r>
            <a:r>
              <a:rPr lang="en-US" sz="2400" dirty="0"/>
              <a:t> = E/V = percent financed with equity</a:t>
            </a:r>
          </a:p>
          <a:p>
            <a:pPr lvl="1" algn="l" rtl="0"/>
            <a:r>
              <a:rPr lang="en-US" sz="2400" dirty="0" err="1"/>
              <a:t>w</a:t>
            </a:r>
            <a:r>
              <a:rPr lang="en-US" sz="2400" baseline="-25000" dirty="0" err="1"/>
              <a:t>D</a:t>
            </a:r>
            <a:r>
              <a:rPr lang="en-US" sz="2400" dirty="0"/>
              <a:t> = D/V = percent financed with debt</a:t>
            </a:r>
          </a:p>
          <a:p>
            <a:pPr lvl="1" algn="l" rtl="0"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Capital Structure Weights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388225" cy="4530725"/>
          </a:xfrm>
        </p:spPr>
        <p:txBody>
          <a:bodyPr/>
          <a:lstStyle/>
          <a:p>
            <a:pPr algn="l" rtl="0"/>
            <a:r>
              <a:rPr lang="en-US" dirty="0"/>
              <a:t>Suppose you have a market value of equity equal to $500 million and a market value of debt equal to $475 million.</a:t>
            </a:r>
          </a:p>
          <a:p>
            <a:pPr lvl="1" algn="l" rtl="0"/>
            <a:r>
              <a:rPr lang="en-US" dirty="0"/>
              <a:t>What are the capital structure weights?</a:t>
            </a:r>
          </a:p>
          <a:p>
            <a:pPr lvl="2" algn="l" rtl="0"/>
            <a:r>
              <a:rPr lang="en-US" dirty="0"/>
              <a:t>V = 500 million + 475 million = 975 million</a:t>
            </a:r>
          </a:p>
          <a:p>
            <a:pPr lvl="2" algn="l" rtl="0"/>
            <a:r>
              <a:rPr lang="en-US" dirty="0" err="1"/>
              <a:t>w</a:t>
            </a:r>
            <a:r>
              <a:rPr lang="en-US" baseline="-25000" dirty="0" err="1"/>
              <a:t>E</a:t>
            </a:r>
            <a:r>
              <a:rPr lang="en-US" dirty="0"/>
              <a:t> = E/V = 500 / 975 = .5128 = 51.28%</a:t>
            </a:r>
          </a:p>
          <a:p>
            <a:pPr lvl="2" algn="l" rtl="0"/>
            <a:r>
              <a:rPr lang="en-US" dirty="0" err="1"/>
              <a:t>w</a:t>
            </a:r>
            <a:r>
              <a:rPr lang="en-US" baseline="-25000" dirty="0" err="1"/>
              <a:t>D</a:t>
            </a:r>
            <a:r>
              <a:rPr lang="en-US" dirty="0"/>
              <a:t> = D/V = 475 / 975 = .4872 = 48.72%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Taxes and the WACC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/>
              <a:t>We are concerned with after-tax cash flows, so we also need to consider the effect of taxes on the various costs of capital</a:t>
            </a:r>
          </a:p>
          <a:p>
            <a:pPr algn="l" rtl="0"/>
            <a:r>
              <a:rPr lang="en-US" sz="2400" dirty="0"/>
              <a:t>Interest expense reduces our tax liability</a:t>
            </a:r>
          </a:p>
          <a:p>
            <a:pPr lvl="1" algn="l" rtl="0"/>
            <a:r>
              <a:rPr lang="en-US" sz="2000" dirty="0"/>
              <a:t>This reduction in taxes reduces our cost of debt</a:t>
            </a:r>
          </a:p>
          <a:p>
            <a:pPr lvl="1" algn="l" rtl="0"/>
            <a:r>
              <a:rPr lang="en-US" sz="2000" dirty="0"/>
              <a:t>After-tax cost of debt = R</a:t>
            </a:r>
            <a:r>
              <a:rPr lang="en-US" sz="2000" baseline="-25000" dirty="0"/>
              <a:t>D</a:t>
            </a:r>
            <a:r>
              <a:rPr lang="en-US" sz="2000" dirty="0"/>
              <a:t>(1-T</a:t>
            </a:r>
            <a:r>
              <a:rPr lang="en-US" sz="2000" baseline="-25000" dirty="0"/>
              <a:t>C</a:t>
            </a:r>
            <a:r>
              <a:rPr lang="en-US" sz="2000" dirty="0"/>
              <a:t>)</a:t>
            </a:r>
          </a:p>
          <a:p>
            <a:pPr algn="l" rtl="0"/>
            <a:r>
              <a:rPr lang="en-US" sz="2400" dirty="0"/>
              <a:t>Dividends are not tax deductible, so there is no tax impact on the cost of equity</a:t>
            </a:r>
          </a:p>
          <a:p>
            <a:pPr algn="l" rtl="0"/>
            <a:r>
              <a:rPr lang="en-US" sz="2400" dirty="0"/>
              <a:t>WACC = </a:t>
            </a:r>
            <a:r>
              <a:rPr lang="en-US" sz="2400" dirty="0" err="1"/>
              <a:t>w</a:t>
            </a:r>
            <a:r>
              <a:rPr lang="en-US" sz="2400" baseline="-25000" dirty="0" err="1"/>
              <a:t>E</a:t>
            </a:r>
            <a:r>
              <a:rPr lang="en-US" sz="2400" dirty="0" err="1"/>
              <a:t>R</a:t>
            </a:r>
            <a:r>
              <a:rPr lang="en-US" sz="2400" baseline="-25000" dirty="0" err="1"/>
              <a:t>E</a:t>
            </a:r>
            <a:r>
              <a:rPr lang="en-US" sz="2400" dirty="0"/>
              <a:t> + </a:t>
            </a:r>
            <a:r>
              <a:rPr lang="en-US" sz="2400" dirty="0" err="1"/>
              <a:t>w</a:t>
            </a:r>
            <a:r>
              <a:rPr lang="en-US" sz="2400" baseline="-25000" dirty="0" err="1"/>
              <a:t>D</a:t>
            </a:r>
            <a:r>
              <a:rPr lang="en-US" sz="2400" dirty="0" err="1"/>
              <a:t>R</a:t>
            </a:r>
            <a:r>
              <a:rPr lang="en-US" sz="2400" baseline="-25000" dirty="0" err="1"/>
              <a:t>D</a:t>
            </a:r>
            <a:r>
              <a:rPr lang="en-US" sz="2400" dirty="0"/>
              <a:t>(1-T</a:t>
            </a:r>
            <a:r>
              <a:rPr lang="en-US" sz="2400" baseline="-25000" dirty="0"/>
              <a:t>C</a:t>
            </a:r>
            <a:r>
              <a:rPr lang="en-US" sz="2400" dirty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16050" y="274638"/>
            <a:ext cx="7256463" cy="868362"/>
          </a:xfrm>
        </p:spPr>
        <p:txBody>
          <a:bodyPr/>
          <a:lstStyle/>
          <a:p>
            <a:r>
              <a:rPr lang="en-US" sz="4000" dirty="0" smtClean="0"/>
              <a:t>Example: </a:t>
            </a:r>
            <a:r>
              <a:rPr lang="en-US" sz="3800" dirty="0" smtClean="0"/>
              <a:t>Eastman Chemical </a:t>
            </a:r>
            <a:endParaRPr lang="en-US" sz="3800" dirty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447800"/>
            <a:ext cx="8305800" cy="57150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dirty="0" smtClean="0"/>
              <a:t>Go </a:t>
            </a:r>
            <a:r>
              <a:rPr lang="en-US" sz="2400" dirty="0"/>
              <a:t>to </a:t>
            </a:r>
            <a:r>
              <a:rPr lang="en-US" sz="2400" dirty="0" smtClean="0"/>
              <a:t>Yahoo Finance to get information on Eastman Chemical (EMN)</a:t>
            </a:r>
            <a:endParaRPr lang="en-US" sz="2400" dirty="0"/>
          </a:p>
          <a:p>
            <a:pPr algn="l" rtl="0">
              <a:lnSpc>
                <a:spcPct val="90000"/>
              </a:lnSpc>
            </a:pPr>
            <a:r>
              <a:rPr lang="en-US" sz="2400" dirty="0"/>
              <a:t>Under Profile and Key Statistics, you can find the following information: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/>
              <a:t># of shares outstanding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/>
              <a:t>Book value per share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/>
              <a:t>Price per share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/>
              <a:t>Beta</a:t>
            </a:r>
          </a:p>
          <a:p>
            <a:pPr algn="l" rtl="0">
              <a:lnSpc>
                <a:spcPct val="90000"/>
              </a:lnSpc>
            </a:pPr>
            <a:r>
              <a:rPr lang="en-US" sz="2400" dirty="0"/>
              <a:t>Under analysts estimates, you can find analysts estimates of earnings </a:t>
            </a:r>
            <a:r>
              <a:rPr lang="en-US" sz="2400" dirty="0" smtClean="0"/>
              <a:t>growth</a:t>
            </a:r>
            <a:endParaRPr lang="en-US" sz="2400" dirty="0"/>
          </a:p>
          <a:p>
            <a:pPr algn="l" rtl="0">
              <a:lnSpc>
                <a:spcPct val="90000"/>
              </a:lnSpc>
            </a:pPr>
            <a:r>
              <a:rPr lang="en-US" sz="2400" dirty="0"/>
              <a:t>The Bonds section at Yahoo Finance can provide the T-bill rate</a:t>
            </a:r>
          </a:p>
          <a:p>
            <a:pPr algn="l" rtl="0">
              <a:lnSpc>
                <a:spcPct val="90000"/>
              </a:lnSpc>
            </a:pPr>
            <a:r>
              <a:rPr lang="en-US" sz="2400" dirty="0"/>
              <a:t>Use this information, along with the CAPM and DGM to estimate the cost of equity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105486"/>
            <a:ext cx="7405483" cy="4523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416050" y="274638"/>
            <a:ext cx="7256463" cy="86836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Example: </a:t>
            </a:r>
            <a:r>
              <a:rPr kumimoji="0" lang="en-US" sz="3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Eastman Chemical </a:t>
            </a:r>
            <a:endParaRPr kumimoji="0" lang="en-US" sz="38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49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371600"/>
            <a:ext cx="28384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14.1 Cost of Equity</a:t>
            </a:r>
          </a:p>
        </p:txBody>
      </p:sp>
      <p:pic>
        <p:nvPicPr>
          <p:cNvPr id="69641" name="Picture 9" descr="ros91585_tb1501"/>
          <p:cNvPicPr>
            <a:picLocks noChangeAspect="1" noChangeArrowheads="1"/>
          </p:cNvPicPr>
          <p:nvPr/>
        </p:nvPicPr>
        <p:blipFill>
          <a:blip r:embed="rId2" cstate="print"/>
          <a:srcRect l="30000" b="61995"/>
          <a:stretch>
            <a:fillRect/>
          </a:stretch>
        </p:blipFill>
        <p:spPr bwMode="auto">
          <a:xfrm>
            <a:off x="762000" y="2584450"/>
            <a:ext cx="7535863" cy="2289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14.1 Cost of Debt</a:t>
            </a:r>
          </a:p>
        </p:txBody>
      </p:sp>
      <p:pic>
        <p:nvPicPr>
          <p:cNvPr id="71690" name="Picture 10" descr="ros91585_tb1501"/>
          <p:cNvPicPr>
            <a:picLocks noChangeAspect="1" noChangeArrowheads="1"/>
          </p:cNvPicPr>
          <p:nvPr/>
        </p:nvPicPr>
        <p:blipFill>
          <a:blip r:embed="rId2" cstate="print"/>
          <a:srcRect l="30000" t="37180" b="38034"/>
          <a:stretch>
            <a:fillRect/>
          </a:stretch>
        </p:blipFill>
        <p:spPr bwMode="auto">
          <a:xfrm>
            <a:off x="685800" y="2743200"/>
            <a:ext cx="7688263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14.1 WACC</a:t>
            </a:r>
          </a:p>
        </p:txBody>
      </p:sp>
      <p:pic>
        <p:nvPicPr>
          <p:cNvPr id="73739" name="Picture 11" descr="ros91585_tb1501"/>
          <p:cNvPicPr>
            <a:picLocks noChangeAspect="1" noChangeArrowheads="1"/>
          </p:cNvPicPr>
          <p:nvPr/>
        </p:nvPicPr>
        <p:blipFill>
          <a:blip r:embed="rId2" cstate="print"/>
          <a:srcRect l="30000" t="60725" b="-1622"/>
          <a:stretch>
            <a:fillRect/>
          </a:stretch>
        </p:blipFill>
        <p:spPr bwMode="auto">
          <a:xfrm>
            <a:off x="914400" y="2286000"/>
            <a:ext cx="7391400" cy="2417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use of the WACC</a:t>
            </a:r>
            <a:endParaRPr lang="en-US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 smtClean="0"/>
              <a:t>Performance evaluation</a:t>
            </a:r>
            <a:endParaRPr lang="en-US" sz="2800" dirty="0"/>
          </a:p>
          <a:p>
            <a:pPr algn="l" rtl="0"/>
            <a:r>
              <a:rPr lang="en-US" sz="2800" dirty="0" smtClean="0"/>
              <a:t>Economic Value Added (EVA) is the best-known approach</a:t>
            </a:r>
            <a:endParaRPr lang="en-US" sz="2800" dirty="0"/>
          </a:p>
          <a:p>
            <a:pPr algn="l" rtl="0"/>
            <a:r>
              <a:rPr lang="en-US" sz="2800" dirty="0" smtClean="0"/>
              <a:t>EVA = Net Operating Profit After Taxes (NOPAT)</a:t>
            </a:r>
          </a:p>
          <a:p>
            <a:pPr algn="l" rtl="0">
              <a:buNone/>
            </a:pPr>
            <a:r>
              <a:rPr lang="en-US" sz="2800" dirty="0" smtClean="0"/>
              <a:t>                -  (Capital × Cost of Capital)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Chapter Outline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The Cost of Capital: Some Preliminaries</a:t>
            </a:r>
          </a:p>
          <a:p>
            <a:pPr algn="l" rtl="0"/>
            <a:r>
              <a:rPr lang="en-US" sz="2800" dirty="0"/>
              <a:t>The Cost of Equity</a:t>
            </a:r>
          </a:p>
          <a:p>
            <a:pPr algn="l" rtl="0"/>
            <a:r>
              <a:rPr lang="en-US" sz="2800" dirty="0"/>
              <a:t>The Costs of Debt and Preferred Stock</a:t>
            </a:r>
          </a:p>
          <a:p>
            <a:pPr algn="l" rtl="0"/>
            <a:r>
              <a:rPr lang="en-US" sz="2800" dirty="0"/>
              <a:t>The Weighted Average Cost of Capital</a:t>
            </a:r>
          </a:p>
          <a:p>
            <a:pPr algn="l" rtl="0"/>
            <a:r>
              <a:rPr lang="en-US" sz="2800" dirty="0"/>
              <a:t>Divisional and Project Costs of Capital</a:t>
            </a:r>
          </a:p>
          <a:p>
            <a:pPr algn="l" rtl="0"/>
            <a:r>
              <a:rPr lang="en-US" sz="2800" dirty="0"/>
              <a:t>Flotation Costs and the Weighted Average Cost of Capital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Divisional and Project Costs of Capital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Using the WACC as our discount rate is only appropriate for projects that have the same risk as the firm’s current operations</a:t>
            </a:r>
          </a:p>
          <a:p>
            <a:pPr algn="l" rtl="0"/>
            <a:r>
              <a:rPr lang="en-US" sz="2800" dirty="0"/>
              <a:t>If we are looking at a project that does NOT have the same risk as the firm, then we need to determine the appropriate discount rate for that project</a:t>
            </a:r>
          </a:p>
          <a:p>
            <a:pPr algn="l" rtl="0"/>
            <a:r>
              <a:rPr lang="en-US" sz="2800" dirty="0"/>
              <a:t>Divisions also often require separate</a:t>
            </a:r>
            <a:br>
              <a:rPr lang="en-US" sz="2800" dirty="0"/>
            </a:br>
            <a:r>
              <a:rPr lang="en-US" sz="2800" dirty="0"/>
              <a:t>discount rates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WACC for All Projects - Example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870075"/>
            <a:ext cx="8302625" cy="4530725"/>
          </a:xfrm>
        </p:spPr>
        <p:txBody>
          <a:bodyPr/>
          <a:lstStyle/>
          <a:p>
            <a:pPr algn="l" rtl="0"/>
            <a:r>
              <a:rPr lang="en-US" sz="2800" dirty="0"/>
              <a:t>What would happen if we use the WACC for all projects regardless of risk?</a:t>
            </a:r>
          </a:p>
          <a:p>
            <a:pPr algn="l" rtl="0"/>
            <a:r>
              <a:rPr lang="en-US" sz="2800" dirty="0"/>
              <a:t>Assume the WACC = 15%</a:t>
            </a:r>
          </a:p>
          <a:p>
            <a:pPr lvl="1" algn="l" rtl="0">
              <a:buFontTx/>
              <a:buNone/>
            </a:pPr>
            <a:r>
              <a:rPr lang="en-US" sz="2400" dirty="0"/>
              <a:t>Project	Required Return	IRR</a:t>
            </a:r>
          </a:p>
          <a:p>
            <a:pPr lvl="1" algn="l" rtl="0">
              <a:buFontTx/>
              <a:buNone/>
            </a:pPr>
            <a:r>
              <a:rPr lang="en-US" sz="2400" dirty="0"/>
              <a:t>A			20%			17%</a:t>
            </a:r>
          </a:p>
          <a:p>
            <a:pPr lvl="1" algn="l" rtl="0">
              <a:buFontTx/>
              <a:buNone/>
            </a:pPr>
            <a:r>
              <a:rPr lang="en-US" sz="2400" dirty="0"/>
              <a:t>B			15%			18%</a:t>
            </a:r>
          </a:p>
          <a:p>
            <a:pPr lvl="1" algn="l" rtl="0">
              <a:buFontTx/>
              <a:buNone/>
            </a:pPr>
            <a:r>
              <a:rPr lang="en-US" sz="2400" dirty="0"/>
              <a:t>C			10%			12%</a:t>
            </a:r>
          </a:p>
          <a:p>
            <a:pPr algn="l" rtl="0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Pure Play Approach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447800"/>
            <a:ext cx="7312025" cy="4530725"/>
          </a:xfrm>
        </p:spPr>
        <p:txBody>
          <a:bodyPr/>
          <a:lstStyle/>
          <a:p>
            <a:pPr algn="l" rtl="0"/>
            <a:r>
              <a:rPr lang="en-US" sz="2800" dirty="0" smtClean="0"/>
              <a:t>The use of a WACC that is unique to a particular project, based on companies in similar lines or business</a:t>
            </a:r>
          </a:p>
          <a:p>
            <a:pPr algn="l" rtl="0">
              <a:buNone/>
            </a:pPr>
            <a:endParaRPr lang="en-US" sz="2800" dirty="0"/>
          </a:p>
          <a:p>
            <a:pPr algn="l" rtl="0"/>
            <a:r>
              <a:rPr lang="en-US" sz="2800" dirty="0"/>
              <a:t>Often difficult to find pure play </a:t>
            </a:r>
            <a:r>
              <a:rPr lang="en-US" sz="2800" dirty="0" smtClean="0"/>
              <a:t>companies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Ex: </a:t>
            </a:r>
            <a:endParaRPr lang="en-US" sz="2800" dirty="0"/>
          </a:p>
        </p:txBody>
      </p:sp>
      <p:pic>
        <p:nvPicPr>
          <p:cNvPr id="5" name="Picture 4" descr="mcdonalds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8400" y="4438650"/>
            <a:ext cx="2209800" cy="1657350"/>
          </a:xfrm>
          <a:prstGeom prst="rect">
            <a:avLst/>
          </a:prstGeom>
        </p:spPr>
      </p:pic>
      <p:pic>
        <p:nvPicPr>
          <p:cNvPr id="6" name="Picture 5" descr="20060501-100558-starbuck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62600" y="4495800"/>
            <a:ext cx="1676400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Subjective Approach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/>
              <a:t>Consider the project’s risk relative to the firm overall</a:t>
            </a:r>
          </a:p>
          <a:p>
            <a:pPr algn="l" rtl="0"/>
            <a:r>
              <a:rPr lang="en-US" sz="2400" dirty="0"/>
              <a:t>If the project has more risk than the firm, use a discount rate greater than the WACC</a:t>
            </a:r>
          </a:p>
          <a:p>
            <a:pPr algn="l" rtl="0"/>
            <a:r>
              <a:rPr lang="en-US" sz="2400" dirty="0"/>
              <a:t>If the project has less risk than the firm, use a discount rate less than the WACC</a:t>
            </a:r>
          </a:p>
          <a:p>
            <a:pPr algn="l" rtl="0"/>
            <a:r>
              <a:rPr lang="en-US" sz="2400" dirty="0"/>
              <a:t>You may still accept projects that you shouldn’t and reject projects you should accept, but your error rate should be lower than not considering differential risk at 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Flotation Costs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565275"/>
            <a:ext cx="8455025" cy="4530725"/>
          </a:xfrm>
        </p:spPr>
        <p:txBody>
          <a:bodyPr/>
          <a:lstStyle/>
          <a:p>
            <a:pPr algn="l" rtl="0"/>
            <a:r>
              <a:rPr lang="en-US" sz="2800" dirty="0"/>
              <a:t>The required return depends on the risk, not how the money is raised</a:t>
            </a:r>
          </a:p>
          <a:p>
            <a:pPr algn="l" rtl="0"/>
            <a:r>
              <a:rPr lang="en-US" sz="2800" dirty="0"/>
              <a:t>However, the cost of issuing new securities should not just be ignored either</a:t>
            </a:r>
          </a:p>
          <a:p>
            <a:pPr algn="l" rtl="0"/>
            <a:r>
              <a:rPr lang="en-US" sz="2800" dirty="0"/>
              <a:t>Basic Approach</a:t>
            </a:r>
          </a:p>
          <a:p>
            <a:pPr lvl="1" algn="l" rtl="0"/>
            <a:r>
              <a:rPr lang="en-US" sz="2400" dirty="0"/>
              <a:t>Compute the weighted average flotation cost</a:t>
            </a:r>
          </a:p>
          <a:p>
            <a:pPr lvl="1" algn="l" rtl="0"/>
            <a:r>
              <a:rPr lang="en-US" sz="2400" dirty="0"/>
              <a:t>Use the target weights because the firm will issue securities in these percentages over the long term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NPV and Flotation Costs - Example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793875"/>
            <a:ext cx="8226425" cy="4530725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000" dirty="0"/>
              <a:t>Your company is considering a project that will cost $1 million. The project will generate after-tax cash flows of $250,000 per year for 7 years. The WACC is 15%, and the firm’s target D/E ratio is .6 The flotation cost for equity is 5%, and the flotation cost for debt is 3%. What is the NPV for the project after adjusting for flotation costs?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 err="1"/>
              <a:t>f</a:t>
            </a:r>
            <a:r>
              <a:rPr lang="en-US" sz="1800" baseline="-25000" dirty="0" err="1"/>
              <a:t>A</a:t>
            </a:r>
            <a:r>
              <a:rPr lang="en-US" sz="1800" dirty="0"/>
              <a:t> = (.375)(3%) + (.625)(5%) = 4.25%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/>
              <a:t>PV of future cash flows = 1,040,105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/>
              <a:t>NPV = 1,040,105 - 1,000,000/(1-.0425) = -4,281</a:t>
            </a:r>
          </a:p>
          <a:p>
            <a:pPr algn="l" rtl="0">
              <a:lnSpc>
                <a:spcPct val="90000"/>
              </a:lnSpc>
            </a:pPr>
            <a:r>
              <a:rPr lang="en-US" sz="2000" dirty="0"/>
              <a:t>The project would have a positive NPV of 40,105 without considering flotation costs</a:t>
            </a:r>
          </a:p>
          <a:p>
            <a:pPr algn="l" rtl="0">
              <a:lnSpc>
                <a:spcPct val="90000"/>
              </a:lnSpc>
            </a:pPr>
            <a:r>
              <a:rPr lang="en-US" sz="2000" dirty="0"/>
              <a:t>Once we consider the cost of issuing new securities, the NPV becomes negative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Quick Quiz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524000"/>
            <a:ext cx="8534400" cy="495300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sz="2400" dirty="0"/>
              <a:t>What are the two approaches for computing the cost of equity?</a:t>
            </a:r>
          </a:p>
          <a:p>
            <a:pPr algn="l" rtl="0">
              <a:lnSpc>
                <a:spcPct val="80000"/>
              </a:lnSpc>
            </a:pPr>
            <a:r>
              <a:rPr lang="en-US" sz="2400" dirty="0"/>
              <a:t>How do you compute the cost of debt and the after-tax cost of debt?</a:t>
            </a:r>
          </a:p>
          <a:p>
            <a:pPr algn="l" rtl="0">
              <a:lnSpc>
                <a:spcPct val="80000"/>
              </a:lnSpc>
            </a:pPr>
            <a:r>
              <a:rPr lang="en-US" sz="2400" dirty="0"/>
              <a:t>How do you compute the capital structure weights required for the WACC?</a:t>
            </a:r>
          </a:p>
          <a:p>
            <a:pPr algn="l" rtl="0">
              <a:lnSpc>
                <a:spcPct val="80000"/>
              </a:lnSpc>
            </a:pPr>
            <a:r>
              <a:rPr lang="en-US" sz="2400" dirty="0"/>
              <a:t>What is the WACC?</a:t>
            </a:r>
          </a:p>
          <a:p>
            <a:pPr algn="l" rtl="0">
              <a:lnSpc>
                <a:spcPct val="80000"/>
              </a:lnSpc>
            </a:pPr>
            <a:r>
              <a:rPr lang="en-US" sz="2400" dirty="0"/>
              <a:t>What happens if we use the WACC for the discount rate for all projects?</a:t>
            </a:r>
          </a:p>
          <a:p>
            <a:pPr algn="l" rtl="0">
              <a:lnSpc>
                <a:spcPct val="80000"/>
              </a:lnSpc>
            </a:pPr>
            <a:r>
              <a:rPr lang="en-US" sz="2400" dirty="0"/>
              <a:t>What are two methods that can be used to compute the appropriate discount rate when WACC isn’t appropriate?</a:t>
            </a:r>
          </a:p>
          <a:p>
            <a:pPr algn="l" rtl="0">
              <a:lnSpc>
                <a:spcPct val="80000"/>
              </a:lnSpc>
            </a:pPr>
            <a:r>
              <a:rPr lang="en-US" sz="2400" dirty="0"/>
              <a:t>How should we factor flotation costs into our analysis?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Issues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4175" y="1565275"/>
            <a:ext cx="8531225" cy="4530725"/>
          </a:xfrm>
        </p:spPr>
        <p:txBody>
          <a:bodyPr/>
          <a:lstStyle/>
          <a:p>
            <a:pPr algn="l" rtl="0"/>
            <a:r>
              <a:rPr lang="en-US" sz="3500" dirty="0"/>
              <a:t>How could a project manager adjust the cost of capital (i.e., appropriate discount rate) to increase the likelihood of having his/her project accepted? </a:t>
            </a:r>
          </a:p>
          <a:p>
            <a:pPr lvl="1" algn="l" rtl="0"/>
            <a:r>
              <a:rPr lang="en-US" sz="3100" dirty="0"/>
              <a:t>Is this ethical or financially sound?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Comprehensive Problem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1489075"/>
            <a:ext cx="8378825" cy="4530725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dirty="0"/>
              <a:t>A corporation has 10,000 bonds outstanding with a 6% annual coupon rate, 8 years to maturity, a $1,000 face value, and a $1,100 market price.</a:t>
            </a:r>
          </a:p>
          <a:p>
            <a:pPr algn="l" rtl="0">
              <a:lnSpc>
                <a:spcPct val="90000"/>
              </a:lnSpc>
            </a:pPr>
            <a:r>
              <a:rPr lang="en-US" sz="2400" dirty="0"/>
              <a:t>The company’s 100,000 shares of preferred stock pay a $3 annual dividend, and sell for $30 per share.</a:t>
            </a:r>
          </a:p>
          <a:p>
            <a:pPr algn="l" rtl="0">
              <a:lnSpc>
                <a:spcPct val="90000"/>
              </a:lnSpc>
            </a:pPr>
            <a:r>
              <a:rPr lang="en-US" sz="2400" dirty="0"/>
              <a:t>The company’s 500,000 shares of common stock sell for $25 per share and have a beta of 1.5. The risk free rate is 4%, and the market return is 12%.</a:t>
            </a:r>
          </a:p>
          <a:p>
            <a:pPr algn="l" rtl="0">
              <a:lnSpc>
                <a:spcPct val="90000"/>
              </a:lnSpc>
            </a:pPr>
            <a:r>
              <a:rPr lang="en-US" sz="2400" dirty="0"/>
              <a:t>Assuming a 40% tax rate, what is the company’s WACC?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Cost of Capital Is Important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676400"/>
            <a:ext cx="7235825" cy="4530725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 dirty="0"/>
              <a:t>We know that the return earned on assets depends on the risk of those assets</a:t>
            </a:r>
          </a:p>
          <a:p>
            <a:pPr algn="l" rtl="0">
              <a:lnSpc>
                <a:spcPct val="90000"/>
              </a:lnSpc>
            </a:pPr>
            <a:r>
              <a:rPr lang="en-US" sz="2800" dirty="0"/>
              <a:t>The return to an investor is the same as the cost to the company</a:t>
            </a:r>
          </a:p>
          <a:p>
            <a:pPr algn="l" rtl="0">
              <a:lnSpc>
                <a:spcPct val="90000"/>
              </a:lnSpc>
            </a:pPr>
            <a:r>
              <a:rPr lang="en-US" sz="2800" dirty="0"/>
              <a:t>Our cost of capital provides us with an indication of how the market views the risk of our assets</a:t>
            </a:r>
          </a:p>
          <a:p>
            <a:pPr algn="l" rtl="0">
              <a:lnSpc>
                <a:spcPct val="90000"/>
              </a:lnSpc>
            </a:pPr>
            <a:r>
              <a:rPr lang="en-US" sz="2800" dirty="0"/>
              <a:t>Knowing our cost of capital can also help us determine our required return for capital budgeting projects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Required Return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 dirty="0"/>
              <a:t>The required return is the same as the appropriate discount rate and is based on the risk of the cash flows</a:t>
            </a:r>
          </a:p>
          <a:p>
            <a:pPr algn="l" rtl="0">
              <a:lnSpc>
                <a:spcPct val="90000"/>
              </a:lnSpc>
            </a:pPr>
            <a:r>
              <a:rPr lang="en-US" sz="2800" dirty="0"/>
              <a:t>We need to know the required return for an investment before we can compute the NPV and make a decision about whether or not to take the investment</a:t>
            </a:r>
          </a:p>
          <a:p>
            <a:pPr algn="l" rtl="0">
              <a:lnSpc>
                <a:spcPct val="90000"/>
              </a:lnSpc>
            </a:pPr>
            <a:r>
              <a:rPr lang="en-US" sz="2800" dirty="0"/>
              <a:t>We need to earn at least the required return to compensate our investors for the financing they have provided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Cost of Equity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The cost of equity is the return required by equity investors given the risk of the cash flows from the firm</a:t>
            </a:r>
          </a:p>
          <a:p>
            <a:pPr lvl="1" algn="l" rtl="0"/>
            <a:r>
              <a:rPr lang="en-US" sz="2400" dirty="0"/>
              <a:t>Business risk</a:t>
            </a:r>
          </a:p>
          <a:p>
            <a:pPr lvl="1" algn="l" rtl="0"/>
            <a:r>
              <a:rPr lang="en-US" sz="2400" dirty="0"/>
              <a:t>Financial risk</a:t>
            </a:r>
          </a:p>
          <a:p>
            <a:pPr algn="l" rtl="0"/>
            <a:r>
              <a:rPr lang="en-US" sz="2800" dirty="0"/>
              <a:t>There are two major methods for determining the cost of equity</a:t>
            </a:r>
          </a:p>
          <a:p>
            <a:pPr lvl="1" algn="l" rtl="0"/>
            <a:r>
              <a:rPr lang="en-US" sz="2400" dirty="0"/>
              <a:t>Dividend growth model</a:t>
            </a:r>
          </a:p>
          <a:p>
            <a:pPr lvl="1" algn="l" rtl="0"/>
            <a:r>
              <a:rPr lang="en-US" sz="2400" dirty="0"/>
              <a:t>SML, or CAPM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Dividend Growth Model Approach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Start with the dividend growth model formula and rearrange to solve for R</a:t>
            </a:r>
            <a:r>
              <a:rPr lang="en-US" baseline="-25000" dirty="0"/>
              <a:t>E</a:t>
            </a:r>
            <a:endParaRPr lang="en-US" dirty="0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3124200" y="2819400"/>
          <a:ext cx="3352800" cy="2806700"/>
        </p:xfrm>
        <a:graphic>
          <a:graphicData uri="http://schemas.openxmlformats.org/presentationml/2006/ole">
            <p:oleObj spid="_x0000_s81922" name="Equation" r:id="rId4" imgW="787320" imgH="8888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Dividend Growth Model Example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600200"/>
            <a:ext cx="7540625" cy="4378325"/>
          </a:xfrm>
        </p:spPr>
        <p:txBody>
          <a:bodyPr/>
          <a:lstStyle/>
          <a:p>
            <a:pPr algn="l" rtl="0"/>
            <a:r>
              <a:rPr lang="en-US" sz="2800" dirty="0"/>
              <a:t>Suppose that your company is expected to pay a dividend of $1.50 per share next year. There has been a steady growth in dividends of 5.1% per year and the market expects that to continue. The current price is $25. What is the cost of equity?</a:t>
            </a:r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/>
        </p:nvGraphicFramePr>
        <p:xfrm>
          <a:off x="1524000" y="4419600"/>
          <a:ext cx="6556375" cy="1219200"/>
        </p:xfrm>
        <a:graphic>
          <a:graphicData uri="http://schemas.openxmlformats.org/presentationml/2006/ole">
            <p:oleObj spid="_x0000_s82946" name="Equation" r:id="rId4" imgW="19555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US" dirty="0"/>
              <a:t>Example: Estimating the Dividend Growth Rate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One method for estimating the growth rate is to use the historical average</a:t>
            </a:r>
          </a:p>
          <a:p>
            <a:pPr lvl="1" algn="l" rtl="0"/>
            <a:r>
              <a:rPr lang="en-US" sz="2400" dirty="0"/>
              <a:t>Year	Dividend	Percent Change</a:t>
            </a:r>
          </a:p>
          <a:p>
            <a:pPr lvl="1" algn="l" rtl="0"/>
            <a:r>
              <a:rPr lang="en-US" sz="2400" dirty="0"/>
              <a:t>2005	1.23			-</a:t>
            </a:r>
          </a:p>
          <a:p>
            <a:pPr lvl="1" algn="l" rtl="0"/>
            <a:r>
              <a:rPr lang="en-US" sz="2400" dirty="0"/>
              <a:t>2006	1.30		</a:t>
            </a:r>
          </a:p>
          <a:p>
            <a:pPr lvl="1" algn="l" rtl="0"/>
            <a:r>
              <a:rPr lang="en-US" sz="2400" dirty="0"/>
              <a:t>2007	1.36		</a:t>
            </a:r>
          </a:p>
          <a:p>
            <a:pPr lvl="1" algn="l" rtl="0"/>
            <a:r>
              <a:rPr lang="en-US" sz="2400" dirty="0"/>
              <a:t>2008	1.43		</a:t>
            </a:r>
          </a:p>
          <a:p>
            <a:pPr lvl="1" algn="l" rtl="0"/>
            <a:r>
              <a:rPr lang="en-US" sz="2400" dirty="0"/>
              <a:t>2009	1.50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419600" y="3429000"/>
            <a:ext cx="3902075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700">
                <a:latin typeface="Times New Roman" pitchFamily="18" charset="0"/>
              </a:rPr>
              <a:t>(1.30 – 1.23) / 1.23 = 5.7%</a:t>
            </a:r>
          </a:p>
          <a:p>
            <a:pPr>
              <a:spcBef>
                <a:spcPct val="20000"/>
              </a:spcBef>
            </a:pPr>
            <a:r>
              <a:rPr lang="en-US" sz="2700">
                <a:latin typeface="Times New Roman" pitchFamily="18" charset="0"/>
              </a:rPr>
              <a:t>(1.36 – 1.30) / 1.30 = 4.6%</a:t>
            </a:r>
          </a:p>
          <a:p>
            <a:pPr>
              <a:spcBef>
                <a:spcPct val="20000"/>
              </a:spcBef>
            </a:pPr>
            <a:r>
              <a:rPr lang="en-US" sz="2700">
                <a:latin typeface="Times New Roman" pitchFamily="18" charset="0"/>
              </a:rPr>
              <a:t>(1.43 – 1.36) / 1.36 = 5.1%</a:t>
            </a:r>
          </a:p>
          <a:p>
            <a:pPr>
              <a:spcBef>
                <a:spcPct val="20000"/>
              </a:spcBef>
            </a:pPr>
            <a:r>
              <a:rPr lang="en-US" sz="2700">
                <a:latin typeface="Times New Roman" pitchFamily="18" charset="0"/>
              </a:rPr>
              <a:t>(1.50 – 1.43) / 1.43 = 4.9%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447800" y="5821363"/>
            <a:ext cx="64008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700">
                <a:latin typeface="Times New Roman" pitchFamily="18" charset="0"/>
              </a:rPr>
              <a:t>Average = (5.7 + 4.6 + 5.1 + 4.9) / 4 = 5.1%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uild="p" autoUpdateAnimBg="0"/>
      <p:bldP spid="13318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1376</TotalTime>
  <Words>2127</Words>
  <Application>Microsoft Office PowerPoint</Application>
  <PresentationFormat>On-screen Show (4:3)</PresentationFormat>
  <Paragraphs>243</Paragraphs>
  <Slides>38</Slides>
  <Notes>23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1_Civic</vt:lpstr>
      <vt:lpstr>Equation</vt:lpstr>
      <vt:lpstr>Slide 1</vt:lpstr>
      <vt:lpstr>Key Concepts and Skills</vt:lpstr>
      <vt:lpstr>Chapter Outline</vt:lpstr>
      <vt:lpstr>Why Cost of Capital Is Important</vt:lpstr>
      <vt:lpstr>Required Return</vt:lpstr>
      <vt:lpstr>Cost of Equity</vt:lpstr>
      <vt:lpstr>The Dividend Growth Model Approach</vt:lpstr>
      <vt:lpstr>Dividend Growth Model Example</vt:lpstr>
      <vt:lpstr>Example: Estimating the Dividend Growth Rate</vt:lpstr>
      <vt:lpstr>Advantages and Disadvantages of Dividend Growth Model</vt:lpstr>
      <vt:lpstr>The SML Approach</vt:lpstr>
      <vt:lpstr>Example - SML</vt:lpstr>
      <vt:lpstr>Advantages and Disadvantages of SML</vt:lpstr>
      <vt:lpstr>Example – Cost of Equity</vt:lpstr>
      <vt:lpstr>Cost of Debt</vt:lpstr>
      <vt:lpstr>Cost of Debt</vt:lpstr>
      <vt:lpstr>Example: Cost of Debt</vt:lpstr>
      <vt:lpstr>Cost of Preferred Stock</vt:lpstr>
      <vt:lpstr>Example: Cost of Preferred Stock</vt:lpstr>
      <vt:lpstr>The Weighted Average Cost of Capital</vt:lpstr>
      <vt:lpstr>Capital Structure Weights</vt:lpstr>
      <vt:lpstr>Example: Capital Structure Weights</vt:lpstr>
      <vt:lpstr>Taxes and the WACC</vt:lpstr>
      <vt:lpstr>Example: Eastman Chemical </vt:lpstr>
      <vt:lpstr>Slide 25</vt:lpstr>
      <vt:lpstr>Table 14.1 Cost of Equity</vt:lpstr>
      <vt:lpstr>Table 14.1 Cost of Debt</vt:lpstr>
      <vt:lpstr>Table 14.1 WACC</vt:lpstr>
      <vt:lpstr>Another use of the WACC</vt:lpstr>
      <vt:lpstr>Divisional and Project Costs of Capital</vt:lpstr>
      <vt:lpstr>Using WACC for All Projects - Example</vt:lpstr>
      <vt:lpstr>The Pure Play Approach</vt:lpstr>
      <vt:lpstr>Subjective Approach</vt:lpstr>
      <vt:lpstr>Flotation Costs</vt:lpstr>
      <vt:lpstr>NPV and Flotation Costs - Example</vt:lpstr>
      <vt:lpstr>Quick Quiz</vt:lpstr>
      <vt:lpstr>Ethics Issues</vt:lpstr>
      <vt:lpstr>Comprehensive Problem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 Concepts and Skills</dc:title>
  <dc:creator>H</dc:creator>
  <cp:lastModifiedBy>Rima</cp:lastModifiedBy>
  <cp:revision>104</cp:revision>
  <dcterms:created xsi:type="dcterms:W3CDTF">2012-02-14T18:18:09Z</dcterms:created>
  <dcterms:modified xsi:type="dcterms:W3CDTF">2012-11-03T00:56:21Z</dcterms:modified>
</cp:coreProperties>
</file>