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86" r:id="rId3"/>
    <p:sldId id="287" r:id="rId4"/>
    <p:sldId id="288" r:id="rId5"/>
    <p:sldId id="295" r:id="rId6"/>
    <p:sldId id="296" r:id="rId7"/>
    <p:sldId id="299" r:id="rId8"/>
    <p:sldId id="298" r:id="rId9"/>
    <p:sldId id="289" r:id="rId10"/>
    <p:sldId id="290" r:id="rId11"/>
    <p:sldId id="291" r:id="rId12"/>
    <p:sldId id="292" r:id="rId13"/>
    <p:sldId id="293" r:id="rId14"/>
    <p:sldId id="294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2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A8B706-D729-0A4D-8297-BBFC667000BB}">
          <p14:sldIdLst>
            <p14:sldId id="256"/>
            <p14:sldId id="286"/>
            <p14:sldId id="287"/>
            <p14:sldId id="288"/>
            <p14:sldId id="295"/>
            <p14:sldId id="296"/>
            <p14:sldId id="299"/>
            <p14:sldId id="298"/>
            <p14:sldId id="289"/>
            <p14:sldId id="290"/>
            <p14:sldId id="291"/>
            <p14:sldId id="292"/>
            <p14:sldId id="293"/>
            <p14:sldId id="294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</p14:sldIdLst>
        </p14:section>
        <p14:section name="Untitled Section" id="{4B363322-E555-F940-9BF3-F3429A5DF58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7" autoAdjust="0"/>
  </p:normalViewPr>
  <p:slideViewPr>
    <p:cSldViewPr snapToGrid="0" snapToObjects="1">
      <p:cViewPr>
        <p:scale>
          <a:sx n="100" d="100"/>
          <a:sy n="100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0646-90E9-A142-A1CF-A295D548D5E9}" type="datetimeFigureOut">
              <a:rPr lang="en-US" smtClean="0"/>
              <a:t>4/2/16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CD4CA-CCBA-B540-8B5A-81F2C0A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1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4/2/16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909" y="3768658"/>
            <a:ext cx="6477000" cy="155957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chemeClr val="tx1"/>
                </a:solidFill>
                <a:latin typeface="Batang" pitchFamily="18" charset="-127"/>
              </a:rPr>
              <a:t>Financial Leverage and Capital Structure Policy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Reem Alnuaim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64444"/>
            <a:ext cx="24708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Chapter 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/>
              <a:t>The extent to which a firm relies on debt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The more debt financing a firm uses in its capital structure, the more financial leverage it employs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2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EBIT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Find EBIT where EPS is the same under both the current and proposed capital structures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If we expect EBIT to be greater than the break-even point, then leverage is beneficial to our stockholders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If we expect EBIT to be less than the break-even point, then leverage is detrimental to our stockholders</a:t>
            </a:r>
          </a:p>
          <a:p>
            <a:pPr>
              <a:lnSpc>
                <a:spcPct val="150000"/>
              </a:lnSpc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3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 1 Page </a:t>
            </a:r>
            <a:r>
              <a:rPr lang="en-US" dirty="0" smtClean="0"/>
              <a:t>569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Maynard, Inc., has no debt outstanding and a total market value of 250,000$. EBIT are projected to be 28,000$ if economic conditions are normal. If there is strong expansion in the economy, then EBIT will be 30 percent higher. If there is a recession, then EBIT will be 50 percent lower. Maynard is considering a 90,000$ debt issue with a 7 percent interest rate. The proceeds will be used to repurchase a share of stock. There are currently 5,000 shares outstanding. Ignore taxes for this problem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Calculate EPS under each of the three economic scenarios before any debt is issued. Also calculate the percentage changes in EPS when the economy expands or enters a recession.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Repeat part (a) assuming that the economy goes with recapitalization. What do you observe?</a:t>
            </a:r>
            <a:endParaRPr lang="x-none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43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4 Page 542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James Corporation is comparing two different capital structures: an all equity plan (plan I) and a levered plan (plan II). Under plan I, the company would have 160,000 shares of stock outstanding. Under plan II, there would be 80,000 shares of stock outstanding and 2.8$ million in debt outstanding. The interest rate on the debt is 8 percent and there are no taxes.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If EBIT is 350,000$, which plan will result in the higher EPS?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If EBIT is 500,000$, which plan will result in the higher EPS?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What is the break-even EBIT?</a:t>
            </a:r>
            <a:endParaRPr lang="x-none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3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Corporate borrowing &amp; home made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homemade </a:t>
            </a:r>
            <a:r>
              <a:rPr lang="en-US" dirty="0" smtClean="0">
                <a:solidFill>
                  <a:srgbClr val="FF0000"/>
                </a:solidFill>
              </a:rPr>
              <a:t>leverage: </a:t>
            </a:r>
            <a:r>
              <a:rPr lang="en-US" dirty="0" smtClean="0"/>
              <a:t>The </a:t>
            </a:r>
            <a:r>
              <a:rPr lang="en-US" dirty="0"/>
              <a:t>use of </a:t>
            </a:r>
            <a:r>
              <a:rPr lang="en-US" dirty="0" smtClean="0"/>
              <a:t>personal borrowing </a:t>
            </a:r>
            <a:r>
              <a:rPr lang="en-US" dirty="0"/>
              <a:t>to change </a:t>
            </a:r>
            <a:r>
              <a:rPr lang="en-US" dirty="0" smtClean="0"/>
              <a:t>the overall </a:t>
            </a:r>
            <a:r>
              <a:rPr lang="en-US" dirty="0"/>
              <a:t>amount of </a:t>
            </a:r>
            <a:r>
              <a:rPr lang="en-US" dirty="0" smtClean="0"/>
              <a:t>financial</a:t>
            </a:r>
            <a:r>
              <a:rPr lang="en-US" dirty="0"/>
              <a:t> </a:t>
            </a:r>
            <a:r>
              <a:rPr lang="en-US" dirty="0" smtClean="0"/>
              <a:t>leverage </a:t>
            </a:r>
            <a:r>
              <a:rPr lang="en-US" dirty="0"/>
              <a:t>to which </a:t>
            </a:r>
            <a:r>
              <a:rPr lang="en-US" dirty="0" smtClean="0"/>
              <a:t>the individual </a:t>
            </a:r>
            <a:r>
              <a:rPr lang="en-US" dirty="0"/>
              <a:t>is exposed.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00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Proposed Capital  Structure versus Original Capital Structure with Homemade Leverage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Content Placeholder 3" descr="Screen Shot 2016-04-02 at 12.33.15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763" b="-127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5195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Proposed Capital  Structure versus Original Capital Structure with Homemade Leverage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This example demonstrates that investors can always increase </a:t>
            </a:r>
            <a:r>
              <a:rPr lang="en-US" dirty="0" smtClean="0"/>
              <a:t>financial </a:t>
            </a:r>
            <a:r>
              <a:rPr lang="en-US" dirty="0"/>
              <a:t>leverage </a:t>
            </a:r>
            <a:r>
              <a:rPr lang="en-US" dirty="0" smtClean="0"/>
              <a:t>themselves to </a:t>
            </a:r>
            <a:r>
              <a:rPr lang="en-US" dirty="0"/>
              <a:t>create a different pattern of payoffs. It thus makes no difference whether </a:t>
            </a:r>
            <a:r>
              <a:rPr lang="en-US" dirty="0" smtClean="0"/>
              <a:t>Trans Am </a:t>
            </a:r>
            <a:r>
              <a:rPr lang="en-US" dirty="0"/>
              <a:t>chooses the proposed capital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65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Unlevering</a:t>
            </a:r>
            <a:r>
              <a:rPr lang="en-US" dirty="0"/>
              <a:t> the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suppose management adopts the proposed capital structure.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Further suppose that an investor who owned 100 shares preferred the original capital structure.</a:t>
            </a:r>
          </a:p>
          <a:p>
            <a:pPr marL="0" indent="0">
              <a:buNone/>
            </a:pPr>
            <a:r>
              <a:rPr lang="en-US" dirty="0"/>
              <a:t>Show how this investor could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unlever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r>
              <a:rPr lang="en-US" dirty="0"/>
              <a:t> the stock to recreate the original payoffs.</a:t>
            </a:r>
          </a:p>
          <a:p>
            <a:pPr marL="0" indent="0">
              <a:buNone/>
            </a:pPr>
            <a:r>
              <a:rPr lang="en-US" dirty="0"/>
              <a:t>To create leverage, investors borrow on their own. </a:t>
            </a:r>
            <a:r>
              <a:rPr lang="en-US" dirty="0">
                <a:solidFill>
                  <a:srgbClr val="FF6600"/>
                </a:solidFill>
              </a:rPr>
              <a:t>To undo leverage, investors </a:t>
            </a:r>
            <a:r>
              <a:rPr lang="en-US" dirty="0" smtClean="0">
                <a:solidFill>
                  <a:srgbClr val="FF6600"/>
                </a:solidFill>
              </a:rPr>
              <a:t>must lend </a:t>
            </a:r>
            <a:r>
              <a:rPr lang="en-US" dirty="0">
                <a:solidFill>
                  <a:srgbClr val="FF6600"/>
                </a:solidFill>
              </a:rPr>
              <a:t>money. </a:t>
            </a:r>
            <a:endParaRPr lang="en-US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case of Trans Am, the corporation borrowed an amount equal to half </a:t>
            </a:r>
            <a:r>
              <a:rPr lang="en-US" dirty="0" smtClean="0"/>
              <a:t>its value</a:t>
            </a:r>
            <a:r>
              <a:rPr lang="en-US" dirty="0"/>
              <a:t>. The investor can </a:t>
            </a:r>
            <a:r>
              <a:rPr lang="en-US" dirty="0" err="1"/>
              <a:t>unlever</a:t>
            </a:r>
            <a:r>
              <a:rPr lang="en-US" dirty="0"/>
              <a:t> the stock by simply lending money in the same proportion.</a:t>
            </a:r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In this case, the investor sells 50 shares for $1,000 total and then lends the $1,000 </a:t>
            </a:r>
            <a:r>
              <a:rPr lang="en-US" dirty="0" smtClean="0">
                <a:solidFill>
                  <a:srgbClr val="FF6600"/>
                </a:solidFill>
              </a:rPr>
              <a:t>at10 </a:t>
            </a:r>
            <a:r>
              <a:rPr lang="en-US" dirty="0">
                <a:solidFill>
                  <a:srgbClr val="FF6600"/>
                </a:solidFill>
              </a:rPr>
              <a:t>percent. The payoffs are calculated in the following table: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38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6-04-02 at 12.38.05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126" b="-601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4870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Capital Structure </a:t>
            </a:r>
            <a:r>
              <a:rPr lang="en-US" sz="3200" dirty="0" smtClean="0"/>
              <a:t>and the </a:t>
            </a:r>
            <a:r>
              <a:rPr lang="en-US" sz="3200" dirty="0"/>
              <a:t>Cost of Equity Capital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Modigliani and Miller (M&amp;M)Theory of Capital Structure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Proposition I – firm value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Proposition II – WACC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value of the firm is determined by the cash flows to the firm and the risk of the assets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Changing firm value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Change the risk of the cash flows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Change the cash flows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1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Roadmap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4171176"/>
              </p:ext>
            </p:extLst>
          </p:nvPr>
        </p:nvGraphicFramePr>
        <p:xfrm>
          <a:off x="150209" y="1622701"/>
          <a:ext cx="8821392" cy="439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865"/>
                <a:gridCol w="3418831"/>
                <a:gridCol w="2205348"/>
                <a:gridCol w="2205348"/>
              </a:tblGrid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Chapter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Focus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Exam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89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Raising Capital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8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Present Value and Other Investment Criteria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Mid-Term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795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Analysis and Evaluation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Leverage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Capital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Policy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Capital Investment Decision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Mid-Term</a:t>
                      </a:r>
                    </a:p>
                  </a:txBody>
                  <a:tcPr/>
                </a:tc>
              </a:tr>
              <a:tr h="6253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Dividends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Theory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02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Capital Structure Theory Under Three Special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Case I – Assumptions</a:t>
            </a:r>
          </a:p>
          <a:p>
            <a:pPr lvl="1"/>
            <a:r>
              <a:rPr lang="en-US" sz="2400" dirty="0"/>
              <a:t>No corporate or personal taxes</a:t>
            </a:r>
          </a:p>
          <a:p>
            <a:pPr lvl="1"/>
            <a:r>
              <a:rPr lang="en-US" sz="2400" dirty="0"/>
              <a:t>No bankruptcy costs</a:t>
            </a:r>
          </a:p>
          <a:p>
            <a:r>
              <a:rPr lang="en-US" sz="2400" dirty="0"/>
              <a:t>Case II – Assumptions</a:t>
            </a:r>
          </a:p>
          <a:p>
            <a:pPr lvl="1"/>
            <a:r>
              <a:rPr lang="en-US" sz="2400" dirty="0"/>
              <a:t>Corporate taxes, but no personal taxes</a:t>
            </a:r>
          </a:p>
          <a:p>
            <a:pPr lvl="1"/>
            <a:r>
              <a:rPr lang="en-US" sz="2400" dirty="0"/>
              <a:t>No bankruptcy costs</a:t>
            </a:r>
          </a:p>
          <a:p>
            <a:r>
              <a:rPr lang="en-US" sz="2400" dirty="0"/>
              <a:t>Case III – Assumptions</a:t>
            </a:r>
          </a:p>
          <a:p>
            <a:pPr lvl="1"/>
            <a:r>
              <a:rPr lang="en-US" sz="2400" dirty="0"/>
              <a:t>Corporate taxes, but no personal taxes</a:t>
            </a:r>
          </a:p>
          <a:p>
            <a:pPr lvl="1"/>
            <a:r>
              <a:rPr lang="en-US" sz="2400" dirty="0"/>
              <a:t>Bankruptcy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91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 – Propositions I and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Proposition I</a:t>
            </a:r>
          </a:p>
          <a:p>
            <a:pPr lvl="1"/>
            <a:r>
              <a:rPr lang="en-US" dirty="0"/>
              <a:t>The value of the firm is NOT affected by changes in the capital structure</a:t>
            </a:r>
          </a:p>
          <a:p>
            <a:pPr lvl="1"/>
            <a:r>
              <a:rPr lang="en-US" dirty="0"/>
              <a:t>The cash flows of the firm do not change; therefore, value </a:t>
            </a:r>
            <a:r>
              <a:rPr lang="en-US" dirty="0" err="1"/>
              <a:t>doesn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change</a:t>
            </a:r>
          </a:p>
          <a:p>
            <a:r>
              <a:rPr lang="en-US" dirty="0"/>
              <a:t>Proposition II</a:t>
            </a:r>
          </a:p>
          <a:p>
            <a:pPr lvl="1"/>
            <a:r>
              <a:rPr lang="en-US" dirty="0"/>
              <a:t>The WACC of the firm is NOT affected by capital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48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 -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WACC = R</a:t>
            </a:r>
            <a:r>
              <a:rPr lang="en-US" sz="2800" baseline="-25000" dirty="0"/>
              <a:t>A</a:t>
            </a:r>
            <a:r>
              <a:rPr lang="en-US" sz="2800" dirty="0"/>
              <a:t> = (E/V)R</a:t>
            </a:r>
            <a:r>
              <a:rPr lang="en-US" sz="2800" baseline="-25000" dirty="0"/>
              <a:t>E</a:t>
            </a:r>
            <a:r>
              <a:rPr lang="en-US" sz="2800" dirty="0"/>
              <a:t> + (D/V)R</a:t>
            </a:r>
            <a:r>
              <a:rPr lang="en-US" sz="2800" baseline="-25000" dirty="0"/>
              <a:t>D</a:t>
            </a:r>
            <a:br>
              <a:rPr lang="en-US" sz="2800" baseline="-25000" dirty="0"/>
            </a:br>
            <a:endParaRPr lang="en-US" sz="2800" dirty="0"/>
          </a:p>
          <a:p>
            <a:r>
              <a:rPr lang="en-US" sz="2800" dirty="0"/>
              <a:t>R</a:t>
            </a:r>
            <a:r>
              <a:rPr lang="en-US" sz="2800" baseline="-25000" dirty="0"/>
              <a:t>E</a:t>
            </a:r>
            <a:r>
              <a:rPr lang="en-US" sz="2800" dirty="0"/>
              <a:t> = R</a:t>
            </a:r>
            <a:r>
              <a:rPr lang="en-US" sz="2800" baseline="-25000" dirty="0"/>
              <a:t>A</a:t>
            </a:r>
            <a:r>
              <a:rPr lang="en-US" sz="2800" dirty="0"/>
              <a:t> + (R</a:t>
            </a:r>
            <a:r>
              <a:rPr lang="en-US" sz="2800" baseline="-25000" dirty="0"/>
              <a:t>A</a:t>
            </a:r>
            <a:r>
              <a:rPr lang="en-US" sz="2800" dirty="0"/>
              <a:t> – R</a:t>
            </a:r>
            <a:r>
              <a:rPr lang="en-US" sz="2800" baseline="-25000" dirty="0"/>
              <a:t>D</a:t>
            </a:r>
            <a:r>
              <a:rPr lang="en-US" sz="2800" dirty="0"/>
              <a:t>)(D/E)</a:t>
            </a:r>
            <a:br>
              <a:rPr lang="en-US" sz="2800" dirty="0"/>
            </a:br>
            <a:endParaRPr lang="en-US" sz="2800" dirty="0"/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A</a:t>
            </a:r>
            <a:r>
              <a:rPr lang="en-US" sz="2400" dirty="0"/>
              <a:t> is the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cost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of the firm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business risk, i.e., the risk of the firm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assets</a:t>
            </a:r>
          </a:p>
          <a:p>
            <a:pPr lvl="1"/>
            <a:r>
              <a:rPr lang="en-US" sz="2400" dirty="0"/>
              <a:t>(R</a:t>
            </a:r>
            <a:r>
              <a:rPr lang="en-US" sz="2400" baseline="-25000" dirty="0"/>
              <a:t>A</a:t>
            </a:r>
            <a:r>
              <a:rPr lang="en-US" sz="2400" dirty="0"/>
              <a:t> – R</a:t>
            </a:r>
            <a:r>
              <a:rPr lang="en-US" sz="2400" baseline="-25000" dirty="0"/>
              <a:t>D</a:t>
            </a:r>
            <a:r>
              <a:rPr lang="en-US" sz="2400" dirty="0"/>
              <a:t>)(D/E) is the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cost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of the firm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financial risk, i.e., the additional return required by stockholders to compensate for the risk of leverage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38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Data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Required return on assets = 16%; cost of debt = 10%; percent of debt = 45%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 is the cost of equity?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</a:t>
            </a:r>
            <a:r>
              <a:rPr lang="en-US" sz="2200" baseline="-25000" dirty="0"/>
              <a:t>E</a:t>
            </a:r>
            <a:r>
              <a:rPr lang="en-US" sz="2200" dirty="0"/>
              <a:t> = 16 + (16 - 10)(.45/.55) = 20.91%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Suppose instead that the cost of equity is 25%, what is the debt-to-equity ratio?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25 = 16 + (16 - 10)(D/E)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D/E = (25 - 16) / (16 - 10) = 1.5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Based on this information, what is the percent of equity in the firm?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E/V = 1 / 2.5 = 40%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55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CAPM, the SML and Proposition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How does financial leverage affect systematic risk?</a:t>
            </a:r>
          </a:p>
          <a:p>
            <a:r>
              <a:rPr lang="en-US" sz="2400" dirty="0"/>
              <a:t>CAPM: R</a:t>
            </a:r>
            <a:r>
              <a:rPr lang="en-US" sz="2400" baseline="-25000" dirty="0"/>
              <a:t>A</a:t>
            </a:r>
            <a:r>
              <a:rPr lang="en-US" sz="2400" dirty="0"/>
              <a:t> = </a:t>
            </a:r>
            <a:r>
              <a:rPr lang="en-US" sz="2400" dirty="0" err="1"/>
              <a:t>R</a:t>
            </a:r>
            <a:r>
              <a:rPr lang="en-US" sz="2400" baseline="-25000" dirty="0" err="1"/>
              <a:t>f</a:t>
            </a:r>
            <a:r>
              <a:rPr lang="en-US" sz="2400" dirty="0"/>
              <a:t> + </a:t>
            </a:r>
            <a:r>
              <a:rPr lang="en-US" sz="2400" dirty="0">
                <a:sym typeface="Symbol" charset="0"/>
              </a:rPr>
              <a:t></a:t>
            </a:r>
            <a:r>
              <a:rPr lang="en-US" sz="2400" baseline="-25000" dirty="0">
                <a:sym typeface="Symbol" charset="0"/>
              </a:rPr>
              <a:t>A</a:t>
            </a:r>
            <a:r>
              <a:rPr lang="en-US" sz="2400" dirty="0">
                <a:sym typeface="Symbol" charset="0"/>
              </a:rPr>
              <a:t>(R</a:t>
            </a:r>
            <a:r>
              <a:rPr lang="en-US" sz="2400" baseline="-25000" dirty="0">
                <a:sym typeface="Symbol" charset="0"/>
              </a:rPr>
              <a:t>M</a:t>
            </a:r>
            <a:r>
              <a:rPr lang="en-US" sz="2400" dirty="0">
                <a:sym typeface="Symbol" charset="0"/>
              </a:rPr>
              <a:t> – </a:t>
            </a:r>
            <a:r>
              <a:rPr lang="en-US" sz="2400" dirty="0" err="1">
                <a:sym typeface="Symbol" charset="0"/>
              </a:rPr>
              <a:t>R</a:t>
            </a:r>
            <a:r>
              <a:rPr lang="en-US" sz="2400" baseline="-25000" dirty="0" err="1">
                <a:sym typeface="Symbol" charset="0"/>
              </a:rPr>
              <a:t>f</a:t>
            </a:r>
            <a:r>
              <a:rPr lang="en-US" sz="2400" dirty="0">
                <a:sym typeface="Symbol" charset="0"/>
              </a:rPr>
              <a:t>)</a:t>
            </a:r>
          </a:p>
          <a:p>
            <a:pPr lvl="1"/>
            <a:r>
              <a:rPr lang="en-US" sz="2000" dirty="0"/>
              <a:t>Where </a:t>
            </a:r>
            <a:r>
              <a:rPr lang="en-US" sz="2000" dirty="0">
                <a:sym typeface="Symbol" charset="0"/>
              </a:rPr>
              <a:t></a:t>
            </a:r>
            <a:r>
              <a:rPr lang="en-US" sz="2000" baseline="-25000" dirty="0">
                <a:sym typeface="Symbol" charset="0"/>
              </a:rPr>
              <a:t>A</a:t>
            </a:r>
            <a:r>
              <a:rPr lang="en-US" sz="2000" dirty="0">
                <a:sym typeface="Symbol" charset="0"/>
              </a:rPr>
              <a:t> is the firm</a:t>
            </a:r>
            <a:r>
              <a:rPr lang="ja-JP" altLang="en-US" sz="2000" dirty="0">
                <a:latin typeface="Arial"/>
                <a:sym typeface="Symbol" charset="0"/>
              </a:rPr>
              <a:t>’</a:t>
            </a:r>
            <a:r>
              <a:rPr lang="en-US" sz="2000" dirty="0">
                <a:sym typeface="Symbol" charset="0"/>
              </a:rPr>
              <a:t>s asset beta and measures the systematic risk of the firm</a:t>
            </a:r>
            <a:r>
              <a:rPr lang="ja-JP" altLang="en-US" sz="2000" dirty="0">
                <a:latin typeface="Arial"/>
                <a:sym typeface="Symbol" charset="0"/>
              </a:rPr>
              <a:t>’</a:t>
            </a:r>
            <a:r>
              <a:rPr lang="en-US" sz="2000" dirty="0">
                <a:sym typeface="Symbol" charset="0"/>
              </a:rPr>
              <a:t>s assets</a:t>
            </a:r>
          </a:p>
          <a:p>
            <a:r>
              <a:rPr lang="en-US" sz="2400" dirty="0"/>
              <a:t>Proposition II</a:t>
            </a:r>
          </a:p>
          <a:p>
            <a:pPr lvl="1"/>
            <a:r>
              <a:rPr lang="en-US" sz="2000" dirty="0"/>
              <a:t>Replace R</a:t>
            </a:r>
            <a:r>
              <a:rPr lang="en-US" sz="2000" baseline="-25000" dirty="0"/>
              <a:t>A</a:t>
            </a:r>
            <a:r>
              <a:rPr lang="en-US" sz="2000" dirty="0"/>
              <a:t> with the CAPM and assume that the debt is riskless (R</a:t>
            </a:r>
            <a:r>
              <a:rPr lang="en-US" sz="2000" baseline="-25000" dirty="0"/>
              <a:t>D</a:t>
            </a:r>
            <a:r>
              <a:rPr lang="en-US" sz="2000" dirty="0"/>
              <a:t> = </a:t>
            </a:r>
            <a:r>
              <a:rPr lang="en-US" sz="2000" dirty="0" err="1"/>
              <a:t>R</a:t>
            </a:r>
            <a:r>
              <a:rPr lang="en-US" sz="2000" baseline="-25000" dirty="0" err="1"/>
              <a:t>f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R</a:t>
            </a:r>
            <a:r>
              <a:rPr lang="en-US" sz="2000" baseline="-25000" dirty="0"/>
              <a:t>E</a:t>
            </a:r>
            <a:r>
              <a:rPr lang="en-US" sz="2000" dirty="0"/>
              <a:t> = </a:t>
            </a:r>
            <a:r>
              <a:rPr lang="en-US" sz="2000" dirty="0" err="1"/>
              <a:t>R</a:t>
            </a:r>
            <a:r>
              <a:rPr lang="en-US" sz="2000" baseline="-25000" dirty="0" err="1"/>
              <a:t>f</a:t>
            </a:r>
            <a:r>
              <a:rPr lang="en-US" sz="2000" dirty="0"/>
              <a:t> + </a:t>
            </a:r>
            <a:r>
              <a:rPr lang="en-US" sz="2000" dirty="0">
                <a:sym typeface="Symbol" charset="0"/>
              </a:rPr>
              <a:t></a:t>
            </a:r>
            <a:r>
              <a:rPr lang="en-US" sz="2000" baseline="-25000" dirty="0">
                <a:sym typeface="Symbol" charset="0"/>
              </a:rPr>
              <a:t>A</a:t>
            </a:r>
            <a:r>
              <a:rPr lang="en-US" sz="2000" dirty="0">
                <a:sym typeface="Symbol" charset="0"/>
              </a:rPr>
              <a:t>(1+D/E)</a:t>
            </a:r>
            <a:r>
              <a:rPr lang="en-US" sz="2000" dirty="0"/>
              <a:t>(R</a:t>
            </a:r>
            <a:r>
              <a:rPr lang="en-US" sz="2000" baseline="-25000" dirty="0"/>
              <a:t>M</a:t>
            </a:r>
            <a:r>
              <a:rPr lang="en-US" sz="2000" dirty="0"/>
              <a:t> – </a:t>
            </a:r>
            <a:r>
              <a:rPr lang="en-US" sz="2000" dirty="0" err="1"/>
              <a:t>R</a:t>
            </a:r>
            <a:r>
              <a:rPr lang="en-US" sz="2000" baseline="-25000" dirty="0" err="1"/>
              <a:t>f</a:t>
            </a:r>
            <a:r>
              <a:rPr lang="en-US" sz="20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30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 Risk and </a:t>
            </a:r>
            <a:br>
              <a:rPr lang="en-US" dirty="0"/>
            </a:br>
            <a:r>
              <a:rPr lang="en-US" dirty="0"/>
              <a:t>Financial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R</a:t>
            </a:r>
            <a:r>
              <a:rPr lang="en-US" sz="2800" baseline="-25000" dirty="0"/>
              <a:t>E</a:t>
            </a:r>
            <a:r>
              <a:rPr lang="en-US" sz="2800" dirty="0"/>
              <a:t> = </a:t>
            </a:r>
            <a:r>
              <a:rPr lang="en-US" sz="2800" dirty="0" err="1"/>
              <a:t>R</a:t>
            </a:r>
            <a:r>
              <a:rPr lang="en-US" sz="2800" baseline="-25000" dirty="0" err="1"/>
              <a:t>f</a:t>
            </a:r>
            <a:r>
              <a:rPr lang="en-US" sz="2800" dirty="0"/>
              <a:t> + </a:t>
            </a:r>
            <a:r>
              <a:rPr lang="en-US" sz="2800" dirty="0">
                <a:sym typeface="Symbol" charset="0"/>
              </a:rPr>
              <a:t></a:t>
            </a:r>
            <a:r>
              <a:rPr lang="en-US" sz="2800" baseline="-25000" dirty="0">
                <a:sym typeface="Symbol" charset="0"/>
              </a:rPr>
              <a:t>A</a:t>
            </a:r>
            <a:r>
              <a:rPr lang="en-US" sz="2800" dirty="0">
                <a:sym typeface="Symbol" charset="0"/>
              </a:rPr>
              <a:t>(1+D/E)</a:t>
            </a:r>
            <a:r>
              <a:rPr lang="en-US" sz="2800" dirty="0"/>
              <a:t>(R</a:t>
            </a:r>
            <a:r>
              <a:rPr lang="en-US" sz="2800" baseline="-25000" dirty="0"/>
              <a:t>M</a:t>
            </a:r>
            <a:r>
              <a:rPr lang="en-US" sz="2800" dirty="0"/>
              <a:t> – </a:t>
            </a:r>
            <a:r>
              <a:rPr lang="en-US" sz="2800" dirty="0" err="1"/>
              <a:t>R</a:t>
            </a:r>
            <a:r>
              <a:rPr lang="en-US" sz="2800" baseline="-25000" dirty="0" err="1"/>
              <a:t>f</a:t>
            </a:r>
            <a:r>
              <a:rPr lang="en-US" sz="2800" dirty="0"/>
              <a:t>)</a:t>
            </a:r>
          </a:p>
          <a:p>
            <a:r>
              <a:rPr lang="en-US" sz="2800" dirty="0"/>
              <a:t>CAPM: R</a:t>
            </a:r>
            <a:r>
              <a:rPr lang="en-US" sz="2800" baseline="-25000" dirty="0"/>
              <a:t>E</a:t>
            </a:r>
            <a:r>
              <a:rPr lang="en-US" sz="2800" dirty="0"/>
              <a:t> = </a:t>
            </a:r>
            <a:r>
              <a:rPr lang="en-US" sz="2800" dirty="0" err="1"/>
              <a:t>R</a:t>
            </a:r>
            <a:r>
              <a:rPr lang="en-US" sz="2800" baseline="-25000" dirty="0" err="1"/>
              <a:t>f</a:t>
            </a:r>
            <a:r>
              <a:rPr lang="en-US" sz="2800" dirty="0"/>
              <a:t> + </a:t>
            </a:r>
            <a:r>
              <a:rPr lang="en-US" sz="2800" dirty="0">
                <a:sym typeface="Symbol" charset="0"/>
              </a:rPr>
              <a:t></a:t>
            </a:r>
            <a:r>
              <a:rPr lang="en-US" sz="2800" baseline="-25000" dirty="0">
                <a:sym typeface="Symbol" charset="0"/>
              </a:rPr>
              <a:t>E</a:t>
            </a:r>
            <a:r>
              <a:rPr lang="en-US" sz="2800" dirty="0">
                <a:sym typeface="Symbol" charset="0"/>
              </a:rPr>
              <a:t>(R</a:t>
            </a:r>
            <a:r>
              <a:rPr lang="en-US" sz="2800" baseline="-25000" dirty="0">
                <a:sym typeface="Symbol" charset="0"/>
              </a:rPr>
              <a:t>M</a:t>
            </a:r>
            <a:r>
              <a:rPr lang="en-US" sz="2800" dirty="0">
                <a:sym typeface="Symbol" charset="0"/>
              </a:rPr>
              <a:t> – </a:t>
            </a:r>
            <a:r>
              <a:rPr lang="en-US" sz="2800" dirty="0" err="1">
                <a:sym typeface="Symbol" charset="0"/>
              </a:rPr>
              <a:t>R</a:t>
            </a:r>
            <a:r>
              <a:rPr lang="en-US" sz="2800" baseline="-25000" dirty="0" err="1">
                <a:sym typeface="Symbol" charset="0"/>
              </a:rPr>
              <a:t>f</a:t>
            </a:r>
            <a:r>
              <a:rPr lang="en-US" sz="2800" dirty="0">
                <a:sym typeface="Symbol" charset="0"/>
              </a:rPr>
              <a:t>)</a:t>
            </a:r>
          </a:p>
          <a:p>
            <a:pPr lvl="1"/>
            <a:r>
              <a:rPr lang="en-US" sz="2400" dirty="0">
                <a:sym typeface="Symbol" charset="0"/>
              </a:rPr>
              <a:t></a:t>
            </a:r>
            <a:r>
              <a:rPr lang="en-US" sz="2400" baseline="-25000" dirty="0">
                <a:sym typeface="Symbol" charset="0"/>
              </a:rPr>
              <a:t>E</a:t>
            </a:r>
            <a:r>
              <a:rPr lang="en-US" sz="2400" dirty="0">
                <a:sym typeface="Symbol" charset="0"/>
              </a:rPr>
              <a:t> = </a:t>
            </a:r>
            <a:r>
              <a:rPr lang="en-US" sz="2400" baseline="-25000" dirty="0">
                <a:sym typeface="Symbol" charset="0"/>
              </a:rPr>
              <a:t>A</a:t>
            </a:r>
            <a:r>
              <a:rPr lang="en-US" sz="2400" dirty="0">
                <a:sym typeface="Symbol" charset="0"/>
              </a:rPr>
              <a:t>(1 + D/E)</a:t>
            </a:r>
          </a:p>
          <a:p>
            <a:r>
              <a:rPr lang="en-US" sz="2800" dirty="0">
                <a:sym typeface="Symbol" charset="0"/>
              </a:rPr>
              <a:t>Therefore, the systematic risk of the stock depends on:</a:t>
            </a:r>
          </a:p>
          <a:p>
            <a:pPr lvl="1"/>
            <a:r>
              <a:rPr lang="en-US" sz="2400" dirty="0">
                <a:sym typeface="Symbol" charset="0"/>
              </a:rPr>
              <a:t>Systematic risk of the assets, </a:t>
            </a:r>
            <a:r>
              <a:rPr lang="en-US" sz="2400" baseline="-25000" dirty="0">
                <a:sym typeface="Symbol" charset="0"/>
              </a:rPr>
              <a:t>A</a:t>
            </a:r>
            <a:r>
              <a:rPr lang="en-US" sz="2400" dirty="0">
                <a:sym typeface="Symbol" charset="0"/>
              </a:rPr>
              <a:t>, (Business risk)</a:t>
            </a:r>
          </a:p>
          <a:p>
            <a:pPr lvl="1"/>
            <a:r>
              <a:rPr lang="en-US" sz="2400" dirty="0"/>
              <a:t>Level of leverage, D/E, (Financial risk)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62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II – Cash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Interest is tax deductible</a:t>
            </a:r>
          </a:p>
          <a:p>
            <a:r>
              <a:rPr lang="en-US" dirty="0"/>
              <a:t>Therefore, when a firm adds debt, it reduces taxes, all else equal</a:t>
            </a:r>
          </a:p>
          <a:p>
            <a:r>
              <a:rPr lang="en-US" dirty="0"/>
              <a:t>The reduction in taxes increases the cash flow of the firm</a:t>
            </a:r>
          </a:p>
          <a:p>
            <a:r>
              <a:rPr lang="en-US" dirty="0"/>
              <a:t>How should an increase in cash flows affect the value of the firm?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05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II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00200"/>
            <a:ext cx="7162800" cy="443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80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Tax Shield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Annual interest tax shield</a:t>
            </a:r>
          </a:p>
          <a:p>
            <a:pPr lvl="1"/>
            <a:r>
              <a:rPr lang="en-US" sz="2400" dirty="0"/>
              <a:t>Tax rate times interest payment</a:t>
            </a:r>
          </a:p>
          <a:p>
            <a:pPr lvl="1"/>
            <a:r>
              <a:rPr lang="en-US" sz="2400" dirty="0"/>
              <a:t>6,250 in 8% debt = 500 in interest expense</a:t>
            </a:r>
          </a:p>
          <a:p>
            <a:pPr lvl="1"/>
            <a:r>
              <a:rPr lang="en-US" sz="2400" dirty="0"/>
              <a:t>Annual tax shield = .34(500) = 170</a:t>
            </a:r>
          </a:p>
          <a:p>
            <a:r>
              <a:rPr lang="en-US" sz="2800" dirty="0"/>
              <a:t>Present value of annual interest tax shield</a:t>
            </a:r>
          </a:p>
          <a:p>
            <a:pPr lvl="1"/>
            <a:r>
              <a:rPr lang="en-US" sz="2400" dirty="0"/>
              <a:t>Assume perpetual debt for simplicity</a:t>
            </a:r>
          </a:p>
          <a:p>
            <a:pPr lvl="1"/>
            <a:r>
              <a:rPr lang="en-US" sz="2400" dirty="0"/>
              <a:t>PV = 170 / .08 = 2,125</a:t>
            </a:r>
          </a:p>
          <a:p>
            <a:pPr lvl="1"/>
            <a:r>
              <a:rPr lang="en-US" sz="2400" dirty="0"/>
              <a:t>PV = D(R</a:t>
            </a:r>
            <a:r>
              <a:rPr lang="en-US" sz="2400" baseline="-25000" dirty="0"/>
              <a:t>D</a:t>
            </a:r>
            <a:r>
              <a:rPr lang="en-US" sz="2400" dirty="0"/>
              <a:t>)(T</a:t>
            </a:r>
            <a:r>
              <a:rPr lang="en-US" sz="2400" baseline="-25000" dirty="0"/>
              <a:t>C</a:t>
            </a:r>
            <a:r>
              <a:rPr lang="en-US" sz="2400" dirty="0"/>
              <a:t>) / R</a:t>
            </a:r>
            <a:r>
              <a:rPr lang="en-US" sz="2400" baseline="-25000" dirty="0"/>
              <a:t>D</a:t>
            </a:r>
            <a:r>
              <a:rPr lang="en-US" sz="2400" dirty="0"/>
              <a:t> = DT</a:t>
            </a:r>
            <a:r>
              <a:rPr lang="en-US" sz="2400" baseline="-25000" dirty="0"/>
              <a:t>C</a:t>
            </a:r>
            <a:r>
              <a:rPr lang="en-US" sz="2400" dirty="0"/>
              <a:t> = 6,250(.34) = 2,125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079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II – Proposition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The value of the firm increases by the present value of the annual interest tax shield</a:t>
            </a:r>
          </a:p>
          <a:p>
            <a:pPr lvl="1"/>
            <a:r>
              <a:rPr lang="en-US" sz="2400" dirty="0"/>
              <a:t>Value of a levered firm = value of an unlevered firm + PV of interest tax shield</a:t>
            </a:r>
          </a:p>
          <a:p>
            <a:pPr lvl="1"/>
            <a:r>
              <a:rPr lang="en-US" sz="2400" dirty="0"/>
              <a:t>Value of equity = Value of the firm – Value of debt</a:t>
            </a:r>
          </a:p>
          <a:p>
            <a:r>
              <a:rPr lang="en-US" sz="2800" dirty="0"/>
              <a:t>Assuming perpetual cash flows</a:t>
            </a:r>
          </a:p>
          <a:p>
            <a:pPr lvl="1"/>
            <a:r>
              <a:rPr lang="en-US" sz="2400" dirty="0"/>
              <a:t>V</a:t>
            </a:r>
            <a:r>
              <a:rPr lang="en-US" sz="2400" baseline="-25000" dirty="0"/>
              <a:t>U</a:t>
            </a:r>
            <a:r>
              <a:rPr lang="en-US" sz="2400" dirty="0"/>
              <a:t> = EBIT(1-T) / R</a:t>
            </a:r>
            <a:r>
              <a:rPr lang="en-US" sz="2400" baseline="-25000" dirty="0"/>
              <a:t>U</a:t>
            </a:r>
            <a:endParaRPr lang="en-US" sz="2400" dirty="0"/>
          </a:p>
          <a:p>
            <a:pPr lvl="1"/>
            <a:r>
              <a:rPr lang="en-US" sz="2400" dirty="0"/>
              <a:t>V</a:t>
            </a:r>
            <a:r>
              <a:rPr lang="en-US" sz="2400" baseline="-25000" dirty="0"/>
              <a:t>L</a:t>
            </a:r>
            <a:r>
              <a:rPr lang="en-US" sz="2400" dirty="0"/>
              <a:t> = V</a:t>
            </a:r>
            <a:r>
              <a:rPr lang="en-US" sz="2400" baseline="-25000" dirty="0"/>
              <a:t>U</a:t>
            </a:r>
            <a:r>
              <a:rPr lang="en-US" sz="2400" dirty="0"/>
              <a:t> + DT</a:t>
            </a:r>
            <a:r>
              <a:rPr lang="en-US" sz="2400" baseline="-25000" dirty="0"/>
              <a:t>C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3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Restructuring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/>
              <a:t>What is meant by capital restructuring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What is the primary goal of financial managers?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Can leverage help in achieving such goals?</a:t>
            </a:r>
          </a:p>
          <a:p>
            <a:pPr>
              <a:lnSpc>
                <a:spcPct val="150000"/>
              </a:lnSpc>
            </a:pPr>
            <a:endParaRPr lang="x-none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298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II – Proposition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Data</a:t>
            </a:r>
          </a:p>
          <a:p>
            <a:pPr lvl="1"/>
            <a:r>
              <a:rPr lang="en-US" sz="2400" dirty="0"/>
              <a:t>EBIT = 25 million; Tax rate = 35%; Debt = $75 million; Cost of debt = 9%; Unlevered cost of capital = 12%</a:t>
            </a:r>
          </a:p>
          <a:p>
            <a:r>
              <a:rPr lang="en-US" sz="2800" dirty="0"/>
              <a:t>V</a:t>
            </a:r>
            <a:r>
              <a:rPr lang="en-US" sz="2800" baseline="-25000" dirty="0"/>
              <a:t>U</a:t>
            </a:r>
            <a:r>
              <a:rPr lang="en-US" sz="2800" dirty="0"/>
              <a:t> = 25(1-.35) / .12 = $135.42 million</a:t>
            </a:r>
          </a:p>
          <a:p>
            <a:r>
              <a:rPr lang="en-US" sz="2800" dirty="0"/>
              <a:t>V</a:t>
            </a:r>
            <a:r>
              <a:rPr lang="en-US" sz="2800" baseline="-25000" dirty="0"/>
              <a:t>L</a:t>
            </a:r>
            <a:r>
              <a:rPr lang="en-US" sz="2800" dirty="0"/>
              <a:t> = 135.42 + 75(.35) = $161.67 million</a:t>
            </a:r>
          </a:p>
          <a:p>
            <a:r>
              <a:rPr lang="en-US" sz="2800" dirty="0"/>
              <a:t>E = 161.67 – 75 = $86.67 million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17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II – Proposition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The WACC decreases as D/E increases because of the government subsidy on interest payments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A</a:t>
            </a:r>
            <a:r>
              <a:rPr lang="en-US" sz="2400" dirty="0"/>
              <a:t> = (E/V)R</a:t>
            </a:r>
            <a:r>
              <a:rPr lang="en-US" sz="2400" baseline="-25000" dirty="0"/>
              <a:t>E</a:t>
            </a:r>
            <a:r>
              <a:rPr lang="en-US" sz="2400" dirty="0"/>
              <a:t> + (D/V)(R</a:t>
            </a:r>
            <a:r>
              <a:rPr lang="en-US" sz="2400" baseline="-25000" dirty="0"/>
              <a:t>D</a:t>
            </a:r>
            <a:r>
              <a:rPr lang="en-US" sz="2400" dirty="0"/>
              <a:t>)(1-T</a:t>
            </a:r>
            <a:r>
              <a:rPr lang="en-US" sz="2400" baseline="-25000" dirty="0"/>
              <a:t>C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E</a:t>
            </a:r>
            <a:r>
              <a:rPr lang="en-US" sz="2400" dirty="0"/>
              <a:t> = R</a:t>
            </a:r>
            <a:r>
              <a:rPr lang="en-US" sz="2400" baseline="-25000" dirty="0"/>
              <a:t>U</a:t>
            </a:r>
            <a:r>
              <a:rPr lang="en-US" sz="2400" dirty="0"/>
              <a:t> + (R</a:t>
            </a:r>
            <a:r>
              <a:rPr lang="en-US" sz="2400" baseline="-25000" dirty="0"/>
              <a:t>U</a:t>
            </a:r>
            <a:r>
              <a:rPr lang="en-US" sz="2400" dirty="0"/>
              <a:t> – R</a:t>
            </a:r>
            <a:r>
              <a:rPr lang="en-US" sz="2400" baseline="-25000" dirty="0"/>
              <a:t>D</a:t>
            </a:r>
            <a:r>
              <a:rPr lang="en-US" sz="2400" dirty="0"/>
              <a:t>)(D/E)(1-T</a:t>
            </a:r>
            <a:r>
              <a:rPr lang="en-US" sz="2400" baseline="-25000" dirty="0"/>
              <a:t>C</a:t>
            </a:r>
            <a:r>
              <a:rPr lang="en-US" sz="2400" dirty="0"/>
              <a:t>)</a:t>
            </a:r>
          </a:p>
          <a:p>
            <a:r>
              <a:rPr lang="en-US" sz="2800" dirty="0"/>
              <a:t>Example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E</a:t>
            </a:r>
            <a:r>
              <a:rPr lang="en-US" sz="2400" dirty="0"/>
              <a:t> = 12 + (12-9)(75/86.67)(1-.35) = 13.69%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A</a:t>
            </a:r>
            <a:r>
              <a:rPr lang="en-US" sz="2400" dirty="0"/>
              <a:t> = (86.67/161.67)(13.69) + (75/161.67)(9)(1-.35)</a:t>
            </a:r>
            <a:br>
              <a:rPr lang="en-US" sz="2400" dirty="0"/>
            </a:br>
            <a:r>
              <a:rPr lang="en-US" sz="2400" dirty="0"/>
              <a:t>R</a:t>
            </a:r>
            <a:r>
              <a:rPr lang="en-US" sz="2400" baseline="-25000" dirty="0"/>
              <a:t>A</a:t>
            </a:r>
            <a:r>
              <a:rPr lang="en-US" sz="2400" dirty="0"/>
              <a:t> = 10.05%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241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Case II – </a:t>
            </a:r>
            <a:r>
              <a:rPr lang="en-US" dirty="0" smtClean="0"/>
              <a:t>Proposition </a:t>
            </a:r>
            <a:r>
              <a:rPr lang="en-US" dirty="0"/>
              <a:t>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Suppose that the firm changes its capital structure so that the debt-to-equity ratio becomes 1.</a:t>
            </a:r>
          </a:p>
          <a:p>
            <a:r>
              <a:rPr lang="en-US" sz="2800" dirty="0"/>
              <a:t>What will happen to the cost of equity under the new capital structure?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E</a:t>
            </a:r>
            <a:r>
              <a:rPr lang="en-US" sz="2400" dirty="0"/>
              <a:t> = 12 + (12 - 9)(1)(1-.35) = 13.95%</a:t>
            </a:r>
          </a:p>
          <a:p>
            <a:r>
              <a:rPr lang="en-US" sz="2800" dirty="0"/>
              <a:t>What will happen to the weighted average cost of capital?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A</a:t>
            </a:r>
            <a:r>
              <a:rPr lang="en-US" sz="2400" dirty="0"/>
              <a:t> = .5(13.95) + .5(9)(1-.35) = 9.9%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861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Now we add bankruptcy costs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As the D/E ratio increases, the probability of bankruptcy increases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This increased probability will increase the expected bankruptcy costs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At some point, the additional value of the interest tax shield will be offset by the increase in expected bankruptcy cost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At this point, the value of the firm will start to decrease, and the WACC will start to increase as more debt is added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602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Bankruptcy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Direct costs</a:t>
            </a:r>
          </a:p>
          <a:p>
            <a:pPr lvl="1"/>
            <a:r>
              <a:rPr lang="en-US" sz="2400" dirty="0"/>
              <a:t>Legal and administrative costs</a:t>
            </a:r>
          </a:p>
          <a:p>
            <a:pPr lvl="1"/>
            <a:r>
              <a:rPr lang="en-US" sz="2400" dirty="0"/>
              <a:t>Ultimately cause bondholders to incur additional losses</a:t>
            </a:r>
          </a:p>
          <a:p>
            <a:pPr lvl="1"/>
            <a:r>
              <a:rPr lang="en-US" sz="2400" dirty="0"/>
              <a:t>Disincentive to debt financing</a:t>
            </a:r>
          </a:p>
          <a:p>
            <a:r>
              <a:rPr lang="en-US" sz="2800" dirty="0"/>
              <a:t>Financial distress</a:t>
            </a:r>
          </a:p>
          <a:p>
            <a:pPr lvl="1"/>
            <a:r>
              <a:rPr lang="en-US" sz="2400" dirty="0"/>
              <a:t>Significant problems in meeting debt obligations</a:t>
            </a:r>
          </a:p>
          <a:p>
            <a:pPr lvl="1"/>
            <a:r>
              <a:rPr lang="en-US" sz="2400" dirty="0"/>
              <a:t>Firms that experience financial distress do not necessarily file for bankruptcy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788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Bankruptcy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Indirect bankruptcy costs</a:t>
            </a:r>
          </a:p>
          <a:p>
            <a:pPr lvl="1"/>
            <a:r>
              <a:rPr lang="en-US" sz="2000" dirty="0"/>
              <a:t>Larger than direct costs, but more difficult to measure and estimate</a:t>
            </a:r>
          </a:p>
          <a:p>
            <a:pPr lvl="1"/>
            <a:r>
              <a:rPr lang="en-US" sz="2000" dirty="0"/>
              <a:t>Stockholders want to avoid a formal bankruptcy filing</a:t>
            </a:r>
          </a:p>
          <a:p>
            <a:pPr lvl="1"/>
            <a:r>
              <a:rPr lang="en-US" sz="2000" dirty="0"/>
              <a:t>Bondholders want to keep existing assets intact so they can at least receive that money</a:t>
            </a:r>
          </a:p>
          <a:p>
            <a:pPr lvl="1"/>
            <a:r>
              <a:rPr lang="en-US" sz="2000" dirty="0"/>
              <a:t>Assets lose value as management spends time worrying about avoiding bankruptcy instead of running the business</a:t>
            </a:r>
          </a:p>
          <a:p>
            <a:pPr lvl="1"/>
            <a:r>
              <a:rPr lang="en-US" sz="2000" dirty="0"/>
              <a:t>The firm may also lose sales, experience interrupted operations and lose valuable 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066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600" dirty="0"/>
              <a:t>Case I – no taxes or bankruptcy costs</a:t>
            </a:r>
          </a:p>
          <a:p>
            <a:pPr lvl="1"/>
            <a:r>
              <a:rPr lang="en-US" sz="2400" dirty="0"/>
              <a:t>No optimal capital structure</a:t>
            </a:r>
          </a:p>
          <a:p>
            <a:r>
              <a:rPr lang="en-US" sz="2600" dirty="0"/>
              <a:t>Case II – corporate taxes but no bankruptcy costs</a:t>
            </a:r>
          </a:p>
          <a:p>
            <a:pPr lvl="1"/>
            <a:r>
              <a:rPr lang="en-US" sz="2400" dirty="0"/>
              <a:t>Optimal capital structure is almost 100% debt</a:t>
            </a:r>
          </a:p>
          <a:p>
            <a:pPr lvl="1"/>
            <a:r>
              <a:rPr lang="en-US" sz="2400" dirty="0"/>
              <a:t>Each additional dollar of debt increases the cash flow of the firm</a:t>
            </a:r>
          </a:p>
          <a:p>
            <a:r>
              <a:rPr lang="en-US" sz="2600" dirty="0"/>
              <a:t>Case III – corporate taxes and bankruptcy costs</a:t>
            </a:r>
          </a:p>
          <a:p>
            <a:pPr lvl="1"/>
            <a:r>
              <a:rPr lang="en-US" sz="2400" dirty="0"/>
              <a:t>Optimal capital structure is part debt and part equity</a:t>
            </a:r>
          </a:p>
          <a:p>
            <a:pPr lvl="1"/>
            <a:r>
              <a:rPr lang="en-US" sz="2400" dirty="0"/>
              <a:t>Occurs where the benefit from an additional dollar of debt is just offset by the increase in expected bankruptcy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29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Managerial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The tax benefit is only important if the firm has a large tax liability</a:t>
            </a:r>
          </a:p>
          <a:p>
            <a:r>
              <a:rPr lang="en-US" sz="2800" dirty="0"/>
              <a:t>Risk of financial distress</a:t>
            </a:r>
          </a:p>
          <a:p>
            <a:pPr lvl="1"/>
            <a:r>
              <a:rPr lang="en-US" sz="2400" dirty="0"/>
              <a:t>The greater the risk of financial distress, the less debt will be optimal for the firm</a:t>
            </a:r>
          </a:p>
          <a:p>
            <a:pPr lvl="1"/>
            <a:r>
              <a:rPr lang="en-US" sz="2400" dirty="0"/>
              <a:t>The cost of financial distress varies across firms and industries, and as a manager you need to understand the cost for your industry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793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of the Firm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Value of the firm = marketed claims + </a:t>
            </a:r>
            <a:r>
              <a:rPr lang="en-US" sz="2400" dirty="0" err="1"/>
              <a:t>nonmarketed</a:t>
            </a:r>
            <a:r>
              <a:rPr lang="en-US" sz="2400" dirty="0"/>
              <a:t> claims</a:t>
            </a:r>
          </a:p>
          <a:p>
            <a:pPr lvl="1"/>
            <a:r>
              <a:rPr lang="en-US" sz="2000" dirty="0"/>
              <a:t>Marketed claims are the claims of stockholders and bondholders</a:t>
            </a:r>
          </a:p>
          <a:p>
            <a:pPr lvl="1"/>
            <a:r>
              <a:rPr lang="en-US" sz="2000" dirty="0" err="1"/>
              <a:t>Nonmarketed</a:t>
            </a:r>
            <a:r>
              <a:rPr lang="en-US" sz="2000" dirty="0"/>
              <a:t> claims are the claims of the government and other potential stakeholders</a:t>
            </a:r>
          </a:p>
          <a:p>
            <a:r>
              <a:rPr lang="en-US" sz="2400" dirty="0"/>
              <a:t>The overall value of the firm is unaffected by changes in capital structure</a:t>
            </a:r>
          </a:p>
          <a:p>
            <a:r>
              <a:rPr lang="en-US" sz="2400" dirty="0"/>
              <a:t>The division of value between marketed claims and </a:t>
            </a:r>
            <a:r>
              <a:rPr lang="en-US" sz="2400" dirty="0" err="1"/>
              <a:t>nonmarketed</a:t>
            </a:r>
            <a:r>
              <a:rPr lang="en-US" sz="2400" dirty="0"/>
              <a:t> claims may be impacted by capital structure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201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Pecking-Order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69900" indent="-469900"/>
            <a:r>
              <a:rPr lang="en-US" sz="2800" dirty="0"/>
              <a:t>Theory stating that firms prefer to issue debt rather than equity if internal financing is insufficient. </a:t>
            </a:r>
          </a:p>
          <a:p>
            <a:pPr marL="908050" lvl="1" indent="-436563"/>
            <a:r>
              <a:rPr lang="en-US" sz="2400" dirty="0"/>
              <a:t>Rule 1</a:t>
            </a:r>
          </a:p>
          <a:p>
            <a:pPr marL="1377950" lvl="2" indent="-468313"/>
            <a:r>
              <a:rPr lang="en-US" dirty="0"/>
              <a:t>Use internal financing first</a:t>
            </a:r>
          </a:p>
          <a:p>
            <a:pPr marL="908050" lvl="1" indent="-436563"/>
            <a:r>
              <a:rPr lang="en-US" sz="2400" dirty="0"/>
              <a:t>Rule 2</a:t>
            </a:r>
          </a:p>
          <a:p>
            <a:pPr marL="1377950" lvl="2" indent="-468313"/>
            <a:r>
              <a:rPr lang="en-US" dirty="0"/>
              <a:t>Issue debt next, new equity last</a:t>
            </a:r>
          </a:p>
          <a:p>
            <a:pPr marL="469900" indent="-469900"/>
            <a:r>
              <a:rPr lang="en-US" sz="2800" dirty="0"/>
              <a:t>The pecking-order theory is at odds with the tradeoff theory:</a:t>
            </a:r>
          </a:p>
          <a:p>
            <a:pPr marL="908050" lvl="1" indent="-436563"/>
            <a:r>
              <a:rPr lang="en-US" sz="2400" dirty="0"/>
              <a:t>There is no target D/E ratio</a:t>
            </a:r>
          </a:p>
          <a:p>
            <a:pPr marL="908050" lvl="1" indent="-436563"/>
            <a:r>
              <a:rPr lang="en-US" sz="2400" dirty="0"/>
              <a:t>Profitable firms use less debt</a:t>
            </a:r>
          </a:p>
          <a:p>
            <a:pPr marL="908050" lvl="1" indent="-436563"/>
            <a:r>
              <a:rPr lang="en-US" sz="2400" dirty="0"/>
              <a:t>Companies like financial slack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9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Restructuring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We are going to look at how changes in capital structure affect the value of the firm, </a:t>
            </a:r>
            <a:r>
              <a:rPr lang="en-US" sz="3200" i="1" dirty="0"/>
              <a:t>all else equal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/>
              <a:t>Capital restructuring involves changing the amount of leverage a firm has without changing the firm’s assets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The firm can increase leverage by issuing debt and repurchasing outstanding shares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The firm can decrease leverage by issuing new shares and retiring outstanding 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4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Observed Capital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Capital structure does differ by industry</a:t>
            </a:r>
          </a:p>
          <a:p>
            <a:r>
              <a:rPr lang="en-US" sz="2800" dirty="0"/>
              <a:t>Differences according to </a:t>
            </a:r>
            <a:r>
              <a:rPr lang="en-US" sz="2800" i="1" dirty="0"/>
              <a:t>Cost of Capital 2008 Yearbook by Ibbotson Associates, Inc.</a:t>
            </a:r>
            <a:endParaRPr lang="en-US" sz="2800" dirty="0"/>
          </a:p>
          <a:p>
            <a:pPr lvl="1"/>
            <a:r>
              <a:rPr lang="en-US" sz="2400" dirty="0"/>
              <a:t>Lowest levels of debt</a:t>
            </a:r>
          </a:p>
          <a:p>
            <a:pPr lvl="2"/>
            <a:r>
              <a:rPr lang="en-US" dirty="0"/>
              <a:t>Computers with 5.61% debt</a:t>
            </a:r>
          </a:p>
          <a:p>
            <a:pPr lvl="2"/>
            <a:r>
              <a:rPr lang="en-US" dirty="0"/>
              <a:t>Drugs with 7.25% debt</a:t>
            </a:r>
          </a:p>
          <a:p>
            <a:pPr lvl="1"/>
            <a:r>
              <a:rPr lang="en-US" sz="2400" dirty="0"/>
              <a:t>Highest levels of debt</a:t>
            </a:r>
          </a:p>
          <a:p>
            <a:pPr lvl="2"/>
            <a:r>
              <a:rPr lang="en-US" dirty="0"/>
              <a:t>Cable television with 162.03% debt</a:t>
            </a:r>
          </a:p>
          <a:p>
            <a:pPr lvl="2"/>
            <a:r>
              <a:rPr lang="en-US" dirty="0"/>
              <a:t>Airlines with 129.40% 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146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Bankruptcy Process – Part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Business failure – business has terminated with a loss to creditors</a:t>
            </a:r>
          </a:p>
          <a:p>
            <a:r>
              <a:rPr lang="en-US" dirty="0"/>
              <a:t>Legal bankruptcy – petition federal court for bankruptcy</a:t>
            </a:r>
          </a:p>
          <a:p>
            <a:r>
              <a:rPr lang="en-US" dirty="0"/>
              <a:t>Technical insolvency – firm is unable to meet debt obligations</a:t>
            </a:r>
          </a:p>
          <a:p>
            <a:r>
              <a:rPr lang="en-US" dirty="0"/>
              <a:t>Accounting insolvency – book value of equity is negative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402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Bankruptcy Process –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Liquidation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Chapter 7 of the Federal Bankruptcy Reform Act of 1978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Trustee takes over assets, sells them and distributes the proceeds according to the absolute priority rule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Reorganization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Chapter 11 of the Federal Bankruptcy Reform Act of 1978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Restructure the corporation with a provision to repay creditors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13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Suppose managers of a firm know that the company is approaching financial distress. </a:t>
            </a:r>
          </a:p>
          <a:p>
            <a:pPr lvl="1"/>
            <a:r>
              <a:rPr lang="en-US" sz="2000" dirty="0"/>
              <a:t>Should the managers borrow from creditors and issue a large one-time dividend to shareholders?</a:t>
            </a:r>
          </a:p>
          <a:p>
            <a:pPr lvl="1"/>
            <a:r>
              <a:rPr lang="en-US" sz="2000"/>
              <a:t>How might creditors control this potential transfer of wealth?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0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Restructuring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should a </a:t>
            </a:r>
            <a:r>
              <a:rPr lang="en-US" dirty="0" smtClean="0"/>
              <a:t>firm </a:t>
            </a:r>
            <a:r>
              <a:rPr lang="en-US" dirty="0"/>
              <a:t>go about choosing its </a:t>
            </a:r>
            <a:r>
              <a:rPr lang="en-US" dirty="0">
                <a:solidFill>
                  <a:srgbClr val="FF6600"/>
                </a:solidFill>
              </a:rPr>
              <a:t>debt–equity ratio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/>
              <a:t>W</a:t>
            </a:r>
            <a:r>
              <a:rPr lang="en-US" dirty="0" smtClean="0"/>
              <a:t>e assume that </a:t>
            </a:r>
            <a:r>
              <a:rPr lang="en-US" dirty="0"/>
              <a:t>the guiding principle is to choose the course of action </a:t>
            </a:r>
            <a:r>
              <a:rPr lang="en-US" dirty="0">
                <a:solidFill>
                  <a:srgbClr val="FF6600"/>
                </a:solidFill>
              </a:rPr>
              <a:t>that maximizes the value of </a:t>
            </a:r>
            <a:r>
              <a:rPr lang="en-US" dirty="0" smtClean="0">
                <a:solidFill>
                  <a:srgbClr val="FF6600"/>
                </a:solidFill>
              </a:rPr>
              <a:t>a share </a:t>
            </a:r>
            <a:r>
              <a:rPr lang="en-US" dirty="0">
                <a:solidFill>
                  <a:srgbClr val="FF6600"/>
                </a:solidFill>
              </a:rPr>
              <a:t>of stock. 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it comes to capital structure decisions</a:t>
            </a:r>
            <a:r>
              <a:rPr lang="en-US" dirty="0" smtClean="0"/>
              <a:t>, this </a:t>
            </a:r>
            <a:r>
              <a:rPr lang="en-US" dirty="0"/>
              <a:t>is essentially the same thing as maximizing the value of the whole </a:t>
            </a:r>
            <a:r>
              <a:rPr lang="en-US" dirty="0" smtClean="0"/>
              <a:t>firm</a:t>
            </a:r>
            <a:r>
              <a:rPr lang="en-US" dirty="0"/>
              <a:t>, and, for convenience</a:t>
            </a:r>
            <a:r>
              <a:rPr lang="en-US" dirty="0" smtClean="0">
                <a:solidFill>
                  <a:srgbClr val="FF6600"/>
                </a:solidFill>
              </a:rPr>
              <a:t>, we </a:t>
            </a:r>
            <a:r>
              <a:rPr lang="en-US" dirty="0">
                <a:solidFill>
                  <a:srgbClr val="FF6600"/>
                </a:solidFill>
              </a:rPr>
              <a:t>will tend to frame our discussion in terms of </a:t>
            </a:r>
            <a:r>
              <a:rPr lang="en-US" dirty="0" smtClean="0">
                <a:solidFill>
                  <a:srgbClr val="FF6600"/>
                </a:solidFill>
              </a:rPr>
              <a:t>firm </a:t>
            </a:r>
            <a:r>
              <a:rPr lang="en-US" dirty="0">
                <a:solidFill>
                  <a:srgbClr val="FF6600"/>
                </a:solidFill>
              </a:rPr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181966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FIRM VALUE AND STOCK VALUE: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following example illustrates that the capital structure that maximizes the value of </a:t>
            </a:r>
            <a:r>
              <a:rPr lang="en-US" dirty="0" smtClean="0"/>
              <a:t>the Firm </a:t>
            </a:r>
            <a:r>
              <a:rPr lang="en-US" dirty="0"/>
              <a:t>is the one </a:t>
            </a:r>
            <a:r>
              <a:rPr lang="en-US" dirty="0" smtClean="0"/>
              <a:t>financial </a:t>
            </a:r>
            <a:r>
              <a:rPr lang="en-US" dirty="0"/>
              <a:t>managers should choose for the shareholders, so there is no </a:t>
            </a:r>
            <a:r>
              <a:rPr lang="en-US" dirty="0" smtClean="0"/>
              <a:t>conflict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our goals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dirty="0"/>
              <a:t>begin, suppose the </a:t>
            </a:r>
            <a:r>
              <a:rPr lang="en-US" dirty="0">
                <a:solidFill>
                  <a:srgbClr val="FF0000"/>
                </a:solidFill>
              </a:rPr>
              <a:t>market value </a:t>
            </a:r>
            <a:r>
              <a:rPr lang="en-US" dirty="0"/>
              <a:t>of the J.J. Sprint Company is </a:t>
            </a:r>
            <a:r>
              <a:rPr lang="en-US" dirty="0">
                <a:solidFill>
                  <a:srgbClr val="FF0000"/>
                </a:solidFill>
              </a:rPr>
              <a:t>$1,000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The company </a:t>
            </a:r>
            <a:r>
              <a:rPr lang="en-US" dirty="0"/>
              <a:t>currently has </a:t>
            </a:r>
            <a:r>
              <a:rPr lang="en-US" dirty="0">
                <a:solidFill>
                  <a:srgbClr val="FF0000"/>
                </a:solidFill>
              </a:rPr>
              <a:t>no debt, </a:t>
            </a:r>
            <a:r>
              <a:rPr lang="en-US" dirty="0"/>
              <a:t>and J.J. Sprint’s </a:t>
            </a:r>
            <a:r>
              <a:rPr lang="en-US" dirty="0">
                <a:solidFill>
                  <a:srgbClr val="FF0000"/>
                </a:solidFill>
              </a:rPr>
              <a:t>100 shares </a:t>
            </a:r>
            <a:r>
              <a:rPr lang="en-US" dirty="0"/>
              <a:t>sell for</a:t>
            </a:r>
            <a:r>
              <a:rPr lang="en-US" dirty="0">
                <a:solidFill>
                  <a:srgbClr val="FF0000"/>
                </a:solidFill>
              </a:rPr>
              <a:t> $10 </a:t>
            </a:r>
            <a:r>
              <a:rPr lang="en-US" dirty="0"/>
              <a:t>each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Further </a:t>
            </a:r>
            <a:r>
              <a:rPr lang="en-US" dirty="0" smtClean="0"/>
              <a:t>suppose that </a:t>
            </a:r>
            <a:r>
              <a:rPr lang="en-US" dirty="0"/>
              <a:t>J.J. Sprint </a:t>
            </a:r>
            <a:r>
              <a:rPr lang="en-US" dirty="0">
                <a:solidFill>
                  <a:srgbClr val="FF0000"/>
                </a:solidFill>
              </a:rPr>
              <a:t>restructures</a:t>
            </a:r>
            <a:r>
              <a:rPr lang="en-US" dirty="0"/>
              <a:t> itself by </a:t>
            </a:r>
            <a:r>
              <a:rPr lang="en-US" dirty="0">
                <a:solidFill>
                  <a:srgbClr val="FF0000"/>
                </a:solidFill>
              </a:rPr>
              <a:t>borrowing $500 </a:t>
            </a:r>
            <a:r>
              <a:rPr lang="en-US" dirty="0"/>
              <a:t>and then paying out the </a:t>
            </a:r>
            <a:r>
              <a:rPr lang="en-US" dirty="0" smtClean="0"/>
              <a:t>proceeds to </a:t>
            </a:r>
            <a:r>
              <a:rPr lang="en-US" dirty="0"/>
              <a:t>shareholders as an extra </a:t>
            </a:r>
            <a:r>
              <a:rPr lang="en-US" dirty="0">
                <a:solidFill>
                  <a:srgbClr val="FF0000"/>
                </a:solidFill>
              </a:rPr>
              <a:t>dividend </a:t>
            </a:r>
            <a:r>
              <a:rPr lang="en-US" dirty="0"/>
              <a:t>of $</a:t>
            </a:r>
            <a:r>
              <a:rPr lang="en-US" dirty="0" smtClean="0"/>
              <a:t>500/ </a:t>
            </a:r>
            <a:r>
              <a:rPr lang="en-US" dirty="0"/>
              <a:t>100 </a:t>
            </a:r>
            <a:r>
              <a:rPr lang="en-US" dirty="0" smtClean="0">
                <a:solidFill>
                  <a:srgbClr val="FF0000"/>
                </a:solidFill>
              </a:rPr>
              <a:t>=  </a:t>
            </a:r>
            <a:r>
              <a:rPr lang="en-US" dirty="0">
                <a:solidFill>
                  <a:srgbClr val="FF0000"/>
                </a:solidFill>
              </a:rPr>
              <a:t>$5 per share</a:t>
            </a:r>
            <a:r>
              <a:rPr lang="en-US" dirty="0"/>
              <a:t>.</a:t>
            </a:r>
          </a:p>
          <a:p>
            <a:r>
              <a:rPr lang="en-US" dirty="0"/>
              <a:t>This restructuring will change the capital structure of the </a:t>
            </a:r>
            <a:r>
              <a:rPr lang="en-US" dirty="0" smtClean="0"/>
              <a:t>firm </a:t>
            </a:r>
            <a:r>
              <a:rPr lang="en-US" dirty="0"/>
              <a:t>with no direct effect </a:t>
            </a:r>
            <a:r>
              <a:rPr lang="en-US" dirty="0" smtClean="0"/>
              <a:t>on the firm’s </a:t>
            </a:r>
            <a:r>
              <a:rPr lang="en-US" dirty="0"/>
              <a:t>assets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6600"/>
                </a:solidFill>
              </a:rPr>
              <a:t>The immediate effect will be to increase debt and decrease </a:t>
            </a:r>
            <a:r>
              <a:rPr lang="en-US" dirty="0" smtClean="0">
                <a:solidFill>
                  <a:srgbClr val="FF6600"/>
                </a:solidFill>
              </a:rPr>
              <a:t>equity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1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ease of presentation, </a:t>
            </a:r>
            <a:r>
              <a:rPr lang="en-US" dirty="0">
                <a:solidFill>
                  <a:srgbClr val="FF0000"/>
                </a:solidFill>
              </a:rPr>
              <a:t>we describe the impact of leverage in terms of </a:t>
            </a:r>
            <a:r>
              <a:rPr lang="en-US" dirty="0" smtClean="0">
                <a:solidFill>
                  <a:srgbClr val="FF0000"/>
                </a:solidFill>
              </a:rPr>
              <a:t>its effects </a:t>
            </a:r>
            <a:r>
              <a:rPr lang="en-US" dirty="0">
                <a:solidFill>
                  <a:srgbClr val="FF0000"/>
                </a:solidFill>
              </a:rPr>
              <a:t>on earnings per share, EPS, and return on equity, ROE.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These </a:t>
            </a:r>
            <a:r>
              <a:rPr lang="en-US" dirty="0"/>
              <a:t>are, of course</a:t>
            </a:r>
            <a:r>
              <a:rPr lang="en-US" dirty="0" smtClean="0"/>
              <a:t>, accounting </a:t>
            </a:r>
            <a:r>
              <a:rPr lang="en-US" dirty="0"/>
              <a:t>numbers and, as such, are not our primary concern. 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cash </a:t>
            </a:r>
            <a:r>
              <a:rPr lang="en-US" dirty="0" smtClean="0"/>
              <a:t>flows </a:t>
            </a:r>
            <a:r>
              <a:rPr lang="en-US" dirty="0"/>
              <a:t>instead </a:t>
            </a:r>
            <a:r>
              <a:rPr lang="en-US" dirty="0" smtClean="0"/>
              <a:t>of these </a:t>
            </a:r>
            <a:r>
              <a:rPr lang="en-US" dirty="0"/>
              <a:t>accounting numbers would lead to precisely the same conclusions, but a little </a:t>
            </a:r>
            <a:r>
              <a:rPr lang="en-US" dirty="0" smtClean="0"/>
              <a:t>more work </a:t>
            </a:r>
            <a:r>
              <a:rPr lang="en-US" dirty="0"/>
              <a:t>would be needed. We discuss the impact on market values in a subsequent section.</a:t>
            </a:r>
          </a:p>
        </p:txBody>
      </p:sp>
    </p:spTree>
    <p:extLst>
      <p:ext uri="{BB962C8B-B14F-4D97-AF65-F5344CB8AC3E}">
        <p14:creationId xmlns:p14="http://schemas.microsoft.com/office/powerpoint/2010/main" val="241437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Content Placeholder 13" descr="Screen Shot 2016-03-24 at 12.52.05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948" b="-179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5376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Capital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What is the primary goal of financial managers?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Maximize stockholder wealth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We want to choose the capital structure that will maximize stockholder wealth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We can maximize stockholder wealth by maximizing the value of the firm or minimizing the WACC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28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20190</TotalTime>
  <Words>2683</Words>
  <Application>Microsoft Macintosh PowerPoint</Application>
  <PresentationFormat>On-screen Show (4:3)</PresentationFormat>
  <Paragraphs>257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Median</vt:lpstr>
      <vt:lpstr>Financial Leverage and Capital Structure Policy</vt:lpstr>
      <vt:lpstr>Course Roadmap </vt:lpstr>
      <vt:lpstr>Capital Restructuring</vt:lpstr>
      <vt:lpstr>Capital Restructuring</vt:lpstr>
      <vt:lpstr>Capital Restructuring</vt:lpstr>
      <vt:lpstr>FIRM VALUE AND STOCK VALUE: AN EXAMPLE</vt:lpstr>
      <vt:lpstr>PowerPoint Presentation</vt:lpstr>
      <vt:lpstr>PowerPoint Presentation</vt:lpstr>
      <vt:lpstr>Choosing a Capital Structure</vt:lpstr>
      <vt:lpstr>Financial Leverage</vt:lpstr>
      <vt:lpstr>Break-Even EBIT</vt:lpstr>
      <vt:lpstr>Ex 1 Page 569</vt:lpstr>
      <vt:lpstr>Ex 4 Page 542</vt:lpstr>
      <vt:lpstr>Corporate borrowing &amp; home made leverage</vt:lpstr>
      <vt:lpstr>Proposed Capital  Structure versus Original Capital Structure with Homemade Leverage </vt:lpstr>
      <vt:lpstr>Proposed Capital  Structure versus Original Capital Structure with Homemade Leverage </vt:lpstr>
      <vt:lpstr>Unlevering the Stock</vt:lpstr>
      <vt:lpstr>PowerPoint Presentation</vt:lpstr>
      <vt:lpstr>Capital Structure and the Cost of Equity Capital </vt:lpstr>
      <vt:lpstr>Capital Structure Theory Under Three Special Cases</vt:lpstr>
      <vt:lpstr>Case I – Propositions I and II</vt:lpstr>
      <vt:lpstr>Case I - Equations</vt:lpstr>
      <vt:lpstr>Case I - Example</vt:lpstr>
      <vt:lpstr>The CAPM, the SML and Proposition II</vt:lpstr>
      <vt:lpstr>Business Risk and  Financial Risk</vt:lpstr>
      <vt:lpstr>Case II – Cash Flow</vt:lpstr>
      <vt:lpstr>Case II - Example</vt:lpstr>
      <vt:lpstr>Interest Tax Shield</vt:lpstr>
      <vt:lpstr>Case II – Proposition I</vt:lpstr>
      <vt:lpstr>Example: Case II – Proposition I</vt:lpstr>
      <vt:lpstr>Case II – Proposition II</vt:lpstr>
      <vt:lpstr>Example: Case II – Proposition II</vt:lpstr>
      <vt:lpstr>Case III</vt:lpstr>
      <vt:lpstr>Bankruptcy Costs</vt:lpstr>
      <vt:lpstr>More Bankruptcy Costs</vt:lpstr>
      <vt:lpstr>Conclusions</vt:lpstr>
      <vt:lpstr>Managerial Recommendations</vt:lpstr>
      <vt:lpstr>The Value of the Firm</vt:lpstr>
      <vt:lpstr>The Pecking-Order Theory</vt:lpstr>
      <vt:lpstr>Observed Capital Structure</vt:lpstr>
      <vt:lpstr>Bankruptcy Process – Part I</vt:lpstr>
      <vt:lpstr>Bankruptcy Process – Part II</vt:lpstr>
      <vt:lpstr>Ethics Issues</vt:lpstr>
    </vt:vector>
  </TitlesOfParts>
  <Company>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N</dc:creator>
  <cp:lastModifiedBy>Reem N</cp:lastModifiedBy>
  <cp:revision>184</cp:revision>
  <dcterms:created xsi:type="dcterms:W3CDTF">2015-09-07T08:37:07Z</dcterms:created>
  <dcterms:modified xsi:type="dcterms:W3CDTF">2016-04-02T19:50:32Z</dcterms:modified>
</cp:coreProperties>
</file>