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1"/>
  </p:notesMasterIdLst>
  <p:handoutMasterIdLst>
    <p:handoutMasterId r:id="rId32"/>
  </p:handoutMasterIdLst>
  <p:sldIdLst>
    <p:sldId id="388" r:id="rId2"/>
    <p:sldId id="389" r:id="rId3"/>
    <p:sldId id="433" r:id="rId4"/>
    <p:sldId id="390" r:id="rId5"/>
    <p:sldId id="391" r:id="rId6"/>
    <p:sldId id="392" r:id="rId7"/>
    <p:sldId id="393" r:id="rId8"/>
    <p:sldId id="432" r:id="rId9"/>
    <p:sldId id="394" r:id="rId10"/>
    <p:sldId id="395" r:id="rId11"/>
    <p:sldId id="398" r:id="rId12"/>
    <p:sldId id="399" r:id="rId13"/>
    <p:sldId id="400" r:id="rId14"/>
    <p:sldId id="401" r:id="rId15"/>
    <p:sldId id="402" r:id="rId16"/>
    <p:sldId id="434" r:id="rId17"/>
    <p:sldId id="405" r:id="rId18"/>
    <p:sldId id="406" r:id="rId19"/>
    <p:sldId id="407" r:id="rId20"/>
    <p:sldId id="408" r:id="rId21"/>
    <p:sldId id="411" r:id="rId22"/>
    <p:sldId id="409" r:id="rId23"/>
    <p:sldId id="435" r:id="rId24"/>
    <p:sldId id="436" r:id="rId25"/>
    <p:sldId id="437" r:id="rId26"/>
    <p:sldId id="438" r:id="rId27"/>
    <p:sldId id="416" r:id="rId28"/>
    <p:sldId id="417" r:id="rId29"/>
    <p:sldId id="428" r:id="rId30"/>
  </p:sldIdLst>
  <p:sldSz cx="9144000" cy="6858000" type="screen4x3"/>
  <p:notesSz cx="6877050"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9" autoAdjust="0"/>
    <p:restoredTop sz="94660"/>
  </p:normalViewPr>
  <p:slideViewPr>
    <p:cSldViewPr>
      <p:cViewPr varScale="1">
        <p:scale>
          <a:sx n="53" d="100"/>
          <a:sy n="53" d="100"/>
        </p:scale>
        <p:origin x="-1003"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958"/>
    </p:cViewPr>
  </p:sorterViewPr>
  <p:notesViewPr>
    <p:cSldViewPr>
      <p:cViewPr varScale="1">
        <p:scale>
          <a:sx n="56" d="100"/>
          <a:sy n="56" d="100"/>
        </p:scale>
        <p:origin x="-1122" y="-102"/>
      </p:cViewPr>
      <p:guideLst>
        <p:guide orient="horz" pos="3151"/>
        <p:guide pos="216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ar-KW"/>
  <c:style val="42"/>
  <c:chart>
    <c:autoTitleDeleted val="1"/>
    <c:view3D>
      <c:rotX val="30"/>
      <c:perspective val="30"/>
    </c:view3D>
    <c:plotArea>
      <c:layout/>
      <c:pie3DChart>
        <c:varyColors val="1"/>
        <c:ser>
          <c:idx val="0"/>
          <c:order val="0"/>
          <c:tx>
            <c:strRef>
              <c:f>Sheet1!$B$1</c:f>
              <c:strCache>
                <c:ptCount val="1"/>
                <c:pt idx="0">
                  <c:v>Sales</c:v>
                </c:pt>
              </c:strCache>
            </c:strRef>
          </c:tx>
          <c:explosion val="25"/>
          <c:cat>
            <c:strRef>
              <c:f>Sheet1!$A$2:$A$5</c:f>
              <c:strCache>
                <c:ptCount val="2"/>
                <c:pt idx="0">
                  <c:v>Equity 80%</c:v>
                </c:pt>
                <c:pt idx="1">
                  <c:v>Debt 20%</c:v>
                </c:pt>
              </c:strCache>
            </c:strRef>
          </c:cat>
          <c:val>
            <c:numRef>
              <c:f>Sheet1!$B$2:$B$5</c:f>
              <c:numCache>
                <c:formatCode>General</c:formatCode>
                <c:ptCount val="4"/>
                <c:pt idx="0">
                  <c:v>8</c:v>
                </c:pt>
                <c:pt idx="1">
                  <c:v>2</c:v>
                </c:pt>
              </c:numCache>
            </c:numRef>
          </c:val>
        </c:ser>
      </c:pie3DChart>
    </c:plotArea>
    <c:legend>
      <c:legendPos val="r"/>
      <c:legendEntry>
        <c:idx val="2"/>
        <c:delete val="1"/>
      </c:legendEntry>
      <c:legendEntry>
        <c:idx val="3"/>
        <c:delete val="1"/>
      </c:legendEntry>
      <c:layout/>
    </c:legend>
    <c:plotVisOnly val="1"/>
  </c:chart>
  <c:txPr>
    <a:bodyPr/>
    <a:lstStyle/>
    <a:p>
      <a:pPr>
        <a:defRPr sz="1800"/>
      </a:pPr>
      <a:endParaRPr lang="ar-KW"/>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KW"/>
  <c:style val="42"/>
  <c:chart>
    <c:autoTitleDeleted val="1"/>
    <c:view3D>
      <c:rotX val="30"/>
      <c:perspective val="30"/>
    </c:view3D>
    <c:plotArea>
      <c:layout/>
      <c:pie3DChart>
        <c:varyColors val="1"/>
        <c:ser>
          <c:idx val="0"/>
          <c:order val="0"/>
          <c:tx>
            <c:strRef>
              <c:f>Sheet1!$B$1</c:f>
              <c:strCache>
                <c:ptCount val="1"/>
                <c:pt idx="0">
                  <c:v>Sales</c:v>
                </c:pt>
              </c:strCache>
            </c:strRef>
          </c:tx>
          <c:explosion val="25"/>
          <c:cat>
            <c:strRef>
              <c:f>Sheet1!$A$2:$A$5</c:f>
              <c:strCache>
                <c:ptCount val="2"/>
                <c:pt idx="0">
                  <c:v>Equity 50%</c:v>
                </c:pt>
                <c:pt idx="1">
                  <c:v>Debt 50%</c:v>
                </c:pt>
              </c:strCache>
            </c:strRef>
          </c:cat>
          <c:val>
            <c:numRef>
              <c:f>Sheet1!$B$2:$B$5</c:f>
              <c:numCache>
                <c:formatCode>General</c:formatCode>
                <c:ptCount val="4"/>
                <c:pt idx="0">
                  <c:v>5</c:v>
                </c:pt>
                <c:pt idx="1">
                  <c:v>5</c:v>
                </c:pt>
              </c:numCache>
            </c:numRef>
          </c:val>
        </c:ser>
      </c:pie3DChart>
    </c:plotArea>
    <c:legend>
      <c:legendPos val="r"/>
      <c:legendEntry>
        <c:idx val="2"/>
        <c:delete val="1"/>
      </c:legendEntry>
      <c:legendEntry>
        <c:idx val="3"/>
        <c:delete val="1"/>
      </c:legendEntry>
      <c:layout/>
    </c:legend>
    <c:plotVisOnly val="1"/>
  </c:chart>
  <c:txPr>
    <a:bodyPr/>
    <a:lstStyle/>
    <a:p>
      <a:pPr>
        <a:defRPr sz="1800"/>
      </a:pPr>
      <a:endParaRPr lang="ar-KW"/>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0055" cy="500142"/>
          </a:xfrm>
          <a:prstGeom prst="rect">
            <a:avLst/>
          </a:prstGeom>
        </p:spPr>
        <p:txBody>
          <a:bodyPr vert="horz" lIns="96451" tIns="48225" rIns="96451" bIns="48225" rtlCol="0"/>
          <a:lstStyle>
            <a:lvl1pPr algn="l">
              <a:defRPr sz="1300"/>
            </a:lvl1pPr>
          </a:lstStyle>
          <a:p>
            <a:endParaRPr lang="en-US" dirty="0"/>
          </a:p>
        </p:txBody>
      </p:sp>
      <p:sp>
        <p:nvSpPr>
          <p:cNvPr id="3" name="Date Placeholder 2"/>
          <p:cNvSpPr>
            <a:spLocks noGrp="1"/>
          </p:cNvSpPr>
          <p:nvPr>
            <p:ph type="dt" sz="quarter" idx="1"/>
          </p:nvPr>
        </p:nvSpPr>
        <p:spPr>
          <a:xfrm>
            <a:off x="3895404" y="0"/>
            <a:ext cx="2980055" cy="500142"/>
          </a:xfrm>
          <a:prstGeom prst="rect">
            <a:avLst/>
          </a:prstGeom>
        </p:spPr>
        <p:txBody>
          <a:bodyPr vert="horz" lIns="96451" tIns="48225" rIns="96451" bIns="48225" rtlCol="0"/>
          <a:lstStyle>
            <a:lvl1pPr algn="r">
              <a:defRPr sz="1300"/>
            </a:lvl1pPr>
          </a:lstStyle>
          <a:p>
            <a:fld id="{7C40D5B0-6032-4364-ACEF-0B3BCC977020}" type="datetimeFigureOut">
              <a:rPr lang="en-US" smtClean="0"/>
              <a:pPr/>
              <a:t>11/16/2012</a:t>
            </a:fld>
            <a:endParaRPr lang="en-US"/>
          </a:p>
        </p:txBody>
      </p:sp>
      <p:sp>
        <p:nvSpPr>
          <p:cNvPr id="4" name="Footer Placeholder 3"/>
          <p:cNvSpPr>
            <a:spLocks noGrp="1"/>
          </p:cNvSpPr>
          <p:nvPr>
            <p:ph type="ftr" sz="quarter" idx="2"/>
          </p:nvPr>
        </p:nvSpPr>
        <p:spPr>
          <a:xfrm>
            <a:off x="0" y="9500960"/>
            <a:ext cx="2980055" cy="500142"/>
          </a:xfrm>
          <a:prstGeom prst="rect">
            <a:avLst/>
          </a:prstGeom>
        </p:spPr>
        <p:txBody>
          <a:bodyPr vert="horz" lIns="96451" tIns="48225" rIns="96451" bIns="48225" rtlCol="0" anchor="b"/>
          <a:lstStyle>
            <a:lvl1pPr algn="l">
              <a:defRPr sz="1300"/>
            </a:lvl1pPr>
          </a:lstStyle>
          <a:p>
            <a:endParaRPr lang="en-US"/>
          </a:p>
        </p:txBody>
      </p:sp>
      <p:sp>
        <p:nvSpPr>
          <p:cNvPr id="5" name="Slide Number Placeholder 4"/>
          <p:cNvSpPr>
            <a:spLocks noGrp="1"/>
          </p:cNvSpPr>
          <p:nvPr>
            <p:ph type="sldNum" sz="quarter" idx="3"/>
          </p:nvPr>
        </p:nvSpPr>
        <p:spPr>
          <a:xfrm>
            <a:off x="3895404" y="9500960"/>
            <a:ext cx="2980055" cy="500142"/>
          </a:xfrm>
          <a:prstGeom prst="rect">
            <a:avLst/>
          </a:prstGeom>
        </p:spPr>
        <p:txBody>
          <a:bodyPr vert="horz" lIns="96451" tIns="48225" rIns="96451" bIns="48225" rtlCol="0" anchor="b"/>
          <a:lstStyle>
            <a:lvl1pPr algn="r">
              <a:defRPr sz="1300"/>
            </a:lvl1pPr>
          </a:lstStyle>
          <a:p>
            <a:fld id="{F43899CC-3CFC-4F65-92AF-A9346ACAF4E8}" type="slidenum">
              <a:rPr lang="en-US" smtClean="0"/>
              <a:pPr/>
              <a:t>‹#›</a:t>
            </a:fld>
            <a:endParaRPr lang="en-US"/>
          </a:p>
        </p:txBody>
      </p:sp>
    </p:spTree>
    <p:extLst>
      <p:ext uri="{BB962C8B-B14F-4D97-AF65-F5344CB8AC3E}">
        <p14:creationId xmlns="" xmlns:p14="http://schemas.microsoft.com/office/powerpoint/2010/main" val="36212117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0055" cy="500142"/>
          </a:xfrm>
          <a:prstGeom prst="rect">
            <a:avLst/>
          </a:prstGeom>
        </p:spPr>
        <p:txBody>
          <a:bodyPr vert="horz" lIns="96451" tIns="48225" rIns="96451" bIns="48225" rtlCol="0"/>
          <a:lstStyle>
            <a:lvl1pPr algn="l">
              <a:defRPr sz="1300"/>
            </a:lvl1pPr>
          </a:lstStyle>
          <a:p>
            <a:endParaRPr lang="en-US"/>
          </a:p>
        </p:txBody>
      </p:sp>
      <p:sp>
        <p:nvSpPr>
          <p:cNvPr id="3" name="Date Placeholder 2"/>
          <p:cNvSpPr>
            <a:spLocks noGrp="1"/>
          </p:cNvSpPr>
          <p:nvPr>
            <p:ph type="dt" idx="1"/>
          </p:nvPr>
        </p:nvSpPr>
        <p:spPr>
          <a:xfrm>
            <a:off x="3895404" y="0"/>
            <a:ext cx="2980055" cy="500142"/>
          </a:xfrm>
          <a:prstGeom prst="rect">
            <a:avLst/>
          </a:prstGeom>
        </p:spPr>
        <p:txBody>
          <a:bodyPr vert="horz" lIns="96451" tIns="48225" rIns="96451" bIns="48225" rtlCol="0"/>
          <a:lstStyle>
            <a:lvl1pPr algn="r">
              <a:defRPr sz="1300"/>
            </a:lvl1pPr>
          </a:lstStyle>
          <a:p>
            <a:fld id="{E3FAC591-C5D4-4AD3-8E1F-197C7B8ED11F}" type="datetimeFigureOut">
              <a:rPr lang="en-US" smtClean="0"/>
              <a:pPr/>
              <a:t>11/16/2012</a:t>
            </a:fld>
            <a:endParaRPr lang="en-US"/>
          </a:p>
        </p:txBody>
      </p:sp>
      <p:sp>
        <p:nvSpPr>
          <p:cNvPr id="4" name="Slide Image Placeholder 3"/>
          <p:cNvSpPr>
            <a:spLocks noGrp="1" noRot="1" noChangeAspect="1"/>
          </p:cNvSpPr>
          <p:nvPr>
            <p:ph type="sldImg" idx="2"/>
          </p:nvPr>
        </p:nvSpPr>
        <p:spPr>
          <a:xfrm>
            <a:off x="939800" y="750888"/>
            <a:ext cx="4997450" cy="3749675"/>
          </a:xfrm>
          <a:prstGeom prst="rect">
            <a:avLst/>
          </a:prstGeom>
          <a:noFill/>
          <a:ln w="12700">
            <a:solidFill>
              <a:prstClr val="black"/>
            </a:solidFill>
          </a:ln>
        </p:spPr>
        <p:txBody>
          <a:bodyPr vert="horz" lIns="96451" tIns="48225" rIns="96451" bIns="48225" rtlCol="0" anchor="ctr"/>
          <a:lstStyle/>
          <a:p>
            <a:endParaRPr lang="en-US"/>
          </a:p>
        </p:txBody>
      </p:sp>
      <p:sp>
        <p:nvSpPr>
          <p:cNvPr id="5" name="Notes Placeholder 4"/>
          <p:cNvSpPr>
            <a:spLocks noGrp="1"/>
          </p:cNvSpPr>
          <p:nvPr>
            <p:ph type="body" sz="quarter" idx="3"/>
          </p:nvPr>
        </p:nvSpPr>
        <p:spPr>
          <a:xfrm>
            <a:off x="687705" y="4751348"/>
            <a:ext cx="5501640" cy="4501277"/>
          </a:xfrm>
          <a:prstGeom prst="rect">
            <a:avLst/>
          </a:prstGeom>
        </p:spPr>
        <p:txBody>
          <a:bodyPr vert="horz" lIns="96451" tIns="48225" rIns="96451" bIns="4822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00960"/>
            <a:ext cx="2980055" cy="500142"/>
          </a:xfrm>
          <a:prstGeom prst="rect">
            <a:avLst/>
          </a:prstGeom>
        </p:spPr>
        <p:txBody>
          <a:bodyPr vert="horz" lIns="96451" tIns="48225" rIns="96451" bIns="48225" rtlCol="0" anchor="b"/>
          <a:lstStyle>
            <a:lvl1pPr algn="l">
              <a:defRPr sz="1300"/>
            </a:lvl1pPr>
          </a:lstStyle>
          <a:p>
            <a:endParaRPr lang="en-US"/>
          </a:p>
        </p:txBody>
      </p:sp>
      <p:sp>
        <p:nvSpPr>
          <p:cNvPr id="7" name="Slide Number Placeholder 6"/>
          <p:cNvSpPr>
            <a:spLocks noGrp="1"/>
          </p:cNvSpPr>
          <p:nvPr>
            <p:ph type="sldNum" sz="quarter" idx="5"/>
          </p:nvPr>
        </p:nvSpPr>
        <p:spPr>
          <a:xfrm>
            <a:off x="3895404" y="9500960"/>
            <a:ext cx="2980055" cy="500142"/>
          </a:xfrm>
          <a:prstGeom prst="rect">
            <a:avLst/>
          </a:prstGeom>
        </p:spPr>
        <p:txBody>
          <a:bodyPr vert="horz" lIns="96451" tIns="48225" rIns="96451" bIns="48225" rtlCol="0" anchor="b"/>
          <a:lstStyle>
            <a:lvl1pPr algn="r">
              <a:defRPr sz="1300"/>
            </a:lvl1pPr>
          </a:lstStyle>
          <a:p>
            <a:fld id="{617B5355-40E7-4431-8CBF-F81F16BD3B05}" type="slidenum">
              <a:rPr lang="en-US" smtClean="0"/>
              <a:pPr/>
              <a:t>‹#›</a:t>
            </a:fld>
            <a:endParaRPr lang="en-US"/>
          </a:p>
        </p:txBody>
      </p:sp>
    </p:spTree>
    <p:extLst>
      <p:ext uri="{BB962C8B-B14F-4D97-AF65-F5344CB8AC3E}">
        <p14:creationId xmlns="" xmlns:p14="http://schemas.microsoft.com/office/powerpoint/2010/main" val="3679484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r>
              <a:rPr lang="en-US" smtClean="0"/>
              <a:t>13.</a:t>
            </a:r>
            <a:fld id="{E3EA53BA-410A-4623-9115-65ACA00ACE8B}" type="slidenum">
              <a:rPr lang="en-US" smtClean="0"/>
              <a:pPr/>
              <a:t>5</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r>
              <a:rPr lang="en-US" smtClean="0"/>
              <a:t>13.</a:t>
            </a:r>
            <a:fld id="{7F4ADF30-F979-4D31-A109-3211C1F8C3B9}" type="slidenum">
              <a:rPr lang="en-US" smtClean="0"/>
              <a:pPr/>
              <a:t>18</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r>
              <a:rPr lang="en-US" smtClean="0"/>
              <a:t>13.</a:t>
            </a:r>
            <a:fld id="{CDD6F839-06CA-4C3A-9A1C-C9F95174FDFA}" type="slidenum">
              <a:rPr lang="en-US" smtClean="0"/>
              <a:pPr/>
              <a:t>19</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r>
              <a:rPr lang="en-US" smtClean="0"/>
              <a:t>13.</a:t>
            </a:r>
            <a:fld id="{6764E57A-B132-491B-BCB2-CDB7CF9A65E0}" type="slidenum">
              <a:rPr lang="en-US" smtClean="0"/>
              <a:pPr/>
              <a:t>20</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r>
              <a:rPr lang="en-US" smtClean="0"/>
              <a:t>13.</a:t>
            </a:r>
            <a:fld id="{F6E875BB-57EC-4325-8DC4-ECE36ECF7C60}" type="slidenum">
              <a:rPr lang="en-US" smtClean="0"/>
              <a:pPr/>
              <a:t>22</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r>
              <a:rPr lang="en-US" smtClean="0"/>
              <a:t>13.</a:t>
            </a:r>
            <a:fld id="{1A9DE348-E76B-43ED-A86A-722372CBF408}" type="slidenum">
              <a:rPr lang="en-US" smtClean="0"/>
              <a:pPr/>
              <a:t>23</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r>
              <a:rPr lang="en-US" smtClean="0"/>
              <a:t>13.</a:t>
            </a:r>
            <a:fld id="{1A9DE348-E76B-43ED-A86A-722372CBF408}" type="slidenum">
              <a:rPr lang="en-US" smtClean="0"/>
              <a:pPr/>
              <a:t>24</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r>
              <a:rPr lang="en-US" smtClean="0"/>
              <a:t>13.</a:t>
            </a:r>
            <a:fld id="{1A9DE348-E76B-43ED-A86A-722372CBF408}" type="slidenum">
              <a:rPr lang="en-US" smtClean="0"/>
              <a:pPr/>
              <a:t>25</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r>
              <a:rPr lang="en-US" smtClean="0"/>
              <a:t>13.</a:t>
            </a:r>
            <a:fld id="{1A9DE348-E76B-43ED-A86A-722372CBF408}" type="slidenum">
              <a:rPr lang="en-US" smtClean="0"/>
              <a:pPr/>
              <a:t>26</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r>
              <a:rPr lang="en-US" smtClean="0"/>
              <a:t>13.</a:t>
            </a:r>
            <a:fld id="{A124A0F3-6F7A-4FEA-9AF1-3A3FF6F0A55F}" type="slidenum">
              <a:rPr lang="en-US" smtClean="0"/>
              <a:pPr/>
              <a:t>27</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r>
              <a:rPr lang="en-US" smtClean="0"/>
              <a:t>13.</a:t>
            </a:r>
            <a:fld id="{D083AFFD-AF76-4255-95FB-071841EA9040}" type="slidenum">
              <a:rPr lang="en-US" smtClean="0"/>
              <a:pPr/>
              <a:t>29</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en-US" dirty="0" smtClean="0"/>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r>
              <a:rPr lang="en-US" smtClean="0"/>
              <a:t>13.</a:t>
            </a:r>
            <a:fld id="{E091661D-4078-43A1-AF00-BE7B43710BFA}" type="slidenum">
              <a:rPr lang="en-US" smtClean="0"/>
              <a:pPr/>
              <a:t>6</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r>
              <a:rPr lang="en-US" smtClean="0"/>
              <a:t>13.</a:t>
            </a:r>
            <a:fld id="{A8340662-1113-4F08-AC53-3E3F3242BD2D}" type="slidenum">
              <a:rPr lang="en-US" smtClean="0"/>
              <a:pPr/>
              <a:t>7</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r>
              <a:rPr lang="en-US" smtClean="0"/>
              <a:t>13.</a:t>
            </a:r>
            <a:fld id="{E9E9C8C2-9742-421B-BE10-0DB4590A22FC}" type="slidenum">
              <a:rPr lang="en-US" smtClean="0"/>
              <a:pPr/>
              <a:t>9</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r>
              <a:rPr lang="en-US" smtClean="0"/>
              <a:t>13.</a:t>
            </a:r>
            <a:fld id="{54402311-937A-4050-8021-BF66700449B7}" type="slidenum">
              <a:rPr lang="en-US" smtClean="0"/>
              <a:pPr/>
              <a:t>10</a:t>
            </a:fld>
            <a:endParaRPr 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lvl="3"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r>
              <a:rPr lang="en-US" smtClean="0"/>
              <a:t>13.</a:t>
            </a:r>
            <a:fld id="{118AE64D-7F4D-4E4E-B568-2C366847D0BC}" type="slidenum">
              <a:rPr lang="en-US" smtClean="0"/>
              <a:pPr/>
              <a:t>13</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r>
              <a:rPr lang="en-US" smtClean="0"/>
              <a:t>13.</a:t>
            </a:r>
            <a:fld id="{61B66E65-7DCD-49A1-AFDE-A260EB571EAA}" type="slidenum">
              <a:rPr lang="en-US" smtClean="0"/>
              <a:pPr/>
              <a:t>14</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r>
              <a:rPr lang="en-US" smtClean="0"/>
              <a:t>13.</a:t>
            </a:r>
            <a:fld id="{4C7A8264-F690-43B8-A44F-1EEC4D239A3A}" type="slidenum">
              <a:rPr lang="en-US" smtClean="0"/>
              <a:pPr/>
              <a:t>16</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r>
              <a:rPr lang="en-US" smtClean="0"/>
              <a:t>13.</a:t>
            </a:r>
            <a:fld id="{370D5EBC-37FE-468F-8A97-385EDBCC6F9B}" type="slidenum">
              <a:rPr lang="en-US" smtClean="0"/>
              <a:pPr/>
              <a:t>17</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A7A7D24-B637-4E04-8264-DADD8041CDBE}" type="datetimeFigureOut">
              <a:rPr lang="en-US" smtClean="0"/>
              <a:pPr/>
              <a:t>11/16/2012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A1E2402-C8E1-40A2-ADE6-A698084F4DF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7A7D24-B637-4E04-8264-DADD8041CDBE}" type="datetimeFigureOut">
              <a:rPr lang="en-US" smtClean="0"/>
              <a:pPr/>
              <a:t>11/16/2012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1E2402-C8E1-40A2-ADE6-A698084F4DF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9A1E2402-C8E1-40A2-ADE6-A698084F4DF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7A7D24-B637-4E04-8264-DADD8041CDBE}" type="datetimeFigureOut">
              <a:rPr lang="en-US" smtClean="0"/>
              <a:pPr/>
              <a:t>11/16/2012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162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524000" y="1600200"/>
            <a:ext cx="7162800" cy="4524375"/>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fld id="{ABAE9B0D-DA3A-4DBA-88AA-9579881A5340}" type="datetime1">
              <a:rPr lang="en-US"/>
              <a:pPr>
                <a:defRPr/>
              </a:pPr>
              <a:t>11/16/2012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A7A7D24-B637-4E04-8264-DADD8041CDBE}" type="datetimeFigureOut">
              <a:rPr lang="en-US" smtClean="0"/>
              <a:pPr/>
              <a:t>11/16/2012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9A1E2402-C8E1-40A2-ADE6-A698084F4DF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3A7A7D24-B637-4E04-8264-DADD8041CDBE}" type="datetimeFigureOut">
              <a:rPr lang="en-US" smtClean="0"/>
              <a:pPr/>
              <a:t>11/16/2012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A1E2402-C8E1-40A2-ADE6-A698084F4DF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A7A7D24-B637-4E04-8264-DADD8041CDBE}" type="datetimeFigureOut">
              <a:rPr lang="en-US" smtClean="0"/>
              <a:pPr/>
              <a:t>11/16/2012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1E2402-C8E1-40A2-ADE6-A698084F4DF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A7A7D24-B637-4E04-8264-DADD8041CDBE}" type="datetimeFigureOut">
              <a:rPr lang="en-US" smtClean="0"/>
              <a:pPr/>
              <a:t>11/16/2012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A1E2402-C8E1-40A2-ADE6-A698084F4DF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A7A7D24-B637-4E04-8264-DADD8041CDBE}" type="datetimeFigureOut">
              <a:rPr lang="en-US" smtClean="0"/>
              <a:pPr/>
              <a:t>11/16/2012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9A1E2402-C8E1-40A2-ADE6-A698084F4D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A7A7D24-B637-4E04-8264-DADD8041CDBE}" type="datetimeFigureOut">
              <a:rPr lang="en-US" smtClean="0"/>
              <a:pPr/>
              <a:t>11/16/2012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A1E2402-C8E1-40A2-ADE6-A698084F4D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A1E2402-C8E1-40A2-ADE6-A698084F4DF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A7A7D24-B637-4E04-8264-DADD8041CDBE}" type="datetimeFigureOut">
              <a:rPr lang="en-US" smtClean="0"/>
              <a:pPr/>
              <a:t>11/16/2012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9A1E2402-C8E1-40A2-ADE6-A698084F4DF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3A7A7D24-B637-4E04-8264-DADD8041CDBE}" type="datetimeFigureOut">
              <a:rPr lang="en-US" smtClean="0"/>
              <a:pPr/>
              <a:t>11/16/2012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A7A7D24-B637-4E04-8264-DADD8041CDBE}" type="datetimeFigureOut">
              <a:rPr lang="en-US" smtClean="0"/>
              <a:pPr/>
              <a:t>11/16/2012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A1E2402-C8E1-40A2-ADE6-A698084F4DF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8"/>
          <p:cNvSpPr>
            <a:spLocks noChangeArrowheads="1"/>
          </p:cNvSpPr>
          <p:nvPr/>
        </p:nvSpPr>
        <p:spPr bwMode="auto">
          <a:xfrm>
            <a:off x="609600" y="914400"/>
            <a:ext cx="7772400" cy="4978400"/>
          </a:xfrm>
          <a:prstGeom prst="rect">
            <a:avLst/>
          </a:prstGeom>
          <a:noFill/>
          <a:ln w="9525">
            <a:noFill/>
            <a:miter lim="800000"/>
            <a:headEnd/>
            <a:tailEnd/>
          </a:ln>
        </p:spPr>
        <p:txBody>
          <a:bodyPr lIns="91431" tIns="45715" rIns="91431" bIns="45715"/>
          <a:lstStyle/>
          <a:p>
            <a:pPr marL="342900" indent="-342900" algn="ctr" eaLnBrk="1" hangingPunct="1">
              <a:spcBef>
                <a:spcPct val="20000"/>
              </a:spcBef>
            </a:pPr>
            <a:r>
              <a:rPr lang="en-US" sz="3800" dirty="0">
                <a:solidFill>
                  <a:schemeClr val="bg1"/>
                </a:solidFill>
                <a:latin typeface="Batang" pitchFamily="18" charset="-127"/>
              </a:rPr>
              <a:t>	</a:t>
            </a:r>
            <a:r>
              <a:rPr lang="en-US" sz="2600" dirty="0" smtClean="0"/>
              <a:t>Chapter 16</a:t>
            </a:r>
          </a:p>
          <a:p>
            <a:pPr marL="342900" indent="-342900" algn="ctr" eaLnBrk="1" hangingPunct="1">
              <a:spcBef>
                <a:spcPct val="20000"/>
              </a:spcBef>
            </a:pPr>
            <a:endParaRPr lang="en-US" sz="2600" dirty="0" smtClean="0"/>
          </a:p>
          <a:p>
            <a:pPr marL="342900" indent="-342900" algn="ctr" eaLnBrk="1" hangingPunct="1">
              <a:spcBef>
                <a:spcPct val="20000"/>
              </a:spcBef>
            </a:pPr>
            <a:endParaRPr lang="en-US" sz="2600" dirty="0" smtClean="0"/>
          </a:p>
          <a:p>
            <a:pPr marL="342900" indent="-342900" eaLnBrk="1" hangingPunct="1">
              <a:spcBef>
                <a:spcPct val="20000"/>
              </a:spcBef>
            </a:pPr>
            <a:endParaRPr lang="en-US" sz="3600" b="1" dirty="0">
              <a:solidFill>
                <a:schemeClr val="bg1"/>
              </a:solidFill>
              <a:latin typeface="Batang" pitchFamily="18" charset="-127"/>
            </a:endParaRPr>
          </a:p>
          <a:p>
            <a:pPr marL="342900" indent="-342900" algn="ctr" eaLnBrk="1" hangingPunct="1">
              <a:spcBef>
                <a:spcPct val="20000"/>
              </a:spcBef>
            </a:pPr>
            <a:r>
              <a:rPr lang="en-US" sz="3600" b="1" dirty="0">
                <a:solidFill>
                  <a:schemeClr val="bg1"/>
                </a:solidFill>
                <a:latin typeface="Batang" pitchFamily="18" charset="-127"/>
              </a:rPr>
              <a:t>	</a:t>
            </a:r>
            <a:r>
              <a:rPr lang="en-US" sz="4000" b="1" dirty="0">
                <a:solidFill>
                  <a:schemeClr val="accent1"/>
                </a:solidFill>
                <a:effectLst>
                  <a:outerShdw blurRad="38100" dist="38100" dir="2700000" algn="tl">
                    <a:srgbClr val="000000">
                      <a:alpha val="43137"/>
                    </a:srgbClr>
                  </a:outerShdw>
                </a:effectLst>
                <a:latin typeface="+mj-lt"/>
                <a:ea typeface="+mj-ea"/>
                <a:cs typeface="+mj-cs"/>
              </a:rPr>
              <a:t>Financial Leverage and Capital Structure Policy</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Break-Even EBIT</a:t>
            </a:r>
          </a:p>
        </p:txBody>
      </p:sp>
      <p:sp>
        <p:nvSpPr>
          <p:cNvPr id="10243" name="Rectangle 3"/>
          <p:cNvSpPr>
            <a:spLocks noGrp="1" noChangeArrowheads="1"/>
          </p:cNvSpPr>
          <p:nvPr>
            <p:ph type="body" idx="1"/>
          </p:nvPr>
        </p:nvSpPr>
        <p:spPr>
          <a:xfrm>
            <a:off x="304800" y="1447800"/>
            <a:ext cx="8531225" cy="4530725"/>
          </a:xfrm>
        </p:spPr>
        <p:txBody>
          <a:bodyPr>
            <a:normAutofit lnSpcReduction="10000"/>
          </a:bodyPr>
          <a:lstStyle/>
          <a:p>
            <a:pPr algn="l" rtl="0" eaLnBrk="1" hangingPunct="1"/>
            <a:r>
              <a:rPr lang="en-US" sz="2800" dirty="0" smtClean="0"/>
              <a:t>Find EBIT where EPS is the same under both the current and proposed capital structures</a:t>
            </a:r>
          </a:p>
          <a:p>
            <a:pPr algn="l" rtl="0" eaLnBrk="1" hangingPunct="1">
              <a:buNone/>
            </a:pPr>
            <a:endParaRPr lang="en-US" sz="2800" dirty="0" smtClean="0"/>
          </a:p>
          <a:p>
            <a:pPr algn="l" rtl="0" eaLnBrk="1" hangingPunct="1"/>
            <a:r>
              <a:rPr lang="en-US" sz="2800" dirty="0" smtClean="0"/>
              <a:t>If we expect EBIT to be greater than the break-even point, then leverage may be beneficial to our stockholders</a:t>
            </a:r>
          </a:p>
          <a:p>
            <a:pPr algn="l" rtl="0" eaLnBrk="1" hangingPunct="1">
              <a:buNone/>
            </a:pPr>
            <a:endParaRPr lang="en-US" sz="2800" dirty="0" smtClean="0"/>
          </a:p>
          <a:p>
            <a:pPr algn="l" rtl="0" eaLnBrk="1" hangingPunct="1"/>
            <a:r>
              <a:rPr lang="en-US" sz="2800" dirty="0" smtClean="0"/>
              <a:t>If we expect EBIT to be less than the break-even point, then leverage is detrimental to our stockholders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Capital Structure Theory</a:t>
            </a:r>
          </a:p>
        </p:txBody>
      </p:sp>
      <p:sp>
        <p:nvSpPr>
          <p:cNvPr id="12291" name="Rectangle 3"/>
          <p:cNvSpPr>
            <a:spLocks noGrp="1" noChangeArrowheads="1"/>
          </p:cNvSpPr>
          <p:nvPr>
            <p:ph type="body" idx="1"/>
          </p:nvPr>
        </p:nvSpPr>
        <p:spPr>
          <a:xfrm>
            <a:off x="304800" y="1552575"/>
            <a:ext cx="8513763" cy="4391025"/>
          </a:xfrm>
        </p:spPr>
        <p:txBody>
          <a:bodyPr/>
          <a:lstStyle/>
          <a:p>
            <a:pPr algn="l" rtl="0" eaLnBrk="1" hangingPunct="1">
              <a:lnSpc>
                <a:spcPct val="90000"/>
              </a:lnSpc>
            </a:pPr>
            <a:r>
              <a:rPr lang="en-US" sz="2800" dirty="0" smtClean="0"/>
              <a:t>Modigliani and Miller (M&amp;M)Theory of Capital Structure</a:t>
            </a:r>
          </a:p>
          <a:p>
            <a:pPr lvl="1" algn="l" rtl="0" eaLnBrk="1" hangingPunct="1">
              <a:lnSpc>
                <a:spcPct val="90000"/>
              </a:lnSpc>
            </a:pPr>
            <a:r>
              <a:rPr lang="en-US" sz="2400" dirty="0" smtClean="0"/>
              <a:t>Proposition I – firm value</a:t>
            </a:r>
          </a:p>
          <a:p>
            <a:pPr lvl="1" algn="l" rtl="0" eaLnBrk="1" hangingPunct="1">
              <a:lnSpc>
                <a:spcPct val="90000"/>
              </a:lnSpc>
            </a:pPr>
            <a:r>
              <a:rPr lang="en-US" sz="2400" dirty="0" smtClean="0"/>
              <a:t>Proposition II – WACC</a:t>
            </a:r>
          </a:p>
          <a:p>
            <a:pPr algn="l" rtl="0" eaLnBrk="1" hangingPunct="1">
              <a:lnSpc>
                <a:spcPct val="90000"/>
              </a:lnSpc>
            </a:pPr>
            <a:r>
              <a:rPr lang="en-US" sz="2800" dirty="0" smtClean="0"/>
              <a:t>The value of the firm is determined by the cash flows to the firm and the risk of the assets</a:t>
            </a:r>
          </a:p>
          <a:p>
            <a:pPr algn="l" rtl="0" eaLnBrk="1" hangingPunct="1">
              <a:lnSpc>
                <a:spcPct val="90000"/>
              </a:lnSpc>
            </a:pPr>
            <a:r>
              <a:rPr lang="en-US" sz="2800" dirty="0" smtClean="0"/>
              <a:t>Changing firm value</a:t>
            </a:r>
          </a:p>
          <a:p>
            <a:pPr lvl="1" algn="l" rtl="0" eaLnBrk="1" hangingPunct="1">
              <a:lnSpc>
                <a:spcPct val="90000"/>
              </a:lnSpc>
            </a:pPr>
            <a:r>
              <a:rPr lang="en-US" sz="2400" dirty="0" smtClean="0"/>
              <a:t>Change the </a:t>
            </a:r>
            <a:r>
              <a:rPr lang="en-US" sz="2400" dirty="0" smtClean="0">
                <a:solidFill>
                  <a:srgbClr val="FF3399"/>
                </a:solidFill>
              </a:rPr>
              <a:t>risk</a:t>
            </a:r>
            <a:r>
              <a:rPr lang="en-US" sz="2400" dirty="0" smtClean="0"/>
              <a:t> of the cash flows</a:t>
            </a:r>
          </a:p>
          <a:p>
            <a:pPr lvl="1" algn="l" rtl="0" eaLnBrk="1" hangingPunct="1">
              <a:lnSpc>
                <a:spcPct val="90000"/>
              </a:lnSpc>
            </a:pPr>
            <a:r>
              <a:rPr lang="en-US" sz="2400" dirty="0" smtClean="0"/>
              <a:t>Change the </a:t>
            </a:r>
            <a:r>
              <a:rPr lang="en-US" sz="2400" dirty="0" smtClean="0">
                <a:solidFill>
                  <a:srgbClr val="FF3399"/>
                </a:solidFill>
              </a:rPr>
              <a:t>cash flows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304800"/>
            <a:ext cx="8839200" cy="914400"/>
          </a:xfrm>
        </p:spPr>
        <p:txBody>
          <a:bodyPr>
            <a:noAutofit/>
          </a:bodyPr>
          <a:lstStyle/>
          <a:p>
            <a:pPr eaLnBrk="1" hangingPunct="1"/>
            <a:r>
              <a:rPr lang="en-US" sz="3400" dirty="0" smtClean="0"/>
              <a:t>Capital Structure Theory Under Three Special Cases</a:t>
            </a:r>
          </a:p>
        </p:txBody>
      </p:sp>
      <p:sp>
        <p:nvSpPr>
          <p:cNvPr id="13315" name="Rectangle 3"/>
          <p:cNvSpPr>
            <a:spLocks noGrp="1" noChangeArrowheads="1"/>
          </p:cNvSpPr>
          <p:nvPr>
            <p:ph type="body" idx="1"/>
          </p:nvPr>
        </p:nvSpPr>
        <p:spPr>
          <a:xfrm>
            <a:off x="381000" y="1717675"/>
            <a:ext cx="8455025" cy="4530725"/>
          </a:xfrm>
        </p:spPr>
        <p:txBody>
          <a:bodyPr/>
          <a:lstStyle/>
          <a:p>
            <a:pPr algn="l" rtl="0" eaLnBrk="1" hangingPunct="1"/>
            <a:r>
              <a:rPr lang="en-US" sz="2400" dirty="0" smtClean="0"/>
              <a:t>Case I – Assumptions</a:t>
            </a:r>
          </a:p>
          <a:p>
            <a:pPr lvl="1" algn="l" rtl="0" eaLnBrk="1" hangingPunct="1"/>
            <a:r>
              <a:rPr lang="en-US" sz="2400" dirty="0" smtClean="0"/>
              <a:t>No corporate or personal taxes</a:t>
            </a:r>
          </a:p>
          <a:p>
            <a:pPr lvl="1" algn="l" rtl="0" eaLnBrk="1" hangingPunct="1"/>
            <a:r>
              <a:rPr lang="en-US" sz="2400" dirty="0" smtClean="0"/>
              <a:t>No bankruptcy costs</a:t>
            </a:r>
          </a:p>
          <a:p>
            <a:pPr algn="l" rtl="0" eaLnBrk="1" hangingPunct="1"/>
            <a:r>
              <a:rPr lang="en-US" sz="2400" dirty="0" smtClean="0"/>
              <a:t>Case II – Assumptions</a:t>
            </a:r>
          </a:p>
          <a:p>
            <a:pPr lvl="1" algn="l" rtl="0" eaLnBrk="1" hangingPunct="1"/>
            <a:r>
              <a:rPr lang="en-US" sz="2400" dirty="0" smtClean="0"/>
              <a:t>Corporate taxes, but no personal taxes</a:t>
            </a:r>
          </a:p>
          <a:p>
            <a:pPr lvl="1" algn="l" rtl="0" eaLnBrk="1" hangingPunct="1"/>
            <a:r>
              <a:rPr lang="en-US" sz="2400" dirty="0" smtClean="0"/>
              <a:t>No bankruptcy costs</a:t>
            </a:r>
          </a:p>
          <a:p>
            <a:pPr algn="l" rtl="0" eaLnBrk="1" hangingPunct="1"/>
            <a:r>
              <a:rPr lang="en-US" sz="2400" dirty="0" smtClean="0"/>
              <a:t>Case III – Assumptions</a:t>
            </a:r>
          </a:p>
          <a:p>
            <a:pPr lvl="1" algn="l" rtl="0" eaLnBrk="1" hangingPunct="1"/>
            <a:r>
              <a:rPr lang="en-US" sz="2400" dirty="0" smtClean="0"/>
              <a:t>Corporate taxes, but no personal taxes</a:t>
            </a:r>
          </a:p>
          <a:p>
            <a:pPr lvl="1" algn="l" rtl="0" eaLnBrk="1" hangingPunct="1"/>
            <a:r>
              <a:rPr lang="en-US" sz="2400" dirty="0" smtClean="0"/>
              <a:t>Bankruptcy costs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04800"/>
            <a:ext cx="7467600" cy="731838"/>
          </a:xfrm>
        </p:spPr>
        <p:txBody>
          <a:bodyPr/>
          <a:lstStyle/>
          <a:p>
            <a:pPr rtl="0" eaLnBrk="1" hangingPunct="1"/>
            <a:r>
              <a:rPr lang="en-US" sz="4200" dirty="0" smtClean="0"/>
              <a:t>Case I – Propositions I and II</a:t>
            </a:r>
          </a:p>
        </p:txBody>
      </p:sp>
      <p:sp>
        <p:nvSpPr>
          <p:cNvPr id="14339" name="Rectangle 3"/>
          <p:cNvSpPr>
            <a:spLocks noGrp="1" noChangeArrowheads="1"/>
          </p:cNvSpPr>
          <p:nvPr>
            <p:ph type="body" idx="1"/>
          </p:nvPr>
        </p:nvSpPr>
        <p:spPr>
          <a:xfrm>
            <a:off x="457200" y="1447800"/>
            <a:ext cx="8378825" cy="4530725"/>
          </a:xfrm>
        </p:spPr>
        <p:txBody>
          <a:bodyPr/>
          <a:lstStyle/>
          <a:p>
            <a:pPr algn="l" rtl="0" eaLnBrk="1" hangingPunct="1"/>
            <a:r>
              <a:rPr lang="en-US" dirty="0" smtClean="0"/>
              <a:t>Proposition I</a:t>
            </a:r>
          </a:p>
          <a:p>
            <a:pPr lvl="1" algn="l" rtl="0" eaLnBrk="1" hangingPunct="1"/>
            <a:r>
              <a:rPr lang="en-US" dirty="0" smtClean="0"/>
              <a:t>The value of the firm is NOT affected by changes in the capital structure</a:t>
            </a:r>
          </a:p>
          <a:p>
            <a:pPr lvl="1" algn="l" rtl="0" eaLnBrk="1" hangingPunct="1"/>
            <a:r>
              <a:rPr lang="en-US" dirty="0" smtClean="0"/>
              <a:t>The cash flows of the firm do not change; therefore, value doesn’t change</a:t>
            </a:r>
          </a:p>
          <a:p>
            <a:pPr algn="l" rtl="0" eaLnBrk="1" hangingPunct="1"/>
            <a:r>
              <a:rPr lang="en-US" dirty="0" smtClean="0"/>
              <a:t>Proposition II</a:t>
            </a:r>
          </a:p>
          <a:p>
            <a:pPr lvl="1" algn="l" rtl="0" eaLnBrk="1" hangingPunct="1"/>
            <a:r>
              <a:rPr lang="en-US" dirty="0" smtClean="0"/>
              <a:t>The WACC of the firm is NOT affected by capital structure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Case I - Equations</a:t>
            </a:r>
          </a:p>
        </p:txBody>
      </p:sp>
      <p:sp>
        <p:nvSpPr>
          <p:cNvPr id="15363" name="Rectangle 3"/>
          <p:cNvSpPr>
            <a:spLocks noGrp="1" noChangeArrowheads="1"/>
          </p:cNvSpPr>
          <p:nvPr>
            <p:ph type="body" idx="1"/>
          </p:nvPr>
        </p:nvSpPr>
        <p:spPr>
          <a:xfrm>
            <a:off x="381000" y="1641475"/>
            <a:ext cx="8455025" cy="4530725"/>
          </a:xfrm>
        </p:spPr>
        <p:txBody>
          <a:bodyPr/>
          <a:lstStyle/>
          <a:p>
            <a:pPr algn="l" rtl="0" eaLnBrk="1" hangingPunct="1"/>
            <a:r>
              <a:rPr lang="en-US" sz="2800" dirty="0" smtClean="0"/>
              <a:t>WACC = R</a:t>
            </a:r>
            <a:r>
              <a:rPr lang="en-US" sz="2800" baseline="-25000" dirty="0" smtClean="0"/>
              <a:t>A</a:t>
            </a:r>
            <a:r>
              <a:rPr lang="en-US" sz="2800" dirty="0" smtClean="0"/>
              <a:t> = (E/V)R</a:t>
            </a:r>
            <a:r>
              <a:rPr lang="en-US" sz="2800" baseline="-25000" dirty="0" smtClean="0"/>
              <a:t>E</a:t>
            </a:r>
            <a:r>
              <a:rPr lang="en-US" sz="2800" dirty="0" smtClean="0"/>
              <a:t> + (D/V)R</a:t>
            </a:r>
            <a:r>
              <a:rPr lang="en-US" sz="2800" baseline="-25000" dirty="0" smtClean="0"/>
              <a:t>D</a:t>
            </a:r>
            <a:br>
              <a:rPr lang="en-US" sz="2800" baseline="-25000" dirty="0" smtClean="0"/>
            </a:br>
            <a:endParaRPr lang="en-US" sz="2800" dirty="0" smtClean="0"/>
          </a:p>
          <a:p>
            <a:pPr algn="l" rtl="0" eaLnBrk="1" hangingPunct="1"/>
            <a:r>
              <a:rPr lang="en-US" sz="2800" dirty="0" smtClean="0"/>
              <a:t>R</a:t>
            </a:r>
            <a:r>
              <a:rPr lang="en-US" sz="2800" baseline="-25000" dirty="0" smtClean="0"/>
              <a:t>E</a:t>
            </a:r>
            <a:r>
              <a:rPr lang="en-US" sz="2800" dirty="0" smtClean="0"/>
              <a:t> = R</a:t>
            </a:r>
            <a:r>
              <a:rPr lang="en-US" sz="2800" baseline="-25000" dirty="0" smtClean="0"/>
              <a:t>A</a:t>
            </a:r>
            <a:r>
              <a:rPr lang="en-US" sz="2800" dirty="0" smtClean="0"/>
              <a:t> + (R</a:t>
            </a:r>
            <a:r>
              <a:rPr lang="en-US" sz="2800" baseline="-25000" dirty="0" smtClean="0"/>
              <a:t>A</a:t>
            </a:r>
            <a:r>
              <a:rPr lang="en-US" sz="2800" dirty="0" smtClean="0"/>
              <a:t> – R</a:t>
            </a:r>
            <a:r>
              <a:rPr lang="en-US" sz="2800" baseline="-25000" dirty="0" smtClean="0"/>
              <a:t>D</a:t>
            </a:r>
            <a:r>
              <a:rPr lang="en-US" sz="2800" dirty="0" smtClean="0"/>
              <a:t>)(D/E)</a:t>
            </a:r>
            <a:br>
              <a:rPr lang="en-US" sz="2800" dirty="0" smtClean="0"/>
            </a:br>
            <a:endParaRPr lang="en-US" sz="2800" dirty="0" smtClean="0"/>
          </a:p>
          <a:p>
            <a:pPr lvl="1" algn="l" rtl="0" eaLnBrk="1" hangingPunct="1"/>
            <a:r>
              <a:rPr lang="en-US" sz="2400" dirty="0" smtClean="0"/>
              <a:t>R</a:t>
            </a:r>
            <a:r>
              <a:rPr lang="en-US" sz="2400" baseline="-25000" dirty="0" smtClean="0"/>
              <a:t>A</a:t>
            </a:r>
            <a:r>
              <a:rPr lang="en-US" sz="2400" dirty="0" smtClean="0"/>
              <a:t> is the “cost” of the firm’s business risk, i.e., the risk of the firm’s assets</a:t>
            </a:r>
          </a:p>
          <a:p>
            <a:pPr lvl="1" algn="l" rtl="0" eaLnBrk="1" hangingPunct="1"/>
            <a:r>
              <a:rPr lang="en-US" sz="2400" dirty="0" smtClean="0"/>
              <a:t>(R</a:t>
            </a:r>
            <a:r>
              <a:rPr lang="en-US" sz="2400" baseline="-25000" dirty="0" smtClean="0"/>
              <a:t>A</a:t>
            </a:r>
            <a:r>
              <a:rPr lang="en-US" sz="2400" dirty="0" smtClean="0"/>
              <a:t> – R</a:t>
            </a:r>
            <a:r>
              <a:rPr lang="en-US" sz="2400" baseline="-25000" dirty="0" smtClean="0"/>
              <a:t>D</a:t>
            </a:r>
            <a:r>
              <a:rPr lang="en-US" sz="2400" dirty="0" smtClean="0"/>
              <a:t>)(D/E) is the “cost” of the firm’s financial risk, i.e., the additional return required by stockholders to compensate for the risk of leverage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smtClean="0"/>
              <a:t>Figure 16.3</a:t>
            </a:r>
          </a:p>
        </p:txBody>
      </p:sp>
      <p:pic>
        <p:nvPicPr>
          <p:cNvPr id="67592" name="Picture 8" descr="ros91585_1703"/>
          <p:cNvPicPr>
            <a:picLocks noChangeAspect="1" noChangeArrowheads="1"/>
          </p:cNvPicPr>
          <p:nvPr/>
        </p:nvPicPr>
        <p:blipFill>
          <a:blip r:embed="rId2" cstate="print"/>
          <a:srcRect r="46466"/>
          <a:stretch>
            <a:fillRect/>
          </a:stretch>
        </p:blipFill>
        <p:spPr bwMode="auto">
          <a:xfrm>
            <a:off x="1981200" y="1295400"/>
            <a:ext cx="6629400" cy="5091113"/>
          </a:xfrm>
          <a:prstGeom prst="rect">
            <a:avLst/>
          </a:prstGeom>
          <a:noFill/>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Case I - Example</a:t>
            </a:r>
          </a:p>
        </p:txBody>
      </p:sp>
      <p:graphicFrame>
        <p:nvGraphicFramePr>
          <p:cNvPr id="5" name="Chart 4"/>
          <p:cNvGraphicFramePr/>
          <p:nvPr/>
        </p:nvGraphicFramePr>
        <p:xfrm>
          <a:off x="228600" y="1981200"/>
          <a:ext cx="4343400" cy="2311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228600" y="4343400"/>
          <a:ext cx="4343400" cy="23622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3"/>
          <p:cNvSpPr txBox="1">
            <a:spLocks noChangeArrowheads="1"/>
          </p:cNvSpPr>
          <p:nvPr/>
        </p:nvSpPr>
        <p:spPr>
          <a:xfrm>
            <a:off x="4572000" y="1600200"/>
            <a:ext cx="4495800" cy="4953000"/>
          </a:xfrm>
          <a:prstGeom prst="rect">
            <a:avLst/>
          </a:prstGeom>
        </p:spPr>
        <p:txBody>
          <a:bodyPr vert="horz">
            <a:normAutofit fontScale="92500" lnSpcReduction="10000"/>
          </a:bodyPr>
          <a:lstStyle/>
          <a:p>
            <a:pPr marL="274320" marR="0" lvl="0" indent="-274320" algn="l"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Data</a:t>
            </a:r>
          </a:p>
          <a:p>
            <a:pPr marL="548640" marR="0" lvl="1" indent="-274320" algn="l" defTabSz="914400" rtl="0" eaLnBrk="1" fontAlgn="auto" latinLnBrk="0" hangingPunct="1">
              <a:lnSpc>
                <a:spcPct val="90000"/>
              </a:lnSpc>
              <a:spcBef>
                <a:spcPct val="20000"/>
              </a:spcBef>
              <a:spcAft>
                <a:spcPts val="0"/>
              </a:spcAft>
              <a:buClr>
                <a:schemeClr val="accent2"/>
              </a:buClr>
              <a:buSzPct val="70000"/>
              <a:buFont typeface="Wingdings"/>
              <a:buChar char=""/>
              <a:tabLst/>
              <a:defRPr/>
            </a:pPr>
            <a:r>
              <a:rPr kumimoji="0" lang="en-US" sz="2200" b="0" i="0" u="none" strike="noStrike" kern="1200" cap="none" spc="0" normalizeH="0" baseline="0" noProof="0" dirty="0" smtClean="0">
                <a:ln>
                  <a:noFill/>
                </a:ln>
                <a:solidFill>
                  <a:schemeClr val="tx2"/>
                </a:solidFill>
                <a:effectLst/>
                <a:uLnTx/>
                <a:uFillTx/>
                <a:latin typeface="+mn-lt"/>
                <a:ea typeface="+mn-ea"/>
                <a:cs typeface="+mn-cs"/>
              </a:rPr>
              <a:t>Required return on assets = 12%; cost of debt = 8%; </a:t>
            </a:r>
          </a:p>
          <a:p>
            <a:pPr marL="548640" marR="0" lvl="1" indent="-274320" algn="l" defTabSz="914400" rtl="0" eaLnBrk="1" fontAlgn="auto" latinLnBrk="0" hangingPunct="1">
              <a:lnSpc>
                <a:spcPct val="90000"/>
              </a:lnSpc>
              <a:spcBef>
                <a:spcPct val="20000"/>
              </a:spcBef>
              <a:spcAft>
                <a:spcPts val="0"/>
              </a:spcAft>
              <a:buClr>
                <a:schemeClr val="accent2"/>
              </a:buClr>
              <a:buSzPct val="70000"/>
              <a:buFont typeface="Wingdings"/>
              <a:buChar char=""/>
              <a:tabLst/>
              <a:defRPr/>
            </a:pPr>
            <a:endParaRPr kumimoji="0" lang="en-US" sz="2200" b="0" i="0" u="none" strike="noStrike" kern="1200" cap="none" spc="0" normalizeH="0" baseline="0" noProof="0" dirty="0" smtClean="0">
              <a:ln>
                <a:noFill/>
              </a:ln>
              <a:solidFill>
                <a:schemeClr val="tx2"/>
              </a:solidFill>
              <a:effectLst/>
              <a:uLnTx/>
              <a:uFillTx/>
              <a:latin typeface="+mn-lt"/>
              <a:ea typeface="+mn-ea"/>
              <a:cs typeface="+mn-cs"/>
            </a:endParaRPr>
          </a:p>
          <a:p>
            <a:pPr marL="274320" marR="0" lvl="0" indent="-274320" algn="l"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1- What is the cost of equity &amp;</a:t>
            </a:r>
            <a:r>
              <a:rPr kumimoji="0" lang="en-US" sz="2400" b="0" i="0" u="none" strike="noStrike" kern="1200" cap="none" spc="0" normalizeH="0" noProof="0" dirty="0" smtClean="0">
                <a:ln>
                  <a:noFill/>
                </a:ln>
                <a:solidFill>
                  <a:schemeClr val="tx1"/>
                </a:solidFill>
                <a:effectLst/>
                <a:uLnTx/>
                <a:uFillTx/>
                <a:latin typeface="+mn-lt"/>
                <a:ea typeface="+mn-ea"/>
                <a:cs typeface="+mn-cs"/>
              </a:rPr>
              <a:t> WACC</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a:t>
            </a:r>
          </a:p>
          <a:p>
            <a:pPr marL="548640" marR="0" lvl="1" indent="-274320" algn="l" defTabSz="914400" rtl="0" eaLnBrk="1" fontAlgn="auto" latinLnBrk="0" hangingPunct="1">
              <a:lnSpc>
                <a:spcPct val="90000"/>
              </a:lnSpc>
              <a:spcBef>
                <a:spcPct val="20000"/>
              </a:spcBef>
              <a:spcAft>
                <a:spcPts val="0"/>
              </a:spcAft>
              <a:buClr>
                <a:schemeClr val="accent2"/>
              </a:buClr>
              <a:buSzPct val="70000"/>
              <a:buFont typeface="Wingdings"/>
              <a:buChar char=""/>
              <a:tabLst/>
              <a:defRPr/>
            </a:pPr>
            <a:r>
              <a:rPr kumimoji="0" lang="en-US" sz="2200" b="0" i="0" u="none" strike="noStrike" kern="1200" cap="none" spc="0" normalizeH="0" baseline="0" noProof="0" dirty="0" smtClean="0">
                <a:ln>
                  <a:noFill/>
                </a:ln>
                <a:solidFill>
                  <a:schemeClr val="tx2"/>
                </a:solidFill>
                <a:effectLst/>
                <a:uLnTx/>
                <a:uFillTx/>
                <a:latin typeface="+mn-lt"/>
                <a:ea typeface="+mn-ea"/>
                <a:cs typeface="+mn-cs"/>
              </a:rPr>
              <a:t>R</a:t>
            </a:r>
            <a:r>
              <a:rPr kumimoji="0" lang="en-US" sz="2200" b="0" i="0" u="none" strike="noStrike" kern="1200" cap="none" spc="0" normalizeH="0" baseline="-25000" noProof="0" dirty="0" smtClean="0">
                <a:ln>
                  <a:noFill/>
                </a:ln>
                <a:solidFill>
                  <a:schemeClr val="tx2"/>
                </a:solidFill>
                <a:effectLst/>
                <a:uLnTx/>
                <a:uFillTx/>
                <a:latin typeface="+mn-lt"/>
                <a:ea typeface="+mn-ea"/>
                <a:cs typeface="+mn-cs"/>
              </a:rPr>
              <a:t>E</a:t>
            </a:r>
            <a:r>
              <a:rPr kumimoji="0" lang="en-US" sz="2200" b="0" i="0" u="none" strike="noStrike" kern="1200" cap="none" spc="0" normalizeH="0" baseline="0" noProof="0" dirty="0" smtClean="0">
                <a:ln>
                  <a:noFill/>
                </a:ln>
                <a:solidFill>
                  <a:schemeClr val="tx2"/>
                </a:solidFill>
                <a:effectLst/>
                <a:uLnTx/>
                <a:uFillTx/>
                <a:latin typeface="+mn-lt"/>
                <a:ea typeface="+mn-ea"/>
                <a:cs typeface="+mn-cs"/>
              </a:rPr>
              <a:t> = 13%</a:t>
            </a:r>
          </a:p>
          <a:p>
            <a:pPr marL="548640" marR="0" lvl="1" indent="-274320" algn="l" defTabSz="914400" rtl="0" eaLnBrk="1" fontAlgn="auto" latinLnBrk="0" hangingPunct="1">
              <a:lnSpc>
                <a:spcPct val="90000"/>
              </a:lnSpc>
              <a:spcBef>
                <a:spcPct val="20000"/>
              </a:spcBef>
              <a:spcAft>
                <a:spcPts val="0"/>
              </a:spcAft>
              <a:buClr>
                <a:schemeClr val="accent2"/>
              </a:buClr>
              <a:buSzPct val="70000"/>
              <a:buFont typeface="Wingdings"/>
              <a:buChar char=""/>
              <a:tabLst/>
              <a:defRPr/>
            </a:pPr>
            <a:r>
              <a:rPr lang="en-US" sz="2200" dirty="0" smtClean="0">
                <a:solidFill>
                  <a:schemeClr val="tx2"/>
                </a:solidFill>
              </a:rPr>
              <a:t>WACC = 12 %</a:t>
            </a:r>
          </a:p>
          <a:p>
            <a:pPr marL="548640" marR="0" lvl="1" indent="-274320" algn="l" defTabSz="914400" rtl="0" eaLnBrk="1" fontAlgn="auto" latinLnBrk="0" hangingPunct="1">
              <a:lnSpc>
                <a:spcPct val="90000"/>
              </a:lnSpc>
              <a:spcBef>
                <a:spcPct val="20000"/>
              </a:spcBef>
              <a:spcAft>
                <a:spcPts val="0"/>
              </a:spcAft>
              <a:buClr>
                <a:schemeClr val="accent2"/>
              </a:buClr>
              <a:buSzPct val="70000"/>
              <a:buFont typeface="Wingdings"/>
              <a:buChar char=""/>
              <a:tabLst/>
              <a:defRPr/>
            </a:pPr>
            <a:endParaRPr kumimoji="0" lang="en-US" sz="2200" b="0" i="0" u="none" strike="noStrike" kern="1200" cap="none" spc="0" normalizeH="0" baseline="0" noProof="0" dirty="0" smtClean="0">
              <a:ln>
                <a:noFill/>
              </a:ln>
              <a:solidFill>
                <a:schemeClr val="tx2"/>
              </a:solidFill>
              <a:effectLst/>
              <a:uLnTx/>
              <a:uFillTx/>
              <a:latin typeface="+mn-lt"/>
              <a:ea typeface="+mn-ea"/>
              <a:cs typeface="+mn-cs"/>
            </a:endParaRPr>
          </a:p>
          <a:p>
            <a:pPr marL="548640" marR="0" lvl="1" indent="-274320" algn="l" defTabSz="914400" rtl="0" eaLnBrk="1" fontAlgn="auto" latinLnBrk="0" hangingPunct="1">
              <a:lnSpc>
                <a:spcPct val="90000"/>
              </a:lnSpc>
              <a:spcBef>
                <a:spcPct val="20000"/>
              </a:spcBef>
              <a:spcAft>
                <a:spcPts val="0"/>
              </a:spcAft>
              <a:buClr>
                <a:schemeClr val="accent2"/>
              </a:buClr>
              <a:buSzPct val="70000"/>
              <a:buFont typeface="Wingdings"/>
              <a:buChar char=""/>
              <a:tabLst/>
              <a:defRPr/>
            </a:pPr>
            <a:endParaRPr lang="en-US" sz="2200" dirty="0" smtClean="0">
              <a:solidFill>
                <a:schemeClr val="tx2"/>
              </a:solidFill>
            </a:endParaRPr>
          </a:p>
          <a:p>
            <a:pPr marL="548640" marR="0" lvl="1" indent="-274320" algn="l" defTabSz="914400" rtl="0" eaLnBrk="1" fontAlgn="auto" latinLnBrk="0" hangingPunct="1">
              <a:lnSpc>
                <a:spcPct val="90000"/>
              </a:lnSpc>
              <a:spcBef>
                <a:spcPct val="20000"/>
              </a:spcBef>
              <a:spcAft>
                <a:spcPts val="0"/>
              </a:spcAft>
              <a:buClr>
                <a:schemeClr val="accent2"/>
              </a:buClr>
              <a:buSzPct val="70000"/>
              <a:tabLst/>
              <a:defRPr/>
            </a:pPr>
            <a:endParaRPr kumimoji="0" lang="en-US" sz="2200" b="0" i="0" u="none" strike="noStrike" kern="1200" cap="none" spc="0" normalizeH="0" baseline="0" noProof="0" dirty="0" smtClean="0">
              <a:ln>
                <a:noFill/>
              </a:ln>
              <a:solidFill>
                <a:schemeClr val="tx2"/>
              </a:solidFill>
              <a:effectLst/>
              <a:uLnTx/>
              <a:uFillTx/>
              <a:latin typeface="+mn-lt"/>
              <a:ea typeface="+mn-ea"/>
              <a:cs typeface="+mn-cs"/>
            </a:endParaRPr>
          </a:p>
          <a:p>
            <a:pPr marL="274320" lvl="0" indent="-274320">
              <a:lnSpc>
                <a:spcPct val="90000"/>
              </a:lnSpc>
              <a:spcBef>
                <a:spcPct val="20000"/>
              </a:spcBef>
              <a:buClr>
                <a:schemeClr val="accent1"/>
              </a:buClr>
              <a:buSzPct val="85000"/>
              <a:buFont typeface="Wingdings 2"/>
              <a:buChar char=""/>
              <a:defRPr/>
            </a:pPr>
            <a:r>
              <a:rPr lang="en-US" sz="2400" dirty="0" smtClean="0"/>
              <a:t>2- What is the cost of equity &amp; WACC?</a:t>
            </a:r>
          </a:p>
          <a:p>
            <a:pPr marL="548640" lvl="1" indent="-274320">
              <a:lnSpc>
                <a:spcPct val="90000"/>
              </a:lnSpc>
              <a:spcBef>
                <a:spcPct val="20000"/>
              </a:spcBef>
              <a:buClr>
                <a:schemeClr val="accent2"/>
              </a:buClr>
              <a:buSzPct val="70000"/>
              <a:buFont typeface="Wingdings"/>
              <a:buChar char=""/>
              <a:defRPr/>
            </a:pPr>
            <a:r>
              <a:rPr lang="en-US" sz="2200" dirty="0" smtClean="0">
                <a:solidFill>
                  <a:schemeClr val="tx2"/>
                </a:solidFill>
              </a:rPr>
              <a:t>R</a:t>
            </a:r>
            <a:r>
              <a:rPr lang="en-US" sz="2200" baseline="-25000" dirty="0" smtClean="0">
                <a:solidFill>
                  <a:schemeClr val="tx2"/>
                </a:solidFill>
              </a:rPr>
              <a:t>E</a:t>
            </a:r>
            <a:r>
              <a:rPr lang="en-US" sz="2200" dirty="0" smtClean="0">
                <a:solidFill>
                  <a:schemeClr val="tx2"/>
                </a:solidFill>
              </a:rPr>
              <a:t> = 16%</a:t>
            </a:r>
          </a:p>
          <a:p>
            <a:pPr marL="548640" lvl="1" indent="-274320">
              <a:lnSpc>
                <a:spcPct val="90000"/>
              </a:lnSpc>
              <a:spcBef>
                <a:spcPct val="20000"/>
              </a:spcBef>
              <a:buClr>
                <a:schemeClr val="accent2"/>
              </a:buClr>
              <a:buSzPct val="70000"/>
              <a:buFont typeface="Wingdings"/>
              <a:buChar char=""/>
              <a:defRPr/>
            </a:pPr>
            <a:r>
              <a:rPr lang="en-US" sz="2200" dirty="0" smtClean="0">
                <a:solidFill>
                  <a:schemeClr val="tx2"/>
                </a:solidFill>
              </a:rPr>
              <a:t>WACC = 12 %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eaLnBrk="1" hangingPunct="1"/>
            <a:r>
              <a:rPr lang="en-US" dirty="0" smtClean="0"/>
              <a:t>Business Risk and Financial Risk</a:t>
            </a:r>
          </a:p>
        </p:txBody>
      </p:sp>
      <p:sp>
        <p:nvSpPr>
          <p:cNvPr id="19459" name="Rectangle 3"/>
          <p:cNvSpPr>
            <a:spLocks noGrp="1" noChangeArrowheads="1"/>
          </p:cNvSpPr>
          <p:nvPr>
            <p:ph type="body" idx="1"/>
          </p:nvPr>
        </p:nvSpPr>
        <p:spPr>
          <a:xfrm>
            <a:off x="457200" y="1981200"/>
            <a:ext cx="8077200" cy="4143375"/>
          </a:xfrm>
        </p:spPr>
        <p:txBody>
          <a:bodyPr/>
          <a:lstStyle/>
          <a:p>
            <a:pPr lvl="1" algn="l" rtl="0" eaLnBrk="1" hangingPunct="1"/>
            <a:r>
              <a:rPr lang="en-US" sz="2400" dirty="0" smtClean="0">
                <a:sym typeface="Symbol" pitchFamily="18" charset="2"/>
              </a:rPr>
              <a:t>Systematic risk of the assets, </a:t>
            </a:r>
            <a:r>
              <a:rPr lang="en-US" sz="2400" baseline="-25000" dirty="0" smtClean="0">
                <a:sym typeface="Symbol" pitchFamily="18" charset="2"/>
              </a:rPr>
              <a:t>A</a:t>
            </a:r>
            <a:r>
              <a:rPr lang="en-US" sz="2400" dirty="0" smtClean="0">
                <a:sym typeface="Symbol" pitchFamily="18" charset="2"/>
              </a:rPr>
              <a:t>, (Business risk)</a:t>
            </a:r>
          </a:p>
          <a:p>
            <a:pPr lvl="1" algn="l" rtl="0" eaLnBrk="1" hangingPunct="1"/>
            <a:r>
              <a:rPr lang="en-US" sz="2400" dirty="0" smtClean="0"/>
              <a:t>Level of leverage, D/E, (Financial risk)</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Case II – Cash Flow</a:t>
            </a:r>
          </a:p>
        </p:txBody>
      </p:sp>
      <p:sp>
        <p:nvSpPr>
          <p:cNvPr id="20483" name="Rectangle 3"/>
          <p:cNvSpPr>
            <a:spLocks noGrp="1" noChangeArrowheads="1"/>
          </p:cNvSpPr>
          <p:nvPr>
            <p:ph type="body" idx="1"/>
          </p:nvPr>
        </p:nvSpPr>
        <p:spPr/>
        <p:txBody>
          <a:bodyPr/>
          <a:lstStyle/>
          <a:p>
            <a:pPr algn="l" rtl="0" eaLnBrk="1" hangingPunct="1"/>
            <a:r>
              <a:rPr lang="en-US" dirty="0" smtClean="0"/>
              <a:t>Interest is tax deductible</a:t>
            </a:r>
          </a:p>
          <a:p>
            <a:pPr algn="l" rtl="0" eaLnBrk="1" hangingPunct="1"/>
            <a:r>
              <a:rPr lang="en-US" dirty="0" smtClean="0"/>
              <a:t>Therefore, when a firm adds debt, it reduces taxes, all else equal</a:t>
            </a:r>
          </a:p>
          <a:p>
            <a:pPr algn="l" rtl="0" eaLnBrk="1" hangingPunct="1"/>
            <a:r>
              <a:rPr lang="en-US" dirty="0" smtClean="0"/>
              <a:t>The reduction in taxes increases the cash flow of the firm</a:t>
            </a:r>
          </a:p>
          <a:p>
            <a:pPr algn="l" rtl="0" eaLnBrk="1" hangingPunct="1"/>
            <a:r>
              <a:rPr lang="en-US" dirty="0" smtClean="0"/>
              <a:t>How should an increase in cash flows affect the value of the firm?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90600" y="228600"/>
            <a:ext cx="7162800" cy="808038"/>
          </a:xfrm>
        </p:spPr>
        <p:txBody>
          <a:bodyPr/>
          <a:lstStyle/>
          <a:p>
            <a:pPr eaLnBrk="1" hangingPunct="1"/>
            <a:r>
              <a:rPr lang="en-US" dirty="0" smtClean="0"/>
              <a:t>Case II - Example</a:t>
            </a:r>
          </a:p>
        </p:txBody>
      </p:sp>
      <p:graphicFrame>
        <p:nvGraphicFramePr>
          <p:cNvPr id="6" name="Content Placeholder 3"/>
          <p:cNvGraphicFramePr>
            <a:graphicFrameLocks/>
          </p:cNvGraphicFramePr>
          <p:nvPr/>
        </p:nvGraphicFramePr>
        <p:xfrm>
          <a:off x="457200" y="1524000"/>
          <a:ext cx="8004176" cy="2194560"/>
        </p:xfrm>
        <a:graphic>
          <a:graphicData uri="http://schemas.openxmlformats.org/drawingml/2006/table">
            <a:tbl>
              <a:tblPr rtl="1" firstRow="1" bandRow="1">
                <a:tableStyleId>{5C22544A-7EE6-4342-B048-85BDC9FD1C3A}</a:tableStyleId>
              </a:tblPr>
              <a:tblGrid>
                <a:gridCol w="2790826"/>
                <a:gridCol w="2545292"/>
                <a:gridCol w="2668058"/>
              </a:tblGrid>
              <a:tr h="0">
                <a:tc>
                  <a:txBody>
                    <a:bodyPr/>
                    <a:lstStyle/>
                    <a:p>
                      <a:pPr algn="ctr" rtl="1"/>
                      <a:r>
                        <a:rPr lang="en-US" dirty="0" smtClean="0"/>
                        <a:t>Firm L</a:t>
                      </a:r>
                      <a:endParaRPr lang="ar-SA" dirty="0"/>
                    </a:p>
                  </a:txBody>
                  <a:tcPr/>
                </a:tc>
                <a:tc>
                  <a:txBody>
                    <a:bodyPr/>
                    <a:lstStyle/>
                    <a:p>
                      <a:pPr algn="ctr" rtl="1"/>
                      <a:r>
                        <a:rPr lang="en-US" dirty="0" smtClean="0"/>
                        <a:t>Firm U</a:t>
                      </a:r>
                      <a:endParaRPr lang="ar-SA" dirty="0"/>
                    </a:p>
                  </a:txBody>
                  <a:tcPr/>
                </a:tc>
                <a:tc>
                  <a:txBody>
                    <a:bodyPr/>
                    <a:lstStyle/>
                    <a:p>
                      <a:pPr algn="ctr" rtl="1"/>
                      <a:endParaRPr lang="ar-SA"/>
                    </a:p>
                  </a:txBody>
                  <a:tcPr/>
                </a:tc>
              </a:tr>
              <a:tr h="0">
                <a:tc>
                  <a:txBody>
                    <a:bodyPr/>
                    <a:lstStyle/>
                    <a:p>
                      <a:pPr algn="ctr" rtl="1"/>
                      <a:r>
                        <a:rPr lang="en-US" dirty="0" smtClean="0"/>
                        <a:t>$1,000</a:t>
                      </a:r>
                      <a:endParaRPr lang="ar-SA" dirty="0"/>
                    </a:p>
                  </a:txBody>
                  <a:tcPr/>
                </a:tc>
                <a:tc>
                  <a:txBody>
                    <a:bodyPr/>
                    <a:lstStyle/>
                    <a:p>
                      <a:pPr algn="ctr" rtl="1"/>
                      <a:r>
                        <a:rPr lang="en-US" dirty="0" smtClean="0"/>
                        <a:t>$1,000</a:t>
                      </a:r>
                      <a:endParaRPr lang="ar-SA" dirty="0"/>
                    </a:p>
                  </a:txBody>
                  <a:tcPr/>
                </a:tc>
                <a:tc>
                  <a:txBody>
                    <a:bodyPr/>
                    <a:lstStyle/>
                    <a:p>
                      <a:pPr algn="ctr" rtl="1"/>
                      <a:r>
                        <a:rPr lang="en-US" dirty="0" smtClean="0"/>
                        <a:t>EBIT</a:t>
                      </a:r>
                      <a:endParaRPr lang="ar-SA" dirty="0"/>
                    </a:p>
                  </a:txBody>
                  <a:tcPr/>
                </a:tc>
              </a:tr>
              <a:tr h="255905">
                <a:tc>
                  <a:txBody>
                    <a:bodyPr/>
                    <a:lstStyle/>
                    <a:p>
                      <a:pPr algn="ctr" rtl="1"/>
                      <a:r>
                        <a:rPr lang="en-US" dirty="0" smtClean="0"/>
                        <a:t>80</a:t>
                      </a:r>
                      <a:endParaRPr lang="ar-SA" dirty="0"/>
                    </a:p>
                  </a:txBody>
                  <a:tcPr/>
                </a:tc>
                <a:tc>
                  <a:txBody>
                    <a:bodyPr/>
                    <a:lstStyle/>
                    <a:p>
                      <a:pPr algn="ctr" rtl="1"/>
                      <a:r>
                        <a:rPr lang="en-US" dirty="0" smtClean="0"/>
                        <a:t>0</a:t>
                      </a:r>
                      <a:endParaRPr lang="ar-SA" dirty="0"/>
                    </a:p>
                  </a:txBody>
                  <a:tcPr/>
                </a:tc>
                <a:tc>
                  <a:txBody>
                    <a:bodyPr/>
                    <a:lstStyle/>
                    <a:p>
                      <a:pPr algn="ctr" rtl="1"/>
                      <a:r>
                        <a:rPr lang="en-US" dirty="0" smtClean="0"/>
                        <a:t>Interest</a:t>
                      </a:r>
                      <a:endParaRPr lang="ar-SA" dirty="0"/>
                    </a:p>
                  </a:txBody>
                  <a:tcPr/>
                </a:tc>
              </a:tr>
              <a:tr h="0">
                <a:tc>
                  <a:txBody>
                    <a:bodyPr/>
                    <a:lstStyle/>
                    <a:p>
                      <a:pPr algn="ctr" rtl="1"/>
                      <a:r>
                        <a:rPr lang="en-US" dirty="0" smtClean="0"/>
                        <a:t>$920</a:t>
                      </a:r>
                      <a:endParaRPr lang="ar-SA" dirty="0"/>
                    </a:p>
                  </a:txBody>
                  <a:tcPr/>
                </a:tc>
                <a:tc>
                  <a:txBody>
                    <a:bodyPr/>
                    <a:lstStyle/>
                    <a:p>
                      <a:pPr algn="ctr" rtl="1"/>
                      <a:r>
                        <a:rPr lang="en-US" dirty="0" smtClean="0"/>
                        <a:t>$1,000</a:t>
                      </a:r>
                      <a:endParaRPr lang="ar-SA" dirty="0"/>
                    </a:p>
                  </a:txBody>
                  <a:tcPr/>
                </a:tc>
                <a:tc>
                  <a:txBody>
                    <a:bodyPr/>
                    <a:lstStyle/>
                    <a:p>
                      <a:pPr algn="ctr" rtl="1"/>
                      <a:r>
                        <a:rPr lang="en-US" dirty="0" smtClean="0"/>
                        <a:t>Taxable Income</a:t>
                      </a:r>
                      <a:endParaRPr lang="ar-SA" dirty="0"/>
                    </a:p>
                  </a:txBody>
                  <a:tcPr/>
                </a:tc>
              </a:tr>
              <a:tr h="0">
                <a:tc>
                  <a:txBody>
                    <a:bodyPr/>
                    <a:lstStyle/>
                    <a:p>
                      <a:pPr algn="ctr" rtl="1"/>
                      <a:r>
                        <a:rPr lang="en-US" dirty="0" smtClean="0"/>
                        <a:t>276</a:t>
                      </a:r>
                      <a:endParaRPr lang="ar-SA" dirty="0"/>
                    </a:p>
                  </a:txBody>
                  <a:tcPr/>
                </a:tc>
                <a:tc>
                  <a:txBody>
                    <a:bodyPr/>
                    <a:lstStyle/>
                    <a:p>
                      <a:pPr algn="ctr" rtl="1"/>
                      <a:r>
                        <a:rPr lang="en-US" dirty="0" smtClean="0"/>
                        <a:t>300</a:t>
                      </a:r>
                      <a:endParaRPr lang="ar-SA" dirty="0"/>
                    </a:p>
                  </a:txBody>
                  <a:tcPr/>
                </a:tc>
                <a:tc>
                  <a:txBody>
                    <a:bodyPr/>
                    <a:lstStyle/>
                    <a:p>
                      <a:pPr algn="ctr" rtl="1"/>
                      <a:r>
                        <a:rPr lang="en-US" dirty="0" smtClean="0"/>
                        <a:t>Taxes (30%)</a:t>
                      </a:r>
                      <a:endParaRPr lang="ar-SA" dirty="0"/>
                    </a:p>
                  </a:txBody>
                  <a:tcPr/>
                </a:tc>
              </a:tr>
              <a:tr h="0">
                <a:tc>
                  <a:txBody>
                    <a:bodyPr/>
                    <a:lstStyle/>
                    <a:p>
                      <a:pPr algn="ctr" rtl="1"/>
                      <a:r>
                        <a:rPr lang="en-US" dirty="0" smtClean="0"/>
                        <a:t>$644</a:t>
                      </a:r>
                      <a:endParaRPr lang="ar-SA" dirty="0"/>
                    </a:p>
                  </a:txBody>
                  <a:tcPr/>
                </a:tc>
                <a:tc>
                  <a:txBody>
                    <a:bodyPr/>
                    <a:lstStyle/>
                    <a:p>
                      <a:pPr algn="ctr" rtl="1"/>
                      <a:r>
                        <a:rPr lang="en-US" dirty="0" smtClean="0"/>
                        <a:t>$700</a:t>
                      </a:r>
                      <a:endParaRPr lang="ar-SA" dirty="0"/>
                    </a:p>
                  </a:txBody>
                  <a:tcPr/>
                </a:tc>
                <a:tc>
                  <a:txBody>
                    <a:bodyPr/>
                    <a:lstStyle/>
                    <a:p>
                      <a:pPr algn="ctr" rtl="1"/>
                      <a:r>
                        <a:rPr lang="en-US" dirty="0" smtClean="0"/>
                        <a:t>Net income</a:t>
                      </a:r>
                      <a:endParaRPr lang="ar-SA" dirty="0"/>
                    </a:p>
                  </a:txBody>
                  <a:tcPr/>
                </a:tc>
              </a:tr>
            </a:tbl>
          </a:graphicData>
        </a:graphic>
      </p:graphicFrame>
      <p:graphicFrame>
        <p:nvGraphicFramePr>
          <p:cNvPr id="7" name="Content Placeholder 4"/>
          <p:cNvGraphicFramePr>
            <a:graphicFrameLocks/>
          </p:cNvGraphicFramePr>
          <p:nvPr/>
        </p:nvGraphicFramePr>
        <p:xfrm>
          <a:off x="258756" y="4191000"/>
          <a:ext cx="4389444" cy="1752600"/>
        </p:xfrm>
        <a:graphic>
          <a:graphicData uri="http://schemas.openxmlformats.org/drawingml/2006/table">
            <a:tbl>
              <a:tblPr rtl="1" firstRow="1" bandRow="1">
                <a:tableStyleId>{5C22544A-7EE6-4342-B048-85BDC9FD1C3A}</a:tableStyleId>
              </a:tblPr>
              <a:tblGrid>
                <a:gridCol w="1438275"/>
                <a:gridCol w="1171576"/>
                <a:gridCol w="1779593"/>
              </a:tblGrid>
              <a:tr h="370840">
                <a:tc>
                  <a:txBody>
                    <a:bodyPr/>
                    <a:lstStyle/>
                    <a:p>
                      <a:pPr algn="ctr" rtl="1"/>
                      <a:r>
                        <a:rPr lang="en-US" dirty="0" smtClean="0"/>
                        <a:t>Firm L</a:t>
                      </a:r>
                      <a:endParaRPr lang="ar-SA" dirty="0"/>
                    </a:p>
                  </a:txBody>
                  <a:tcPr/>
                </a:tc>
                <a:tc>
                  <a:txBody>
                    <a:bodyPr/>
                    <a:lstStyle/>
                    <a:p>
                      <a:pPr algn="ctr" rtl="1"/>
                      <a:r>
                        <a:rPr lang="en-US" dirty="0" smtClean="0"/>
                        <a:t>Firm</a:t>
                      </a:r>
                      <a:r>
                        <a:rPr lang="en-US" baseline="0" dirty="0" smtClean="0"/>
                        <a:t> U</a:t>
                      </a:r>
                      <a:endParaRPr lang="ar-SA" dirty="0"/>
                    </a:p>
                  </a:txBody>
                  <a:tcPr/>
                </a:tc>
                <a:tc>
                  <a:txBody>
                    <a:bodyPr/>
                    <a:lstStyle/>
                    <a:p>
                      <a:pPr algn="ctr" rtl="1"/>
                      <a:r>
                        <a:rPr lang="en-US" dirty="0" smtClean="0"/>
                        <a:t>Cash</a:t>
                      </a:r>
                      <a:r>
                        <a:rPr lang="en-US" baseline="0" dirty="0" smtClean="0"/>
                        <a:t> </a:t>
                      </a:r>
                      <a:r>
                        <a:rPr lang="en-US" dirty="0" smtClean="0"/>
                        <a:t>Flow from Assets</a:t>
                      </a:r>
                      <a:endParaRPr lang="ar-SA" dirty="0"/>
                    </a:p>
                  </a:txBody>
                  <a:tcPr/>
                </a:tc>
              </a:tr>
              <a:tr h="370840">
                <a:tc>
                  <a:txBody>
                    <a:bodyPr/>
                    <a:lstStyle/>
                    <a:p>
                      <a:pPr algn="ctr" rtl="1"/>
                      <a:r>
                        <a:rPr lang="en-US" dirty="0" smtClean="0"/>
                        <a:t>1,ooo</a:t>
                      </a:r>
                      <a:endParaRPr lang="ar-SA" dirty="0"/>
                    </a:p>
                  </a:txBody>
                  <a:tcPr/>
                </a:tc>
                <a:tc>
                  <a:txBody>
                    <a:bodyPr/>
                    <a:lstStyle/>
                    <a:p>
                      <a:pPr algn="ctr" rtl="1"/>
                      <a:r>
                        <a:rPr lang="en-US" dirty="0" smtClean="0"/>
                        <a:t>1,ooo</a:t>
                      </a:r>
                      <a:endParaRPr lang="ar-SA" dirty="0"/>
                    </a:p>
                  </a:txBody>
                  <a:tcPr/>
                </a:tc>
                <a:tc>
                  <a:txBody>
                    <a:bodyPr/>
                    <a:lstStyle/>
                    <a:p>
                      <a:pPr algn="ctr" rtl="1"/>
                      <a:r>
                        <a:rPr lang="en-US" dirty="0" smtClean="0"/>
                        <a:t>EBIT</a:t>
                      </a:r>
                      <a:endParaRPr lang="ar-SA" dirty="0"/>
                    </a:p>
                  </a:txBody>
                  <a:tcPr/>
                </a:tc>
              </a:tr>
              <a:tr h="370840">
                <a:tc>
                  <a:txBody>
                    <a:bodyPr/>
                    <a:lstStyle/>
                    <a:p>
                      <a:pPr algn="ctr" rtl="1"/>
                      <a:r>
                        <a:rPr lang="en-US" dirty="0" smtClean="0"/>
                        <a:t>276</a:t>
                      </a:r>
                      <a:endParaRPr lang="ar-SA" dirty="0"/>
                    </a:p>
                  </a:txBody>
                  <a:tcPr/>
                </a:tc>
                <a:tc>
                  <a:txBody>
                    <a:bodyPr/>
                    <a:lstStyle/>
                    <a:p>
                      <a:pPr algn="ctr" rtl="1"/>
                      <a:r>
                        <a:rPr lang="en-US" dirty="0" smtClean="0"/>
                        <a:t>300</a:t>
                      </a:r>
                      <a:endParaRPr lang="ar-SA" dirty="0"/>
                    </a:p>
                  </a:txBody>
                  <a:tcPr/>
                </a:tc>
                <a:tc>
                  <a:txBody>
                    <a:bodyPr/>
                    <a:lstStyle/>
                    <a:p>
                      <a:pPr algn="ctr" rtl="1">
                        <a:buFontTx/>
                        <a:buNone/>
                      </a:pPr>
                      <a:r>
                        <a:rPr lang="en-US" dirty="0" smtClean="0"/>
                        <a:t>-Taxes</a:t>
                      </a:r>
                      <a:endParaRPr lang="ar-SA" dirty="0"/>
                    </a:p>
                  </a:txBody>
                  <a:tcPr/>
                </a:tc>
              </a:tr>
              <a:tr h="370840">
                <a:tc>
                  <a:txBody>
                    <a:bodyPr/>
                    <a:lstStyle/>
                    <a:p>
                      <a:pPr algn="ctr" rtl="1"/>
                      <a:r>
                        <a:rPr lang="en-US" dirty="0" smtClean="0"/>
                        <a:t>$724</a:t>
                      </a:r>
                      <a:endParaRPr lang="ar-SA" dirty="0"/>
                    </a:p>
                  </a:txBody>
                  <a:tcPr/>
                </a:tc>
                <a:tc>
                  <a:txBody>
                    <a:bodyPr/>
                    <a:lstStyle/>
                    <a:p>
                      <a:pPr algn="ctr" rtl="1"/>
                      <a:r>
                        <a:rPr lang="en-US" dirty="0" smtClean="0"/>
                        <a:t>$700</a:t>
                      </a:r>
                      <a:endParaRPr lang="ar-SA" dirty="0"/>
                    </a:p>
                  </a:txBody>
                  <a:tcPr/>
                </a:tc>
                <a:tc>
                  <a:txBody>
                    <a:bodyPr/>
                    <a:lstStyle/>
                    <a:p>
                      <a:pPr algn="ctr" rtl="1"/>
                      <a:r>
                        <a:rPr lang="en-US" dirty="0" smtClean="0"/>
                        <a:t>Total</a:t>
                      </a:r>
                      <a:endParaRPr lang="ar-SA" dirty="0"/>
                    </a:p>
                  </a:txBody>
                  <a:tcPr/>
                </a:tc>
              </a:tr>
            </a:tbl>
          </a:graphicData>
        </a:graphic>
      </p:graphicFrame>
      <p:graphicFrame>
        <p:nvGraphicFramePr>
          <p:cNvPr id="8" name="Table 7"/>
          <p:cNvGraphicFramePr>
            <a:graphicFrameLocks noGrp="1"/>
          </p:cNvGraphicFramePr>
          <p:nvPr/>
        </p:nvGraphicFramePr>
        <p:xfrm>
          <a:off x="4800599" y="4267200"/>
          <a:ext cx="4114802" cy="1483360"/>
        </p:xfrm>
        <a:graphic>
          <a:graphicData uri="http://schemas.openxmlformats.org/drawingml/2006/table">
            <a:tbl>
              <a:tblPr rtl="1" firstRow="1" bandRow="1">
                <a:tableStyleId>{5C22544A-7EE6-4342-B048-85BDC9FD1C3A}</a:tableStyleId>
              </a:tblPr>
              <a:tblGrid>
                <a:gridCol w="1200150"/>
                <a:gridCol w="1057276"/>
                <a:gridCol w="1857376"/>
              </a:tblGrid>
              <a:tr h="370840">
                <a:tc>
                  <a:txBody>
                    <a:bodyPr/>
                    <a:lstStyle/>
                    <a:p>
                      <a:pPr algn="ctr" rtl="1"/>
                      <a:r>
                        <a:rPr lang="en-US" dirty="0" smtClean="0"/>
                        <a:t>Firm</a:t>
                      </a:r>
                      <a:r>
                        <a:rPr lang="en-US" baseline="0" dirty="0" smtClean="0"/>
                        <a:t> L</a:t>
                      </a:r>
                      <a:endParaRPr lang="ar-SA" dirty="0"/>
                    </a:p>
                  </a:txBody>
                  <a:tcPr/>
                </a:tc>
                <a:tc>
                  <a:txBody>
                    <a:bodyPr/>
                    <a:lstStyle/>
                    <a:p>
                      <a:pPr algn="ctr" rtl="1"/>
                      <a:r>
                        <a:rPr lang="en-US" dirty="0" smtClean="0"/>
                        <a:t>Firm U</a:t>
                      </a:r>
                      <a:endParaRPr lang="ar-SA" dirty="0"/>
                    </a:p>
                  </a:txBody>
                  <a:tcPr/>
                </a:tc>
                <a:tc>
                  <a:txBody>
                    <a:bodyPr/>
                    <a:lstStyle/>
                    <a:p>
                      <a:pPr algn="ctr" rtl="1"/>
                      <a:r>
                        <a:rPr lang="en-US" dirty="0" smtClean="0"/>
                        <a:t>Cash Flow</a:t>
                      </a:r>
                      <a:endParaRPr lang="ar-SA" dirty="0"/>
                    </a:p>
                  </a:txBody>
                  <a:tcPr/>
                </a:tc>
              </a:tr>
              <a:tr h="370840">
                <a:tc>
                  <a:txBody>
                    <a:bodyPr/>
                    <a:lstStyle/>
                    <a:p>
                      <a:pPr algn="ctr" rtl="1"/>
                      <a:r>
                        <a:rPr lang="en-US" dirty="0" smtClean="0"/>
                        <a:t>644</a:t>
                      </a:r>
                      <a:endParaRPr lang="ar-SA" dirty="0"/>
                    </a:p>
                  </a:txBody>
                  <a:tcPr/>
                </a:tc>
                <a:tc>
                  <a:txBody>
                    <a:bodyPr/>
                    <a:lstStyle/>
                    <a:p>
                      <a:pPr algn="ctr" rtl="1"/>
                      <a:r>
                        <a:rPr lang="en-US" dirty="0" smtClean="0"/>
                        <a:t>700</a:t>
                      </a:r>
                      <a:endParaRPr lang="ar-SA" dirty="0"/>
                    </a:p>
                  </a:txBody>
                  <a:tcPr/>
                </a:tc>
                <a:tc>
                  <a:txBody>
                    <a:bodyPr/>
                    <a:lstStyle/>
                    <a:p>
                      <a:pPr algn="ctr" rtl="1"/>
                      <a:r>
                        <a:rPr lang="en-US" dirty="0" smtClean="0"/>
                        <a:t>To stockholders</a:t>
                      </a:r>
                      <a:endParaRPr lang="ar-SA" dirty="0"/>
                    </a:p>
                  </a:txBody>
                  <a:tcPr/>
                </a:tc>
              </a:tr>
              <a:tr h="370840">
                <a:tc>
                  <a:txBody>
                    <a:bodyPr/>
                    <a:lstStyle/>
                    <a:p>
                      <a:pPr algn="ctr" rtl="1"/>
                      <a:r>
                        <a:rPr lang="en-US" dirty="0" smtClean="0"/>
                        <a:t>80</a:t>
                      </a:r>
                      <a:endParaRPr lang="ar-SA" dirty="0"/>
                    </a:p>
                  </a:txBody>
                  <a:tcPr/>
                </a:tc>
                <a:tc>
                  <a:txBody>
                    <a:bodyPr/>
                    <a:lstStyle/>
                    <a:p>
                      <a:pPr algn="ctr" rtl="1"/>
                      <a:r>
                        <a:rPr lang="en-US" dirty="0" smtClean="0"/>
                        <a:t>0</a:t>
                      </a:r>
                      <a:endParaRPr lang="ar-SA" dirty="0"/>
                    </a:p>
                  </a:txBody>
                  <a:tcPr/>
                </a:tc>
                <a:tc>
                  <a:txBody>
                    <a:bodyPr/>
                    <a:lstStyle/>
                    <a:p>
                      <a:pPr algn="ctr" rtl="1"/>
                      <a:r>
                        <a:rPr lang="en-US" dirty="0" smtClean="0"/>
                        <a:t>To bondholders</a:t>
                      </a:r>
                      <a:endParaRPr lang="ar-SA" dirty="0"/>
                    </a:p>
                  </a:txBody>
                  <a:tcPr/>
                </a:tc>
              </a:tr>
              <a:tr h="370840">
                <a:tc>
                  <a:txBody>
                    <a:bodyPr/>
                    <a:lstStyle/>
                    <a:p>
                      <a:pPr algn="ctr" rtl="1"/>
                      <a:r>
                        <a:rPr lang="en-US" dirty="0" smtClean="0"/>
                        <a:t>$724</a:t>
                      </a:r>
                      <a:endParaRPr lang="ar-SA" dirty="0"/>
                    </a:p>
                  </a:txBody>
                  <a:tcPr/>
                </a:tc>
                <a:tc>
                  <a:txBody>
                    <a:bodyPr/>
                    <a:lstStyle/>
                    <a:p>
                      <a:pPr algn="ctr" rtl="1"/>
                      <a:r>
                        <a:rPr lang="en-US" dirty="0" smtClean="0"/>
                        <a:t>$700</a:t>
                      </a:r>
                      <a:endParaRPr lang="ar-SA" dirty="0"/>
                    </a:p>
                  </a:txBody>
                  <a:tcPr/>
                </a:tc>
                <a:tc>
                  <a:txBody>
                    <a:bodyPr/>
                    <a:lstStyle/>
                    <a:p>
                      <a:pPr algn="ctr" rtl="1"/>
                      <a:r>
                        <a:rPr lang="en-US" dirty="0" smtClean="0"/>
                        <a:t>Total</a:t>
                      </a:r>
                      <a:endParaRPr lang="ar-SA"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Key Concepts and Skills</a:t>
            </a:r>
          </a:p>
        </p:txBody>
      </p:sp>
      <p:sp>
        <p:nvSpPr>
          <p:cNvPr id="5123" name="Rectangle 3"/>
          <p:cNvSpPr>
            <a:spLocks noGrp="1" noChangeArrowheads="1"/>
          </p:cNvSpPr>
          <p:nvPr>
            <p:ph type="body" idx="1"/>
          </p:nvPr>
        </p:nvSpPr>
        <p:spPr>
          <a:xfrm>
            <a:off x="301752" y="1676400"/>
            <a:ext cx="8503920" cy="4572000"/>
          </a:xfrm>
        </p:spPr>
        <p:txBody>
          <a:bodyPr/>
          <a:lstStyle/>
          <a:p>
            <a:pPr algn="l" rtl="0" eaLnBrk="1" hangingPunct="1"/>
            <a:r>
              <a:rPr lang="en-US" dirty="0" smtClean="0"/>
              <a:t>The capital structure question</a:t>
            </a:r>
          </a:p>
          <a:p>
            <a:pPr algn="l" rtl="0" eaLnBrk="1" hangingPunct="1"/>
            <a:r>
              <a:rPr lang="en-US" dirty="0" smtClean="0"/>
              <a:t>Understand the impact of taxes and bankruptcy on capital structure choice</a:t>
            </a:r>
          </a:p>
          <a:p>
            <a:pPr algn="l" rtl="0" eaLnBrk="1" hangingPunct="1"/>
            <a:r>
              <a:rPr lang="en-US" dirty="0" smtClean="0"/>
              <a:t>Capital structure and the cost of equity capital</a:t>
            </a:r>
          </a:p>
          <a:p>
            <a:pPr algn="l" rtl="0" eaLnBrk="1" hangingPunct="1"/>
            <a:r>
              <a:rPr lang="en-US" dirty="0" smtClean="0"/>
              <a:t>Bankruptcy costs</a:t>
            </a:r>
          </a:p>
          <a:p>
            <a:pPr algn="l" rtl="0" eaLnBrk="1" hangingPunct="1"/>
            <a:r>
              <a:rPr lang="en-US" dirty="0" smtClean="0"/>
              <a:t>Optimal capital structure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Interest Tax Shield</a:t>
            </a:r>
          </a:p>
        </p:txBody>
      </p:sp>
      <p:sp>
        <p:nvSpPr>
          <p:cNvPr id="22531" name="Rectangle 3"/>
          <p:cNvSpPr>
            <a:spLocks noGrp="1" noChangeArrowheads="1"/>
          </p:cNvSpPr>
          <p:nvPr>
            <p:ph type="body" idx="1"/>
          </p:nvPr>
        </p:nvSpPr>
        <p:spPr>
          <a:xfrm>
            <a:off x="533400" y="1447800"/>
            <a:ext cx="8440738" cy="4572000"/>
          </a:xfrm>
        </p:spPr>
        <p:txBody>
          <a:bodyPr>
            <a:normAutofit/>
          </a:bodyPr>
          <a:lstStyle/>
          <a:p>
            <a:pPr algn="l" rtl="0"/>
            <a:r>
              <a:rPr lang="en-US" sz="2800" dirty="0" err="1" smtClean="0"/>
              <a:t>Tnterest</a:t>
            </a:r>
            <a:r>
              <a:rPr lang="en-US" sz="2800" dirty="0" smtClean="0"/>
              <a:t> Tax Shield : </a:t>
            </a:r>
          </a:p>
          <a:p>
            <a:pPr algn="l" rtl="0">
              <a:buNone/>
            </a:pPr>
            <a:r>
              <a:rPr lang="en-US" sz="2800" dirty="0" smtClean="0"/>
              <a:t>	</a:t>
            </a:r>
            <a:r>
              <a:rPr lang="en-US" sz="2400" dirty="0" smtClean="0">
                <a:solidFill>
                  <a:schemeClr val="tx2"/>
                </a:solidFill>
              </a:rPr>
              <a:t>The tax saving attained by a firm from interest expense.</a:t>
            </a:r>
          </a:p>
          <a:p>
            <a:pPr algn="l" rtl="0" eaLnBrk="1" hangingPunct="1"/>
            <a:r>
              <a:rPr lang="en-US" sz="2800" dirty="0" smtClean="0"/>
              <a:t>Annual interest tax shield</a:t>
            </a:r>
          </a:p>
          <a:p>
            <a:pPr lvl="1" algn="l" rtl="0" eaLnBrk="1" hangingPunct="1"/>
            <a:r>
              <a:rPr lang="en-US" sz="2400" dirty="0" smtClean="0"/>
              <a:t>Tax rate times interest payment</a:t>
            </a:r>
          </a:p>
          <a:p>
            <a:pPr lvl="1" algn="l" rtl="0" eaLnBrk="1" hangingPunct="1"/>
            <a:r>
              <a:rPr lang="en-US" sz="2400" dirty="0" smtClean="0"/>
              <a:t>Annual tax shield = .30(80) = $24</a:t>
            </a:r>
          </a:p>
          <a:p>
            <a:pPr algn="l" rtl="0" eaLnBrk="1" hangingPunct="1"/>
            <a:r>
              <a:rPr lang="en-US" sz="2800" dirty="0" smtClean="0"/>
              <a:t>Present value of annual interest tax shield</a:t>
            </a:r>
          </a:p>
          <a:p>
            <a:pPr lvl="1" algn="l" rtl="0" eaLnBrk="1" hangingPunct="1"/>
            <a:r>
              <a:rPr lang="en-US" sz="2400" dirty="0" smtClean="0"/>
              <a:t>Assume perpetual debt for simplicity</a:t>
            </a:r>
          </a:p>
          <a:p>
            <a:pPr lvl="1" algn="l" rtl="0" eaLnBrk="1" hangingPunct="1"/>
            <a:r>
              <a:rPr lang="en-US" sz="2400" dirty="0" smtClean="0"/>
              <a:t>PV = 24 / .08 = $300</a:t>
            </a:r>
          </a:p>
          <a:p>
            <a:pPr lvl="1" algn="l" rtl="0"/>
            <a:r>
              <a:rPr lang="en-US" sz="2400" dirty="0" smtClean="0"/>
              <a:t>PV =(T</a:t>
            </a:r>
            <a:r>
              <a:rPr lang="en-US" sz="2400" baseline="-25000" dirty="0" smtClean="0"/>
              <a:t>C</a:t>
            </a:r>
            <a:r>
              <a:rPr lang="en-US" sz="2400" dirty="0" smtClean="0"/>
              <a:t> × D×R</a:t>
            </a:r>
            <a:r>
              <a:rPr lang="en-US" sz="2400" baseline="-25000" dirty="0" smtClean="0"/>
              <a:t>D</a:t>
            </a:r>
            <a:r>
              <a:rPr lang="en-US" sz="2400" dirty="0" smtClean="0"/>
              <a:t> ) / R</a:t>
            </a:r>
            <a:r>
              <a:rPr lang="en-US" sz="2400" baseline="-25000" dirty="0" smtClean="0"/>
              <a:t>D</a:t>
            </a:r>
            <a:r>
              <a:rPr lang="en-US" sz="2400" dirty="0" smtClean="0"/>
              <a:t> =T</a:t>
            </a:r>
            <a:r>
              <a:rPr lang="en-US" sz="2400" baseline="-25000" dirty="0" smtClean="0"/>
              <a:t>C</a:t>
            </a:r>
            <a:r>
              <a:rPr lang="en-US" sz="2400" dirty="0" smtClean="0"/>
              <a:t> × D = 1000 × .30 = $300</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Figure 16.4</a:t>
            </a:r>
          </a:p>
        </p:txBody>
      </p:sp>
      <p:pic>
        <p:nvPicPr>
          <p:cNvPr id="44038" name="Picture 6" descr="ros91585_1704"/>
          <p:cNvPicPr>
            <a:picLocks noChangeAspect="1" noChangeArrowheads="1"/>
          </p:cNvPicPr>
          <p:nvPr/>
        </p:nvPicPr>
        <p:blipFill>
          <a:blip r:embed="rId2" cstate="print"/>
          <a:srcRect r="29146"/>
          <a:stretch>
            <a:fillRect/>
          </a:stretch>
        </p:blipFill>
        <p:spPr bwMode="auto">
          <a:xfrm>
            <a:off x="1600200" y="1752600"/>
            <a:ext cx="7086600" cy="4333875"/>
          </a:xfrm>
          <a:prstGeom prst="rect">
            <a:avLst/>
          </a:prstGeom>
          <a:noFill/>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Case II – Proposition I</a:t>
            </a:r>
          </a:p>
        </p:txBody>
      </p:sp>
      <p:sp>
        <p:nvSpPr>
          <p:cNvPr id="23555" name="Rectangle 3"/>
          <p:cNvSpPr>
            <a:spLocks noGrp="1" noChangeArrowheads="1"/>
          </p:cNvSpPr>
          <p:nvPr>
            <p:ph type="body" idx="1"/>
          </p:nvPr>
        </p:nvSpPr>
        <p:spPr>
          <a:xfrm>
            <a:off x="457200" y="1524000"/>
            <a:ext cx="8378825" cy="4530725"/>
          </a:xfrm>
        </p:spPr>
        <p:txBody>
          <a:bodyPr/>
          <a:lstStyle/>
          <a:p>
            <a:pPr algn="l" rtl="0" eaLnBrk="1" hangingPunct="1"/>
            <a:r>
              <a:rPr lang="en-US" sz="2800" dirty="0" smtClean="0"/>
              <a:t>The value of the firm increases by the present value of the annual interest tax shield</a:t>
            </a:r>
          </a:p>
          <a:p>
            <a:pPr lvl="1" algn="l" rtl="0" eaLnBrk="1" hangingPunct="1"/>
            <a:r>
              <a:rPr lang="en-US" sz="2400" dirty="0" smtClean="0"/>
              <a:t>Value of a levered firm = value of an unlevered firm + PV of interest tax shield</a:t>
            </a:r>
          </a:p>
          <a:p>
            <a:pPr lvl="1" algn="l" rtl="0"/>
            <a:r>
              <a:rPr lang="en-US" sz="2400" dirty="0" smtClean="0"/>
              <a:t>V</a:t>
            </a:r>
            <a:r>
              <a:rPr lang="en-US" sz="2400" baseline="-25000" dirty="0" smtClean="0"/>
              <a:t>L</a:t>
            </a:r>
            <a:r>
              <a:rPr lang="en-US" sz="2400" dirty="0" smtClean="0"/>
              <a:t> = V</a:t>
            </a:r>
            <a:r>
              <a:rPr lang="en-US" sz="2400" baseline="-25000" dirty="0" smtClean="0"/>
              <a:t>U</a:t>
            </a:r>
            <a:r>
              <a:rPr lang="en-US" sz="2400" dirty="0" smtClean="0"/>
              <a:t> + DT</a:t>
            </a:r>
            <a:r>
              <a:rPr lang="en-US" sz="2400" baseline="-25000" dirty="0" smtClean="0"/>
              <a:t>C</a:t>
            </a:r>
            <a:endParaRPr lang="en-US" sz="2400" dirty="0" smtClean="0"/>
          </a:p>
          <a:p>
            <a:pPr lvl="1" algn="l" rtl="0" eaLnBrk="1" hangingPunct="1"/>
            <a:r>
              <a:rPr lang="en-US" sz="2400" dirty="0" smtClean="0"/>
              <a:t>Value of equity = Value of the firm – Value of debt</a:t>
            </a:r>
          </a:p>
          <a:p>
            <a:pPr algn="l" rtl="0" eaLnBrk="1" hangingPunct="1"/>
            <a:r>
              <a:rPr lang="en-US" sz="2800" dirty="0" smtClean="0"/>
              <a:t>Assuming perpetual cash flows</a:t>
            </a:r>
          </a:p>
          <a:p>
            <a:pPr lvl="1" algn="l" rtl="0" eaLnBrk="1" hangingPunct="1"/>
            <a:r>
              <a:rPr lang="en-US" sz="2400" dirty="0" smtClean="0"/>
              <a:t>V</a:t>
            </a:r>
            <a:r>
              <a:rPr lang="en-US" sz="2400" baseline="-25000" dirty="0" smtClean="0"/>
              <a:t>U</a:t>
            </a:r>
            <a:r>
              <a:rPr lang="en-US" sz="2400" dirty="0" smtClean="0"/>
              <a:t> = EBIT(1-T) / R</a:t>
            </a:r>
            <a:r>
              <a:rPr lang="en-US" sz="2400" baseline="-25000" dirty="0" smtClean="0"/>
              <a:t>U</a:t>
            </a:r>
            <a:endParaRPr lang="en-US" sz="24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rtl="0">
              <a:lnSpc>
                <a:spcPct val="90000"/>
              </a:lnSpc>
            </a:pPr>
            <a:r>
              <a:rPr lang="en-US" sz="3600" dirty="0" smtClean="0"/>
              <a:t>The Static Theory of Capital </a:t>
            </a:r>
            <a:r>
              <a:rPr lang="en-US" sz="3600" dirty="0" smtClean="0"/>
              <a:t>Structure</a:t>
            </a:r>
            <a:endParaRPr lang="en-US" sz="3600" dirty="0" smtClean="0"/>
          </a:p>
        </p:txBody>
      </p:sp>
      <p:sp>
        <p:nvSpPr>
          <p:cNvPr id="29699" name="Rectangle 3"/>
          <p:cNvSpPr>
            <a:spLocks noGrp="1" noChangeArrowheads="1"/>
          </p:cNvSpPr>
          <p:nvPr>
            <p:ph type="body" idx="1"/>
          </p:nvPr>
        </p:nvSpPr>
        <p:spPr>
          <a:xfrm>
            <a:off x="533400" y="1981201"/>
            <a:ext cx="8378825" cy="2438400"/>
          </a:xfrm>
        </p:spPr>
        <p:txBody>
          <a:bodyPr>
            <a:normAutofit/>
          </a:bodyPr>
          <a:lstStyle/>
          <a:p>
            <a:pPr algn="ctr" rtl="0">
              <a:lnSpc>
                <a:spcPct val="90000"/>
              </a:lnSpc>
              <a:buNone/>
            </a:pPr>
            <a:r>
              <a:rPr lang="en-US" sz="2800" dirty="0" smtClean="0"/>
              <a:t>The </a:t>
            </a:r>
            <a:r>
              <a:rPr lang="en-US" sz="2800" dirty="0" smtClean="0"/>
              <a:t>theory that a firm borrows up to the point where the tax benefit from an extra dollar in debt is exactly equal to the cost that comes from the increased probability of financial distress.</a:t>
            </a:r>
            <a:endParaRPr lang="en-US" sz="28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Case III</a:t>
            </a:r>
          </a:p>
        </p:txBody>
      </p:sp>
      <p:pic>
        <p:nvPicPr>
          <p:cNvPr id="4" name="Picture 6" descr="ros91585_1708"/>
          <p:cNvPicPr>
            <a:picLocks noChangeAspect="1" noChangeArrowheads="1"/>
          </p:cNvPicPr>
          <p:nvPr/>
        </p:nvPicPr>
        <p:blipFill>
          <a:blip r:embed="rId3" cstate="print"/>
          <a:srcRect r="29132" b="21100"/>
          <a:stretch>
            <a:fillRect/>
          </a:stretch>
        </p:blipFill>
        <p:spPr bwMode="auto">
          <a:xfrm>
            <a:off x="2495965" y="1371600"/>
            <a:ext cx="4264805" cy="5257800"/>
          </a:xfrm>
          <a:prstGeom prst="rect">
            <a:avLst/>
          </a:prstGeom>
          <a:noFill/>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Case III</a:t>
            </a:r>
          </a:p>
        </p:txBody>
      </p:sp>
      <p:sp>
        <p:nvSpPr>
          <p:cNvPr id="29699" name="Rectangle 3"/>
          <p:cNvSpPr>
            <a:spLocks noGrp="1" noChangeArrowheads="1"/>
          </p:cNvSpPr>
          <p:nvPr>
            <p:ph type="body" idx="1"/>
          </p:nvPr>
        </p:nvSpPr>
        <p:spPr>
          <a:xfrm>
            <a:off x="457200" y="1447800"/>
            <a:ext cx="8378825" cy="4530725"/>
          </a:xfrm>
        </p:spPr>
        <p:txBody>
          <a:bodyPr>
            <a:normAutofit/>
          </a:bodyPr>
          <a:lstStyle/>
          <a:p>
            <a:pPr algn="l" rtl="0" eaLnBrk="1" hangingPunct="1">
              <a:lnSpc>
                <a:spcPct val="90000"/>
              </a:lnSpc>
              <a:buNone/>
            </a:pPr>
            <a:r>
              <a:rPr lang="en-US" sz="2800" dirty="0" smtClean="0"/>
              <a:t>Capital Structure: </a:t>
            </a:r>
            <a:r>
              <a:rPr lang="en-US" sz="2500" dirty="0" smtClean="0"/>
              <a:t>Some </a:t>
            </a:r>
            <a:r>
              <a:rPr lang="en-US" sz="2500" dirty="0" smtClean="0"/>
              <a:t>M</a:t>
            </a:r>
            <a:r>
              <a:rPr lang="en-US" sz="2500" dirty="0" smtClean="0"/>
              <a:t>anagerial Recommendations:</a:t>
            </a:r>
          </a:p>
          <a:p>
            <a:pPr algn="l" rtl="0" eaLnBrk="1" hangingPunct="1">
              <a:lnSpc>
                <a:spcPct val="90000"/>
              </a:lnSpc>
              <a:buFont typeface="Wingdings" pitchFamily="2" charset="2"/>
              <a:buChar char="§"/>
            </a:pPr>
            <a:r>
              <a:rPr lang="en-US" sz="2400" dirty="0" smtClean="0">
                <a:solidFill>
                  <a:schemeClr val="tx2"/>
                </a:solidFill>
              </a:rPr>
              <a:t>Taxes:</a:t>
            </a:r>
          </a:p>
          <a:p>
            <a:pPr lvl="2" algn="l" rtl="0">
              <a:lnSpc>
                <a:spcPct val="90000"/>
              </a:lnSpc>
              <a:buFont typeface="Wingdings" pitchFamily="2" charset="2"/>
              <a:buChar char="ü"/>
            </a:pPr>
            <a:r>
              <a:rPr lang="en-US" dirty="0" smtClean="0">
                <a:solidFill>
                  <a:schemeClr val="tx2"/>
                </a:solidFill>
              </a:rPr>
              <a:t>Firms that have substantial tax shields from other sources, such as depreciation, will get less benefit from leverage</a:t>
            </a:r>
          </a:p>
          <a:p>
            <a:pPr lvl="2" algn="l" rtl="0">
              <a:lnSpc>
                <a:spcPct val="90000"/>
              </a:lnSpc>
              <a:buFont typeface="Wingdings" pitchFamily="2" charset="2"/>
              <a:buChar char="ü"/>
            </a:pPr>
            <a:r>
              <a:rPr lang="en-US" dirty="0" smtClean="0">
                <a:solidFill>
                  <a:schemeClr val="tx2"/>
                </a:solidFill>
              </a:rPr>
              <a:t>The higher the tax rate, the greater in incentive to borrow </a:t>
            </a:r>
          </a:p>
          <a:p>
            <a:pPr lvl="2" algn="l" rtl="0">
              <a:lnSpc>
                <a:spcPct val="90000"/>
              </a:lnSpc>
              <a:buFont typeface="Wingdings" pitchFamily="2" charset="2"/>
              <a:buChar char="ü"/>
            </a:pPr>
            <a:endParaRPr lang="en-US" dirty="0" smtClean="0">
              <a:solidFill>
                <a:schemeClr val="tx2"/>
              </a:solidFill>
            </a:endParaRPr>
          </a:p>
          <a:p>
            <a:pPr algn="l" rtl="0" eaLnBrk="1" hangingPunct="1">
              <a:lnSpc>
                <a:spcPct val="90000"/>
              </a:lnSpc>
              <a:buFont typeface="Wingdings" pitchFamily="2" charset="2"/>
              <a:buChar char="§"/>
            </a:pPr>
            <a:r>
              <a:rPr lang="en-US" sz="2400" dirty="0" smtClean="0">
                <a:solidFill>
                  <a:schemeClr val="tx2"/>
                </a:solidFill>
              </a:rPr>
              <a:t>Financial Distress:</a:t>
            </a:r>
          </a:p>
          <a:p>
            <a:pPr lvl="2" algn="l" rtl="0">
              <a:lnSpc>
                <a:spcPct val="90000"/>
              </a:lnSpc>
              <a:buFont typeface="Wingdings" pitchFamily="2" charset="2"/>
              <a:buChar char="ü"/>
            </a:pPr>
            <a:r>
              <a:rPr lang="en-US" dirty="0" smtClean="0">
                <a:solidFill>
                  <a:schemeClr val="tx2"/>
                </a:solidFill>
              </a:rPr>
              <a:t>Firms with a greater risk of experiencing financial distress will borrow less than firm with a lower risk of financial distress (EBIT)</a:t>
            </a:r>
          </a:p>
          <a:p>
            <a:pPr lvl="2" algn="l" rtl="0">
              <a:lnSpc>
                <a:spcPct val="90000"/>
              </a:lnSpc>
              <a:buFont typeface="Wingdings" pitchFamily="2" charset="2"/>
              <a:buChar char="ü"/>
            </a:pPr>
            <a:r>
              <a:rPr lang="en-US" dirty="0" smtClean="0">
                <a:solidFill>
                  <a:schemeClr val="tx2"/>
                </a:solidFill>
              </a:rPr>
              <a:t>Financial distress costs will be determined by how easily ownership of those assets can be transferred (tangible)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r>
              <a:rPr lang="en-US" sz="3600" dirty="0" smtClean="0"/>
              <a:t>The </a:t>
            </a:r>
            <a:r>
              <a:rPr lang="en-US" sz="4000" dirty="0" smtClean="0"/>
              <a:t>Pecking-Order Theory</a:t>
            </a:r>
            <a:endParaRPr lang="en-US" sz="4000" dirty="0" smtClean="0"/>
          </a:p>
        </p:txBody>
      </p:sp>
      <p:sp>
        <p:nvSpPr>
          <p:cNvPr id="29699" name="Rectangle 3"/>
          <p:cNvSpPr>
            <a:spLocks noGrp="1" noChangeArrowheads="1"/>
          </p:cNvSpPr>
          <p:nvPr>
            <p:ph type="body" idx="1"/>
          </p:nvPr>
        </p:nvSpPr>
        <p:spPr>
          <a:xfrm>
            <a:off x="533400" y="1981201"/>
            <a:ext cx="8378825" cy="2438400"/>
          </a:xfrm>
        </p:spPr>
        <p:txBody>
          <a:bodyPr>
            <a:normAutofit/>
          </a:bodyPr>
          <a:lstStyle/>
          <a:p>
            <a:pPr algn="ctr" rtl="0">
              <a:lnSpc>
                <a:spcPct val="90000"/>
              </a:lnSpc>
              <a:buNone/>
            </a:pPr>
            <a:r>
              <a:rPr lang="en-US" sz="2800" dirty="0" smtClean="0"/>
              <a:t>Firms prefer to use internal financing whenever possible.</a:t>
            </a:r>
            <a:endParaRPr lang="en-US" sz="28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Bankruptcy Costs</a:t>
            </a:r>
          </a:p>
        </p:txBody>
      </p:sp>
      <p:sp>
        <p:nvSpPr>
          <p:cNvPr id="30723" name="Rectangle 3"/>
          <p:cNvSpPr>
            <a:spLocks noGrp="1" noChangeArrowheads="1"/>
          </p:cNvSpPr>
          <p:nvPr>
            <p:ph type="body" idx="1"/>
          </p:nvPr>
        </p:nvSpPr>
        <p:spPr>
          <a:xfrm>
            <a:off x="381000" y="1641475"/>
            <a:ext cx="8378825" cy="4530725"/>
          </a:xfrm>
        </p:spPr>
        <p:txBody>
          <a:bodyPr/>
          <a:lstStyle/>
          <a:p>
            <a:pPr algn="l" rtl="0" eaLnBrk="1" hangingPunct="1"/>
            <a:r>
              <a:rPr lang="en-US" sz="2800" dirty="0" smtClean="0"/>
              <a:t>Direct costs</a:t>
            </a:r>
          </a:p>
          <a:p>
            <a:pPr lvl="1" algn="l" rtl="0" eaLnBrk="1" hangingPunct="1"/>
            <a:r>
              <a:rPr lang="en-US" sz="2400" dirty="0" smtClean="0"/>
              <a:t>Legal and administrative costs</a:t>
            </a:r>
          </a:p>
          <a:p>
            <a:pPr lvl="1" algn="l" rtl="0" eaLnBrk="1" hangingPunct="1"/>
            <a:r>
              <a:rPr lang="en-US" sz="2400" dirty="0" smtClean="0"/>
              <a:t>Ultimately cause bondholders to incur additional losses</a:t>
            </a:r>
          </a:p>
          <a:p>
            <a:pPr lvl="1" algn="l" rtl="0" eaLnBrk="1" hangingPunct="1"/>
            <a:r>
              <a:rPr lang="en-US" sz="2400" dirty="0" smtClean="0"/>
              <a:t>Disincentive to debt financing</a:t>
            </a:r>
          </a:p>
          <a:p>
            <a:pPr algn="l" rtl="0" eaLnBrk="1" hangingPunct="1"/>
            <a:r>
              <a:rPr lang="en-US" sz="2800" dirty="0" smtClean="0"/>
              <a:t>Financial distress</a:t>
            </a:r>
          </a:p>
          <a:p>
            <a:pPr lvl="1" algn="l" rtl="0" eaLnBrk="1" hangingPunct="1"/>
            <a:r>
              <a:rPr lang="en-US" sz="2400" dirty="0" smtClean="0"/>
              <a:t>Significant problems in meeting debt obligations</a:t>
            </a:r>
          </a:p>
          <a:p>
            <a:pPr lvl="1" algn="l" rtl="0" eaLnBrk="1" hangingPunct="1"/>
            <a:r>
              <a:rPr lang="en-US" sz="2400" dirty="0" smtClean="0"/>
              <a:t>Firms that experience financial distress do not necessarily file for bankruptcy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More Bankruptcy Costs</a:t>
            </a:r>
          </a:p>
        </p:txBody>
      </p:sp>
      <p:sp>
        <p:nvSpPr>
          <p:cNvPr id="31747" name="Rectangle 3"/>
          <p:cNvSpPr>
            <a:spLocks noGrp="1" noChangeArrowheads="1"/>
          </p:cNvSpPr>
          <p:nvPr>
            <p:ph type="body" idx="1"/>
          </p:nvPr>
        </p:nvSpPr>
        <p:spPr>
          <a:xfrm>
            <a:off x="457200" y="1447800"/>
            <a:ext cx="8359775" cy="5410200"/>
          </a:xfrm>
        </p:spPr>
        <p:txBody>
          <a:bodyPr/>
          <a:lstStyle/>
          <a:p>
            <a:pPr algn="l" rtl="0" eaLnBrk="1" hangingPunct="1"/>
            <a:r>
              <a:rPr lang="en-US" sz="2800" dirty="0" smtClean="0"/>
              <a:t>Indirect bankruptcy costs</a:t>
            </a:r>
          </a:p>
          <a:p>
            <a:pPr lvl="1" algn="l" rtl="0" eaLnBrk="1" hangingPunct="1"/>
            <a:r>
              <a:rPr lang="en-US" sz="2400" dirty="0" smtClean="0"/>
              <a:t>Larger than direct costs, but more difficult to measure and estimate</a:t>
            </a:r>
          </a:p>
          <a:p>
            <a:pPr lvl="1" algn="l" rtl="0" eaLnBrk="1" hangingPunct="1"/>
            <a:r>
              <a:rPr lang="en-US" sz="2400" dirty="0" smtClean="0"/>
              <a:t>Stockholders want to avoid a formal bankruptcy filing</a:t>
            </a:r>
          </a:p>
          <a:p>
            <a:pPr lvl="1" algn="l" rtl="0" eaLnBrk="1" hangingPunct="1"/>
            <a:r>
              <a:rPr lang="en-US" sz="2400" dirty="0" smtClean="0"/>
              <a:t>Bondholders want to keep existing assets intact so they can at least receive that money</a:t>
            </a:r>
          </a:p>
          <a:p>
            <a:pPr lvl="1" algn="l" rtl="0" eaLnBrk="1" hangingPunct="1"/>
            <a:r>
              <a:rPr lang="en-US" sz="2400" dirty="0" smtClean="0"/>
              <a:t>Assets lose value as management spends time worrying about avoiding bankruptcy instead of running the business</a:t>
            </a:r>
          </a:p>
          <a:p>
            <a:pPr lvl="1" algn="l" rtl="0" eaLnBrk="1" hangingPunct="1"/>
            <a:r>
              <a:rPr lang="en-US" sz="2400" dirty="0" smtClean="0"/>
              <a:t>The firm may also lose sales, experience interrupted operations and lose valuable employees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p:txBody>
          <a:bodyPr/>
          <a:lstStyle/>
          <a:p>
            <a:pPr algn="l" rtl="0" eaLnBrk="1" hangingPunct="1">
              <a:lnSpc>
                <a:spcPct val="90000"/>
              </a:lnSpc>
            </a:pPr>
            <a:r>
              <a:rPr lang="en-US" sz="2800" dirty="0" smtClean="0"/>
              <a:t>Liquidation</a:t>
            </a:r>
          </a:p>
          <a:p>
            <a:pPr lvl="1" algn="l" rtl="0" eaLnBrk="1" hangingPunct="1">
              <a:lnSpc>
                <a:spcPct val="90000"/>
              </a:lnSpc>
            </a:pPr>
            <a:r>
              <a:rPr lang="en-US" sz="2400" dirty="0" smtClean="0"/>
              <a:t>Chapter 7 of the Federal Bankruptcy Reform Act of 1978</a:t>
            </a:r>
          </a:p>
          <a:p>
            <a:pPr lvl="1" algn="l" rtl="0" eaLnBrk="1" hangingPunct="1">
              <a:lnSpc>
                <a:spcPct val="90000"/>
              </a:lnSpc>
            </a:pPr>
            <a:r>
              <a:rPr lang="en-US" sz="2400" dirty="0" smtClean="0"/>
              <a:t>Trustee takes over assets, sells them and distributes the proceeds according to the absolute priority rule</a:t>
            </a:r>
          </a:p>
          <a:p>
            <a:pPr algn="l" rtl="0" eaLnBrk="1" hangingPunct="1">
              <a:lnSpc>
                <a:spcPct val="90000"/>
              </a:lnSpc>
            </a:pPr>
            <a:r>
              <a:rPr lang="en-US" sz="2800" dirty="0" smtClean="0"/>
              <a:t>Reorganization</a:t>
            </a:r>
          </a:p>
          <a:p>
            <a:pPr lvl="1" algn="l" rtl="0" eaLnBrk="1" hangingPunct="1">
              <a:lnSpc>
                <a:spcPct val="90000"/>
              </a:lnSpc>
            </a:pPr>
            <a:r>
              <a:rPr lang="en-US" sz="2400" dirty="0" smtClean="0"/>
              <a:t>Chapter 11 of the Federal Bankruptcy Reform Act of 1978</a:t>
            </a:r>
          </a:p>
          <a:p>
            <a:pPr lvl="1" algn="l" rtl="0" eaLnBrk="1" hangingPunct="1">
              <a:lnSpc>
                <a:spcPct val="90000"/>
              </a:lnSpc>
            </a:pPr>
            <a:r>
              <a:rPr lang="en-US" sz="2400" dirty="0" smtClean="0"/>
              <a:t>Restructure the corporation with a provision to repay creditors</a:t>
            </a:r>
          </a:p>
        </p:txBody>
      </p:sp>
      <p:sp>
        <p:nvSpPr>
          <p:cNvPr id="6" name="Rectangle 2"/>
          <p:cNvSpPr>
            <a:spLocks noGrp="1" noChangeArrowheads="1"/>
          </p:cNvSpPr>
          <p:nvPr>
            <p:ph type="title"/>
          </p:nvPr>
        </p:nvSpPr>
        <p:spPr>
          <a:xfrm>
            <a:off x="301752" y="228600"/>
            <a:ext cx="8534400" cy="758952"/>
          </a:xfrm>
        </p:spPr>
        <p:txBody>
          <a:bodyPr/>
          <a:lstStyle/>
          <a:p>
            <a:pPr eaLnBrk="1" hangingPunct="1"/>
            <a:r>
              <a:rPr lang="en-US" dirty="0" smtClean="0"/>
              <a:t>Bankruptcy Process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Refers to the extent to which a firm relies on debt.</a:t>
            </a:r>
          </a:p>
          <a:p>
            <a:pPr algn="l" rtl="0">
              <a:lnSpc>
                <a:spcPct val="150000"/>
              </a:lnSpc>
            </a:pPr>
            <a:r>
              <a:rPr lang="en-US" sz="2400" dirty="0" smtClean="0"/>
              <a:t>The more debt financing a firm uses in its capital structure, the more financial leverage it employs.</a:t>
            </a:r>
            <a:endParaRPr lang="ar-SA" sz="2400" dirty="0"/>
          </a:p>
        </p:txBody>
      </p:sp>
      <p:sp>
        <p:nvSpPr>
          <p:cNvPr id="4" name="Title 1"/>
          <p:cNvSpPr>
            <a:spLocks noGrp="1"/>
          </p:cNvSpPr>
          <p:nvPr>
            <p:ph type="title"/>
          </p:nvPr>
        </p:nvSpPr>
        <p:spPr/>
        <p:txBody>
          <a:bodyPr/>
          <a:lstStyle/>
          <a:p>
            <a:r>
              <a:rPr lang="en-US" dirty="0" smtClean="0"/>
              <a:t>Financial Leverage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Capital Restructuring</a:t>
            </a:r>
          </a:p>
        </p:txBody>
      </p:sp>
      <p:sp>
        <p:nvSpPr>
          <p:cNvPr id="6147" name="Rectangle 3"/>
          <p:cNvSpPr>
            <a:spLocks noGrp="1" noChangeArrowheads="1"/>
          </p:cNvSpPr>
          <p:nvPr>
            <p:ph type="body" idx="1"/>
          </p:nvPr>
        </p:nvSpPr>
        <p:spPr>
          <a:xfrm>
            <a:off x="381000" y="1752600"/>
            <a:ext cx="8378825" cy="3962400"/>
          </a:xfrm>
        </p:spPr>
        <p:txBody>
          <a:bodyPr>
            <a:normAutofit fontScale="92500" lnSpcReduction="10000"/>
          </a:bodyPr>
          <a:lstStyle/>
          <a:p>
            <a:pPr algn="l" rtl="0" eaLnBrk="1" hangingPunct="1"/>
            <a:r>
              <a:rPr lang="en-US" sz="2400" dirty="0" smtClean="0"/>
              <a:t>We are going to look at how changes in capital structure affect the value of the firm, </a:t>
            </a:r>
            <a:r>
              <a:rPr lang="en-US" sz="2400" i="1" dirty="0" smtClean="0"/>
              <a:t>all else equal</a:t>
            </a:r>
          </a:p>
          <a:p>
            <a:pPr algn="l" rtl="0" eaLnBrk="1" hangingPunct="1">
              <a:buNone/>
            </a:pPr>
            <a:endParaRPr lang="en-US" sz="2400" dirty="0" smtClean="0"/>
          </a:p>
          <a:p>
            <a:pPr algn="l" rtl="0" eaLnBrk="1" hangingPunct="1"/>
            <a:r>
              <a:rPr lang="en-US" sz="2400" dirty="0" smtClean="0"/>
              <a:t>Capital restructuring involves changing the amount of leverage a firm has without changing the firm’s assets</a:t>
            </a:r>
          </a:p>
          <a:p>
            <a:pPr algn="l" rtl="0" eaLnBrk="1" hangingPunct="1">
              <a:buNone/>
            </a:pPr>
            <a:endParaRPr lang="en-US" sz="2400" dirty="0" smtClean="0"/>
          </a:p>
          <a:p>
            <a:pPr algn="l" rtl="0" eaLnBrk="1" hangingPunct="1"/>
            <a:r>
              <a:rPr lang="en-US" sz="2400" dirty="0" smtClean="0"/>
              <a:t>The firm can increase leverage by issuing debt and repurchasing outstanding shares</a:t>
            </a:r>
          </a:p>
          <a:p>
            <a:pPr algn="l" rtl="0" eaLnBrk="1" hangingPunct="1">
              <a:buNone/>
            </a:pPr>
            <a:endParaRPr lang="en-US" sz="2400" dirty="0" smtClean="0"/>
          </a:p>
          <a:p>
            <a:pPr algn="l" rtl="0" eaLnBrk="1" hangingPunct="1"/>
            <a:r>
              <a:rPr lang="en-US" sz="2400" dirty="0" smtClean="0"/>
              <a:t>The firm can decrease leverage by issuing new shares and retiring outstanding debt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Choosing a Capital Structure</a:t>
            </a:r>
          </a:p>
        </p:txBody>
      </p:sp>
      <p:sp>
        <p:nvSpPr>
          <p:cNvPr id="7171" name="Rectangle 3"/>
          <p:cNvSpPr>
            <a:spLocks noGrp="1" noChangeArrowheads="1"/>
          </p:cNvSpPr>
          <p:nvPr>
            <p:ph type="body" idx="1"/>
          </p:nvPr>
        </p:nvSpPr>
        <p:spPr>
          <a:xfrm>
            <a:off x="381000" y="1600200"/>
            <a:ext cx="8455025" cy="4530725"/>
          </a:xfrm>
        </p:spPr>
        <p:txBody>
          <a:bodyPr/>
          <a:lstStyle/>
          <a:p>
            <a:pPr algn="l" rtl="0" eaLnBrk="1" hangingPunct="1"/>
            <a:r>
              <a:rPr lang="en-US" sz="2800" dirty="0" smtClean="0"/>
              <a:t>What is the primary goal of financial managers?</a:t>
            </a:r>
          </a:p>
          <a:p>
            <a:pPr lvl="1" algn="l" rtl="0" eaLnBrk="1" hangingPunct="1"/>
            <a:r>
              <a:rPr lang="en-US" sz="2400" dirty="0" smtClean="0"/>
              <a:t>Maximize stockholder wealth</a:t>
            </a:r>
          </a:p>
          <a:p>
            <a:pPr algn="l" rtl="0" eaLnBrk="1" hangingPunct="1"/>
            <a:r>
              <a:rPr lang="en-US" sz="2800" dirty="0" smtClean="0"/>
              <a:t>We want to choose the capital structure that will maximize stockholder wealth</a:t>
            </a:r>
          </a:p>
          <a:p>
            <a:pPr algn="l" rtl="0" eaLnBrk="1" hangingPunct="1"/>
            <a:r>
              <a:rPr lang="en-US" sz="2800" dirty="0" smtClean="0"/>
              <a:t>We can maximize stockholder wealth by maximizing the value of the firm or minimizing the WACC</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The Effect of Leverage</a:t>
            </a:r>
          </a:p>
        </p:txBody>
      </p:sp>
      <p:sp>
        <p:nvSpPr>
          <p:cNvPr id="8195" name="Rectangle 3"/>
          <p:cNvSpPr>
            <a:spLocks noGrp="1" noChangeArrowheads="1"/>
          </p:cNvSpPr>
          <p:nvPr>
            <p:ph type="body" idx="1"/>
          </p:nvPr>
        </p:nvSpPr>
        <p:spPr>
          <a:xfrm>
            <a:off x="381000" y="1600200"/>
            <a:ext cx="8455025" cy="4530725"/>
          </a:xfrm>
        </p:spPr>
        <p:txBody>
          <a:bodyPr/>
          <a:lstStyle/>
          <a:p>
            <a:pPr marL="288000" algn="l" rtl="0" eaLnBrk="1" hangingPunct="1">
              <a:lnSpc>
                <a:spcPct val="90000"/>
              </a:lnSpc>
              <a:spcBef>
                <a:spcPts val="1200"/>
              </a:spcBef>
            </a:pPr>
            <a:r>
              <a:rPr lang="en-US" sz="2400" dirty="0" smtClean="0"/>
              <a:t>How does leverage affect the EPS and ROE of a firm?</a:t>
            </a:r>
          </a:p>
          <a:p>
            <a:pPr marL="288000" algn="l" rtl="0" eaLnBrk="1" hangingPunct="1">
              <a:lnSpc>
                <a:spcPct val="90000"/>
              </a:lnSpc>
              <a:spcBef>
                <a:spcPts val="1200"/>
              </a:spcBef>
            </a:pPr>
            <a:r>
              <a:rPr lang="en-US" sz="2400" dirty="0" smtClean="0"/>
              <a:t>When we increase the amount of debt financing, we increase the fixed interest expense</a:t>
            </a:r>
          </a:p>
          <a:p>
            <a:pPr marL="288000" algn="l" rtl="0" eaLnBrk="1" hangingPunct="1">
              <a:lnSpc>
                <a:spcPct val="90000"/>
              </a:lnSpc>
              <a:spcBef>
                <a:spcPts val="1200"/>
              </a:spcBef>
            </a:pPr>
            <a:r>
              <a:rPr lang="en-US" sz="2400" dirty="0" smtClean="0"/>
              <a:t>If we have a really good year, then we pay our fixed cost and we have more left over for our stockholders </a:t>
            </a:r>
          </a:p>
          <a:p>
            <a:pPr marL="288000" algn="l" rtl="0" eaLnBrk="1" hangingPunct="1">
              <a:lnSpc>
                <a:spcPct val="90000"/>
              </a:lnSpc>
              <a:spcBef>
                <a:spcPts val="1200"/>
              </a:spcBef>
            </a:pPr>
            <a:r>
              <a:rPr lang="en-US" sz="2400" dirty="0" smtClean="0"/>
              <a:t>If we have a really bad year, we still have to pay our fixed costs and we have less left over for our stockholders</a:t>
            </a:r>
          </a:p>
          <a:p>
            <a:pPr marL="288000" algn="l" rtl="0" eaLnBrk="1" hangingPunct="1">
              <a:lnSpc>
                <a:spcPct val="90000"/>
              </a:lnSpc>
              <a:spcBef>
                <a:spcPts val="1200"/>
              </a:spcBef>
            </a:pPr>
            <a:r>
              <a:rPr lang="en-US" sz="2400" dirty="0" smtClean="0"/>
              <a:t>Leverage </a:t>
            </a:r>
            <a:r>
              <a:rPr lang="en-US" sz="2400" dirty="0" smtClean="0">
                <a:solidFill>
                  <a:srgbClr val="FF3399"/>
                </a:solidFill>
              </a:rPr>
              <a:t>amplifies</a:t>
            </a:r>
            <a:r>
              <a:rPr lang="en-US" sz="2400" dirty="0" smtClean="0"/>
              <a:t> the variation in both EPS and ROE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76200" y="152400"/>
            <a:ext cx="8763000" cy="762000"/>
          </a:xfrm>
        </p:spPr>
        <p:txBody>
          <a:bodyPr>
            <a:normAutofit/>
          </a:bodyPr>
          <a:lstStyle/>
          <a:p>
            <a:pPr eaLnBrk="1" hangingPunct="1"/>
            <a:r>
              <a:rPr lang="en-US" dirty="0" smtClean="0"/>
              <a:t>Example: </a:t>
            </a:r>
            <a:r>
              <a:rPr lang="en-US" sz="2800" dirty="0" smtClean="0"/>
              <a:t>Financial Leverage, EPS and ROE</a:t>
            </a:r>
          </a:p>
        </p:txBody>
      </p:sp>
      <p:sp>
        <p:nvSpPr>
          <p:cNvPr id="1028" name="Rectangle 3"/>
          <p:cNvSpPr>
            <a:spLocks noGrp="1" noChangeArrowheads="1"/>
          </p:cNvSpPr>
          <p:nvPr>
            <p:ph type="body" idx="1"/>
          </p:nvPr>
        </p:nvSpPr>
        <p:spPr>
          <a:xfrm>
            <a:off x="304800" y="1447801"/>
            <a:ext cx="8531225" cy="1904999"/>
          </a:xfrm>
        </p:spPr>
        <p:txBody>
          <a:bodyPr/>
          <a:lstStyle/>
          <a:p>
            <a:pPr algn="l" rtl="0" eaLnBrk="1" hangingPunct="1"/>
            <a:r>
              <a:rPr lang="en-US" sz="2200" dirty="0" smtClean="0"/>
              <a:t>What happens to EPS and ROE when we issue debt and buy back shares of stock?</a:t>
            </a:r>
          </a:p>
          <a:p>
            <a:pPr algn="l" rtl="0" eaLnBrk="1" hangingPunct="1"/>
            <a:r>
              <a:rPr lang="en-US" sz="2200" dirty="0" smtClean="0"/>
              <a:t>Current and proposed capital structures for the Trans corporation:</a:t>
            </a:r>
          </a:p>
          <a:p>
            <a:pPr algn="l" rtl="0" eaLnBrk="1" hangingPunct="1"/>
            <a:endParaRPr lang="en-US" sz="2800" dirty="0" smtClean="0"/>
          </a:p>
        </p:txBody>
      </p:sp>
      <p:graphicFrame>
        <p:nvGraphicFramePr>
          <p:cNvPr id="6" name="Content Placeholder 3"/>
          <p:cNvGraphicFramePr>
            <a:graphicFrameLocks/>
          </p:cNvGraphicFramePr>
          <p:nvPr/>
        </p:nvGraphicFramePr>
        <p:xfrm>
          <a:off x="454024" y="3200400"/>
          <a:ext cx="8004176" cy="2926080"/>
        </p:xfrm>
        <a:graphic>
          <a:graphicData uri="http://schemas.openxmlformats.org/drawingml/2006/table">
            <a:tbl>
              <a:tblPr rtl="1" firstRow="1" bandRow="1">
                <a:tableStyleId>{5C22544A-7EE6-4342-B048-85BDC9FD1C3A}</a:tableStyleId>
              </a:tblPr>
              <a:tblGrid>
                <a:gridCol w="2790826"/>
                <a:gridCol w="2545292"/>
                <a:gridCol w="2668058"/>
              </a:tblGrid>
              <a:tr h="0">
                <a:tc>
                  <a:txBody>
                    <a:bodyPr/>
                    <a:lstStyle/>
                    <a:p>
                      <a:pPr algn="ctr" rtl="0"/>
                      <a:r>
                        <a:rPr lang="en-US" dirty="0" smtClean="0"/>
                        <a:t>Proposed</a:t>
                      </a:r>
                      <a:endParaRPr lang="ar-SA" dirty="0"/>
                    </a:p>
                  </a:txBody>
                  <a:tcPr/>
                </a:tc>
                <a:tc>
                  <a:txBody>
                    <a:bodyPr/>
                    <a:lstStyle/>
                    <a:p>
                      <a:pPr algn="ctr" rtl="1"/>
                      <a:r>
                        <a:rPr lang="en-US" dirty="0" smtClean="0"/>
                        <a:t>Current</a:t>
                      </a:r>
                      <a:endParaRPr lang="ar-SA" dirty="0"/>
                    </a:p>
                  </a:txBody>
                  <a:tcPr/>
                </a:tc>
                <a:tc>
                  <a:txBody>
                    <a:bodyPr/>
                    <a:lstStyle/>
                    <a:p>
                      <a:pPr algn="ctr" rtl="1"/>
                      <a:endParaRPr lang="ar-SA"/>
                    </a:p>
                  </a:txBody>
                  <a:tcPr/>
                </a:tc>
              </a:tr>
              <a:tr h="0">
                <a:tc>
                  <a:txBody>
                    <a:bodyPr/>
                    <a:lstStyle/>
                    <a:p>
                      <a:pPr algn="ctr" rtl="1"/>
                      <a:r>
                        <a:rPr lang="en-US" dirty="0" smtClean="0"/>
                        <a:t>8,000,000</a:t>
                      </a:r>
                      <a:endParaRPr lang="ar-SA" dirty="0"/>
                    </a:p>
                  </a:txBody>
                  <a:tcPr/>
                </a:tc>
                <a:tc>
                  <a:txBody>
                    <a:bodyPr/>
                    <a:lstStyle/>
                    <a:p>
                      <a:pPr algn="ctr" rtl="1"/>
                      <a:r>
                        <a:rPr lang="en-US" dirty="0" smtClean="0"/>
                        <a:t>8,000,000</a:t>
                      </a:r>
                      <a:endParaRPr lang="ar-SA" dirty="0"/>
                    </a:p>
                  </a:txBody>
                  <a:tcPr/>
                </a:tc>
                <a:tc>
                  <a:txBody>
                    <a:bodyPr/>
                    <a:lstStyle/>
                    <a:p>
                      <a:pPr algn="ctr" rtl="1"/>
                      <a:r>
                        <a:rPr lang="en-US" dirty="0" smtClean="0"/>
                        <a:t>Asset</a:t>
                      </a:r>
                      <a:endParaRPr lang="ar-SA" dirty="0"/>
                    </a:p>
                  </a:txBody>
                  <a:tcPr/>
                </a:tc>
              </a:tr>
              <a:tr h="255905">
                <a:tc>
                  <a:txBody>
                    <a:bodyPr/>
                    <a:lstStyle/>
                    <a:p>
                      <a:pPr algn="ctr" rtl="1"/>
                      <a:r>
                        <a:rPr lang="en-US" dirty="0" smtClean="0"/>
                        <a:t>4,000,000</a:t>
                      </a:r>
                      <a:endParaRPr lang="ar-SA" dirty="0"/>
                    </a:p>
                  </a:txBody>
                  <a:tcPr/>
                </a:tc>
                <a:tc>
                  <a:txBody>
                    <a:bodyPr/>
                    <a:lstStyle/>
                    <a:p>
                      <a:pPr algn="ctr" rtl="1"/>
                      <a:r>
                        <a:rPr lang="en-US" dirty="0" smtClean="0"/>
                        <a:t>0</a:t>
                      </a:r>
                      <a:endParaRPr lang="ar-SA" dirty="0"/>
                    </a:p>
                  </a:txBody>
                  <a:tcPr/>
                </a:tc>
                <a:tc>
                  <a:txBody>
                    <a:bodyPr/>
                    <a:lstStyle/>
                    <a:p>
                      <a:pPr algn="ctr" rtl="1"/>
                      <a:r>
                        <a:rPr lang="en-US" dirty="0" smtClean="0"/>
                        <a:t>Debt</a:t>
                      </a:r>
                      <a:endParaRPr lang="ar-SA" dirty="0"/>
                    </a:p>
                  </a:txBody>
                  <a:tcPr/>
                </a:tc>
              </a:tr>
              <a:tr h="0">
                <a:tc>
                  <a:txBody>
                    <a:bodyPr/>
                    <a:lstStyle/>
                    <a:p>
                      <a:pPr algn="ctr" rtl="1"/>
                      <a:r>
                        <a:rPr lang="en-US" dirty="0" smtClean="0"/>
                        <a:t>4,000,000</a:t>
                      </a:r>
                      <a:endParaRPr lang="ar-SA" dirty="0"/>
                    </a:p>
                  </a:txBody>
                  <a:tcPr/>
                </a:tc>
                <a:tc>
                  <a:txBody>
                    <a:bodyPr/>
                    <a:lstStyle/>
                    <a:p>
                      <a:pPr algn="ctr" rtl="1"/>
                      <a:r>
                        <a:rPr lang="en-US" dirty="0" smtClean="0"/>
                        <a:t>8,000,000</a:t>
                      </a:r>
                      <a:endParaRPr lang="ar-SA" dirty="0"/>
                    </a:p>
                  </a:txBody>
                  <a:tcPr/>
                </a:tc>
                <a:tc>
                  <a:txBody>
                    <a:bodyPr/>
                    <a:lstStyle/>
                    <a:p>
                      <a:pPr algn="ctr" rtl="1"/>
                      <a:r>
                        <a:rPr lang="en-US" dirty="0" smtClean="0"/>
                        <a:t>Equity</a:t>
                      </a:r>
                      <a:endParaRPr lang="ar-SA" dirty="0"/>
                    </a:p>
                  </a:txBody>
                  <a:tcPr/>
                </a:tc>
              </a:tr>
              <a:tr h="0">
                <a:tc>
                  <a:txBody>
                    <a:bodyPr/>
                    <a:lstStyle/>
                    <a:p>
                      <a:pPr algn="ctr" rtl="1"/>
                      <a:r>
                        <a:rPr lang="en-US" dirty="0" smtClean="0"/>
                        <a:t>1</a:t>
                      </a:r>
                      <a:endParaRPr lang="ar-SA" dirty="0"/>
                    </a:p>
                  </a:txBody>
                  <a:tcPr/>
                </a:tc>
                <a:tc>
                  <a:txBody>
                    <a:bodyPr/>
                    <a:lstStyle/>
                    <a:p>
                      <a:pPr algn="ctr" rtl="1"/>
                      <a:r>
                        <a:rPr lang="en-US" dirty="0" smtClean="0"/>
                        <a:t>0</a:t>
                      </a:r>
                      <a:endParaRPr lang="ar-SA" dirty="0"/>
                    </a:p>
                  </a:txBody>
                  <a:tcPr/>
                </a:tc>
                <a:tc>
                  <a:txBody>
                    <a:bodyPr/>
                    <a:lstStyle/>
                    <a:p>
                      <a:pPr algn="ctr" rtl="1"/>
                      <a:r>
                        <a:rPr lang="en-US" dirty="0" smtClean="0"/>
                        <a:t>Debt-equity</a:t>
                      </a:r>
                      <a:r>
                        <a:rPr lang="en-US" baseline="0" dirty="0" smtClean="0"/>
                        <a:t> ratio</a:t>
                      </a:r>
                      <a:endParaRPr lang="ar-SA" dirty="0"/>
                    </a:p>
                  </a:txBody>
                  <a:tcPr/>
                </a:tc>
              </a:tr>
              <a:tr h="0">
                <a:tc>
                  <a:txBody>
                    <a:bodyPr/>
                    <a:lstStyle/>
                    <a:p>
                      <a:pPr algn="ctr" rtl="1"/>
                      <a:r>
                        <a:rPr lang="en-US" dirty="0" smtClean="0"/>
                        <a:t>20</a:t>
                      </a:r>
                      <a:endParaRPr lang="ar-SA" dirty="0"/>
                    </a:p>
                  </a:txBody>
                  <a:tcPr/>
                </a:tc>
                <a:tc>
                  <a:txBody>
                    <a:bodyPr/>
                    <a:lstStyle/>
                    <a:p>
                      <a:pPr algn="ctr" rtl="1"/>
                      <a:r>
                        <a:rPr lang="en-US" dirty="0" smtClean="0"/>
                        <a:t>20</a:t>
                      </a:r>
                      <a:endParaRPr lang="ar-SA" dirty="0"/>
                    </a:p>
                  </a:txBody>
                  <a:tcPr/>
                </a:tc>
                <a:tc>
                  <a:txBody>
                    <a:bodyPr/>
                    <a:lstStyle/>
                    <a:p>
                      <a:pPr algn="ctr" rtl="1"/>
                      <a:r>
                        <a:rPr lang="en-US" dirty="0" smtClean="0"/>
                        <a:t>Share price</a:t>
                      </a:r>
                      <a:endParaRPr lang="ar-SA" dirty="0"/>
                    </a:p>
                  </a:txBody>
                  <a:tcPr/>
                </a:tc>
              </a:tr>
              <a:tr h="0">
                <a:tc>
                  <a:txBody>
                    <a:bodyPr/>
                    <a:lstStyle/>
                    <a:p>
                      <a:pPr algn="ctr" rtl="1"/>
                      <a:r>
                        <a:rPr lang="en-US" dirty="0" smtClean="0"/>
                        <a:t>200,000</a:t>
                      </a:r>
                      <a:endParaRPr lang="ar-SA" dirty="0"/>
                    </a:p>
                  </a:txBody>
                  <a:tcPr/>
                </a:tc>
                <a:tc>
                  <a:txBody>
                    <a:bodyPr/>
                    <a:lstStyle/>
                    <a:p>
                      <a:pPr algn="ctr" rtl="1"/>
                      <a:r>
                        <a:rPr lang="en-US" dirty="0" smtClean="0"/>
                        <a:t>400,000</a:t>
                      </a:r>
                      <a:endParaRPr lang="ar-SA" dirty="0"/>
                    </a:p>
                  </a:txBody>
                  <a:tcPr/>
                </a:tc>
                <a:tc>
                  <a:txBody>
                    <a:bodyPr/>
                    <a:lstStyle/>
                    <a:p>
                      <a:pPr algn="ctr" rtl="1"/>
                      <a:r>
                        <a:rPr lang="en-US" dirty="0" smtClean="0"/>
                        <a:t>Shares outstanding</a:t>
                      </a:r>
                      <a:endParaRPr lang="ar-SA" dirty="0"/>
                    </a:p>
                  </a:txBody>
                  <a:tcPr/>
                </a:tc>
              </a:tr>
              <a:tr h="0">
                <a:tc>
                  <a:txBody>
                    <a:bodyPr/>
                    <a:lstStyle/>
                    <a:p>
                      <a:pPr algn="ctr" rtl="1"/>
                      <a:r>
                        <a:rPr lang="en-US" dirty="0" smtClean="0"/>
                        <a:t>10%</a:t>
                      </a:r>
                      <a:endParaRPr lang="ar-SA" dirty="0"/>
                    </a:p>
                  </a:txBody>
                  <a:tcPr/>
                </a:tc>
                <a:tc>
                  <a:txBody>
                    <a:bodyPr/>
                    <a:lstStyle/>
                    <a:p>
                      <a:pPr algn="ctr" rtl="1"/>
                      <a:r>
                        <a:rPr lang="en-US" dirty="0" smtClean="0"/>
                        <a:t>10%</a:t>
                      </a:r>
                      <a:endParaRPr lang="ar-SA" dirty="0"/>
                    </a:p>
                  </a:txBody>
                  <a:tcPr/>
                </a:tc>
                <a:tc>
                  <a:txBody>
                    <a:bodyPr/>
                    <a:lstStyle/>
                    <a:p>
                      <a:pPr algn="ctr" rtl="1"/>
                      <a:r>
                        <a:rPr lang="en-US" dirty="0" smtClean="0"/>
                        <a:t>Interest rate</a:t>
                      </a:r>
                      <a:endParaRPr lang="ar-SA"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609600" y="1527175"/>
          <a:ext cx="8001000" cy="4820920"/>
        </p:xfrm>
        <a:graphic>
          <a:graphicData uri="http://schemas.openxmlformats.org/drawingml/2006/table">
            <a:tbl>
              <a:tblPr rtl="1" firstRow="1" bandRow="1">
                <a:tableStyleId>{5C22544A-7EE6-4342-B048-85BDC9FD1C3A}</a:tableStyleId>
              </a:tblPr>
              <a:tblGrid>
                <a:gridCol w="2000250"/>
                <a:gridCol w="2000250"/>
                <a:gridCol w="2000250"/>
                <a:gridCol w="2000250"/>
              </a:tblGrid>
              <a:tr h="370840">
                <a:tc gridSpan="4">
                  <a:txBody>
                    <a:bodyPr/>
                    <a:lstStyle/>
                    <a:p>
                      <a:pPr algn="ctr" rtl="1"/>
                      <a:r>
                        <a:rPr lang="en-US" dirty="0" smtClean="0"/>
                        <a:t>Current Capital Structure : No</a:t>
                      </a:r>
                      <a:r>
                        <a:rPr lang="en-US" baseline="0" dirty="0" smtClean="0"/>
                        <a:t> Debt</a:t>
                      </a:r>
                      <a:endParaRPr lang="ar-SA"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r>
              <a:tr h="370840">
                <a:tc>
                  <a:txBody>
                    <a:bodyPr/>
                    <a:lstStyle/>
                    <a:p>
                      <a:pPr algn="ctr" rtl="1"/>
                      <a:r>
                        <a:rPr lang="en-US" dirty="0" smtClean="0"/>
                        <a:t>Expansion</a:t>
                      </a:r>
                      <a:endParaRPr lang="ar-SA" dirty="0"/>
                    </a:p>
                  </a:txBody>
                  <a:tcPr/>
                </a:tc>
                <a:tc>
                  <a:txBody>
                    <a:bodyPr/>
                    <a:lstStyle/>
                    <a:p>
                      <a:pPr algn="ctr" rtl="1"/>
                      <a:r>
                        <a:rPr lang="en-US" dirty="0" smtClean="0"/>
                        <a:t>Expected</a:t>
                      </a:r>
                      <a:endParaRPr lang="ar-SA" dirty="0"/>
                    </a:p>
                  </a:txBody>
                  <a:tcPr/>
                </a:tc>
                <a:tc>
                  <a:txBody>
                    <a:bodyPr/>
                    <a:lstStyle/>
                    <a:p>
                      <a:pPr algn="ctr" rtl="1"/>
                      <a:r>
                        <a:rPr lang="en-US" dirty="0" smtClean="0"/>
                        <a:t>Recession</a:t>
                      </a:r>
                      <a:endParaRPr lang="ar-SA" dirty="0"/>
                    </a:p>
                  </a:txBody>
                  <a:tcPr/>
                </a:tc>
                <a:tc>
                  <a:txBody>
                    <a:bodyPr/>
                    <a:lstStyle/>
                    <a:p>
                      <a:pPr algn="ctr" rtl="1"/>
                      <a:endParaRPr lang="ar-SA" dirty="0"/>
                    </a:p>
                  </a:txBody>
                  <a:tcPr/>
                </a:tc>
              </a:tr>
              <a:tr h="370840">
                <a:tc>
                  <a:txBody>
                    <a:bodyPr/>
                    <a:lstStyle/>
                    <a:p>
                      <a:pPr algn="ctr" rtl="1"/>
                      <a:r>
                        <a:rPr lang="en-US" dirty="0" smtClean="0"/>
                        <a:t>$1,500,000</a:t>
                      </a:r>
                      <a:endParaRPr lang="ar-SA" dirty="0"/>
                    </a:p>
                  </a:txBody>
                  <a:tcPr/>
                </a:tc>
                <a:tc>
                  <a:txBody>
                    <a:bodyPr/>
                    <a:lstStyle/>
                    <a:p>
                      <a:pPr algn="ctr" rtl="1"/>
                      <a:r>
                        <a:rPr lang="en-US" dirty="0" smtClean="0"/>
                        <a:t>$1,000,000</a:t>
                      </a:r>
                      <a:endParaRPr lang="ar-SA" dirty="0"/>
                    </a:p>
                  </a:txBody>
                  <a:tcPr/>
                </a:tc>
                <a:tc>
                  <a:txBody>
                    <a:bodyPr/>
                    <a:lstStyle/>
                    <a:p>
                      <a:pPr algn="ctr" rtl="1"/>
                      <a:r>
                        <a:rPr lang="en-US" dirty="0" smtClean="0"/>
                        <a:t>$500,000</a:t>
                      </a:r>
                      <a:endParaRPr lang="ar-SA" dirty="0"/>
                    </a:p>
                  </a:txBody>
                  <a:tcPr/>
                </a:tc>
                <a:tc>
                  <a:txBody>
                    <a:bodyPr/>
                    <a:lstStyle/>
                    <a:p>
                      <a:pPr algn="ctr" rtl="1"/>
                      <a:r>
                        <a:rPr lang="en-US" dirty="0" smtClean="0"/>
                        <a:t>EBIT</a:t>
                      </a:r>
                      <a:endParaRPr lang="ar-SA" dirty="0"/>
                    </a:p>
                  </a:txBody>
                  <a:tcPr/>
                </a:tc>
              </a:tr>
              <a:tr h="370840">
                <a:tc>
                  <a:txBody>
                    <a:bodyPr/>
                    <a:lstStyle/>
                    <a:p>
                      <a:pPr algn="ctr" rtl="1"/>
                      <a:r>
                        <a:rPr lang="en-US" dirty="0" smtClean="0"/>
                        <a:t>0</a:t>
                      </a:r>
                      <a:endParaRPr lang="ar-SA" dirty="0"/>
                    </a:p>
                  </a:txBody>
                  <a:tcPr/>
                </a:tc>
                <a:tc>
                  <a:txBody>
                    <a:bodyPr/>
                    <a:lstStyle/>
                    <a:p>
                      <a:pPr algn="ctr" rtl="1"/>
                      <a:r>
                        <a:rPr lang="en-US" dirty="0" smtClean="0"/>
                        <a:t>0</a:t>
                      </a:r>
                      <a:endParaRPr lang="ar-SA" dirty="0"/>
                    </a:p>
                  </a:txBody>
                  <a:tcPr/>
                </a:tc>
                <a:tc>
                  <a:txBody>
                    <a:bodyPr/>
                    <a:lstStyle/>
                    <a:p>
                      <a:pPr algn="ctr" rtl="1"/>
                      <a:r>
                        <a:rPr lang="en-US" dirty="0" smtClean="0"/>
                        <a:t>0</a:t>
                      </a:r>
                      <a:endParaRPr lang="ar-SA" dirty="0"/>
                    </a:p>
                  </a:txBody>
                  <a:tcPr/>
                </a:tc>
                <a:tc>
                  <a:txBody>
                    <a:bodyPr/>
                    <a:lstStyle/>
                    <a:p>
                      <a:pPr algn="ctr" rtl="1"/>
                      <a:r>
                        <a:rPr lang="en-US" dirty="0" smtClean="0"/>
                        <a:t>Interest</a:t>
                      </a:r>
                      <a:endParaRPr lang="ar-SA" dirty="0"/>
                    </a:p>
                  </a:txBody>
                  <a:tcPr/>
                </a:tc>
              </a:tr>
              <a:tr h="370840">
                <a:tc>
                  <a:txBody>
                    <a:bodyPr/>
                    <a:lstStyle/>
                    <a:p>
                      <a:pPr algn="ctr" rtl="1"/>
                      <a:r>
                        <a:rPr lang="en-US" dirty="0" smtClean="0"/>
                        <a:t>1,500,000</a:t>
                      </a:r>
                      <a:endParaRPr lang="ar-SA" dirty="0"/>
                    </a:p>
                  </a:txBody>
                  <a:tcPr/>
                </a:tc>
                <a:tc>
                  <a:txBody>
                    <a:bodyPr/>
                    <a:lstStyle/>
                    <a:p>
                      <a:pPr algn="ctr" rtl="1"/>
                      <a:r>
                        <a:rPr lang="en-US" dirty="0" smtClean="0"/>
                        <a:t>1,000,000</a:t>
                      </a:r>
                      <a:endParaRPr lang="ar-SA" dirty="0"/>
                    </a:p>
                  </a:txBody>
                  <a:tcPr/>
                </a:tc>
                <a:tc>
                  <a:txBody>
                    <a:bodyPr/>
                    <a:lstStyle/>
                    <a:p>
                      <a:pPr algn="ctr" rtl="1"/>
                      <a:r>
                        <a:rPr lang="en-US" dirty="0" smtClean="0"/>
                        <a:t>500,000</a:t>
                      </a:r>
                      <a:endParaRPr lang="ar-SA" dirty="0"/>
                    </a:p>
                  </a:txBody>
                  <a:tcPr/>
                </a:tc>
                <a:tc>
                  <a:txBody>
                    <a:bodyPr/>
                    <a:lstStyle/>
                    <a:p>
                      <a:pPr algn="ctr" rtl="1"/>
                      <a:r>
                        <a:rPr lang="en-US" dirty="0" smtClean="0"/>
                        <a:t>Net income</a:t>
                      </a:r>
                      <a:endParaRPr lang="ar-SA" dirty="0"/>
                    </a:p>
                  </a:txBody>
                  <a:tcPr/>
                </a:tc>
              </a:tr>
              <a:tr h="370840">
                <a:tc>
                  <a:txBody>
                    <a:bodyPr/>
                    <a:lstStyle/>
                    <a:p>
                      <a:pPr algn="ctr" rtl="1"/>
                      <a:r>
                        <a:rPr lang="en-US" dirty="0" smtClean="0"/>
                        <a:t>18.75%</a:t>
                      </a:r>
                      <a:endParaRPr lang="ar-SA" dirty="0"/>
                    </a:p>
                  </a:txBody>
                  <a:tcPr/>
                </a:tc>
                <a:tc>
                  <a:txBody>
                    <a:bodyPr/>
                    <a:lstStyle/>
                    <a:p>
                      <a:pPr algn="ctr" rtl="1"/>
                      <a:r>
                        <a:rPr lang="en-US" dirty="0" smtClean="0"/>
                        <a:t>12.5%</a:t>
                      </a:r>
                      <a:endParaRPr lang="ar-SA" dirty="0"/>
                    </a:p>
                  </a:txBody>
                  <a:tcPr/>
                </a:tc>
                <a:tc>
                  <a:txBody>
                    <a:bodyPr/>
                    <a:lstStyle/>
                    <a:p>
                      <a:pPr algn="ctr" rtl="1"/>
                      <a:r>
                        <a:rPr lang="en-US" dirty="0" smtClean="0"/>
                        <a:t>6.25%</a:t>
                      </a:r>
                      <a:endParaRPr lang="ar-SA" dirty="0"/>
                    </a:p>
                  </a:txBody>
                  <a:tcPr/>
                </a:tc>
                <a:tc>
                  <a:txBody>
                    <a:bodyPr/>
                    <a:lstStyle/>
                    <a:p>
                      <a:pPr algn="ctr" rtl="1"/>
                      <a:r>
                        <a:rPr lang="en-US" dirty="0" smtClean="0"/>
                        <a:t>ROE</a:t>
                      </a:r>
                      <a:endParaRPr lang="ar-SA" dirty="0"/>
                    </a:p>
                  </a:txBody>
                  <a:tcPr/>
                </a:tc>
              </a:tr>
              <a:tr h="370840">
                <a:tc>
                  <a:txBody>
                    <a:bodyPr/>
                    <a:lstStyle/>
                    <a:p>
                      <a:pPr algn="ctr" rtl="1"/>
                      <a:r>
                        <a:rPr lang="en-US" dirty="0" smtClean="0"/>
                        <a:t>3.75</a:t>
                      </a:r>
                      <a:endParaRPr lang="ar-SA" dirty="0"/>
                    </a:p>
                  </a:txBody>
                  <a:tcPr/>
                </a:tc>
                <a:tc>
                  <a:txBody>
                    <a:bodyPr/>
                    <a:lstStyle/>
                    <a:p>
                      <a:pPr algn="ctr" rtl="1"/>
                      <a:r>
                        <a:rPr lang="en-US" dirty="0" smtClean="0"/>
                        <a:t>2.5</a:t>
                      </a:r>
                      <a:endParaRPr lang="ar-SA" dirty="0"/>
                    </a:p>
                  </a:txBody>
                  <a:tcPr/>
                </a:tc>
                <a:tc>
                  <a:txBody>
                    <a:bodyPr/>
                    <a:lstStyle/>
                    <a:p>
                      <a:pPr algn="ctr" rtl="1"/>
                      <a:r>
                        <a:rPr lang="en-US" dirty="0" smtClean="0"/>
                        <a:t>1.25</a:t>
                      </a:r>
                      <a:r>
                        <a:rPr lang="ar-KW" dirty="0" smtClean="0"/>
                        <a:t>$</a:t>
                      </a:r>
                      <a:endParaRPr lang="ar-SA" dirty="0"/>
                    </a:p>
                  </a:txBody>
                  <a:tcPr/>
                </a:tc>
                <a:tc>
                  <a:txBody>
                    <a:bodyPr/>
                    <a:lstStyle/>
                    <a:p>
                      <a:pPr algn="ctr" rtl="1"/>
                      <a:r>
                        <a:rPr lang="en-US" dirty="0" smtClean="0"/>
                        <a:t>EPS</a:t>
                      </a:r>
                      <a:endParaRPr lang="ar-SA" dirty="0"/>
                    </a:p>
                  </a:txBody>
                  <a:tcPr/>
                </a:tc>
              </a:tr>
              <a:tr h="370840">
                <a:tc gridSpan="4">
                  <a:txBody>
                    <a:bodyPr/>
                    <a:lstStyle/>
                    <a:p>
                      <a:pPr algn="ctr" rtl="1"/>
                      <a:r>
                        <a:rPr lang="en-US" dirty="0" smtClean="0"/>
                        <a:t>Proposed Capital Structure : Debt=</a:t>
                      </a:r>
                      <a:r>
                        <a:rPr lang="en-US" baseline="0" dirty="0" smtClean="0"/>
                        <a:t> 4$ million</a:t>
                      </a:r>
                      <a:endParaRPr lang="ar-SA" dirty="0"/>
                    </a:p>
                  </a:txBody>
                  <a:tcPr/>
                </a:tc>
                <a:tc hMerge="1">
                  <a:txBody>
                    <a:bodyPr/>
                    <a:lstStyle/>
                    <a:p>
                      <a:pPr algn="ctr" rtl="1"/>
                      <a:endParaRPr lang="ar-SA"/>
                    </a:p>
                  </a:txBody>
                  <a:tcPr/>
                </a:tc>
                <a:tc hMerge="1">
                  <a:txBody>
                    <a:bodyPr/>
                    <a:lstStyle/>
                    <a:p>
                      <a:pPr algn="ctr" rtl="1"/>
                      <a:endParaRPr lang="ar-SA"/>
                    </a:p>
                  </a:txBody>
                  <a:tcPr/>
                </a:tc>
                <a:tc hMerge="1">
                  <a:txBody>
                    <a:bodyPr/>
                    <a:lstStyle/>
                    <a:p>
                      <a:pPr algn="ctr" rtl="1"/>
                      <a:endParaRPr lang="ar-SA" dirty="0"/>
                    </a:p>
                  </a:txBody>
                  <a:tcPr/>
                </a:tc>
              </a:tr>
              <a:tr h="370840">
                <a:tc>
                  <a:txBody>
                    <a:bodyPr/>
                    <a:lstStyle/>
                    <a:p>
                      <a:pPr algn="ctr" rtl="1"/>
                      <a:r>
                        <a:rPr lang="en-US" dirty="0" smtClean="0"/>
                        <a:t>$1,500,000</a:t>
                      </a:r>
                      <a:endParaRPr lang="ar-SA" dirty="0"/>
                    </a:p>
                  </a:txBody>
                  <a:tcPr/>
                </a:tc>
                <a:tc>
                  <a:txBody>
                    <a:bodyPr/>
                    <a:lstStyle/>
                    <a:p>
                      <a:pPr algn="ctr" rtl="1"/>
                      <a:r>
                        <a:rPr lang="en-US" dirty="0" smtClean="0"/>
                        <a:t>$1,000,000</a:t>
                      </a:r>
                      <a:endParaRPr lang="ar-SA" dirty="0"/>
                    </a:p>
                  </a:txBody>
                  <a:tcPr/>
                </a:tc>
                <a:tc>
                  <a:txBody>
                    <a:bodyPr/>
                    <a:lstStyle/>
                    <a:p>
                      <a:pPr algn="ctr" rtl="1"/>
                      <a:r>
                        <a:rPr lang="en-US" dirty="0" smtClean="0"/>
                        <a:t>$500,000</a:t>
                      </a:r>
                      <a:endParaRPr lang="ar-SA" dirty="0"/>
                    </a:p>
                  </a:txBody>
                  <a:tcPr/>
                </a:tc>
                <a:tc>
                  <a:txBody>
                    <a:bodyPr/>
                    <a:lstStyle/>
                    <a:p>
                      <a:pPr algn="ctr" rtl="1"/>
                      <a:r>
                        <a:rPr lang="en-US" dirty="0" smtClean="0"/>
                        <a:t>EBIT</a:t>
                      </a:r>
                      <a:endParaRPr lang="ar-SA" dirty="0"/>
                    </a:p>
                  </a:txBody>
                  <a:tcPr/>
                </a:tc>
              </a:tr>
              <a:tr h="370840">
                <a:tc>
                  <a:txBody>
                    <a:bodyPr/>
                    <a:lstStyle/>
                    <a:p>
                      <a:pPr algn="ctr" rtl="1"/>
                      <a:r>
                        <a:rPr lang="en-US" dirty="0" smtClean="0"/>
                        <a:t>400,000</a:t>
                      </a:r>
                      <a:endParaRPr lang="ar-SA" dirty="0"/>
                    </a:p>
                  </a:txBody>
                  <a:tcPr/>
                </a:tc>
                <a:tc>
                  <a:txBody>
                    <a:bodyPr/>
                    <a:lstStyle/>
                    <a:p>
                      <a:pPr algn="ctr" rtl="1"/>
                      <a:r>
                        <a:rPr lang="en-US" dirty="0" smtClean="0"/>
                        <a:t>400,000</a:t>
                      </a:r>
                      <a:endParaRPr lang="ar-SA" dirty="0"/>
                    </a:p>
                  </a:txBody>
                  <a:tcPr/>
                </a:tc>
                <a:tc>
                  <a:txBody>
                    <a:bodyPr/>
                    <a:lstStyle/>
                    <a:p>
                      <a:pPr algn="ctr" rtl="1"/>
                      <a:r>
                        <a:rPr lang="en-US" dirty="0" smtClean="0"/>
                        <a:t>400,000</a:t>
                      </a:r>
                      <a:endParaRPr lang="ar-SA" dirty="0"/>
                    </a:p>
                  </a:txBody>
                  <a:tcPr/>
                </a:tc>
                <a:tc>
                  <a:txBody>
                    <a:bodyPr/>
                    <a:lstStyle/>
                    <a:p>
                      <a:pPr algn="ctr" rtl="1"/>
                      <a:r>
                        <a:rPr lang="en-US" dirty="0" smtClean="0"/>
                        <a:t>Interest</a:t>
                      </a:r>
                      <a:endParaRPr lang="ar-SA" dirty="0"/>
                    </a:p>
                  </a:txBody>
                  <a:tcPr/>
                </a:tc>
              </a:tr>
              <a:tr h="370840">
                <a:tc>
                  <a:txBody>
                    <a:bodyPr/>
                    <a:lstStyle/>
                    <a:p>
                      <a:pPr algn="ctr" rtl="1"/>
                      <a:r>
                        <a:rPr lang="en-US" dirty="0" smtClean="0"/>
                        <a:t>1,100,000</a:t>
                      </a:r>
                      <a:endParaRPr lang="ar-SA" dirty="0"/>
                    </a:p>
                  </a:txBody>
                  <a:tcPr/>
                </a:tc>
                <a:tc>
                  <a:txBody>
                    <a:bodyPr/>
                    <a:lstStyle/>
                    <a:p>
                      <a:pPr algn="ctr" rtl="1"/>
                      <a:r>
                        <a:rPr lang="en-US" dirty="0" smtClean="0"/>
                        <a:t>600,000</a:t>
                      </a:r>
                      <a:endParaRPr lang="ar-SA" dirty="0"/>
                    </a:p>
                  </a:txBody>
                  <a:tcPr/>
                </a:tc>
                <a:tc>
                  <a:txBody>
                    <a:bodyPr/>
                    <a:lstStyle/>
                    <a:p>
                      <a:pPr algn="ctr" rtl="1"/>
                      <a:r>
                        <a:rPr lang="en-US" dirty="0" smtClean="0"/>
                        <a:t>100,000</a:t>
                      </a:r>
                      <a:endParaRPr lang="ar-SA" dirty="0"/>
                    </a:p>
                  </a:txBody>
                  <a:tcPr/>
                </a:tc>
                <a:tc>
                  <a:txBody>
                    <a:bodyPr/>
                    <a:lstStyle/>
                    <a:p>
                      <a:pPr algn="ctr" rtl="1"/>
                      <a:r>
                        <a:rPr lang="en-US" dirty="0" smtClean="0"/>
                        <a:t>Net income</a:t>
                      </a:r>
                      <a:endParaRPr lang="ar-SA" dirty="0"/>
                    </a:p>
                  </a:txBody>
                  <a:tcPr/>
                </a:tc>
              </a:tr>
              <a:tr h="370840">
                <a:tc>
                  <a:txBody>
                    <a:bodyPr/>
                    <a:lstStyle/>
                    <a:p>
                      <a:pPr algn="ctr" rtl="1"/>
                      <a:r>
                        <a:rPr lang="en-US" dirty="0" smtClean="0"/>
                        <a:t>27.50%</a:t>
                      </a:r>
                      <a:endParaRPr lang="ar-SA" dirty="0"/>
                    </a:p>
                  </a:txBody>
                  <a:tcPr/>
                </a:tc>
                <a:tc>
                  <a:txBody>
                    <a:bodyPr/>
                    <a:lstStyle/>
                    <a:p>
                      <a:pPr algn="ctr" rtl="1"/>
                      <a:r>
                        <a:rPr lang="en-US" dirty="0" smtClean="0"/>
                        <a:t>15.00%</a:t>
                      </a:r>
                      <a:endParaRPr lang="ar-SA" dirty="0"/>
                    </a:p>
                  </a:txBody>
                  <a:tcPr/>
                </a:tc>
                <a:tc>
                  <a:txBody>
                    <a:bodyPr/>
                    <a:lstStyle/>
                    <a:p>
                      <a:pPr algn="ctr" rtl="1"/>
                      <a:r>
                        <a:rPr lang="en-US" dirty="0" smtClean="0"/>
                        <a:t>2.5%</a:t>
                      </a:r>
                      <a:endParaRPr lang="ar-SA" dirty="0"/>
                    </a:p>
                  </a:txBody>
                  <a:tcPr/>
                </a:tc>
                <a:tc>
                  <a:txBody>
                    <a:bodyPr/>
                    <a:lstStyle/>
                    <a:p>
                      <a:pPr algn="ctr" rtl="1"/>
                      <a:r>
                        <a:rPr lang="en-US" dirty="0" smtClean="0"/>
                        <a:t>ROE</a:t>
                      </a:r>
                      <a:endParaRPr lang="ar-SA" dirty="0"/>
                    </a:p>
                  </a:txBody>
                  <a:tcPr/>
                </a:tc>
              </a:tr>
              <a:tr h="370840">
                <a:tc>
                  <a:txBody>
                    <a:bodyPr/>
                    <a:lstStyle/>
                    <a:p>
                      <a:pPr algn="ctr" rtl="1"/>
                      <a:r>
                        <a:rPr lang="en-US" dirty="0" smtClean="0"/>
                        <a:t>5.5</a:t>
                      </a:r>
                      <a:endParaRPr lang="ar-SA" dirty="0"/>
                    </a:p>
                  </a:txBody>
                  <a:tcPr/>
                </a:tc>
                <a:tc>
                  <a:txBody>
                    <a:bodyPr/>
                    <a:lstStyle/>
                    <a:p>
                      <a:pPr algn="ctr" rtl="1"/>
                      <a:r>
                        <a:rPr lang="en-US" dirty="0" smtClean="0"/>
                        <a:t>3</a:t>
                      </a:r>
                      <a:endParaRPr lang="ar-SA" dirty="0"/>
                    </a:p>
                  </a:txBody>
                  <a:tcPr/>
                </a:tc>
                <a:tc>
                  <a:txBody>
                    <a:bodyPr/>
                    <a:lstStyle/>
                    <a:p>
                      <a:pPr algn="ctr" rtl="1"/>
                      <a:r>
                        <a:rPr lang="en-US" dirty="0" smtClean="0"/>
                        <a:t>$ 0.5</a:t>
                      </a:r>
                      <a:endParaRPr lang="ar-SA" dirty="0"/>
                    </a:p>
                  </a:txBody>
                  <a:tcPr/>
                </a:tc>
                <a:tc>
                  <a:txBody>
                    <a:bodyPr/>
                    <a:lstStyle/>
                    <a:p>
                      <a:pPr algn="ctr" rtl="1"/>
                      <a:r>
                        <a:rPr lang="en-US" dirty="0" smtClean="0"/>
                        <a:t>EPS</a:t>
                      </a:r>
                      <a:endParaRPr lang="ar-SA" dirty="0"/>
                    </a:p>
                  </a:txBody>
                  <a:tcPr/>
                </a:tc>
              </a:tr>
            </a:tbl>
          </a:graphicData>
        </a:graphic>
      </p:graphicFrame>
      <p:sp>
        <p:nvSpPr>
          <p:cNvPr id="7" name="Rectangle 2"/>
          <p:cNvSpPr>
            <a:spLocks noGrp="1" noChangeArrowheads="1"/>
          </p:cNvSpPr>
          <p:nvPr>
            <p:ph type="title"/>
          </p:nvPr>
        </p:nvSpPr>
        <p:spPr>
          <a:xfrm>
            <a:off x="76200" y="152400"/>
            <a:ext cx="8763000" cy="762000"/>
          </a:xfrm>
        </p:spPr>
        <p:txBody>
          <a:bodyPr>
            <a:normAutofit/>
          </a:bodyPr>
          <a:lstStyle/>
          <a:p>
            <a:pPr eaLnBrk="1" hangingPunct="1"/>
            <a:r>
              <a:rPr lang="en-US" dirty="0" smtClean="0"/>
              <a:t>Example: </a:t>
            </a:r>
            <a:r>
              <a:rPr lang="en-US" sz="2800" dirty="0" smtClean="0"/>
              <a:t>Financial Leverage, EPS and ROE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533400" y="1793875"/>
            <a:ext cx="8302625" cy="4530725"/>
          </a:xfrm>
        </p:spPr>
        <p:txBody>
          <a:bodyPr/>
          <a:lstStyle/>
          <a:p>
            <a:pPr algn="l" rtl="0" eaLnBrk="1" hangingPunct="1"/>
            <a:r>
              <a:rPr lang="en-US" sz="2800" dirty="0" smtClean="0"/>
              <a:t>Variability in ROE</a:t>
            </a:r>
          </a:p>
          <a:p>
            <a:pPr lvl="1" algn="l" rtl="0"/>
            <a:r>
              <a:rPr lang="en-US" sz="2400" dirty="0" smtClean="0"/>
              <a:t>Current: ROE ranges from 6.25 % to 18.75 %</a:t>
            </a:r>
          </a:p>
          <a:p>
            <a:pPr lvl="1" algn="l" rtl="0"/>
            <a:r>
              <a:rPr lang="en-US" sz="2400" dirty="0" smtClean="0"/>
              <a:t>Proposed: ROE ranges from 2.5 % to 27.50 %</a:t>
            </a:r>
          </a:p>
          <a:p>
            <a:pPr algn="l" rtl="0" eaLnBrk="1" hangingPunct="1"/>
            <a:r>
              <a:rPr lang="en-US" sz="2800" dirty="0" smtClean="0"/>
              <a:t>Variability in EPS</a:t>
            </a:r>
          </a:p>
          <a:p>
            <a:pPr lvl="1" algn="l" rtl="0"/>
            <a:r>
              <a:rPr lang="en-US" sz="2400" dirty="0" smtClean="0"/>
              <a:t>Current: EPS ranges from $ 1.25 to $ 3.75</a:t>
            </a:r>
          </a:p>
          <a:p>
            <a:pPr lvl="1" algn="l" rtl="0"/>
            <a:r>
              <a:rPr lang="en-US" sz="2400" dirty="0" smtClean="0"/>
              <a:t>Proposed: EPS ranges from $ 0.5 to $ 5.5</a:t>
            </a:r>
          </a:p>
          <a:p>
            <a:pPr algn="l" rtl="0" eaLnBrk="1" hangingPunct="1"/>
            <a:r>
              <a:rPr lang="en-US" sz="2800" dirty="0" smtClean="0"/>
              <a:t>The variability in both ROE and EPS increases when financial leverage is increased</a:t>
            </a:r>
          </a:p>
        </p:txBody>
      </p:sp>
      <p:sp>
        <p:nvSpPr>
          <p:cNvPr id="6" name="Rectangle 2"/>
          <p:cNvSpPr>
            <a:spLocks noGrp="1" noChangeArrowheads="1"/>
          </p:cNvSpPr>
          <p:nvPr>
            <p:ph type="title"/>
          </p:nvPr>
        </p:nvSpPr>
        <p:spPr>
          <a:xfrm>
            <a:off x="76200" y="152400"/>
            <a:ext cx="8763000" cy="762000"/>
          </a:xfrm>
        </p:spPr>
        <p:txBody>
          <a:bodyPr>
            <a:normAutofit/>
          </a:bodyPr>
          <a:lstStyle/>
          <a:p>
            <a:pPr eaLnBrk="1" hangingPunct="1"/>
            <a:r>
              <a:rPr lang="en-US" dirty="0" smtClean="0"/>
              <a:t>Example: </a:t>
            </a:r>
            <a:r>
              <a:rPr lang="en-US" sz="2800" dirty="0" smtClean="0"/>
              <a:t>Financial Leverage, EPS and ROE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1_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11702</TotalTime>
  <Words>1298</Words>
  <Application>Microsoft Office PowerPoint</Application>
  <PresentationFormat>On-screen Show (4:3)</PresentationFormat>
  <Paragraphs>286</Paragraphs>
  <Slides>29</Slides>
  <Notes>19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1_Civic</vt:lpstr>
      <vt:lpstr>Slide 1</vt:lpstr>
      <vt:lpstr>Key Concepts and Skills</vt:lpstr>
      <vt:lpstr>Financial Leverage</vt:lpstr>
      <vt:lpstr>Capital Restructuring</vt:lpstr>
      <vt:lpstr>Choosing a Capital Structure</vt:lpstr>
      <vt:lpstr>The Effect of Leverage</vt:lpstr>
      <vt:lpstr>Example: Financial Leverage, EPS and ROE</vt:lpstr>
      <vt:lpstr>Example: Financial Leverage, EPS and ROE</vt:lpstr>
      <vt:lpstr>Example: Financial Leverage, EPS and ROE</vt:lpstr>
      <vt:lpstr>Break-Even EBIT</vt:lpstr>
      <vt:lpstr>Capital Structure Theory</vt:lpstr>
      <vt:lpstr>Capital Structure Theory Under Three Special Cases</vt:lpstr>
      <vt:lpstr>Case I – Propositions I and II</vt:lpstr>
      <vt:lpstr>Case I - Equations</vt:lpstr>
      <vt:lpstr>Figure 16.3</vt:lpstr>
      <vt:lpstr>Case I - Example</vt:lpstr>
      <vt:lpstr>Business Risk and Financial Risk</vt:lpstr>
      <vt:lpstr>Case II – Cash Flow</vt:lpstr>
      <vt:lpstr>Case II - Example</vt:lpstr>
      <vt:lpstr>Interest Tax Shield</vt:lpstr>
      <vt:lpstr>Figure 16.4</vt:lpstr>
      <vt:lpstr>Case II – Proposition I</vt:lpstr>
      <vt:lpstr>The Static Theory of Capital Structure</vt:lpstr>
      <vt:lpstr>Case III</vt:lpstr>
      <vt:lpstr>Case III</vt:lpstr>
      <vt:lpstr>The Pecking-Order Theory</vt:lpstr>
      <vt:lpstr>Bankruptcy Costs</vt:lpstr>
      <vt:lpstr>More Bankruptcy Costs</vt:lpstr>
      <vt:lpstr>Bankruptcy Process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Concepts and Skills</dc:title>
  <dc:creator>H</dc:creator>
  <cp:lastModifiedBy>Rima</cp:lastModifiedBy>
  <cp:revision>108</cp:revision>
  <dcterms:created xsi:type="dcterms:W3CDTF">2012-02-14T18:18:09Z</dcterms:created>
  <dcterms:modified xsi:type="dcterms:W3CDTF">2012-11-16T22:50:40Z</dcterms:modified>
</cp:coreProperties>
</file>