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4"/>
  </p:sldMasterIdLst>
  <p:sldIdLst>
    <p:sldId id="256" r:id="rId5"/>
    <p:sldId id="257" r:id="rId6"/>
    <p:sldId id="258" r:id="rId7"/>
    <p:sldId id="259" r:id="rId8"/>
    <p:sldId id="260" r:id="rId9"/>
    <p:sldId id="264" r:id="rId10"/>
    <p:sldId id="265" r:id="rId11"/>
  </p:sldIdLst>
  <p:sldSz cx="9144000" cy="6858000" type="screen4x3"/>
  <p:notesSz cx="6858000" cy="9144000"/>
  <p:defaultTextStyle>
    <a:defPPr>
      <a:defRPr lang="x-none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D9060-947A-4A06-8BE0-B68A4DA02203}" type="datetimeFigureOut">
              <a:rPr lang="x-none" smtClean="0"/>
              <a:t>12/04/16</a:t>
            </a:fld>
            <a:endParaRPr lang="x-none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BC24A0B-876E-4B78-ACC1-CCE6366B3883}" type="slidenum">
              <a:rPr lang="x-none" smtClean="0"/>
              <a:t>‹#›</a:t>
            </a:fld>
            <a:endParaRPr lang="x-none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D9060-947A-4A06-8BE0-B68A4DA02203}" type="datetimeFigureOut">
              <a:rPr lang="x-none" smtClean="0"/>
              <a:t>12/04/16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24A0B-876E-4B78-ACC1-CCE6366B3883}" type="slidenum">
              <a:rPr lang="x-none" smtClean="0"/>
              <a:t>‹#›</a:t>
            </a:fld>
            <a:endParaRPr lang="x-non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1BC24A0B-876E-4B78-ACC1-CCE6366B3883}" type="slidenum">
              <a:rPr lang="x-none" smtClean="0"/>
              <a:t>‹#›</a:t>
            </a:fld>
            <a:endParaRPr lang="x-non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D9060-947A-4A06-8BE0-B68A4DA02203}" type="datetimeFigureOut">
              <a:rPr lang="x-none" smtClean="0"/>
              <a:t>12/04/16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D9060-947A-4A06-8BE0-B68A4DA02203}" type="datetimeFigureOut">
              <a:rPr lang="x-none" smtClean="0"/>
              <a:t>12/04/16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1BC24A0B-876E-4B78-ACC1-CCE6366B3883}" type="slidenum">
              <a:rPr lang="x-none" smtClean="0"/>
              <a:t>‹#›</a:t>
            </a:fld>
            <a:endParaRPr lang="x-none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D9060-947A-4A06-8BE0-B68A4DA02203}" type="datetimeFigureOut">
              <a:rPr lang="x-none" smtClean="0"/>
              <a:t>12/04/16</a:t>
            </a:fld>
            <a:endParaRPr lang="x-none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BC24A0B-876E-4B78-ACC1-CCE6366B3883}" type="slidenum">
              <a:rPr lang="x-none" smtClean="0"/>
              <a:t>‹#›</a:t>
            </a:fld>
            <a:endParaRPr lang="x-non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EE2D9060-947A-4A06-8BE0-B68A4DA02203}" type="datetimeFigureOut">
              <a:rPr lang="x-none" smtClean="0"/>
              <a:t>12/04/16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24A0B-876E-4B78-ACC1-CCE6366B3883}" type="slidenum">
              <a:rPr lang="x-none" smtClean="0"/>
              <a:t>‹#›</a:t>
            </a:fld>
            <a:endParaRPr lang="x-none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D9060-947A-4A06-8BE0-B68A4DA02203}" type="datetimeFigureOut">
              <a:rPr lang="x-none" smtClean="0"/>
              <a:t>12/04/16</a:t>
            </a:fld>
            <a:endParaRPr 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x-none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1BC24A0B-876E-4B78-ACC1-CCE6366B3883}" type="slidenum">
              <a:rPr lang="x-none" smtClean="0"/>
              <a:t>‹#›</a:t>
            </a:fld>
            <a:endParaRPr lang="x-none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D9060-947A-4A06-8BE0-B68A4DA02203}" type="datetimeFigureOut">
              <a:rPr lang="x-none" smtClean="0"/>
              <a:t>12/04/16</a:t>
            </a:fld>
            <a:endParaRPr 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1BC24A0B-876E-4B78-ACC1-CCE6366B3883}" type="slidenum">
              <a:rPr lang="x-none" smtClean="0"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D9060-947A-4A06-8BE0-B68A4DA02203}" type="datetimeFigureOut">
              <a:rPr lang="x-none" smtClean="0"/>
              <a:t>12/04/16</a:t>
            </a:fld>
            <a:endParaRPr lang="x-non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BC24A0B-876E-4B78-ACC1-CCE6366B3883}" type="slidenum">
              <a:rPr lang="x-none" smtClean="0"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BC24A0B-876E-4B78-ACC1-CCE6366B3883}" type="slidenum">
              <a:rPr lang="x-none" smtClean="0"/>
              <a:t>‹#›</a:t>
            </a:fld>
            <a:endParaRPr lang="x-none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D9060-947A-4A06-8BE0-B68A4DA02203}" type="datetimeFigureOut">
              <a:rPr lang="x-none" smtClean="0"/>
              <a:t>12/04/16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x-non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1BC24A0B-876E-4B78-ACC1-CCE6366B3883}" type="slidenum">
              <a:rPr lang="x-none" smtClean="0"/>
              <a:t>‹#›</a:t>
            </a:fld>
            <a:endParaRPr lang="x-non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EE2D9060-947A-4A06-8BE0-B68A4DA02203}" type="datetimeFigureOut">
              <a:rPr lang="x-none" smtClean="0"/>
              <a:t>12/04/16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x-non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EE2D9060-947A-4A06-8BE0-B68A4DA02203}" type="datetimeFigureOut">
              <a:rPr lang="x-none" smtClean="0"/>
              <a:t>12/04/16</a:t>
            </a:fld>
            <a:endParaRPr lang="x-non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x-none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BC24A0B-876E-4B78-ACC1-CCE6366B3883}" type="slidenum">
              <a:rPr lang="x-none" smtClean="0"/>
              <a:t>‹#›</a:t>
            </a:fld>
            <a:endParaRPr lang="x-none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1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rtl="1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r" rtl="1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3600" dirty="0" smtClean="0">
                <a:solidFill>
                  <a:srgbClr val="C00000"/>
                </a:solidFill>
                <a:latin typeface="Batang" pitchFamily="18" charset="-127"/>
              </a:rPr>
              <a:t>Dividends and Dividend Policy</a:t>
            </a:r>
          </a:p>
          <a:p>
            <a:endParaRPr lang="x-none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400" b="1" dirty="0" smtClean="0">
                <a:solidFill>
                  <a:srgbClr val="C00000"/>
                </a:solidFill>
                <a:latin typeface="Batang" pitchFamily="18" charset="-127"/>
              </a:rPr>
              <a:t>Chapter 17</a:t>
            </a:r>
            <a:endParaRPr lang="x-none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>
              <a:lnSpc>
                <a:spcPct val="150000"/>
              </a:lnSpc>
            </a:pPr>
            <a:r>
              <a:rPr lang="en-US" sz="2400" dirty="0" smtClean="0"/>
              <a:t>Dividend: cash paid out of earnings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Distribution: cash payment from sources other than earnings</a:t>
            </a:r>
          </a:p>
          <a:p>
            <a:pPr marL="457200" indent="-457200" algn="l" rtl="0">
              <a:lnSpc>
                <a:spcPct val="150000"/>
              </a:lnSpc>
              <a:buFont typeface="+mj-lt"/>
              <a:buAutoNum type="arabicPeriod"/>
            </a:pPr>
            <a:endParaRPr lang="x-none" sz="2400" b="1" u="sng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Cash </a:t>
            </a:r>
            <a:r>
              <a:rPr lang="en-US" dirty="0" smtClean="0"/>
              <a:t>Dividends &amp; Dividend payment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Dividend forms:</a:t>
            </a:r>
            <a:endParaRPr lang="x-none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algn="l" rtl="0">
              <a:lnSpc>
                <a:spcPct val="150000"/>
              </a:lnSpc>
            </a:pPr>
            <a:r>
              <a:rPr lang="en-US" sz="2400" dirty="0" smtClean="0"/>
              <a:t>Regular cash dividend – cash payments made directly to stockholders, usually each quarter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Extra cash dividend – indication that the “extra” amount may not be repeated in the future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Special cash dividend – similar to extra dividend, but definitely will not be repeated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Liquidating dividend – some or all of the business has been sold</a:t>
            </a:r>
            <a:endParaRPr lang="en-US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Dividend Payment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457200" indent="-457200" algn="l" rtl="0">
              <a:lnSpc>
                <a:spcPct val="150000"/>
              </a:lnSpc>
              <a:buFont typeface="+mj-lt"/>
              <a:buAutoNum type="arabicPeriod"/>
            </a:pPr>
            <a:r>
              <a:rPr lang="en-US" sz="2400" dirty="0" smtClean="0"/>
              <a:t>Dividend per share</a:t>
            </a:r>
          </a:p>
          <a:p>
            <a:pPr marL="457200" indent="-457200" algn="l" rtl="0">
              <a:lnSpc>
                <a:spcPct val="150000"/>
              </a:lnSpc>
              <a:buFont typeface="+mj-lt"/>
              <a:buAutoNum type="arabicPeriod"/>
            </a:pPr>
            <a:r>
              <a:rPr lang="en-US" sz="2400" dirty="0" smtClean="0"/>
              <a:t>Dividend yield</a:t>
            </a:r>
          </a:p>
          <a:p>
            <a:pPr marL="457200" indent="-457200" algn="l" rtl="0">
              <a:lnSpc>
                <a:spcPct val="150000"/>
              </a:lnSpc>
              <a:buFont typeface="+mj-lt"/>
              <a:buAutoNum type="arabicPeriod"/>
            </a:pPr>
            <a:r>
              <a:rPr lang="en-US" sz="2400" dirty="0" smtClean="0"/>
              <a:t>Dividend payout</a:t>
            </a:r>
            <a:endParaRPr lang="x-none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Does Dividend Policy Matter?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>
              <a:lnSpc>
                <a:spcPct val="150000"/>
              </a:lnSpc>
            </a:pPr>
            <a:r>
              <a:rPr lang="en-US" sz="2400" dirty="0"/>
              <a:t>Dividends matter – the value of the stock is based on the present value of expected future dividends</a:t>
            </a:r>
          </a:p>
          <a:p>
            <a:pPr algn="l" rtl="0">
              <a:lnSpc>
                <a:spcPct val="150000"/>
              </a:lnSpc>
            </a:pPr>
            <a:r>
              <a:rPr lang="en-US" sz="2400" dirty="0"/>
              <a:t>Dividend policy may not matter</a:t>
            </a:r>
          </a:p>
          <a:p>
            <a:pPr lvl="1" algn="l" rtl="0">
              <a:lnSpc>
                <a:spcPct val="150000"/>
              </a:lnSpc>
            </a:pPr>
            <a:r>
              <a:rPr lang="en-US" sz="2000" dirty="0"/>
              <a:t>Dividend policy is the decision to pay dividends versus retaining funds to reinvest in the firm</a:t>
            </a:r>
          </a:p>
          <a:p>
            <a:pPr lvl="1" algn="l" rtl="0">
              <a:lnSpc>
                <a:spcPct val="150000"/>
              </a:lnSpc>
            </a:pPr>
            <a:r>
              <a:rPr lang="en-US" sz="2000" dirty="0"/>
              <a:t>In theory, if the firm reinvests capital now, it will grow and can pay higher dividends in the future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Dividends and Signals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949952"/>
          </a:xfrm>
        </p:spPr>
        <p:txBody>
          <a:bodyPr>
            <a:normAutofit/>
          </a:bodyPr>
          <a:lstStyle/>
          <a:p>
            <a:pPr algn="l" rtl="0">
              <a:lnSpc>
                <a:spcPct val="150000"/>
              </a:lnSpc>
            </a:pPr>
            <a:r>
              <a:rPr lang="en-US" sz="2800" dirty="0" smtClean="0"/>
              <a:t>Changes in dividends convey information</a:t>
            </a:r>
          </a:p>
          <a:p>
            <a:pPr lvl="1" algn="l" rtl="0">
              <a:lnSpc>
                <a:spcPct val="150000"/>
              </a:lnSpc>
            </a:pPr>
            <a:r>
              <a:rPr lang="en-US" sz="2400" dirty="0" smtClean="0"/>
              <a:t>Dividend increases</a:t>
            </a:r>
          </a:p>
          <a:p>
            <a:pPr lvl="2" algn="l" rtl="0">
              <a:lnSpc>
                <a:spcPct val="150000"/>
              </a:lnSpc>
            </a:pPr>
            <a:r>
              <a:rPr lang="en-US" dirty="0" smtClean="0"/>
              <a:t>Expectation of higher future dividends, increasing present value</a:t>
            </a:r>
          </a:p>
          <a:p>
            <a:pPr lvl="2" algn="l" rtl="0">
              <a:lnSpc>
                <a:spcPct val="150000"/>
              </a:lnSpc>
            </a:pPr>
            <a:r>
              <a:rPr lang="en-US" dirty="0" smtClean="0"/>
              <a:t>Signal of a healthy, growing firm</a:t>
            </a:r>
          </a:p>
          <a:p>
            <a:pPr lvl="1" algn="l" rtl="0">
              <a:lnSpc>
                <a:spcPct val="150000"/>
              </a:lnSpc>
            </a:pPr>
            <a:r>
              <a:rPr lang="en-US" sz="2400" dirty="0" smtClean="0"/>
              <a:t>Dividend decreases</a:t>
            </a:r>
          </a:p>
          <a:p>
            <a:pPr lvl="2" algn="l" rtl="0">
              <a:lnSpc>
                <a:spcPct val="150000"/>
              </a:lnSpc>
            </a:pPr>
            <a:r>
              <a:rPr lang="en-US" dirty="0" smtClean="0"/>
              <a:t>Expectation of lower dividends indefinitely; decreasing present value</a:t>
            </a:r>
          </a:p>
          <a:p>
            <a:pPr lvl="2" algn="l" rtl="0">
              <a:lnSpc>
                <a:spcPct val="150000"/>
              </a:lnSpc>
            </a:pPr>
            <a:r>
              <a:rPr lang="en-US" dirty="0" smtClean="0"/>
              <a:t>Signal of a firm that is having financial difficulties</a:t>
            </a:r>
          </a:p>
          <a:p>
            <a:pPr algn="l" rtl="0">
              <a:lnSpc>
                <a:spcPct val="150000"/>
              </a:lnSpc>
            </a:pPr>
            <a:endParaRPr lang="x-none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Clientele Effect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>
              <a:lnSpc>
                <a:spcPct val="150000"/>
              </a:lnSpc>
            </a:pPr>
            <a:r>
              <a:rPr lang="en-US" sz="2400" dirty="0"/>
              <a:t>Some investors prefer low dividend payouts and will buy stock in those companies that offer low dividend payouts</a:t>
            </a:r>
          </a:p>
          <a:p>
            <a:pPr algn="l" rtl="0">
              <a:lnSpc>
                <a:spcPct val="150000"/>
              </a:lnSpc>
            </a:pPr>
            <a:r>
              <a:rPr lang="en-US" sz="2400" dirty="0"/>
              <a:t>Some investors prefer high dividend payouts and will buy stock in those companies that offer high dividend payouts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7A1821F80DF744B95994238AC574EC9" ma:contentTypeVersion="0" ma:contentTypeDescription="Create a new document." ma:contentTypeScope="" ma:versionID="c38a601e1be461657afb630d93115293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6C81DF8-E91C-42E9-A0B1-7FB2CFCF296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2F12CC4-6803-4E38-8C79-4BE1C09308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E39D1936-D591-4DE1-BE8C-C943C216B7AA}">
  <ds:schemaRefs>
    <ds:schemaRef ds:uri="http://schemas.microsoft.com/office/2006/documentManagement/types"/>
    <ds:schemaRef ds:uri="http://purl.org/dc/terms/"/>
    <ds:schemaRef ds:uri="http://purl.org/dc/elements/1.1/"/>
    <ds:schemaRef ds:uri="http://purl.org/dc/dcmitype/"/>
    <ds:schemaRef ds:uri="http://schemas.microsoft.com/office/infopath/2007/PartnerControls"/>
    <ds:schemaRef ds:uri="http://schemas.microsoft.com/office/2006/metadata/propertie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211</TotalTime>
  <Words>247</Words>
  <Application>Microsoft Office PowerPoint</Application>
  <PresentationFormat>On-screen Show (4:3)</PresentationFormat>
  <Paragraphs>30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Civic</vt:lpstr>
      <vt:lpstr>Chapter 17</vt:lpstr>
      <vt:lpstr>Cash Dividends &amp; Dividend payment</vt:lpstr>
      <vt:lpstr>Dividend forms:</vt:lpstr>
      <vt:lpstr>Dividend Payment</vt:lpstr>
      <vt:lpstr>Does Dividend Policy Matter?</vt:lpstr>
      <vt:lpstr>Dividends and Signals</vt:lpstr>
      <vt:lpstr>Clientele Effect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17</dc:title>
  <dc:creator>Ghada</dc:creator>
  <cp:lastModifiedBy>Noha Daghestani</cp:lastModifiedBy>
  <cp:revision>14</cp:revision>
  <dcterms:created xsi:type="dcterms:W3CDTF">2012-12-07T14:02:45Z</dcterms:created>
  <dcterms:modified xsi:type="dcterms:W3CDTF">2016-04-12T04:39:40Z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0x010100E7A1821F80DF744B95994238AC574EC9</vt:lpwstr>
  </property>
</Properties>
</file>