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4"/>
  </p:sldMasterIdLst>
  <p:sldIdLst>
    <p:sldId id="256" r:id="rId5"/>
    <p:sldId id="257" r:id="rId6"/>
    <p:sldId id="258" r:id="rId7"/>
    <p:sldId id="259" r:id="rId8"/>
    <p:sldId id="260" r:id="rId9"/>
    <p:sldId id="264" r:id="rId10"/>
    <p:sldId id="265" r:id="rId11"/>
  </p:sldIdLst>
  <p:sldSz cx="9144000" cy="6858000" type="screen4x3"/>
  <p:notesSz cx="6858000" cy="9144000"/>
  <p:defaultTextStyle>
    <a:defPPr>
      <a:defRPr lang="x-none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3048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25146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1752600"/>
          </a:xfrm>
        </p:spPr>
        <p:txBody>
          <a:bodyPr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155448" y="2420112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Oval 12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1752600"/>
          </a:xfrm>
        </p:spPr>
        <p:txBody>
          <a:bodyPr anchor="b"/>
          <a:lstStyle>
            <a:lvl1pPr>
              <a:defRPr sz="4200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7010400" y="0"/>
            <a:ext cx="21336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 rot="5400000">
            <a:off x="4021836" y="3278124"/>
            <a:ext cx="6245352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6839712" y="2925763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6934200" y="3020251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915912" y="3009901"/>
            <a:ext cx="457200" cy="441325"/>
          </a:xfrm>
        </p:spPr>
        <p:txBody>
          <a:bodyPr/>
          <a:lstStyle/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304800"/>
            <a:ext cx="6553200" cy="5821366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91400" y="304801"/>
            <a:ext cx="1447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61688" y="1026372"/>
            <a:ext cx="457200" cy="441325"/>
          </a:xfrm>
        </p:spPr>
        <p:txBody>
          <a:bodyPr/>
          <a:lstStyle/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1905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152400" y="2286000"/>
            <a:ext cx="8833104" cy="304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155448" y="142352"/>
            <a:ext cx="8833104" cy="2139696"/>
          </a:xfrm>
          <a:prstGeom prst="rect">
            <a:avLst/>
          </a:prstGeom>
          <a:solidFill>
            <a:schemeClr val="accent1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8426" y="2743200"/>
            <a:ext cx="6480174" cy="1673225"/>
          </a:xfrm>
        </p:spPr>
        <p:txBody>
          <a:bodyPr anchor="t"/>
          <a:lstStyle>
            <a:lvl1pPr marL="0" indent="0" algn="ctr">
              <a:buNone/>
              <a:defRPr sz="1600" b="1" cap="all" spc="25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Rectangle 13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152400" y="2438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4267200" y="2115312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4361688" y="2209800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43400" y="2199450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33400"/>
            <a:ext cx="7772400" cy="1524000"/>
          </a:xfrm>
        </p:spPr>
        <p:txBody>
          <a:bodyPr anchor="b"/>
          <a:lstStyle>
            <a:lvl1pPr algn="ctr">
              <a:buNone/>
              <a:defRPr sz="4200" b="0" cap="none" baseline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91200" y="6409944"/>
            <a:ext cx="3044952" cy="365760"/>
          </a:xfrm>
        </p:spPr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 flipV="1">
            <a:off x="4563080" y="1575652"/>
            <a:ext cx="8921" cy="4819557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Content Placeholder 9"/>
          <p:cNvSpPr>
            <a:spLocks noGrp="1"/>
          </p:cNvSpPr>
          <p:nvPr>
            <p:ph sz="half" idx="1"/>
          </p:nvPr>
        </p:nvSpPr>
        <p:spPr>
          <a:xfrm>
            <a:off x="301752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Content Placeholder 11"/>
          <p:cNvSpPr>
            <a:spLocks noGrp="1"/>
          </p:cNvSpPr>
          <p:nvPr>
            <p:ph sz="half" idx="2"/>
          </p:nvPr>
        </p:nvSpPr>
        <p:spPr>
          <a:xfrm>
            <a:off x="4800600" y="1371600"/>
            <a:ext cx="4038600" cy="4681728"/>
          </a:xfrm>
        </p:spPr>
        <p:txBody>
          <a:bodyPr/>
          <a:lstStyle>
            <a:lvl1pPr>
              <a:defRPr sz="2500"/>
            </a:lvl1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 flipV="1">
            <a:off x="4572000" y="2200275"/>
            <a:ext cx="0" cy="4187952"/>
          </a:xfrm>
          <a:prstGeom prst="line">
            <a:avLst/>
          </a:prstGeom>
          <a:noFill/>
          <a:ln w="9525" cap="flat" cmpd="sng" algn="ctr">
            <a:solidFill>
              <a:schemeClr val="tx2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white">
          <a:xfrm>
            <a:off x="0" y="0"/>
            <a:ext cx="9144000" cy="14478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152400" y="1371600"/>
            <a:ext cx="8833104" cy="914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5923" y="6391656"/>
            <a:ext cx="8833104" cy="310896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4040188" cy="732974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lang="en-US" sz="2200" b="1" dirty="0" smtClean="0">
                <a:solidFill>
                  <a:srgbClr val="FFFFFF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91330" y="1524000"/>
            <a:ext cx="4041775" cy="731520"/>
          </a:xfrm>
          <a:noFill/>
          <a:ln w="15875" cap="rnd" cmpd="sng" algn="ctr">
            <a:noFill/>
            <a:prstDash val="solid"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anchor="ctr">
            <a:noAutofit/>
          </a:bodyPr>
          <a:lstStyle>
            <a:lvl1pPr marL="0" indent="0">
              <a:buNone/>
              <a:defRPr sz="2200" b="1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04800" y="6409944"/>
            <a:ext cx="3581400" cy="365760"/>
          </a:xfrm>
        </p:spPr>
        <p:txBody>
          <a:bodyPr/>
          <a:lstStyle/>
          <a:p>
            <a:endParaRPr lang="x-none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52400" y="128016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4" name="Content Placeholder 23"/>
          <p:cNvSpPr>
            <a:spLocks noGrp="1"/>
          </p:cNvSpPr>
          <p:nvPr>
            <p:ph sz="quarter" idx="2"/>
          </p:nvPr>
        </p:nvSpPr>
        <p:spPr>
          <a:xfrm>
            <a:off x="301752" y="2471383"/>
            <a:ext cx="4041648" cy="3818404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Content Placeholder 25"/>
          <p:cNvSpPr>
            <a:spLocks noGrp="1"/>
          </p:cNvSpPr>
          <p:nvPr>
            <p:ph sz="quarter" idx="4"/>
          </p:nvPr>
        </p:nvSpPr>
        <p:spPr>
          <a:xfrm>
            <a:off x="4800600" y="2471383"/>
            <a:ext cx="4038600" cy="382219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Oval 24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Oval 26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4343400" y="1042416"/>
            <a:ext cx="457200" cy="441325"/>
          </a:xfrm>
        </p:spPr>
        <p:txBody>
          <a:bodyPr/>
          <a:lstStyle>
            <a:lvl1pPr algn="ctr">
              <a:defRPr/>
            </a:lvl1pPr>
          </a:lstStyle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4343400" y="1036020"/>
            <a:ext cx="457200" cy="441325"/>
          </a:xfrm>
        </p:spPr>
        <p:txBody>
          <a:bodyPr/>
          <a:lstStyle/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white">
          <a:xfrm>
            <a:off x="0" y="0"/>
            <a:ext cx="9144000" cy="155448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146304" y="6391656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152400" y="158496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4267200" y="6324600"/>
            <a:ext cx="609600" cy="441324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>
            <a:spLocks noChangeArrowheads="1"/>
          </p:cNvSpPr>
          <p:nvPr/>
        </p:nvSpPr>
        <p:spPr bwMode="auto">
          <a:xfrm>
            <a:off x="152400" y="152400"/>
            <a:ext cx="8833104" cy="304800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18872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914400"/>
            <a:ext cx="2362200" cy="990600"/>
          </a:xfrm>
        </p:spPr>
        <p:txBody>
          <a:bodyPr anchor="b">
            <a:noAutofit/>
          </a:bodyPr>
          <a:lstStyle>
            <a:lvl1pPr algn="l">
              <a:buNone/>
              <a:defRPr sz="2200" b="1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381000" y="1981200"/>
            <a:ext cx="2362200" cy="4144963"/>
          </a:xfrm>
        </p:spPr>
        <p:txBody>
          <a:bodyPr/>
          <a:lstStyle>
            <a:lvl1pPr marL="0" indent="0">
              <a:spcAft>
                <a:spcPts val="1000"/>
              </a:spcAft>
              <a:buNone/>
              <a:defRPr sz="1600">
                <a:solidFill>
                  <a:srgbClr val="FFFFFF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2400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20" name="Content Placeholder 19"/>
          <p:cNvSpPr>
            <a:spLocks noGrp="1"/>
          </p:cNvSpPr>
          <p:nvPr>
            <p:ph sz="quarter" idx="1"/>
          </p:nvPr>
        </p:nvSpPr>
        <p:spPr>
          <a:xfrm>
            <a:off x="3124200" y="685800"/>
            <a:ext cx="5638800" cy="5410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Oval 9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val 10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>
            <a:lvl1pPr>
              <a:defRPr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  <p:sp>
        <p:nvSpPr>
          <p:cNvPr id="21" name="Rectangle 20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383280" cy="365760"/>
          </a:xfrm>
        </p:spPr>
        <p:txBody>
          <a:bodyPr/>
          <a:lstStyle/>
          <a:p>
            <a:endParaRPr lang="x-none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traight Connector 20"/>
          <p:cNvSpPr>
            <a:spLocks noChangeShapeType="1"/>
          </p:cNvSpPr>
          <p:nvPr/>
        </p:nvSpPr>
        <p:spPr bwMode="auto">
          <a:xfrm>
            <a:off x="152400" y="533400"/>
            <a:ext cx="8833104" cy="0"/>
          </a:xfrm>
          <a:prstGeom prst="line">
            <a:avLst/>
          </a:prstGeom>
          <a:noFill/>
          <a:ln w="11430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20" name="Rectangle 19"/>
          <p:cNvSpPr>
            <a:spLocks noChangeArrowheads="1"/>
          </p:cNvSpPr>
          <p:nvPr/>
        </p:nvSpPr>
        <p:spPr bwMode="auto">
          <a:xfrm>
            <a:off x="152400" y="152400"/>
            <a:ext cx="8833104" cy="301752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152400" y="609600"/>
            <a:ext cx="2743200" cy="5867400"/>
          </a:xfrm>
          <a:prstGeom prst="rect">
            <a:avLst/>
          </a:prstGeom>
          <a:solidFill>
            <a:schemeClr val="accent1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2" name="Oval 11"/>
          <p:cNvSpPr/>
          <p:nvPr/>
        </p:nvSpPr>
        <p:spPr>
          <a:xfrm>
            <a:off x="1295400" y="228600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1389888" y="323088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371600" y="312738"/>
            <a:ext cx="457200" cy="441325"/>
          </a:xfrm>
        </p:spPr>
        <p:txBody>
          <a:bodyPr/>
          <a:lstStyle/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00375" y="5029200"/>
            <a:ext cx="5867400" cy="1219200"/>
          </a:xfrm>
        </p:spPr>
        <p:txBody>
          <a:bodyPr anchor="t">
            <a:noAutofit/>
          </a:bodyPr>
          <a:lstStyle>
            <a:lvl1pPr algn="l">
              <a:buNone/>
              <a:defRPr sz="24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00375" y="609600"/>
            <a:ext cx="5867400" cy="4267200"/>
          </a:xfrm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00" y="990600"/>
            <a:ext cx="2438400" cy="5257800"/>
          </a:xfrm>
        </p:spPr>
        <p:txBody>
          <a:bodyPr/>
          <a:lstStyle>
            <a:lvl1pPr marL="0" indent="0">
              <a:spcAft>
                <a:spcPts val="1000"/>
              </a:spcAft>
              <a:buFontTx/>
              <a:buNone/>
              <a:defRPr sz="16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2" name="Rectangle 21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788152" y="6404984"/>
            <a:ext cx="3044952" cy="365760"/>
          </a:xfrm>
        </p:spPr>
        <p:txBody>
          <a:bodyPr/>
          <a:lstStyle/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1752" y="6410848"/>
            <a:ext cx="3584448" cy="365760"/>
          </a:xfrm>
        </p:spPr>
        <p:txBody>
          <a:bodyPr/>
          <a:lstStyle/>
          <a:p>
            <a:endParaRPr lang="x-non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>
            <a:spLocks noChangeArrowheads="1"/>
          </p:cNvSpPr>
          <p:nvPr/>
        </p:nvSpPr>
        <p:spPr bwMode="white">
          <a:xfrm>
            <a:off x="0" y="6705600"/>
            <a:ext cx="9144000" cy="1524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6" name="Rectangle 15"/>
          <p:cNvSpPr>
            <a:spLocks noChangeArrowheads="1"/>
          </p:cNvSpPr>
          <p:nvPr/>
        </p:nvSpPr>
        <p:spPr bwMode="white">
          <a:xfrm>
            <a:off x="0" y="0"/>
            <a:ext cx="9144000" cy="1393371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8" name="Rectangle 17"/>
          <p:cNvSpPr>
            <a:spLocks noChangeArrowheads="1"/>
          </p:cNvSpPr>
          <p:nvPr/>
        </p:nvSpPr>
        <p:spPr bwMode="white">
          <a:xfrm>
            <a:off x="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9" name="Rectangle 18"/>
          <p:cNvSpPr>
            <a:spLocks noChangeArrowheads="1"/>
          </p:cNvSpPr>
          <p:nvPr/>
        </p:nvSpPr>
        <p:spPr bwMode="white">
          <a:xfrm>
            <a:off x="8991600" y="0"/>
            <a:ext cx="152400" cy="6858000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149352" y="6388385"/>
            <a:ext cx="8833104" cy="309563"/>
          </a:xfrm>
          <a:prstGeom prst="rect">
            <a:avLst/>
          </a:prstGeom>
          <a:solidFill>
            <a:schemeClr val="accent3"/>
          </a:solidFill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791200" y="6404984"/>
            <a:ext cx="3044952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rgbClr val="FFFFFF"/>
                </a:solidFill>
              </a:defRPr>
            </a:lvl1pPr>
          </a:lstStyle>
          <a:p>
            <a:fld id="{EE2D9060-947A-4A06-8BE0-B68A4DA02203}" type="datetimeFigureOut">
              <a:rPr lang="x-none" smtClean="0"/>
              <a:t>12/04/16</a:t>
            </a:fld>
            <a:endParaRPr lang="x-non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04800" y="6410848"/>
            <a:ext cx="35814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rgbClr val="FFFFFF"/>
                </a:solidFill>
              </a:defRPr>
            </a:lvl1pPr>
          </a:lstStyle>
          <a:p>
            <a:endParaRPr lang="x-none"/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152400" y="155448"/>
            <a:ext cx="8833104" cy="6547104"/>
          </a:xfrm>
          <a:prstGeom prst="rect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 dirty="0"/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152400" y="1276743"/>
            <a:ext cx="8833104" cy="0"/>
          </a:xfrm>
          <a:prstGeom prst="line">
            <a:avLst/>
          </a:prstGeom>
          <a:noFill/>
          <a:ln w="9525" cap="flat" cmpd="sng" algn="ctr">
            <a:solidFill>
              <a:schemeClr val="accent3">
                <a:shade val="75000"/>
              </a:schemeClr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4267200" y="956036"/>
            <a:ext cx="609600" cy="609600"/>
          </a:xfrm>
          <a:prstGeom prst="ellipse">
            <a:avLst/>
          </a:prstGeom>
          <a:solidFill>
            <a:srgbClr val="FFFFFF"/>
          </a:solidFill>
          <a:ln w="158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Oval 14"/>
          <p:cNvSpPr/>
          <p:nvPr/>
        </p:nvSpPr>
        <p:spPr>
          <a:xfrm>
            <a:off x="4361688" y="1050524"/>
            <a:ext cx="420624" cy="420624"/>
          </a:xfrm>
          <a:prstGeom prst="ellipse">
            <a:avLst/>
          </a:prstGeom>
          <a:solidFill>
            <a:srgbClr val="FFFFFF"/>
          </a:solidFill>
          <a:ln w="50800" cap="rnd" cmpd="dbl" algn="ctr">
            <a:solidFill>
              <a:schemeClr val="accent3">
                <a:shade val="75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4343400" y="1040174"/>
            <a:ext cx="457200" cy="441325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>
            <a:lvl1pPr algn="ctr" eaLnBrk="1" latinLnBrk="0" hangingPunct="1">
              <a:defRPr kumimoji="0" sz="1600">
                <a:solidFill>
                  <a:schemeClr val="accent3">
                    <a:shade val="75000"/>
                  </a:schemeClr>
                </a:solidFill>
              </a:defRPr>
            </a:lvl1pPr>
          </a:lstStyle>
          <a:p>
            <a:fld id="{1BC24A0B-876E-4B78-ACC1-CCE6366B3883}" type="slidenum">
              <a:rPr lang="x-none" smtClean="0"/>
              <a:t>‹#›</a:t>
            </a:fld>
            <a:endParaRPr lang="x-none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01752" y="228600"/>
            <a:ext cx="8534400" cy="758952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301752" y="1524000"/>
            <a:ext cx="8534400" cy="459943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1" eaLnBrk="1" latinLnBrk="0" hangingPunct="1">
        <a:spcBef>
          <a:spcPct val="0"/>
        </a:spcBef>
        <a:buNone/>
        <a:defRPr kumimoji="0" sz="3300" kern="1200">
          <a:solidFill>
            <a:schemeClr val="accent3">
              <a:shade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r" rtl="1" eaLnBrk="1" latinLnBrk="0" hangingPunct="1">
        <a:spcBef>
          <a:spcPct val="20000"/>
        </a:spcBef>
        <a:buClr>
          <a:schemeClr val="accent2"/>
        </a:buClr>
        <a:buSzPct val="70000"/>
        <a:buFont typeface="Wingdings"/>
        <a:buChar char=""/>
        <a:defRPr kumimoji="0"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r" rtl="1" eaLnBrk="1" latinLnBrk="0" hangingPunct="1">
        <a:spcBef>
          <a:spcPct val="20000"/>
        </a:spcBef>
        <a:buClr>
          <a:schemeClr val="accent3"/>
        </a:buClr>
        <a:buSzPct val="75000"/>
        <a:buFont typeface="Wingdings 2"/>
        <a:buChar char="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r" rtl="1" eaLnBrk="1" latinLnBrk="0" hangingPunct="1">
        <a:spcBef>
          <a:spcPct val="20000"/>
        </a:spcBef>
        <a:buClr>
          <a:schemeClr val="accent4"/>
        </a:buClr>
        <a:buSzPct val="70000"/>
        <a:buFont typeface="Wingdings"/>
        <a:buChar char="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r" rtl="1" eaLnBrk="1" latinLnBrk="0" hangingPunct="1">
        <a:spcBef>
          <a:spcPct val="20000"/>
        </a:spcBef>
        <a:buClr>
          <a:schemeClr val="accent5"/>
        </a:buClr>
        <a:buFontTx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r" rtl="1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rtl="1" eaLnBrk="1" latinLnBrk="0" hangingPunct="1">
        <a:spcBef>
          <a:spcPct val="20000"/>
        </a:spcBef>
        <a:buClr>
          <a:schemeClr val="accent1">
            <a:shade val="75000"/>
          </a:schemeClr>
        </a:buClr>
        <a:buSzPct val="90000"/>
        <a:buChar char="•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r" rtl="1" eaLnBrk="1" latinLnBrk="0" hangingPunct="1">
        <a:spcBef>
          <a:spcPct val="20000"/>
        </a:spcBef>
        <a:buClr>
          <a:schemeClr val="accent4">
            <a:shade val="75000"/>
          </a:schemeClr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r" rtl="1" eaLnBrk="1" latinLnBrk="0" hangingPunct="1">
        <a:spcBef>
          <a:spcPct val="20000"/>
        </a:spcBef>
        <a:buClr>
          <a:schemeClr val="accent2">
            <a:shade val="75000"/>
          </a:schemeClr>
        </a:buClr>
        <a:buSzPct val="90000"/>
        <a:buChar char="•"/>
        <a:defRPr kumimoji="0" sz="1400" kern="1200" cap="all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3600" dirty="0" smtClean="0">
                <a:solidFill>
                  <a:srgbClr val="C00000"/>
                </a:solidFill>
                <a:latin typeface="Batang" pitchFamily="18" charset="-127"/>
              </a:rPr>
              <a:t>Dividends and Dividend Policy</a:t>
            </a:r>
          </a:p>
          <a:p>
            <a:endParaRPr lang="x-none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400" b="1" dirty="0" smtClean="0">
                <a:solidFill>
                  <a:srgbClr val="C00000"/>
                </a:solidFill>
                <a:latin typeface="Batang" pitchFamily="18" charset="-127"/>
              </a:rPr>
              <a:t>Chapter 17</a:t>
            </a:r>
            <a:endParaRPr lang="x-none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l" rtl="0">
              <a:lnSpc>
                <a:spcPct val="150000"/>
              </a:lnSpc>
            </a:pPr>
            <a:r>
              <a:rPr lang="en-US" sz="2400" dirty="0" smtClean="0"/>
              <a:t>Dividend: cash paid out of earnings</a:t>
            </a:r>
          </a:p>
          <a:p>
            <a:pPr algn="l" rtl="0">
              <a:lnSpc>
                <a:spcPct val="150000"/>
              </a:lnSpc>
            </a:pPr>
            <a:r>
              <a:rPr lang="en-US" sz="2400" dirty="0" smtClean="0"/>
              <a:t>Distribution: cash payment from sources other than earnings</a:t>
            </a:r>
          </a:p>
          <a:p>
            <a:pPr marL="457200" indent="-457200" algn="l" rtl="0">
              <a:lnSpc>
                <a:spcPct val="150000"/>
              </a:lnSpc>
              <a:buFont typeface="+mj-lt"/>
              <a:buAutoNum type="arabicPeriod"/>
            </a:pPr>
            <a:endParaRPr lang="x-none" sz="2400" b="1" u="sng" dirty="0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Cash </a:t>
            </a:r>
            <a:r>
              <a:rPr lang="en-US" dirty="0" smtClean="0"/>
              <a:t>Dividends &amp; Dividend payment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Dividend forms:</a:t>
            </a:r>
            <a:endParaRPr lang="x-none" dirty="0"/>
          </a:p>
        </p:txBody>
      </p:sp>
      <p:sp>
        <p:nvSpPr>
          <p:cNvPr id="4" name="Rectangle 3"/>
          <p:cNvSpPr>
            <a:spLocks noGrp="1" noChangeArrowheads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pPr algn="l" rtl="0">
              <a:lnSpc>
                <a:spcPct val="150000"/>
              </a:lnSpc>
            </a:pPr>
            <a:r>
              <a:rPr lang="en-US" sz="2400" dirty="0" smtClean="0"/>
              <a:t>Regular cash dividend – cash payments made directly to stockholders, usually each quarter</a:t>
            </a:r>
          </a:p>
          <a:p>
            <a:pPr algn="l" rtl="0">
              <a:lnSpc>
                <a:spcPct val="150000"/>
              </a:lnSpc>
            </a:pPr>
            <a:r>
              <a:rPr lang="en-US" sz="2400" dirty="0" smtClean="0"/>
              <a:t>Extra cash dividend – indication that the “extra” amount may not be repeated in the future</a:t>
            </a:r>
          </a:p>
          <a:p>
            <a:pPr algn="l" rtl="0">
              <a:lnSpc>
                <a:spcPct val="150000"/>
              </a:lnSpc>
            </a:pPr>
            <a:r>
              <a:rPr lang="en-US" sz="2400" dirty="0" smtClean="0"/>
              <a:t>Special cash dividend – similar to extra dividend, but definitely will not be repeated</a:t>
            </a:r>
          </a:p>
          <a:p>
            <a:pPr algn="l" rtl="0">
              <a:lnSpc>
                <a:spcPct val="150000"/>
              </a:lnSpc>
            </a:pPr>
            <a:r>
              <a:rPr lang="en-US" sz="2400" dirty="0" smtClean="0"/>
              <a:t>Liquidating dividend – some or all of the business has been sold</a:t>
            </a:r>
            <a:endParaRPr lang="en-US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Dividend Payment</a:t>
            </a:r>
            <a:endParaRPr lang="x-none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457200" indent="-457200" algn="l" rtl="0">
              <a:lnSpc>
                <a:spcPct val="150000"/>
              </a:lnSpc>
              <a:buFont typeface="+mj-lt"/>
              <a:buAutoNum type="arabicPeriod"/>
            </a:pPr>
            <a:r>
              <a:rPr lang="en-US" sz="2400" dirty="0" smtClean="0"/>
              <a:t>Dividend per share</a:t>
            </a:r>
          </a:p>
          <a:p>
            <a:pPr marL="457200" indent="-457200" algn="l" rtl="0">
              <a:lnSpc>
                <a:spcPct val="150000"/>
              </a:lnSpc>
              <a:buFont typeface="+mj-lt"/>
              <a:buAutoNum type="arabicPeriod"/>
            </a:pPr>
            <a:r>
              <a:rPr lang="en-US" sz="2400" dirty="0" smtClean="0"/>
              <a:t>Dividend yield</a:t>
            </a:r>
          </a:p>
          <a:p>
            <a:pPr marL="457200" indent="-457200" algn="l" rtl="0">
              <a:lnSpc>
                <a:spcPct val="150000"/>
              </a:lnSpc>
              <a:buFont typeface="+mj-lt"/>
              <a:buAutoNum type="arabicPeriod"/>
            </a:pPr>
            <a:r>
              <a:rPr lang="en-US" sz="2400" dirty="0" smtClean="0"/>
              <a:t>Dividend payout</a:t>
            </a:r>
            <a:endParaRPr lang="x-none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Does Dividend Policy Matter?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l" rtl="0">
              <a:lnSpc>
                <a:spcPct val="150000"/>
              </a:lnSpc>
            </a:pPr>
            <a:r>
              <a:rPr lang="en-US" sz="2400" dirty="0"/>
              <a:t>Dividends matter – the value of the stock is based on the present value of expected future dividends</a:t>
            </a:r>
          </a:p>
          <a:p>
            <a:pPr algn="l" rtl="0">
              <a:lnSpc>
                <a:spcPct val="150000"/>
              </a:lnSpc>
            </a:pPr>
            <a:r>
              <a:rPr lang="en-US" sz="2400" dirty="0"/>
              <a:t>Dividend policy may not matter</a:t>
            </a:r>
          </a:p>
          <a:p>
            <a:pPr lvl="1" algn="l" rtl="0">
              <a:lnSpc>
                <a:spcPct val="150000"/>
              </a:lnSpc>
            </a:pPr>
            <a:r>
              <a:rPr lang="en-US" sz="2000" dirty="0"/>
              <a:t>Dividend policy is the decision to pay dividends versus retaining funds to reinvest in the firm</a:t>
            </a:r>
          </a:p>
          <a:p>
            <a:pPr lvl="1" algn="l" rtl="0">
              <a:lnSpc>
                <a:spcPct val="150000"/>
              </a:lnSpc>
            </a:pPr>
            <a:r>
              <a:rPr lang="en-US" sz="2000" dirty="0"/>
              <a:t>In theory, if the firm reinvests capital now, it will grow and can pay higher dividends in the future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Dividends and Signals</a:t>
            </a:r>
            <a:endParaRPr lang="x-none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1752" y="1527048"/>
            <a:ext cx="8503920" cy="4949952"/>
          </a:xfrm>
        </p:spPr>
        <p:txBody>
          <a:bodyPr>
            <a:normAutofit/>
          </a:bodyPr>
          <a:lstStyle/>
          <a:p>
            <a:pPr algn="l" rtl="0">
              <a:lnSpc>
                <a:spcPct val="150000"/>
              </a:lnSpc>
            </a:pPr>
            <a:r>
              <a:rPr lang="en-US" sz="2800" dirty="0" smtClean="0"/>
              <a:t>Changes in dividends convey information</a:t>
            </a:r>
          </a:p>
          <a:p>
            <a:pPr lvl="1" algn="l" rtl="0">
              <a:lnSpc>
                <a:spcPct val="150000"/>
              </a:lnSpc>
            </a:pPr>
            <a:r>
              <a:rPr lang="en-US" sz="2400" dirty="0" smtClean="0"/>
              <a:t>Dividend increases</a:t>
            </a:r>
          </a:p>
          <a:p>
            <a:pPr lvl="2" algn="l" rtl="0">
              <a:lnSpc>
                <a:spcPct val="150000"/>
              </a:lnSpc>
            </a:pPr>
            <a:r>
              <a:rPr lang="en-US" dirty="0" smtClean="0"/>
              <a:t>Expectation of higher future dividends, increasing present value</a:t>
            </a:r>
          </a:p>
          <a:p>
            <a:pPr lvl="2" algn="l" rtl="0">
              <a:lnSpc>
                <a:spcPct val="150000"/>
              </a:lnSpc>
            </a:pPr>
            <a:r>
              <a:rPr lang="en-US" dirty="0" smtClean="0"/>
              <a:t>Signal of a healthy, growing firm</a:t>
            </a:r>
          </a:p>
          <a:p>
            <a:pPr lvl="1" algn="l" rtl="0">
              <a:lnSpc>
                <a:spcPct val="150000"/>
              </a:lnSpc>
            </a:pPr>
            <a:r>
              <a:rPr lang="en-US" sz="2400" dirty="0" smtClean="0"/>
              <a:t>Dividend decreases</a:t>
            </a:r>
          </a:p>
          <a:p>
            <a:pPr lvl="2" algn="l" rtl="0">
              <a:lnSpc>
                <a:spcPct val="150000"/>
              </a:lnSpc>
            </a:pPr>
            <a:r>
              <a:rPr lang="en-US" dirty="0" smtClean="0"/>
              <a:t>Expectation of lower dividends indefinitely; decreasing present value</a:t>
            </a:r>
          </a:p>
          <a:p>
            <a:pPr lvl="2" algn="l" rtl="0">
              <a:lnSpc>
                <a:spcPct val="150000"/>
              </a:lnSpc>
            </a:pPr>
            <a:r>
              <a:rPr lang="en-US" dirty="0" smtClean="0"/>
              <a:t>Signal of a firm that is having financial difficulties</a:t>
            </a:r>
          </a:p>
          <a:p>
            <a:pPr algn="l" rtl="0">
              <a:lnSpc>
                <a:spcPct val="150000"/>
              </a:lnSpc>
            </a:pPr>
            <a:endParaRPr lang="x-none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Clientele Effect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l" rtl="0">
              <a:lnSpc>
                <a:spcPct val="150000"/>
              </a:lnSpc>
            </a:pPr>
            <a:r>
              <a:rPr lang="en-US" sz="2400" dirty="0"/>
              <a:t>Some investors prefer low dividend payouts and will buy stock in those companies that offer low dividend payouts</a:t>
            </a:r>
          </a:p>
          <a:p>
            <a:pPr algn="l" rtl="0">
              <a:lnSpc>
                <a:spcPct val="150000"/>
              </a:lnSpc>
            </a:pPr>
            <a:r>
              <a:rPr lang="en-US" sz="2400" dirty="0"/>
              <a:t>Some investors prefer high dividend payouts and will buy stock in those companies that offer high dividend payouts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vic">
  <a:themeElements>
    <a:clrScheme name="Civic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Civic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Civic">
      <a:fillStyleLst>
        <a:solidFill>
          <a:schemeClr val="phClr"/>
        </a:solidFill>
        <a:solidFill>
          <a:schemeClr val="phClr">
            <a:tint val="45000"/>
          </a:schemeClr>
        </a:solidFill>
        <a:solidFill>
          <a:schemeClr val="phClr">
            <a:tint val="95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1429" cap="flat" cmpd="sng" algn="ctr">
          <a:solidFill>
            <a:schemeClr val="phClr"/>
          </a:solidFill>
          <a:prstDash val="sysDash"/>
        </a:ln>
        <a:ln w="200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contourW="9525" prstMaterial="matte">
            <a:bevelT w="0" h="0"/>
            <a:contourClr>
              <a:schemeClr val="phClr">
                <a:shade val="70000"/>
                <a:satMod val="105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soft" dir="b">
              <a:rot lat="0" lon="0" rev="0"/>
            </a:lightRig>
          </a:scene3d>
          <a:sp3d prstMaterial="dkEdge">
            <a:bevelT w="63500" h="63500" prst="cross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70000"/>
                <a:satMod val="115000"/>
              </a:schemeClr>
              <a:schemeClr val="phClr">
                <a:tint val="85000"/>
              </a:schemeClr>
            </a:duotone>
          </a:blip>
          <a:tile tx="0" ty="0" sx="85000" sy="85000" flip="none" algn="tl"/>
        </a:blipFill>
        <a:blipFill>
          <a:blip xmlns:r="http://schemas.openxmlformats.org/officeDocument/2006/relationships" r:embed="rId2">
            <a:duotone>
              <a:schemeClr val="phClr">
                <a:shade val="65000"/>
                <a:satMod val="115000"/>
              </a:schemeClr>
              <a:schemeClr val="phClr">
                <a:tint val="85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7A1821F80DF744B95994238AC574EC9" ma:contentTypeVersion="0" ma:contentTypeDescription="Create a new document." ma:contentTypeScope="" ma:versionID="c38a601e1be461657afb630d93115293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76C81DF8-E91C-42E9-A0B1-7FB2CFCF296C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E2F12CC4-6803-4E38-8C79-4BE1C09308E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E39D1936-D591-4DE1-BE8C-C943C216B7AA}">
  <ds:schemaRefs>
    <ds:schemaRef ds:uri="http://schemas.microsoft.com/office/2006/documentManagement/types"/>
    <ds:schemaRef ds:uri="http://purl.org/dc/terms/"/>
    <ds:schemaRef ds:uri="http://purl.org/dc/elements/1.1/"/>
    <ds:schemaRef ds:uri="http://purl.org/dc/dcmitype/"/>
    <ds:schemaRef ds:uri="http://schemas.microsoft.com/office/infopath/2007/PartnerControls"/>
    <ds:schemaRef ds:uri="http://schemas.microsoft.com/office/2006/metadata/properties"/>
    <ds:schemaRef ds:uri="http://schemas.openxmlformats.org/package/2006/metadata/core-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211</TotalTime>
  <Words>247</Words>
  <Application>Microsoft Office PowerPoint</Application>
  <PresentationFormat>On-screen Show (4:3)</PresentationFormat>
  <Paragraphs>30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Civic</vt:lpstr>
      <vt:lpstr>Chapter 17</vt:lpstr>
      <vt:lpstr>Cash Dividends &amp; Dividend payment</vt:lpstr>
      <vt:lpstr>Dividend forms:</vt:lpstr>
      <vt:lpstr>Dividend Payment</vt:lpstr>
      <vt:lpstr>Does Dividend Policy Matter?</vt:lpstr>
      <vt:lpstr>Dividends and Signals</vt:lpstr>
      <vt:lpstr>Clientele Effect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17</dc:title>
  <dc:creator>Ghada</dc:creator>
  <cp:lastModifiedBy>Noha Daghestani</cp:lastModifiedBy>
  <cp:revision>14</cp:revision>
  <dcterms:created xsi:type="dcterms:W3CDTF">2012-12-07T14:02:45Z</dcterms:created>
  <dcterms:modified xsi:type="dcterms:W3CDTF">2016-04-12T04:39:40Z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0x010100E7A1821F80DF744B95994238AC574EC9</vt:lpwstr>
  </property>
</Properties>
</file>

<file path=docProps/thumbnail.jpeg>
</file>