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1"/>
  </p:notesMasterIdLst>
  <p:handoutMasterIdLst>
    <p:handoutMasterId r:id="rId22"/>
  </p:handoutMasterIdLst>
  <p:sldIdLst>
    <p:sldId id="439" r:id="rId2"/>
    <p:sldId id="440" r:id="rId3"/>
    <p:sldId id="441" r:id="rId4"/>
    <p:sldId id="442" r:id="rId5"/>
    <p:sldId id="443" r:id="rId6"/>
    <p:sldId id="445" r:id="rId7"/>
    <p:sldId id="447" r:id="rId8"/>
    <p:sldId id="448" r:id="rId9"/>
    <p:sldId id="449" r:id="rId10"/>
    <p:sldId id="450" r:id="rId11"/>
    <p:sldId id="451" r:id="rId12"/>
    <p:sldId id="452" r:id="rId13"/>
    <p:sldId id="453" r:id="rId14"/>
    <p:sldId id="454" r:id="rId15"/>
    <p:sldId id="456" r:id="rId16"/>
    <p:sldId id="457" r:id="rId17"/>
    <p:sldId id="459" r:id="rId18"/>
    <p:sldId id="460" r:id="rId19"/>
    <p:sldId id="461" r:id="rId20"/>
  </p:sldIdLst>
  <p:sldSz cx="9144000" cy="6858000" type="screen4x3"/>
  <p:notesSz cx="6877050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9" autoAdjust="0"/>
    <p:restoredTop sz="94660"/>
  </p:normalViewPr>
  <p:slideViewPr>
    <p:cSldViewPr>
      <p:cViewPr varScale="1">
        <p:scale>
          <a:sx n="51" d="100"/>
          <a:sy n="51" d="100"/>
        </p:scale>
        <p:origin x="-10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8"/>
    </p:cViewPr>
  </p:sorterViewPr>
  <p:notesViewPr>
    <p:cSldViewPr>
      <p:cViewPr varScale="1">
        <p:scale>
          <a:sx n="56" d="100"/>
          <a:sy n="56" d="100"/>
        </p:scale>
        <p:origin x="-1122" y="-102"/>
      </p:cViewPr>
      <p:guideLst>
        <p:guide orient="horz" pos="3151"/>
        <p:guide pos="216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7C40D5B0-6032-4364-ACEF-0B3BCC977020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F43899CC-3CFC-4F65-92AF-A9346ACAF4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21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E3FAC591-C5D4-4AD3-8E1F-197C7B8ED11F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1" tIns="48225" rIns="96451" bIns="482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705" y="4751348"/>
            <a:ext cx="5501640" cy="4501277"/>
          </a:xfrm>
          <a:prstGeom prst="rect">
            <a:avLst/>
          </a:prstGeom>
        </p:spPr>
        <p:txBody>
          <a:bodyPr vert="horz" lIns="96451" tIns="48225" rIns="96451" bIns="482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617B5355-40E7-4431-8CBF-F81F16BD3B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948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0F3E7AC8-3600-43BB-A791-AE3F701D3CE0}" type="slidenum">
              <a:rPr lang="en-US"/>
              <a:pPr/>
              <a:t>3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87E90A06-67BC-4CEB-960A-1D1757211F36}" type="slidenum">
              <a:rPr lang="en-US"/>
              <a:pPr/>
              <a:t>15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4C5858FE-AE12-4F4F-9758-BDB8AEDE0DDE}" type="slidenum">
              <a:rPr lang="en-US"/>
              <a:pPr/>
              <a:t>17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0B10E098-CA03-48FA-A0B7-F6BD8B581A57}" type="slidenum">
              <a:rPr lang="en-US"/>
              <a:pPr/>
              <a:t>18</a:t>
            </a:fld>
            <a:endParaRPr lang="en-US"/>
          </a:p>
        </p:txBody>
      </p:sp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2A5ED60E-8BC5-4F82-AE91-D6C06B5FB861}" type="slidenum">
              <a:rPr lang="en-US"/>
              <a:pPr/>
              <a:t>4</a:t>
            </a:fld>
            <a:endParaRPr lang="en-US"/>
          </a:p>
        </p:txBody>
      </p:sp>
      <p:sp>
        <p:nvSpPr>
          <p:cNvPr id="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A0C9F8D9-1828-4C7D-9D84-C1A247EFE6E3}" type="slidenum">
              <a:rPr lang="en-US"/>
              <a:pPr/>
              <a:t>5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E29901AB-BAA9-4F4E-8198-7BC3C1E00CF6}" type="slidenum">
              <a:rPr lang="en-US"/>
              <a:pPr/>
              <a:t>6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B91EC40A-145D-47D0-96C4-F78928CFC6CA}" type="slidenum">
              <a:rPr lang="en-US"/>
              <a:pPr/>
              <a:t>7</a:t>
            </a:fld>
            <a:endParaRPr lang="en-U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02549DA8-1E93-47E3-84C4-3F106DF296BD}" type="slidenum">
              <a:rPr lang="en-US"/>
              <a:pPr/>
              <a:t>8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9295256E-8627-43D5-9698-1D4C9905AEFF}" type="slidenum">
              <a:rPr lang="en-US"/>
              <a:pPr/>
              <a:t>9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21EA647F-FF86-4E83-8101-AF7D3FC39E4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14.</a:t>
            </a:r>
            <a:fld id="{3A870D3F-DA0B-474F-AABC-4471C1078759}" type="slidenum">
              <a:rPr lang="en-US"/>
              <a:pPr/>
              <a:t>14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979612" y="914400"/>
            <a:ext cx="5030788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/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en-US" sz="3800" dirty="0">
                <a:solidFill>
                  <a:schemeClr val="bg1"/>
                </a:solidFill>
                <a:latin typeface="Batang" pitchFamily="18" charset="-127"/>
              </a:rPr>
              <a:t>	</a:t>
            </a:r>
            <a:r>
              <a:rPr lang="en-US" sz="2600" dirty="0" smtClean="0"/>
              <a:t>Chapter 17</a:t>
            </a:r>
          </a:p>
          <a:p>
            <a:pPr marL="342900" indent="-342900" algn="ctr" eaLnBrk="1" hangingPunct="1">
              <a:spcBef>
                <a:spcPct val="20000"/>
              </a:spcBef>
            </a:pPr>
            <a:endParaRPr lang="en-US" sz="3600" b="1" dirty="0" smtClean="0">
              <a:solidFill>
                <a:schemeClr val="bg1"/>
              </a:solidFill>
              <a:latin typeface="Batang" pitchFamily="18" charset="-127"/>
            </a:endParaRPr>
          </a:p>
          <a:p>
            <a:pPr marL="342900" indent="-342900" algn="ctr" eaLnBrk="1" hangingPunct="1">
              <a:spcBef>
                <a:spcPct val="20000"/>
              </a:spcBef>
            </a:pPr>
            <a:endParaRPr lang="en-US" sz="3600" b="1" dirty="0">
              <a:solidFill>
                <a:schemeClr val="bg1"/>
              </a:solidFill>
              <a:latin typeface="Batang" pitchFamily="18" charset="-127"/>
            </a:endParaRPr>
          </a:p>
          <a:p>
            <a:pPr marL="342900" indent="-342900" algn="ctr" eaLnBrk="1" hangingPunct="1">
              <a:spcBef>
                <a:spcPct val="20000"/>
              </a:spcBef>
            </a:pPr>
            <a:r>
              <a:rPr lang="en-US" sz="3600" b="1" dirty="0">
                <a:solidFill>
                  <a:schemeClr val="bg1"/>
                </a:solidFill>
                <a:latin typeface="Batang" pitchFamily="18" charset="-127"/>
              </a:rPr>
              <a:t>	</a:t>
            </a:r>
            <a:r>
              <a:rPr lang="en-U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Dividends and Dividend Policy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Clientele Effect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Some investors prefer low dividend payouts and will buy stock in those companies that offer low dividend payouts</a:t>
            </a:r>
          </a:p>
          <a:p>
            <a:pPr algn="l" rtl="0"/>
            <a:r>
              <a:rPr lang="en-US" dirty="0"/>
              <a:t>Some investors prefer high dividend payouts and will buy stock in those companies that offer high dividend payouts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58952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Implications of the </a:t>
            </a:r>
            <a:r>
              <a:rPr lang="en-US" dirty="0" smtClean="0"/>
              <a:t>Clientele </a:t>
            </a:r>
            <a:r>
              <a:rPr lang="en-US" dirty="0"/>
              <a:t>Effect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What do you think will happen if a firm changes its policy from a high payout to a low payout?</a:t>
            </a:r>
          </a:p>
          <a:p>
            <a:pPr algn="l" rtl="0"/>
            <a:r>
              <a:rPr lang="en-US" dirty="0"/>
              <a:t>What do you think will happen if a firm changes its policy from a low payout to a high payout?</a:t>
            </a:r>
          </a:p>
          <a:p>
            <a:pPr algn="l" rtl="0"/>
            <a:r>
              <a:rPr lang="en-US" dirty="0"/>
              <a:t>If this is the case, does dividend </a:t>
            </a:r>
            <a:r>
              <a:rPr lang="en-US" i="1" dirty="0"/>
              <a:t>policy</a:t>
            </a:r>
            <a:r>
              <a:rPr lang="en-US" dirty="0"/>
              <a:t> matter?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Repurchase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41475"/>
            <a:ext cx="85312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Company buys back its own shares of stock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Tender offer – company states a purchase price and a desired number of shares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Open market – buys stock in the open market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Similar to a cash dividend in that it returns cash from the firm to the stockholders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This is another argument for dividend policy irrelevance in the absence of taxes or other imperfections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8567738" y="6445250"/>
            <a:ext cx="463550" cy="260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100"/>
              <a:t>17-</a:t>
            </a:r>
            <a:fld id="{C424F3F6-CA60-4A7D-8852-1F9E1047A0ED}" type="slidenum">
              <a:rPr lang="en-US" sz="1100"/>
              <a:pPr algn="ctr" eaLnBrk="1" hangingPunct="1"/>
              <a:t>12</a:t>
            </a:fld>
            <a:endParaRPr 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Real-World Considerations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1225" cy="4530725"/>
          </a:xfrm>
        </p:spPr>
        <p:txBody>
          <a:bodyPr/>
          <a:lstStyle/>
          <a:p>
            <a:pPr algn="l" rtl="0"/>
            <a:r>
              <a:rPr lang="en-US" sz="2800" dirty="0"/>
              <a:t>Stock repurchase allows investors to decide if they want the current cash flow and associated tax consequences</a:t>
            </a:r>
          </a:p>
          <a:p>
            <a:pPr algn="l" rtl="0"/>
            <a:r>
              <a:rPr lang="en-US" sz="2800" dirty="0"/>
              <a:t>Given our tax structure, repurchases may be more desirable due to the options provided stockholders</a:t>
            </a:r>
          </a:p>
          <a:p>
            <a:pPr algn="l" rtl="0"/>
            <a:r>
              <a:rPr lang="en-US" sz="2800" dirty="0"/>
              <a:t>The IRS recognizes this and will not allow a stock repurchase for the sole purpose of allowing investors to avoid taxes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Information Content of </a:t>
            </a:r>
            <a:br>
              <a:rPr lang="en-US" dirty="0"/>
            </a:br>
            <a:r>
              <a:rPr lang="en-US" dirty="0"/>
              <a:t>Stock </a:t>
            </a:r>
            <a:r>
              <a:rPr lang="en-US" dirty="0" smtClean="0"/>
              <a:t>Repurchases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3875"/>
            <a:ext cx="8378825" cy="4530725"/>
          </a:xfrm>
        </p:spPr>
        <p:txBody>
          <a:bodyPr/>
          <a:lstStyle/>
          <a:p>
            <a:pPr algn="l" rtl="0"/>
            <a:r>
              <a:rPr lang="en-US" sz="2800" dirty="0"/>
              <a:t>Stock repurchases send a positive signal that management believes the current price is low</a:t>
            </a:r>
          </a:p>
          <a:p>
            <a:pPr algn="l" rtl="0"/>
            <a:r>
              <a:rPr lang="en-US" sz="2800" dirty="0"/>
              <a:t>Tender offers send a more positive signal than open market repurchases because the company is stating a specific price</a:t>
            </a:r>
          </a:p>
          <a:p>
            <a:pPr algn="l" rtl="0"/>
            <a:r>
              <a:rPr lang="en-US" sz="2800" dirty="0"/>
              <a:t>The stock price often increases when repurchases are announced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848600" cy="990600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sz="4000"/>
              <a:t>What We Know and Do Not Know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458200" cy="4525963"/>
          </a:xfrm>
        </p:spPr>
        <p:txBody>
          <a:bodyPr>
            <a:normAutofit/>
          </a:bodyPr>
          <a:lstStyle/>
          <a:p>
            <a:pPr marL="469900" indent="-469900" algn="l" rtl="0"/>
            <a:r>
              <a:rPr lang="en-US" dirty="0"/>
              <a:t>Corporations “smooth” dividends</a:t>
            </a:r>
          </a:p>
          <a:p>
            <a:pPr marL="469900" indent="-469900" algn="l" rtl="0"/>
            <a:r>
              <a:rPr lang="en-US" dirty="0"/>
              <a:t>Dividends provide information to the market</a:t>
            </a:r>
          </a:p>
          <a:p>
            <a:pPr marL="469900" indent="-469900" algn="l" rtl="0"/>
            <a:r>
              <a:rPr lang="en-US" dirty="0"/>
              <a:t>Firms should follow a sensible dividend policy:</a:t>
            </a:r>
          </a:p>
          <a:p>
            <a:pPr marL="908050" lvl="1" indent="-436563" algn="l" rtl="0"/>
            <a:r>
              <a:rPr lang="en-US" sz="2600" dirty="0"/>
              <a:t>Don’t forgo positive NPV projects just to pay a dividend</a:t>
            </a:r>
          </a:p>
          <a:p>
            <a:pPr marL="908050" lvl="1" indent="-436563" algn="l" rtl="0"/>
            <a:r>
              <a:rPr lang="en-US" sz="2600" dirty="0"/>
              <a:t>Avoid issuing stock to pay dividends</a:t>
            </a:r>
          </a:p>
          <a:p>
            <a:pPr marL="908050" lvl="1" indent="-436563" algn="l" rtl="0"/>
            <a:r>
              <a:rPr lang="en-US" sz="2600" dirty="0"/>
              <a:t>Consider share repurchase when there are few better uses for the cash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It All Together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9900" indent="-469900" algn="l" rtl="0">
              <a:lnSpc>
                <a:spcPct val="90000"/>
              </a:lnSpc>
            </a:pPr>
            <a:r>
              <a:rPr lang="en-US" dirty="0"/>
              <a:t>Aggregate payouts are massive and have increased over time</a:t>
            </a:r>
          </a:p>
          <a:p>
            <a:pPr marL="469900" indent="-469900" algn="l" rtl="0">
              <a:lnSpc>
                <a:spcPct val="90000"/>
              </a:lnSpc>
            </a:pPr>
            <a:r>
              <a:rPr lang="en-US" dirty="0"/>
              <a:t>Dividends are concentrated among a small number of large, mature firms</a:t>
            </a:r>
          </a:p>
          <a:p>
            <a:pPr marL="469900" indent="-469900" algn="l" rtl="0">
              <a:lnSpc>
                <a:spcPct val="90000"/>
              </a:lnSpc>
            </a:pPr>
            <a:r>
              <a:rPr lang="en-US" dirty="0"/>
              <a:t>Managers are reluctant to cut dividends</a:t>
            </a:r>
          </a:p>
          <a:p>
            <a:pPr marL="469900" indent="-469900" algn="l" rtl="0">
              <a:lnSpc>
                <a:spcPct val="90000"/>
              </a:lnSpc>
            </a:pPr>
            <a:r>
              <a:rPr lang="en-US" dirty="0"/>
              <a:t>Managers smooth dividends</a:t>
            </a:r>
          </a:p>
          <a:p>
            <a:pPr marL="469900" indent="-469900" algn="l" rtl="0">
              <a:lnSpc>
                <a:spcPct val="90000"/>
              </a:lnSpc>
            </a:pPr>
            <a:r>
              <a:rPr lang="en-US" dirty="0"/>
              <a:t>Stock prices react to unanticipated changes in dividends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Dividends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53450" cy="4530725"/>
          </a:xfrm>
        </p:spPr>
        <p:txBody>
          <a:bodyPr/>
          <a:lstStyle/>
          <a:p>
            <a:pPr algn="l" rtl="0"/>
            <a:r>
              <a:rPr lang="en-US" sz="2600"/>
              <a:t>Pay additional shares of stock instead of cash</a:t>
            </a:r>
          </a:p>
          <a:p>
            <a:pPr algn="l" rtl="0"/>
            <a:r>
              <a:rPr lang="en-US" sz="2600"/>
              <a:t>Increases the number of outstanding shares</a:t>
            </a:r>
          </a:p>
          <a:p>
            <a:pPr algn="l" rtl="0"/>
            <a:r>
              <a:rPr lang="en-US" sz="2600"/>
              <a:t>Small stock dividend</a:t>
            </a:r>
          </a:p>
          <a:p>
            <a:pPr lvl="1" algn="l" rtl="0"/>
            <a:r>
              <a:rPr lang="en-US" sz="2400"/>
              <a:t>Less than 20 to 25%</a:t>
            </a:r>
          </a:p>
          <a:p>
            <a:pPr lvl="1" algn="l" rtl="0"/>
            <a:r>
              <a:rPr lang="en-US" sz="2400"/>
              <a:t>If you own 100 shares and the company declared a 10% stock dividend, you would receive an additional 10 shares</a:t>
            </a:r>
          </a:p>
          <a:p>
            <a:pPr algn="l" rtl="0"/>
            <a:r>
              <a:rPr lang="en-US" sz="2600"/>
              <a:t>Large stock dividend – more than 20 to 25%</a:t>
            </a:r>
          </a:p>
          <a:p>
            <a:pPr algn="l" rtl="0"/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Splits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17675"/>
            <a:ext cx="8229600" cy="4530725"/>
          </a:xfrm>
        </p:spPr>
        <p:txBody>
          <a:bodyPr/>
          <a:lstStyle/>
          <a:p>
            <a:pPr algn="l" rtl="0"/>
            <a:r>
              <a:rPr lang="en-US" sz="2400" dirty="0"/>
              <a:t>Stock splits – essentially the same as a stock dividend except expressed as a ratio</a:t>
            </a:r>
          </a:p>
          <a:p>
            <a:pPr lvl="1" algn="l" rtl="0"/>
            <a:r>
              <a:rPr lang="en-US" sz="2000" dirty="0"/>
              <a:t>For example, a 2 for 1 stock split is the same as a 100% stock dividend</a:t>
            </a:r>
          </a:p>
          <a:p>
            <a:pPr algn="l" rtl="0"/>
            <a:r>
              <a:rPr lang="en-US" sz="2400" dirty="0"/>
              <a:t>Stock price is reduced when the stock splits</a:t>
            </a:r>
          </a:p>
          <a:p>
            <a:pPr algn="l" rtl="0"/>
            <a:r>
              <a:rPr lang="en-US" sz="2400" dirty="0"/>
              <a:t>Common explanation for split is to return price to a “more desirable trading range”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Quiz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440738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/>
              <a:t>What are the different types of dividends, and how is a dividend paid?</a:t>
            </a:r>
          </a:p>
          <a:p>
            <a:pPr algn="l" rtl="0">
              <a:lnSpc>
                <a:spcPct val="90000"/>
              </a:lnSpc>
            </a:pPr>
            <a:r>
              <a:rPr lang="en-US" sz="2200" dirty="0"/>
              <a:t>What is the clientele effect, and how does it affect dividend policy relevance?</a:t>
            </a:r>
          </a:p>
          <a:p>
            <a:pPr algn="l" rtl="0">
              <a:lnSpc>
                <a:spcPct val="90000"/>
              </a:lnSpc>
            </a:pPr>
            <a:r>
              <a:rPr lang="en-US" sz="2200" dirty="0"/>
              <a:t>What is the information content of dividend changes?</a:t>
            </a:r>
          </a:p>
          <a:p>
            <a:pPr algn="l" rtl="0">
              <a:lnSpc>
                <a:spcPct val="90000"/>
              </a:lnSpc>
            </a:pPr>
            <a:r>
              <a:rPr lang="en-US" sz="2200" dirty="0"/>
              <a:t>What are stock dividends, and how do they differ from cash dividends?</a:t>
            </a:r>
          </a:p>
          <a:p>
            <a:pPr algn="l" rtl="0">
              <a:lnSpc>
                <a:spcPct val="90000"/>
              </a:lnSpc>
            </a:pPr>
            <a:r>
              <a:rPr lang="en-US" sz="2200" dirty="0"/>
              <a:t>How are share repurchases an alternative to dividends, and why might investors prefer them?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Concepts and Skills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Understand dividend types and how they are paid</a:t>
            </a:r>
          </a:p>
          <a:p>
            <a:pPr algn="l" rtl="0"/>
            <a:r>
              <a:rPr lang="en-US" dirty="0"/>
              <a:t>Understand the issues surrounding dividend policy decisions</a:t>
            </a:r>
          </a:p>
          <a:p>
            <a:pPr algn="l" rtl="0"/>
            <a:r>
              <a:rPr lang="en-US" dirty="0"/>
              <a:t>Understand the difference between cash and stock dividends</a:t>
            </a:r>
          </a:p>
          <a:p>
            <a:pPr algn="l" rtl="0"/>
            <a:r>
              <a:rPr lang="en-US" dirty="0"/>
              <a:t>Understand why share repurchases are an alternative to dividends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Outline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49530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600" dirty="0"/>
              <a:t>Cash Dividends and Dividend Payment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Does Dividend Policy Matter?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Real-World Factors Favoring a Low Dividend Payout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Real-World Factors Favoring a High Dividend Payout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A Resolution of Real-World Factors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Stock Repurchase: An Alternative to Cash Dividends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What We Know and Do Not Know about Dividends and Payout Policies</a:t>
            </a:r>
          </a:p>
          <a:p>
            <a:pPr algn="l" rtl="0">
              <a:lnSpc>
                <a:spcPct val="80000"/>
              </a:lnSpc>
            </a:pPr>
            <a:r>
              <a:rPr lang="en-US" sz="2600" dirty="0"/>
              <a:t>Stock Dividends and Stock Splits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Cash Dividends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7675"/>
            <a:ext cx="8378825" cy="4530725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Regular cash dividend – cash payments made directly to stockholders, usually each quarter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Extra cash dividend – indication that the “extra” amount may not be repeated in the future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Special cash dividend – similar to extra dividend, but definitely will not be repeated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Liquidating dividend – some or all of the business has been sold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Dividend Payment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788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Declaration Date – Board declares the dividend, and it becomes a liability of the firm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Ex-dividend Date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Occurs two business days before date of record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If you buy stock on or after this date, you will not receive the dividend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Stock price generally drops by about the amount of the dividend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Date of Record – Holders of record are determined, and they will receive the dividend payment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Date of Payment – checks are mailed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Does Dividend Policy Matter?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Dividends matter – the value of the stock is based on the present value of expected future dividends</a:t>
            </a:r>
          </a:p>
          <a:p>
            <a:pPr algn="l" rtl="0"/>
            <a:r>
              <a:rPr lang="en-US" sz="2800" dirty="0"/>
              <a:t>Dividend policy may not matter</a:t>
            </a:r>
          </a:p>
          <a:p>
            <a:pPr lvl="1" algn="l" rtl="0"/>
            <a:r>
              <a:rPr lang="en-US" sz="2400" dirty="0"/>
              <a:t>Dividend policy is the decision to pay dividends versus retaining funds to reinvest in the firm</a:t>
            </a:r>
          </a:p>
          <a:p>
            <a:pPr lvl="1" algn="l" rtl="0"/>
            <a:r>
              <a:rPr lang="en-US" sz="2400" dirty="0"/>
              <a:t>In theory, if the firm reinvests capital now, it will grow and can pay higher dividends in the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 Payout Please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01050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Why might a low payout be desirable?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Individuals in upper income tax brackets might prefer lower dividend payouts, given the immediate tax liability, in favor of higher capital gains with the deferred tax liability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Flotation costs – low payouts can decrease the amount of capital that needs to be raised, thereby lowering flotation costs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Dividend restrictions – debt contracts might limit the percentage of income that can be paid out as dividends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Payout Please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89925" cy="44196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Why might a high payout be desirable?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Desire for current income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/>
              <a:t>Individuals that need current income, i.e., retirees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/>
              <a:t>Groups that are prohibited from spending principal (trusts and endowments)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Uncertainty resolution – no guarantee that the higher future dividends will materialize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Taxes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/>
              <a:t>Dividend exclusion for corporations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/>
              <a:t>Tax-exempt investors don’t have to worry about differential treatment between dividends and capital gains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Dividends and Signals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65275"/>
            <a:ext cx="8455025" cy="453072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800" dirty="0"/>
              <a:t>Asymmetric information – managers have more information about the health of the company than investors</a:t>
            </a:r>
          </a:p>
          <a:p>
            <a:pPr algn="l" rtl="0">
              <a:lnSpc>
                <a:spcPct val="80000"/>
              </a:lnSpc>
            </a:pPr>
            <a:r>
              <a:rPr lang="en-US" sz="2800" dirty="0"/>
              <a:t>Changes in dividends convey information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Dividend increases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Management believes it can be sustained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Expectation of higher future dividends, increasing present value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Signal of a healthy, growing firm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Dividend decreases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Management believes it can no longer sustain the current level of dividends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Expectation of lower dividends indefinitely; decreasing present value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/>
              <a:t>Signal of a firm that is having financial difficulties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11714</TotalTime>
  <Words>1080</Words>
  <Application>Microsoft Office PowerPoint</Application>
  <PresentationFormat>On-screen Show (4:3)</PresentationFormat>
  <Paragraphs>126</Paragraphs>
  <Slides>19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1_Civic</vt:lpstr>
      <vt:lpstr>Slide 1</vt:lpstr>
      <vt:lpstr>Key Concepts and Skills</vt:lpstr>
      <vt:lpstr>Chapter Outline</vt:lpstr>
      <vt:lpstr>Cash Dividends</vt:lpstr>
      <vt:lpstr>Dividend Payment</vt:lpstr>
      <vt:lpstr>Does Dividend Policy Matter?</vt:lpstr>
      <vt:lpstr>Low Payout Please</vt:lpstr>
      <vt:lpstr>High Payout Please</vt:lpstr>
      <vt:lpstr>Dividends and Signals</vt:lpstr>
      <vt:lpstr>Clientele Effect</vt:lpstr>
      <vt:lpstr>Implications of the Clientele Effect</vt:lpstr>
      <vt:lpstr>Stock Repurchase</vt:lpstr>
      <vt:lpstr>Real-World Considerations</vt:lpstr>
      <vt:lpstr>Information Content of  Stock Repurchases</vt:lpstr>
      <vt:lpstr>What We Know and Do Not Know</vt:lpstr>
      <vt:lpstr>Putting It All Together</vt:lpstr>
      <vt:lpstr>Stock Dividends</vt:lpstr>
      <vt:lpstr>Stock Splits</vt:lpstr>
      <vt:lpstr>Quick Quiz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Concepts and Skills</dc:title>
  <dc:creator>H</dc:creator>
  <cp:lastModifiedBy>Rima</cp:lastModifiedBy>
  <cp:revision>109</cp:revision>
  <dcterms:created xsi:type="dcterms:W3CDTF">2012-02-14T18:18:09Z</dcterms:created>
  <dcterms:modified xsi:type="dcterms:W3CDTF">2012-11-25T00:05:39Z</dcterms:modified>
</cp:coreProperties>
</file>