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4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188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0138-8207-4F7B-A308-B099C1AE5AB4}" type="datetimeFigureOut">
              <a:rPr lang="en-US" smtClean="0"/>
              <a:pPr/>
              <a:t>20/9/2016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ACF-AA49-49ED-88E1-4382F6367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77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0138-8207-4F7B-A308-B099C1AE5AB4}" type="datetimeFigureOut">
              <a:rPr lang="en-US" smtClean="0"/>
              <a:pPr/>
              <a:t>20/9/2016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ACF-AA49-49ED-88E1-4382F6367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5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0138-8207-4F7B-A308-B099C1AE5AB4}" type="datetimeFigureOut">
              <a:rPr lang="en-US" smtClean="0"/>
              <a:pPr/>
              <a:t>20/9/2016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ACF-AA49-49ED-88E1-4382F6367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581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DAEDE36-ACFE-402B-8C6F-61EDA2795F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88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0138-8207-4F7B-A308-B099C1AE5AB4}" type="datetimeFigureOut">
              <a:rPr lang="en-US" smtClean="0"/>
              <a:pPr/>
              <a:t>20/9/2016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ACF-AA49-49ED-88E1-4382F6367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4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0138-8207-4F7B-A308-B099C1AE5AB4}" type="datetimeFigureOut">
              <a:rPr lang="en-US" smtClean="0"/>
              <a:pPr/>
              <a:t>20/9/2016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ACF-AA49-49ED-88E1-4382F6367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4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0138-8207-4F7B-A308-B099C1AE5AB4}" type="datetimeFigureOut">
              <a:rPr lang="en-US" smtClean="0"/>
              <a:pPr/>
              <a:t>20/9/2016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ACF-AA49-49ED-88E1-4382F6367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0138-8207-4F7B-A308-B099C1AE5AB4}" type="datetimeFigureOut">
              <a:rPr lang="en-US" smtClean="0"/>
              <a:pPr/>
              <a:t>20/9/2016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ACF-AA49-49ED-88E1-4382F6367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424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0138-8207-4F7B-A308-B099C1AE5AB4}" type="datetimeFigureOut">
              <a:rPr lang="en-US" smtClean="0"/>
              <a:pPr/>
              <a:t>20/9/2016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ACF-AA49-49ED-88E1-4382F6367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06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0138-8207-4F7B-A308-B099C1AE5AB4}" type="datetimeFigureOut">
              <a:rPr lang="en-US" smtClean="0"/>
              <a:pPr/>
              <a:t>20/9/2016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ACF-AA49-49ED-88E1-4382F6367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83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0138-8207-4F7B-A308-B099C1AE5AB4}" type="datetimeFigureOut">
              <a:rPr lang="en-US" smtClean="0"/>
              <a:pPr/>
              <a:t>20/9/2016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ACF-AA49-49ED-88E1-4382F6367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8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0138-8207-4F7B-A308-B099C1AE5AB4}" type="datetimeFigureOut">
              <a:rPr lang="en-US" smtClean="0"/>
              <a:pPr/>
              <a:t>20/9/2016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ACF-AA49-49ED-88E1-4382F6367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6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B0138-8207-4F7B-A308-B099C1AE5AB4}" type="datetimeFigureOut">
              <a:rPr lang="en-US" smtClean="0"/>
              <a:pPr/>
              <a:t>20/9/2016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ACF-AA49-49ED-88E1-4382F6367D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59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086600" cy="1165225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Chapter 1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43200"/>
            <a:ext cx="7848600" cy="12192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33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Physics and Measurement</a:t>
            </a:r>
            <a:endParaRPr lang="en-US" sz="4400" dirty="0">
              <a:solidFill>
                <a:srgbClr val="0033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075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Length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Units</a:t>
            </a:r>
          </a:p>
          <a:p>
            <a:pPr lvl="1"/>
            <a:r>
              <a:rPr lang="en-US" dirty="0"/>
              <a:t>SI – meter, m</a:t>
            </a:r>
          </a:p>
          <a:p>
            <a:r>
              <a:rPr lang="en-US" dirty="0"/>
              <a:t>Defined in terms of a meter – the distance traveled by light in a vacuum during a given time</a:t>
            </a:r>
          </a:p>
          <a:p>
            <a:pPr lvl="1"/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191000"/>
            <a:ext cx="7543800" cy="1652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07744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Units</a:t>
            </a:r>
          </a:p>
          <a:p>
            <a:pPr lvl="1"/>
            <a:r>
              <a:rPr lang="en-US"/>
              <a:t>SI – kilogram, kg</a:t>
            </a:r>
          </a:p>
          <a:p>
            <a:r>
              <a:rPr lang="en-US"/>
              <a:t>Defined in terms of a kilogram, based on a specific cylinder kept at the International Bureau of Standards</a:t>
            </a:r>
          </a:p>
          <a:p>
            <a:r>
              <a:rPr lang="en-US"/>
              <a:t>See Table 1.2 for masses of various objects</a:t>
            </a:r>
          </a:p>
        </p:txBody>
      </p:sp>
    </p:spTree>
    <p:extLst>
      <p:ext uri="{BB962C8B-B14F-4D97-AF65-F5344CB8AC3E}">
        <p14:creationId xmlns:p14="http://schemas.microsoft.com/office/powerpoint/2010/main" val="2987340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Standard Kilogram</a:t>
            </a:r>
          </a:p>
        </p:txBody>
      </p:sp>
      <p:pic>
        <p:nvPicPr>
          <p:cNvPr id="30724" name="Picture 102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00400" y="2133600"/>
            <a:ext cx="2762250" cy="426720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506765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Units</a:t>
            </a:r>
          </a:p>
          <a:p>
            <a:pPr lvl="1"/>
            <a:r>
              <a:rPr lang="en-US" dirty="0"/>
              <a:t>seconds, s</a:t>
            </a:r>
          </a:p>
          <a:p>
            <a:r>
              <a:rPr lang="en-US" dirty="0"/>
              <a:t>Defined in terms of the </a:t>
            </a:r>
            <a:r>
              <a:rPr lang="en-US" dirty="0" smtClean="0"/>
              <a:t>oscillation (</a:t>
            </a:r>
            <a:r>
              <a:rPr lang="ar-SA" dirty="0" smtClean="0">
                <a:solidFill>
                  <a:srgbClr val="C00000"/>
                </a:solidFill>
              </a:rPr>
              <a:t>ذبذبة</a:t>
            </a:r>
            <a:r>
              <a:rPr lang="en-US" dirty="0" smtClean="0"/>
              <a:t>) </a:t>
            </a:r>
            <a:r>
              <a:rPr lang="en-US" dirty="0"/>
              <a:t>of radiation from a cesium </a:t>
            </a:r>
            <a:r>
              <a:rPr lang="en-US" dirty="0" smtClean="0"/>
              <a:t>atom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733800"/>
            <a:ext cx="792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04665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6248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99" y="3352800"/>
            <a:ext cx="198120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85800" y="4114800"/>
            <a:ext cx="7696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The magnitude of Physical quantities vary over wide range. For example:	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Separation between two protons in the nucleus =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The mass of electron  =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The mass of our galaxy =</a:t>
            </a:r>
          </a:p>
          <a:p>
            <a:r>
              <a:rPr lang="en-US" sz="2400" i="1" dirty="0" smtClean="0">
                <a:solidFill>
                  <a:srgbClr val="0066CC"/>
                </a:solidFill>
              </a:rPr>
              <a:t>The CGPM recommended standard prefix for certain powers of 10</a:t>
            </a:r>
            <a:endParaRPr lang="en-US" sz="2400" i="1" dirty="0">
              <a:solidFill>
                <a:srgbClr val="0066CC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800600"/>
            <a:ext cx="1096464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257800"/>
            <a:ext cx="13335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5715000"/>
            <a:ext cx="1257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3048000" y="3505200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البادئات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063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3962400" cy="1143000"/>
          </a:xfrm>
        </p:spPr>
        <p:txBody>
          <a:bodyPr/>
          <a:lstStyle/>
          <a:p>
            <a:r>
              <a:rPr lang="en-US" dirty="0"/>
              <a:t>Prefixes, cont.</a:t>
            </a:r>
          </a:p>
        </p:txBody>
      </p:sp>
      <p:sp>
        <p:nvSpPr>
          <p:cNvPr id="68612" name="Rectangle 1028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389312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The prefixes can be used with any base units</a:t>
            </a:r>
          </a:p>
          <a:p>
            <a:pPr>
              <a:lnSpc>
                <a:spcPct val="90000"/>
              </a:lnSpc>
            </a:pPr>
            <a:r>
              <a:rPr lang="en-US" sz="2800"/>
              <a:t>They are multipliers of the base unit</a:t>
            </a:r>
          </a:p>
          <a:p>
            <a:pPr>
              <a:lnSpc>
                <a:spcPct val="90000"/>
              </a:lnSpc>
            </a:pPr>
            <a:r>
              <a:rPr lang="en-US" sz="2800"/>
              <a:t>Examples: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1 mm = 10</a:t>
            </a:r>
            <a:r>
              <a:rPr lang="en-US" sz="2400" baseline="30000"/>
              <a:t>-3</a:t>
            </a:r>
            <a:r>
              <a:rPr lang="en-US" sz="2400"/>
              <a:t> m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1 mg = 10</a:t>
            </a:r>
            <a:r>
              <a:rPr lang="en-US" sz="2400" baseline="30000"/>
              <a:t>-3</a:t>
            </a:r>
            <a:r>
              <a:rPr lang="en-US" sz="2400"/>
              <a:t> g</a:t>
            </a:r>
          </a:p>
        </p:txBody>
      </p:sp>
      <p:pic>
        <p:nvPicPr>
          <p:cNvPr id="68611" name="Picture 1027" descr=" 01T04.jpg                                                      000454C6smeagol                        B7464D7A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5838" y="0"/>
            <a:ext cx="4348162" cy="6769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6359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Dimension</a:t>
            </a:r>
            <a:endParaRPr lang="en-US" dirty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828800"/>
            <a:ext cx="8001000" cy="46482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sz="2800" b="1" dirty="0" smtClean="0"/>
              <a:t>What is Dimension (</a:t>
            </a:r>
            <a:r>
              <a:rPr lang="ar-AE" sz="2800" b="1" dirty="0" smtClean="0">
                <a:solidFill>
                  <a:srgbClr val="FF0000"/>
                </a:solidFill>
              </a:rPr>
              <a:t>البعد</a:t>
            </a:r>
            <a:r>
              <a:rPr lang="en-US" sz="2800" b="1" dirty="0" smtClean="0"/>
              <a:t>)?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All the physical quantities (</a:t>
            </a:r>
            <a:r>
              <a:rPr lang="ar-AE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الكميات الفيزيائية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can be expressed as the product of power of the base </a:t>
            </a:r>
            <a:r>
              <a:rPr lang="en-US" sz="2800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(Fundamental)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quantities.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example: </a:t>
            </a:r>
          </a:p>
          <a:p>
            <a:pPr marL="1885950" lvl="3" indent="-514350" algn="just"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Velocity = Displacement/Time</a:t>
            </a:r>
          </a:p>
          <a:p>
            <a:pPr marL="1885950" lvl="3" indent="-514350" algn="just"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= length/ time</a:t>
            </a:r>
          </a:p>
          <a:p>
            <a:pPr marL="1885950" lvl="3" indent="-514350" algn="just"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= L/T = LT</a:t>
            </a:r>
            <a:r>
              <a:rPr lang="en-US" sz="32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1885950" lvl="3" indent="-514350"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Acceleration=  velocity/time  = LT</a:t>
            </a:r>
            <a:r>
              <a:rPr lang="en-US" sz="28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/T</a:t>
            </a:r>
          </a:p>
          <a:p>
            <a:pPr marL="1885950" lvl="3" indent="-514350" algn="just">
              <a:buFont typeface="Wingdings" pitchFamily="2" charset="2"/>
              <a:buChar char="Ø"/>
            </a:pPr>
            <a:endParaRPr lang="en-US" sz="2800" baseline="30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85950" lvl="3" indent="-514350" algn="just">
              <a:buFont typeface="Wingdings" pitchFamily="2" charset="2"/>
              <a:buChar char="Ø"/>
            </a:pPr>
            <a:r>
              <a:rPr lang="en-US" sz="28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= LT</a:t>
            </a:r>
            <a:r>
              <a:rPr lang="en-US" sz="28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sz="2800" baseline="30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012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752600"/>
            <a:ext cx="4954752" cy="274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971800" y="457200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= MLT</a:t>
            </a:r>
            <a:r>
              <a:rPr lang="en-US" sz="4000" b="1" baseline="30000" dirty="0" smtClean="0"/>
              <a:t>-2</a:t>
            </a:r>
            <a:endParaRPr lang="en-US" sz="4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Dimension</a:t>
            </a:r>
            <a:endParaRPr lang="en-US" dirty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828800"/>
            <a:ext cx="8001000" cy="46482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The exponent of the base quantities that enters into the expression is called the dimension of the quantity in that base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Thus dimension of Force are 1 in mass, 1 in length and -2 in time.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convenience base quantities are written as one letter symbol.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Mass – M,  length- L and time – T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Dimension of force is [M</a:t>
            </a:r>
            <a:r>
              <a:rPr lang="en-US" sz="28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en-US" sz="28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</a:t>
            </a:r>
            <a:r>
              <a:rPr lang="en-US" sz="28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just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1010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Dimension</a:t>
            </a:r>
            <a:endParaRPr lang="en-US" dirty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828800"/>
            <a:ext cx="8001000" cy="4648200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 smtClean="0"/>
              <a:t>Problem</a:t>
            </a:r>
            <a:endParaRPr lang="en-US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590800"/>
            <a:ext cx="826574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8302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086600" cy="1165225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Plan and Learning Outcome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828800"/>
            <a:ext cx="7848600" cy="41148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33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 this chapter we will </a:t>
            </a:r>
            <a:r>
              <a:rPr lang="en-US" dirty="0" smtClean="0">
                <a:solidFill>
                  <a:srgbClr val="0033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learn</a:t>
            </a:r>
          </a:p>
          <a:p>
            <a:endParaRPr lang="en-US" dirty="0" smtClean="0">
              <a:solidFill>
                <a:srgbClr val="0033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rgbClr val="0033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What is Physics and its objective?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>
                <a:solidFill>
                  <a:srgbClr val="0033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Physical quantities and its type.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rgbClr val="0033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Measurements and its need.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rgbClr val="0033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Units and dimension.</a:t>
            </a:r>
          </a:p>
        </p:txBody>
      </p:sp>
    </p:spTree>
    <p:extLst>
      <p:ext uri="{BB962C8B-B14F-4D97-AF65-F5344CB8AC3E}">
        <p14:creationId xmlns:p14="http://schemas.microsoft.com/office/powerpoint/2010/main" val="35143138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Uses of Dimension</a:t>
            </a:r>
            <a:endParaRPr lang="en-US" dirty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676400"/>
            <a:ext cx="8001000" cy="46482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en-US" sz="2800" b="1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is equation?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Several terms separated by symbols of equality, plus or minus sign.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dimension of all terms in the equation must be identical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/>
            <a:r>
              <a:rPr lang="en-US" sz="2800" b="1" dirty="0" smtClean="0"/>
              <a:t> </a:t>
            </a:r>
            <a:endParaRPr lang="en-US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05000"/>
            <a:ext cx="5738813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5562600"/>
            <a:ext cx="263942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7485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"/>
            <a:ext cx="7772400" cy="1066800"/>
          </a:xfrm>
        </p:spPr>
        <p:txBody>
          <a:bodyPr/>
          <a:lstStyle/>
          <a:p>
            <a:r>
              <a:rPr lang="en-US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Uses of Dimension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600200"/>
            <a:ext cx="8915400" cy="4953000"/>
          </a:xfrm>
        </p:spPr>
        <p:txBody>
          <a:bodyPr/>
          <a:lstStyle/>
          <a:p>
            <a:pPr algn="just"/>
            <a:r>
              <a:rPr lang="en-US" dirty="0" smtClean="0"/>
              <a:t>    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648200"/>
            <a:ext cx="7607506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276600"/>
            <a:ext cx="2819400" cy="85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981200"/>
            <a:ext cx="263942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4937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Uses of Dimension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775716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7762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52400"/>
            <a:ext cx="5181600" cy="10668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Test questions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828800"/>
            <a:ext cx="8305800" cy="4572000"/>
          </a:xfrm>
        </p:spPr>
        <p:txBody>
          <a:bodyPr/>
          <a:lstStyle/>
          <a:p>
            <a:pPr marL="514350" indent="-514350" algn="just">
              <a:buFont typeface="Wingdings" pitchFamily="2" charset="2"/>
              <a:buChar char="Ø"/>
            </a:pPr>
            <a:endParaRPr lang="en-US" dirty="0" smtClean="0"/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800" b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Q. 3. </a:t>
            </a:r>
            <a:r>
              <a:rPr lang="en-US" sz="2400" b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Suppose that two quantities A and B have different dimension. Determine which of the following </a:t>
            </a:r>
            <a:r>
              <a:rPr lang="en-US" sz="2400" b="1" dirty="0" err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airthematic</a:t>
            </a:r>
            <a:r>
              <a:rPr lang="en-US" sz="2400" b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 operation could be physically meaningful,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sz="2400" b="1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(a)  A+B   (b)  A/B    (c) B-A     (d) AB</a:t>
            </a:r>
          </a:p>
          <a:p>
            <a:pPr algn="just"/>
            <a:endParaRPr lang="en-US" sz="2800" b="1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b="1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351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52400"/>
            <a:ext cx="5181600" cy="10668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Test questions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828800"/>
            <a:ext cx="8305800" cy="4572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800" b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Q. 1.</a:t>
            </a:r>
          </a:p>
          <a:p>
            <a:pPr algn="just">
              <a:buFont typeface="Wingdings" pitchFamily="2" charset="2"/>
              <a:buChar char="Ø"/>
            </a:pPr>
            <a:endParaRPr lang="en-US" sz="2800" b="1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800" b="1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800" b="1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b="1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Q. 2</a:t>
            </a:r>
            <a:endParaRPr lang="en-US" sz="2800" b="1" dirty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438400"/>
            <a:ext cx="6324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5105400"/>
            <a:ext cx="6324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200645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Uses of Dimension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3810000" cy="895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590800"/>
            <a:ext cx="6858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7813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0"/>
            <a:ext cx="5486400" cy="6889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66CC"/>
                </a:solidFill>
              </a:rPr>
              <a:t>Problems</a:t>
            </a:r>
            <a:endParaRPr lang="en-US" dirty="0">
              <a:solidFill>
                <a:srgbClr val="0066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00200"/>
            <a:ext cx="8077200" cy="50292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C00000"/>
                </a:solidFill>
              </a:rPr>
              <a:t>Dimension formula</a:t>
            </a:r>
            <a:endParaRPr lang="en-US" sz="2800" b="1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130022"/>
            <a:ext cx="7548563" cy="4727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402134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0"/>
            <a:ext cx="5486400" cy="6889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66CC"/>
                </a:solidFill>
              </a:rPr>
              <a:t>Problems</a:t>
            </a:r>
            <a:endParaRPr lang="en-US" dirty="0">
              <a:solidFill>
                <a:srgbClr val="0066CC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00200"/>
            <a:ext cx="8077200" cy="50292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C00000"/>
                </a:solidFill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C00000"/>
                </a:solidFill>
              </a:rPr>
              <a:t>Conversion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</a:rPr>
              <a:t>Q.</a:t>
            </a:r>
          </a:p>
          <a:p>
            <a:pPr algn="just">
              <a:buFont typeface="Wingdings" pitchFamily="2" charset="2"/>
              <a:buChar char="Ø"/>
            </a:pPr>
            <a:endParaRPr lang="en-US" sz="2400" b="1" dirty="0" smtClean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</a:rPr>
              <a:t>Q. </a:t>
            </a:r>
          </a:p>
          <a:p>
            <a:pPr algn="just"/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endParaRPr lang="en-US" sz="28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419600"/>
            <a:ext cx="6096000" cy="656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057400"/>
            <a:ext cx="609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5334000"/>
            <a:ext cx="6019800" cy="85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321866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981200"/>
            <a:ext cx="7010400" cy="4267200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Simple pendulum</a:t>
            </a:r>
          </a:p>
          <a:p>
            <a:pPr algn="just"/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Suppose an </a:t>
            </a:r>
            <a:r>
              <a:rPr lang="en-US" dirty="0" err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acc</a:t>
            </a:r>
            <a:r>
              <a:rPr lang="en-US" baseline="30000" dirty="0" err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 of a particle </a:t>
            </a:r>
          </a:p>
          <a:p>
            <a:pPr algn="just"/>
            <a:r>
              <a:rPr lang="en-US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i="1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a = k </a:t>
            </a:r>
            <a:r>
              <a:rPr lang="en-US" i="1" dirty="0" err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i="1" baseline="30000" dirty="0" err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i="1" dirty="0" err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30000" dirty="0" err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en-US" i="1" baseline="30000" dirty="0" smtClean="0">
              <a:solidFill>
                <a:srgbClr val="0066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Write the simple form of equation</a:t>
            </a:r>
          </a:p>
          <a:p>
            <a:pPr algn="just"/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81000"/>
            <a:ext cx="6858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667000"/>
            <a:ext cx="3655919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9976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28600" y="990600"/>
            <a:ext cx="8610600" cy="258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The position of a particle moving under uniform acceleration is some function of time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and the acceleration. Suppose we write this position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s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=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ka</a:t>
            </a:r>
            <a:r>
              <a:rPr kumimoji="0" lang="en-US" sz="2400" b="0" i="1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en-US" sz="2400" b="0" i="1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 where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 is a dimensionless constant.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Show by dimensional analysis that this expression is satisfied if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 = 1 and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 = 2. Can this analysis give the value of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57200" y="3581400"/>
            <a:ext cx="7620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Which of the following equations are dimensionally correct?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(a) 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en-US" sz="2400" b="0" i="1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f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 =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en-US" sz="24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 +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ax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(b) 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y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= (2 m)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cos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en-US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kx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), where </a:t>
            </a: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 = 2 m</a:t>
            </a:r>
            <a:r>
              <a:rPr kumimoji="0" lang="en-US" sz="2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–1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33CC"/>
                </a:solidFill>
              </a:rPr>
              <a:t>Objective of </a:t>
            </a:r>
            <a:r>
              <a:rPr lang="en-US" dirty="0" smtClean="0">
                <a:solidFill>
                  <a:srgbClr val="0033CC"/>
                </a:solidFill>
              </a:rPr>
              <a:t>Physics</a:t>
            </a:r>
            <a:br>
              <a:rPr lang="en-US" dirty="0" smtClean="0">
                <a:solidFill>
                  <a:srgbClr val="0033CC"/>
                </a:solidFill>
              </a:rPr>
            </a:br>
            <a:r>
              <a:rPr lang="en-US" dirty="0" smtClean="0"/>
              <a:t>(</a:t>
            </a:r>
            <a:r>
              <a:rPr lang="ar-AE" b="1" dirty="0" smtClean="0">
                <a:solidFill>
                  <a:srgbClr val="FF0000"/>
                </a:solidFill>
              </a:rPr>
              <a:t>الهدف من الفيزياء</a:t>
            </a:r>
            <a:r>
              <a:rPr lang="en-US" dirty="0"/>
              <a:t>)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610600" cy="4525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33CC"/>
                </a:solidFill>
              </a:rPr>
              <a:t>Physics describe the law of Nature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To </a:t>
            </a:r>
            <a:r>
              <a:rPr lang="en-US" dirty="0"/>
              <a:t>find the limited </a:t>
            </a:r>
            <a:r>
              <a:rPr lang="en-US" dirty="0" smtClean="0"/>
              <a:t>number (</a:t>
            </a:r>
            <a:r>
              <a:rPr lang="ar-AE" dirty="0" smtClean="0">
                <a:solidFill>
                  <a:srgbClr val="FF0000"/>
                </a:solidFill>
              </a:rPr>
              <a:t>العدد المحدود</a:t>
            </a:r>
            <a:r>
              <a:rPr lang="en-US" dirty="0" smtClean="0"/>
              <a:t>) </a:t>
            </a:r>
            <a:r>
              <a:rPr lang="en-US" dirty="0"/>
              <a:t>of fundamental </a:t>
            </a:r>
            <a:r>
              <a:rPr lang="en-US" dirty="0" smtClean="0"/>
              <a:t>(</a:t>
            </a:r>
            <a:r>
              <a:rPr lang="ar-AE" dirty="0" smtClean="0">
                <a:solidFill>
                  <a:srgbClr val="FF0000"/>
                </a:solidFill>
              </a:rPr>
              <a:t>أساسي</a:t>
            </a:r>
            <a:r>
              <a:rPr lang="en-US" dirty="0" smtClean="0"/>
              <a:t>)laws </a:t>
            </a:r>
            <a:r>
              <a:rPr lang="en-US" dirty="0"/>
              <a:t>that govern natural </a:t>
            </a:r>
            <a:r>
              <a:rPr lang="en-US" dirty="0" smtClean="0"/>
              <a:t>phenomena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To use these laws to </a:t>
            </a:r>
            <a:r>
              <a:rPr lang="en-US" dirty="0" smtClean="0"/>
              <a:t>develop (</a:t>
            </a:r>
            <a:r>
              <a:rPr lang="ar-AE" dirty="0" smtClean="0">
                <a:solidFill>
                  <a:srgbClr val="FF0000"/>
                </a:solidFill>
              </a:rPr>
              <a:t>تطوير</a:t>
            </a:r>
            <a:r>
              <a:rPr lang="en-US" dirty="0" smtClean="0"/>
              <a:t>) </a:t>
            </a:r>
            <a:r>
              <a:rPr lang="en-US" dirty="0"/>
              <a:t>theories that can predict the results of future experiments</a:t>
            </a:r>
          </a:p>
          <a:p>
            <a:pPr>
              <a:lnSpc>
                <a:spcPct val="150000"/>
              </a:lnSpc>
            </a:pPr>
            <a:r>
              <a:rPr lang="en-US" dirty="0"/>
              <a:t>Express the laws in the language of mathematics</a:t>
            </a:r>
          </a:p>
        </p:txBody>
      </p:sp>
    </p:spTree>
    <p:extLst>
      <p:ext uri="{BB962C8B-B14F-4D97-AF65-F5344CB8AC3E}">
        <p14:creationId xmlns:p14="http://schemas.microsoft.com/office/powerpoint/2010/main" val="2384511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6136251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143000"/>
            <a:ext cx="7772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733800"/>
            <a:ext cx="1828800" cy="95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4800600"/>
            <a:ext cx="7467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5256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66CC"/>
                </a:solidFill>
              </a:rPr>
              <a:t>Theory and Experiments</a:t>
            </a:r>
          </a:p>
        </p:txBody>
      </p:sp>
      <p:sp>
        <p:nvSpPr>
          <p:cNvPr id="6656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Should be complement (</a:t>
            </a:r>
            <a:r>
              <a:rPr lang="ar-SA" dirty="0" smtClean="0">
                <a:solidFill>
                  <a:srgbClr val="FF0000"/>
                </a:solidFill>
              </a:rPr>
              <a:t>تكملة</a:t>
            </a:r>
            <a:r>
              <a:rPr lang="en-US" dirty="0" smtClean="0"/>
              <a:t>) to </a:t>
            </a:r>
            <a:r>
              <a:rPr lang="en-US" dirty="0"/>
              <a:t>each other</a:t>
            </a:r>
          </a:p>
          <a:p>
            <a:r>
              <a:rPr lang="en-US" dirty="0"/>
              <a:t>When a </a:t>
            </a:r>
            <a:r>
              <a:rPr lang="en-US" dirty="0" smtClean="0"/>
              <a:t>discrepancy (</a:t>
            </a:r>
            <a:r>
              <a:rPr lang="ar-SA" dirty="0" smtClean="0">
                <a:solidFill>
                  <a:srgbClr val="FF0000"/>
                </a:solidFill>
              </a:rPr>
              <a:t>تناقض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ar-SA" dirty="0" smtClean="0">
                <a:solidFill>
                  <a:srgbClr val="FF0000"/>
                </a:solidFill>
              </a:rPr>
              <a:t> فرق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) occurs (</a:t>
            </a:r>
            <a:r>
              <a:rPr lang="ar-SA" dirty="0" smtClean="0">
                <a:solidFill>
                  <a:srgbClr val="FF0000"/>
                </a:solidFill>
              </a:rPr>
              <a:t>يحدث</a:t>
            </a:r>
            <a:r>
              <a:rPr lang="en-US" dirty="0" smtClean="0"/>
              <a:t>), </a:t>
            </a:r>
            <a:r>
              <a:rPr lang="en-US" dirty="0"/>
              <a:t>theory may be </a:t>
            </a:r>
            <a:r>
              <a:rPr lang="en-US" dirty="0" smtClean="0"/>
              <a:t>modified(</a:t>
            </a:r>
            <a:r>
              <a:rPr lang="ar-SA" dirty="0" smtClean="0">
                <a:solidFill>
                  <a:srgbClr val="FF0000"/>
                </a:solidFill>
              </a:rPr>
              <a:t>تعديل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Theory may apply to limited </a:t>
            </a:r>
            <a:r>
              <a:rPr lang="en-US" dirty="0" smtClean="0"/>
              <a:t>conditions (</a:t>
            </a:r>
            <a:r>
              <a:rPr lang="ar-SA" dirty="0" smtClean="0">
                <a:solidFill>
                  <a:srgbClr val="FF0000"/>
                </a:solidFill>
              </a:rPr>
              <a:t>شروط</a:t>
            </a:r>
            <a:r>
              <a:rPr lang="en-US" dirty="0" smtClean="0"/>
              <a:t> </a:t>
            </a:r>
            <a:r>
              <a:rPr lang="ar-SA" dirty="0" smtClean="0">
                <a:solidFill>
                  <a:srgbClr val="FF0000"/>
                </a:solidFill>
              </a:rPr>
              <a:t>محدودة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/>
              <a:t>Example:  Newtonian Mechanics is confined to objects traveling slowing with respect to the speed of light</a:t>
            </a:r>
          </a:p>
          <a:p>
            <a:pPr lvl="1"/>
            <a:r>
              <a:rPr lang="en-US" dirty="0"/>
              <a:t>Try to develop a more general theory</a:t>
            </a:r>
          </a:p>
        </p:txBody>
      </p:sp>
    </p:spTree>
    <p:extLst>
      <p:ext uri="{BB962C8B-B14F-4D97-AF65-F5344CB8AC3E}">
        <p14:creationId xmlns:p14="http://schemas.microsoft.com/office/powerpoint/2010/main" val="176369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Quantities Used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In mechanics, three </a:t>
            </a:r>
            <a:r>
              <a:rPr lang="en-US" i="1" dirty="0"/>
              <a:t>basic quantities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ar-SA" dirty="0" smtClean="0"/>
              <a:t>كميات الأساسية</a:t>
            </a:r>
            <a:r>
              <a:rPr lang="en-US" dirty="0" smtClean="0"/>
              <a:t>)are </a:t>
            </a:r>
            <a:r>
              <a:rPr lang="en-US" dirty="0"/>
              <a:t>used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Length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Mass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Time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0033CC"/>
                </a:solidFill>
              </a:rPr>
              <a:t>Fundamental or basic quantities is independent of each other</a:t>
            </a:r>
            <a:endParaRPr lang="en-US" dirty="0">
              <a:solidFill>
                <a:srgbClr val="0033CC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/>
              <a:t>Will also use </a:t>
            </a:r>
            <a:r>
              <a:rPr lang="en-US" i="1" dirty="0"/>
              <a:t>derived </a:t>
            </a:r>
            <a:r>
              <a:rPr lang="en-US" i="1" dirty="0" smtClean="0"/>
              <a:t>quantities (</a:t>
            </a:r>
            <a:r>
              <a:rPr lang="ar-SA" i="1" dirty="0" smtClean="0">
                <a:solidFill>
                  <a:srgbClr val="FF0000"/>
                </a:solidFill>
              </a:rPr>
              <a:t>الكميات</a:t>
            </a:r>
            <a:r>
              <a:rPr lang="ar-SA" i="1" dirty="0" smtClean="0"/>
              <a:t> </a:t>
            </a:r>
            <a:r>
              <a:rPr lang="ar-SA" i="1" dirty="0" smtClean="0">
                <a:solidFill>
                  <a:srgbClr val="FF0000"/>
                </a:solidFill>
              </a:rPr>
              <a:t>المشتقة</a:t>
            </a:r>
            <a:r>
              <a:rPr lang="en-US" i="1" dirty="0" smtClean="0"/>
              <a:t>)</a:t>
            </a:r>
            <a:endParaRPr lang="en-US" i="1" dirty="0"/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0033CC"/>
                </a:solidFill>
              </a:rPr>
              <a:t>These are other quantities </a:t>
            </a:r>
            <a:r>
              <a:rPr lang="en-US" dirty="0" smtClean="0">
                <a:solidFill>
                  <a:srgbClr val="0033CC"/>
                </a:solidFill>
              </a:rPr>
              <a:t>which can </a:t>
            </a:r>
            <a:r>
              <a:rPr lang="en-US" dirty="0">
                <a:solidFill>
                  <a:srgbClr val="0033CC"/>
                </a:solidFill>
              </a:rPr>
              <a:t>be expressed in terms of </a:t>
            </a:r>
            <a:r>
              <a:rPr lang="en-US" dirty="0" smtClean="0">
                <a:solidFill>
                  <a:srgbClr val="0033CC"/>
                </a:solidFill>
              </a:rPr>
              <a:t>fundamental quantities</a:t>
            </a:r>
            <a:endParaRPr lang="en-US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168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66800" y="3124200"/>
            <a:ext cx="678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66CC"/>
                </a:solidFill>
              </a:rPr>
              <a:t>For example :              Area= square of length</a:t>
            </a:r>
          </a:p>
          <a:p>
            <a:r>
              <a:rPr lang="en-US" sz="2400" dirty="0" smtClean="0">
                <a:solidFill>
                  <a:srgbClr val="0066CC"/>
                </a:solidFill>
              </a:rPr>
              <a:t>			</a:t>
            </a:r>
            <a:r>
              <a:rPr lang="en-US" sz="2400" dirty="0" smtClean="0">
                <a:solidFill>
                  <a:srgbClr val="C00000"/>
                </a:solidFill>
              </a:rPr>
              <a:t>Speed= distance/time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91200" y="1676400"/>
            <a:ext cx="2169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(</a:t>
            </a:r>
            <a:r>
              <a:rPr lang="ar-SA" sz="2800" i="1" dirty="0" smtClean="0">
                <a:solidFill>
                  <a:srgbClr val="FF0000"/>
                </a:solidFill>
              </a:rPr>
              <a:t>الكميات المشتقة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0" y="1524000"/>
            <a:ext cx="502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Derived quantities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437191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1295400" cy="51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219200"/>
            <a:ext cx="7391400" cy="2032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581400"/>
            <a:ext cx="353579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199" y="4267200"/>
            <a:ext cx="337704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5000" y="4572000"/>
            <a:ext cx="5867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81200" y="5410200"/>
            <a:ext cx="24669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81200" y="5715000"/>
            <a:ext cx="609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7400894" y="3733800"/>
            <a:ext cx="1743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quantitative </a:t>
            </a:r>
            <a:r>
              <a:rPr lang="ar-SA" dirty="0" smtClean="0">
                <a:solidFill>
                  <a:srgbClr val="FF0000"/>
                </a:solidFill>
              </a:rPr>
              <a:t>كمي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45431" y="3429000"/>
            <a:ext cx="1798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comparison </a:t>
            </a:r>
            <a:r>
              <a:rPr lang="ar-SA" dirty="0" smtClean="0">
                <a:solidFill>
                  <a:srgbClr val="FF0000"/>
                </a:solidFill>
              </a:rPr>
              <a:t>مقارنة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43800" y="4038600"/>
            <a:ext cx="1485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Standard </a:t>
            </a:r>
            <a:r>
              <a:rPr lang="ar-SA" dirty="0" smtClean="0">
                <a:solidFill>
                  <a:srgbClr val="FF0000"/>
                </a:solidFill>
              </a:rPr>
              <a:t>معيار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34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Standards of Quantities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Standardized systems</a:t>
            </a:r>
          </a:p>
          <a:p>
            <a:pPr marL="971550" lvl="1" indent="-514350">
              <a:buFont typeface="Wingdings" pitchFamily="2" charset="2"/>
              <a:buChar char="Ø"/>
            </a:pPr>
            <a:r>
              <a:rPr lang="en-US" dirty="0"/>
              <a:t>agreed upon by some authority, usually a governmental body</a:t>
            </a:r>
          </a:p>
          <a:p>
            <a:r>
              <a:rPr lang="en-US" dirty="0"/>
              <a:t>SI – </a:t>
            </a:r>
            <a:r>
              <a:rPr lang="en-US" dirty="0" err="1"/>
              <a:t>Syst</a:t>
            </a:r>
            <a:r>
              <a:rPr lang="en-US" dirty="0" err="1">
                <a:cs typeface="Times New Roman" pitchFamily="18" charset="0"/>
              </a:rPr>
              <a:t>é</a:t>
            </a:r>
            <a:r>
              <a:rPr lang="en-US" dirty="0" err="1"/>
              <a:t>me</a:t>
            </a:r>
            <a:r>
              <a:rPr lang="en-US" dirty="0"/>
              <a:t> International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agreed to in 1960 by an international committee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SI </a:t>
            </a:r>
            <a:r>
              <a:rPr lang="en-US" dirty="0"/>
              <a:t>system used in this text</a:t>
            </a:r>
          </a:p>
        </p:txBody>
      </p:sp>
    </p:spTree>
    <p:extLst>
      <p:ext uri="{BB962C8B-B14F-4D97-AF65-F5344CB8AC3E}">
        <p14:creationId xmlns:p14="http://schemas.microsoft.com/office/powerpoint/2010/main" val="3560830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737</Words>
  <Application>Microsoft Office PowerPoint</Application>
  <PresentationFormat>On-screen Show (4:3)</PresentationFormat>
  <Paragraphs>136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Chapter 1</vt:lpstr>
      <vt:lpstr>Plan and Learning Outcome</vt:lpstr>
      <vt:lpstr>Objective of Physics (الهدف من الفيزياء)</vt:lpstr>
      <vt:lpstr>PowerPoint Presentation</vt:lpstr>
      <vt:lpstr>Theory and Experiments</vt:lpstr>
      <vt:lpstr>Quantities Used</vt:lpstr>
      <vt:lpstr>PowerPoint Presentation</vt:lpstr>
      <vt:lpstr>PowerPoint Presentation</vt:lpstr>
      <vt:lpstr>Standards of Quantities</vt:lpstr>
      <vt:lpstr>Length</vt:lpstr>
      <vt:lpstr>Mass</vt:lpstr>
      <vt:lpstr>Standard Kilogram</vt:lpstr>
      <vt:lpstr>Time</vt:lpstr>
      <vt:lpstr>PowerPoint Presentation</vt:lpstr>
      <vt:lpstr>Prefixes, cont.</vt:lpstr>
      <vt:lpstr>Dimension</vt:lpstr>
      <vt:lpstr>PowerPoint Presentation</vt:lpstr>
      <vt:lpstr>Dimension</vt:lpstr>
      <vt:lpstr>Dimension</vt:lpstr>
      <vt:lpstr>Uses of Dimension</vt:lpstr>
      <vt:lpstr>Uses of Dimension</vt:lpstr>
      <vt:lpstr>Uses of Dimension</vt:lpstr>
      <vt:lpstr>Test questions</vt:lpstr>
      <vt:lpstr>Test questions</vt:lpstr>
      <vt:lpstr>Uses of Dimension</vt:lpstr>
      <vt:lpstr>Problems</vt:lpstr>
      <vt:lpstr>Problems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 of Physics (الهدف من الفيزياء)</dc:title>
  <dc:creator>LENOVO</dc:creator>
  <cp:lastModifiedBy>User</cp:lastModifiedBy>
  <cp:revision>33</cp:revision>
  <dcterms:created xsi:type="dcterms:W3CDTF">2013-09-02T07:23:39Z</dcterms:created>
  <dcterms:modified xsi:type="dcterms:W3CDTF">2016-09-20T06:51:35Z</dcterms:modified>
</cp:coreProperties>
</file>