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314" autoAdjust="0"/>
  </p:normalViewPr>
  <p:slideViewPr>
    <p:cSldViewPr>
      <p:cViewPr>
        <p:scale>
          <a:sx n="90" d="100"/>
          <a:sy n="90" d="100"/>
        </p:scale>
        <p:origin x="-510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B621C-20B1-4E96-9059-1DEFEE22B6E5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Slides Prof. Dr Ali M Alsamhan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2C679-0BDB-4AA3-A10F-B57A0D96E3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0E8BA-99BD-4099-B7E4-944CC6C6FA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Slides Prof. Dr Ali M Alsamhan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2C16C-1078-4DFD-ABB6-41F1EF197E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38B4-9FB4-49D2-B03E-69DEC93EF7C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BFB18-8FA7-4F1E-9FCB-4364065D1E2A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B5DAD-5D8D-42E4-92DE-E384B24E2724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5E26-1FFB-4EAE-B5CE-5C2814BEEDD1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9BA3A-FF24-4A86-AC15-89E3ECD1612A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0A4E1-CF67-4CA1-844C-28E291B6D1C3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9DC9-ABEC-460F-8E2C-DD81E442404E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56157-5F08-4DFC-90EE-AC95331161F3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6533-E099-442F-96B7-215289F2D18D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F5A0-E08E-4ED8-A1F5-0CDBE28372CC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012D8-D71E-4550-AE65-C953683DD2B1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2102C6B-3D02-4064-9A4B-6A3BCBC92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Chapter 1: Morphologic Process Model - IE252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55EE11C-0C1F-42A1-8596-D4C9722B2102}" type="datetime1">
              <a:rPr lang="en-US" smtClean="0"/>
              <a:pPr/>
              <a:t>9/1/2014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28596" y="1500174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Chapter 1</a:t>
            </a:r>
            <a:r>
              <a:rPr kumimoji="0" lang="en-US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</a:t>
            </a: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</a:rPr>
              <a:t>Morphologic Process Model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 l="6445" t="38818" r="5664" b="29126"/>
          <a:stretch>
            <a:fillRect/>
          </a:stretch>
        </p:blipFill>
        <p:spPr bwMode="auto">
          <a:xfrm>
            <a:off x="214282" y="3500438"/>
            <a:ext cx="8215338" cy="239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ounded Rectangle 14"/>
          <p:cNvSpPr/>
          <p:nvPr/>
        </p:nvSpPr>
        <p:spPr>
          <a:xfrm>
            <a:off x="2071670" y="4429132"/>
            <a:ext cx="6357982" cy="71438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071670" y="4143380"/>
            <a:ext cx="6357982" cy="285752"/>
          </a:xfrm>
          <a:prstGeom prst="roundRect">
            <a:avLst/>
          </a:prstGeom>
          <a:noFill/>
          <a:ln w="317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-Turn Arrow 17"/>
          <p:cNvSpPr/>
          <p:nvPr/>
        </p:nvSpPr>
        <p:spPr>
          <a:xfrm rot="16200000" flipH="1">
            <a:off x="714348" y="3000372"/>
            <a:ext cx="2143140" cy="57150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711" t="18506" r="69296" b="7519"/>
          <a:stretch>
            <a:fillRect/>
          </a:stretch>
        </p:blipFill>
        <p:spPr bwMode="auto">
          <a:xfrm>
            <a:off x="5857884" y="71414"/>
            <a:ext cx="2428860" cy="532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14356"/>
            <a:ext cx="30810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2 Material flow  system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Basic process ??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596" y="1714489"/>
            <a:ext cx="464347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 lvl="0">
              <a:buFont typeface="Wingdings" pitchFamily="2" charset="2"/>
              <a:buChar char="Ø"/>
            </a:pPr>
            <a:r>
              <a:rPr lang="en-US" sz="2000" dirty="0" smtClean="0"/>
              <a:t>Illustrated examples: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14" name="Rounded Rectangle 13"/>
          <p:cNvSpPr/>
          <p:nvPr/>
        </p:nvSpPr>
        <p:spPr>
          <a:xfrm>
            <a:off x="6643702" y="714356"/>
            <a:ext cx="857256" cy="428628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/>
          <a:srcRect l="3125" t="22168" r="7226" b="24365"/>
          <a:stretch>
            <a:fillRect/>
          </a:stretch>
        </p:blipFill>
        <p:spPr bwMode="auto">
          <a:xfrm>
            <a:off x="214282" y="2786057"/>
            <a:ext cx="8143932" cy="3885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711" t="18506" r="69296" b="7519"/>
          <a:stretch>
            <a:fillRect/>
          </a:stretch>
        </p:blipFill>
        <p:spPr bwMode="auto">
          <a:xfrm>
            <a:off x="5857884" y="71414"/>
            <a:ext cx="2428860" cy="532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14356"/>
            <a:ext cx="30810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2 Material flow  system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Basic process ??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596" y="1714489"/>
            <a:ext cx="464347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 lvl="0">
              <a:buFont typeface="Wingdings" pitchFamily="2" charset="2"/>
              <a:buChar char="Ø"/>
            </a:pPr>
            <a:r>
              <a:rPr lang="en-US" sz="2000" dirty="0" smtClean="0"/>
              <a:t>Illustrated examples: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14" name="Rounded Rectangle 13"/>
          <p:cNvSpPr/>
          <p:nvPr/>
        </p:nvSpPr>
        <p:spPr>
          <a:xfrm>
            <a:off x="6643702" y="714356"/>
            <a:ext cx="857256" cy="428628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/>
          <a:srcRect l="5468" t="21435" r="4297" b="19238"/>
          <a:stretch>
            <a:fillRect/>
          </a:stretch>
        </p:blipFill>
        <p:spPr bwMode="auto">
          <a:xfrm>
            <a:off x="428596" y="2714620"/>
            <a:ext cx="8001056" cy="3975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58492" t="18506" r="4193" b="7063"/>
          <a:stretch>
            <a:fillRect/>
          </a:stretch>
        </p:blipFill>
        <p:spPr bwMode="auto">
          <a:xfrm>
            <a:off x="5000628" y="642918"/>
            <a:ext cx="3357618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14357"/>
            <a:ext cx="2885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3 Energy flow 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 l="32234" t="67062" r="41508" b="23789"/>
          <a:stretch>
            <a:fillRect/>
          </a:stretch>
        </p:blipFill>
        <p:spPr bwMode="auto">
          <a:xfrm>
            <a:off x="142844" y="1714488"/>
            <a:ext cx="4714908" cy="131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 l="6093" t="61180" r="68288" b="12025"/>
          <a:stretch>
            <a:fillRect/>
          </a:stretch>
        </p:blipFill>
        <p:spPr bwMode="auto">
          <a:xfrm>
            <a:off x="357158" y="3429000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58492" t="18506" r="4193" b="7063"/>
          <a:stretch>
            <a:fillRect/>
          </a:stretch>
        </p:blipFill>
        <p:spPr bwMode="auto">
          <a:xfrm>
            <a:off x="4714876" y="642917"/>
            <a:ext cx="3643370" cy="581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14357"/>
            <a:ext cx="2885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3 Energy flow 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 l="6093" t="61180" r="68288" b="12025"/>
          <a:stretch>
            <a:fillRect/>
          </a:stretch>
        </p:blipFill>
        <p:spPr bwMode="auto">
          <a:xfrm>
            <a:off x="357158" y="3429000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71438" y="128586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To carry out the basic process required, the provided energy must be transmitted to the work material via different media.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This covers two sub-systems: </a:t>
            </a:r>
            <a:r>
              <a:rPr lang="en-US" sz="2000" b="1" dirty="0" smtClean="0">
                <a:solidFill>
                  <a:srgbClr val="C00000"/>
                </a:solidFill>
              </a:rPr>
              <a:t>energy supply in tool/die systems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and </a:t>
            </a:r>
            <a:r>
              <a:rPr lang="en-US" sz="2000" b="1" dirty="0" smtClean="0">
                <a:solidFill>
                  <a:schemeClr val="tx2"/>
                </a:solidFill>
              </a:rPr>
              <a:t>energy equipment characteristics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86314" y="1000108"/>
            <a:ext cx="1500198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572264" y="1000108"/>
            <a:ext cx="1571636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61631" y="1928802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572264" y="3482165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522092" y="4603907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622304" y="1896903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582765" y="3418367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500694" y="5715016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950720" y="5643578"/>
            <a:ext cx="142876" cy="571504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58492" t="18506" r="4193" b="7063"/>
          <a:stretch>
            <a:fillRect/>
          </a:stretch>
        </p:blipFill>
        <p:spPr bwMode="auto">
          <a:xfrm>
            <a:off x="4714876" y="642917"/>
            <a:ext cx="3643370" cy="581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14357"/>
            <a:ext cx="2885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3 Energy flow 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1438" y="128586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C00000"/>
                </a:solidFill>
              </a:rPr>
              <a:t>In tool/die systems </a:t>
            </a:r>
            <a:r>
              <a:rPr lang="en-US" sz="2000" dirty="0" smtClean="0"/>
              <a:t>it describes how energy is supplied to material and to the transfer media used in manufacturing process. 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2"/>
                </a:solidFill>
              </a:rPr>
              <a:t>The equipment system </a:t>
            </a:r>
            <a:r>
              <a:rPr lang="en-US" sz="2000" dirty="0" smtClean="0"/>
              <a:t>describes the characteristics of the energy supplied from the equipment and type of energy used in manufacturing processes.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86314" y="1000108"/>
            <a:ext cx="1500198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572264" y="1000108"/>
            <a:ext cx="1571636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61631" y="1928802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572264" y="3482165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522092" y="4603907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622304" y="1896903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582765" y="3418367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500694" y="5715016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950720" y="5643578"/>
            <a:ext cx="142876" cy="571504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/>
          <a:srcRect l="6093" t="61180" r="68288" b="12025"/>
          <a:stretch>
            <a:fillRect/>
          </a:stretch>
        </p:blipFill>
        <p:spPr bwMode="auto">
          <a:xfrm>
            <a:off x="500034" y="4000504"/>
            <a:ext cx="3000396" cy="2510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58492" t="18506" r="4193" b="7063"/>
          <a:stretch>
            <a:fillRect/>
          </a:stretch>
        </p:blipFill>
        <p:spPr bwMode="auto">
          <a:xfrm>
            <a:off x="4714876" y="642917"/>
            <a:ext cx="3643370" cy="581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642918"/>
            <a:ext cx="42862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3 Energy flow 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rgbClr val="C00000"/>
                </a:solidFill>
              </a:rPr>
              <a:t>Energy flow for mechanical basic process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7158" y="1698957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/>
              <a:t>Primary basic process are: plastic and/or elastic deformations, brittle or ductile fracture, and flow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86314" y="1000108"/>
            <a:ext cx="1500198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572264" y="1000108"/>
            <a:ext cx="1571636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61631" y="1928802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622304" y="1896903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/>
          <a:srcRect l="8203" t="16846" r="31445" b="9912"/>
          <a:stretch>
            <a:fillRect/>
          </a:stretch>
        </p:blipFill>
        <p:spPr bwMode="auto">
          <a:xfrm>
            <a:off x="357158" y="2643182"/>
            <a:ext cx="3857652" cy="374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U-Turn Arrow 27"/>
          <p:cNvSpPr/>
          <p:nvPr/>
        </p:nvSpPr>
        <p:spPr>
          <a:xfrm rot="16200000">
            <a:off x="-35751" y="3250405"/>
            <a:ext cx="785818" cy="285752"/>
          </a:xfrm>
          <a:prstGeom prst="uturnArrow">
            <a:avLst>
              <a:gd name="adj1" fmla="val 10116"/>
              <a:gd name="adj2" fmla="val 10117"/>
              <a:gd name="adj3" fmla="val 37177"/>
              <a:gd name="adj4" fmla="val 44638"/>
              <a:gd name="adj5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U-Turn Arrow 28"/>
          <p:cNvSpPr/>
          <p:nvPr/>
        </p:nvSpPr>
        <p:spPr>
          <a:xfrm rot="16200000">
            <a:off x="-607255" y="3893347"/>
            <a:ext cx="1785950" cy="285752"/>
          </a:xfrm>
          <a:prstGeom prst="uturnArrow">
            <a:avLst>
              <a:gd name="adj1" fmla="val 10116"/>
              <a:gd name="adj2" fmla="val 10117"/>
              <a:gd name="adj3" fmla="val 37177"/>
              <a:gd name="adj4" fmla="val 44638"/>
              <a:gd name="adj5" fmla="val 75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U-Turn Arrow 29"/>
          <p:cNvSpPr/>
          <p:nvPr/>
        </p:nvSpPr>
        <p:spPr>
          <a:xfrm rot="16200000">
            <a:off x="-1055637" y="4413196"/>
            <a:ext cx="2603667" cy="428596"/>
          </a:xfrm>
          <a:prstGeom prst="uturnArrow">
            <a:avLst>
              <a:gd name="adj1" fmla="val 10116"/>
              <a:gd name="adj2" fmla="val 10117"/>
              <a:gd name="adj3" fmla="val 37177"/>
              <a:gd name="adj4" fmla="val 44638"/>
              <a:gd name="adj5" fmla="val 75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58492" t="18506" r="4193" b="7063"/>
          <a:stretch>
            <a:fillRect/>
          </a:stretch>
        </p:blipFill>
        <p:spPr bwMode="auto">
          <a:xfrm>
            <a:off x="4714876" y="642917"/>
            <a:ext cx="3643370" cy="581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642918"/>
            <a:ext cx="42862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3 Energy flow 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rgbClr val="C00000"/>
                </a:solidFill>
              </a:rPr>
              <a:t>Energy flow for mechanical basic process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86314" y="1000108"/>
            <a:ext cx="1500198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572264" y="1000108"/>
            <a:ext cx="1571636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61631" y="1928802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622304" y="1896903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42844" y="1928802"/>
            <a:ext cx="44291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Mechanical energy sources: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Mechanical energy (Translation – Rotation – Combinations of these).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Potential energy (Gravity – Elastic).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Pressure in a medium (Kinetic energy in molecules).Vacuum.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Electrical energy sources</a:t>
            </a:r>
            <a:r>
              <a:rPr kumimoji="0" lang="en-US" sz="12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Discharge between two electrodes.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Electromagnetic fields.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Magnetostrictive effects. (Change in dimensions of metals due to magnetic field).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Piezoelectric effects. (Discharge generation of some crystals under compression or tension load).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Chemical energy sources: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Here chemical energy is used and converted to mechanical energy by different ways, like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Combustion.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Combustion and pressure increased which result in motion (e.g. internal combustion engine).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Explosive. (Explosive forming process, welding, and compaction).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Thermal energy sources: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Here the thermal energy used to generate mechanical energy through utilizing the thermal expansion of material to provide relative motions or pressure in working media.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450786" y="1389197"/>
            <a:ext cx="928694" cy="2682745"/>
          </a:xfrm>
          <a:prstGeom prst="roundRect">
            <a:avLst/>
          </a:prstGeom>
          <a:noFill/>
          <a:ln w="349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58492" t="18506" r="4193" b="7063"/>
          <a:stretch>
            <a:fillRect/>
          </a:stretch>
        </p:blipFill>
        <p:spPr bwMode="auto">
          <a:xfrm>
            <a:off x="4714876" y="642917"/>
            <a:ext cx="3643370" cy="581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642918"/>
            <a:ext cx="42862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3 Energy flow 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dirty="0" smtClean="0">
                <a:solidFill>
                  <a:srgbClr val="0070C0"/>
                </a:solidFill>
              </a:rPr>
              <a:t>Energy flow in thermal basic processes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rgbClr val="C0000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86314" y="1000108"/>
            <a:ext cx="1500198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572264" y="1000108"/>
            <a:ext cx="1571636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72264" y="3500438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572132" y="3429000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42844" y="1785926"/>
            <a:ext cx="44291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Heating energy is used as primary basic thermal process. Melting or evaporation is used to generate heat energy. </a:t>
            </a:r>
          </a:p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636838" algn="ctr"/>
                <a:tab pos="5273675" algn="r"/>
              </a:tabLst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The electric, mechanical, or chemical energy used is converted into heat energy to be utilized in the selected manufacturing process.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58492" t="18506" r="4193" b="7063"/>
          <a:stretch>
            <a:fillRect/>
          </a:stretch>
        </p:blipFill>
        <p:spPr bwMode="auto">
          <a:xfrm>
            <a:off x="4714876" y="642917"/>
            <a:ext cx="3643370" cy="581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642918"/>
            <a:ext cx="42862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3 Energy flow 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dirty="0" smtClean="0">
                <a:solidFill>
                  <a:srgbClr val="0070C0"/>
                </a:solidFill>
              </a:rPr>
              <a:t>Energy flow in thermal basic processes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rgbClr val="C0000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86314" y="1000108"/>
            <a:ext cx="1500198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572264" y="1000108"/>
            <a:ext cx="1571636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72264" y="3500438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572132" y="3429000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285720" y="1928802"/>
            <a:ext cx="428628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 transfer</a:t>
            </a:r>
            <a:r>
              <a:rPr kumimoji="0" lang="en-US" sz="12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Conduction, radiation, convection and mass transfer carry out heat transfer in these processes.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Heating sources: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Heating source based on electric energy: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Electrical conduction (resistance).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Induction.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Dielectric loss.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Arcing (discharge between electrodes).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Sparking.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Electronic beams.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Lasers.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 source based on chemical energy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Combustions.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Exothermic chemical reactions (e.g.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Fe</a:t>
            </a:r>
            <a:r>
              <a:rPr kumimoji="0" lang="en-US" sz="1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3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O</a:t>
            </a:r>
            <a:r>
              <a:rPr kumimoji="0" lang="en-US" sz="1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4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reaction with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AL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plus helium or argon gas to generate arc-plasma torches).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 source based on mechanical energy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 generation by friction (e.g. friction welding process).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 generation by internal hysteresis losses (e.g. ultra-sonic welding process of plastic materials).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 source based on thermal energy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572132" y="3357562"/>
            <a:ext cx="928694" cy="2286016"/>
          </a:xfrm>
          <a:prstGeom prst="roundRect">
            <a:avLst/>
          </a:prstGeom>
          <a:noFill/>
          <a:ln w="349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572264" y="3429000"/>
            <a:ext cx="928694" cy="1071570"/>
          </a:xfrm>
          <a:prstGeom prst="roundRect">
            <a:avLst/>
          </a:prstGeom>
          <a:noFill/>
          <a:ln w="349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58492" t="18506" r="4193" b="7063"/>
          <a:stretch>
            <a:fillRect/>
          </a:stretch>
        </p:blipFill>
        <p:spPr bwMode="auto">
          <a:xfrm>
            <a:off x="4714876" y="642917"/>
            <a:ext cx="3643370" cy="581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642918"/>
            <a:ext cx="42862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3 Energy flow  system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rgbClr val="00B050"/>
                </a:solidFill>
              </a:rPr>
              <a:t>Energy flow for chemical basic processes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rgbClr val="C0000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86314" y="1000108"/>
            <a:ext cx="1500198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572264" y="1000108"/>
            <a:ext cx="1571636" cy="357190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40365" y="4603907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529600" y="5715016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5572132" y="5643578"/>
            <a:ext cx="1357322" cy="785818"/>
          </a:xfrm>
          <a:prstGeom prst="roundRect">
            <a:avLst/>
          </a:prstGeom>
          <a:noFill/>
          <a:ln w="349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572264" y="4572008"/>
            <a:ext cx="928694" cy="1071570"/>
          </a:xfrm>
          <a:prstGeom prst="roundRect">
            <a:avLst/>
          </a:prstGeom>
          <a:noFill/>
          <a:ln w="349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929454" y="5929330"/>
            <a:ext cx="142876" cy="142876"/>
          </a:xfrm>
          <a:prstGeom prst="ellipse">
            <a:avLst/>
          </a:pr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85720" y="1928802"/>
            <a:ext cx="421484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This covers chemical basic processes like solution/dissolution, deposition, diffusion, phase transformation.</a:t>
            </a:r>
          </a:p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  <a:p>
            <a:pPr marL="0" marR="0" lvl="1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636838" algn="ctr"/>
                <a:tab pos="5273675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Chemical solution (dissolution), e.g. etching and polishing processes of metals.</a:t>
            </a:r>
          </a:p>
          <a:p>
            <a:pPr marL="0" marR="0" lvl="1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636838" algn="ctr"/>
                <a:tab pos="5273675" algn="r"/>
              </a:tabLst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1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636838" algn="ctr"/>
                <a:tab pos="5273675" algn="r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Phase transformation and diffusion is important process in which heat treatment of metals are used in industries.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28596" y="85723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Chapter 1</a:t>
            </a:r>
            <a:r>
              <a:rPr kumimoji="0" lang="en-US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6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</a:t>
            </a:r>
            <a:r>
              <a:rPr lang="en-US" sz="2000" dirty="0" smtClean="0">
                <a:solidFill>
                  <a:schemeClr val="tx1">
                    <a:tint val="75000"/>
                  </a:schemeClr>
                </a:solidFill>
              </a:rPr>
              <a:t>Morphologic Process Model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42910" y="1500174"/>
            <a:ext cx="7772400" cy="495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1: Morphological manufacturing process.</a:t>
            </a: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1.1	</a:t>
            </a:r>
            <a:r>
              <a:rPr kumimoji="0" lang="en-US" sz="2400" b="1" i="1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Material flow system </a:t>
            </a: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1.1.1	Types of material flow</a:t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1.1.2	State of material</a:t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1.1.3	Basic process</a:t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1.1.4	Illustrated examples</a:t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1.2	</a:t>
            </a:r>
            <a:r>
              <a:rPr kumimoji="0" lang="en-US" sz="2400" b="1" i="1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flow system.</a:t>
            </a: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1.2.1	Energy flow for mechanical basic process</a:t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1.2.2	Energy flow in thermal basic processes</a:t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1.2.3	Energy flow for chemical basic processes</a:t>
            </a:r>
            <a:b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1.3	</a:t>
            </a:r>
            <a:r>
              <a:rPr kumimoji="0" lang="en-US" sz="2400" b="1" i="1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Information flow system</a:t>
            </a:r>
            <a:endParaRPr kumimoji="0" lang="en-US" sz="6600" b="1" i="1" u="none" strike="noStrike" kern="1200" cap="none" spc="-10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0689" t="18506" r="41508" b="38509"/>
          <a:stretch>
            <a:fillRect/>
          </a:stretch>
        </p:blipFill>
        <p:spPr bwMode="auto">
          <a:xfrm>
            <a:off x="5286380" y="714356"/>
            <a:ext cx="2714644" cy="33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642918"/>
            <a:ext cx="42862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1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4 Information flow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rgbClr val="00B050"/>
                </a:solidFill>
              </a:rPr>
              <a:t> 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rgbClr val="C0000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28596" y="1071547"/>
            <a:ext cx="478634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260475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The creation of the desired geometry takes place for a given basic process by the interaction between the medium of transfer together with the contour of the desired geometry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G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and the pattern of motions for the medium of transfer (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G</a:t>
            </a:r>
            <a:r>
              <a:rPr kumimoji="0" lang="en-US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1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, …,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G</a:t>
            </a:r>
            <a:r>
              <a:rPr kumimoji="0" lang="en-US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) and the work material (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).</a:t>
            </a:r>
          </a:p>
          <a:p>
            <a:pPr algn="justLow" fontAlgn="base">
              <a:spcBef>
                <a:spcPct val="0"/>
              </a:spcBef>
              <a:spcAft>
                <a:spcPct val="0"/>
              </a:spcAft>
              <a:tabLst>
                <a:tab pos="-1260475" algn="r"/>
                <a:tab pos="2636838" algn="ctr"/>
                <a:tab pos="5273675" algn="r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</a:p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260475" algn="r"/>
                <a:tab pos="2636838" algn="ctr"/>
                <a:tab pos="5273675" algn="r"/>
              </a:tabLst>
            </a:pPr>
            <a:endParaRPr lang="en-US" dirty="0" smtClean="0"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</p:txBody>
      </p:sp>
      <p:pic>
        <p:nvPicPr>
          <p:cNvPr id="20" name="Picture 19"/>
          <p:cNvPicPr/>
          <p:nvPr/>
        </p:nvPicPr>
        <p:blipFill rotWithShape="1">
          <a:blip r:embed="rId4"/>
          <a:srcRect l="40368" t="28052" r="16775" b="5108"/>
          <a:stretch/>
        </p:blipFill>
        <p:spPr bwMode="auto">
          <a:xfrm>
            <a:off x="714348" y="3214686"/>
            <a:ext cx="4214842" cy="34290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  <p:sp>
        <p:nvSpPr>
          <p:cNvPr id="23" name="Rounded Rectangle 22"/>
          <p:cNvSpPr/>
          <p:nvPr/>
        </p:nvSpPr>
        <p:spPr>
          <a:xfrm>
            <a:off x="6143636" y="1428736"/>
            <a:ext cx="1928826" cy="50006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0689" t="18506" r="41508" b="38509"/>
          <a:stretch>
            <a:fillRect/>
          </a:stretch>
        </p:blipFill>
        <p:spPr bwMode="auto">
          <a:xfrm>
            <a:off x="5286380" y="714356"/>
            <a:ext cx="2714644" cy="33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642918"/>
            <a:ext cx="42862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1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4 Information flow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rgbClr val="00B050"/>
                </a:solidFill>
              </a:rPr>
              <a:t> 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rgbClr val="C0000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57158" y="1214422"/>
            <a:ext cx="45005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260475" algn="r"/>
                <a:tab pos="2636838" algn="ctr"/>
                <a:tab pos="5273675" algn="r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Surface creation carried out by the four methods, is given as follows:</a:t>
            </a:r>
          </a:p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260475" algn="r"/>
                <a:tab pos="2636838" algn="ctr"/>
                <a:tab pos="5273675" algn="r"/>
              </a:tabLst>
            </a:pPr>
            <a:endParaRPr lang="en-US" dirty="0" smtClean="0"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285720" y="1928802"/>
            <a:ext cx="485778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Free forming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 Here the medium of transfer does not contain the desired geometry (i.e. the surface/geometry is generated by stress fields, like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torsion process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).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Two-dimension forming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 Here the medium of transfer contains a point or a surface element of the desired geometry (two relative motions are required to generate the surface, e.g.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turning process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).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One-dimension forming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 Here the medium of transfer contains a producer or equipment (a line or surface area along the line) required to create the product or required surface. This requires one relative motion to generate the required surface 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strip rolling process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is one dimension forming which is mainly forming along the rolling direction).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Total forming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 Here the medium of transfer contains the whole surface of the desired geometry. No relative motion is required in this case, like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forging process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.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86380" y="1428736"/>
            <a:ext cx="857256" cy="42862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0689" t="18506" r="41508" b="38509"/>
          <a:stretch>
            <a:fillRect/>
          </a:stretch>
        </p:blipFill>
        <p:spPr bwMode="auto">
          <a:xfrm>
            <a:off x="5286380" y="714356"/>
            <a:ext cx="2714644" cy="33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642918"/>
            <a:ext cx="42862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1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4 Information flow system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rgbClr val="00B050"/>
                </a:solidFill>
              </a:rPr>
              <a:t> 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rgbClr val="C00000"/>
              </a:solidFill>
            </a:endParaRP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57158" y="1214422"/>
            <a:ext cx="45005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260475" algn="r"/>
                <a:tab pos="2636838" algn="ctr"/>
                <a:tab pos="5273675" algn="r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Surface creation carried out by the four methods, is given as follows:</a:t>
            </a:r>
          </a:p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260475" algn="r"/>
                <a:tab pos="2636838" algn="ctr"/>
                <a:tab pos="5273675" algn="r"/>
              </a:tabLst>
            </a:pPr>
            <a:endParaRPr lang="en-US" dirty="0" smtClean="0"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285720" y="1928802"/>
            <a:ext cx="485778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Free forming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 Here the medium of transfer does not contain the desired geometry (i.e. the surface/geometry is generated by stress fields, like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torsion process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).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Two-dimension forming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 Here the medium of transfer contains a point or a surface element of the desired geometry (two relative motions are required to generate the surface, e.g.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turning process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).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One-dimension forming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 Here the medium of transfer contains a producer or equipment (a line or surface area along the line) required to create the product or required surface. This requires one relative motion to generate the required surface 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strip rolling process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is one dimension forming which is mainly forming along the rolling direction).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Total forming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: Here the medium of transfer contains the whole surface of the desired geometry. No relative motion is required in this case, like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forging process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.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86380" y="1428736"/>
            <a:ext cx="857256" cy="42862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428728" y="2000240"/>
            <a:ext cx="462408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End Of Chapter 1:</a:t>
            </a:r>
          </a:p>
          <a:p>
            <a:endParaRPr lang="en-US" sz="2400" b="1" spc="-100" dirty="0" smtClean="0">
              <a:solidFill>
                <a:schemeClr val="tx2"/>
              </a:solidFill>
            </a:endParaRPr>
          </a:p>
          <a:p>
            <a:r>
              <a:rPr lang="en-US" sz="2400" b="1" spc="-100" dirty="0" smtClean="0">
                <a:solidFill>
                  <a:schemeClr val="tx2"/>
                </a:solidFill>
              </a:rPr>
              <a:t>Morphological </a:t>
            </a:r>
            <a:r>
              <a:rPr lang="en-US" sz="2400" b="1" spc="-100" dirty="0" smtClean="0">
                <a:solidFill>
                  <a:schemeClr val="tx2"/>
                </a:solidFill>
              </a:rPr>
              <a:t>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8596" y="642918"/>
            <a:ext cx="49398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Morphological manufacturing process  ??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8596" y="1142984"/>
            <a:ext cx="72152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n-US" sz="2000" b="1" spc="-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term process in general can be defined as </a:t>
            </a:r>
            <a:r>
              <a:rPr lang="en-US" sz="2000" b="1" spc="-100" dirty="0" smtClean="0">
                <a:solidFill>
                  <a:srgbClr val="C00000"/>
                </a:solidFill>
              </a:rPr>
              <a:t>a change in the properties </a:t>
            </a:r>
            <a:r>
              <a:rPr lang="en-US" sz="2000" b="1" spc="-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 an object, including geometry, hardness, state, information content. According to </a:t>
            </a:r>
            <a:r>
              <a:rPr lang="en-US" sz="2000" b="1" spc="-1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Alting</a:t>
            </a:r>
            <a:r>
              <a:rPr lang="en-US" sz="2000" b="1" spc="-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morphological process model [1.1]</a:t>
            </a:r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785786" y="2643182"/>
            <a:ext cx="7000924" cy="1609347"/>
            <a:chOff x="1341" y="7276"/>
            <a:chExt cx="9874" cy="1864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1341" y="7276"/>
              <a:ext cx="9874" cy="1324"/>
              <a:chOff x="1213" y="3424"/>
              <a:chExt cx="9874" cy="1324"/>
            </a:xfrm>
          </p:grpSpPr>
          <p:grpSp>
            <p:nvGrpSpPr>
              <p:cNvPr id="2052" name="Group 4"/>
              <p:cNvGrpSpPr>
                <a:grpSpLocks/>
              </p:cNvGrpSpPr>
              <p:nvPr/>
            </p:nvGrpSpPr>
            <p:grpSpPr bwMode="auto">
              <a:xfrm>
                <a:off x="3141" y="3424"/>
                <a:ext cx="5400" cy="900"/>
                <a:chOff x="2241" y="3424"/>
                <a:chExt cx="5400" cy="900"/>
              </a:xfrm>
            </p:grpSpPr>
            <p:sp>
              <p:nvSpPr>
                <p:cNvPr id="2053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3681" y="3424"/>
                  <a:ext cx="2520" cy="9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Arial" pitchFamily="34" charset="0"/>
                      <a:cs typeface="Traditional Arabic" pitchFamily="2" charset="-78"/>
                    </a:rPr>
                    <a:t>Process</a:t>
                  </a:r>
                  <a:endPara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Traditional Arabic" pitchFamily="2" charset="-78"/>
                  </a:endParaRPr>
                </a:p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Arial" pitchFamily="34" charset="0"/>
                      <a:cs typeface="Traditional Arabic" pitchFamily="2" charset="-78"/>
                    </a:rPr>
                    <a:t>Change in properties and or geometry</a:t>
                  </a:r>
                  <a:endParaRPr kumimoji="0" lang="en-US" sz="3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54" name="Line 6"/>
                <p:cNvSpPr>
                  <a:spLocks noChangeShapeType="1"/>
                </p:cNvSpPr>
                <p:nvPr/>
              </p:nvSpPr>
              <p:spPr bwMode="auto">
                <a:xfrm>
                  <a:off x="2241" y="3601"/>
                  <a:ext cx="14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5" name="Line 7"/>
                <p:cNvSpPr>
                  <a:spLocks noChangeShapeType="1"/>
                </p:cNvSpPr>
                <p:nvPr/>
              </p:nvSpPr>
              <p:spPr bwMode="auto">
                <a:xfrm>
                  <a:off x="2241" y="3880"/>
                  <a:ext cx="14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6" name="Line 8"/>
                <p:cNvSpPr>
                  <a:spLocks noChangeShapeType="1"/>
                </p:cNvSpPr>
                <p:nvPr/>
              </p:nvSpPr>
              <p:spPr bwMode="auto">
                <a:xfrm>
                  <a:off x="2241" y="4183"/>
                  <a:ext cx="14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7" name="Line 9"/>
                <p:cNvSpPr>
                  <a:spLocks noChangeShapeType="1"/>
                </p:cNvSpPr>
                <p:nvPr/>
              </p:nvSpPr>
              <p:spPr bwMode="auto">
                <a:xfrm>
                  <a:off x="6201" y="3601"/>
                  <a:ext cx="14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8" name="Line 10"/>
                <p:cNvSpPr>
                  <a:spLocks noChangeShapeType="1"/>
                </p:cNvSpPr>
                <p:nvPr/>
              </p:nvSpPr>
              <p:spPr bwMode="auto">
                <a:xfrm>
                  <a:off x="6201" y="3880"/>
                  <a:ext cx="14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9" name="Line 11"/>
                <p:cNvSpPr>
                  <a:spLocks noChangeShapeType="1"/>
                </p:cNvSpPr>
                <p:nvPr/>
              </p:nvSpPr>
              <p:spPr bwMode="auto">
                <a:xfrm>
                  <a:off x="6201" y="4183"/>
                  <a:ext cx="14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stealth" w="sm" len="lg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60" name="Text Box 12"/>
              <p:cNvSpPr txBox="1">
                <a:spLocks noChangeArrowheads="1"/>
              </p:cNvSpPr>
              <p:nvPr/>
            </p:nvSpPr>
            <p:spPr bwMode="auto">
              <a:xfrm>
                <a:off x="8632" y="3489"/>
                <a:ext cx="2455" cy="125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566738" lvl="0" indent="0" algn="l" defTabSz="914400" rtl="1" eaLnBrk="1" fontAlgn="base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Traditional Arabic" pitchFamily="2" charset="-78"/>
                  </a:rPr>
                  <a:t> </a:t>
                </a: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Traditional Arabic" pitchFamily="2" charset="-78"/>
                  </a:rPr>
                  <a:t>Material (Output)</a:t>
                </a:r>
              </a:p>
              <a:p>
                <a:pPr marL="0" marR="571500" lvl="0" indent="0" algn="l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Traditional Arabic" pitchFamily="2" charset="-78"/>
                  </a:rPr>
                  <a:t> Energy (Output)</a:t>
                </a:r>
              </a:p>
              <a:p>
                <a:pPr marL="0" marR="571500" lvl="0" indent="0" algn="l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Traditional Arabic" pitchFamily="2" charset="-78"/>
                  </a:rPr>
                  <a:t> Information (Output)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1" name="Text Box 13"/>
              <p:cNvSpPr txBox="1">
                <a:spLocks noChangeArrowheads="1"/>
              </p:cNvSpPr>
              <p:nvPr/>
            </p:nvSpPr>
            <p:spPr bwMode="auto">
              <a:xfrm>
                <a:off x="1213" y="3476"/>
                <a:ext cx="2340" cy="90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566738" lvl="0" indent="0" algn="l" defTabSz="914400" rtl="1" eaLnBrk="1" fontAlgn="base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Traditional Arabic" pitchFamily="2" charset="-78"/>
                  </a:rPr>
                  <a:t> </a:t>
                </a: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Traditional Arabic" pitchFamily="2" charset="-78"/>
                  </a:rPr>
                  <a:t>Material (input)</a:t>
                </a:r>
              </a:p>
              <a:p>
                <a:pPr marL="0" marR="571500" lvl="0" indent="0" algn="l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Traditional Arabic" pitchFamily="2" charset="-78"/>
                  </a:rPr>
                  <a:t> Energy (input)</a:t>
                </a:r>
              </a:p>
              <a:p>
                <a:pPr marL="0" marR="571500" lvl="0" indent="0" algn="l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Traditional Arabic" pitchFamily="2" charset="-78"/>
                  </a:rPr>
                  <a:t> Information (input)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086" name="Text Box 38"/>
            <p:cNvSpPr txBox="1">
              <a:spLocks noChangeArrowheads="1"/>
            </p:cNvSpPr>
            <p:nvPr/>
          </p:nvSpPr>
          <p:spPr bwMode="auto">
            <a:xfrm>
              <a:off x="1946" y="8600"/>
              <a:ext cx="8743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571500" lvl="0" indent="0" algn="l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Traditional Arabic" pitchFamily="2" charset="-78"/>
                </a:rPr>
                <a:t>Fig. 1.1 Simplify morphological structure of manufacturing process [1.1].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8596" y="642918"/>
            <a:ext cx="49398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Morphological manufacturing process  ??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8596" y="1142984"/>
            <a:ext cx="72152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n-US" sz="2000" b="1" spc="-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term process in general can be defined as </a:t>
            </a:r>
            <a:r>
              <a:rPr lang="en-US" sz="2000" b="1" spc="-100" dirty="0" smtClean="0">
                <a:solidFill>
                  <a:srgbClr val="C00000"/>
                </a:solidFill>
              </a:rPr>
              <a:t>a change in the properties </a:t>
            </a:r>
            <a:r>
              <a:rPr lang="en-US" sz="2000" b="1" spc="-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 an object, including geometry, hardness, state, information content. According to </a:t>
            </a:r>
            <a:r>
              <a:rPr lang="en-US" sz="2000" b="1" spc="-1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Alting</a:t>
            </a:r>
            <a:r>
              <a:rPr lang="en-US" sz="2000" b="1" spc="-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morphological process model [1.1].</a:t>
            </a:r>
          </a:p>
          <a:p>
            <a:pPr lvl="1">
              <a:buFont typeface="Wingdings" pitchFamily="2" charset="2"/>
              <a:buChar char="Ø"/>
            </a:pPr>
            <a:endParaRPr lang="en-US" sz="2000" b="1" spc="-1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b="1" spc="-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Any change in product properties requires three essential changes in </a:t>
            </a:r>
            <a:r>
              <a:rPr lang="en-US" sz="2000" b="1" spc="-100" dirty="0" smtClean="0">
                <a:solidFill>
                  <a:srgbClr val="C00000"/>
                </a:solidFill>
              </a:rPr>
              <a:t>material, </a:t>
            </a:r>
            <a:r>
              <a:rPr lang="en-US" sz="2000" b="1" spc="-100" dirty="0" smtClean="0">
                <a:solidFill>
                  <a:srgbClr val="00B050"/>
                </a:solidFill>
              </a:rPr>
              <a:t>energy</a:t>
            </a:r>
            <a:r>
              <a:rPr lang="en-US" sz="2000" b="1" spc="-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and </a:t>
            </a:r>
            <a:r>
              <a:rPr lang="en-US" sz="2000" b="1" spc="-100" dirty="0" smtClean="0">
                <a:solidFill>
                  <a:schemeClr val="tx2"/>
                </a:solidFill>
              </a:rPr>
              <a:t>information.</a:t>
            </a:r>
          </a:p>
          <a:p>
            <a:pPr lvl="1">
              <a:buFont typeface="Wingdings" pitchFamily="2" charset="2"/>
              <a:buChar char="Ø"/>
            </a:pPr>
            <a:endParaRPr lang="en-US" sz="2000" b="1" spc="-1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000" b="1" spc="-1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1142976" y="3429000"/>
            <a:ext cx="5666679" cy="3294012"/>
            <a:chOff x="1546" y="8236"/>
            <a:chExt cx="8923" cy="5187"/>
          </a:xfrm>
        </p:grpSpPr>
        <p:grpSp>
          <p:nvGrpSpPr>
            <p:cNvPr id="23566" name="Group 14"/>
            <p:cNvGrpSpPr>
              <a:grpSpLocks/>
            </p:cNvGrpSpPr>
            <p:nvPr/>
          </p:nvGrpSpPr>
          <p:grpSpPr bwMode="auto">
            <a:xfrm>
              <a:off x="1649" y="8236"/>
              <a:ext cx="8820" cy="4759"/>
              <a:chOff x="1521" y="4684"/>
              <a:chExt cx="8820" cy="4759"/>
            </a:xfrm>
          </p:grpSpPr>
          <p:sp>
            <p:nvSpPr>
              <p:cNvPr id="23567" name="Text Box 15"/>
              <p:cNvSpPr txBox="1">
                <a:spLocks noChangeArrowheads="1"/>
              </p:cNvSpPr>
              <p:nvPr/>
            </p:nvSpPr>
            <p:spPr bwMode="auto">
              <a:xfrm>
                <a:off x="4581" y="5944"/>
                <a:ext cx="2700" cy="21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566738" lvl="0" indent="0" algn="ctr" defTabSz="914400" eaLnBrk="1" fontAlgn="base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Traditional Arabic" pitchFamily="2" charset="-78"/>
                </a:endParaRPr>
              </a:p>
              <a:p>
                <a:pPr marL="0" marR="566738" lvl="0" indent="0" algn="ctr" defTabSz="914400" eaLnBrk="1" fontAlgn="base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latin typeface="Calibri" pitchFamily="34" charset="0"/>
                    <a:ea typeface="Arial" pitchFamily="34" charset="0"/>
                    <a:cs typeface="Traditional Arabic" pitchFamily="2" charset="-78"/>
                  </a:rPr>
                  <a:t> 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Arial" pitchFamily="34" charset="0"/>
                    <a:cs typeface="Traditional Arabic" pitchFamily="2" charset="-78"/>
                  </a:rPr>
                  <a:t>Material Process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68" name="AutoShape 16"/>
              <p:cNvSpPr>
                <a:spLocks noChangeArrowheads="1"/>
              </p:cNvSpPr>
              <p:nvPr/>
            </p:nvSpPr>
            <p:spPr bwMode="auto">
              <a:xfrm>
                <a:off x="3321" y="6124"/>
                <a:ext cx="1260" cy="720"/>
              </a:xfrm>
              <a:prstGeom prst="rightArrow">
                <a:avLst>
                  <a:gd name="adj1" fmla="val 50000"/>
                  <a:gd name="adj2" fmla="val 4375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69" name="AutoShape 17"/>
              <p:cNvSpPr>
                <a:spLocks noChangeArrowheads="1"/>
              </p:cNvSpPr>
              <p:nvPr/>
            </p:nvSpPr>
            <p:spPr bwMode="auto">
              <a:xfrm>
                <a:off x="3321" y="7103"/>
                <a:ext cx="1260" cy="720"/>
              </a:xfrm>
              <a:prstGeom prst="rightArrow">
                <a:avLst>
                  <a:gd name="adj1" fmla="val 50000"/>
                  <a:gd name="adj2" fmla="val 4375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0" name="AutoShape 18"/>
              <p:cNvSpPr>
                <a:spLocks noChangeArrowheads="1"/>
              </p:cNvSpPr>
              <p:nvPr/>
            </p:nvSpPr>
            <p:spPr bwMode="auto">
              <a:xfrm>
                <a:off x="7281" y="6124"/>
                <a:ext cx="1260" cy="720"/>
              </a:xfrm>
              <a:prstGeom prst="rightArrow">
                <a:avLst>
                  <a:gd name="adj1" fmla="val 50000"/>
                  <a:gd name="adj2" fmla="val 4375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1" name="AutoShape 19"/>
              <p:cNvSpPr>
                <a:spLocks noChangeArrowheads="1"/>
              </p:cNvSpPr>
              <p:nvPr/>
            </p:nvSpPr>
            <p:spPr bwMode="auto">
              <a:xfrm>
                <a:off x="7281" y="7103"/>
                <a:ext cx="1260" cy="720"/>
              </a:xfrm>
              <a:prstGeom prst="rightArrow">
                <a:avLst>
                  <a:gd name="adj1" fmla="val 50000"/>
                  <a:gd name="adj2" fmla="val 4375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2" name="AutoShape 20"/>
              <p:cNvSpPr>
                <a:spLocks noChangeArrowheads="1"/>
              </p:cNvSpPr>
              <p:nvPr/>
            </p:nvSpPr>
            <p:spPr bwMode="auto">
              <a:xfrm rot="5400000">
                <a:off x="5481" y="4684"/>
                <a:ext cx="900" cy="162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3" name="AutoShape 21"/>
              <p:cNvSpPr>
                <a:spLocks noChangeArrowheads="1"/>
              </p:cNvSpPr>
              <p:nvPr/>
            </p:nvSpPr>
            <p:spPr bwMode="auto">
              <a:xfrm rot="5400000">
                <a:off x="5481" y="7744"/>
                <a:ext cx="900" cy="1620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4" name="Freeform 22"/>
              <p:cNvSpPr>
                <a:spLocks/>
              </p:cNvSpPr>
              <p:nvPr/>
            </p:nvSpPr>
            <p:spPr bwMode="auto">
              <a:xfrm>
                <a:off x="3912" y="5451"/>
                <a:ext cx="1630" cy="850"/>
              </a:xfrm>
              <a:custGeom>
                <a:avLst/>
                <a:gdLst/>
                <a:ahLst/>
                <a:cxnLst>
                  <a:cxn ang="0">
                    <a:pos x="27" y="850"/>
                  </a:cxn>
                  <a:cxn ang="0">
                    <a:pos x="267" y="193"/>
                  </a:cxn>
                  <a:cxn ang="0">
                    <a:pos x="1630" y="0"/>
                  </a:cxn>
                </a:cxnLst>
                <a:rect l="0" t="0" r="r" b="b"/>
                <a:pathLst>
                  <a:path w="1630" h="850">
                    <a:moveTo>
                      <a:pt x="27" y="850"/>
                    </a:moveTo>
                    <a:cubicBezTo>
                      <a:pt x="67" y="741"/>
                      <a:pt x="0" y="335"/>
                      <a:pt x="267" y="193"/>
                    </a:cubicBezTo>
                    <a:cubicBezTo>
                      <a:pt x="534" y="51"/>
                      <a:pt x="1346" y="40"/>
                      <a:pt x="1630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dash"/>
                <a:round/>
                <a:headEnd type="stealth" w="sm" len="lg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5" name="Freeform 23"/>
              <p:cNvSpPr>
                <a:spLocks/>
              </p:cNvSpPr>
              <p:nvPr/>
            </p:nvSpPr>
            <p:spPr bwMode="auto">
              <a:xfrm flipH="1">
                <a:off x="6345" y="5443"/>
                <a:ext cx="1630" cy="850"/>
              </a:xfrm>
              <a:custGeom>
                <a:avLst/>
                <a:gdLst/>
                <a:ahLst/>
                <a:cxnLst>
                  <a:cxn ang="0">
                    <a:pos x="27" y="850"/>
                  </a:cxn>
                  <a:cxn ang="0">
                    <a:pos x="267" y="193"/>
                  </a:cxn>
                  <a:cxn ang="0">
                    <a:pos x="1630" y="0"/>
                  </a:cxn>
                </a:cxnLst>
                <a:rect l="0" t="0" r="r" b="b"/>
                <a:pathLst>
                  <a:path w="1630" h="850">
                    <a:moveTo>
                      <a:pt x="27" y="850"/>
                    </a:moveTo>
                    <a:cubicBezTo>
                      <a:pt x="67" y="741"/>
                      <a:pt x="0" y="335"/>
                      <a:pt x="267" y="193"/>
                    </a:cubicBezTo>
                    <a:cubicBezTo>
                      <a:pt x="534" y="51"/>
                      <a:pt x="1346" y="40"/>
                      <a:pt x="1630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dash"/>
                <a:round/>
                <a:headEnd type="stealth" w="sm" len="lg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6" name="Freeform 24"/>
              <p:cNvSpPr>
                <a:spLocks/>
              </p:cNvSpPr>
              <p:nvPr/>
            </p:nvSpPr>
            <p:spPr bwMode="auto">
              <a:xfrm flipV="1">
                <a:off x="3900" y="7640"/>
                <a:ext cx="1630" cy="850"/>
              </a:xfrm>
              <a:custGeom>
                <a:avLst/>
                <a:gdLst/>
                <a:ahLst/>
                <a:cxnLst>
                  <a:cxn ang="0">
                    <a:pos x="27" y="850"/>
                  </a:cxn>
                  <a:cxn ang="0">
                    <a:pos x="267" y="193"/>
                  </a:cxn>
                  <a:cxn ang="0">
                    <a:pos x="1630" y="0"/>
                  </a:cxn>
                </a:cxnLst>
                <a:rect l="0" t="0" r="r" b="b"/>
                <a:pathLst>
                  <a:path w="1630" h="850">
                    <a:moveTo>
                      <a:pt x="27" y="850"/>
                    </a:moveTo>
                    <a:cubicBezTo>
                      <a:pt x="67" y="741"/>
                      <a:pt x="0" y="335"/>
                      <a:pt x="267" y="193"/>
                    </a:cubicBezTo>
                    <a:cubicBezTo>
                      <a:pt x="534" y="51"/>
                      <a:pt x="1346" y="40"/>
                      <a:pt x="1630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dash"/>
                <a:round/>
                <a:headEnd type="stealth" w="sm" len="lg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7" name="Freeform 25"/>
              <p:cNvSpPr>
                <a:spLocks/>
              </p:cNvSpPr>
              <p:nvPr/>
            </p:nvSpPr>
            <p:spPr bwMode="auto">
              <a:xfrm flipH="1" flipV="1">
                <a:off x="6359" y="7593"/>
                <a:ext cx="1630" cy="850"/>
              </a:xfrm>
              <a:custGeom>
                <a:avLst/>
                <a:gdLst/>
                <a:ahLst/>
                <a:cxnLst>
                  <a:cxn ang="0">
                    <a:pos x="27" y="850"/>
                  </a:cxn>
                  <a:cxn ang="0">
                    <a:pos x="267" y="193"/>
                  </a:cxn>
                  <a:cxn ang="0">
                    <a:pos x="1630" y="0"/>
                  </a:cxn>
                </a:cxnLst>
                <a:rect l="0" t="0" r="r" b="b"/>
                <a:pathLst>
                  <a:path w="1630" h="850">
                    <a:moveTo>
                      <a:pt x="27" y="850"/>
                    </a:moveTo>
                    <a:cubicBezTo>
                      <a:pt x="67" y="741"/>
                      <a:pt x="0" y="335"/>
                      <a:pt x="267" y="193"/>
                    </a:cubicBezTo>
                    <a:cubicBezTo>
                      <a:pt x="534" y="51"/>
                      <a:pt x="1346" y="40"/>
                      <a:pt x="1630" y="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dash"/>
                <a:round/>
                <a:headEnd type="stealth" w="sm" len="lg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8" name="Text Box 26"/>
              <p:cNvSpPr txBox="1">
                <a:spLocks noChangeArrowheads="1"/>
              </p:cNvSpPr>
              <p:nvPr/>
            </p:nvSpPr>
            <p:spPr bwMode="auto">
              <a:xfrm>
                <a:off x="1521" y="6124"/>
                <a:ext cx="1800" cy="16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8000" tIns="10800" rIns="180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Material (M</a:t>
                </a:r>
                <a:r>
                  <a:rPr kumimoji="0" lang="en-US" sz="1200" b="0" i="0" u="none" strike="noStrike" cap="none" normalizeH="0" baseline="-2500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Shape or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Information(S</a:t>
                </a:r>
                <a:r>
                  <a:rPr kumimoji="0" lang="en-US" sz="1200" b="0" i="0" u="none" strike="noStrike" cap="none" normalizeH="0" baseline="-2500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i)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79" name="Text Box 27"/>
              <p:cNvSpPr txBox="1">
                <a:spLocks noChangeArrowheads="1"/>
              </p:cNvSpPr>
              <p:nvPr/>
            </p:nvSpPr>
            <p:spPr bwMode="auto">
              <a:xfrm>
                <a:off x="8541" y="6124"/>
                <a:ext cx="1800" cy="16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8000" tIns="10800" rIns="180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Material (M</a:t>
                </a:r>
                <a:r>
                  <a:rPr kumimoji="0" lang="en-US" sz="1200" b="0" i="0" u="none" strike="noStrike" cap="none" normalizeH="0" baseline="-2500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o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Shape or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Information (S</a:t>
                </a:r>
                <a:r>
                  <a:rPr kumimoji="0" lang="en-US" sz="1200" b="0" i="0" u="none" strike="noStrike" cap="none" normalizeH="0" baseline="-2500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o)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80" name="Text Box 28"/>
              <p:cNvSpPr txBox="1">
                <a:spLocks noChangeArrowheads="1"/>
              </p:cNvSpPr>
              <p:nvPr/>
            </p:nvSpPr>
            <p:spPr bwMode="auto">
              <a:xfrm>
                <a:off x="5301" y="4684"/>
                <a:ext cx="18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8000" tIns="10800" rIns="180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Energy (</a:t>
                </a:r>
                <a:r>
                  <a:rPr kumimoji="0" lang="en-US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E</a:t>
                </a:r>
                <a:r>
                  <a:rPr kumimoji="0" lang="en-US" sz="1200" b="0" i="0" u="none" strike="noStrike" cap="none" normalizeH="0" baseline="-25000" dirty="0" err="1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81" name="Text Box 29"/>
              <p:cNvSpPr txBox="1">
                <a:spLocks noChangeArrowheads="1"/>
              </p:cNvSpPr>
              <p:nvPr/>
            </p:nvSpPr>
            <p:spPr bwMode="auto">
              <a:xfrm>
                <a:off x="5121" y="9083"/>
                <a:ext cx="18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8000" tIns="10800" rIns="180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Energy (</a:t>
                </a:r>
                <a:r>
                  <a:rPr kumimoji="0" lang="en-US" sz="1200" b="0" i="0" u="none" strike="noStrike" cap="none" normalizeH="0" baseline="0" dirty="0" err="1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E</a:t>
                </a:r>
                <a:r>
                  <a:rPr kumimoji="0" lang="en-US" sz="1200" b="0" i="0" u="none" strike="noStrike" cap="none" normalizeH="0" baseline="-25000" dirty="0" err="1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o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82" name="Line 30"/>
              <p:cNvSpPr>
                <a:spLocks noChangeShapeType="1"/>
              </p:cNvSpPr>
              <p:nvPr/>
            </p:nvSpPr>
            <p:spPr bwMode="auto">
              <a:xfrm>
                <a:off x="6201" y="5224"/>
                <a:ext cx="14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diamond" w="sm" len="sm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3" name="Text Box 31"/>
              <p:cNvSpPr txBox="1">
                <a:spLocks noChangeArrowheads="1"/>
              </p:cNvSpPr>
              <p:nvPr/>
            </p:nvSpPr>
            <p:spPr bwMode="auto">
              <a:xfrm>
                <a:off x="7641" y="5044"/>
                <a:ext cx="18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8000" tIns="10800" rIns="180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Energy Flow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85" name="Text Box 33"/>
              <p:cNvSpPr txBox="1">
                <a:spLocks noChangeArrowheads="1"/>
              </p:cNvSpPr>
              <p:nvPr/>
            </p:nvSpPr>
            <p:spPr bwMode="auto">
              <a:xfrm>
                <a:off x="2880" y="8284"/>
                <a:ext cx="180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8000" tIns="10800" rIns="180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Shape Flow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86" name="Line 34"/>
              <p:cNvSpPr>
                <a:spLocks noChangeShapeType="1"/>
              </p:cNvSpPr>
              <p:nvPr/>
            </p:nvSpPr>
            <p:spPr bwMode="auto">
              <a:xfrm rot="16200000">
                <a:off x="3141" y="6124"/>
                <a:ext cx="7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diamond" w="sm" len="sm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7" name="Text Box 35"/>
              <p:cNvSpPr txBox="1">
                <a:spLocks noChangeArrowheads="1"/>
              </p:cNvSpPr>
              <p:nvPr/>
            </p:nvSpPr>
            <p:spPr bwMode="auto">
              <a:xfrm>
                <a:off x="2061" y="5404"/>
                <a:ext cx="180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8000" tIns="10800" rIns="180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Material Flow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88" name="Line 36"/>
              <p:cNvSpPr>
                <a:spLocks noChangeShapeType="1"/>
              </p:cNvSpPr>
              <p:nvPr/>
            </p:nvSpPr>
            <p:spPr bwMode="auto">
              <a:xfrm>
                <a:off x="7641" y="8284"/>
                <a:ext cx="189" cy="4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diamond" w="sm" len="sm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89" name="Text Box 37"/>
              <p:cNvSpPr txBox="1">
                <a:spLocks noChangeArrowheads="1"/>
              </p:cNvSpPr>
              <p:nvPr/>
            </p:nvSpPr>
            <p:spPr bwMode="auto">
              <a:xfrm>
                <a:off x="6930" y="8734"/>
                <a:ext cx="1674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8000" tIns="10800" rIns="18000" bIns="1080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Control lines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84" name="Line 32"/>
              <p:cNvSpPr>
                <a:spLocks noChangeShapeType="1"/>
              </p:cNvSpPr>
              <p:nvPr/>
            </p:nvSpPr>
            <p:spPr bwMode="auto">
              <a:xfrm rot="5400000">
                <a:off x="3145" y="7927"/>
                <a:ext cx="641" cy="7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diamond" w="sm" len="sm"/>
                <a:tailEnd type="stealth" w="sm" len="lg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590" name="Text Box 38"/>
            <p:cNvSpPr txBox="1">
              <a:spLocks noChangeArrowheads="1"/>
            </p:cNvSpPr>
            <p:nvPr/>
          </p:nvSpPr>
          <p:spPr bwMode="auto">
            <a:xfrm>
              <a:off x="1546" y="12883"/>
              <a:ext cx="8743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571500" lvl="0" indent="0" algn="l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Traditional Arabic" pitchFamily="2" charset="-78"/>
                </a:rPr>
                <a:t>Fig. 1.1 Morphological structure of manufacturing process [1.1].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357166"/>
            <a:ext cx="468019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711" t="18506" r="3125" b="7519"/>
          <a:stretch>
            <a:fillRect/>
          </a:stretch>
        </p:blipFill>
        <p:spPr bwMode="auto">
          <a:xfrm>
            <a:off x="0" y="980809"/>
            <a:ext cx="8382970" cy="532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711" t="18506" r="69296" b="7519"/>
          <a:stretch>
            <a:fillRect/>
          </a:stretch>
        </p:blipFill>
        <p:spPr bwMode="auto">
          <a:xfrm>
            <a:off x="5857884" y="857232"/>
            <a:ext cx="2428860" cy="532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585597"/>
            <a:ext cx="30810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2 Material flow  system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Types of material flow ??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429520" y="1500174"/>
            <a:ext cx="857256" cy="428628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0034" y="1500174"/>
            <a:ext cx="50720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/>
              <a:t>1- Mass conserving process (dm=0);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Metal forming processes  (IE252)</a:t>
            </a:r>
          </a:p>
          <a:p>
            <a:endParaRPr lang="en-US" sz="1600" dirty="0" smtClean="0"/>
          </a:p>
          <a:p>
            <a:r>
              <a:rPr lang="en-US" sz="1600" dirty="0" smtClean="0"/>
              <a:t>2-</a:t>
            </a:r>
            <a:r>
              <a:rPr lang="en-US" sz="1600" i="1" dirty="0" smtClean="0"/>
              <a:t> Mass reducing process (dm&lt;0);</a:t>
            </a:r>
          </a:p>
          <a:p>
            <a:r>
              <a:rPr lang="en-US" sz="1600" dirty="0" smtClean="0"/>
              <a:t>Metal cutting processes (IE352)</a:t>
            </a:r>
          </a:p>
          <a:p>
            <a:endParaRPr lang="en-US" sz="1600" i="1" dirty="0" smtClean="0"/>
          </a:p>
          <a:p>
            <a:r>
              <a:rPr lang="en-US" sz="1600" i="1" dirty="0" smtClean="0"/>
              <a:t>3- Assembly or joining processes (dm&gt;0);</a:t>
            </a:r>
            <a:r>
              <a:rPr lang="en-US" sz="1600" dirty="0" smtClean="0"/>
              <a:t> </a:t>
            </a:r>
          </a:p>
          <a:p>
            <a:r>
              <a:rPr lang="en-US" sz="1600" i="1" dirty="0" smtClean="0"/>
              <a:t>Welding process (IE252)</a:t>
            </a:r>
          </a:p>
          <a:p>
            <a:endParaRPr lang="en-US" sz="1600" dirty="0"/>
          </a:p>
        </p:txBody>
      </p:sp>
      <p:pic>
        <p:nvPicPr>
          <p:cNvPr id="26652" name="Picture 28"/>
          <p:cNvPicPr>
            <a:picLocks noChangeAspect="1" noChangeArrowheads="1"/>
          </p:cNvPicPr>
          <p:nvPr/>
        </p:nvPicPr>
        <p:blipFill>
          <a:blip r:embed="rId4"/>
          <a:srcRect l="9570" t="25097" r="17187" b="19238"/>
          <a:stretch>
            <a:fillRect/>
          </a:stretch>
        </p:blipFill>
        <p:spPr bwMode="auto">
          <a:xfrm>
            <a:off x="290420" y="3500438"/>
            <a:ext cx="5522306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711" t="18506" r="69296" b="7519"/>
          <a:stretch>
            <a:fillRect/>
          </a:stretch>
        </p:blipFill>
        <p:spPr bwMode="auto">
          <a:xfrm>
            <a:off x="5857884" y="857232"/>
            <a:ext cx="2428860" cy="532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14356"/>
            <a:ext cx="30810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2 Material flow  system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State of material ??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596" y="1714488"/>
            <a:ext cx="464347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State of processed material can be :</a:t>
            </a:r>
          </a:p>
          <a:p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Solid, 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Fluid, 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Gaseous or 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Granular ‘homogeneous e.g. pure metal and heterogeneous e.g. mechanical mixture’</a:t>
            </a:r>
          </a:p>
          <a:p>
            <a:r>
              <a:rPr lang="en-US" sz="1600" dirty="0" smtClean="0"/>
              <a:t> </a:t>
            </a:r>
            <a:endParaRPr lang="en-US" sz="1400" dirty="0" smtClean="0"/>
          </a:p>
          <a:p>
            <a:endParaRPr lang="en-US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5929322" y="1500174"/>
            <a:ext cx="857256" cy="428628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711" t="18506" r="69296" b="7519"/>
          <a:stretch>
            <a:fillRect/>
          </a:stretch>
        </p:blipFill>
        <p:spPr bwMode="auto">
          <a:xfrm>
            <a:off x="5857884" y="857232"/>
            <a:ext cx="2428860" cy="532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14356"/>
            <a:ext cx="30810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2 Material flow  system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Basic process ??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596" y="1714488"/>
            <a:ext cx="46434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600" dirty="0" smtClean="0"/>
              <a:t>Basic process is the process that creates changes in geometry and/or properties of material. 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1600" dirty="0" smtClean="0"/>
              <a:t>Manufacturing processes consist of a series of basic processes, which in general can be divided into three phases; pre-processing, processing, then post processing). 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14" name="Rounded Rectangle 13"/>
          <p:cNvSpPr/>
          <p:nvPr/>
        </p:nvSpPr>
        <p:spPr>
          <a:xfrm>
            <a:off x="6643702" y="1500174"/>
            <a:ext cx="857256" cy="428628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/>
          <a:srcRect l="2539" t="31689" r="3125" b="28760"/>
          <a:stretch>
            <a:fillRect/>
          </a:stretch>
        </p:blipFill>
        <p:spPr bwMode="auto">
          <a:xfrm>
            <a:off x="214282" y="3643314"/>
            <a:ext cx="8143932" cy="273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4B207-E960-4810-A691-975E64983137}" type="datetime1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1: Morphologic Process Model - IE252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02C6B-3D02-4064-9A4B-6A3BCBC92CB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7158" y="214290"/>
            <a:ext cx="50344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pc="-100" dirty="0" smtClean="0">
                <a:solidFill>
                  <a:schemeClr val="tx2"/>
                </a:solidFill>
              </a:rPr>
              <a:t>1.1 Morphological manufacturing process </a:t>
            </a:r>
          </a:p>
          <a:p>
            <a:endParaRPr lang="en-US" b="1" spc="-1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3711" t="18506" r="69296" b="7519"/>
          <a:stretch>
            <a:fillRect/>
          </a:stretch>
        </p:blipFill>
        <p:spPr bwMode="auto">
          <a:xfrm>
            <a:off x="5857884" y="857232"/>
            <a:ext cx="2428860" cy="532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714356"/>
            <a:ext cx="30810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2 Material flow  system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r>
              <a:rPr lang="en-US" sz="2400" b="1" spc="-100" dirty="0" smtClean="0">
                <a:solidFill>
                  <a:schemeClr val="tx2"/>
                </a:solidFill>
              </a:rPr>
              <a:t>Basic process ??</a:t>
            </a:r>
          </a:p>
          <a:p>
            <a:pPr marL="0" marR="0"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r"/>
                <a:tab pos="450850" algn="r"/>
                <a:tab pos="914400" algn="r"/>
                <a:tab pos="2636838" algn="ctr"/>
                <a:tab pos="5273675" algn="r"/>
              </a:tabLst>
            </a:pPr>
            <a:endParaRPr lang="en-US" sz="2400" b="1" spc="-100" dirty="0" smtClean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596" y="1714489"/>
            <a:ext cx="46434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Categories of basic process: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14" name="Rounded Rectangle 13"/>
          <p:cNvSpPr/>
          <p:nvPr/>
        </p:nvSpPr>
        <p:spPr>
          <a:xfrm>
            <a:off x="6643702" y="1500174"/>
            <a:ext cx="857256" cy="428628"/>
          </a:xfrm>
          <a:prstGeom prst="roundRect">
            <a:avLst/>
          </a:prstGeom>
          <a:noFill/>
          <a:ln w="349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00034" y="2500306"/>
            <a:ext cx="5286412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Mechanical type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, which covers: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Plastic/elastic deformation.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Fracture (brittle or ductile type).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Flow/mixing process.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Thermal type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, which covers: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Heating.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Cooling.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Melting.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Solidification.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Evaporation.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Chemical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, which covers;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Solution/dissolution.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Combustion.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Hardening.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Phase transformation, diffusion.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3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</TotalTime>
  <Words>1659</Words>
  <Application>Microsoft Office PowerPoint</Application>
  <PresentationFormat>On-screen Show (4:3)</PresentationFormat>
  <Paragraphs>270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Adjacency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User</dc:creator>
  <cp:lastModifiedBy>DELL</cp:lastModifiedBy>
  <cp:revision>91</cp:revision>
  <dcterms:created xsi:type="dcterms:W3CDTF">2013-11-11T18:21:24Z</dcterms:created>
  <dcterms:modified xsi:type="dcterms:W3CDTF">2014-09-01T12:34:32Z</dcterms:modified>
</cp:coreProperties>
</file>