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7" r:id="rId2"/>
    <p:sldId id="258" r:id="rId3"/>
    <p:sldId id="259" r:id="rId4"/>
    <p:sldId id="260" r:id="rId5"/>
    <p:sldId id="295" r:id="rId6"/>
    <p:sldId id="262" r:id="rId7"/>
    <p:sldId id="261" r:id="rId8"/>
    <p:sldId id="263" r:id="rId9"/>
    <p:sldId id="264" r:id="rId10"/>
    <p:sldId id="265" r:id="rId11"/>
    <p:sldId id="266" r:id="rId12"/>
    <p:sldId id="267" r:id="rId13"/>
    <p:sldId id="268" r:id="rId14"/>
    <p:sldId id="269" r:id="rId15"/>
    <p:sldId id="270" r:id="rId16"/>
    <p:sldId id="298" r:id="rId17"/>
    <p:sldId id="271" r:id="rId18"/>
    <p:sldId id="272" r:id="rId19"/>
    <p:sldId id="273" r:id="rId20"/>
    <p:sldId id="274" r:id="rId21"/>
    <p:sldId id="275" r:id="rId22"/>
    <p:sldId id="296" r:id="rId23"/>
    <p:sldId id="276" r:id="rId24"/>
    <p:sldId id="277" r:id="rId25"/>
    <p:sldId id="278" r:id="rId26"/>
    <p:sldId id="279" r:id="rId27"/>
    <p:sldId id="280" r:id="rId28"/>
    <p:sldId id="281" r:id="rId29"/>
    <p:sldId id="282" r:id="rId30"/>
    <p:sldId id="283" r:id="rId31"/>
    <p:sldId id="299" r:id="rId32"/>
    <p:sldId id="300" r:id="rId33"/>
    <p:sldId id="301" r:id="rId34"/>
    <p:sldId id="302" r:id="rId35"/>
    <p:sldId id="284" r:id="rId36"/>
    <p:sldId id="285" r:id="rId37"/>
    <p:sldId id="286" r:id="rId38"/>
    <p:sldId id="287" r:id="rId39"/>
    <p:sldId id="288" r:id="rId40"/>
    <p:sldId id="289" r:id="rId41"/>
    <p:sldId id="290" r:id="rId42"/>
    <p:sldId id="291" r:id="rId43"/>
    <p:sldId id="292" r:id="rId44"/>
    <p:sldId id="293" r:id="rId45"/>
    <p:sldId id="29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A7BE42-4A3F-4735-AB2B-54123793F20C}" type="datetimeFigureOut">
              <a:rPr lang="en-US" smtClean="0"/>
              <a:t>2/10/2014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B5BD8B-D27D-47EF-ADD9-DA7DBF5CA352}" type="slidenum">
              <a:rPr lang="en-US" smtClean="0"/>
              <a:t>‹#›</a:t>
            </a:fld>
            <a:endParaRPr lang="en-US"/>
          </a:p>
        </p:txBody>
      </p:sp>
    </p:spTree>
    <p:extLst>
      <p:ext uri="{BB962C8B-B14F-4D97-AF65-F5344CB8AC3E}">
        <p14:creationId xmlns:p14="http://schemas.microsoft.com/office/powerpoint/2010/main" val="871148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DF28C060-1B68-479E-82B6-8153F6ED4C0C}" type="slidenum">
              <a:rPr lang="en-US" smtClean="0">
                <a:latin typeface="Arial" charset="0"/>
              </a:rPr>
              <a:pPr/>
              <a:t>1</a:t>
            </a:fld>
            <a:endParaRPr lang="en-US" smtClean="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pPr eaLnBrk="1" hangingPunct="1"/>
            <a:r>
              <a:rPr lang="en-US" altLang="en-US" b="1" smtClean="0">
                <a:latin typeface="Arial" charset="0"/>
              </a:rPr>
              <a:t>Fig 24-CO, p.737</a:t>
            </a:r>
            <a:r>
              <a:rPr lang="en-US" altLang="en-US" smtClean="0">
                <a:latin typeface="Arial" charset="0"/>
              </a:rPr>
              <a:t> In a table-top plasma ball, the colorful lines emanating from the sphere give evidence of strong electric fields. Using Gauss’s law, we show in this chapter that the electric field surrounding a charged sphere is identical to that of a point charge. (Getty Images)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F8998524-06C9-4CA2-9FB9-EEB70A7C6E72}" type="slidenum">
              <a:rPr lang="en-US" smtClean="0">
                <a:latin typeface="Arial" charset="0"/>
              </a:rPr>
              <a:pPr/>
              <a:t>11</a:t>
            </a:fld>
            <a:endParaRPr lang="en-US" smtClean="0">
              <a:latin typeface="Arial" charset="0"/>
            </a:endParaRPr>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r>
              <a:rPr lang="en-US" altLang="en-US" smtClean="0">
                <a:latin typeface="Arial" charset="0"/>
              </a:rPr>
              <a:t>and from Equation 24.4 we find that the net flux through the gaussian surface is</a:t>
            </a:r>
          </a:p>
          <a:p>
            <a:pPr eaLnBrk="1" hangingPunct="1"/>
            <a:r>
              <a:rPr lang="en-US" altLang="en-US" i="1" smtClean="0">
                <a:latin typeface="Arial" charset="0"/>
              </a:rPr>
              <a:t>E </a:t>
            </a:r>
            <a:r>
              <a:rPr lang="en-US" altLang="en-US" smtClean="0">
                <a:latin typeface="Arial" charset="0"/>
              </a:rPr>
              <a:t>EdA </a:t>
            </a:r>
            <a:r>
              <a:rPr lang="en-US" altLang="en-US" i="1" smtClean="0">
                <a:latin typeface="Arial" charset="0"/>
              </a:rPr>
              <a:t>E dA E dA</a:t>
            </a:r>
          </a:p>
          <a:p>
            <a:pPr eaLnBrk="1" hangingPunct="1"/>
            <a:r>
              <a:rPr lang="en-US" altLang="en-US" b="1" smtClean="0">
                <a:latin typeface="Arial" charset="0"/>
              </a:rPr>
              <a:t>Figure 24.6 </a:t>
            </a:r>
            <a:r>
              <a:rPr lang="en-US" altLang="en-US" smtClean="0">
                <a:latin typeface="Arial" charset="0"/>
              </a:rPr>
              <a:t>A spherical gaussian surface of radius </a:t>
            </a:r>
            <a:r>
              <a:rPr lang="en-US" altLang="en-US" i="1" smtClean="0">
                <a:latin typeface="Arial" charset="0"/>
              </a:rPr>
              <a:t>r </a:t>
            </a:r>
            <a:r>
              <a:rPr lang="en-US" altLang="en-US" smtClean="0">
                <a:latin typeface="Arial" charset="0"/>
              </a:rPr>
              <a:t>surrounding a point charge q. When the charge is at the center of the sphere, the electric field is everywhere normal to the surface and constant in magnitude.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3FFF15A7-5143-4D66-9BAC-D4D13AC98A1A}" type="slidenum">
              <a:rPr lang="en-US" smtClean="0">
                <a:latin typeface="Arial" charset="0"/>
              </a:rPr>
              <a:pPr/>
              <a:t>12</a:t>
            </a:fld>
            <a:endParaRPr lang="en-US" smtClean="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r>
              <a:rPr lang="en-US" altLang="en-US" b="1" smtClean="0">
                <a:latin typeface="Arial" charset="0"/>
              </a:rPr>
              <a:t>Figure 24.7 </a:t>
            </a:r>
            <a:r>
              <a:rPr lang="en-US" altLang="en-US" smtClean="0">
                <a:latin typeface="Arial" charset="0"/>
              </a:rPr>
              <a:t>Closed surfaces of various shapes surrounding a charge q. The net electric flux is the same through all surfaces.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2A5DCBF8-F6D5-4A63-9FE6-8A4DEA87AC99}" type="slidenum">
              <a:rPr lang="en-US" smtClean="0">
                <a:latin typeface="Arial" charset="0"/>
              </a:rPr>
              <a:pPr/>
              <a:t>13</a:t>
            </a:fld>
            <a:endParaRPr lang="en-US" smtClean="0">
              <a:latin typeface="Arial" charset="0"/>
            </a:endParaRPr>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r>
              <a:rPr lang="en-US" altLang="en-US" b="1" smtClean="0">
                <a:latin typeface="Arial" charset="0"/>
              </a:rPr>
              <a:t>Figure 24.8 </a:t>
            </a:r>
            <a:r>
              <a:rPr lang="en-US" altLang="en-US" smtClean="0">
                <a:latin typeface="Arial" charset="0"/>
              </a:rPr>
              <a:t>A point charge located </a:t>
            </a:r>
            <a:r>
              <a:rPr lang="en-US" altLang="en-US" i="1" smtClean="0">
                <a:latin typeface="Arial" charset="0"/>
              </a:rPr>
              <a:t>outside </a:t>
            </a:r>
            <a:r>
              <a:rPr lang="en-US" altLang="en-US" smtClean="0">
                <a:latin typeface="Arial" charset="0"/>
              </a:rPr>
              <a:t>a closed surface. The number of lines entering the surface equals the number leaving the surface.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91A0984A-6D76-4300-AA18-4F22DDEB2846}" type="slidenum">
              <a:rPr lang="en-US" smtClean="0">
                <a:latin typeface="Arial" charset="0"/>
              </a:rPr>
              <a:pPr/>
              <a:t>14</a:t>
            </a:fld>
            <a:endParaRPr lang="en-US" smtClean="0">
              <a:latin typeface="Arial" charset="0"/>
            </a:endParaRPr>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7431CFF3-B465-4F31-A1D1-9CEB721D5323}" type="slidenum">
              <a:rPr lang="en-US" smtClean="0">
                <a:latin typeface="Arial" charset="0"/>
              </a:rPr>
              <a:pPr/>
              <a:t>15</a:t>
            </a:fld>
            <a:endParaRPr lang="en-US" smtClean="0">
              <a:latin typeface="Arial" charset="0"/>
            </a:endParaRPr>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pPr eaLnBrk="1" hangingPunct="1"/>
            <a:r>
              <a:rPr lang="en-US" altLang="en-US" b="1" dirty="0" smtClean="0">
                <a:latin typeface="Arial" charset="0"/>
              </a:rPr>
              <a:t>Active Figure 24.9 </a:t>
            </a:r>
            <a:r>
              <a:rPr lang="en-US" altLang="en-US" dirty="0" smtClean="0">
                <a:latin typeface="Arial" charset="0"/>
              </a:rPr>
              <a:t>The net electric flux through any closed surface depends only on the charge </a:t>
            </a:r>
            <a:r>
              <a:rPr lang="en-US" altLang="en-US" i="1" dirty="0" smtClean="0">
                <a:latin typeface="Arial" charset="0"/>
              </a:rPr>
              <a:t>inside </a:t>
            </a:r>
            <a:r>
              <a:rPr lang="en-US" altLang="en-US" dirty="0" smtClean="0">
                <a:latin typeface="Arial" charset="0"/>
              </a:rPr>
              <a:t>that surface. The net flux through surface </a:t>
            </a:r>
            <a:r>
              <a:rPr lang="en-US" altLang="en-US" i="1" dirty="0" smtClean="0">
                <a:latin typeface="Arial" charset="0"/>
              </a:rPr>
              <a:t>S </a:t>
            </a:r>
            <a:r>
              <a:rPr lang="en-US" altLang="en-US" dirty="0" smtClean="0">
                <a:latin typeface="Arial" charset="0"/>
              </a:rPr>
              <a:t>is q1 /0 , the net flux through surface Sis </a:t>
            </a:r>
            <a:r>
              <a:rPr lang="en-US" altLang="en-US" i="1" dirty="0" smtClean="0">
                <a:latin typeface="Arial" charset="0"/>
              </a:rPr>
              <a:t>(q </a:t>
            </a:r>
            <a:r>
              <a:rPr lang="en-US" altLang="en-US" dirty="0" smtClean="0">
                <a:latin typeface="Arial" charset="0"/>
              </a:rPr>
              <a:t>2 + q3)/</a:t>
            </a:r>
            <a:r>
              <a:rPr lang="en-US" altLang="en-US" i="1" dirty="0" smtClean="0">
                <a:latin typeface="Arial" charset="0"/>
              </a:rPr>
              <a:t>e </a:t>
            </a:r>
            <a:r>
              <a:rPr lang="en-US" altLang="en-US" dirty="0" smtClean="0">
                <a:latin typeface="Arial" charset="0"/>
              </a:rPr>
              <a:t>0 , and the net flux through surface </a:t>
            </a:r>
            <a:r>
              <a:rPr lang="en-US" altLang="en-US" i="1" dirty="0" smtClean="0">
                <a:latin typeface="Arial" charset="0"/>
              </a:rPr>
              <a:t>S </a:t>
            </a:r>
            <a:r>
              <a:rPr lang="en-US" altLang="en-US" dirty="0" smtClean="0">
                <a:latin typeface="Arial" charset="0"/>
              </a:rPr>
              <a:t>is zero. Charge q4 does not contribute to the flux through any surface because it is outside all surfaces.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86157595-78AD-4111-848C-134142D5B9D9}" type="slidenum">
              <a:rPr lang="en-US" smtClean="0">
                <a:latin typeface="Arial" charset="0"/>
              </a:rPr>
              <a:pPr/>
              <a:t>17</a:t>
            </a:fld>
            <a:endParaRPr lang="en-US" smtClean="0">
              <a:latin typeface="Arial" charset="0"/>
            </a:endParaRPr>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08F3F5B3-98BB-4E9A-B8EA-0B5A463896CF}" type="slidenum">
              <a:rPr lang="en-US" smtClean="0">
                <a:latin typeface="Arial" charset="0"/>
              </a:rPr>
              <a:pPr/>
              <a:t>18</a:t>
            </a:fld>
            <a:endParaRPr lang="en-US" smtClean="0">
              <a:latin typeface="Arial"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altLang="en-US" b="1" smtClean="0">
                <a:latin typeface="Arial" charset="0"/>
              </a:rPr>
              <a:t>Figure 24.10 </a:t>
            </a:r>
            <a:r>
              <a:rPr lang="en-US" altLang="en-US" smtClean="0">
                <a:latin typeface="Arial" charset="0"/>
              </a:rPr>
              <a:t>(Example 24.4) The point charge </a:t>
            </a:r>
            <a:r>
              <a:rPr lang="en-US" altLang="en-US" i="1" smtClean="0">
                <a:latin typeface="Arial" charset="0"/>
              </a:rPr>
              <a:t>q </a:t>
            </a:r>
            <a:r>
              <a:rPr lang="en-US" altLang="en-US" smtClean="0">
                <a:latin typeface="Arial" charset="0"/>
              </a:rPr>
              <a:t>is at the center of the spherical gaussian surface, and E is parallel to </a:t>
            </a:r>
            <a:r>
              <a:rPr lang="en-US" altLang="en-US" i="1" smtClean="0">
                <a:latin typeface="Arial" charset="0"/>
              </a:rPr>
              <a:t>d </a:t>
            </a:r>
            <a:r>
              <a:rPr lang="en-US" altLang="en-US" smtClean="0">
                <a:latin typeface="Arial" charset="0"/>
              </a:rPr>
              <a:t>A at every point on the surface.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05A34E1E-4E50-4AB8-8852-330412D9B196}" type="slidenum">
              <a:rPr lang="en-US" smtClean="0">
                <a:latin typeface="Arial" charset="0"/>
              </a:rPr>
              <a:pPr/>
              <a:t>19</a:t>
            </a:fld>
            <a:endParaRPr lang="en-US" smtClean="0">
              <a:latin typeface="Arial"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r>
              <a:rPr lang="en-US" altLang="en-US" b="1" smtClean="0">
                <a:latin typeface="Arial" charset="0"/>
              </a:rPr>
              <a:t>Figure 24.11 </a:t>
            </a:r>
            <a:r>
              <a:rPr lang="en-US" altLang="en-US" smtClean="0">
                <a:latin typeface="Arial" charset="0"/>
              </a:rPr>
              <a:t>(Example 24.5) A uniformly charged insulating sphere of radius </a:t>
            </a:r>
            <a:r>
              <a:rPr lang="en-US" altLang="en-US" i="1" smtClean="0">
                <a:latin typeface="Arial" charset="0"/>
              </a:rPr>
              <a:t>a </a:t>
            </a:r>
            <a:r>
              <a:rPr lang="en-US" altLang="en-US" smtClean="0">
                <a:latin typeface="Arial" charset="0"/>
              </a:rPr>
              <a:t>and total charge Q. (a) For points outside the sphere, a large spherical gaussian surface is drawn concentric with the sphere. In diagrams such as this, the dotted line represents the intersection of the gaussian surface with the plane of the page. (b) For points inside the sphere, a spherical gaussian surface smaller than the sphere is drawn.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77A86421-6A3E-4812-BB86-AEA4C23EAC5F}" type="slidenum">
              <a:rPr lang="en-US" smtClean="0">
                <a:latin typeface="Arial" charset="0"/>
              </a:rPr>
              <a:pPr/>
              <a:t>20</a:t>
            </a:fld>
            <a:endParaRPr lang="en-US" smtClean="0">
              <a:latin typeface="Arial" charset="0"/>
            </a:endParaRPr>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24.12 </a:t>
            </a:r>
            <a:r>
              <a:rPr lang="en-US" smtClean="0">
                <a:latin typeface="Arial" charset="0"/>
                <a:cs typeface="Times New Roman" pitchFamily="18" charset="0"/>
              </a:rPr>
              <a:t>(Example 24.5) A plot of </a:t>
            </a:r>
            <a:r>
              <a:rPr lang="en-US" i="1" smtClean="0">
                <a:latin typeface="Arial" charset="0"/>
                <a:cs typeface="Times New Roman" pitchFamily="18" charset="0"/>
              </a:rPr>
              <a:t>E </a:t>
            </a:r>
            <a:r>
              <a:rPr lang="en-US" smtClean="0">
                <a:latin typeface="Arial" charset="0"/>
                <a:cs typeface="Times New Roman" pitchFamily="18" charset="0"/>
              </a:rPr>
              <a:t>versus </a:t>
            </a:r>
            <a:r>
              <a:rPr lang="en-US" i="1" smtClean="0">
                <a:latin typeface="Arial" charset="0"/>
                <a:cs typeface="Times New Roman" pitchFamily="18" charset="0"/>
              </a:rPr>
              <a:t>r </a:t>
            </a:r>
            <a:r>
              <a:rPr lang="en-US" smtClean="0">
                <a:latin typeface="Arial" charset="0"/>
                <a:cs typeface="Times New Roman" pitchFamily="18" charset="0"/>
              </a:rPr>
              <a:t>for a uniformly charged insulating  phere. The electric field inside the sphere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varies linearly with r. The field outside  the sphere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is the same as that of a point charge </a:t>
            </a:r>
            <a:r>
              <a:rPr lang="en-US" i="1" smtClean="0">
                <a:latin typeface="Arial" charset="0"/>
                <a:cs typeface="Times New Roman" pitchFamily="18" charset="0"/>
              </a:rPr>
              <a:t>Q </a:t>
            </a:r>
            <a:r>
              <a:rPr lang="en-US" smtClean="0">
                <a:latin typeface="Arial" charset="0"/>
                <a:cs typeface="Times New Roman" pitchFamily="18" charset="0"/>
              </a:rPr>
              <a:t>located at </a:t>
            </a:r>
            <a:r>
              <a:rPr lang="en-US" i="1" smtClean="0">
                <a:latin typeface="Arial" charset="0"/>
                <a:cs typeface="Times New Roman" pitchFamily="18" charset="0"/>
              </a:rPr>
              <a:t>r </a:t>
            </a:r>
            <a:r>
              <a:rPr lang="en-US" smtClean="0">
                <a:latin typeface="Arial" charset="0"/>
                <a:cs typeface="Times New Roman" pitchFamily="18" charset="0"/>
              </a:rPr>
              <a:t>0.</a:t>
            </a:r>
          </a:p>
          <a:p>
            <a:pPr eaLnBrk="1" hangingPunct="1"/>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FC99DDC7-6D74-4876-8DAB-7541866FC37E}" type="slidenum">
              <a:rPr lang="en-US" smtClean="0">
                <a:latin typeface="Arial" charset="0"/>
              </a:rPr>
              <a:pPr/>
              <a:t>21</a:t>
            </a:fld>
            <a:endParaRPr lang="en-US" smtClean="0">
              <a:latin typeface="Arial" charset="0"/>
            </a:endParaRPr>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r>
              <a:rPr lang="en-US" b="1" dirty="0" smtClean="0">
                <a:latin typeface="Arial" charset="0"/>
                <a:cs typeface="Times New Roman" pitchFamily="18" charset="0"/>
              </a:rPr>
              <a:t>Figure 24.13 </a:t>
            </a:r>
            <a:r>
              <a:rPr lang="en-US" dirty="0" smtClean="0">
                <a:latin typeface="Arial" charset="0"/>
                <a:cs typeface="Times New Roman" pitchFamily="18" charset="0"/>
              </a:rPr>
              <a:t>(Example 24.6) (a) The electric field inside a uniformly charged spherical shell is zero. The field outside is the same as that due to a point charge </a:t>
            </a:r>
            <a:r>
              <a:rPr lang="en-US" i="1" dirty="0" smtClean="0">
                <a:latin typeface="Arial" charset="0"/>
                <a:cs typeface="Times New Roman" pitchFamily="18" charset="0"/>
              </a:rPr>
              <a:t>Q </a:t>
            </a:r>
            <a:r>
              <a:rPr lang="en-US" dirty="0" smtClean="0">
                <a:latin typeface="Arial" charset="0"/>
                <a:cs typeface="Times New Roman" pitchFamily="18" charset="0"/>
              </a:rPr>
              <a:t>located at the center of the shell. (b) Gaussian surface for </a:t>
            </a:r>
            <a:r>
              <a:rPr lang="en-US" i="1" dirty="0" smtClean="0">
                <a:latin typeface="Arial" charset="0"/>
                <a:cs typeface="Times New Roman" pitchFamily="18" charset="0"/>
              </a:rPr>
              <a:t>r</a:t>
            </a:r>
            <a:r>
              <a:rPr lang="en-US" i="1" dirty="0" smtClean="0">
                <a:latin typeface="Arial" charset="0"/>
                <a:cs typeface="Times New Roman" pitchFamily="18" charset="0"/>
                <a:sym typeface="Symbol" pitchFamily="18" charset="2"/>
              </a:rPr>
              <a:t></a:t>
            </a:r>
            <a:r>
              <a:rPr lang="en-US" i="1" dirty="0" smtClean="0">
                <a:latin typeface="Arial" charset="0"/>
                <a:cs typeface="Times New Roman" pitchFamily="18" charset="0"/>
              </a:rPr>
              <a:t> </a:t>
            </a:r>
            <a:r>
              <a:rPr lang="en-US" dirty="0" smtClean="0">
                <a:latin typeface="Arial" charset="0"/>
                <a:cs typeface="Times New Roman" pitchFamily="18" charset="0"/>
              </a:rPr>
              <a:t>a. (c) Gaussian surface for </a:t>
            </a:r>
            <a:r>
              <a:rPr lang="en-US" i="1" dirty="0" smtClean="0">
                <a:latin typeface="Arial" charset="0"/>
                <a:cs typeface="Times New Roman" pitchFamily="18" charset="0"/>
              </a:rPr>
              <a:t>r</a:t>
            </a:r>
            <a:r>
              <a:rPr lang="en-US" i="1" dirty="0" smtClean="0">
                <a:latin typeface="Arial" charset="0"/>
                <a:cs typeface="Times New Roman" pitchFamily="18" charset="0"/>
                <a:sym typeface="Symbol" pitchFamily="18" charset="2"/>
              </a:rPr>
              <a:t></a:t>
            </a:r>
            <a:r>
              <a:rPr lang="en-US" i="1" dirty="0" smtClean="0">
                <a:latin typeface="Arial" charset="0"/>
                <a:cs typeface="Times New Roman" pitchFamily="18" charset="0"/>
              </a:rPr>
              <a:t> </a:t>
            </a:r>
            <a:r>
              <a:rPr lang="en-US" dirty="0" smtClean="0">
                <a:latin typeface="Arial" charset="0"/>
                <a:cs typeface="Times New Roman" pitchFamily="18" charset="0"/>
              </a:rPr>
              <a:t>a.</a:t>
            </a:r>
          </a:p>
          <a:p>
            <a:pPr eaLnBrk="1" hangingPunct="1"/>
            <a:endParaRPr lang="en-US"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A79C38D8-9459-4BBD-B294-20B03239554B}" type="slidenum">
              <a:rPr lang="en-US" smtClean="0">
                <a:latin typeface="Arial" charset="0"/>
              </a:rPr>
              <a:pPr/>
              <a:t>2</a:t>
            </a:fld>
            <a:endParaRPr lang="en-US" smtClean="0">
              <a:latin typeface="Arial"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9162E816-AD27-437A-92D2-42DF30481CBE}" type="slidenum">
              <a:rPr lang="en-US" smtClean="0">
                <a:latin typeface="Arial" charset="0"/>
              </a:rPr>
              <a:pPr/>
              <a:t>23</a:t>
            </a:fld>
            <a:endParaRPr lang="en-US" smtClean="0">
              <a:latin typeface="Arial" charset="0"/>
            </a:endParaRPr>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24.13 </a:t>
            </a:r>
            <a:r>
              <a:rPr lang="en-US" smtClean="0">
                <a:latin typeface="Arial" charset="0"/>
                <a:cs typeface="Times New Roman" pitchFamily="18" charset="0"/>
              </a:rPr>
              <a:t>(Example 24.6) (a) The electric field inside a uniformly charged spherical shell is zero. The field outside is the same as that due to a point charge </a:t>
            </a:r>
            <a:r>
              <a:rPr lang="en-US" i="1" smtClean="0">
                <a:latin typeface="Arial" charset="0"/>
                <a:cs typeface="Times New Roman" pitchFamily="18" charset="0"/>
              </a:rPr>
              <a:t>Q </a:t>
            </a:r>
            <a:r>
              <a:rPr lang="en-US" smtClean="0">
                <a:latin typeface="Arial" charset="0"/>
                <a:cs typeface="Times New Roman" pitchFamily="18" charset="0"/>
              </a:rPr>
              <a:t>located at the center of the shell. </a:t>
            </a:r>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313053D7-E94E-43C2-9FA6-93DEF9BB030F}" type="slidenum">
              <a:rPr lang="en-US" smtClean="0">
                <a:latin typeface="Arial" charset="0"/>
              </a:rPr>
              <a:pPr/>
              <a:t>24</a:t>
            </a:fld>
            <a:endParaRPr lang="en-US" smtClean="0">
              <a:latin typeface="Arial"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24.13 </a:t>
            </a:r>
            <a:r>
              <a:rPr lang="en-US" smtClean="0">
                <a:latin typeface="Arial" charset="0"/>
                <a:cs typeface="Times New Roman" pitchFamily="18" charset="0"/>
              </a:rPr>
              <a:t>(Example 24.6) (b) Gaussian surface for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 </a:t>
            </a:r>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E23A2313-7444-4E53-85A7-85B512FCDD97}" type="slidenum">
              <a:rPr lang="en-US" smtClean="0">
                <a:latin typeface="Arial" charset="0"/>
              </a:rPr>
              <a:pPr/>
              <a:t>25</a:t>
            </a:fld>
            <a:endParaRPr lang="en-US" smtClean="0">
              <a:latin typeface="Arial"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24.13 </a:t>
            </a:r>
            <a:r>
              <a:rPr lang="en-US" smtClean="0">
                <a:latin typeface="Arial" charset="0"/>
                <a:cs typeface="Times New Roman" pitchFamily="18" charset="0"/>
              </a:rPr>
              <a:t>(Example 24.6) (c) Gaussian surface for </a:t>
            </a:r>
            <a:r>
              <a:rPr lang="en-US" i="1" smtClean="0">
                <a:latin typeface="Arial" charset="0"/>
                <a:cs typeface="Times New Roman" pitchFamily="18" charset="0"/>
              </a:rPr>
              <a:t>r</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 </a:t>
            </a:r>
            <a:r>
              <a:rPr lang="en-US" smtClean="0">
                <a:latin typeface="Arial" charset="0"/>
                <a:cs typeface="Times New Roman" pitchFamily="18" charset="0"/>
              </a:rPr>
              <a:t>a.</a:t>
            </a:r>
          </a:p>
          <a:p>
            <a:pPr eaLnBrk="1" hangingPunct="1"/>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0A40D366-E72E-4E09-9941-6E949A4CCE5D}" type="slidenum">
              <a:rPr lang="en-US" smtClean="0">
                <a:latin typeface="Arial" charset="0"/>
              </a:rPr>
              <a:pPr/>
              <a:t>26</a:t>
            </a:fld>
            <a:endParaRPr lang="en-US" smtClean="0">
              <a:latin typeface="Arial"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r>
              <a:rPr lang="en-US" altLang="en-US" b="1" smtClean="0">
                <a:latin typeface="Arial" charset="0"/>
              </a:rPr>
              <a:t>Figure 24.14 </a:t>
            </a:r>
            <a:r>
              <a:rPr lang="en-US" altLang="en-US" smtClean="0">
                <a:latin typeface="Arial" charset="0"/>
              </a:rPr>
              <a:t>(Example 24.7) (a) An infinite line of charge surrounded by a cylindrical gaussian surface concentric with the line. (b) An end view shows that the electric field at the cylindrical surface is constant in magnitude and perpendicular to the surface.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5E19BC00-736E-4A1D-9DF1-6AD6E1C813DB}" type="slidenum">
              <a:rPr lang="en-US" smtClean="0">
                <a:latin typeface="Arial" charset="0"/>
              </a:rPr>
              <a:pPr/>
              <a:t>27</a:t>
            </a:fld>
            <a:endParaRPr lang="en-US" smtClean="0">
              <a:latin typeface="Arial" charset="0"/>
            </a:endParaRPr>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pPr eaLnBrk="1" hangingPunct="1"/>
            <a:r>
              <a:rPr lang="en-US" altLang="en-US" b="1" smtClean="0">
                <a:latin typeface="Arial" charset="0"/>
              </a:rPr>
              <a:t>Figure 24.14 </a:t>
            </a:r>
            <a:r>
              <a:rPr lang="en-US" altLang="en-US" smtClean="0">
                <a:latin typeface="Arial" charset="0"/>
              </a:rPr>
              <a:t>(Example 24.7) (a) An infinite line of charge surrounded by a cylindrical gaussian surface concentric with the line.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D2D1D10F-0864-4EA9-91CC-03069A99732D}" type="slidenum">
              <a:rPr lang="en-US" smtClean="0">
                <a:latin typeface="Arial" charset="0"/>
              </a:rPr>
              <a:pPr/>
              <a:t>28</a:t>
            </a:fld>
            <a:endParaRPr lang="en-US" smtClean="0">
              <a:latin typeface="Arial" charset="0"/>
            </a:endParaRPr>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pPr eaLnBrk="1" hangingPunct="1"/>
            <a:r>
              <a:rPr lang="en-US" altLang="en-US" b="1" smtClean="0">
                <a:latin typeface="Arial" charset="0"/>
              </a:rPr>
              <a:t>Figure 24.14 </a:t>
            </a:r>
            <a:r>
              <a:rPr lang="en-US" altLang="en-US" smtClean="0">
                <a:latin typeface="Arial" charset="0"/>
              </a:rPr>
              <a:t>(Example 24.7) (b) An end view shows that the electric field at the cylindrical surface is constant in magnitude and perpendicular to the surface.</a:t>
            </a:r>
          </a:p>
          <a:p>
            <a:pPr eaLnBrk="1" hangingPunct="1"/>
            <a:endParaRPr lang="en-US" alt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F8F4C531-F32F-4FE9-B3A9-A63189360297}" type="slidenum">
              <a:rPr lang="en-US" smtClean="0">
                <a:latin typeface="Arial" charset="0"/>
              </a:rPr>
              <a:pPr/>
              <a:t>29</a:t>
            </a:fld>
            <a:endParaRPr lang="en-US" smtClean="0">
              <a:latin typeface="Arial" charset="0"/>
            </a:endParaRPr>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pPr eaLnBrk="1" hangingPunct="1"/>
            <a:r>
              <a:rPr lang="en-US" altLang="en-US" b="1" smtClean="0">
                <a:solidFill>
                  <a:srgbClr val="000000"/>
                </a:solidFill>
                <a:latin typeface="Arial" charset="0"/>
              </a:rPr>
              <a:t>Figure 24.15 </a:t>
            </a:r>
            <a:r>
              <a:rPr lang="en-US" altLang="en-US" smtClean="0">
                <a:solidFill>
                  <a:srgbClr val="000000"/>
                </a:solidFill>
                <a:latin typeface="Arial" charset="0"/>
              </a:rPr>
              <a:t>(Example 24.8) A cylindrical gaussian surface penetrating an infinite plane of charge. The flux is </a:t>
            </a:r>
            <a:r>
              <a:rPr lang="en-US" altLang="en-US" i="1" smtClean="0">
                <a:solidFill>
                  <a:srgbClr val="000000"/>
                </a:solidFill>
                <a:latin typeface="Arial" charset="0"/>
              </a:rPr>
              <a:t>E</a:t>
            </a:r>
            <a:r>
              <a:rPr lang="en-US" altLang="en-US" smtClean="0">
                <a:solidFill>
                  <a:srgbClr val="000000"/>
                </a:solidFill>
                <a:latin typeface="Arial" charset="0"/>
              </a:rPr>
              <a:t>a through each end of the gaussian surface and zero through its curved surface.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A0D11AB8-5A6B-4D11-B169-BDC4E2962C79}" type="slidenum">
              <a:rPr lang="en-US" smtClean="0">
                <a:latin typeface="Arial" charset="0"/>
              </a:rPr>
              <a:pPr/>
              <a:t>30</a:t>
            </a:fld>
            <a:endParaRPr lang="en-US" smtClean="0">
              <a:latin typeface="Arial" charset="0"/>
            </a:endParaRPr>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B952E1E0-BDB1-481D-B80C-5DFB223F18F7}" type="slidenum">
              <a:rPr lang="en-US" smtClean="0">
                <a:latin typeface="Arial" charset="0"/>
              </a:rPr>
              <a:pPr/>
              <a:t>35</a:t>
            </a:fld>
            <a:endParaRPr lang="en-US" smtClean="0">
              <a:latin typeface="Arial" charset="0"/>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FECE10FC-D922-4789-B980-C28BC7D83C9D}" type="slidenum">
              <a:rPr lang="en-US" smtClean="0">
                <a:latin typeface="Arial" charset="0"/>
              </a:rPr>
              <a:pPr/>
              <a:t>36</a:t>
            </a:fld>
            <a:endParaRPr lang="en-US" smtClean="0">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0EDCA93B-ED35-4DD8-AF70-217B56AD9362}" type="slidenum">
              <a:rPr lang="en-US" smtClean="0">
                <a:latin typeface="Arial" charset="0"/>
              </a:rPr>
              <a:pPr/>
              <a:t>3</a:t>
            </a:fld>
            <a:endParaRPr lang="en-US" smtClean="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24.1 </a:t>
            </a:r>
            <a:r>
              <a:rPr lang="en-US" smtClean="0">
                <a:latin typeface="Arial" charset="0"/>
                <a:cs typeface="Times New Roman" pitchFamily="18" charset="0"/>
              </a:rPr>
              <a:t>Field lines representing a uniform electric field penetrating a plane of area </a:t>
            </a:r>
            <a:r>
              <a:rPr lang="en-US" i="1" smtClean="0">
                <a:latin typeface="Arial" charset="0"/>
                <a:cs typeface="Times New Roman" pitchFamily="18" charset="0"/>
              </a:rPr>
              <a:t>A </a:t>
            </a:r>
            <a:r>
              <a:rPr lang="en-US" smtClean="0">
                <a:latin typeface="Arial" charset="0"/>
                <a:cs typeface="Times New Roman" pitchFamily="18" charset="0"/>
              </a:rPr>
              <a:t>perpendicular to the field. The electric flux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E </a:t>
            </a:r>
            <a:r>
              <a:rPr lang="en-US" smtClean="0">
                <a:latin typeface="Arial" charset="0"/>
                <a:cs typeface="Times New Roman" pitchFamily="18" charset="0"/>
              </a:rPr>
              <a:t>hrough this area is equal to </a:t>
            </a:r>
            <a:r>
              <a:rPr lang="en-US" i="1" smtClean="0">
                <a:latin typeface="Arial" charset="0"/>
                <a:cs typeface="Times New Roman" pitchFamily="18" charset="0"/>
              </a:rPr>
              <a:t>E</a:t>
            </a:r>
            <a:r>
              <a:rPr lang="en-US" smtClean="0">
                <a:latin typeface="Arial" charset="0"/>
                <a:cs typeface="Times New Roman" pitchFamily="18" charset="0"/>
              </a:rPr>
              <a:t>A.</a:t>
            </a:r>
          </a:p>
          <a:p>
            <a:pPr eaLnBrk="1" hangingPunct="1"/>
            <a:endParaRPr lang="en-US"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A849B86D-96F4-4648-B2E8-E278FFDF8CEB}" type="slidenum">
              <a:rPr lang="en-US" smtClean="0">
                <a:latin typeface="Arial" charset="0"/>
              </a:rPr>
              <a:pPr/>
              <a:t>37</a:t>
            </a:fld>
            <a:endParaRPr lang="en-US" smtClean="0">
              <a:latin typeface="Arial" charset="0"/>
            </a:endParaRP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r>
              <a:rPr lang="en-US" altLang="en-US" b="1" smtClean="0">
                <a:latin typeface="Arial" charset="0"/>
              </a:rPr>
              <a:t>Figure 24.16 </a:t>
            </a:r>
            <a:r>
              <a:rPr lang="en-US" altLang="en-US" smtClean="0">
                <a:latin typeface="Arial" charset="0"/>
              </a:rPr>
              <a:t>A conducting slab in an external electric field E. The charges induced on the two surfaces of the slab produce an electric field that opposes the external field, giving a resultant field of zero inside the slab.</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43C16547-2C9D-43F7-8922-042E2DB26B04}" type="slidenum">
              <a:rPr lang="en-US" smtClean="0">
                <a:latin typeface="Arial" charset="0"/>
              </a:rPr>
              <a:pPr/>
              <a:t>38</a:t>
            </a:fld>
            <a:endParaRPr lang="en-US" smtClean="0">
              <a:latin typeface="Arial" charset="0"/>
            </a:endParaRPr>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r>
              <a:rPr lang="en-US" altLang="en-US" b="1" smtClean="0">
                <a:latin typeface="Arial" charset="0"/>
              </a:rPr>
              <a:t>Figure 24.17 </a:t>
            </a:r>
            <a:r>
              <a:rPr lang="en-US" altLang="en-US" smtClean="0">
                <a:latin typeface="Arial" charset="0"/>
              </a:rPr>
              <a:t>A conductor of arbitrary shape. The broken line represents a gaussian surface just inside the surface of the conductor.</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0784B8A6-8EB7-4D58-B333-BCB0A47CC210}" type="slidenum">
              <a:rPr lang="en-US" smtClean="0">
                <a:latin typeface="Arial" charset="0"/>
              </a:rPr>
              <a:pPr/>
              <a:t>39</a:t>
            </a:fld>
            <a:endParaRPr lang="en-US" smtClean="0">
              <a:latin typeface="Arial" charset="0"/>
            </a:endParaRPr>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eaLnBrk="1" hangingPunct="1"/>
            <a:r>
              <a:rPr lang="en-US" altLang="en-US" b="1" smtClean="0">
                <a:latin typeface="Arial" charset="0"/>
              </a:rPr>
              <a:t>Figure 24-18 </a:t>
            </a:r>
            <a:r>
              <a:rPr lang="en-US" altLang="en-US" smtClean="0">
                <a:latin typeface="Arial" charset="0"/>
              </a:rPr>
              <a:t>A gaussian surface in the shape of a small cylinder is used to calculate the electric field just outside a charged conductor. The flux through the gaussian surface is </a:t>
            </a:r>
            <a:r>
              <a:rPr lang="en-US" altLang="en-US" i="1" smtClean="0">
                <a:latin typeface="Arial" charset="0"/>
              </a:rPr>
              <a:t>E</a:t>
            </a:r>
            <a:r>
              <a:rPr lang="en-US" altLang="en-US" smtClean="0">
                <a:latin typeface="Arial" charset="0"/>
              </a:rPr>
              <a:t>A. Remember that E is zero inside the conductor.</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C3A3F591-50C8-49AC-8E86-062D45A8D8B2}" type="slidenum">
              <a:rPr lang="en-US" smtClean="0">
                <a:latin typeface="Arial" charset="0"/>
              </a:rPr>
              <a:pPr/>
              <a:t>40</a:t>
            </a:fld>
            <a:endParaRPr lang="en-US" smtClean="0">
              <a:latin typeface="Arial"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eaLnBrk="1" hangingPunct="1"/>
            <a:r>
              <a:rPr lang="en-US" altLang="en-US" b="1" smtClean="0">
                <a:latin typeface="Arial" charset="0"/>
              </a:rPr>
              <a:t>Figure 24.19 </a:t>
            </a:r>
            <a:r>
              <a:rPr lang="en-US" altLang="en-US" smtClean="0">
                <a:latin typeface="Arial" charset="0"/>
              </a:rPr>
              <a:t>Electric field pattern surrounding a charged conducting plate placed near an oppositely charged conducting cylinder. Small pieces of thread suspended in oil align with the electric field lines. Note that (1) the field lines are perpendicular to both conductors and (2) there are no lines inside the cylinder </a:t>
            </a:r>
            <a:r>
              <a:rPr lang="en-US" altLang="en-US" i="1" smtClean="0">
                <a:latin typeface="Arial" charset="0"/>
              </a:rPr>
              <a:t>(E= </a:t>
            </a:r>
            <a:r>
              <a:rPr lang="en-US" altLang="en-US" smtClean="0">
                <a:latin typeface="Arial" charset="0"/>
              </a:rPr>
              <a:t>0).</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706C9261-4CA3-40BC-955F-40973E6FE26F}" type="slidenum">
              <a:rPr lang="en-US" smtClean="0">
                <a:latin typeface="Arial" charset="0"/>
              </a:rPr>
              <a:pPr/>
              <a:t>41</a:t>
            </a:fld>
            <a:endParaRPr lang="en-US" smtClean="0">
              <a:latin typeface="Arial" charset="0"/>
            </a:endParaRPr>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pPr eaLnBrk="1" hangingPunct="1"/>
            <a:endParaRPr lang="en-US" altLang="en-US"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FBE87DB5-31A2-46DA-802D-0718872C6ECC}" type="slidenum">
              <a:rPr lang="en-US" smtClean="0">
                <a:latin typeface="Arial" charset="0"/>
              </a:rPr>
              <a:pPr/>
              <a:t>42</a:t>
            </a:fld>
            <a:endParaRPr lang="en-US" smtClean="0">
              <a:latin typeface="Arial" charset="0"/>
            </a:endParaRPr>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pPr eaLnBrk="1" hangingPunct="1"/>
            <a:r>
              <a:rPr lang="en-US" altLang="en-US" b="1" smtClean="0">
                <a:latin typeface="Arial" charset="0"/>
              </a:rPr>
              <a:t>Figure 24.21 </a:t>
            </a:r>
            <a:r>
              <a:rPr lang="en-US" altLang="en-US" smtClean="0">
                <a:latin typeface="Arial" charset="0"/>
              </a:rPr>
              <a:t>(Example 24.10) A plot of </a:t>
            </a:r>
            <a:r>
              <a:rPr lang="en-US" altLang="en-US" i="1" smtClean="0">
                <a:latin typeface="Arial" charset="0"/>
              </a:rPr>
              <a:t>E </a:t>
            </a:r>
            <a:r>
              <a:rPr lang="en-US" altLang="en-US" smtClean="0">
                <a:latin typeface="Arial" charset="0"/>
              </a:rPr>
              <a:t>versus </a:t>
            </a:r>
            <a:r>
              <a:rPr lang="en-US" altLang="en-US" i="1" smtClean="0">
                <a:latin typeface="Arial" charset="0"/>
              </a:rPr>
              <a:t>r </a:t>
            </a:r>
            <a:r>
              <a:rPr lang="en-US" altLang="en-US" smtClean="0">
                <a:latin typeface="Arial" charset="0"/>
              </a:rPr>
              <a:t>for the two-conductor system shown in Figure 24.20.</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8B61192D-0825-4A86-A2C1-32D2824059AB}" type="slidenum">
              <a:rPr lang="en-US" smtClean="0">
                <a:latin typeface="Arial" charset="0"/>
              </a:rPr>
              <a:pPr/>
              <a:t>43</a:t>
            </a:fld>
            <a:endParaRPr lang="en-US" smtClean="0">
              <a:latin typeface="Arial" charset="0"/>
            </a:endParaRPr>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pPr eaLnBrk="1" hangingPunct="1"/>
            <a:endParaRPr lang="en-US" alt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9B54475A-00B1-47BE-B59A-7D92B1DD6C5C}" type="slidenum">
              <a:rPr lang="en-US" smtClean="0">
                <a:latin typeface="Arial" charset="0"/>
              </a:rPr>
              <a:pPr/>
              <a:t>44</a:t>
            </a:fld>
            <a:endParaRPr lang="en-US" smtClean="0">
              <a:latin typeface="Arial" charset="0"/>
            </a:endParaRPr>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24.23 </a:t>
            </a:r>
            <a:r>
              <a:rPr lang="en-US" smtClean="0">
                <a:latin typeface="Arial" charset="0"/>
                <a:cs typeface="Times New Roman" pitchFamily="18" charset="0"/>
              </a:rPr>
              <a:t>The area element </a:t>
            </a:r>
            <a:r>
              <a:rPr lang="en-US" i="1" smtClean="0">
                <a:latin typeface="Arial" charset="0"/>
                <a:cs typeface="Times New Roman" pitchFamily="18" charset="0"/>
              </a:rPr>
              <a:t>A </a:t>
            </a:r>
            <a:r>
              <a:rPr lang="en-US" smtClean="0">
                <a:latin typeface="Arial" charset="0"/>
                <a:cs typeface="Times New Roman" pitchFamily="18" charset="0"/>
              </a:rPr>
              <a:t>subtends a solid angle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 </a:t>
            </a:r>
            <a:r>
              <a:rPr lang="en-US" i="1" smtClean="0">
                <a:latin typeface="Arial" charset="0"/>
                <a:cs typeface="Times New Roman" pitchFamily="18" charset="0"/>
              </a:rPr>
              <a:t>(</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A </a:t>
            </a:r>
            <a:r>
              <a:rPr lang="en-US" smtClean="0">
                <a:latin typeface="Arial" charset="0"/>
                <a:cs typeface="Times New Roman" pitchFamily="18" charset="0"/>
              </a:rPr>
              <a:t>cos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a:t>
            </a:r>
            <a:r>
              <a:rPr lang="en-US" i="1" smtClean="0">
                <a:latin typeface="Arial" charset="0"/>
                <a:cs typeface="Times New Roman" pitchFamily="18" charset="0"/>
              </a:rPr>
              <a:t>r </a:t>
            </a:r>
            <a:r>
              <a:rPr lang="en-US" baseline="30000" smtClean="0">
                <a:latin typeface="Arial" charset="0"/>
                <a:cs typeface="Times New Roman" pitchFamily="18" charset="0"/>
              </a:rPr>
              <a:t>2</a:t>
            </a:r>
            <a:r>
              <a:rPr lang="en-US" smtClean="0">
                <a:latin typeface="Arial" charset="0"/>
                <a:cs typeface="Times New Roman" pitchFamily="18" charset="0"/>
              </a:rPr>
              <a:t> at the charge q.</a:t>
            </a:r>
          </a:p>
          <a:p>
            <a:pPr eaLnBrk="1" hangingPunct="1"/>
            <a:endParaRPr 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FB01C9BD-1E83-43CD-B148-B3F34BD02482}" type="slidenum">
              <a:rPr lang="en-US" smtClean="0">
                <a:latin typeface="Arial" charset="0"/>
              </a:rPr>
              <a:pPr/>
              <a:t>45</a:t>
            </a:fld>
            <a:endParaRPr lang="en-US" smtClean="0">
              <a:latin typeface="Arial" charset="0"/>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pPr eaLnBrk="1" hangingPunct="1"/>
            <a:endParaRPr lang="en-US" alt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B860D5DD-FBF9-4937-B54C-9646FFB57190}" type="slidenum">
              <a:rPr lang="en-US" smtClean="0">
                <a:latin typeface="Arial" charset="0"/>
              </a:rPr>
              <a:pPr/>
              <a:t>4</a:t>
            </a:fld>
            <a:endParaRPr lang="en-US" smtClean="0">
              <a:latin typeface="Arial" charset="0"/>
            </a:endParaRPr>
          </a:p>
        </p:txBody>
      </p:sp>
      <p:sp>
        <p:nvSpPr>
          <p:cNvPr id="129027" name="Rectangle 1026"/>
          <p:cNvSpPr>
            <a:spLocks noGrp="1" noRot="1" noChangeAspect="1" noChangeArrowheads="1" noTextEdit="1"/>
          </p:cNvSpPr>
          <p:nvPr>
            <p:ph type="sldImg"/>
          </p:nvPr>
        </p:nvSpPr>
        <p:spPr>
          <a:ln/>
        </p:spPr>
      </p:sp>
      <p:sp>
        <p:nvSpPr>
          <p:cNvPr id="129028" name="Rectangle 1027"/>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24.2 </a:t>
            </a:r>
            <a:r>
              <a:rPr lang="en-US" smtClean="0">
                <a:latin typeface="Arial" charset="0"/>
                <a:cs typeface="Times New Roman" pitchFamily="18" charset="0"/>
              </a:rPr>
              <a:t>Field lines representing a uniform electric field penetrating an area </a:t>
            </a:r>
            <a:r>
              <a:rPr lang="en-US" i="1" smtClean="0">
                <a:latin typeface="Arial" charset="0"/>
                <a:cs typeface="Times New Roman" pitchFamily="18" charset="0"/>
              </a:rPr>
              <a:t>A’ </a:t>
            </a:r>
            <a:r>
              <a:rPr lang="en-US" smtClean="0">
                <a:latin typeface="Arial" charset="0"/>
                <a:cs typeface="Times New Roman" pitchFamily="18" charset="0"/>
              </a:rPr>
              <a:t>that is at an angle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 to the field. Because the number of lines that go through the area A is the same as the number that go through A, the flux through A is equal to the flux through </a:t>
            </a:r>
            <a:r>
              <a:rPr lang="en-US" i="1" smtClean="0">
                <a:latin typeface="Arial" charset="0"/>
                <a:cs typeface="Times New Roman" pitchFamily="18" charset="0"/>
              </a:rPr>
              <a:t>A </a:t>
            </a:r>
            <a:r>
              <a:rPr lang="en-US" smtClean="0">
                <a:latin typeface="Arial" charset="0"/>
                <a:cs typeface="Times New Roman" pitchFamily="18" charset="0"/>
              </a:rPr>
              <a:t>and is given by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E= E</a:t>
            </a:r>
            <a:r>
              <a:rPr lang="en-US" smtClean="0">
                <a:latin typeface="Arial" charset="0"/>
                <a:cs typeface="Times New Roman" pitchFamily="18" charset="0"/>
              </a:rPr>
              <a:t>Acos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a:t>
            </a:r>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8B858C4B-7C79-419D-ABCD-6257FC78F365}" type="slidenum">
              <a:rPr lang="en-US" smtClean="0">
                <a:latin typeface="Arial" charset="0"/>
              </a:rPr>
              <a:pPr/>
              <a:t>6</a:t>
            </a:fld>
            <a:endParaRPr lang="en-US" smtClean="0">
              <a:latin typeface="Arial" charset="0"/>
            </a:endParaRPr>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Figure 24.3 </a:t>
            </a:r>
            <a:r>
              <a:rPr lang="en-US" smtClean="0">
                <a:latin typeface="Arial" charset="0"/>
                <a:cs typeface="Times New Roman" pitchFamily="18" charset="0"/>
              </a:rPr>
              <a:t>A small element of surface area Ai. The electric field makes an angle </a:t>
            </a:r>
            <a:r>
              <a:rPr lang="en-US" smtClean="0">
                <a:latin typeface="Arial" charset="0"/>
                <a:cs typeface="Times New Roman" pitchFamily="18" charset="0"/>
                <a:sym typeface="Symbol" pitchFamily="18" charset="2"/>
              </a:rPr>
              <a:t></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with he vector </a:t>
            </a:r>
            <a:r>
              <a:rPr lang="en-US" smtClean="0">
                <a:latin typeface="Arial" charset="0"/>
                <a:cs typeface="Times New Roman" pitchFamily="18" charset="0"/>
                <a:sym typeface="Symbol" pitchFamily="18" charset="2"/>
              </a:rPr>
              <a:t></a:t>
            </a:r>
            <a:r>
              <a:rPr lang="en-US" smtClean="0">
                <a:latin typeface="Arial" charset="0"/>
                <a:cs typeface="Times New Roman" pitchFamily="18" charset="0"/>
              </a:rPr>
              <a:t>A</a:t>
            </a:r>
            <a:r>
              <a:rPr lang="en-US" baseline="-30000" smtClean="0">
                <a:latin typeface="Arial" charset="0"/>
                <a:cs typeface="Times New Roman" pitchFamily="18" charset="0"/>
              </a:rPr>
              <a:t>i</a:t>
            </a:r>
            <a:r>
              <a:rPr lang="en-US" smtClean="0">
                <a:latin typeface="Arial" charset="0"/>
                <a:cs typeface="Times New Roman" pitchFamily="18" charset="0"/>
              </a:rPr>
              <a:t>, defined as being normal to the surface element, and the flux through the element is equal to </a:t>
            </a:r>
            <a:r>
              <a:rPr lang="en-US" i="1" smtClean="0">
                <a:latin typeface="Arial" charset="0"/>
                <a:cs typeface="Times New Roman" pitchFamily="18" charset="0"/>
              </a:rPr>
              <a:t>E</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i="1" smtClean="0">
                <a:latin typeface="Arial" charset="0"/>
                <a:cs typeface="Times New Roman" pitchFamily="18" charset="0"/>
                <a:sym typeface="Symbol" pitchFamily="18" charset="2"/>
              </a:rPr>
              <a:t></a:t>
            </a:r>
            <a:r>
              <a:rPr lang="en-US" i="1" smtClean="0">
                <a:latin typeface="Arial" charset="0"/>
                <a:cs typeface="Times New Roman" pitchFamily="18" charset="0"/>
              </a:rPr>
              <a:t>Ai </a:t>
            </a:r>
            <a:r>
              <a:rPr lang="en-US" smtClean="0">
                <a:latin typeface="Arial" charset="0"/>
                <a:cs typeface="Times New Roman" pitchFamily="18" charset="0"/>
              </a:rPr>
              <a:t>cos </a:t>
            </a:r>
            <a:r>
              <a:rPr lang="en-US" smtClean="0">
                <a:latin typeface="Arial" charset="0"/>
                <a:cs typeface="Times New Roman" pitchFamily="18" charset="0"/>
                <a:sym typeface="Symbol" pitchFamily="18" charset="2"/>
              </a:rPr>
              <a:t></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a:t>
            </a:r>
          </a:p>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85DF16CA-2531-4B05-AC9B-A1DFCF8B79D5}" type="slidenum">
              <a:rPr lang="en-US" smtClean="0">
                <a:latin typeface="Arial" charset="0"/>
              </a:rPr>
              <a:pPr/>
              <a:t>7</a:t>
            </a:fld>
            <a:endParaRPr lang="en-US" smtClean="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2A835369-5F37-4839-97EA-9AD59B2A0EB9}" type="slidenum">
              <a:rPr lang="en-US" smtClean="0">
                <a:latin typeface="Arial" charset="0"/>
              </a:rPr>
              <a:pPr/>
              <a:t>8</a:t>
            </a:fld>
            <a:endParaRPr lang="en-US" smtClean="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pPr eaLnBrk="1" hangingPunct="1"/>
            <a:r>
              <a:rPr lang="en-US" altLang="en-US" b="1" smtClean="0">
                <a:latin typeface="Arial" charset="0"/>
              </a:rPr>
              <a:t>Karl Friedrich Gauss German mathematician and astronomer (1777–1855)</a:t>
            </a:r>
          </a:p>
          <a:p>
            <a:pPr eaLnBrk="1" hangingPunct="1"/>
            <a:r>
              <a:rPr lang="en-US" altLang="en-US" smtClean="0">
                <a:latin typeface="Arial" charset="0"/>
              </a:rPr>
              <a:t>Gauss received a doctoral degree in mathematics from the University of Helmstedt in 1799. In addition to his work in electromagnetism, he made contributions to mathematics and science in number theory, statistics, non-Euclidean geometry, and cometary orbital mechanics. He</a:t>
            </a:r>
          </a:p>
          <a:p>
            <a:pPr eaLnBrk="1" hangingPunct="1"/>
            <a:r>
              <a:rPr lang="en-US" altLang="en-US" smtClean="0">
                <a:latin typeface="Arial" charset="0"/>
              </a:rPr>
              <a:t>was a founder of the German Magnetic Union, which studies the Earth’s magnetic field on a continual basis.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63ABF2F0-9B8E-4CF3-B154-8CE5844050AB}" type="slidenum">
              <a:rPr lang="en-US" smtClean="0">
                <a:latin typeface="Arial" charset="0"/>
              </a:rPr>
              <a:pPr/>
              <a:t>9</a:t>
            </a:fld>
            <a:endParaRPr lang="en-US" smtClean="0">
              <a:latin typeface="Arial" charset="0"/>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r>
              <a:rPr lang="en-US" b="1" smtClean="0">
                <a:latin typeface="Arial" charset="0"/>
                <a:cs typeface="Times New Roman" pitchFamily="18" charset="0"/>
              </a:rPr>
              <a:t>Active Figure 24.4 </a:t>
            </a:r>
            <a:r>
              <a:rPr lang="en-US" smtClean="0">
                <a:latin typeface="Arial" charset="0"/>
                <a:cs typeface="Times New Roman" pitchFamily="18" charset="0"/>
              </a:rPr>
              <a:t>A closed surface in an electric field. The area vectors </a:t>
            </a:r>
            <a:r>
              <a:rPr lang="en-US" smtClean="0">
                <a:latin typeface="Arial" charset="0"/>
                <a:cs typeface="Times New Roman" pitchFamily="18" charset="0"/>
                <a:sym typeface="Symbol" pitchFamily="18" charset="2"/>
              </a:rPr>
              <a:t></a:t>
            </a:r>
            <a:r>
              <a:rPr lang="en-US" i="1" smtClean="0">
                <a:latin typeface="Arial" charset="0"/>
                <a:cs typeface="Times New Roman" pitchFamily="18" charset="0"/>
              </a:rPr>
              <a:t>A</a:t>
            </a:r>
            <a:r>
              <a:rPr lang="en-US" i="1" baseline="-30000" smtClean="0">
                <a:latin typeface="Arial" charset="0"/>
                <a:cs typeface="Times New Roman" pitchFamily="18" charset="0"/>
              </a:rPr>
              <a:t>i</a:t>
            </a:r>
            <a:r>
              <a:rPr lang="en-US" i="1" smtClean="0">
                <a:latin typeface="Arial" charset="0"/>
                <a:cs typeface="Times New Roman" pitchFamily="18" charset="0"/>
              </a:rPr>
              <a:t> </a:t>
            </a:r>
            <a:r>
              <a:rPr lang="en-US" smtClean="0">
                <a:latin typeface="Arial" charset="0"/>
                <a:cs typeface="Times New Roman" pitchFamily="18" charset="0"/>
              </a:rPr>
              <a:t>are, by  convention,normal to the surface and point outward. The flux through an area element can be positive (element 1), zero (element 2), or negative (element 3).</a:t>
            </a:r>
          </a:p>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1EDDC992-7D92-4ADE-A071-685ABB204C32}" type="slidenum">
              <a:rPr lang="en-US" smtClean="0">
                <a:latin typeface="Arial" charset="0"/>
              </a:rPr>
              <a:pPr/>
              <a:t>10</a:t>
            </a:fld>
            <a:endParaRPr lang="en-US" smtClean="0">
              <a:latin typeface="Arial" charset="0"/>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r>
              <a:rPr lang="en-US" altLang="en-US" b="1" smtClean="0">
                <a:latin typeface="Arial" charset="0"/>
              </a:rPr>
              <a:t>Figure 24.5 </a:t>
            </a:r>
            <a:r>
              <a:rPr lang="en-US" altLang="en-US" smtClean="0">
                <a:latin typeface="Arial" charset="0"/>
              </a:rPr>
              <a:t>(Example 24.2) A closed surface in the shape of a cube in a uniform electric field oriented parallel to the </a:t>
            </a:r>
            <a:r>
              <a:rPr lang="en-US" altLang="en-US" i="1" smtClean="0">
                <a:latin typeface="Arial" charset="0"/>
              </a:rPr>
              <a:t>x </a:t>
            </a:r>
            <a:r>
              <a:rPr lang="en-US" altLang="en-US" smtClean="0">
                <a:latin typeface="Arial" charset="0"/>
              </a:rPr>
              <a:t>axis. Side 4 is the bottom of the cube, and side 1 is opposite side 2.</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E5D37033-DB94-444A-8485-174D43DF0C5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BCA32AFD-F5C4-4192-9421-651BD247D1D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490F8D40-899D-4939-A188-56E9544153ED}"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F0DF0496-CBCC-4AD6-9F12-325AC511DF2D}"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F1C80E76-2916-4DCF-9BA1-3F4E27547E8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a:prstGeom prst="rect">
            <a:avLst/>
          </a:prstGeom>
        </p:spPr>
        <p:txBody>
          <a:bodyPr/>
          <a:lstStyle>
            <a:lvl1pPr>
              <a:defRPr>
                <a:latin typeface="Arial" pitchFamily="34" charset="0"/>
                <a:cs typeface="+mn-cs"/>
              </a:defRPr>
            </a:lvl1pPr>
          </a:lstStyle>
          <a:p>
            <a:pPr>
              <a:defRPr/>
            </a:pPr>
            <a:endParaRPr lang="en-US"/>
          </a:p>
        </p:txBody>
      </p:sp>
      <p:sp>
        <p:nvSpPr>
          <p:cNvPr id="8" name="Footer Placeholder 7"/>
          <p:cNvSpPr>
            <a:spLocks noGrp="1"/>
          </p:cNvSpPr>
          <p:nvPr>
            <p:ph type="ftr" sz="quarter" idx="11"/>
          </p:nvPr>
        </p:nvSpPr>
        <p:spPr>
          <a:xfrm>
            <a:off x="3124200" y="6245225"/>
            <a:ext cx="2895600" cy="476250"/>
          </a:xfrm>
          <a:prstGeom prst="rect">
            <a:avLst/>
          </a:prstGeom>
        </p:spPr>
        <p:txBody>
          <a:bodyPr/>
          <a:lstStyle>
            <a:lvl1pPr>
              <a:defRPr>
                <a:latin typeface="Arial" pitchFamily="34" charset="0"/>
                <a:cs typeface="+mn-cs"/>
              </a:defRPr>
            </a:lvl1pPr>
          </a:lstStyle>
          <a:p>
            <a:pPr>
              <a:defRPr/>
            </a:pPr>
            <a:endParaRPr lang="en-US"/>
          </a:p>
        </p:txBody>
      </p:sp>
      <p:sp>
        <p:nvSpPr>
          <p:cNvPr id="9" name="Slide Number Placeholder 8"/>
          <p:cNvSpPr>
            <a:spLocks noGrp="1"/>
          </p:cNvSpPr>
          <p:nvPr>
            <p:ph type="sldNum" sz="quarter" idx="12"/>
          </p:nvPr>
        </p:nvSpPr>
        <p:spPr>
          <a:xfrm>
            <a:off x="6553200" y="6245225"/>
            <a:ext cx="2133600" cy="476250"/>
          </a:xfrm>
          <a:prstGeom prst="rect">
            <a:avLst/>
          </a:prstGeom>
        </p:spPr>
        <p:txBody>
          <a:bodyPr/>
          <a:lstStyle>
            <a:lvl1pPr>
              <a:defRPr>
                <a:latin typeface="Arial" pitchFamily="34" charset="0"/>
                <a:cs typeface="+mn-cs"/>
              </a:defRPr>
            </a:lvl1pPr>
          </a:lstStyle>
          <a:p>
            <a:pPr>
              <a:defRPr/>
            </a:pPr>
            <a:fld id="{59AABD7B-1D9F-4313-BEBF-3A16E59EBB5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FA9AAF-B8AD-41B8-9E6B-4EEED71F494A}"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FA9AAF-B8AD-41B8-9E6B-4EEED71F494A}" type="datetimeFigureOut">
              <a:rPr lang="en-US" smtClean="0"/>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FA9AAF-B8AD-41B8-9E6B-4EEED71F494A}"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FA9AAF-B8AD-41B8-9E6B-4EEED71F494A}" type="datetimeFigureOut">
              <a:rPr lang="en-US" smtClean="0"/>
              <a:t>2/10/2014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FA9AAF-B8AD-41B8-9E6B-4EEED71F494A}" type="datetimeFigureOut">
              <a:rPr lang="en-US" smtClean="0"/>
              <a:t>2/10/2014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FA9AAF-B8AD-41B8-9E6B-4EEED71F494A}" type="datetimeFigureOut">
              <a:rPr lang="en-US" smtClean="0"/>
              <a:t>2/10/2014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A9AAF-B8AD-41B8-9E6B-4EEED71F494A}"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FA9AAF-B8AD-41B8-9E6B-4EEED71F494A}" type="datetimeFigureOut">
              <a:rPr lang="en-US" smtClean="0"/>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64F9C-F0E0-4E85-97B3-28137069603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FA9AAF-B8AD-41B8-9E6B-4EEED71F494A}" type="datetimeFigureOut">
              <a:rPr lang="en-US" smtClean="0"/>
              <a:t>2/10/2014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64F9C-F0E0-4E85-97B3-2813706960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9.xml"/><Relationship Id="rId7" Type="http://schemas.openxmlformats.org/officeDocument/2006/relationships/image" Target="../media/image15.wmf"/><Relationship Id="rId2" Type="http://schemas.openxmlformats.org/officeDocument/2006/relationships/slideLayout" Target="../slideLayouts/slideLayout14.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17.jpe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notesSlide" Target="../notesSlides/notesSlide10.xml"/><Relationship Id="rId7" Type="http://schemas.openxmlformats.org/officeDocument/2006/relationships/image" Target="../media/image18.wmf"/><Relationship Id="rId2" Type="http://schemas.openxmlformats.org/officeDocument/2006/relationships/slideLayout" Target="../slideLayouts/slideLayout15.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openxmlformats.org/officeDocument/2006/relationships/image" Target="../media/image14.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1.xml"/><Relationship Id="rId7" Type="http://schemas.openxmlformats.org/officeDocument/2006/relationships/image" Target="../media/image3.jpeg"/><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20.wmf"/><Relationship Id="rId5" Type="http://schemas.openxmlformats.org/officeDocument/2006/relationships/oleObject" Target="../embeddings/oleObject7.bin"/><Relationship Id="rId4" Type="http://schemas.openxmlformats.org/officeDocument/2006/relationships/image" Target="../media/image22.jpeg"/><Relationship Id="rId9" Type="http://schemas.openxmlformats.org/officeDocument/2006/relationships/image" Target="../media/image21.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3.wmf"/><Relationship Id="rId5" Type="http://schemas.openxmlformats.org/officeDocument/2006/relationships/oleObject" Target="../embeddings/oleObject9.bin"/><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3.jpeg"/><Relationship Id="rId2" Type="http://schemas.openxmlformats.org/officeDocument/2006/relationships/slideLayout" Target="../slideLayouts/slideLayout13.xml"/><Relationship Id="rId1" Type="http://schemas.openxmlformats.org/officeDocument/2006/relationships/vmlDrawing" Target="../drawings/vmlDrawing9.vml"/><Relationship Id="rId6" Type="http://schemas.openxmlformats.org/officeDocument/2006/relationships/image" Target="../media/image25.wmf"/><Relationship Id="rId5" Type="http://schemas.openxmlformats.org/officeDocument/2006/relationships/oleObject" Target="../embeddings/oleObject10.bin"/><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9.jpeg"/><Relationship Id="rId2" Type="http://schemas.openxmlformats.org/officeDocument/2006/relationships/slideLayout" Target="../slideLayouts/slideLayout13.xml"/><Relationship Id="rId1" Type="http://schemas.openxmlformats.org/officeDocument/2006/relationships/vmlDrawing" Target="../drawings/vmlDrawing10.vml"/><Relationship Id="rId6" Type="http://schemas.openxmlformats.org/officeDocument/2006/relationships/image" Target="../media/image3.jpeg"/><Relationship Id="rId5" Type="http://schemas.openxmlformats.org/officeDocument/2006/relationships/image" Target="../media/image28.wmf"/><Relationship Id="rId4" Type="http://schemas.openxmlformats.org/officeDocument/2006/relationships/oleObject" Target="../embeddings/oleObject11.bin"/></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notesSlide" Target="../notesSlides/notesSlide17.xml"/><Relationship Id="rId7" Type="http://schemas.openxmlformats.org/officeDocument/2006/relationships/image" Target="../media/image32.jpeg"/><Relationship Id="rId2" Type="http://schemas.openxmlformats.org/officeDocument/2006/relationships/slideLayout" Target="../slideLayouts/slideLayout15.xml"/><Relationship Id="rId1" Type="http://schemas.openxmlformats.org/officeDocument/2006/relationships/vmlDrawing" Target="../drawings/vmlDrawing11.vml"/><Relationship Id="rId6" Type="http://schemas.openxmlformats.org/officeDocument/2006/relationships/image" Target="../media/image3.jpeg"/><Relationship Id="rId5" Type="http://schemas.openxmlformats.org/officeDocument/2006/relationships/image" Target="../media/image31.wmf"/><Relationship Id="rId4"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vmlDrawing" Target="../drawings/vmlDrawing12.vml"/><Relationship Id="rId6" Type="http://schemas.openxmlformats.org/officeDocument/2006/relationships/image" Target="../media/image38.jpeg"/><Relationship Id="rId5" Type="http://schemas.openxmlformats.org/officeDocument/2006/relationships/image" Target="../media/image37.wmf"/><Relationship Id="rId4" Type="http://schemas.openxmlformats.org/officeDocument/2006/relationships/oleObject" Target="../embeddings/oleObject13.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9.wmf"/><Relationship Id="rId5" Type="http://schemas.openxmlformats.org/officeDocument/2006/relationships/oleObject" Target="../embeddings/oleObject14.bin"/><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2.wmf"/><Relationship Id="rId5" Type="http://schemas.openxmlformats.org/officeDocument/2006/relationships/oleObject" Target="../embeddings/oleObject15.bin"/><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5.wmf"/><Relationship Id="rId5" Type="http://schemas.openxmlformats.org/officeDocument/2006/relationships/oleObject" Target="../embeddings/oleObject16.bin"/><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jpeg"/><Relationship Id="rId5" Type="http://schemas.openxmlformats.org/officeDocument/2006/relationships/image" Target="../media/image48.wmf"/><Relationship Id="rId4" Type="http://schemas.openxmlformats.org/officeDocument/2006/relationships/oleObject" Target="../embeddings/oleObject17.bin"/></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notesSlide" Target="../notesSlides/notesSlide32.xml"/><Relationship Id="rId7" Type="http://schemas.openxmlformats.org/officeDocument/2006/relationships/oleObject" Target="../embeddings/oleObject19.bin"/><Relationship Id="rId2" Type="http://schemas.openxmlformats.org/officeDocument/2006/relationships/slideLayout" Target="../slideLayouts/slideLayout17.xml"/><Relationship Id="rId1" Type="http://schemas.openxmlformats.org/officeDocument/2006/relationships/vmlDrawing" Target="../drawings/vmlDrawing17.vml"/><Relationship Id="rId6" Type="http://schemas.openxmlformats.org/officeDocument/2006/relationships/image" Target="../media/image3.jpeg"/><Relationship Id="rId11" Type="http://schemas.openxmlformats.org/officeDocument/2006/relationships/image" Target="../media/image54.jpeg"/><Relationship Id="rId5" Type="http://schemas.openxmlformats.org/officeDocument/2006/relationships/image" Target="../media/image51.wmf"/><Relationship Id="rId10" Type="http://schemas.openxmlformats.org/officeDocument/2006/relationships/image" Target="../media/image53.wmf"/><Relationship Id="rId4" Type="http://schemas.openxmlformats.org/officeDocument/2006/relationships/oleObject" Target="../embeddings/oleObject18.bin"/><Relationship Id="rId9" Type="http://schemas.openxmlformats.org/officeDocument/2006/relationships/oleObject" Target="../embeddings/oleObject20.bin"/></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4.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3.jpeg"/><Relationship Id="rId5" Type="http://schemas.openxmlformats.org/officeDocument/2006/relationships/image" Target="../media/image56.wmf"/><Relationship Id="rId4" Type="http://schemas.openxmlformats.org/officeDocument/2006/relationships/oleObject" Target="../embeddings/oleObject21.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6.xml"/><Relationship Id="rId1" Type="http://schemas.openxmlformats.org/officeDocument/2006/relationships/vmlDrawing" Target="../drawings/vmlDrawing19.vml"/><Relationship Id="rId6" Type="http://schemas.openxmlformats.org/officeDocument/2006/relationships/image" Target="../media/image3.jpeg"/><Relationship Id="rId5" Type="http://schemas.openxmlformats.org/officeDocument/2006/relationships/image" Target="../media/image57.wmf"/><Relationship Id="rId4" Type="http://schemas.openxmlformats.org/officeDocument/2006/relationships/oleObject" Target="../embeddings/oleObject22.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3.jpeg"/><Relationship Id="rId5" Type="http://schemas.openxmlformats.org/officeDocument/2006/relationships/image" Target="../media/image58.wmf"/><Relationship Id="rId4" Type="http://schemas.openxmlformats.org/officeDocument/2006/relationships/oleObject" Target="../embeddings/oleObject23.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4.jpeg"/><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3.jpeg"/><Relationship Id="rId5" Type="http://schemas.openxmlformats.org/officeDocument/2006/relationships/image" Target="../media/image13.w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38915" name="Rectangle 3"/>
          <p:cNvSpPr>
            <a:spLocks noGrp="1" noChangeAspect="1" noChangeArrowheads="1"/>
          </p:cNvSpPr>
          <p:nvPr isPhoto="1"/>
        </p:nvSpPr>
        <p:spPr bwMode="auto">
          <a:xfrm>
            <a:off x="533400" y="76200"/>
            <a:ext cx="8229600" cy="6477000"/>
          </a:xfrm>
          <a:prstGeom prst="rect">
            <a:avLst/>
          </a:prstGeom>
          <a:blipFill dpi="0" rotWithShape="1">
            <a:blip r:embed="rId3">
              <a:lum bright="-38000" contrast="24000"/>
            </a:blip>
            <a:srcRect/>
            <a:stretch>
              <a:fillRect b="-27736"/>
            </a:stretch>
          </a:blipFill>
          <a:ln w="9525">
            <a:noFill/>
            <a:miter lim="800000"/>
            <a:headEnd/>
            <a:tailEnd/>
          </a:ln>
          <a:effectLst/>
        </p:spPr>
        <p:txBody>
          <a:bodyPr/>
          <a:lstStyle/>
          <a:p>
            <a:pPr>
              <a:defRPr/>
            </a:pPr>
            <a:endParaRPr lang="en-US">
              <a:latin typeface="Arial" pitchFamily="34" charset="0"/>
              <a:cs typeface="+mn-cs"/>
            </a:endParaRPr>
          </a:p>
        </p:txBody>
      </p:sp>
      <p:sp>
        <p:nvSpPr>
          <p:cNvPr id="67590" name="Text Box 4" descr="23-01"/>
          <p:cNvSpPr txBox="1">
            <a:spLocks noChangeArrowheads="1"/>
          </p:cNvSpPr>
          <p:nvPr/>
        </p:nvSpPr>
        <p:spPr bwMode="auto">
          <a:xfrm>
            <a:off x="7485063" y="6477000"/>
            <a:ext cx="1571625" cy="304800"/>
          </a:xfrm>
          <a:prstGeom prst="rect">
            <a:avLst/>
          </a:prstGeom>
          <a:noFill/>
          <a:ln w="9525">
            <a:noFill/>
            <a:miter lim="800000"/>
            <a:headEnd/>
            <a:tailEnd/>
          </a:ln>
        </p:spPr>
        <p:txBody>
          <a:bodyPr wrap="none">
            <a:spAutoFit/>
          </a:bodyPr>
          <a:lstStyle/>
          <a:p>
            <a:pPr>
              <a:spcBef>
                <a:spcPct val="50000"/>
              </a:spcBef>
            </a:pPr>
            <a:r>
              <a:rPr lang="en-US" sz="1400" b="1"/>
              <a:t>Fig 24-CO, p.737</a:t>
            </a:r>
          </a:p>
        </p:txBody>
      </p:sp>
      <p:sp>
        <p:nvSpPr>
          <p:cNvPr id="67591" name="Rectangle 5"/>
          <p:cNvSpPr>
            <a:spLocks noChangeArrowheads="1"/>
          </p:cNvSpPr>
          <p:nvPr/>
        </p:nvSpPr>
        <p:spPr bwMode="auto">
          <a:xfrm>
            <a:off x="685800" y="609600"/>
            <a:ext cx="7772400" cy="1470025"/>
          </a:xfrm>
          <a:prstGeom prst="rect">
            <a:avLst/>
          </a:prstGeom>
          <a:noFill/>
          <a:ln w="9525">
            <a:noFill/>
            <a:miter lim="800000"/>
            <a:headEnd/>
            <a:tailEnd/>
          </a:ln>
        </p:spPr>
        <p:txBody>
          <a:bodyPr anchor="ctr"/>
          <a:lstStyle/>
          <a:p>
            <a:pPr algn="ctr"/>
            <a:r>
              <a:rPr lang="en-US" sz="4400" b="1" dirty="0">
                <a:solidFill>
                  <a:schemeClr val="bg1"/>
                </a:solidFill>
              </a:rPr>
              <a:t>Chapter 24: Gauss’s Law</a:t>
            </a:r>
            <a:br>
              <a:rPr lang="en-US" sz="4400" b="1" dirty="0">
                <a:solidFill>
                  <a:schemeClr val="bg1"/>
                </a:solidFill>
              </a:rPr>
            </a:br>
            <a:r>
              <a:rPr lang="ar-EG" sz="4400" b="1" dirty="0">
                <a:solidFill>
                  <a:schemeClr val="bg1"/>
                </a:solidFill>
              </a:rPr>
              <a:t> قانون </a:t>
            </a:r>
            <a:r>
              <a:rPr lang="ar-EG" sz="4400" b="1" dirty="0" smtClean="0">
                <a:solidFill>
                  <a:schemeClr val="bg1"/>
                </a:solidFill>
              </a:rPr>
              <a:t>جاوس</a:t>
            </a:r>
            <a:endParaRPr lang="en-US" sz="4400" b="1" dirty="0">
              <a:solidFill>
                <a:schemeClr val="bg1"/>
              </a:solidFill>
            </a:endParaRPr>
          </a:p>
        </p:txBody>
      </p:sp>
      <p:sp>
        <p:nvSpPr>
          <p:cNvPr id="67592" name="Rectangle 6"/>
          <p:cNvSpPr>
            <a:spLocks noChangeArrowheads="1"/>
          </p:cNvSpPr>
          <p:nvPr/>
        </p:nvSpPr>
        <p:spPr bwMode="auto">
          <a:xfrm>
            <a:off x="1447800" y="2514600"/>
            <a:ext cx="6400800" cy="2857500"/>
          </a:xfrm>
          <a:prstGeom prst="rect">
            <a:avLst/>
          </a:prstGeom>
          <a:noFill/>
          <a:ln w="9525">
            <a:noFill/>
            <a:miter lim="800000"/>
            <a:headEnd/>
            <a:tailEnd/>
          </a:ln>
        </p:spPr>
        <p:txBody>
          <a:bodyPr/>
          <a:lstStyle/>
          <a:p>
            <a:pPr algn="l">
              <a:spcBef>
                <a:spcPct val="20000"/>
              </a:spcBef>
            </a:pPr>
            <a:r>
              <a:rPr lang="en-GB" sz="3600" b="1" dirty="0" smtClean="0">
                <a:solidFill>
                  <a:schemeClr val="bg1"/>
                </a:solidFill>
              </a:rPr>
              <a:t>1- Electric Flux</a:t>
            </a:r>
            <a:r>
              <a:rPr lang="en-US" sz="3600" b="1" dirty="0">
                <a:solidFill>
                  <a:schemeClr val="bg1"/>
                </a:solidFill>
              </a:rPr>
              <a:t/>
            </a:r>
            <a:br>
              <a:rPr lang="en-US" sz="3600" b="1" dirty="0">
                <a:solidFill>
                  <a:schemeClr val="bg1"/>
                </a:solidFill>
              </a:rPr>
            </a:br>
            <a:r>
              <a:rPr lang="en-US" sz="3600" b="1" dirty="0" smtClean="0">
                <a:solidFill>
                  <a:schemeClr val="bg1"/>
                </a:solidFill>
              </a:rPr>
              <a:t>2- Gauss’s Law</a:t>
            </a:r>
          </a:p>
          <a:p>
            <a:pPr algn="l">
              <a:spcBef>
                <a:spcPct val="20000"/>
              </a:spcBef>
            </a:pPr>
            <a:r>
              <a:rPr lang="en-US" sz="3600" b="1" dirty="0" smtClean="0">
                <a:solidFill>
                  <a:schemeClr val="bg1"/>
                </a:solidFill>
              </a:rPr>
              <a:t>3-Application of Gauss’s law</a:t>
            </a:r>
          </a:p>
          <a:p>
            <a:pPr algn="l">
              <a:spcBef>
                <a:spcPct val="20000"/>
              </a:spcBef>
            </a:pPr>
            <a:r>
              <a:rPr lang="en-US" sz="3600" b="1" dirty="0" smtClean="0">
                <a:solidFill>
                  <a:schemeClr val="bg1"/>
                </a:solidFill>
              </a:rPr>
              <a:t>4- Conductors in Electrostatic Equilibrium</a:t>
            </a:r>
            <a:endParaRPr lang="ar-EG" sz="36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171" name="Rectangle 3"/>
              <p:cNvSpPr>
                <a:spLocks noGrp="1" noChangeArrowheads="1"/>
              </p:cNvSpPr>
              <p:nvPr>
                <p:ph type="body" sz="half" idx="3"/>
              </p:nvPr>
            </p:nvSpPr>
            <p:spPr bwMode="auto">
              <a:xfrm>
                <a:off x="533400" y="304800"/>
                <a:ext cx="8077200" cy="1752600"/>
              </a:xfrm>
              <a:noFill/>
              <a:ln>
                <a:miter lim="800000"/>
                <a:headEnd/>
                <a:tailEnd/>
              </a:ln>
            </p:spPr>
            <p:txBody>
              <a:bodyPr vert="horz" wrap="square" lIns="91440" tIns="45720" rIns="91440" bIns="45720" numCol="1" anchor="t" anchorCtr="0" compatLnSpc="1">
                <a:prstTxWarp prst="textNoShape">
                  <a:avLst/>
                </a:prstTxWarp>
                <a:normAutofit/>
              </a:bodyPr>
              <a:lstStyle/>
              <a:p>
                <a:pPr eaLnBrk="1" hangingPunct="1">
                  <a:buFontTx/>
                  <a:buNone/>
                </a:pPr>
                <a:r>
                  <a:rPr lang="en-GB" sz="2400" dirty="0" smtClean="0">
                    <a:cs typeface="Arial" charset="0"/>
                  </a:rPr>
                  <a:t>Example 24-1:</a:t>
                </a:r>
              </a:p>
              <a:p>
                <a:pPr eaLnBrk="1" hangingPunct="1">
                  <a:buFontTx/>
                  <a:buNone/>
                </a:pPr>
                <a:r>
                  <a:rPr lang="en-US" sz="2400" dirty="0" smtClean="0">
                    <a:cs typeface="Arial" charset="0"/>
                  </a:rPr>
                  <a:t>Consider a uniform electric field </a:t>
                </a:r>
                <a14:m>
                  <m:oMath xmlns:m="http://schemas.openxmlformats.org/officeDocument/2006/math">
                    <m:acc>
                      <m:accPr>
                        <m:chr m:val="⃗"/>
                        <m:ctrlPr>
                          <a:rPr lang="en-US" sz="2400" i="1" dirty="0" smtClean="0">
                            <a:latin typeface="Cambria Math"/>
                            <a:cs typeface="Arial" charset="0"/>
                          </a:rPr>
                        </m:ctrlPr>
                      </m:accPr>
                      <m:e>
                        <m:r>
                          <a:rPr lang="en-GB" sz="2400" b="0" i="1" dirty="0" smtClean="0">
                            <a:latin typeface="Cambria Math"/>
                            <a:cs typeface="Arial" charset="0"/>
                          </a:rPr>
                          <m:t>𝐸</m:t>
                        </m:r>
                      </m:e>
                    </m:acc>
                    <m:r>
                      <a:rPr lang="en-GB" sz="2400" b="0" i="1" dirty="0" smtClean="0">
                        <a:latin typeface="Cambria Math"/>
                        <a:cs typeface="Arial" charset="0"/>
                      </a:rPr>
                      <m:t> </m:t>
                    </m:r>
                  </m:oMath>
                </a14:m>
                <a:r>
                  <a:rPr lang="en-US" sz="2400" dirty="0" smtClean="0">
                    <a:cs typeface="Arial" charset="0"/>
                  </a:rPr>
                  <a:t>oriented in x direction. Find the net electric flux through the surface of  a cube of length l placed in the field. </a:t>
                </a:r>
                <a:endParaRPr lang="en-US" sz="2400" dirty="0" smtClean="0">
                  <a:cs typeface="Arial" charset="0"/>
                </a:endParaRPr>
              </a:p>
            </p:txBody>
          </p:sp>
        </mc:Choice>
        <mc:Fallback>
          <p:sp>
            <p:nvSpPr>
              <p:cNvPr id="7171" name="Rectangle 3"/>
              <p:cNvSpPr>
                <a:spLocks noGrp="1" noRot="1" noChangeAspect="1" noMove="1" noResize="1" noEditPoints="1" noAdjustHandles="1" noChangeArrowheads="1" noChangeShapeType="1" noTextEdit="1"/>
              </p:cNvSpPr>
              <p:nvPr>
                <p:ph type="body" sz="half" idx="3"/>
              </p:nvPr>
            </p:nvSpPr>
            <p:spPr bwMode="auto">
              <a:xfrm>
                <a:off x="533400" y="304800"/>
                <a:ext cx="8077200" cy="1752600"/>
              </a:xfrm>
              <a:blipFill rotWithShape="1">
                <a:blip r:embed="rId4"/>
                <a:stretch>
                  <a:fillRect l="-1208" t="-2778" r="-1208" b="-3819"/>
                </a:stretch>
              </a:blipFill>
              <a:ln>
                <a:miter lim="800000"/>
                <a:headEnd/>
                <a:tailEnd/>
              </a:ln>
            </p:spPr>
            <p:txBody>
              <a:bodyPr/>
              <a:lstStyle/>
              <a:p>
                <a:r>
                  <a:rPr lang="en-GB">
                    <a:noFill/>
                  </a:rPr>
                  <a:t> </a:t>
                </a:r>
              </a:p>
            </p:txBody>
          </p:sp>
        </mc:Fallback>
      </mc:AlternateContent>
      <p:sp>
        <p:nvSpPr>
          <p:cNvPr id="7172" name="Rectangle 4" descr="24-05"/>
          <p:cNvSpPr>
            <a:spLocks noGrp="1" noChangeAspect="1" noChangeArrowheads="1"/>
          </p:cNvSpPr>
          <p:nvPr isPhoto="1"/>
        </p:nvSpPr>
        <p:spPr bwMode="auto">
          <a:xfrm>
            <a:off x="-50074" y="2209800"/>
            <a:ext cx="4419600" cy="3838575"/>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7173" name="Text Box 5"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24-5, p.743</a:t>
            </a:r>
          </a:p>
        </p:txBody>
      </p:sp>
      <p:graphicFrame>
        <p:nvGraphicFramePr>
          <p:cNvPr id="7170" name="Object 2" descr="24-01"/>
          <p:cNvGraphicFramePr>
            <a:graphicFrameLocks noGrp="1" noChangeAspect="1"/>
          </p:cNvGraphicFramePr>
          <p:nvPr>
            <p:ph sz="quarter" idx="2"/>
          </p:nvPr>
        </p:nvGraphicFramePr>
        <p:xfrm>
          <a:off x="4530725" y="1893888"/>
          <a:ext cx="3905250" cy="4659312"/>
        </p:xfrm>
        <a:graphic>
          <a:graphicData uri="http://schemas.openxmlformats.org/presentationml/2006/ole">
            <mc:AlternateContent xmlns:mc="http://schemas.openxmlformats.org/markup-compatibility/2006">
              <mc:Choice xmlns:v="urn:schemas-microsoft-com:vml" Requires="v">
                <p:oleObj spid="_x0000_s5151" name="Equation" r:id="rId6" imgW="2234880" imgH="2666880" progId="Equation.DSMT4">
                  <p:embed/>
                </p:oleObj>
              </mc:Choice>
              <mc:Fallback>
                <p:oleObj name="Equation" r:id="rId6" imgW="2234880" imgH="2666880" progId="Equation.DSMT4">
                  <p:embed/>
                  <p:pic>
                    <p:nvPicPr>
                      <p:cNvPr id="0" name="Object 2" descr="24-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0725" y="1893888"/>
                        <a:ext cx="3905250" cy="4659312"/>
                      </a:xfrm>
                      <a:prstGeom prst="rect">
                        <a:avLst/>
                      </a:prstGeom>
                      <a:noFill/>
                      <a:ln>
                        <a:noFill/>
                      </a:ln>
                      <a:effectLst/>
                      <a:extLst>
                        <a:ext uri="{909E8E84-426E-40DD-AFC4-6F175D3DCCD1}">
                          <a14:hiddenFill xmlns:a14="http://schemas.microsoft.com/office/drawing/2010/main">
                            <a:blipFill dpi="0" rotWithShape="1">
                              <a:blip r:embed="rId8"/>
                              <a:srcRect/>
                              <a:stretch>
                                <a:fillRect r="-20099"/>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Grp="1" noChangeArrowheads="1"/>
          </p:cNvSpPr>
          <p:nvPr>
            <p:ph type="title"/>
          </p:nvPr>
        </p:nvSpPr>
        <p:spPr bwMode="auto">
          <a:xfrm>
            <a:off x="457200" y="1524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dirty="0" smtClean="0">
                <a:cs typeface="Arial" charset="0"/>
              </a:rPr>
              <a:t>24.2 Gauss’s Law</a:t>
            </a:r>
            <a:endParaRPr lang="en-US" dirty="0" smtClean="0">
              <a:cs typeface="Arial" charset="0"/>
            </a:endParaRPr>
          </a:p>
        </p:txBody>
      </p:sp>
      <mc:AlternateContent xmlns:mc="http://schemas.openxmlformats.org/markup-compatibility/2006">
        <mc:Choice xmlns:a14="http://schemas.microsoft.com/office/drawing/2010/main" Requires="a14">
          <p:sp>
            <p:nvSpPr>
              <p:cNvPr id="8196" name="Rectangle 7"/>
              <p:cNvSpPr>
                <a:spLocks noGrp="1" noChangeArrowheads="1"/>
              </p:cNvSpPr>
              <p:nvPr>
                <p:ph type="body" sz="half" idx="2"/>
              </p:nvPr>
            </p:nvSpPr>
            <p:spPr bwMode="auto">
              <a:xfrm>
                <a:off x="4724400" y="1295400"/>
                <a:ext cx="4038600" cy="182880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800" dirty="0" smtClean="0">
                    <a:cs typeface="Arial" charset="0"/>
                  </a:rPr>
                  <a:t>At each surface point </a:t>
                </a:r>
                <a14:m>
                  <m:oMath xmlns:m="http://schemas.openxmlformats.org/officeDocument/2006/math">
                    <m:acc>
                      <m:accPr>
                        <m:chr m:val="⃗"/>
                        <m:ctrlPr>
                          <a:rPr lang="en-US" sz="2800" i="1" dirty="0" smtClean="0">
                            <a:latin typeface="Cambria Math"/>
                            <a:cs typeface="Arial" charset="0"/>
                          </a:rPr>
                        </m:ctrlPr>
                      </m:accPr>
                      <m:e>
                        <m:r>
                          <a:rPr lang="en-GB" sz="2800" b="0" i="1" dirty="0" smtClean="0">
                            <a:latin typeface="Cambria Math"/>
                            <a:cs typeface="Arial" charset="0"/>
                          </a:rPr>
                          <m:t>𝐸</m:t>
                        </m:r>
                      </m:e>
                    </m:acc>
                    <m:r>
                      <a:rPr lang="en-GB" sz="2800" b="0" i="1" dirty="0" smtClean="0">
                        <a:latin typeface="Cambria Math"/>
                        <a:cs typeface="Arial" charset="0"/>
                      </a:rPr>
                      <m:t> </m:t>
                    </m:r>
                  </m:oMath>
                </a14:m>
                <a:r>
                  <a:rPr lang="en-US" sz="2800" dirty="0" smtClean="0">
                    <a:cs typeface="Arial" charset="0"/>
                  </a:rPr>
                  <a:t>are directed outward and has the same magnitude.</a:t>
                </a:r>
                <a:endParaRPr lang="en-US" sz="2800" dirty="0" smtClean="0">
                  <a:cs typeface="Arial" charset="0"/>
                </a:endParaRPr>
              </a:p>
            </p:txBody>
          </p:sp>
        </mc:Choice>
        <mc:Fallback>
          <p:sp>
            <p:nvSpPr>
              <p:cNvPr id="8196" name="Rectangle 7"/>
              <p:cNvSpPr>
                <a:spLocks noGrp="1" noRot="1" noChangeAspect="1" noMove="1" noResize="1" noEditPoints="1" noAdjustHandles="1" noChangeArrowheads="1" noChangeShapeType="1" noTextEdit="1"/>
              </p:cNvSpPr>
              <p:nvPr>
                <p:ph type="body" sz="half" idx="2"/>
              </p:nvPr>
            </p:nvSpPr>
            <p:spPr bwMode="auto">
              <a:xfrm>
                <a:off x="4724400" y="1295400"/>
                <a:ext cx="4038600" cy="1828800"/>
              </a:xfrm>
              <a:blipFill rotWithShape="1">
                <a:blip r:embed="rId4"/>
                <a:stretch>
                  <a:fillRect l="-2564" t="-5333" r="-1056" b="-667"/>
                </a:stretch>
              </a:blipFill>
              <a:ln>
                <a:miter lim="800000"/>
                <a:headEnd/>
                <a:tailEnd/>
              </a:ln>
            </p:spPr>
            <p:txBody>
              <a:bodyPr/>
              <a:lstStyle/>
              <a:p>
                <a:r>
                  <a:rPr lang="en-GB">
                    <a:noFill/>
                  </a:rPr>
                  <a:t> </a:t>
                </a:r>
              </a:p>
            </p:txBody>
          </p:sp>
        </mc:Fallback>
      </mc:AlternateContent>
      <p:sp>
        <p:nvSpPr>
          <p:cNvPr id="8197" name="Rectangle 3" descr="24-06"/>
          <p:cNvSpPr>
            <a:spLocks noGrp="1" noChangeAspect="1" noChangeArrowheads="1"/>
          </p:cNvSpPr>
          <p:nvPr isPhoto="1"/>
        </p:nvSpPr>
        <p:spPr bwMode="auto">
          <a:xfrm>
            <a:off x="304800" y="1676400"/>
            <a:ext cx="4267200" cy="3925888"/>
          </a:xfrm>
          <a:prstGeom prst="rect">
            <a:avLst/>
          </a:prstGeom>
          <a:blipFill dpi="0" rotWithShape="1">
            <a:blip r:embed="rId5"/>
            <a:srcRect/>
            <a:stretch>
              <a:fillRect/>
            </a:stretch>
          </a:blipFill>
          <a:ln w="9525">
            <a:noFill/>
            <a:miter lim="800000"/>
            <a:headEnd/>
            <a:tailEnd/>
          </a:ln>
        </p:spPr>
        <p:txBody>
          <a:bodyPr/>
          <a:lstStyle/>
          <a:p>
            <a:endParaRPr lang="en-US"/>
          </a:p>
        </p:txBody>
      </p:sp>
      <p:sp>
        <p:nvSpPr>
          <p:cNvPr id="8198"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24-6, p.743</a:t>
            </a:r>
          </a:p>
        </p:txBody>
      </p:sp>
      <p:graphicFrame>
        <p:nvGraphicFramePr>
          <p:cNvPr id="8194" name="Object 2" descr="24-01"/>
          <p:cNvGraphicFramePr>
            <a:graphicFrameLocks noGrp="1" noChangeAspect="1"/>
          </p:cNvGraphicFramePr>
          <p:nvPr>
            <p:ph sz="half" idx="1"/>
            <p:extLst>
              <p:ext uri="{D42A27DB-BD31-4B8C-83A1-F6EECF244321}">
                <p14:modId xmlns:p14="http://schemas.microsoft.com/office/powerpoint/2010/main" val="618637532"/>
              </p:ext>
            </p:extLst>
          </p:nvPr>
        </p:nvGraphicFramePr>
        <p:xfrm>
          <a:off x="4481513" y="3205807"/>
          <a:ext cx="4575175" cy="2855913"/>
        </p:xfrm>
        <a:graphic>
          <a:graphicData uri="http://schemas.openxmlformats.org/presentationml/2006/ole">
            <mc:AlternateContent xmlns:mc="http://schemas.openxmlformats.org/markup-compatibility/2006">
              <mc:Choice xmlns:v="urn:schemas-microsoft-com:vml" Requires="v">
                <p:oleObj spid="_x0000_s6175" name="Equation" r:id="rId6" imgW="2400120" imgH="1498320" progId="Equation.DSMT4">
                  <p:embed/>
                </p:oleObj>
              </mc:Choice>
              <mc:Fallback>
                <p:oleObj name="Equation" r:id="rId6" imgW="2400120" imgH="1498320" progId="Equation.DSMT4">
                  <p:embed/>
                  <p:pic>
                    <p:nvPicPr>
                      <p:cNvPr id="0" name="Object 2" descr="24-01"/>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81513" y="3205807"/>
                        <a:ext cx="4575175" cy="2855913"/>
                      </a:xfrm>
                      <a:prstGeom prst="rect">
                        <a:avLst/>
                      </a:prstGeom>
                      <a:noFill/>
                      <a:ln>
                        <a:noFill/>
                      </a:ln>
                      <a:effectLst/>
                      <a:extLst>
                        <a:ext uri="{909E8E84-426E-40DD-AFC4-6F175D3DCCD1}">
                          <a14:hiddenFill xmlns:a14="http://schemas.microsoft.com/office/drawing/2010/main">
                            <a:blipFill dpi="0" rotWithShape="1">
                              <a:blip r:embed="rId8"/>
                              <a:srcRect/>
                              <a:stretch>
                                <a:fillRect b="-59146"/>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9" name="Text Box 9" descr="24-01"/>
          <p:cNvSpPr txBox="1">
            <a:spLocks noChangeArrowheads="1"/>
          </p:cNvSpPr>
          <p:nvPr/>
        </p:nvSpPr>
        <p:spPr bwMode="auto">
          <a:xfrm>
            <a:off x="2433048" y="5830888"/>
            <a:ext cx="5059334" cy="461665"/>
          </a:xfrm>
          <a:prstGeom prst="rect">
            <a:avLst/>
          </a:prstGeom>
          <a:noFill/>
          <a:ln w="9525">
            <a:noFill/>
            <a:miter lim="800000"/>
            <a:headEnd/>
            <a:tailEnd/>
          </a:ln>
        </p:spPr>
        <p:txBody>
          <a:bodyPr wrap="none">
            <a:spAutoFit/>
          </a:bodyPr>
          <a:lstStyle/>
          <a:p>
            <a:r>
              <a:rPr lang="en-US" sz="2400" dirty="0" err="1"/>
              <a:t>q</a:t>
            </a:r>
            <a:r>
              <a:rPr lang="en-US" sz="2400" baseline="-25000" dirty="0" err="1"/>
              <a:t>in</a:t>
            </a:r>
            <a:r>
              <a:rPr lang="en-US" sz="2400" dirty="0"/>
              <a:t> </a:t>
            </a:r>
            <a:r>
              <a:rPr lang="en-US" sz="2400" dirty="0" smtClean="0"/>
              <a:t>, </a:t>
            </a:r>
            <a:r>
              <a:rPr lang="en-GB" sz="2400" dirty="0" smtClean="0"/>
              <a:t>is the net charge inside the surface</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descr="24-07"/>
          <p:cNvSpPr>
            <a:spLocks noGrp="1" noChangeAspect="1" noChangeArrowheads="1"/>
          </p:cNvSpPr>
          <p:nvPr isPhoto="1"/>
        </p:nvSpPr>
        <p:spPr bwMode="auto">
          <a:xfrm>
            <a:off x="0" y="1066800"/>
            <a:ext cx="5683250" cy="57912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9221"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24-7, p.744</a:t>
            </a:r>
          </a:p>
        </p:txBody>
      </p:sp>
      <p:graphicFrame>
        <p:nvGraphicFramePr>
          <p:cNvPr id="9218" name="Object 2" descr="24-01"/>
          <p:cNvGraphicFramePr>
            <a:graphicFrameLocks noGrp="1" noChangeAspect="1"/>
          </p:cNvGraphicFramePr>
          <p:nvPr>
            <p:ph sz="half" idx="1"/>
          </p:nvPr>
        </p:nvGraphicFramePr>
        <p:xfrm>
          <a:off x="5638800" y="304800"/>
          <a:ext cx="2209800" cy="1046163"/>
        </p:xfrm>
        <a:graphic>
          <a:graphicData uri="http://schemas.openxmlformats.org/presentationml/2006/ole">
            <mc:AlternateContent xmlns:mc="http://schemas.openxmlformats.org/markup-compatibility/2006">
              <mc:Choice xmlns:v="urn:schemas-microsoft-com:vml" Requires="v">
                <p:oleObj spid="_x0000_s7226" name="Equation" r:id="rId5" imgW="482400" imgH="228600" progId="Equation.DSMT4">
                  <p:embed/>
                </p:oleObj>
              </mc:Choice>
              <mc:Fallback>
                <p:oleObj name="Equation" r:id="rId5" imgW="482400" imgH="2286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304800"/>
                        <a:ext cx="2209800" cy="1046163"/>
                      </a:xfrm>
                      <a:prstGeom prst="rect">
                        <a:avLst/>
                      </a:prstGeom>
                      <a:noFill/>
                      <a:ln>
                        <a:noFill/>
                      </a:ln>
                      <a:effectLst/>
                      <a:extLst>
                        <a:ext uri="{909E8E84-426E-40DD-AFC4-6F175D3DCCD1}">
                          <a14:hiddenFill xmlns:a14="http://schemas.microsoft.com/office/drawing/2010/main">
                            <a:blipFill dpi="0" rotWithShape="1">
                              <a:blip r:embed="rId7"/>
                              <a:srcRect/>
                              <a:stretch>
                                <a:fillRect b="-109839"/>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2" name="Text Box 9" descr="24-01"/>
          <p:cNvSpPr txBox="1">
            <a:spLocks noChangeArrowheads="1"/>
          </p:cNvSpPr>
          <p:nvPr/>
        </p:nvSpPr>
        <p:spPr bwMode="auto">
          <a:xfrm>
            <a:off x="5029200" y="1676400"/>
            <a:ext cx="3976688" cy="830997"/>
          </a:xfrm>
          <a:prstGeom prst="rect">
            <a:avLst/>
          </a:prstGeom>
          <a:noFill/>
          <a:ln w="9525">
            <a:noFill/>
            <a:miter lim="800000"/>
            <a:headEnd/>
            <a:tailEnd/>
          </a:ln>
        </p:spPr>
        <p:txBody>
          <a:bodyPr>
            <a:spAutoFit/>
          </a:bodyPr>
          <a:lstStyle/>
          <a:p>
            <a:pPr rtl="1"/>
            <a:r>
              <a:rPr lang="en-US" sz="2400" dirty="0" smtClean="0"/>
              <a:t>The net electric flux is the same through all surfaces.</a:t>
            </a:r>
            <a:endParaRPr lang="en-US" sz="2400" dirty="0"/>
          </a:p>
        </p:txBody>
      </p:sp>
      <p:graphicFrame>
        <p:nvGraphicFramePr>
          <p:cNvPr id="9219" name="Object 3" descr="24-01"/>
          <p:cNvGraphicFramePr>
            <a:graphicFrameLocks noGrp="1" noChangeAspect="1"/>
          </p:cNvGraphicFramePr>
          <p:nvPr>
            <p:ph sz="half" idx="2"/>
          </p:nvPr>
        </p:nvGraphicFramePr>
        <p:xfrm>
          <a:off x="4572000" y="3906838"/>
          <a:ext cx="4184650" cy="1038225"/>
        </p:xfrm>
        <a:graphic>
          <a:graphicData uri="http://schemas.openxmlformats.org/presentationml/2006/ole">
            <mc:AlternateContent xmlns:mc="http://schemas.openxmlformats.org/markup-compatibility/2006">
              <mc:Choice xmlns:v="urn:schemas-microsoft-com:vml" Requires="v">
                <p:oleObj spid="_x0000_s7227" name="Equation" r:id="rId8" imgW="1739880" imgH="431640" progId="Equation.DSMT4">
                  <p:embed/>
                </p:oleObj>
              </mc:Choice>
              <mc:Fallback>
                <p:oleObj name="Equation" r:id="rId8" imgW="1739880" imgH="431640" progId="Equation.DSMT4">
                  <p:embed/>
                  <p:pic>
                    <p:nvPicPr>
                      <p:cNvPr id="0" name="Object 3" descr="24-0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3906838"/>
                        <a:ext cx="4184650" cy="1038225"/>
                      </a:xfrm>
                      <a:prstGeom prst="rect">
                        <a:avLst/>
                      </a:prstGeom>
                      <a:noFill/>
                      <a:ln>
                        <a:noFill/>
                      </a:ln>
                      <a:effectLst/>
                      <a:extLst>
                        <a:ext uri="{909E8E84-426E-40DD-AFC4-6F175D3DCCD1}">
                          <a14:hiddenFill xmlns:a14="http://schemas.microsoft.com/office/drawing/2010/main">
                            <a:blipFill dpi="0" rotWithShape="1">
                              <a:blip r:embed="rId7"/>
                              <a:srcRect/>
                              <a:stretch>
                                <a:fillRect b="-300406"/>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descr="24-08"/>
          <p:cNvSpPr>
            <a:spLocks noGrp="1" noChangeAspect="1" noChangeArrowheads="1"/>
          </p:cNvSpPr>
          <p:nvPr isPhoto="1"/>
        </p:nvSpPr>
        <p:spPr bwMode="auto">
          <a:xfrm>
            <a:off x="0" y="0"/>
            <a:ext cx="4968875" cy="68580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024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24-8, p.744</a:t>
            </a:r>
          </a:p>
        </p:txBody>
      </p:sp>
      <p:sp>
        <p:nvSpPr>
          <p:cNvPr id="10245" name="Text Box 5" descr="24-01"/>
          <p:cNvSpPr txBox="1">
            <a:spLocks noChangeArrowheads="1"/>
          </p:cNvSpPr>
          <p:nvPr/>
        </p:nvSpPr>
        <p:spPr bwMode="auto">
          <a:xfrm>
            <a:off x="4800600" y="1049157"/>
            <a:ext cx="3968750" cy="1815882"/>
          </a:xfrm>
          <a:prstGeom prst="rect">
            <a:avLst/>
          </a:prstGeom>
          <a:noFill/>
          <a:ln w="9525">
            <a:noFill/>
            <a:miter lim="800000"/>
            <a:headEnd/>
            <a:tailEnd/>
          </a:ln>
        </p:spPr>
        <p:txBody>
          <a:bodyPr wrap="square">
            <a:spAutoFit/>
          </a:bodyPr>
          <a:lstStyle/>
          <a:p>
            <a:pPr rtl="1"/>
            <a:r>
              <a:rPr lang="en-US" sz="2800" dirty="0"/>
              <a:t>The </a:t>
            </a:r>
            <a:r>
              <a:rPr lang="en-US" sz="2800" dirty="0" smtClean="0"/>
              <a:t>flux </a:t>
            </a:r>
            <a:r>
              <a:rPr lang="en-US" sz="2800" dirty="0"/>
              <a:t>is </a:t>
            </a:r>
            <a:r>
              <a:rPr lang="en-US" sz="2800" dirty="0" smtClean="0"/>
              <a:t>through the  surface is zero if the charge located outside a closed surface.</a:t>
            </a:r>
            <a:endParaRPr lang="en-US" sz="2800" dirty="0"/>
          </a:p>
        </p:txBody>
      </p:sp>
      <p:graphicFrame>
        <p:nvGraphicFramePr>
          <p:cNvPr id="10242" name="Object 2" descr="24-01"/>
          <p:cNvGraphicFramePr>
            <a:graphicFrameLocks noGrp="1" noChangeAspect="1"/>
          </p:cNvGraphicFramePr>
          <p:nvPr>
            <p:ph idx="1"/>
            <p:extLst>
              <p:ext uri="{D42A27DB-BD31-4B8C-83A1-F6EECF244321}">
                <p14:modId xmlns:p14="http://schemas.microsoft.com/office/powerpoint/2010/main" val="502430432"/>
              </p:ext>
            </p:extLst>
          </p:nvPr>
        </p:nvGraphicFramePr>
        <p:xfrm>
          <a:off x="5486400" y="3962400"/>
          <a:ext cx="3086100" cy="1249363"/>
        </p:xfrm>
        <a:graphic>
          <a:graphicData uri="http://schemas.openxmlformats.org/presentationml/2006/ole">
            <mc:AlternateContent xmlns:mc="http://schemas.openxmlformats.org/markup-compatibility/2006">
              <mc:Choice xmlns:v="urn:schemas-microsoft-com:vml" Requires="v">
                <p:oleObj spid="_x0000_s8222" name="Equation" r:id="rId5" imgW="1066680" imgH="431640" progId="Equation.DSMT4">
                  <p:embed/>
                </p:oleObj>
              </mc:Choice>
              <mc:Fallback>
                <p:oleObj name="Equation" r:id="rId5" imgW="1066680" imgH="43164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3962400"/>
                        <a:ext cx="3086100" cy="1249363"/>
                      </a:xfrm>
                      <a:prstGeom prst="rect">
                        <a:avLst/>
                      </a:prstGeom>
                      <a:noFill/>
                      <a:ln>
                        <a:noFill/>
                      </a:ln>
                      <a:effectLst/>
                      <a:extLst>
                        <a:ext uri="{909E8E84-426E-40DD-AFC4-6F175D3DCCD1}">
                          <a14:hiddenFill xmlns:a14="http://schemas.microsoft.com/office/drawing/2010/main">
                            <a:blipFill dpi="0" rotWithShape="1">
                              <a:blip r:embed="rId7"/>
                              <a:srcRect/>
                              <a:stretch>
                                <a:fillRect b="-145389"/>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267" name="Rectangle 3"/>
              <p:cNvSpPr>
                <a:spLocks noGrp="1" noChangeArrowheads="1"/>
              </p:cNvSpPr>
              <p:nvPr>
                <p:ph type="body" sz="half" idx="1"/>
              </p:nvPr>
            </p:nvSpPr>
            <p:spPr bwMode="auto">
              <a:xfrm>
                <a:off x="457200" y="762000"/>
                <a:ext cx="8382000" cy="525780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800" dirty="0">
                    <a:cs typeface="Arial" charset="0"/>
                  </a:rPr>
                  <a:t>Gauss’s </a:t>
                </a:r>
                <a:r>
                  <a:rPr lang="en-US" sz="2800" dirty="0" smtClean="0">
                    <a:cs typeface="Arial" charset="0"/>
                  </a:rPr>
                  <a:t>law, </a:t>
                </a:r>
                <a:r>
                  <a:rPr lang="en-GB" sz="2800" dirty="0" smtClean="0">
                    <a:cs typeface="Arial" charset="0"/>
                  </a:rPr>
                  <a:t>The net flux through any closed surface surrounding a point charge q is given by q/</a:t>
                </a:r>
                <a14:m>
                  <m:oMath xmlns:m="http://schemas.openxmlformats.org/officeDocument/2006/math">
                    <m:sSub>
                      <m:sSubPr>
                        <m:ctrlPr>
                          <a:rPr lang="en-GB" sz="2800" i="1" smtClean="0">
                            <a:latin typeface="Cambria Math"/>
                            <a:cs typeface="Arial" charset="0"/>
                          </a:rPr>
                        </m:ctrlPr>
                      </m:sSubPr>
                      <m:e>
                        <m:r>
                          <a:rPr lang="en-GB" sz="2800" i="1" smtClean="0">
                            <a:latin typeface="Cambria Math"/>
                            <a:ea typeface="Cambria Math"/>
                            <a:cs typeface="Arial" charset="0"/>
                          </a:rPr>
                          <m:t>𝜀</m:t>
                        </m:r>
                      </m:e>
                      <m:sub>
                        <m:r>
                          <a:rPr lang="en-GB" sz="2800" i="1" smtClean="0">
                            <a:latin typeface="Cambria Math"/>
                            <a:ea typeface="Cambria Math"/>
                            <a:cs typeface="Arial" charset="0"/>
                          </a:rPr>
                          <m:t>𝜊</m:t>
                        </m:r>
                      </m:sub>
                    </m:sSub>
                  </m:oMath>
                </a14:m>
                <a:r>
                  <a:rPr lang="ar-EG" sz="2800" dirty="0" smtClean="0">
                    <a:cs typeface="Arial" charset="0"/>
                  </a:rPr>
                  <a:t> </a:t>
                </a:r>
                <a:r>
                  <a:rPr lang="en-GB" sz="2800" dirty="0" smtClean="0">
                    <a:cs typeface="Arial" charset="0"/>
                  </a:rPr>
                  <a:t> and independent of the shape of the surface.</a:t>
                </a:r>
                <a:endParaRPr lang="ar-EG" sz="2800" dirty="0" smtClean="0">
                  <a:cs typeface="Arial" charset="0"/>
                </a:endParaRPr>
              </a:p>
              <a:p>
                <a:pPr algn="r" rtl="1" eaLnBrk="1" hangingPunct="1"/>
                <a:endParaRPr lang="ar-EG" sz="2800" dirty="0" smtClean="0">
                  <a:cs typeface="Arial" charset="0"/>
                </a:endParaRPr>
              </a:p>
              <a:p>
                <a:pPr algn="r" rtl="1" eaLnBrk="1" hangingPunct="1"/>
                <a:endParaRPr lang="ar-EG" sz="2800" dirty="0" smtClean="0">
                  <a:cs typeface="Arial" charset="0"/>
                </a:endParaRPr>
              </a:p>
              <a:p>
                <a:pPr marL="0" indent="0" algn="r" rtl="1" eaLnBrk="1" hangingPunct="1">
                  <a:buNone/>
                </a:pPr>
                <a:endParaRPr lang="en-GB" sz="2800" dirty="0" smtClean="0">
                  <a:cs typeface="Arial" charset="0"/>
                </a:endParaRPr>
              </a:p>
              <a:p>
                <a:pPr marL="0" indent="0" algn="r" rtl="1" eaLnBrk="1" hangingPunct="1">
                  <a:buNone/>
                </a:pPr>
                <a:endParaRPr lang="ar-EG" sz="2800" dirty="0" smtClean="0">
                  <a:cs typeface="Arial" charset="0"/>
                </a:endParaRPr>
              </a:p>
              <a:p>
                <a:pPr marL="0" indent="0" algn="r" rtl="1" eaLnBrk="1" hangingPunct="1">
                  <a:buNone/>
                </a:pPr>
                <a:endParaRPr lang="en-US" sz="2800" dirty="0" smtClean="0">
                  <a:cs typeface="Arial" charset="0"/>
                </a:endParaRPr>
              </a:p>
              <a:p>
                <a:r>
                  <a:rPr lang="en-US" sz="2800" dirty="0" smtClean="0">
                    <a:cs typeface="Arial" charset="0"/>
                  </a:rPr>
                  <a:t>Gauss’s law can be used to determine the electric field due to  a symmetric charge distributions such  as spherical, cylindrical and planer symmetry.</a:t>
                </a:r>
                <a:endParaRPr lang="en-US" sz="2800" dirty="0" smtClean="0">
                  <a:cs typeface="Arial" charset="0"/>
                </a:endParaRPr>
              </a:p>
            </p:txBody>
          </p:sp>
        </mc:Choice>
        <mc:Fallback>
          <p:sp>
            <p:nvSpPr>
              <p:cNvPr id="11267" name="Rectangle 3"/>
              <p:cNvSpPr>
                <a:spLocks noGrp="1" noRot="1" noChangeAspect="1" noMove="1" noResize="1" noEditPoints="1" noAdjustHandles="1" noChangeArrowheads="1" noChangeShapeType="1" noTextEdit="1"/>
              </p:cNvSpPr>
              <p:nvPr>
                <p:ph type="body" sz="half" idx="1"/>
              </p:nvPr>
            </p:nvSpPr>
            <p:spPr bwMode="auto">
              <a:xfrm>
                <a:off x="457200" y="762000"/>
                <a:ext cx="8382000" cy="5257800"/>
              </a:xfrm>
              <a:blipFill rotWithShape="1">
                <a:blip r:embed="rId4"/>
                <a:stretch>
                  <a:fillRect l="-1236" t="-1854" r="-2255"/>
                </a:stretch>
              </a:blipFill>
              <a:ln>
                <a:miter lim="800000"/>
                <a:headEnd/>
                <a:tailEnd/>
              </a:ln>
            </p:spPr>
            <p:txBody>
              <a:bodyPr/>
              <a:lstStyle/>
              <a:p>
                <a:r>
                  <a:rPr lang="en-GB">
                    <a:noFill/>
                  </a:rPr>
                  <a:t> </a:t>
                </a:r>
              </a:p>
            </p:txBody>
          </p:sp>
        </mc:Fallback>
      </mc:AlternateContent>
      <p:graphicFrame>
        <p:nvGraphicFramePr>
          <p:cNvPr id="11266" name="Object 2" descr="24-01"/>
          <p:cNvGraphicFramePr>
            <a:graphicFrameLocks noGrp="1" noChangeAspect="1"/>
          </p:cNvGraphicFramePr>
          <p:nvPr>
            <p:ph sz="half" idx="2"/>
            <p:extLst>
              <p:ext uri="{D42A27DB-BD31-4B8C-83A1-F6EECF244321}">
                <p14:modId xmlns:p14="http://schemas.microsoft.com/office/powerpoint/2010/main" val="1852429195"/>
              </p:ext>
            </p:extLst>
          </p:nvPr>
        </p:nvGraphicFramePr>
        <p:xfrm>
          <a:off x="1676400" y="2209800"/>
          <a:ext cx="4495800" cy="1698625"/>
        </p:xfrm>
        <a:graphic>
          <a:graphicData uri="http://schemas.openxmlformats.org/presentationml/2006/ole">
            <mc:AlternateContent xmlns:mc="http://schemas.openxmlformats.org/markup-compatibility/2006">
              <mc:Choice xmlns:v="urn:schemas-microsoft-com:vml" Requires="v">
                <p:oleObj spid="_x0000_s9248" name="Equation" r:id="rId5" imgW="1143000" imgH="431640" progId="Equation.DSMT4">
                  <p:embed/>
                </p:oleObj>
              </mc:Choice>
              <mc:Fallback>
                <p:oleObj name="Equation" r:id="rId5" imgW="1143000" imgH="43164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2209800"/>
                        <a:ext cx="4495800" cy="1698625"/>
                      </a:xfrm>
                      <a:prstGeom prst="rect">
                        <a:avLst/>
                      </a:prstGeom>
                      <a:noFill/>
                      <a:ln>
                        <a:noFill/>
                      </a:ln>
                      <a:effectLst/>
                      <a:extLst>
                        <a:ext uri="{909E8E84-426E-40DD-AFC4-6F175D3DCCD1}">
                          <a14:hiddenFill xmlns:a14="http://schemas.microsoft.com/office/drawing/2010/main">
                            <a:blipFill dpi="0" rotWithShape="1">
                              <a:blip r:embed="rId7"/>
                              <a:srcRect/>
                              <a:stretch>
                                <a:fillRect b="-162932"/>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1683" name="Rectangle 3" descr="24-09"/>
          <p:cNvSpPr>
            <a:spLocks noGrp="1" noChangeAspect="1" noChangeArrowheads="1"/>
          </p:cNvSpPr>
          <p:nvPr isPhoto="1"/>
        </p:nvSpPr>
        <p:spPr bwMode="auto">
          <a:xfrm>
            <a:off x="3211513" y="2057400"/>
            <a:ext cx="4762500" cy="48006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168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24-9, p.744</a:t>
            </a:r>
          </a:p>
        </p:txBody>
      </p:sp>
      <p:sp>
        <p:nvSpPr>
          <p:cNvPr id="71685" name="Text Box 5" descr="24-01"/>
          <p:cNvSpPr txBox="1">
            <a:spLocks noChangeArrowheads="1"/>
          </p:cNvSpPr>
          <p:nvPr/>
        </p:nvSpPr>
        <p:spPr bwMode="auto">
          <a:xfrm>
            <a:off x="1371600" y="381000"/>
            <a:ext cx="6343660" cy="461665"/>
          </a:xfrm>
          <a:prstGeom prst="rect">
            <a:avLst/>
          </a:prstGeom>
          <a:noFill/>
          <a:ln w="9525">
            <a:noFill/>
            <a:miter lim="800000"/>
            <a:headEnd/>
            <a:tailEnd/>
          </a:ln>
        </p:spPr>
        <p:txBody>
          <a:bodyPr wrap="none">
            <a:spAutoFit/>
          </a:bodyPr>
          <a:lstStyle/>
          <a:p>
            <a:r>
              <a:rPr lang="en-US" sz="2400" dirty="0" smtClean="0"/>
              <a:t>Describe the electric flux through these surfaces?</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143000"/>
            <a:ext cx="7162800" cy="4524315"/>
          </a:xfrm>
          <a:prstGeom prst="rect">
            <a:avLst/>
          </a:prstGeom>
        </p:spPr>
        <p:txBody>
          <a:bodyPr wrap="square">
            <a:spAutoFit/>
          </a:bodyPr>
          <a:lstStyle/>
          <a:p>
            <a:r>
              <a:rPr lang="en-US" altLang="en-US" sz="2800" b="1" dirty="0">
                <a:latin typeface="Arial" charset="0"/>
              </a:rPr>
              <a:t>Active Figure 24.9 </a:t>
            </a:r>
            <a:r>
              <a:rPr lang="en-US" altLang="en-US" sz="2800" dirty="0">
                <a:latin typeface="Arial" charset="0"/>
              </a:rPr>
              <a:t>The net electric flux through any closed surface depends only on the charge </a:t>
            </a:r>
            <a:r>
              <a:rPr lang="en-US" altLang="en-US" sz="2800" i="1" dirty="0">
                <a:latin typeface="Arial" charset="0"/>
              </a:rPr>
              <a:t>inside </a:t>
            </a:r>
            <a:r>
              <a:rPr lang="en-US" altLang="en-US" sz="2800" dirty="0">
                <a:latin typeface="Arial" charset="0"/>
              </a:rPr>
              <a:t>that surface. The net flux through surface </a:t>
            </a:r>
            <a:r>
              <a:rPr lang="en-US" altLang="en-US" sz="2800" i="1" dirty="0">
                <a:latin typeface="Arial" charset="0"/>
              </a:rPr>
              <a:t>S </a:t>
            </a:r>
            <a:r>
              <a:rPr lang="en-US" altLang="en-US" sz="2800" dirty="0">
                <a:latin typeface="Arial" charset="0"/>
              </a:rPr>
              <a:t>is q1 /0 , the net flux through surface Sis </a:t>
            </a:r>
            <a:r>
              <a:rPr lang="en-US" altLang="en-US" sz="2800" i="1" dirty="0">
                <a:latin typeface="Arial" charset="0"/>
              </a:rPr>
              <a:t>(q </a:t>
            </a:r>
            <a:r>
              <a:rPr lang="en-US" altLang="en-US" sz="2800" dirty="0">
                <a:latin typeface="Arial" charset="0"/>
              </a:rPr>
              <a:t>2 + q3)/</a:t>
            </a:r>
            <a:r>
              <a:rPr lang="en-US" altLang="en-US" sz="2800" i="1" dirty="0">
                <a:latin typeface="Arial" charset="0"/>
              </a:rPr>
              <a:t>e </a:t>
            </a:r>
            <a:r>
              <a:rPr lang="en-US" altLang="en-US" sz="2800" dirty="0">
                <a:latin typeface="Arial" charset="0"/>
              </a:rPr>
              <a:t>0 , and the net flux through surface </a:t>
            </a:r>
            <a:r>
              <a:rPr lang="en-US" altLang="en-US" sz="2800" i="1" dirty="0">
                <a:latin typeface="Arial" charset="0"/>
              </a:rPr>
              <a:t>S </a:t>
            </a:r>
            <a:r>
              <a:rPr lang="en-US" altLang="en-US" sz="2800" dirty="0">
                <a:latin typeface="Arial" charset="0"/>
              </a:rPr>
              <a:t>is zero. Charge q4 does not contribute to the flux through any surface because it is outside all surfaces</a:t>
            </a:r>
            <a:r>
              <a:rPr lang="en-US" altLang="en-US" sz="2800" dirty="0" smtClean="0">
                <a:latin typeface="Arial" charset="0"/>
              </a:rPr>
              <a:t>.</a:t>
            </a:r>
            <a:endParaRPr lang="en-US" sz="2800" dirty="0" smtClean="0">
              <a:latin typeface="Arial" charset="0"/>
              <a:cs typeface="Times New Roman" pitchFamily="18" charset="0"/>
            </a:endParaRPr>
          </a:p>
          <a:p>
            <a:endParaRPr lang="en-US" dirty="0">
              <a:latin typeface="Arial" charset="0"/>
              <a:cs typeface="Times New Roman" pitchFamily="18" charset="0"/>
            </a:endParaRPr>
          </a:p>
          <a:p>
            <a:endParaRPr lang="en-US" dirty="0">
              <a:latin typeface="Arial" charset="0"/>
            </a:endParaRPr>
          </a:p>
        </p:txBody>
      </p:sp>
    </p:spTree>
    <p:extLst>
      <p:ext uri="{BB962C8B-B14F-4D97-AF65-F5344CB8AC3E}">
        <p14:creationId xmlns:p14="http://schemas.microsoft.com/office/powerpoint/2010/main" val="1283030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US" dirty="0" smtClean="0">
                <a:cs typeface="Arial" charset="0"/>
              </a:rPr>
              <a:t>24-3 application of Gauss’s law </a:t>
            </a:r>
            <a:endParaRPr lang="en-US" dirty="0" smtClean="0">
              <a:cs typeface="Arial" charset="0"/>
            </a:endParaRPr>
          </a:p>
        </p:txBody>
      </p:sp>
      <p:sp>
        <p:nvSpPr>
          <p:cNvPr id="12292" name="Rectangle 3"/>
          <p:cNvSpPr>
            <a:spLocks noGrp="1" noChangeArrowheads="1"/>
          </p:cNvSpPr>
          <p:nvPr>
            <p:ph type="body" sz="half" idx="1"/>
          </p:nvPr>
        </p:nvSpPr>
        <p:spPr bwMode="auto">
          <a:xfrm>
            <a:off x="457200" y="1143000"/>
            <a:ext cx="8077200" cy="762000"/>
          </a:xfrm>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r>
              <a:rPr lang="en-US" sz="2800" dirty="0" smtClean="0">
                <a:cs typeface="Arial" charset="0"/>
              </a:rPr>
              <a:t>Calculate the magnitude of the electric field of point charge. </a:t>
            </a:r>
            <a:endParaRPr lang="en-US" sz="2800" dirty="0" smtClean="0">
              <a:cs typeface="Arial" charset="0"/>
            </a:endParaRPr>
          </a:p>
        </p:txBody>
      </p:sp>
      <p:graphicFrame>
        <p:nvGraphicFramePr>
          <p:cNvPr id="12290" name="Object 2" descr="24-01"/>
          <p:cNvGraphicFramePr>
            <a:graphicFrameLocks noGrp="1" noChangeAspect="1"/>
          </p:cNvGraphicFramePr>
          <p:nvPr>
            <p:ph sz="half" idx="2"/>
          </p:nvPr>
        </p:nvGraphicFramePr>
        <p:xfrm>
          <a:off x="228600" y="1754188"/>
          <a:ext cx="3133725" cy="4875212"/>
        </p:xfrm>
        <a:graphic>
          <a:graphicData uri="http://schemas.openxmlformats.org/presentationml/2006/ole">
            <mc:AlternateContent xmlns:mc="http://schemas.openxmlformats.org/markup-compatibility/2006">
              <mc:Choice xmlns:v="urn:schemas-microsoft-com:vml" Requires="v">
                <p:oleObj spid="_x0000_s10271" name="Equation" r:id="rId4" imgW="1143000" imgH="1777680" progId="Equation.DSMT4">
                  <p:embed/>
                </p:oleObj>
              </mc:Choice>
              <mc:Fallback>
                <p:oleObj name="Equation" r:id="rId4" imgW="1143000" imgH="177768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754188"/>
                        <a:ext cx="3133725" cy="4875212"/>
                      </a:xfrm>
                      <a:prstGeom prst="rect">
                        <a:avLst/>
                      </a:prstGeom>
                      <a:noFill/>
                      <a:ln>
                        <a:noFill/>
                      </a:ln>
                      <a:effectLst/>
                      <a:extLst>
                        <a:ext uri="{909E8E84-426E-40DD-AFC4-6F175D3DCCD1}">
                          <a14:hiddenFill xmlns:a14="http://schemas.microsoft.com/office/drawing/2010/main">
                            <a:blipFill dpi="0" rotWithShape="1">
                              <a:blip r:embed="rId6"/>
                              <a:srcRect/>
                              <a:stretch>
                                <a:fillRect r="-56603"/>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3" name="Rectangle 6" descr="24-10"/>
          <p:cNvSpPr>
            <a:spLocks noGrp="1" noChangeAspect="1" noChangeArrowheads="1"/>
          </p:cNvSpPr>
          <p:nvPr isPhoto="1"/>
        </p:nvSpPr>
        <p:spPr bwMode="auto">
          <a:xfrm>
            <a:off x="4267200" y="2362200"/>
            <a:ext cx="4565650" cy="4200525"/>
          </a:xfrm>
          <a:prstGeom prst="rect">
            <a:avLst/>
          </a:prstGeom>
          <a:blipFill dpi="0" rotWithShape="1">
            <a:blip r:embed="rId7"/>
            <a:srcRect/>
            <a:stretch>
              <a:fillRect/>
            </a:stretch>
          </a:blipFill>
          <a:ln w="9525">
            <a:noFill/>
            <a:miter lim="800000"/>
            <a:headEnd/>
            <a:tailEnd/>
          </a:ln>
        </p:spPr>
        <p:txBody>
          <a:bodyPr/>
          <a:lstStyle/>
          <a:p>
            <a:endParaRPr lang="en-US"/>
          </a:p>
        </p:txBody>
      </p:sp>
      <p:sp>
        <p:nvSpPr>
          <p:cNvPr id="12294" name="Text Box 7" descr="23-01"/>
          <p:cNvSpPr txBox="1">
            <a:spLocks noChangeArrowheads="1"/>
          </p:cNvSpPr>
          <p:nvPr/>
        </p:nvSpPr>
        <p:spPr bwMode="auto">
          <a:xfrm>
            <a:off x="7391400" y="6400800"/>
            <a:ext cx="1403350" cy="304800"/>
          </a:xfrm>
          <a:prstGeom prst="rect">
            <a:avLst/>
          </a:prstGeom>
          <a:noFill/>
          <a:ln w="9525">
            <a:noFill/>
            <a:miter lim="800000"/>
            <a:headEnd/>
            <a:tailEnd/>
          </a:ln>
        </p:spPr>
        <p:txBody>
          <a:bodyPr wrap="none">
            <a:spAutoFit/>
          </a:bodyPr>
          <a:lstStyle/>
          <a:p>
            <a:pPr>
              <a:spcBef>
                <a:spcPct val="50000"/>
              </a:spcBef>
            </a:pPr>
            <a:r>
              <a:rPr lang="en-US" sz="1400" b="1"/>
              <a:t>Fig 24-0, p.746</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2707" name="Rectangle 5" descr="24-11"/>
          <p:cNvSpPr>
            <a:spLocks noGrp="1" noChangeAspect="1" noChangeArrowheads="1"/>
          </p:cNvSpPr>
          <p:nvPr isPhoto="1"/>
        </p:nvSpPr>
        <p:spPr bwMode="auto">
          <a:xfrm>
            <a:off x="381000" y="2305050"/>
            <a:ext cx="8305800" cy="421005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2708" name="Rectangle 6"/>
          <p:cNvSpPr>
            <a:spLocks noChangeArrowheads="1"/>
          </p:cNvSpPr>
          <p:nvPr/>
        </p:nvSpPr>
        <p:spPr bwMode="auto">
          <a:xfrm>
            <a:off x="457200" y="274638"/>
            <a:ext cx="8229600" cy="868362"/>
          </a:xfrm>
          <a:prstGeom prst="rect">
            <a:avLst/>
          </a:prstGeom>
          <a:noFill/>
          <a:ln w="9525">
            <a:noFill/>
            <a:miter lim="800000"/>
            <a:headEnd/>
            <a:tailEnd/>
          </a:ln>
        </p:spPr>
        <p:txBody>
          <a:bodyPr anchor="ctr"/>
          <a:lstStyle/>
          <a:p>
            <a:r>
              <a:rPr lang="en-GB" sz="3200" dirty="0" smtClean="0">
                <a:solidFill>
                  <a:schemeClr val="tx2"/>
                </a:solidFill>
              </a:rPr>
              <a:t>2- A spherically symmetric charge distribution</a:t>
            </a:r>
            <a:endParaRPr lang="en-US" sz="3200" dirty="0">
              <a:solidFill>
                <a:schemeClr val="tx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7"/>
          <p:cNvSpPr>
            <a:spLocks noGrp="1" noChangeArrowheads="1"/>
          </p:cNvSpPr>
          <p:nvPr>
            <p:ph type="body" sz="half" idx="2"/>
          </p:nvPr>
        </p:nvSpPr>
        <p:spPr bwMode="auto">
          <a:xfrm>
            <a:off x="419100" y="304800"/>
            <a:ext cx="8305800" cy="20574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smtClean="0">
                <a:cs typeface="Arial" charset="0"/>
              </a:rPr>
              <a:t>The charge q , the volume charge density is </a:t>
            </a:r>
            <a:endParaRPr lang="en-US" sz="2800" dirty="0" smtClean="0">
              <a:cs typeface="Arial" charset="0"/>
            </a:endParaRPr>
          </a:p>
          <a:p>
            <a:pPr algn="r" rtl="1" eaLnBrk="1" hangingPunct="1">
              <a:buFontTx/>
              <a:buNone/>
            </a:pPr>
            <a:r>
              <a:rPr lang="en-US" sz="2800" dirty="0" smtClean="0">
                <a:cs typeface="Arial" charset="0"/>
              </a:rPr>
              <a:t>  </a:t>
            </a:r>
          </a:p>
        </p:txBody>
      </p:sp>
      <p:sp>
        <p:nvSpPr>
          <p:cNvPr id="13316"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24-11, p.747</a:t>
            </a:r>
          </a:p>
        </p:txBody>
      </p:sp>
      <p:graphicFrame>
        <p:nvGraphicFramePr>
          <p:cNvPr id="13314" name="Object 2" descr="24-01"/>
          <p:cNvGraphicFramePr>
            <a:graphicFrameLocks noGrp="1" noChangeAspect="1"/>
          </p:cNvGraphicFramePr>
          <p:nvPr>
            <p:ph sz="half" idx="1"/>
          </p:nvPr>
        </p:nvGraphicFramePr>
        <p:xfrm>
          <a:off x="4422775" y="685800"/>
          <a:ext cx="4721225" cy="5884863"/>
        </p:xfrm>
        <a:graphic>
          <a:graphicData uri="http://schemas.openxmlformats.org/presentationml/2006/ole">
            <mc:AlternateContent xmlns:mc="http://schemas.openxmlformats.org/markup-compatibility/2006">
              <mc:Choice xmlns:v="urn:schemas-microsoft-com:vml" Requires="v">
                <p:oleObj spid="_x0000_s11294" name="Equation" r:id="rId4" imgW="2679480" imgH="3340080" progId="Equation.DSMT4">
                  <p:embed/>
                </p:oleObj>
              </mc:Choice>
              <mc:Fallback>
                <p:oleObj name="Equation" r:id="rId4" imgW="2679480" imgH="3340080" progId="Equation.DSMT4">
                  <p:embed/>
                  <p:pic>
                    <p:nvPicPr>
                      <p:cNvPr id="0" name="Object 2" descr="24-01"/>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2775" y="685800"/>
                        <a:ext cx="4721225" cy="5884863"/>
                      </a:xfrm>
                      <a:prstGeom prst="rect">
                        <a:avLst/>
                      </a:prstGeom>
                      <a:noFill/>
                      <a:ln>
                        <a:noFill/>
                      </a:ln>
                      <a:effectLst/>
                      <a:extLst>
                        <a:ext uri="{909E8E84-426E-40DD-AFC4-6F175D3DCCD1}">
                          <a14:hiddenFill xmlns:a14="http://schemas.microsoft.com/office/drawing/2010/main">
                            <a:blipFill dpi="0" rotWithShape="1">
                              <a:blip r:embed="rId6"/>
                              <a:srcRect/>
                              <a:stretch>
                                <a:fillRect r="-25472"/>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7" name="Rectangle 11" descr="24-11a"/>
          <p:cNvSpPr>
            <a:spLocks noGrp="1" noChangeAspect="1" noChangeArrowheads="1"/>
          </p:cNvSpPr>
          <p:nvPr isPhoto="1"/>
        </p:nvSpPr>
        <p:spPr bwMode="auto">
          <a:xfrm>
            <a:off x="228600" y="990600"/>
            <a:ext cx="3810000" cy="3108325"/>
          </a:xfrm>
          <a:prstGeom prst="rect">
            <a:avLst/>
          </a:prstGeom>
          <a:blipFill dpi="0" rotWithShape="1">
            <a:blip r:embed="rId7"/>
            <a:srcRect/>
            <a:stretch>
              <a:fillRect/>
            </a:stretch>
          </a:blipFill>
          <a:ln w="9525">
            <a:noFill/>
            <a:miter lim="800000"/>
            <a:headEnd/>
            <a:tailEnd/>
          </a:ln>
        </p:spPr>
        <p:txBody>
          <a:bodyPr/>
          <a:lstStyle/>
          <a:p>
            <a:endParaRPr lang="en-US"/>
          </a:p>
        </p:txBody>
      </p:sp>
      <p:sp>
        <p:nvSpPr>
          <p:cNvPr id="13318" name="Rectangle 12" descr="24-11b"/>
          <p:cNvSpPr>
            <a:spLocks noGrp="1" noChangeAspect="1" noChangeArrowheads="1"/>
          </p:cNvSpPr>
          <p:nvPr isPhoto="1"/>
        </p:nvSpPr>
        <p:spPr bwMode="auto">
          <a:xfrm>
            <a:off x="304800" y="3810000"/>
            <a:ext cx="3505200" cy="2776538"/>
          </a:xfrm>
          <a:prstGeom prst="rect">
            <a:avLst/>
          </a:prstGeom>
          <a:blipFill dpi="0" rotWithShape="1">
            <a:blip r:embed="rId8"/>
            <a:srcRect/>
            <a:stretch>
              <a:fillRect/>
            </a:stretch>
          </a:blip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9"/>
          <p:cNvSpPr>
            <a:spLocks noGrp="1" noChangeArrowheads="1"/>
          </p:cNvSpPr>
          <p:nvPr>
            <p:ph type="title"/>
          </p:nvPr>
        </p:nvSpPr>
        <p:spPr bwMode="auto">
          <a:xfrm>
            <a:off x="457200" y="274638"/>
            <a:ext cx="7543800" cy="114300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GB" sz="4000" dirty="0" smtClean="0">
                <a:cs typeface="Arial" charset="0"/>
              </a:rPr>
              <a:t>24-1  Electric </a:t>
            </a:r>
            <a:r>
              <a:rPr lang="en-GB" sz="4000" dirty="0" err="1" smtClean="0">
                <a:cs typeface="Arial" charset="0"/>
              </a:rPr>
              <a:t>Flux</a:t>
            </a:r>
            <a:r>
              <a:rPr lang="en-GB" sz="4000" b="1" dirty="0" err="1" smtClean="0">
                <a:solidFill>
                  <a:schemeClr val="bg1"/>
                </a:solidFill>
              </a:rPr>
              <a:t>d</a:t>
            </a:r>
            <a:endParaRPr lang="en-US" sz="4000" dirty="0" smtClean="0">
              <a:cs typeface="Arial" charset="0"/>
            </a:endParaRPr>
          </a:p>
        </p:txBody>
      </p:sp>
      <p:sp>
        <p:nvSpPr>
          <p:cNvPr id="68611" name="Rectangle 3"/>
          <p:cNvSpPr>
            <a:spLocks noGrp="1" noChangeArrowheads="1"/>
          </p:cNvSpPr>
          <p:nvPr>
            <p:ph type="body" sz="half" idx="1"/>
          </p:nvPr>
        </p:nvSpPr>
        <p:spPr bwMode="auto">
          <a:xfrm>
            <a:off x="609600" y="1600200"/>
            <a:ext cx="7924800" cy="3581400"/>
          </a:xfrm>
          <a:noFill/>
          <a:ln>
            <a:miter lim="800000"/>
            <a:headEnd/>
            <a:tailEnd/>
          </a:ln>
        </p:spPr>
        <p:txBody>
          <a:bodyPr vert="horz" wrap="square" lIns="91440" tIns="45720" rIns="91440" bIns="45720" numCol="1" anchor="t" anchorCtr="0" compatLnSpc="1">
            <a:prstTxWarp prst="textNoShape">
              <a:avLst/>
            </a:prstTxWarp>
            <a:normAutofit fontScale="70000" lnSpcReduction="20000"/>
          </a:bodyPr>
          <a:lstStyle/>
          <a:p>
            <a:pPr algn="r" rtl="1" eaLnBrk="1" hangingPunct="1">
              <a:lnSpc>
                <a:spcPct val="80000"/>
              </a:lnSpc>
              <a:buFontTx/>
              <a:buNone/>
            </a:pPr>
            <a:endParaRPr lang="en-GB" sz="700" dirty="0" smtClean="0">
              <a:cs typeface="Arial" charset="0"/>
            </a:endParaRPr>
          </a:p>
          <a:p>
            <a:pPr algn="r" rtl="1" eaLnBrk="1" hangingPunct="1">
              <a:lnSpc>
                <a:spcPct val="80000"/>
              </a:lnSpc>
              <a:buFontTx/>
              <a:buNone/>
            </a:pPr>
            <a:endParaRPr lang="en-GB" sz="700" dirty="0">
              <a:cs typeface="Arial" charset="0"/>
            </a:endParaRPr>
          </a:p>
          <a:p>
            <a:pPr algn="r" rtl="1" eaLnBrk="1" hangingPunct="1">
              <a:lnSpc>
                <a:spcPct val="80000"/>
              </a:lnSpc>
              <a:buFontTx/>
              <a:buNone/>
            </a:pPr>
            <a:endParaRPr lang="en-GB" sz="700" dirty="0" smtClean="0">
              <a:cs typeface="Arial" charset="0"/>
            </a:endParaRPr>
          </a:p>
          <a:p>
            <a:pPr algn="r" rtl="1" eaLnBrk="1" hangingPunct="1">
              <a:lnSpc>
                <a:spcPct val="80000"/>
              </a:lnSpc>
              <a:buFontTx/>
              <a:buNone/>
            </a:pPr>
            <a:endParaRPr lang="en-GB" sz="700" dirty="0">
              <a:cs typeface="Arial" charset="0"/>
            </a:endParaRPr>
          </a:p>
          <a:p>
            <a:pPr algn="r" rtl="1" eaLnBrk="1" hangingPunct="1">
              <a:lnSpc>
                <a:spcPct val="80000"/>
              </a:lnSpc>
              <a:buFontTx/>
              <a:buNone/>
            </a:pPr>
            <a:endParaRPr lang="en-GB" sz="700" dirty="0" smtClean="0">
              <a:cs typeface="Arial" charset="0"/>
            </a:endParaRPr>
          </a:p>
          <a:p>
            <a:pPr>
              <a:lnSpc>
                <a:spcPct val="80000"/>
              </a:lnSpc>
            </a:pPr>
            <a:r>
              <a:rPr lang="en-GB" sz="4700" dirty="0" smtClean="0">
                <a:cs typeface="Arial" charset="0"/>
              </a:rPr>
              <a:t>Electric flux (</a:t>
            </a:r>
            <a:r>
              <a:rPr lang="en-US" sz="4700" dirty="0">
                <a:cs typeface="Arial" charset="0"/>
              </a:rPr>
              <a:t>Φ</a:t>
            </a:r>
            <a:r>
              <a:rPr lang="en-GB" sz="4700" dirty="0" smtClean="0">
                <a:cs typeface="Arial" charset="0"/>
              </a:rPr>
              <a:t>) is the number of electric</a:t>
            </a:r>
          </a:p>
          <a:p>
            <a:pPr marL="0" indent="0">
              <a:lnSpc>
                <a:spcPct val="80000"/>
              </a:lnSpc>
              <a:buNone/>
            </a:pPr>
            <a:endParaRPr lang="en-GB" sz="4700" dirty="0" smtClean="0">
              <a:cs typeface="Arial" charset="0"/>
            </a:endParaRPr>
          </a:p>
          <a:p>
            <a:pPr marL="0" indent="0">
              <a:lnSpc>
                <a:spcPct val="80000"/>
              </a:lnSpc>
              <a:buNone/>
            </a:pPr>
            <a:r>
              <a:rPr lang="en-GB" sz="4700" dirty="0" smtClean="0">
                <a:cs typeface="Arial" charset="0"/>
              </a:rPr>
              <a:t>     field lines penetrating a surface of area A.</a:t>
            </a:r>
          </a:p>
          <a:p>
            <a:pPr>
              <a:lnSpc>
                <a:spcPct val="80000"/>
              </a:lnSpc>
            </a:pPr>
            <a:endParaRPr lang="en-GB" sz="4700" dirty="0" smtClean="0">
              <a:cs typeface="Arial" charset="0"/>
            </a:endParaRPr>
          </a:p>
          <a:p>
            <a:pPr>
              <a:lnSpc>
                <a:spcPct val="80000"/>
              </a:lnSpc>
            </a:pPr>
            <a:endParaRPr lang="ar-EG" dirty="0" smtClean="0">
              <a:cs typeface="Arial" charset="0"/>
            </a:endParaRPr>
          </a:p>
          <a:p>
            <a:pPr algn="r" rtl="1" eaLnBrk="1" hangingPunct="1">
              <a:lnSpc>
                <a:spcPct val="80000"/>
              </a:lnSpc>
              <a:buFontTx/>
              <a:buChar char="-"/>
            </a:pPr>
            <a:endParaRPr lang="ar-EG" dirty="0" smtClean="0">
              <a:cs typeface="Arial" charset="0"/>
            </a:endParaRPr>
          </a:p>
          <a:p>
            <a:pPr algn="r" rtl="1" eaLnBrk="1" hangingPunct="1">
              <a:lnSpc>
                <a:spcPct val="80000"/>
              </a:lnSpc>
              <a:buFontTx/>
              <a:buChar char="-"/>
            </a:pPr>
            <a:endParaRPr lang="ar-EG" dirty="0" smtClean="0">
              <a:cs typeface="Arial" charset="0"/>
            </a:endParaRP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r>
              <a:rPr lang="ar-EG" sz="800" dirty="0" smtClean="0">
                <a:cs typeface="Arial" charset="0"/>
              </a:rPr>
              <a:t>+</a:t>
            </a: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endParaRPr lang="ar-EG" sz="800" dirty="0" smtClean="0">
              <a:cs typeface="Arial" charset="0"/>
            </a:endParaRPr>
          </a:p>
          <a:p>
            <a:pPr algn="r" rtl="1" eaLnBrk="1" hangingPunct="1">
              <a:lnSpc>
                <a:spcPct val="80000"/>
              </a:lnSpc>
              <a:buFontTx/>
              <a:buNone/>
            </a:pPr>
            <a:r>
              <a:rPr lang="ar-EG" sz="800" dirty="0" smtClean="0">
                <a:cs typeface="Arial" charset="0"/>
              </a:rPr>
              <a:t>+</a:t>
            </a:r>
            <a:endParaRPr lang="en-US" sz="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3731" name="Rectangle 3" descr="24-12"/>
          <p:cNvSpPr>
            <a:spLocks noGrp="1" noChangeAspect="1" noChangeArrowheads="1"/>
          </p:cNvSpPr>
          <p:nvPr isPhoto="1"/>
        </p:nvSpPr>
        <p:spPr bwMode="auto">
          <a:xfrm>
            <a:off x="1425575" y="0"/>
            <a:ext cx="6292850"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3732"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24-12, p.747</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descr="24-13"/>
          <p:cNvSpPr>
            <a:spLocks noGrp="1" noChangeAspect="1" noChangeArrowheads="1"/>
          </p:cNvSpPr>
          <p:nvPr isPhoto="1"/>
        </p:nvSpPr>
        <p:spPr bwMode="auto">
          <a:xfrm>
            <a:off x="0" y="2057400"/>
            <a:ext cx="9144000" cy="4535488"/>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4755"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24-13, p.748</a:t>
            </a:r>
          </a:p>
        </p:txBody>
      </p:sp>
      <p:sp>
        <p:nvSpPr>
          <p:cNvPr id="74756" name="Text Box 6" descr="24-01"/>
          <p:cNvSpPr txBox="1">
            <a:spLocks noChangeArrowheads="1"/>
          </p:cNvSpPr>
          <p:nvPr/>
        </p:nvSpPr>
        <p:spPr bwMode="auto">
          <a:xfrm>
            <a:off x="762000" y="439271"/>
            <a:ext cx="5248553" cy="461665"/>
          </a:xfrm>
          <a:prstGeom prst="rect">
            <a:avLst/>
          </a:prstGeom>
          <a:noFill/>
          <a:ln w="9525">
            <a:noFill/>
            <a:miter lim="800000"/>
            <a:headEnd/>
            <a:tailEnd/>
          </a:ln>
        </p:spPr>
        <p:txBody>
          <a:bodyPr wrap="none">
            <a:spAutoFit/>
          </a:bodyPr>
          <a:lstStyle/>
          <a:p>
            <a:pPr rtl="1"/>
            <a:r>
              <a:rPr lang="en-GB" sz="2400" dirty="0" smtClean="0"/>
              <a:t>3- </a:t>
            </a:r>
            <a:r>
              <a:rPr lang="en-US" sz="2400" dirty="0" smtClean="0">
                <a:latin typeface="Arial" charset="0"/>
                <a:cs typeface="Times New Roman" pitchFamily="18" charset="0"/>
              </a:rPr>
              <a:t>A </a:t>
            </a:r>
            <a:r>
              <a:rPr lang="en-US" sz="2400" dirty="0">
                <a:latin typeface="Arial" charset="0"/>
                <a:cs typeface="Times New Roman" pitchFamily="18" charset="0"/>
              </a:rPr>
              <a:t>uniformly charged spherical shell</a:t>
            </a:r>
            <a:endParaRPr lang="en-US" sz="2400" dirty="0"/>
          </a:p>
        </p:txBody>
      </p:sp>
      <p:sp>
        <p:nvSpPr>
          <p:cNvPr id="74757" name="Text Box 7" descr="24-01"/>
          <p:cNvSpPr txBox="1">
            <a:spLocks noChangeArrowheads="1"/>
          </p:cNvSpPr>
          <p:nvPr/>
        </p:nvSpPr>
        <p:spPr bwMode="auto">
          <a:xfrm>
            <a:off x="4708525" y="1589088"/>
            <a:ext cx="906463" cy="519112"/>
          </a:xfrm>
          <a:prstGeom prst="rect">
            <a:avLst/>
          </a:prstGeom>
          <a:noFill/>
          <a:ln w="9525">
            <a:noFill/>
            <a:miter lim="800000"/>
            <a:headEnd/>
            <a:tailEnd/>
          </a:ln>
        </p:spPr>
        <p:txBody>
          <a:bodyPr wrap="none">
            <a:spAutoFit/>
          </a:bodyPr>
          <a:lstStyle/>
          <a:p>
            <a:r>
              <a:rPr lang="en-US" sz="2800"/>
              <a:t>r &gt; a</a:t>
            </a:r>
          </a:p>
        </p:txBody>
      </p:sp>
      <p:sp>
        <p:nvSpPr>
          <p:cNvPr id="74758" name="Text Box 8" descr="24-01"/>
          <p:cNvSpPr txBox="1">
            <a:spLocks noChangeArrowheads="1"/>
          </p:cNvSpPr>
          <p:nvPr/>
        </p:nvSpPr>
        <p:spPr bwMode="auto">
          <a:xfrm>
            <a:off x="7832725" y="1208088"/>
            <a:ext cx="906463" cy="519112"/>
          </a:xfrm>
          <a:prstGeom prst="rect">
            <a:avLst/>
          </a:prstGeom>
          <a:noFill/>
          <a:ln w="9525">
            <a:noFill/>
            <a:miter lim="800000"/>
            <a:headEnd/>
            <a:tailEnd/>
          </a:ln>
        </p:spPr>
        <p:txBody>
          <a:bodyPr wrap="none">
            <a:spAutoFit/>
          </a:bodyPr>
          <a:lstStyle/>
          <a:p>
            <a:r>
              <a:rPr lang="en-US" sz="2800"/>
              <a:t>r &lt; 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143000"/>
            <a:ext cx="7162800" cy="2492990"/>
          </a:xfrm>
          <a:prstGeom prst="rect">
            <a:avLst/>
          </a:prstGeom>
        </p:spPr>
        <p:txBody>
          <a:bodyPr wrap="square">
            <a:spAutoFit/>
          </a:bodyPr>
          <a:lstStyle/>
          <a:p>
            <a:endParaRPr lang="en-US" dirty="0">
              <a:latin typeface="Arial" charset="0"/>
              <a:cs typeface="Times New Roman" pitchFamily="18" charset="0"/>
            </a:endParaRPr>
          </a:p>
          <a:p>
            <a:r>
              <a:rPr lang="en-US" sz="2400" dirty="0" smtClean="0">
                <a:latin typeface="Arial" charset="0"/>
                <a:cs typeface="Times New Roman" pitchFamily="18" charset="0"/>
              </a:rPr>
              <a:t>(</a:t>
            </a:r>
            <a:r>
              <a:rPr lang="en-US" sz="2400" dirty="0">
                <a:latin typeface="Arial" charset="0"/>
                <a:cs typeface="Times New Roman" pitchFamily="18" charset="0"/>
              </a:rPr>
              <a:t>Example 24.6) (a) The electric field inside a uniformly charged </a:t>
            </a:r>
            <a:r>
              <a:rPr lang="en-US" sz="2400" dirty="0" smtClean="0">
                <a:latin typeface="Arial" charset="0"/>
                <a:cs typeface="Times New Roman" pitchFamily="18" charset="0"/>
              </a:rPr>
              <a:t>spherical </a:t>
            </a:r>
            <a:r>
              <a:rPr lang="en-US" sz="2400" dirty="0">
                <a:latin typeface="Arial" charset="0"/>
                <a:cs typeface="Times New Roman" pitchFamily="18" charset="0"/>
              </a:rPr>
              <a:t>shell is zero. The field outside is the same as that due to a point charge </a:t>
            </a:r>
            <a:r>
              <a:rPr lang="en-US" sz="2400" i="1" dirty="0">
                <a:latin typeface="Arial" charset="0"/>
                <a:cs typeface="Times New Roman" pitchFamily="18" charset="0"/>
              </a:rPr>
              <a:t>Q </a:t>
            </a:r>
            <a:r>
              <a:rPr lang="en-US" sz="2400" dirty="0">
                <a:latin typeface="Arial" charset="0"/>
                <a:cs typeface="Times New Roman" pitchFamily="18" charset="0"/>
              </a:rPr>
              <a:t>located at the center of the shell. (b) Gaussian surface for </a:t>
            </a:r>
            <a:r>
              <a:rPr lang="en-US" sz="2400" i="1" dirty="0">
                <a:latin typeface="Arial" charset="0"/>
                <a:cs typeface="Times New Roman" pitchFamily="18" charset="0"/>
              </a:rPr>
              <a:t>r</a:t>
            </a:r>
            <a:r>
              <a:rPr lang="en-US" sz="2400" i="1" dirty="0">
                <a:latin typeface="Arial" charset="0"/>
                <a:cs typeface="Times New Roman" pitchFamily="18" charset="0"/>
                <a:sym typeface="Symbol" pitchFamily="18" charset="2"/>
              </a:rPr>
              <a:t></a:t>
            </a:r>
            <a:r>
              <a:rPr lang="en-US" sz="2400" i="1" dirty="0">
                <a:latin typeface="Arial" charset="0"/>
                <a:cs typeface="Times New Roman" pitchFamily="18" charset="0"/>
              </a:rPr>
              <a:t> </a:t>
            </a:r>
            <a:r>
              <a:rPr lang="en-US" sz="2400" dirty="0">
                <a:latin typeface="Arial" charset="0"/>
                <a:cs typeface="Times New Roman" pitchFamily="18" charset="0"/>
              </a:rPr>
              <a:t>a. (c) Gaussian surface for </a:t>
            </a:r>
            <a:r>
              <a:rPr lang="en-US" sz="2400" i="1" dirty="0">
                <a:latin typeface="Arial" charset="0"/>
                <a:cs typeface="Times New Roman" pitchFamily="18" charset="0"/>
              </a:rPr>
              <a:t>r</a:t>
            </a:r>
            <a:r>
              <a:rPr lang="en-US" sz="2400" i="1" dirty="0">
                <a:latin typeface="Arial" charset="0"/>
                <a:cs typeface="Times New Roman" pitchFamily="18" charset="0"/>
                <a:sym typeface="Symbol" pitchFamily="18" charset="2"/>
              </a:rPr>
              <a:t></a:t>
            </a:r>
            <a:r>
              <a:rPr lang="en-US" sz="2400" i="1" dirty="0">
                <a:latin typeface="Arial" charset="0"/>
                <a:cs typeface="Times New Roman" pitchFamily="18" charset="0"/>
              </a:rPr>
              <a:t> </a:t>
            </a:r>
            <a:r>
              <a:rPr lang="en-US" sz="2400" dirty="0">
                <a:latin typeface="Arial" charset="0"/>
                <a:cs typeface="Times New Roman" pitchFamily="18" charset="0"/>
              </a:rPr>
              <a:t>a.</a:t>
            </a:r>
          </a:p>
          <a:p>
            <a:endParaRPr lang="en-US" dirty="0">
              <a:latin typeface="Arial" charset="0"/>
            </a:endParaRPr>
          </a:p>
        </p:txBody>
      </p:sp>
    </p:spTree>
    <p:extLst>
      <p:ext uri="{BB962C8B-B14F-4D97-AF65-F5344CB8AC3E}">
        <p14:creationId xmlns:p14="http://schemas.microsoft.com/office/powerpoint/2010/main" val="137290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5779" name="Rectangle 3" descr="24-13a"/>
          <p:cNvSpPr>
            <a:spLocks noGrp="1" noChangeAspect="1" noChangeArrowheads="1"/>
          </p:cNvSpPr>
          <p:nvPr isPhoto="1"/>
        </p:nvSpPr>
        <p:spPr bwMode="auto">
          <a:xfrm>
            <a:off x="1643063" y="0"/>
            <a:ext cx="5857875"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5780"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sz="1400" b="1"/>
              <a:t>Fig 24-13a, p.748</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noGrp="1" noChangeAspect="1"/>
          </p:cNvGraphicFramePr>
          <p:nvPr>
            <p:ph type="title"/>
          </p:nvPr>
        </p:nvGraphicFramePr>
        <p:xfrm>
          <a:off x="4572000" y="3124200"/>
          <a:ext cx="3797300" cy="1143000"/>
        </p:xfrm>
        <a:graphic>
          <a:graphicData uri="http://schemas.openxmlformats.org/presentationml/2006/ole">
            <mc:AlternateContent xmlns:mc="http://schemas.openxmlformats.org/markup-compatibility/2006">
              <mc:Choice xmlns:v="urn:schemas-microsoft-com:vml" Requires="v">
                <p:oleObj spid="_x0000_s12318" name="Equation" r:id="rId4" imgW="1307880" imgH="393480" progId="Equation.DSMT4">
                  <p:embed/>
                </p:oleObj>
              </mc:Choice>
              <mc:Fallback>
                <p:oleObj name="Equation" r:id="rId4" imgW="1307880" imgH="39348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3124200"/>
                        <a:ext cx="379730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39" name="Rectangle 7"/>
          <p:cNvSpPr>
            <a:spLocks noGrp="1" noChangeArrowheads="1"/>
          </p:cNvSpPr>
          <p:nvPr>
            <p:ph type="body" sz="half" idx="2"/>
          </p:nvPr>
        </p:nvSpPr>
        <p:spPr bwMode="auto">
          <a:xfrm>
            <a:off x="4418966" y="304800"/>
            <a:ext cx="4038600" cy="41148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latin typeface="Arial" charset="0"/>
                <a:cs typeface="Times New Roman" pitchFamily="18" charset="0"/>
              </a:rPr>
              <a:t>The field outside is the same as that due to a point charge </a:t>
            </a:r>
            <a:r>
              <a:rPr lang="en-US" sz="2800" i="1" dirty="0">
                <a:latin typeface="Arial" charset="0"/>
                <a:cs typeface="Times New Roman" pitchFamily="18" charset="0"/>
              </a:rPr>
              <a:t>Q </a:t>
            </a:r>
            <a:r>
              <a:rPr lang="en-US" sz="2800" dirty="0">
                <a:latin typeface="Arial" charset="0"/>
                <a:cs typeface="Times New Roman" pitchFamily="18" charset="0"/>
              </a:rPr>
              <a:t>located at the center of the </a:t>
            </a:r>
            <a:r>
              <a:rPr lang="en-US" sz="2800" dirty="0" smtClean="0">
                <a:latin typeface="Arial" charset="0"/>
                <a:cs typeface="Times New Roman" pitchFamily="18" charset="0"/>
              </a:rPr>
              <a:t>shell</a:t>
            </a:r>
            <a:endParaRPr lang="en-US" sz="2800" dirty="0">
              <a:cs typeface="Arial" charset="0"/>
            </a:endParaRPr>
          </a:p>
        </p:txBody>
      </p:sp>
      <p:sp>
        <p:nvSpPr>
          <p:cNvPr id="14340" name="Rectangle 3" descr="24-13b"/>
          <p:cNvSpPr>
            <a:spLocks noGrp="1" noChangeAspect="1" noChangeArrowheads="1"/>
          </p:cNvSpPr>
          <p:nvPr isPhoto="1"/>
        </p:nvSpPr>
        <p:spPr bwMode="auto">
          <a:xfrm>
            <a:off x="0" y="685800"/>
            <a:ext cx="4449763" cy="4876800"/>
          </a:xfrm>
          <a:prstGeom prst="rect">
            <a:avLst/>
          </a:prstGeom>
          <a:blipFill dpi="0" rotWithShape="1">
            <a:blip r:embed="rId6"/>
            <a:srcRect/>
            <a:stretch>
              <a:fillRect/>
            </a:stretch>
          </a:blipFill>
          <a:ln w="9525">
            <a:noFill/>
            <a:miter lim="800000"/>
            <a:headEnd/>
            <a:tailEnd/>
          </a:ln>
        </p:spPr>
        <p:txBody>
          <a:bodyPr/>
          <a:lstStyle/>
          <a:p>
            <a:endParaRPr lang="en-US"/>
          </a:p>
        </p:txBody>
      </p:sp>
      <p:sp>
        <p:nvSpPr>
          <p:cNvPr id="14341" name="Text Box 4" descr="23-01"/>
          <p:cNvSpPr txBox="1">
            <a:spLocks noChangeArrowheads="1"/>
          </p:cNvSpPr>
          <p:nvPr/>
        </p:nvSpPr>
        <p:spPr bwMode="auto">
          <a:xfrm>
            <a:off x="7446963" y="6477000"/>
            <a:ext cx="1609725" cy="304800"/>
          </a:xfrm>
          <a:prstGeom prst="rect">
            <a:avLst/>
          </a:prstGeom>
          <a:noFill/>
          <a:ln w="9525">
            <a:noFill/>
            <a:miter lim="800000"/>
            <a:headEnd/>
            <a:tailEnd/>
          </a:ln>
        </p:spPr>
        <p:txBody>
          <a:bodyPr wrap="none">
            <a:spAutoFit/>
          </a:bodyPr>
          <a:lstStyle/>
          <a:p>
            <a:pPr>
              <a:spcBef>
                <a:spcPct val="50000"/>
              </a:spcBef>
            </a:pPr>
            <a:r>
              <a:rPr lang="en-US" sz="1400" b="1"/>
              <a:t>Fig 24-13b, p.748</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descr="24-13c"/>
          <p:cNvSpPr>
            <a:spLocks noGrp="1" noChangeAspect="1" noChangeArrowheads="1"/>
          </p:cNvSpPr>
          <p:nvPr isPhoto="1"/>
        </p:nvSpPr>
        <p:spPr bwMode="auto">
          <a:xfrm>
            <a:off x="0" y="762000"/>
            <a:ext cx="3698875" cy="59436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5364"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sz="1400" b="1"/>
              <a:t>Fig 24-13c, p.748</a:t>
            </a:r>
          </a:p>
        </p:txBody>
      </p:sp>
      <p:graphicFrame>
        <p:nvGraphicFramePr>
          <p:cNvPr id="15362" name="Object 2" descr="24-01"/>
          <p:cNvGraphicFramePr>
            <a:graphicFrameLocks noGrp="1" noChangeAspect="1"/>
          </p:cNvGraphicFramePr>
          <p:nvPr>
            <p:ph idx="1"/>
          </p:nvPr>
        </p:nvGraphicFramePr>
        <p:xfrm>
          <a:off x="1981200" y="381000"/>
          <a:ext cx="6515100" cy="781050"/>
        </p:xfrm>
        <a:graphic>
          <a:graphicData uri="http://schemas.openxmlformats.org/presentationml/2006/ole">
            <mc:AlternateContent xmlns:mc="http://schemas.openxmlformats.org/markup-compatibility/2006">
              <mc:Choice xmlns:v="urn:schemas-microsoft-com:vml" Requires="v">
                <p:oleObj spid="_x0000_s13341" name="Equation" r:id="rId5" imgW="1904760" imgH="228600" progId="Equation.DSMT4">
                  <p:embed/>
                </p:oleObj>
              </mc:Choice>
              <mc:Fallback>
                <p:oleObj name="Equation" r:id="rId5" imgW="1904760" imgH="2286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81000"/>
                        <a:ext cx="6515100" cy="781050"/>
                      </a:xfrm>
                      <a:prstGeom prst="rect">
                        <a:avLst/>
                      </a:prstGeom>
                      <a:noFill/>
                      <a:ln>
                        <a:noFill/>
                      </a:ln>
                      <a:effectLst/>
                      <a:extLst>
                        <a:ext uri="{909E8E84-426E-40DD-AFC4-6F175D3DCCD1}">
                          <a14:hiddenFill xmlns:a14="http://schemas.microsoft.com/office/drawing/2010/main">
                            <a:blipFill dpi="0" rotWithShape="1">
                              <a:blip r:embed="rId7"/>
                              <a:srcRect/>
                              <a:stretch>
                                <a:fillRect b="-728659"/>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5"/>
          <p:cNvSpPr>
            <a:spLocks noGrp="1" noChangeArrowheads="1"/>
          </p:cNvSpPr>
          <p:nvPr>
            <p:ph type="title"/>
          </p:nvPr>
        </p:nvSpPr>
        <p:spPr bwMode="auto">
          <a:xfrm>
            <a:off x="685800" y="838200"/>
            <a:ext cx="5791200" cy="114300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sz="3200" dirty="0" smtClean="0">
                <a:solidFill>
                  <a:schemeClr val="tx1"/>
                </a:solidFill>
                <a:cs typeface="Arial" charset="0"/>
              </a:rPr>
              <a:t>4- A cylindrically symmetric charge distribution</a:t>
            </a:r>
            <a:endParaRPr lang="en-US" sz="3200" dirty="0" smtClean="0">
              <a:solidFill>
                <a:schemeClr val="tx1"/>
              </a:solidFill>
              <a:cs typeface="Arial" charset="0"/>
            </a:endParaRPr>
          </a:p>
        </p:txBody>
      </p:sp>
      <p:sp>
        <p:nvSpPr>
          <p:cNvPr id="76803" name="Rectangle 3" descr="24-14"/>
          <p:cNvSpPr>
            <a:spLocks noGrp="1" noChangeAspect="1" noChangeArrowheads="1"/>
          </p:cNvSpPr>
          <p:nvPr isPhoto="1"/>
        </p:nvSpPr>
        <p:spPr bwMode="auto">
          <a:xfrm>
            <a:off x="5508625" y="76200"/>
            <a:ext cx="2797175"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6804"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24-14, p.749</a:t>
            </a:r>
          </a:p>
        </p:txBody>
      </p:sp>
      <p:sp>
        <p:nvSpPr>
          <p:cNvPr id="76805" name="Text Box 8" descr="24-01"/>
          <p:cNvSpPr txBox="1">
            <a:spLocks noChangeArrowheads="1"/>
          </p:cNvSpPr>
          <p:nvPr/>
        </p:nvSpPr>
        <p:spPr bwMode="auto">
          <a:xfrm>
            <a:off x="762000" y="3483429"/>
            <a:ext cx="4038600" cy="1938992"/>
          </a:xfrm>
          <a:prstGeom prst="rect">
            <a:avLst/>
          </a:prstGeom>
          <a:noFill/>
          <a:ln w="9525">
            <a:noFill/>
            <a:miter lim="800000"/>
            <a:headEnd/>
            <a:tailEnd/>
          </a:ln>
        </p:spPr>
        <p:txBody>
          <a:bodyPr wrap="square">
            <a:spAutoFit/>
          </a:bodyPr>
          <a:lstStyle/>
          <a:p>
            <a:pPr algn="just"/>
            <a:r>
              <a:rPr lang="en-GB" sz="2400" dirty="0" smtClean="0"/>
              <a:t>An end view shows that the electric field at the cylindrical surface is constant in magnitude and perpendicular to the surface </a:t>
            </a:r>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descr="24-14a"/>
          <p:cNvSpPr>
            <a:spLocks noGrp="1" noChangeAspect="1" noChangeArrowheads="1"/>
          </p:cNvSpPr>
          <p:nvPr isPhoto="1"/>
        </p:nvSpPr>
        <p:spPr bwMode="auto">
          <a:xfrm>
            <a:off x="0" y="0"/>
            <a:ext cx="4368800" cy="59436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6388"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sz="1400" b="1"/>
              <a:t>Fig 24-14a, p.749</a:t>
            </a:r>
          </a:p>
        </p:txBody>
      </p:sp>
      <p:graphicFrame>
        <p:nvGraphicFramePr>
          <p:cNvPr id="16386" name="Object 2" descr="24-01"/>
          <p:cNvGraphicFramePr>
            <a:graphicFrameLocks noGrp="1" noChangeAspect="1"/>
          </p:cNvGraphicFramePr>
          <p:nvPr>
            <p:ph idx="1"/>
          </p:nvPr>
        </p:nvGraphicFramePr>
        <p:xfrm>
          <a:off x="4800600" y="1295400"/>
          <a:ext cx="4343400" cy="3722688"/>
        </p:xfrm>
        <a:graphic>
          <a:graphicData uri="http://schemas.openxmlformats.org/presentationml/2006/ole">
            <mc:AlternateContent xmlns:mc="http://schemas.openxmlformats.org/markup-compatibility/2006">
              <mc:Choice xmlns:v="urn:schemas-microsoft-com:vml" Requires="v">
                <p:oleObj spid="_x0000_s14365" name="Equation" r:id="rId5" imgW="1866600" imgH="1600200" progId="Equation.DSMT4">
                  <p:embed/>
                </p:oleObj>
              </mc:Choice>
              <mc:Fallback>
                <p:oleObj name="Equation" r:id="rId5" imgW="1866600" imgH="16002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295400"/>
                        <a:ext cx="4343400" cy="3722688"/>
                      </a:xfrm>
                      <a:prstGeom prst="rect">
                        <a:avLst/>
                      </a:prstGeom>
                      <a:noFill/>
                      <a:ln>
                        <a:noFill/>
                      </a:ln>
                      <a:effectLst/>
                      <a:extLst>
                        <a:ext uri="{909E8E84-426E-40DD-AFC4-6F175D3DCCD1}">
                          <a14:hiddenFill xmlns:a14="http://schemas.microsoft.com/office/drawing/2010/main">
                            <a:blipFill dpi="0" rotWithShape="1">
                              <a:blip r:embed="rId7"/>
                              <a:srcRect/>
                              <a:stretch>
                                <a:fillRect b="-15906"/>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7827" name="Rectangle 3" descr="24-14b"/>
          <p:cNvSpPr>
            <a:spLocks noGrp="1" noChangeAspect="1" noChangeArrowheads="1"/>
          </p:cNvSpPr>
          <p:nvPr isPhoto="1"/>
        </p:nvSpPr>
        <p:spPr bwMode="auto">
          <a:xfrm>
            <a:off x="1387475" y="0"/>
            <a:ext cx="6367463"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7828" name="Text Box 4" descr="23-01"/>
          <p:cNvSpPr txBox="1">
            <a:spLocks noChangeArrowheads="1"/>
          </p:cNvSpPr>
          <p:nvPr/>
        </p:nvSpPr>
        <p:spPr bwMode="auto">
          <a:xfrm>
            <a:off x="7446963" y="6477000"/>
            <a:ext cx="1609725" cy="304800"/>
          </a:xfrm>
          <a:prstGeom prst="rect">
            <a:avLst/>
          </a:prstGeom>
          <a:noFill/>
          <a:ln w="9525">
            <a:noFill/>
            <a:miter lim="800000"/>
            <a:headEnd/>
            <a:tailEnd/>
          </a:ln>
        </p:spPr>
        <p:txBody>
          <a:bodyPr wrap="none">
            <a:spAutoFit/>
          </a:bodyPr>
          <a:lstStyle/>
          <a:p>
            <a:pPr>
              <a:spcBef>
                <a:spcPct val="50000"/>
              </a:spcBef>
            </a:pPr>
            <a:r>
              <a:rPr lang="en-US" sz="1400" b="1"/>
              <a:t>Fig 24-14b, p.749</a:t>
            </a:r>
          </a:p>
        </p:txBody>
      </p:sp>
      <p:sp>
        <p:nvSpPr>
          <p:cNvPr id="77829" name="Text Box 5" descr="24-01"/>
          <p:cNvSpPr txBox="1">
            <a:spLocks noChangeArrowheads="1"/>
          </p:cNvSpPr>
          <p:nvPr/>
        </p:nvSpPr>
        <p:spPr bwMode="auto">
          <a:xfrm>
            <a:off x="6477000" y="533400"/>
            <a:ext cx="1528763" cy="457200"/>
          </a:xfrm>
          <a:prstGeom prst="rect">
            <a:avLst/>
          </a:prstGeom>
          <a:noFill/>
          <a:ln w="9525">
            <a:noFill/>
            <a:miter lim="800000"/>
            <a:headEnd/>
            <a:tailEnd/>
          </a:ln>
        </p:spPr>
        <p:txBody>
          <a:bodyPr wrap="none">
            <a:spAutoFit/>
          </a:bodyPr>
          <a:lstStyle/>
          <a:p>
            <a:r>
              <a:rPr lang="ar-EG" sz="2400"/>
              <a:t>مقطع عرضي</a:t>
            </a:r>
            <a:endParaRPr lang="en-US"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descr="24-15"/>
          <p:cNvSpPr>
            <a:spLocks noGrp="1" noChangeAspect="1" noChangeArrowheads="1"/>
          </p:cNvSpPr>
          <p:nvPr isPhoto="1"/>
        </p:nvSpPr>
        <p:spPr bwMode="auto">
          <a:xfrm>
            <a:off x="0" y="1752600"/>
            <a:ext cx="4894263" cy="5105400"/>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17412"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24-15, p.749</a:t>
            </a:r>
          </a:p>
        </p:txBody>
      </p:sp>
      <p:sp>
        <p:nvSpPr>
          <p:cNvPr id="17413" name="Text Box 5" descr="24-01"/>
          <p:cNvSpPr txBox="1">
            <a:spLocks noChangeArrowheads="1"/>
          </p:cNvSpPr>
          <p:nvPr/>
        </p:nvSpPr>
        <p:spPr bwMode="auto">
          <a:xfrm>
            <a:off x="1165225" y="152400"/>
            <a:ext cx="3607654" cy="584775"/>
          </a:xfrm>
          <a:prstGeom prst="rect">
            <a:avLst/>
          </a:prstGeom>
          <a:noFill/>
          <a:ln w="9525">
            <a:noFill/>
            <a:miter lim="800000"/>
            <a:headEnd/>
            <a:tailEnd/>
          </a:ln>
        </p:spPr>
        <p:txBody>
          <a:bodyPr wrap="none">
            <a:spAutoFit/>
          </a:bodyPr>
          <a:lstStyle/>
          <a:p>
            <a:pPr rtl="1"/>
            <a:r>
              <a:rPr lang="en-GB" sz="3200" dirty="0" smtClean="0"/>
              <a:t>5-  A plane of charge</a:t>
            </a:r>
            <a:endParaRPr lang="en-US" sz="3200" dirty="0"/>
          </a:p>
        </p:txBody>
      </p:sp>
      <p:graphicFrame>
        <p:nvGraphicFramePr>
          <p:cNvPr id="17410" name="Object 2" descr="24-01"/>
          <p:cNvGraphicFramePr>
            <a:graphicFrameLocks noGrp="1" noChangeAspect="1"/>
          </p:cNvGraphicFramePr>
          <p:nvPr>
            <p:ph idx="1"/>
          </p:nvPr>
        </p:nvGraphicFramePr>
        <p:xfrm>
          <a:off x="4800600" y="647700"/>
          <a:ext cx="3384550" cy="5562600"/>
        </p:xfrm>
        <a:graphic>
          <a:graphicData uri="http://schemas.openxmlformats.org/presentationml/2006/ole">
            <mc:AlternateContent xmlns:mc="http://schemas.openxmlformats.org/markup-compatibility/2006">
              <mc:Choice xmlns:v="urn:schemas-microsoft-com:vml" Requires="v">
                <p:oleObj spid="_x0000_s15390" name="Equation" r:id="rId5" imgW="1066680" imgH="1752480" progId="Equation.DSMT4">
                  <p:embed/>
                </p:oleObj>
              </mc:Choice>
              <mc:Fallback>
                <p:oleObj name="Equation" r:id="rId5" imgW="1066680" imgH="175248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647700"/>
                        <a:ext cx="3384550" cy="5562600"/>
                      </a:xfrm>
                      <a:prstGeom prst="rect">
                        <a:avLst/>
                      </a:prstGeom>
                      <a:noFill/>
                      <a:ln>
                        <a:noFill/>
                      </a:ln>
                      <a:effectLst/>
                      <a:extLst>
                        <a:ext uri="{909E8E84-426E-40DD-AFC4-6F175D3DCCD1}">
                          <a14:hiddenFill xmlns:a14="http://schemas.microsoft.com/office/drawing/2010/main">
                            <a:blipFill dpi="0" rotWithShape="1">
                              <a:blip r:embed="rId7"/>
                              <a:srcRect/>
                              <a:stretch>
                                <a:fillRect r="-65441"/>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descr="24-01"/>
          <p:cNvSpPr>
            <a:spLocks noGrp="1" noChangeAspect="1" noChangeArrowheads="1"/>
          </p:cNvSpPr>
          <p:nvPr isPhoto="1"/>
        </p:nvSpPr>
        <p:spPr bwMode="auto">
          <a:xfrm>
            <a:off x="4549775" y="1752600"/>
            <a:ext cx="4594225" cy="4564063"/>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3076" name="Text Box 5"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24-1, p.740</a:t>
            </a:r>
          </a:p>
        </p:txBody>
      </p:sp>
      <p:graphicFrame>
        <p:nvGraphicFramePr>
          <p:cNvPr id="3074" name="Object 2" descr="24-01"/>
          <p:cNvGraphicFramePr>
            <a:graphicFrameLocks noGrp="1" noChangeAspect="1"/>
          </p:cNvGraphicFramePr>
          <p:nvPr>
            <p:ph sz="half" idx="1"/>
          </p:nvPr>
        </p:nvGraphicFramePr>
        <p:xfrm>
          <a:off x="1371600" y="3429000"/>
          <a:ext cx="2673350" cy="923925"/>
        </p:xfrm>
        <a:graphic>
          <a:graphicData uri="http://schemas.openxmlformats.org/presentationml/2006/ole">
            <mc:AlternateContent xmlns:mc="http://schemas.openxmlformats.org/markup-compatibility/2006">
              <mc:Choice xmlns:v="urn:schemas-microsoft-com:vml" Requires="v">
                <p:oleObj spid="_x0000_s1057" name="Equation" r:id="rId5" imgW="698400" imgH="241200" progId="Equation.DSMT4">
                  <p:embed/>
                </p:oleObj>
              </mc:Choice>
              <mc:Fallback>
                <p:oleObj name="Equation" r:id="rId5" imgW="698400" imgH="2412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429000"/>
                        <a:ext cx="2673350" cy="923925"/>
                      </a:xfrm>
                      <a:prstGeom prst="rect">
                        <a:avLst/>
                      </a:prstGeom>
                      <a:noFill/>
                      <a:ln>
                        <a:noFill/>
                      </a:ln>
                      <a:effectLst/>
                      <a:extLst>
                        <a:ext uri="{909E8E84-426E-40DD-AFC4-6F175D3DCCD1}">
                          <a14:hiddenFill xmlns:a14="http://schemas.microsoft.com/office/drawing/2010/main">
                            <a:blipFill dpi="0" rotWithShape="1">
                              <a:blip r:embed="rId4"/>
                              <a:srcRect/>
                              <a:stretch>
                                <a:fillRect b="-187444"/>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8" name="Rectangle 14" descr="24-01"/>
          <p:cNvSpPr>
            <a:spLocks noChangeArrowheads="1"/>
          </p:cNvSpPr>
          <p:nvPr/>
        </p:nvSpPr>
        <p:spPr bwMode="auto">
          <a:xfrm>
            <a:off x="381000" y="1447800"/>
            <a:ext cx="5029200" cy="1384995"/>
          </a:xfrm>
          <a:prstGeom prst="rect">
            <a:avLst/>
          </a:prstGeom>
          <a:noFill/>
          <a:ln w="9525">
            <a:noFill/>
            <a:miter lim="800000"/>
            <a:headEnd/>
            <a:tailEnd/>
          </a:ln>
        </p:spPr>
        <p:txBody>
          <a:bodyPr>
            <a:spAutoFit/>
          </a:bodyPr>
          <a:lstStyle/>
          <a:p>
            <a:r>
              <a:rPr lang="en-GB" sz="2800" dirty="0"/>
              <a:t>When the uniform electric field penetrating a plane of area A  perpendicular to the field E</a:t>
            </a:r>
            <a:r>
              <a:rPr lang="en-GB" sz="2800" dirty="0" smtClean="0"/>
              <a:t>.</a:t>
            </a:r>
            <a:endParaRPr lang="en-U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5" descr="24-T01"/>
          <p:cNvSpPr>
            <a:spLocks noGrp="1" noChangeAspect="1" noChangeArrowheads="1"/>
          </p:cNvSpPr>
          <p:nvPr/>
        </p:nvSpPr>
        <p:spPr bwMode="auto">
          <a:xfrm>
            <a:off x="525463" y="376238"/>
            <a:ext cx="8091487" cy="6481762"/>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000809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432424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3800744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8578682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4" descr="24-01"/>
          <p:cNvSpPr txBox="1">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pPr algn="r" rtl="1" eaLnBrk="1" hangingPunct="1"/>
            <a:r>
              <a:rPr lang="ar-EG" sz="2800" smtClean="0">
                <a:cs typeface="Arial" charset="0"/>
              </a:rPr>
              <a:t>المجال بين صفيحتين متماثلتين متوازيتين مشحونتين ومتقابلتين: لهما نفس الطول والسمك  وكمية الشحنة، المسافة بين الشحنتين مهملة بالنسبة لطولهما</a:t>
            </a:r>
            <a:endParaRPr lang="en-US" sz="2800" smtClean="0">
              <a:cs typeface="Arial" charset="0"/>
            </a:endParaRPr>
          </a:p>
        </p:txBody>
      </p:sp>
      <p:sp>
        <p:nvSpPr>
          <p:cNvPr id="18436" name="Line 8"/>
          <p:cNvSpPr>
            <a:spLocks noChangeShapeType="1"/>
          </p:cNvSpPr>
          <p:nvPr/>
        </p:nvSpPr>
        <p:spPr bwMode="auto">
          <a:xfrm>
            <a:off x="1143000" y="2209800"/>
            <a:ext cx="0" cy="2209800"/>
          </a:xfrm>
          <a:prstGeom prst="line">
            <a:avLst/>
          </a:prstGeom>
          <a:noFill/>
          <a:ln w="101600">
            <a:solidFill>
              <a:schemeClr val="tx1"/>
            </a:solidFill>
            <a:round/>
            <a:headEnd/>
            <a:tailEnd/>
          </a:ln>
        </p:spPr>
        <p:txBody>
          <a:bodyPr/>
          <a:lstStyle/>
          <a:p>
            <a:endParaRPr lang="en-US"/>
          </a:p>
        </p:txBody>
      </p:sp>
      <p:sp>
        <p:nvSpPr>
          <p:cNvPr id="18437" name="Line 10"/>
          <p:cNvSpPr>
            <a:spLocks noChangeShapeType="1"/>
          </p:cNvSpPr>
          <p:nvPr/>
        </p:nvSpPr>
        <p:spPr bwMode="auto">
          <a:xfrm>
            <a:off x="1905000" y="2209800"/>
            <a:ext cx="0" cy="2209800"/>
          </a:xfrm>
          <a:prstGeom prst="line">
            <a:avLst/>
          </a:prstGeom>
          <a:noFill/>
          <a:ln w="101600">
            <a:solidFill>
              <a:schemeClr val="tx1"/>
            </a:solidFill>
            <a:round/>
            <a:headEnd/>
            <a:tailEnd/>
          </a:ln>
        </p:spPr>
        <p:txBody>
          <a:bodyPr/>
          <a:lstStyle/>
          <a:p>
            <a:endParaRPr lang="en-US"/>
          </a:p>
        </p:txBody>
      </p:sp>
      <p:sp>
        <p:nvSpPr>
          <p:cNvPr id="18438" name="Line 11"/>
          <p:cNvSpPr>
            <a:spLocks noChangeShapeType="1"/>
          </p:cNvSpPr>
          <p:nvPr/>
        </p:nvSpPr>
        <p:spPr bwMode="auto">
          <a:xfrm>
            <a:off x="1295400" y="2286000"/>
            <a:ext cx="457200" cy="0"/>
          </a:xfrm>
          <a:prstGeom prst="line">
            <a:avLst/>
          </a:prstGeom>
          <a:noFill/>
          <a:ln w="9525">
            <a:solidFill>
              <a:schemeClr val="tx1"/>
            </a:solidFill>
            <a:round/>
            <a:headEnd/>
            <a:tailEnd type="triangle" w="med" len="med"/>
          </a:ln>
        </p:spPr>
        <p:txBody>
          <a:bodyPr/>
          <a:lstStyle/>
          <a:p>
            <a:endParaRPr lang="en-US"/>
          </a:p>
        </p:txBody>
      </p:sp>
      <p:sp>
        <p:nvSpPr>
          <p:cNvPr id="18439" name="Line 12"/>
          <p:cNvSpPr>
            <a:spLocks noChangeShapeType="1"/>
          </p:cNvSpPr>
          <p:nvPr/>
        </p:nvSpPr>
        <p:spPr bwMode="auto">
          <a:xfrm>
            <a:off x="1295400" y="2590800"/>
            <a:ext cx="457200" cy="0"/>
          </a:xfrm>
          <a:prstGeom prst="line">
            <a:avLst/>
          </a:prstGeom>
          <a:noFill/>
          <a:ln w="9525">
            <a:solidFill>
              <a:schemeClr val="tx1"/>
            </a:solidFill>
            <a:round/>
            <a:headEnd/>
            <a:tailEnd type="triangle" w="med" len="med"/>
          </a:ln>
        </p:spPr>
        <p:txBody>
          <a:bodyPr/>
          <a:lstStyle/>
          <a:p>
            <a:endParaRPr lang="en-US"/>
          </a:p>
        </p:txBody>
      </p:sp>
      <p:sp>
        <p:nvSpPr>
          <p:cNvPr id="18440" name="Line 13"/>
          <p:cNvSpPr>
            <a:spLocks noChangeShapeType="1"/>
          </p:cNvSpPr>
          <p:nvPr/>
        </p:nvSpPr>
        <p:spPr bwMode="auto">
          <a:xfrm>
            <a:off x="1295400" y="2895600"/>
            <a:ext cx="457200" cy="0"/>
          </a:xfrm>
          <a:prstGeom prst="line">
            <a:avLst/>
          </a:prstGeom>
          <a:noFill/>
          <a:ln w="9525">
            <a:solidFill>
              <a:schemeClr val="tx1"/>
            </a:solidFill>
            <a:round/>
            <a:headEnd/>
            <a:tailEnd type="triangle" w="med" len="med"/>
          </a:ln>
        </p:spPr>
        <p:txBody>
          <a:bodyPr/>
          <a:lstStyle/>
          <a:p>
            <a:endParaRPr lang="en-US"/>
          </a:p>
        </p:txBody>
      </p:sp>
      <p:sp>
        <p:nvSpPr>
          <p:cNvPr id="18441" name="Line 14"/>
          <p:cNvSpPr>
            <a:spLocks noChangeShapeType="1"/>
          </p:cNvSpPr>
          <p:nvPr/>
        </p:nvSpPr>
        <p:spPr bwMode="auto">
          <a:xfrm>
            <a:off x="1295400" y="3200400"/>
            <a:ext cx="457200" cy="0"/>
          </a:xfrm>
          <a:prstGeom prst="line">
            <a:avLst/>
          </a:prstGeom>
          <a:noFill/>
          <a:ln w="9525">
            <a:solidFill>
              <a:schemeClr val="tx1"/>
            </a:solidFill>
            <a:round/>
            <a:headEnd/>
            <a:tailEnd type="triangle" w="med" len="med"/>
          </a:ln>
        </p:spPr>
        <p:txBody>
          <a:bodyPr/>
          <a:lstStyle/>
          <a:p>
            <a:endParaRPr lang="en-US"/>
          </a:p>
        </p:txBody>
      </p:sp>
      <p:sp>
        <p:nvSpPr>
          <p:cNvPr id="18442" name="Line 15"/>
          <p:cNvSpPr>
            <a:spLocks noChangeShapeType="1"/>
          </p:cNvSpPr>
          <p:nvPr/>
        </p:nvSpPr>
        <p:spPr bwMode="auto">
          <a:xfrm>
            <a:off x="1295400" y="3505200"/>
            <a:ext cx="457200" cy="0"/>
          </a:xfrm>
          <a:prstGeom prst="line">
            <a:avLst/>
          </a:prstGeom>
          <a:noFill/>
          <a:ln w="9525">
            <a:solidFill>
              <a:schemeClr val="tx1"/>
            </a:solidFill>
            <a:round/>
            <a:headEnd/>
            <a:tailEnd type="triangle" w="med" len="med"/>
          </a:ln>
        </p:spPr>
        <p:txBody>
          <a:bodyPr/>
          <a:lstStyle/>
          <a:p>
            <a:endParaRPr lang="en-US"/>
          </a:p>
        </p:txBody>
      </p:sp>
      <p:sp>
        <p:nvSpPr>
          <p:cNvPr id="18443" name="Line 16"/>
          <p:cNvSpPr>
            <a:spLocks noChangeShapeType="1"/>
          </p:cNvSpPr>
          <p:nvPr/>
        </p:nvSpPr>
        <p:spPr bwMode="auto">
          <a:xfrm>
            <a:off x="1295400" y="3733800"/>
            <a:ext cx="457200" cy="0"/>
          </a:xfrm>
          <a:prstGeom prst="line">
            <a:avLst/>
          </a:prstGeom>
          <a:noFill/>
          <a:ln w="9525">
            <a:solidFill>
              <a:schemeClr val="tx1"/>
            </a:solidFill>
            <a:round/>
            <a:headEnd/>
            <a:tailEnd type="triangle" w="med" len="med"/>
          </a:ln>
        </p:spPr>
        <p:txBody>
          <a:bodyPr/>
          <a:lstStyle/>
          <a:p>
            <a:endParaRPr lang="en-US"/>
          </a:p>
        </p:txBody>
      </p:sp>
      <p:sp>
        <p:nvSpPr>
          <p:cNvPr id="18444" name="Line 17"/>
          <p:cNvSpPr>
            <a:spLocks noChangeShapeType="1"/>
          </p:cNvSpPr>
          <p:nvPr/>
        </p:nvSpPr>
        <p:spPr bwMode="auto">
          <a:xfrm>
            <a:off x="1295400" y="4038600"/>
            <a:ext cx="457200" cy="0"/>
          </a:xfrm>
          <a:prstGeom prst="line">
            <a:avLst/>
          </a:prstGeom>
          <a:noFill/>
          <a:ln w="9525">
            <a:solidFill>
              <a:schemeClr val="tx1"/>
            </a:solidFill>
            <a:round/>
            <a:headEnd/>
            <a:tailEnd type="triangle" w="med" len="med"/>
          </a:ln>
        </p:spPr>
        <p:txBody>
          <a:bodyPr/>
          <a:lstStyle/>
          <a:p>
            <a:endParaRPr lang="en-US"/>
          </a:p>
        </p:txBody>
      </p:sp>
      <p:sp>
        <p:nvSpPr>
          <p:cNvPr id="18445" name="Line 18"/>
          <p:cNvSpPr>
            <a:spLocks noChangeShapeType="1"/>
          </p:cNvSpPr>
          <p:nvPr/>
        </p:nvSpPr>
        <p:spPr bwMode="auto">
          <a:xfrm>
            <a:off x="1295400" y="4267200"/>
            <a:ext cx="457200" cy="0"/>
          </a:xfrm>
          <a:prstGeom prst="line">
            <a:avLst/>
          </a:prstGeom>
          <a:noFill/>
          <a:ln w="9525">
            <a:solidFill>
              <a:schemeClr val="tx1"/>
            </a:solidFill>
            <a:round/>
            <a:headEnd/>
            <a:tailEnd type="triangle" w="med" len="med"/>
          </a:ln>
        </p:spPr>
        <p:txBody>
          <a:bodyPr/>
          <a:lstStyle/>
          <a:p>
            <a:endParaRPr lang="en-US"/>
          </a:p>
        </p:txBody>
      </p:sp>
      <p:sp>
        <p:nvSpPr>
          <p:cNvPr id="18446" name="Line 19"/>
          <p:cNvSpPr>
            <a:spLocks noChangeShapeType="1"/>
          </p:cNvSpPr>
          <p:nvPr/>
        </p:nvSpPr>
        <p:spPr bwMode="auto">
          <a:xfrm>
            <a:off x="2590800" y="2895600"/>
            <a:ext cx="457200" cy="0"/>
          </a:xfrm>
          <a:prstGeom prst="line">
            <a:avLst/>
          </a:prstGeom>
          <a:noFill/>
          <a:ln w="9525">
            <a:solidFill>
              <a:schemeClr val="tx1"/>
            </a:solidFill>
            <a:round/>
            <a:headEnd/>
            <a:tailEnd type="triangle" w="med" len="med"/>
          </a:ln>
        </p:spPr>
        <p:txBody>
          <a:bodyPr/>
          <a:lstStyle/>
          <a:p>
            <a:endParaRPr lang="en-US"/>
          </a:p>
        </p:txBody>
      </p:sp>
      <p:sp>
        <p:nvSpPr>
          <p:cNvPr id="18447" name="Line 20"/>
          <p:cNvSpPr>
            <a:spLocks noChangeShapeType="1"/>
          </p:cNvSpPr>
          <p:nvPr/>
        </p:nvSpPr>
        <p:spPr bwMode="auto">
          <a:xfrm>
            <a:off x="2133600" y="2895600"/>
            <a:ext cx="457200" cy="0"/>
          </a:xfrm>
          <a:prstGeom prst="line">
            <a:avLst/>
          </a:prstGeom>
          <a:noFill/>
          <a:ln w="9525">
            <a:solidFill>
              <a:schemeClr val="tx1"/>
            </a:solidFill>
            <a:round/>
            <a:headEnd type="triangle" w="med" len="med"/>
            <a:tailEnd/>
          </a:ln>
        </p:spPr>
        <p:txBody>
          <a:bodyPr/>
          <a:lstStyle/>
          <a:p>
            <a:endParaRPr lang="en-US"/>
          </a:p>
        </p:txBody>
      </p:sp>
      <p:sp>
        <p:nvSpPr>
          <p:cNvPr id="18448" name="Line 21"/>
          <p:cNvSpPr>
            <a:spLocks noChangeShapeType="1"/>
          </p:cNvSpPr>
          <p:nvPr/>
        </p:nvSpPr>
        <p:spPr bwMode="auto">
          <a:xfrm>
            <a:off x="1295400" y="2971800"/>
            <a:ext cx="457200" cy="0"/>
          </a:xfrm>
          <a:prstGeom prst="line">
            <a:avLst/>
          </a:prstGeom>
          <a:noFill/>
          <a:ln w="9525">
            <a:solidFill>
              <a:schemeClr val="tx1"/>
            </a:solidFill>
            <a:round/>
            <a:headEnd/>
            <a:tailEnd type="triangle" w="med" len="med"/>
          </a:ln>
        </p:spPr>
        <p:txBody>
          <a:bodyPr/>
          <a:lstStyle/>
          <a:p>
            <a:endParaRPr lang="en-US"/>
          </a:p>
        </p:txBody>
      </p:sp>
      <p:sp>
        <p:nvSpPr>
          <p:cNvPr id="18449" name="Text Box 26" descr="24-01"/>
          <p:cNvSpPr txBox="1">
            <a:spLocks noChangeArrowheads="1"/>
          </p:cNvSpPr>
          <p:nvPr/>
        </p:nvSpPr>
        <p:spPr bwMode="auto">
          <a:xfrm>
            <a:off x="533400" y="1828800"/>
            <a:ext cx="762000" cy="336550"/>
          </a:xfrm>
          <a:prstGeom prst="rect">
            <a:avLst/>
          </a:prstGeom>
          <a:noFill/>
          <a:ln w="9525">
            <a:noFill/>
            <a:miter lim="800000"/>
            <a:headEnd/>
            <a:tailEnd/>
          </a:ln>
        </p:spPr>
        <p:txBody>
          <a:bodyPr>
            <a:spAutoFit/>
          </a:bodyPr>
          <a:lstStyle/>
          <a:p>
            <a:pPr>
              <a:spcBef>
                <a:spcPct val="50000"/>
              </a:spcBef>
            </a:pPr>
            <a:r>
              <a:rPr lang="en-US" sz="1600"/>
              <a:t>+ σ</a:t>
            </a:r>
          </a:p>
        </p:txBody>
      </p:sp>
      <p:sp>
        <p:nvSpPr>
          <p:cNvPr id="18450" name="Text Box 27" descr="24-01"/>
          <p:cNvSpPr txBox="1">
            <a:spLocks noChangeArrowheads="1"/>
          </p:cNvSpPr>
          <p:nvPr/>
        </p:nvSpPr>
        <p:spPr bwMode="auto">
          <a:xfrm>
            <a:off x="1371600" y="1828800"/>
            <a:ext cx="762000" cy="336550"/>
          </a:xfrm>
          <a:prstGeom prst="rect">
            <a:avLst/>
          </a:prstGeom>
          <a:noFill/>
          <a:ln w="9525">
            <a:noFill/>
            <a:miter lim="800000"/>
            <a:headEnd/>
            <a:tailEnd/>
          </a:ln>
        </p:spPr>
        <p:txBody>
          <a:bodyPr>
            <a:spAutoFit/>
          </a:bodyPr>
          <a:lstStyle/>
          <a:p>
            <a:pPr>
              <a:spcBef>
                <a:spcPct val="50000"/>
              </a:spcBef>
            </a:pPr>
            <a:r>
              <a:rPr lang="en-US" sz="1600"/>
              <a:t>- σ</a:t>
            </a:r>
          </a:p>
        </p:txBody>
      </p:sp>
      <p:sp>
        <p:nvSpPr>
          <p:cNvPr id="18451" name="Oval 28"/>
          <p:cNvSpPr>
            <a:spLocks noChangeArrowheads="1"/>
          </p:cNvSpPr>
          <p:nvPr/>
        </p:nvSpPr>
        <p:spPr bwMode="auto">
          <a:xfrm>
            <a:off x="2514600" y="2819400"/>
            <a:ext cx="762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2" name="Oval 30"/>
          <p:cNvSpPr>
            <a:spLocks noChangeArrowheads="1"/>
          </p:cNvSpPr>
          <p:nvPr/>
        </p:nvSpPr>
        <p:spPr bwMode="auto">
          <a:xfrm flipH="1">
            <a:off x="1447800" y="2895600"/>
            <a:ext cx="76200" cy="762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3" name="Line 31"/>
          <p:cNvSpPr>
            <a:spLocks noChangeShapeType="1"/>
          </p:cNvSpPr>
          <p:nvPr/>
        </p:nvSpPr>
        <p:spPr bwMode="auto">
          <a:xfrm>
            <a:off x="609600" y="2895600"/>
            <a:ext cx="457200" cy="0"/>
          </a:xfrm>
          <a:prstGeom prst="line">
            <a:avLst/>
          </a:prstGeom>
          <a:noFill/>
          <a:ln w="9525">
            <a:solidFill>
              <a:schemeClr val="tx1"/>
            </a:solidFill>
            <a:round/>
            <a:headEnd/>
            <a:tailEnd type="triangle" w="med" len="med"/>
          </a:ln>
        </p:spPr>
        <p:txBody>
          <a:bodyPr/>
          <a:lstStyle/>
          <a:p>
            <a:endParaRPr lang="en-US"/>
          </a:p>
        </p:txBody>
      </p:sp>
      <p:sp>
        <p:nvSpPr>
          <p:cNvPr id="18454" name="Line 32"/>
          <p:cNvSpPr>
            <a:spLocks noChangeShapeType="1"/>
          </p:cNvSpPr>
          <p:nvPr/>
        </p:nvSpPr>
        <p:spPr bwMode="auto">
          <a:xfrm>
            <a:off x="152400" y="2895600"/>
            <a:ext cx="457200" cy="0"/>
          </a:xfrm>
          <a:prstGeom prst="line">
            <a:avLst/>
          </a:prstGeom>
          <a:noFill/>
          <a:ln w="9525">
            <a:solidFill>
              <a:schemeClr val="tx1"/>
            </a:solidFill>
            <a:round/>
            <a:headEnd type="triangle" w="med" len="med"/>
            <a:tailEnd/>
          </a:ln>
        </p:spPr>
        <p:txBody>
          <a:bodyPr/>
          <a:lstStyle/>
          <a:p>
            <a:endParaRPr lang="en-US"/>
          </a:p>
        </p:txBody>
      </p:sp>
      <p:sp>
        <p:nvSpPr>
          <p:cNvPr id="18455" name="Oval 33"/>
          <p:cNvSpPr>
            <a:spLocks noChangeArrowheads="1"/>
          </p:cNvSpPr>
          <p:nvPr/>
        </p:nvSpPr>
        <p:spPr bwMode="auto">
          <a:xfrm>
            <a:off x="533400" y="2819400"/>
            <a:ext cx="76200" cy="1524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6" name="Text Box 34" descr="24-01"/>
          <p:cNvSpPr txBox="1">
            <a:spLocks noChangeArrowheads="1"/>
          </p:cNvSpPr>
          <p:nvPr/>
        </p:nvSpPr>
        <p:spPr bwMode="auto">
          <a:xfrm>
            <a:off x="322263" y="2392363"/>
            <a:ext cx="268287" cy="274637"/>
          </a:xfrm>
          <a:prstGeom prst="rect">
            <a:avLst/>
          </a:prstGeom>
          <a:noFill/>
          <a:ln w="9525">
            <a:noFill/>
            <a:miter lim="800000"/>
            <a:headEnd/>
            <a:tailEnd/>
          </a:ln>
        </p:spPr>
        <p:txBody>
          <a:bodyPr wrap="none">
            <a:spAutoFit/>
          </a:bodyPr>
          <a:lstStyle/>
          <a:p>
            <a:r>
              <a:rPr lang="ar-EG" b="1"/>
              <a:t>1</a:t>
            </a:r>
            <a:endParaRPr lang="en-US" b="1"/>
          </a:p>
        </p:txBody>
      </p:sp>
      <p:sp>
        <p:nvSpPr>
          <p:cNvPr id="18457" name="Text Box 35"/>
          <p:cNvSpPr txBox="1">
            <a:spLocks noChangeArrowheads="1"/>
          </p:cNvSpPr>
          <p:nvPr/>
        </p:nvSpPr>
        <p:spPr bwMode="auto">
          <a:xfrm>
            <a:off x="1320800" y="2514600"/>
            <a:ext cx="268288" cy="274638"/>
          </a:xfrm>
          <a:prstGeom prst="rect">
            <a:avLst/>
          </a:prstGeom>
          <a:noFill/>
          <a:ln w="9525">
            <a:noFill/>
            <a:miter lim="800000"/>
            <a:headEnd/>
            <a:tailEnd/>
          </a:ln>
        </p:spPr>
        <p:txBody>
          <a:bodyPr wrap="none">
            <a:spAutoFit/>
          </a:bodyPr>
          <a:lstStyle/>
          <a:p>
            <a:r>
              <a:rPr lang="ar-EG" b="1"/>
              <a:t>2</a:t>
            </a:r>
            <a:endParaRPr lang="en-US" b="1"/>
          </a:p>
        </p:txBody>
      </p:sp>
      <p:sp>
        <p:nvSpPr>
          <p:cNvPr id="18458" name="Text Box 36" descr="24-01"/>
          <p:cNvSpPr txBox="1">
            <a:spLocks noChangeArrowheads="1"/>
          </p:cNvSpPr>
          <p:nvPr/>
        </p:nvSpPr>
        <p:spPr bwMode="auto">
          <a:xfrm>
            <a:off x="2463800" y="2438400"/>
            <a:ext cx="268288" cy="274638"/>
          </a:xfrm>
          <a:prstGeom prst="rect">
            <a:avLst/>
          </a:prstGeom>
          <a:noFill/>
          <a:ln w="9525">
            <a:noFill/>
            <a:miter lim="800000"/>
            <a:headEnd/>
            <a:tailEnd/>
          </a:ln>
        </p:spPr>
        <p:txBody>
          <a:bodyPr wrap="none">
            <a:spAutoFit/>
          </a:bodyPr>
          <a:lstStyle/>
          <a:p>
            <a:r>
              <a:rPr lang="ar-EG" b="1"/>
              <a:t>3</a:t>
            </a:r>
            <a:endParaRPr lang="en-US" b="1"/>
          </a:p>
        </p:txBody>
      </p:sp>
      <p:sp>
        <p:nvSpPr>
          <p:cNvPr id="18459" name="Text Box 37" descr="24-01"/>
          <p:cNvSpPr txBox="1">
            <a:spLocks noChangeArrowheads="1"/>
          </p:cNvSpPr>
          <p:nvPr/>
        </p:nvSpPr>
        <p:spPr bwMode="auto">
          <a:xfrm>
            <a:off x="4114800" y="2209800"/>
            <a:ext cx="4648200" cy="2100263"/>
          </a:xfrm>
          <a:prstGeom prst="rect">
            <a:avLst/>
          </a:prstGeom>
          <a:noFill/>
          <a:ln w="9525">
            <a:noFill/>
            <a:miter lim="800000"/>
            <a:headEnd/>
            <a:tailEnd/>
          </a:ln>
        </p:spPr>
        <p:txBody>
          <a:bodyPr>
            <a:spAutoFit/>
          </a:bodyPr>
          <a:lstStyle/>
          <a:p>
            <a:pPr rtl="1">
              <a:spcBef>
                <a:spcPct val="50000"/>
              </a:spcBef>
            </a:pPr>
            <a:r>
              <a:rPr lang="ar-EG" sz="2400"/>
              <a:t>عند النقاط 1 &amp; 2</a:t>
            </a:r>
            <a:r>
              <a:rPr lang="en-US" sz="2400"/>
              <a:t>             </a:t>
            </a:r>
            <a:r>
              <a:rPr lang="ar-EG" sz="2400"/>
              <a:t>  </a:t>
            </a:r>
            <a:r>
              <a:rPr lang="en-US" sz="2400"/>
              <a:t>E=0</a:t>
            </a:r>
          </a:p>
          <a:p>
            <a:pPr rtl="1">
              <a:spcBef>
                <a:spcPct val="50000"/>
              </a:spcBef>
            </a:pPr>
            <a:r>
              <a:rPr lang="ar-EG" sz="2400"/>
              <a:t>عند النقطة 3  </a:t>
            </a:r>
          </a:p>
          <a:p>
            <a:pPr>
              <a:spcBef>
                <a:spcPct val="50000"/>
              </a:spcBef>
            </a:pPr>
            <a:r>
              <a:rPr lang="en-US" sz="2400"/>
              <a:t>	</a:t>
            </a:r>
          </a:p>
          <a:p>
            <a:pPr>
              <a:spcBef>
                <a:spcPct val="50000"/>
              </a:spcBef>
            </a:pPr>
            <a:r>
              <a:rPr lang="en-US" sz="2400"/>
              <a:t>	</a:t>
            </a:r>
          </a:p>
        </p:txBody>
      </p:sp>
      <p:graphicFrame>
        <p:nvGraphicFramePr>
          <p:cNvPr id="18434" name="Object 2" descr="24-01"/>
          <p:cNvGraphicFramePr>
            <a:graphicFrameLocks noGrp="1" noChangeAspect="1"/>
          </p:cNvGraphicFramePr>
          <p:nvPr>
            <p:ph idx="1"/>
          </p:nvPr>
        </p:nvGraphicFramePr>
        <p:xfrm>
          <a:off x="4618038" y="2895600"/>
          <a:ext cx="2532062" cy="3276600"/>
        </p:xfrm>
        <a:graphic>
          <a:graphicData uri="http://schemas.openxmlformats.org/presentationml/2006/ole">
            <mc:AlternateContent xmlns:mc="http://schemas.openxmlformats.org/markup-compatibility/2006">
              <mc:Choice xmlns:v="urn:schemas-microsoft-com:vml" Requires="v">
                <p:oleObj spid="_x0000_s16413" name="Equation" r:id="rId4" imgW="863280" imgH="1117440" progId="Equation.DSMT4">
                  <p:embed/>
                </p:oleObj>
              </mc:Choice>
              <mc:Fallback>
                <p:oleObj name="Equation" r:id="rId4" imgW="863280" imgH="111744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18038" y="2895600"/>
                        <a:ext cx="2532062" cy="3276600"/>
                      </a:xfrm>
                      <a:prstGeom prst="rect">
                        <a:avLst/>
                      </a:prstGeom>
                      <a:noFill/>
                      <a:ln>
                        <a:noFill/>
                      </a:ln>
                      <a:effectLst/>
                      <a:extLst>
                        <a:ext uri="{909E8E84-426E-40DD-AFC4-6F175D3DCCD1}">
                          <a14:hiddenFill xmlns:a14="http://schemas.microsoft.com/office/drawing/2010/main">
                            <a:blipFill dpi="0" rotWithShape="1">
                              <a:blip r:embed="rId6"/>
                              <a:srcRect/>
                              <a:stretch>
                                <a:fillRect r="-30261"/>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60" name="Text Box 41" descr="24-01"/>
          <p:cNvSpPr txBox="1">
            <a:spLocks noChangeArrowheads="1"/>
          </p:cNvSpPr>
          <p:nvPr/>
        </p:nvSpPr>
        <p:spPr bwMode="auto">
          <a:xfrm>
            <a:off x="152400" y="2895600"/>
            <a:ext cx="855663" cy="274638"/>
          </a:xfrm>
          <a:prstGeom prst="rect">
            <a:avLst/>
          </a:prstGeom>
          <a:noFill/>
          <a:ln w="9525">
            <a:noFill/>
            <a:miter lim="800000"/>
            <a:headEnd/>
            <a:tailEnd/>
          </a:ln>
        </p:spPr>
        <p:txBody>
          <a:bodyPr wrap="none">
            <a:spAutoFit/>
          </a:bodyPr>
          <a:lstStyle/>
          <a:p>
            <a:pPr rtl="1"/>
            <a:r>
              <a:rPr lang="en-US"/>
              <a:t>E1       E2</a:t>
            </a:r>
          </a:p>
        </p:txBody>
      </p:sp>
      <p:sp>
        <p:nvSpPr>
          <p:cNvPr id="18461" name="Text Box 42" descr="24-01"/>
          <p:cNvSpPr txBox="1">
            <a:spLocks noChangeArrowheads="1"/>
          </p:cNvSpPr>
          <p:nvPr/>
        </p:nvSpPr>
        <p:spPr bwMode="auto">
          <a:xfrm>
            <a:off x="2116138" y="2895600"/>
            <a:ext cx="855662" cy="274638"/>
          </a:xfrm>
          <a:prstGeom prst="rect">
            <a:avLst/>
          </a:prstGeom>
          <a:noFill/>
          <a:ln w="9525">
            <a:noFill/>
            <a:miter lim="800000"/>
            <a:headEnd/>
            <a:tailEnd/>
          </a:ln>
        </p:spPr>
        <p:txBody>
          <a:bodyPr wrap="none">
            <a:spAutoFit/>
          </a:bodyPr>
          <a:lstStyle/>
          <a:p>
            <a:pPr rtl="1"/>
            <a:r>
              <a:rPr lang="en-US"/>
              <a:t>E2       E1</a:t>
            </a:r>
          </a:p>
        </p:txBody>
      </p:sp>
      <p:sp>
        <p:nvSpPr>
          <p:cNvPr id="18462" name="Text Box 43" descr="24-01"/>
          <p:cNvSpPr txBox="1">
            <a:spLocks noChangeArrowheads="1"/>
          </p:cNvSpPr>
          <p:nvPr/>
        </p:nvSpPr>
        <p:spPr bwMode="auto">
          <a:xfrm>
            <a:off x="1219200" y="2651125"/>
            <a:ext cx="434975" cy="549275"/>
          </a:xfrm>
          <a:prstGeom prst="rect">
            <a:avLst/>
          </a:prstGeom>
          <a:noFill/>
          <a:ln w="9525">
            <a:noFill/>
            <a:miter lim="800000"/>
            <a:headEnd/>
            <a:tailEnd/>
          </a:ln>
        </p:spPr>
        <p:txBody>
          <a:bodyPr>
            <a:spAutoFit/>
          </a:bodyPr>
          <a:lstStyle/>
          <a:p>
            <a:pPr>
              <a:spcBef>
                <a:spcPct val="50000"/>
              </a:spcBef>
            </a:pPr>
            <a:r>
              <a:rPr lang="en-US"/>
              <a:t>E1</a:t>
            </a:r>
          </a:p>
          <a:p>
            <a:pPr>
              <a:spcBef>
                <a:spcPct val="50000"/>
              </a:spcBef>
            </a:pPr>
            <a:r>
              <a:rPr lang="en-US"/>
              <a:t>E2</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bwMode="auto">
          <a:xfrm>
            <a:off x="457200" y="274638"/>
            <a:ext cx="8229600" cy="792162"/>
          </a:xfrm>
          <a:noFill/>
          <a:ln>
            <a:miter lim="800000"/>
            <a:headEnd/>
            <a:tailEnd/>
          </a:ln>
        </p:spPr>
        <p:txBody>
          <a:bodyPr vert="horz" wrap="square" lIns="91440" tIns="45720" rIns="91440" bIns="45720" numCol="1" anchor="t" anchorCtr="0" compatLnSpc="1">
            <a:prstTxWarp prst="textNoShape">
              <a:avLst/>
            </a:prstTxWarp>
          </a:bodyPr>
          <a:lstStyle/>
          <a:p>
            <a:pPr algn="r" rtl="1" eaLnBrk="1" hangingPunct="1"/>
            <a:r>
              <a:rPr lang="ar-EG" sz="3200" smtClean="0">
                <a:cs typeface="Arial" charset="0"/>
              </a:rPr>
              <a:t>24.4: الموصلات في حالة السكون</a:t>
            </a:r>
            <a:r>
              <a:rPr lang="en-US" sz="3200" smtClean="0"/>
              <a:t> </a:t>
            </a:r>
            <a:r>
              <a:rPr lang="ar-EG" sz="3200" smtClean="0">
                <a:cs typeface="Arial" charset="0"/>
              </a:rPr>
              <a:t>الكهربائي</a:t>
            </a:r>
            <a:endParaRPr lang="en-US" sz="3200" smtClean="0">
              <a:cs typeface="Arial" charset="0"/>
            </a:endParaRPr>
          </a:p>
        </p:txBody>
      </p:sp>
      <p:sp>
        <p:nvSpPr>
          <p:cNvPr id="79875" name="Rectangle 3"/>
          <p:cNvSpPr>
            <a:spLocks noGrp="1" noChangeArrowheads="1"/>
          </p:cNvSpPr>
          <p:nvPr>
            <p:ph type="body" idx="1"/>
          </p:nvPr>
        </p:nvSpPr>
        <p:spPr bwMode="auto">
          <a:xfrm>
            <a:off x="152400" y="1417638"/>
            <a:ext cx="8839200" cy="4525962"/>
          </a:xfrm>
          <a:noFill/>
          <a:ln>
            <a:miter lim="800000"/>
            <a:headEnd/>
            <a:tailEnd/>
          </a:ln>
        </p:spPr>
        <p:txBody>
          <a:bodyPr vert="horz" wrap="square" lIns="91440" tIns="45720" rIns="91440" bIns="45720" numCol="1" anchor="t" anchorCtr="0" compatLnSpc="1">
            <a:prstTxWarp prst="textNoShape">
              <a:avLst/>
            </a:prstTxWarp>
          </a:bodyPr>
          <a:lstStyle/>
          <a:p>
            <a:pPr algn="r" rtl="1" eaLnBrk="1" hangingPunct="1">
              <a:buFontTx/>
              <a:buNone/>
            </a:pPr>
            <a:r>
              <a:rPr lang="ar-EG" sz="2400" smtClean="0">
                <a:cs typeface="Arial" charset="0"/>
              </a:rPr>
              <a:t>* المواد جيدة التوصيل الكهربي تحتوي على شحنات حرة، عندما تكون محصلة حركتها داخل المادة تقريبا تساوي صفر نتيجة وقوعها تحت تأثير مجال كهربي خارجي فأن المادة تكون في حالة اتزان كهروستاتيكي وتتميز بالخصائص الآتية:</a:t>
            </a:r>
          </a:p>
          <a:p>
            <a:pPr algn="r" rtl="1" eaLnBrk="1" hangingPunct="1">
              <a:buFontTx/>
              <a:buChar char="-"/>
            </a:pPr>
            <a:r>
              <a:rPr lang="ar-EG" sz="2400" smtClean="0">
                <a:cs typeface="Arial" charset="0"/>
              </a:rPr>
              <a:t>شدة المجال داخل الموصل تساوي صفر،</a:t>
            </a:r>
          </a:p>
          <a:p>
            <a:pPr algn="r" rtl="1" eaLnBrk="1" hangingPunct="1">
              <a:buFontTx/>
              <a:buChar char="-"/>
            </a:pPr>
            <a:r>
              <a:rPr lang="ar-EG" sz="2400" smtClean="0">
                <a:cs typeface="Arial" charset="0"/>
              </a:rPr>
              <a:t>تستقر الشحنات على السطح الخارجي للموصل المعزول،</a:t>
            </a:r>
          </a:p>
          <a:p>
            <a:pPr algn="r" rtl="1" eaLnBrk="1" hangingPunct="1">
              <a:buFontTx/>
              <a:buChar char="-"/>
            </a:pPr>
            <a:r>
              <a:rPr lang="ar-EG" sz="2400" smtClean="0">
                <a:cs typeface="Arial" charset="0"/>
              </a:rPr>
              <a:t>تزداد كثافة الشحنات السطحية – للسطح الغير مستوي- على الأجزاء المدببة مما يزيد من شدة المجال بالقرب منها،</a:t>
            </a:r>
          </a:p>
          <a:p>
            <a:pPr algn="r" rtl="1" eaLnBrk="1" hangingPunct="1">
              <a:buFontTx/>
              <a:buChar char="-"/>
            </a:pPr>
            <a:r>
              <a:rPr lang="ar-EG" sz="2400" smtClean="0">
                <a:cs typeface="Arial" charset="0"/>
              </a:rPr>
              <a:t>عند النقاط خارج السطح، يكون المجال كهربي عمودي على السطح عند جميع النقاط وتكون شدة  ” </a:t>
            </a:r>
            <a:r>
              <a:rPr lang="ar-EG" sz="2400" baseline="-25000" smtClean="0">
                <a:cs typeface="Arial" charset="0"/>
              </a:rPr>
              <a:t>0</a:t>
            </a:r>
            <a:r>
              <a:rPr lang="en-US" sz="2800" smtClean="0"/>
              <a:t>E = σ/ε</a:t>
            </a:r>
            <a:r>
              <a:rPr lang="ar-EG" sz="2400" smtClean="0">
                <a:cs typeface="Arial" charset="0"/>
              </a:rPr>
              <a:t> ”  حيث كثافة الشحنة السطحية التي تختلف من نقطة إلى أخرى</a:t>
            </a:r>
          </a:p>
          <a:p>
            <a:pPr algn="r" rtl="1" eaLnBrk="1" hangingPunct="1">
              <a:buFontTx/>
              <a:buNone/>
            </a:pPr>
            <a:endParaRPr lang="en-US" sz="2400" smtClean="0">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3"/>
          <p:cNvSpPr>
            <a:spLocks noGrp="1" noChangeArrowheads="1"/>
          </p:cNvSpPr>
          <p:nvPr>
            <p:ph type="body" sz="half" idx="2"/>
          </p:nvPr>
        </p:nvSpPr>
        <p:spPr bwMode="auto">
          <a:xfrm>
            <a:off x="228600" y="381000"/>
            <a:ext cx="3962400" cy="6019800"/>
          </a:xfrm>
          <a:noFill/>
          <a:ln>
            <a:miter lim="800000"/>
            <a:headEnd/>
            <a:tailEnd/>
          </a:ln>
        </p:spPr>
        <p:txBody>
          <a:bodyPr vert="horz" wrap="square" lIns="91440" tIns="45720" rIns="91440" bIns="45720" numCol="1" anchor="t" anchorCtr="0" compatLnSpc="1">
            <a:prstTxWarp prst="textNoShape">
              <a:avLst/>
            </a:prstTxWarp>
          </a:bodyPr>
          <a:lstStyle/>
          <a:p>
            <a:pPr algn="r" rtl="1" eaLnBrk="1" hangingPunct="1">
              <a:buFontTx/>
              <a:buNone/>
            </a:pPr>
            <a:r>
              <a:rPr lang="en-US" sz="2800" smtClean="0">
                <a:cs typeface="Arial" charset="0"/>
              </a:rPr>
              <a:t>    </a:t>
            </a:r>
            <a:r>
              <a:rPr lang="ar-EG" sz="2800" smtClean="0">
                <a:cs typeface="Arial" charset="0"/>
              </a:rPr>
              <a:t>عند </a:t>
            </a:r>
            <a:r>
              <a:rPr lang="ar-EG" sz="2400" smtClean="0">
                <a:cs typeface="Arial" charset="0"/>
              </a:rPr>
              <a:t>وضع موصل داخل مجال </a:t>
            </a:r>
          </a:p>
          <a:p>
            <a:pPr algn="r" rtl="1" eaLnBrk="1" hangingPunct="1">
              <a:buFontTx/>
              <a:buNone/>
            </a:pPr>
            <a:r>
              <a:rPr lang="ar-EG" sz="2400" smtClean="0">
                <a:cs typeface="Arial" charset="0"/>
              </a:rPr>
              <a:t>كهربي فتتولد شحنات مستحدثة على سطحي الموصل</a:t>
            </a:r>
            <a:r>
              <a:rPr lang="en-US" sz="2400" smtClean="0">
                <a:cs typeface="Arial" charset="0"/>
              </a:rPr>
              <a:t> </a:t>
            </a:r>
            <a:r>
              <a:rPr lang="ar-EG" sz="2400" smtClean="0">
                <a:cs typeface="Arial" charset="0"/>
              </a:rPr>
              <a:t>( كما هو موضح) أي تزيد الكثافة السطحية للشحنة  التي تولد مجالا يكون اتجاه معاكس للمجال الخارجي، بحيث تكون </a:t>
            </a:r>
            <a:r>
              <a:rPr lang="en-US" sz="2400" smtClean="0">
                <a:cs typeface="Arial" charset="0"/>
              </a:rPr>
              <a:t> </a:t>
            </a:r>
            <a:r>
              <a:rPr lang="ar-EG" sz="2400" smtClean="0">
                <a:cs typeface="Arial" charset="0"/>
              </a:rPr>
              <a:t>محصلة المجال داخل الموصل تساوي صفر</a:t>
            </a:r>
            <a:r>
              <a:rPr lang="en-US" sz="2400" smtClean="0">
                <a:cs typeface="Arial" charset="0"/>
              </a:rPr>
              <a:t>.</a:t>
            </a:r>
            <a:endParaRPr lang="ar-EG" sz="2400" smtClean="0">
              <a:cs typeface="Arial" charset="0"/>
            </a:endParaRPr>
          </a:p>
          <a:p>
            <a:pPr algn="r" rtl="1" eaLnBrk="1" hangingPunct="1">
              <a:buFontTx/>
              <a:buNone/>
            </a:pPr>
            <a:endParaRPr lang="en-US" sz="2400" smtClean="0">
              <a:cs typeface="Arial" charset="0"/>
            </a:endParaRPr>
          </a:p>
        </p:txBody>
      </p:sp>
      <p:sp>
        <p:nvSpPr>
          <p:cNvPr id="80899" name="Rectangle 3" descr="24-16"/>
          <p:cNvSpPr>
            <a:spLocks noGrp="1" noChangeAspect="1" noChangeArrowheads="1"/>
          </p:cNvSpPr>
          <p:nvPr isPhoto="1"/>
        </p:nvSpPr>
        <p:spPr bwMode="auto">
          <a:xfrm>
            <a:off x="4343400" y="2362200"/>
            <a:ext cx="4648200" cy="41783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80900"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24-16, p.750</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81923" name="Rectangle 3" descr="24-17"/>
          <p:cNvSpPr>
            <a:spLocks noGrp="1" noChangeAspect="1" noChangeArrowheads="1"/>
          </p:cNvSpPr>
          <p:nvPr isPhoto="1"/>
        </p:nvSpPr>
        <p:spPr bwMode="auto">
          <a:xfrm>
            <a:off x="228600" y="2209800"/>
            <a:ext cx="3692525" cy="4648200"/>
          </a:xfrm>
          <a:prstGeom prst="rect">
            <a:avLst/>
          </a:prstGeom>
          <a:blipFill dpi="0" rotWithShape="1">
            <a:blip r:embed="rId3"/>
            <a:srcRect/>
            <a:stretch>
              <a:fillRect/>
            </a:stretch>
          </a:blipFill>
          <a:ln w="9525">
            <a:noFill/>
            <a:miter lim="800000"/>
            <a:headEnd/>
            <a:tailEnd/>
          </a:ln>
        </p:spPr>
        <p:txBody>
          <a:bodyPr anchor="ctr"/>
          <a:lstStyle/>
          <a:p>
            <a:endParaRPr lang="ar-EG"/>
          </a:p>
          <a:p>
            <a:endParaRPr lang="ar-EG"/>
          </a:p>
          <a:p>
            <a:pPr algn="ctr"/>
            <a:r>
              <a:rPr lang="ar-EG" sz="2400" b="1"/>
              <a:t>                                                </a:t>
            </a:r>
            <a:r>
              <a:rPr lang="en-US" sz="2400" b="1"/>
              <a:t>Q=0</a:t>
            </a:r>
            <a:r>
              <a:rPr lang="en-US"/>
              <a:t>     </a:t>
            </a:r>
          </a:p>
          <a:p>
            <a:pPr algn="ctr"/>
            <a:r>
              <a:rPr lang="en-US" sz="2400" b="1"/>
              <a:t>E = 0</a:t>
            </a:r>
          </a:p>
          <a:p>
            <a:pPr algn="ctr"/>
            <a:endParaRPr lang="en-US" sz="2400" b="1"/>
          </a:p>
          <a:p>
            <a:endParaRPr lang="en-US"/>
          </a:p>
        </p:txBody>
      </p:sp>
      <p:sp>
        <p:nvSpPr>
          <p:cNvPr id="81924"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24-17, p.751</a:t>
            </a:r>
          </a:p>
        </p:txBody>
      </p:sp>
      <p:sp>
        <p:nvSpPr>
          <p:cNvPr id="81925" name="Text Box 5" descr="24-01"/>
          <p:cNvSpPr txBox="1">
            <a:spLocks noChangeArrowheads="1"/>
          </p:cNvSpPr>
          <p:nvPr/>
        </p:nvSpPr>
        <p:spPr bwMode="auto">
          <a:xfrm>
            <a:off x="457200" y="533400"/>
            <a:ext cx="8153400" cy="1004888"/>
          </a:xfrm>
          <a:prstGeom prst="rect">
            <a:avLst/>
          </a:prstGeom>
          <a:noFill/>
          <a:ln w="9525">
            <a:noFill/>
            <a:miter lim="800000"/>
            <a:headEnd/>
            <a:tailEnd/>
          </a:ln>
        </p:spPr>
        <p:txBody>
          <a:bodyPr>
            <a:spAutoFit/>
          </a:bodyPr>
          <a:lstStyle/>
          <a:p>
            <a:pPr>
              <a:spcBef>
                <a:spcPct val="50000"/>
              </a:spcBef>
            </a:pPr>
            <a:r>
              <a:rPr lang="ar-EG" sz="2400"/>
              <a:t>في حالة الاتزان الكهروستاتيكي، تكون شدة المجال داخل الموصل يساوي صفر</a:t>
            </a:r>
          </a:p>
          <a:p>
            <a:pPr>
              <a:spcBef>
                <a:spcPct val="50000"/>
              </a:spcBef>
            </a:pPr>
            <a:r>
              <a:rPr lang="ar-EG" sz="2400"/>
              <a:t>وتكون كذلك على كل نقاط سطح جاووس</a:t>
            </a:r>
            <a:endParaRPr lang="en-US" sz="24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descr="24-01"/>
          <p:cNvGraphicFramePr>
            <a:graphicFrameLocks noGrp="1" noChangeAspect="1"/>
          </p:cNvGraphicFramePr>
          <p:nvPr>
            <p:ph sz="quarter" idx="1"/>
          </p:nvPr>
        </p:nvGraphicFramePr>
        <p:xfrm>
          <a:off x="4267200" y="3614738"/>
          <a:ext cx="4711700" cy="1033462"/>
        </p:xfrm>
        <a:graphic>
          <a:graphicData uri="http://schemas.openxmlformats.org/presentationml/2006/ole">
            <mc:AlternateContent xmlns:mc="http://schemas.openxmlformats.org/markup-compatibility/2006">
              <mc:Choice xmlns:v="urn:schemas-microsoft-com:vml" Requires="v">
                <p:oleObj spid="_x0000_s17491" name="Equation" r:id="rId4" imgW="1968480" imgH="431640" progId="Equation.DSMT4">
                  <p:embed/>
                </p:oleObj>
              </mc:Choice>
              <mc:Fallback>
                <p:oleObj name="Equation" r:id="rId4" imgW="1968480" imgH="43164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614738"/>
                        <a:ext cx="4711700" cy="1033462"/>
                      </a:xfrm>
                      <a:prstGeom prst="rect">
                        <a:avLst/>
                      </a:prstGeom>
                      <a:noFill/>
                      <a:ln>
                        <a:noFill/>
                      </a:ln>
                      <a:effectLst/>
                      <a:extLst>
                        <a:ext uri="{909E8E84-426E-40DD-AFC4-6F175D3DCCD1}">
                          <a14:hiddenFill xmlns:a14="http://schemas.microsoft.com/office/drawing/2010/main">
                            <a:blipFill dpi="0" rotWithShape="1">
                              <a:blip r:embed="rId6"/>
                              <a:srcRect/>
                              <a:stretch>
                                <a:fillRect b="-352915"/>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459" name="Object 3" descr="24-01"/>
          <p:cNvGraphicFramePr>
            <a:graphicFrameLocks noGrp="1" noChangeAspect="1"/>
          </p:cNvGraphicFramePr>
          <p:nvPr>
            <p:ph sz="quarter" idx="2"/>
          </p:nvPr>
        </p:nvGraphicFramePr>
        <p:xfrm>
          <a:off x="5638800" y="5029200"/>
          <a:ext cx="1346200" cy="1346200"/>
        </p:xfrm>
        <a:graphic>
          <a:graphicData uri="http://schemas.openxmlformats.org/presentationml/2006/ole">
            <mc:AlternateContent xmlns:mc="http://schemas.openxmlformats.org/markup-compatibility/2006">
              <mc:Choice xmlns:v="urn:schemas-microsoft-com:vml" Requires="v">
                <p:oleObj spid="_x0000_s17492" name="Equation" r:id="rId7" imgW="431640" imgH="431640" progId="Equation.DSMT4">
                  <p:embed/>
                </p:oleObj>
              </mc:Choice>
              <mc:Fallback>
                <p:oleObj name="Equation" r:id="rId7" imgW="431640" imgH="431640" progId="Equation.DSMT4">
                  <p:embed/>
                  <p:pic>
                    <p:nvPicPr>
                      <p:cNvPr id="0" name="Object 3" descr="24-0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5029200"/>
                        <a:ext cx="1346200" cy="1346200"/>
                      </a:xfrm>
                      <a:prstGeom prst="rect">
                        <a:avLst/>
                      </a:prstGeom>
                      <a:noFill/>
                      <a:ln>
                        <a:noFill/>
                      </a:ln>
                      <a:effectLst/>
                      <a:extLst>
                        <a:ext uri="{909E8E84-426E-40DD-AFC4-6F175D3DCCD1}">
                          <a14:hiddenFill xmlns:a14="http://schemas.microsoft.com/office/drawing/2010/main">
                            <a:blipFill dpi="0" rotWithShape="1">
                              <a:blip r:embed="rId6"/>
                              <a:srcRect/>
                              <a:stretch>
                                <a:fillRect r="-662"/>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460" name="Object 4" descr="24-01"/>
          <p:cNvGraphicFramePr>
            <a:graphicFrameLocks noGrp="1" noChangeAspect="1"/>
          </p:cNvGraphicFramePr>
          <p:nvPr>
            <p:ph sz="quarter" idx="3"/>
          </p:nvPr>
        </p:nvGraphicFramePr>
        <p:xfrm>
          <a:off x="1466850" y="4816475"/>
          <a:ext cx="2019300" cy="431800"/>
        </p:xfrm>
        <a:graphic>
          <a:graphicData uri="http://schemas.openxmlformats.org/presentationml/2006/ole">
            <mc:AlternateContent xmlns:mc="http://schemas.openxmlformats.org/markup-compatibility/2006">
              <mc:Choice xmlns:v="urn:schemas-microsoft-com:vml" Requires="v">
                <p:oleObj spid="_x0000_s17493" name="Equation" r:id="rId9" imgW="2019240" imgH="431640" progId="Equation.DSMT4">
                  <p:embed/>
                </p:oleObj>
              </mc:Choice>
              <mc:Fallback>
                <p:oleObj name="Equation" r:id="rId9" imgW="2019240" imgH="431640" progId="Equation.DSMT4">
                  <p:embed/>
                  <p:pic>
                    <p:nvPicPr>
                      <p:cNvPr id="0" name="Object 4" descr="24-0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66850" y="4816475"/>
                        <a:ext cx="2019300" cy="431800"/>
                      </a:xfrm>
                      <a:prstGeom prst="rect">
                        <a:avLst/>
                      </a:prstGeom>
                      <a:noFill/>
                      <a:ln>
                        <a:noFill/>
                      </a:ln>
                      <a:effectLst/>
                      <a:extLst>
                        <a:ext uri="{909E8E84-426E-40DD-AFC4-6F175D3DCCD1}">
                          <a14:hiddenFill xmlns:a14="http://schemas.microsoft.com/office/drawing/2010/main">
                            <a:blipFill dpi="0" rotWithShape="1">
                              <a:blip r:embed="rId6"/>
                              <a:srcRect/>
                              <a:stretch>
                                <a:fillRect b="-364570"/>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1" name="Rectangle 3" descr="24-18"/>
          <p:cNvSpPr>
            <a:spLocks noGrp="1" noChangeAspect="1" noChangeArrowheads="1"/>
          </p:cNvSpPr>
          <p:nvPr isPhoto="1"/>
        </p:nvSpPr>
        <p:spPr bwMode="auto">
          <a:xfrm>
            <a:off x="0" y="2743200"/>
            <a:ext cx="3967163" cy="4114800"/>
          </a:xfrm>
          <a:prstGeom prst="rect">
            <a:avLst/>
          </a:prstGeom>
          <a:blipFill dpi="0" rotWithShape="1">
            <a:blip r:embed="rId11"/>
            <a:srcRect/>
            <a:stretch>
              <a:fillRect/>
            </a:stretch>
          </a:blipFill>
          <a:ln w="9525">
            <a:noFill/>
            <a:miter lim="800000"/>
            <a:headEnd/>
            <a:tailEnd/>
          </a:ln>
        </p:spPr>
        <p:txBody>
          <a:bodyPr/>
          <a:lstStyle/>
          <a:p>
            <a:endParaRPr lang="en-US"/>
          </a:p>
        </p:txBody>
      </p:sp>
      <p:sp>
        <p:nvSpPr>
          <p:cNvPr id="19462"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24-18, p.751</a:t>
            </a:r>
          </a:p>
        </p:txBody>
      </p:sp>
      <p:sp>
        <p:nvSpPr>
          <p:cNvPr id="19463" name="Text Box 5" descr="24-01"/>
          <p:cNvSpPr txBox="1">
            <a:spLocks noChangeArrowheads="1"/>
          </p:cNvSpPr>
          <p:nvPr/>
        </p:nvSpPr>
        <p:spPr bwMode="auto">
          <a:xfrm>
            <a:off x="228600" y="228600"/>
            <a:ext cx="8534400" cy="2647950"/>
          </a:xfrm>
          <a:prstGeom prst="rect">
            <a:avLst/>
          </a:prstGeom>
          <a:noFill/>
          <a:ln w="9525">
            <a:noFill/>
            <a:miter lim="800000"/>
            <a:headEnd/>
            <a:tailEnd/>
          </a:ln>
        </p:spPr>
        <p:txBody>
          <a:bodyPr>
            <a:spAutoFit/>
          </a:bodyPr>
          <a:lstStyle/>
          <a:p>
            <a:pPr rtl="1"/>
            <a:r>
              <a:rPr lang="ar-EG" sz="2400"/>
              <a:t>سطح جاووس –السطح المغلق- عبارة عن الأسطوانة لها سطح خارج الموصل وجزء داخله </a:t>
            </a:r>
          </a:p>
          <a:p>
            <a:pPr rtl="1"/>
            <a:endParaRPr lang="ar-EG" sz="2400"/>
          </a:p>
          <a:p>
            <a:pPr rtl="1"/>
            <a:r>
              <a:rPr lang="ar-EG" sz="2400"/>
              <a:t>- داخل الموصل حيث لايوجد أي فيض لأن شدة المجال يساوي صفر داخل الموصل</a:t>
            </a:r>
          </a:p>
          <a:p>
            <a:pPr rtl="1"/>
            <a:endParaRPr lang="ar-EG" sz="2400"/>
          </a:p>
          <a:p>
            <a:pPr rtl="1"/>
            <a:r>
              <a:rPr lang="ar-EG" sz="2400"/>
              <a:t>- المجال الكهربي خارج السطح يكون عمودي على سطح الموصل – لايوجد مركبة سطحية لانة لو وجدت لحركت الشحنات سطحيا وذلك يتنافى مع حالة الاتزان الكهربية</a:t>
            </a:r>
            <a:endParaRPr lang="en-US" sz="2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6"/>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a:bodyPr>
          <a:lstStyle/>
          <a:p>
            <a:r>
              <a:rPr lang="en-GB" sz="2800" dirty="0"/>
              <a:t>When the uniform electric field penetrating a plane of area A  that is at an </a:t>
            </a:r>
            <a:r>
              <a:rPr lang="en-GB" sz="2800" dirty="0" smtClean="0"/>
              <a:t>angle(</a:t>
            </a:r>
            <a:r>
              <a:rPr lang="en-US" sz="2800" dirty="0"/>
              <a:t>Θ</a:t>
            </a:r>
            <a:r>
              <a:rPr lang="en-GB" sz="2800" dirty="0" smtClean="0"/>
              <a:t>) </a:t>
            </a:r>
            <a:r>
              <a:rPr lang="en-GB" sz="2800" dirty="0"/>
              <a:t>to the field </a:t>
            </a:r>
            <a:r>
              <a:rPr lang="en-GB" sz="2800" dirty="0" smtClean="0"/>
              <a:t> E</a:t>
            </a:r>
            <a:r>
              <a:rPr lang="en-GB" sz="2800" dirty="0"/>
              <a:t>.</a:t>
            </a:r>
            <a:endParaRPr lang="en-US" sz="2800" dirty="0"/>
          </a:p>
        </p:txBody>
      </p:sp>
      <p:sp>
        <p:nvSpPr>
          <p:cNvPr id="4100" name="Rectangle 3" descr="24-02"/>
          <p:cNvSpPr>
            <a:spLocks noGrp="1" noChangeAspect="1" noChangeArrowheads="1"/>
          </p:cNvSpPr>
          <p:nvPr isPhoto="1"/>
        </p:nvSpPr>
        <p:spPr bwMode="auto">
          <a:xfrm>
            <a:off x="2198688" y="2017713"/>
            <a:ext cx="6858000" cy="4232275"/>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4101"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24-2, p.741</a:t>
            </a:r>
          </a:p>
        </p:txBody>
      </p:sp>
      <p:graphicFrame>
        <p:nvGraphicFramePr>
          <p:cNvPr id="4098" name="Object 2" descr="24-01"/>
          <p:cNvGraphicFramePr>
            <a:graphicFrameLocks noGrp="1" noChangeAspect="1"/>
          </p:cNvGraphicFramePr>
          <p:nvPr>
            <p:ph idx="1"/>
          </p:nvPr>
        </p:nvGraphicFramePr>
        <p:xfrm>
          <a:off x="685800" y="1535113"/>
          <a:ext cx="5638800" cy="866775"/>
        </p:xfrm>
        <a:graphic>
          <a:graphicData uri="http://schemas.openxmlformats.org/presentationml/2006/ole">
            <mc:AlternateContent xmlns:mc="http://schemas.openxmlformats.org/markup-compatibility/2006">
              <mc:Choice xmlns:v="urn:schemas-microsoft-com:vml" Requires="v">
                <p:oleObj spid="_x0000_s2080" name="Equation" r:id="rId5" imgW="1650960" imgH="253800" progId="Equation.DSMT4">
                  <p:embed/>
                </p:oleObj>
              </mc:Choice>
              <mc:Fallback>
                <p:oleObj name="Equation" r:id="rId5" imgW="1650960" imgH="2538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535113"/>
                        <a:ext cx="5638800" cy="866775"/>
                      </a:xfrm>
                      <a:prstGeom prst="rect">
                        <a:avLst/>
                      </a:prstGeom>
                      <a:noFill/>
                      <a:ln>
                        <a:noFill/>
                      </a:ln>
                      <a:effectLst/>
                      <a:extLst>
                        <a:ext uri="{909E8E84-426E-40DD-AFC4-6F175D3DCCD1}">
                          <a14:hiddenFill xmlns:a14="http://schemas.microsoft.com/office/drawing/2010/main">
                            <a:blipFill dpi="0" rotWithShape="1">
                              <a:blip r:embed="rId7"/>
                              <a:srcRect/>
                              <a:stretch>
                                <a:fillRect b="-546270"/>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mc:AlternateContent xmlns:mc="http://schemas.openxmlformats.org/markup-compatibility/2006">
        <mc:Choice xmlns:a14="http://schemas.microsoft.com/office/drawing/2010/main" Requires="a14">
          <p:sp>
            <p:nvSpPr>
              <p:cNvPr id="4102" name="Text Box 10" descr="24-01"/>
              <p:cNvSpPr txBox="1">
                <a:spLocks noChangeArrowheads="1"/>
              </p:cNvSpPr>
              <p:nvPr/>
            </p:nvSpPr>
            <p:spPr bwMode="auto">
              <a:xfrm>
                <a:off x="381000" y="2590800"/>
                <a:ext cx="2895600" cy="2616101"/>
              </a:xfrm>
              <a:prstGeom prst="rect">
                <a:avLst/>
              </a:prstGeom>
              <a:noFill/>
              <a:ln w="9525">
                <a:noFill/>
                <a:miter lim="800000"/>
                <a:headEnd/>
                <a:tailEnd/>
              </a:ln>
            </p:spPr>
            <p:txBody>
              <a:bodyPr>
                <a:spAutoFit/>
              </a:bodyPr>
              <a:lstStyle/>
              <a:p>
                <a:pPr>
                  <a:spcBef>
                    <a:spcPct val="50000"/>
                  </a:spcBef>
                </a:pPr>
                <a14:m>
                  <m:oMath xmlns:m="http://schemas.openxmlformats.org/officeDocument/2006/math">
                    <m:r>
                      <m:rPr>
                        <m:sty m:val="p"/>
                      </m:rPr>
                      <a:rPr lang="el-GR" sz="2000" i="1" dirty="0">
                        <a:latin typeface="Cambria Math"/>
                        <a:ea typeface="Cambria Math"/>
                      </a:rPr>
                      <m:t>θ</m:t>
                    </m:r>
                  </m:oMath>
                </a14:m>
                <a:r>
                  <a:rPr lang="en-US" sz="2000" dirty="0"/>
                  <a:t> </a:t>
                </a:r>
                <a:r>
                  <a:rPr lang="en-US" sz="2000" dirty="0"/>
                  <a:t>=0 </a:t>
                </a:r>
              </a:p>
              <a:p>
                <a:pPr>
                  <a:spcBef>
                    <a:spcPct val="50000"/>
                  </a:spcBef>
                </a:pPr>
                <a:r>
                  <a:rPr lang="en-GB" sz="2000" dirty="0" smtClean="0"/>
                  <a:t>The flux is maximum</a:t>
                </a:r>
                <a:endParaRPr lang="ar-EG" sz="2000" dirty="0"/>
              </a:p>
              <a:p>
                <a:pPr>
                  <a:spcBef>
                    <a:spcPct val="50000"/>
                  </a:spcBef>
                </a:pPr>
                <a14:m>
                  <m:oMath xmlns:m="http://schemas.openxmlformats.org/officeDocument/2006/math">
                    <m:r>
                      <m:rPr>
                        <m:sty m:val="p"/>
                      </m:rPr>
                      <a:rPr lang="el-GR" sz="2000" i="1" dirty="0">
                        <a:latin typeface="Cambria Math"/>
                        <a:ea typeface="Cambria Math"/>
                      </a:rPr>
                      <m:t>θ</m:t>
                    </m:r>
                  </m:oMath>
                </a14:m>
                <a:r>
                  <a:rPr lang="en-US" sz="2000" dirty="0"/>
                  <a:t> </a:t>
                </a:r>
                <a:r>
                  <a:rPr lang="en-US" sz="2000" dirty="0"/>
                  <a:t>=</a:t>
                </a:r>
                <a:r>
                  <a:rPr lang="en-US" sz="2000" dirty="0" smtClean="0"/>
                  <a:t>90</a:t>
                </a:r>
                <a:r>
                  <a:rPr lang="en-US" sz="2000" baseline="30000" dirty="0" smtClean="0"/>
                  <a:t>0 </a:t>
                </a:r>
                <a:endParaRPr lang="ar-EG" sz="2000" baseline="30000" dirty="0"/>
              </a:p>
              <a:p>
                <a:pPr>
                  <a:spcBef>
                    <a:spcPct val="50000"/>
                  </a:spcBef>
                </a:pPr>
                <a:r>
                  <a:rPr lang="ar-EG" sz="2000" dirty="0"/>
                  <a:t> </a:t>
                </a:r>
                <a:r>
                  <a:rPr lang="en-GB" sz="2000" dirty="0" smtClean="0"/>
                  <a:t>the flux is zero</a:t>
                </a:r>
                <a:endParaRPr lang="ar-EG" sz="2000" dirty="0"/>
              </a:p>
              <a:p>
                <a:pPr>
                  <a:spcBef>
                    <a:spcPct val="50000"/>
                  </a:spcBef>
                </a:pPr>
                <a:endParaRPr lang="ar-EG" dirty="0"/>
              </a:p>
              <a:p>
                <a:pPr>
                  <a:spcBef>
                    <a:spcPct val="50000"/>
                  </a:spcBef>
                </a:pPr>
                <a:endParaRPr lang="en-US" dirty="0"/>
              </a:p>
            </p:txBody>
          </p:sp>
        </mc:Choice>
        <mc:Fallback>
          <p:sp>
            <p:nvSpPr>
              <p:cNvPr id="4102" name="Text Box 10" descr="24-01"/>
              <p:cNvSpPr txBox="1">
                <a:spLocks noRot="1" noChangeAspect="1" noMove="1" noResize="1" noEditPoints="1" noAdjustHandles="1" noChangeArrowheads="1" noChangeShapeType="1" noTextEdit="1"/>
              </p:cNvSpPr>
              <p:nvPr/>
            </p:nvSpPr>
            <p:spPr bwMode="auto">
              <a:xfrm>
                <a:off x="381000" y="2590800"/>
                <a:ext cx="2895600" cy="2616101"/>
              </a:xfrm>
              <a:prstGeom prst="rect">
                <a:avLst/>
              </a:prstGeom>
              <a:blipFill rotWithShape="1">
                <a:blip r:embed="rId8"/>
                <a:stretch>
                  <a:fillRect l="-2526" t="-1166"/>
                </a:stretch>
              </a:blipFill>
              <a:ln w="9525">
                <a:noFill/>
                <a:miter lim="800000"/>
                <a:headEnd/>
                <a:tailEnd/>
              </a:ln>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82947" name="Rectangle 3" descr="24-19"/>
          <p:cNvSpPr>
            <a:spLocks noGrp="1" noChangeAspect="1" noChangeArrowheads="1"/>
          </p:cNvSpPr>
          <p:nvPr isPhoto="1"/>
        </p:nvSpPr>
        <p:spPr bwMode="auto">
          <a:xfrm>
            <a:off x="1855788" y="0"/>
            <a:ext cx="5430837"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82948"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24-19, p.751</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ar-EG" altLang="en-US" smtClean="0">
                <a:cs typeface="Arial" charset="0"/>
              </a:rPr>
              <a:t>و</a:t>
            </a:r>
            <a:endParaRPr lang="en-US" altLang="en-US" smtClean="0">
              <a:cs typeface="Arial" charset="0"/>
            </a:endParaRPr>
          </a:p>
        </p:txBody>
      </p:sp>
      <p:sp>
        <p:nvSpPr>
          <p:cNvPr id="83971"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24-20, p.752</a:t>
            </a:r>
          </a:p>
        </p:txBody>
      </p:sp>
      <p:sp>
        <p:nvSpPr>
          <p:cNvPr id="83972" name="Text Box 5" descr="24-01"/>
          <p:cNvSpPr txBox="1">
            <a:spLocks noChangeArrowheads="1"/>
          </p:cNvSpPr>
          <p:nvPr/>
        </p:nvSpPr>
        <p:spPr bwMode="auto">
          <a:xfrm>
            <a:off x="57150" y="468313"/>
            <a:ext cx="9086850" cy="396875"/>
          </a:xfrm>
          <a:prstGeom prst="rect">
            <a:avLst/>
          </a:prstGeom>
          <a:noFill/>
          <a:ln w="9525">
            <a:noFill/>
            <a:miter lim="800000"/>
            <a:headEnd/>
            <a:tailEnd/>
          </a:ln>
        </p:spPr>
        <p:txBody>
          <a:bodyPr wrap="none">
            <a:spAutoFit/>
          </a:bodyPr>
          <a:lstStyle/>
          <a:p>
            <a:r>
              <a:rPr lang="ar-EG" sz="2000"/>
              <a:t>السؤال رقم 1- وضعت كرة مفرغة () في مجال كهربي منتظم، أحسب الفيض (التدفق الكلي) خلال سطح الكرة؟</a:t>
            </a:r>
            <a:endParaRPr lang="en-US" sz="200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24-21, p.752</a:t>
            </a:r>
          </a:p>
        </p:txBody>
      </p:sp>
      <p:sp>
        <p:nvSpPr>
          <p:cNvPr id="20484" name="Text Box 5" descr="24-01"/>
          <p:cNvSpPr txBox="1">
            <a:spLocks noChangeArrowheads="1"/>
          </p:cNvSpPr>
          <p:nvPr/>
        </p:nvSpPr>
        <p:spPr bwMode="auto">
          <a:xfrm>
            <a:off x="503238" y="228600"/>
            <a:ext cx="8442325" cy="2225675"/>
          </a:xfrm>
          <a:prstGeom prst="rect">
            <a:avLst/>
          </a:prstGeom>
          <a:noFill/>
          <a:ln w="9525">
            <a:noFill/>
            <a:miter lim="800000"/>
            <a:headEnd/>
            <a:tailEnd/>
          </a:ln>
        </p:spPr>
        <p:txBody>
          <a:bodyPr wrap="none">
            <a:spAutoFit/>
          </a:bodyPr>
          <a:lstStyle/>
          <a:p>
            <a:pPr rtl="1"/>
            <a:r>
              <a:rPr lang="ar-EG" sz="2000"/>
              <a:t>السؤال رقم 11: شحنة نقطية تبعد مسافة </a:t>
            </a:r>
            <a:r>
              <a:rPr lang="en-US"/>
              <a:t>d</a:t>
            </a:r>
            <a:r>
              <a:rPr lang="ar-EG"/>
              <a:t>  </a:t>
            </a:r>
            <a:r>
              <a:rPr lang="ar-EG" sz="2000"/>
              <a:t>من سطح لانهائي،</a:t>
            </a:r>
          </a:p>
          <a:p>
            <a:pPr rtl="1"/>
            <a:endParaRPr lang="ar-EG" sz="2000"/>
          </a:p>
          <a:p>
            <a:r>
              <a:rPr lang="ar-EG" sz="2000"/>
              <a:t>          - احسب التدفق خلال السطح</a:t>
            </a:r>
          </a:p>
          <a:p>
            <a:pPr rtl="1"/>
            <a:r>
              <a:rPr lang="ar-EG" sz="2000"/>
              <a:t>          </a:t>
            </a:r>
          </a:p>
          <a:p>
            <a:pPr rtl="1"/>
            <a:r>
              <a:rPr lang="ar-EG" sz="2000"/>
              <a:t>          - وعندما تكون  الشحنة تبعد مسافة صغيرة جدا من مركز وعمودية على مركز مربع كبير جدا،</a:t>
            </a:r>
          </a:p>
          <a:p>
            <a:pPr rtl="1"/>
            <a:r>
              <a:rPr lang="ar-EG" sz="2000"/>
              <a:t>          </a:t>
            </a:r>
          </a:p>
          <a:p>
            <a:pPr rtl="1"/>
            <a:r>
              <a:rPr lang="ar-EG" sz="2000"/>
              <a:t>          - أشرح لماذا يكون التدفق فى الوضعين السابقين متساوي.</a:t>
            </a:r>
            <a:endParaRPr lang="en-US" sz="2000"/>
          </a:p>
        </p:txBody>
      </p:sp>
      <p:graphicFrame>
        <p:nvGraphicFramePr>
          <p:cNvPr id="20482" name="Object 2" descr="24-01"/>
          <p:cNvGraphicFramePr>
            <a:graphicFrameLocks noGrp="1" noChangeAspect="1"/>
          </p:cNvGraphicFramePr>
          <p:nvPr>
            <p:ph idx="1"/>
          </p:nvPr>
        </p:nvGraphicFramePr>
        <p:xfrm>
          <a:off x="2514600" y="2727325"/>
          <a:ext cx="3962400" cy="1403350"/>
        </p:xfrm>
        <a:graphic>
          <a:graphicData uri="http://schemas.openxmlformats.org/presentationml/2006/ole">
            <mc:AlternateContent xmlns:mc="http://schemas.openxmlformats.org/markup-compatibility/2006">
              <mc:Choice xmlns:v="urn:schemas-microsoft-com:vml" Requires="v">
                <p:oleObj spid="_x0000_s18461" name="Equation" r:id="rId4" imgW="1218960" imgH="431640" progId="Equation.DSMT4">
                  <p:embed/>
                </p:oleObj>
              </mc:Choice>
              <mc:Fallback>
                <p:oleObj name="Equation" r:id="rId4" imgW="1218960" imgH="43164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2727325"/>
                        <a:ext cx="3962400" cy="1403350"/>
                      </a:xfrm>
                      <a:prstGeom prst="rect">
                        <a:avLst/>
                      </a:prstGeom>
                      <a:noFill/>
                      <a:ln>
                        <a:noFill/>
                      </a:ln>
                      <a:effectLst/>
                      <a:extLst>
                        <a:ext uri="{909E8E84-426E-40DD-AFC4-6F175D3DCCD1}">
                          <a14:hiddenFill xmlns:a14="http://schemas.microsoft.com/office/drawing/2010/main">
                            <a:blipFill dpi="0" rotWithShape="1">
                              <a:blip r:embed="rId6"/>
                              <a:srcRect/>
                              <a:stretch>
                                <a:fillRect b="-180495"/>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5" name="Text Box 9" descr="24-01"/>
          <p:cNvSpPr txBox="1">
            <a:spLocks noChangeArrowheads="1"/>
          </p:cNvSpPr>
          <p:nvPr/>
        </p:nvSpPr>
        <p:spPr bwMode="auto">
          <a:xfrm>
            <a:off x="1671638" y="4659313"/>
            <a:ext cx="6726237" cy="396875"/>
          </a:xfrm>
          <a:prstGeom prst="rect">
            <a:avLst/>
          </a:prstGeom>
          <a:noFill/>
          <a:ln w="9525">
            <a:noFill/>
            <a:miter lim="800000"/>
            <a:headEnd/>
            <a:tailEnd/>
          </a:ln>
        </p:spPr>
        <p:txBody>
          <a:bodyPr wrap="none">
            <a:spAutoFit/>
          </a:bodyPr>
          <a:lstStyle/>
          <a:p>
            <a:r>
              <a:rPr lang="ar-EG" sz="2000"/>
              <a:t>السطح يبدو في الوضعين متشابهين بالنسبة  للشحنة حيث أن السطح لانهائي الأبعاد</a:t>
            </a:r>
            <a:endParaRPr lang="en-US" sz="20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5" descr="24-01"/>
          <p:cNvSpPr txBox="1">
            <a:spLocks noChangeArrowheads="1"/>
          </p:cNvSpPr>
          <p:nvPr/>
        </p:nvSpPr>
        <p:spPr bwMode="auto">
          <a:xfrm>
            <a:off x="639763" y="282575"/>
            <a:ext cx="8002587" cy="1006475"/>
          </a:xfrm>
          <a:prstGeom prst="rect">
            <a:avLst/>
          </a:prstGeom>
          <a:noFill/>
          <a:ln w="9525">
            <a:noFill/>
            <a:miter lim="800000"/>
            <a:headEnd/>
            <a:tailEnd/>
          </a:ln>
        </p:spPr>
        <p:txBody>
          <a:bodyPr wrap="none">
            <a:spAutoFit/>
          </a:bodyPr>
          <a:lstStyle/>
          <a:p>
            <a:pPr rtl="1"/>
            <a:r>
              <a:rPr lang="ar-EG" sz="2000"/>
              <a:t>السوال رقم 15: وضعت الشحنات 5، 9-، 27، 84- ميكرو كولوم داخل غواصة، احسب محصلة </a:t>
            </a:r>
          </a:p>
          <a:p>
            <a:pPr rtl="1"/>
            <a:endParaRPr lang="ar-EG" sz="2000"/>
          </a:p>
          <a:p>
            <a:pPr rtl="1"/>
            <a:r>
              <a:rPr lang="ar-EG" sz="2000"/>
              <a:t>التدفق الكهربي خلال الغواصة وقارن عدد خطوط المجال الكهربي يتجه خارجها إلى التي تدخلها؟</a:t>
            </a:r>
            <a:endParaRPr lang="en-US" sz="2000"/>
          </a:p>
        </p:txBody>
      </p:sp>
      <p:sp>
        <p:nvSpPr>
          <p:cNvPr id="21508" name="Oval 11"/>
          <p:cNvSpPr>
            <a:spLocks noChangeArrowheads="1"/>
          </p:cNvSpPr>
          <p:nvPr/>
        </p:nvSpPr>
        <p:spPr bwMode="auto">
          <a:xfrm>
            <a:off x="533400" y="1600200"/>
            <a:ext cx="2781300" cy="1474788"/>
          </a:xfrm>
          <a:prstGeom prst="ellipse">
            <a:avLst/>
          </a:prstGeom>
          <a:solidFill>
            <a:srgbClr val="FFFFFF"/>
          </a:solidFill>
          <a:ln w="9525">
            <a:solidFill>
              <a:srgbClr val="000000"/>
            </a:solidFill>
            <a:round/>
            <a:headEnd/>
            <a:tailEnd/>
          </a:ln>
        </p:spPr>
        <p:txBody>
          <a:bodyPr/>
          <a:lstStyle/>
          <a:p>
            <a:r>
              <a:rPr lang="en-US">
                <a:latin typeface="Times New Roman" pitchFamily="18" charset="0"/>
              </a:rPr>
              <a:t>q</a:t>
            </a:r>
            <a:r>
              <a:rPr lang="en-US" baseline="-25000">
                <a:latin typeface="Times New Roman" pitchFamily="18" charset="0"/>
              </a:rPr>
              <a:t>1       </a:t>
            </a:r>
            <a:r>
              <a:rPr lang="en-US">
                <a:latin typeface="Times New Roman" pitchFamily="18" charset="0"/>
              </a:rPr>
              <a:t>q</a:t>
            </a:r>
            <a:r>
              <a:rPr lang="en-US" baseline="-25000">
                <a:latin typeface="Times New Roman" pitchFamily="18" charset="0"/>
              </a:rPr>
              <a:t>2        </a:t>
            </a:r>
            <a:r>
              <a:rPr lang="en-US">
                <a:latin typeface="Times New Roman" pitchFamily="18" charset="0"/>
              </a:rPr>
              <a:t>q</a:t>
            </a:r>
            <a:r>
              <a:rPr lang="en-US" baseline="-25000">
                <a:latin typeface="Times New Roman" pitchFamily="18" charset="0"/>
              </a:rPr>
              <a:t>3    </a:t>
            </a:r>
            <a:r>
              <a:rPr lang="en-US">
                <a:latin typeface="Times New Roman" pitchFamily="18" charset="0"/>
              </a:rPr>
              <a:t>q</a:t>
            </a:r>
            <a:r>
              <a:rPr lang="en-US" baseline="-25000">
                <a:latin typeface="Times New Roman" pitchFamily="18" charset="0"/>
              </a:rPr>
              <a:t>4</a:t>
            </a:r>
            <a:endParaRPr lang="en-US"/>
          </a:p>
        </p:txBody>
      </p:sp>
      <p:sp>
        <p:nvSpPr>
          <p:cNvPr id="21509" name="Text Box 12" descr="24-01"/>
          <p:cNvSpPr txBox="1">
            <a:spLocks noChangeArrowheads="1"/>
          </p:cNvSpPr>
          <p:nvPr/>
        </p:nvSpPr>
        <p:spPr bwMode="auto">
          <a:xfrm>
            <a:off x="7375525" y="3233738"/>
            <a:ext cx="184150" cy="274637"/>
          </a:xfrm>
          <a:prstGeom prst="rect">
            <a:avLst/>
          </a:prstGeom>
          <a:noFill/>
          <a:ln w="9525">
            <a:noFill/>
            <a:miter lim="800000"/>
            <a:headEnd/>
            <a:tailEnd/>
          </a:ln>
        </p:spPr>
        <p:txBody>
          <a:bodyPr wrap="none">
            <a:spAutoFit/>
          </a:bodyPr>
          <a:lstStyle/>
          <a:p>
            <a:endParaRPr lang="en-US"/>
          </a:p>
        </p:txBody>
      </p:sp>
      <p:graphicFrame>
        <p:nvGraphicFramePr>
          <p:cNvPr id="21506" name="Object 2" descr="24-01"/>
          <p:cNvGraphicFramePr>
            <a:graphicFrameLocks noGrp="1" noChangeAspect="1"/>
          </p:cNvGraphicFramePr>
          <p:nvPr>
            <p:ph/>
          </p:nvPr>
        </p:nvGraphicFramePr>
        <p:xfrm>
          <a:off x="4419600" y="1752600"/>
          <a:ext cx="3581400" cy="2708275"/>
        </p:xfrm>
        <a:graphic>
          <a:graphicData uri="http://schemas.openxmlformats.org/presentationml/2006/ole">
            <mc:AlternateContent xmlns:mc="http://schemas.openxmlformats.org/markup-compatibility/2006">
              <mc:Choice xmlns:v="urn:schemas-microsoft-com:vml" Requires="v">
                <p:oleObj spid="_x0000_s19485" name="Equation" r:id="rId4" imgW="1511280" imgH="1143000" progId="Equation.DSMT4">
                  <p:embed/>
                </p:oleObj>
              </mc:Choice>
              <mc:Fallback>
                <p:oleObj name="Equation" r:id="rId4" imgW="1511280" imgH="114300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1752600"/>
                        <a:ext cx="3581400" cy="2708275"/>
                      </a:xfrm>
                      <a:prstGeom prst="rect">
                        <a:avLst/>
                      </a:prstGeom>
                      <a:noFill/>
                      <a:ln>
                        <a:noFill/>
                      </a:ln>
                      <a:effectLst/>
                      <a:extLst>
                        <a:ext uri="{909E8E84-426E-40DD-AFC4-6F175D3DCCD1}">
                          <a14:hiddenFill xmlns:a14="http://schemas.microsoft.com/office/drawing/2010/main">
                            <a:blipFill dpi="0" rotWithShape="1">
                              <a:blip r:embed="rId6"/>
                              <a:srcRect/>
                              <a:stretch>
                                <a:fillRect b="-31369"/>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10" name="Text Box 15" descr="24-01"/>
          <p:cNvSpPr txBox="1">
            <a:spLocks noChangeArrowheads="1"/>
          </p:cNvSpPr>
          <p:nvPr/>
        </p:nvSpPr>
        <p:spPr bwMode="auto">
          <a:xfrm>
            <a:off x="152400" y="4916488"/>
            <a:ext cx="8169275" cy="1187450"/>
          </a:xfrm>
          <a:prstGeom prst="rect">
            <a:avLst/>
          </a:prstGeom>
          <a:noFill/>
          <a:ln w="9525">
            <a:noFill/>
            <a:miter lim="800000"/>
            <a:headEnd/>
            <a:tailEnd/>
          </a:ln>
        </p:spPr>
        <p:txBody>
          <a:bodyPr wrap="none">
            <a:spAutoFit/>
          </a:bodyPr>
          <a:lstStyle/>
          <a:p>
            <a:r>
              <a:rPr lang="ar-EG" sz="2400"/>
              <a:t>بما أن محصلة التدفق قيمة سالبة، فأن عدد خطوط المخال التي تدخل سطح الغواصة</a:t>
            </a:r>
          </a:p>
          <a:p>
            <a:endParaRPr lang="ar-EG" sz="2400"/>
          </a:p>
          <a:p>
            <a:r>
              <a:rPr lang="ar-EG" sz="2400"/>
              <a:t>أكبر من عددها التي تخرج من السطح.</a:t>
            </a:r>
            <a:endParaRPr lang="en-US" sz="240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4" descr="23-01"/>
          <p:cNvSpPr txBox="1">
            <a:spLocks noChangeArrowheads="1"/>
          </p:cNvSpPr>
          <p:nvPr/>
        </p:nvSpPr>
        <p:spPr bwMode="auto">
          <a:xfrm>
            <a:off x="7554913" y="6477000"/>
            <a:ext cx="1501775" cy="304800"/>
          </a:xfrm>
          <a:prstGeom prst="rect">
            <a:avLst/>
          </a:prstGeom>
          <a:noFill/>
          <a:ln w="9525">
            <a:noFill/>
            <a:miter lim="800000"/>
            <a:headEnd/>
            <a:tailEnd/>
          </a:ln>
        </p:spPr>
        <p:txBody>
          <a:bodyPr wrap="none">
            <a:spAutoFit/>
          </a:bodyPr>
          <a:lstStyle/>
          <a:p>
            <a:pPr>
              <a:spcBef>
                <a:spcPct val="50000"/>
              </a:spcBef>
            </a:pPr>
            <a:r>
              <a:rPr lang="en-US" sz="1400" b="1"/>
              <a:t>Fig 24-23, p.753</a:t>
            </a:r>
          </a:p>
        </p:txBody>
      </p:sp>
      <p:sp>
        <p:nvSpPr>
          <p:cNvPr id="22532" name="Text Box 5" descr="24-01"/>
          <p:cNvSpPr txBox="1">
            <a:spLocks noChangeArrowheads="1"/>
          </p:cNvSpPr>
          <p:nvPr/>
        </p:nvSpPr>
        <p:spPr bwMode="auto">
          <a:xfrm>
            <a:off x="457200" y="381000"/>
            <a:ext cx="8453438" cy="1006475"/>
          </a:xfrm>
          <a:prstGeom prst="rect">
            <a:avLst/>
          </a:prstGeom>
          <a:noFill/>
          <a:ln w="9525">
            <a:noFill/>
            <a:miter lim="800000"/>
            <a:headEnd/>
            <a:tailEnd/>
          </a:ln>
        </p:spPr>
        <p:txBody>
          <a:bodyPr wrap="none">
            <a:spAutoFit/>
          </a:bodyPr>
          <a:lstStyle/>
          <a:p>
            <a:r>
              <a:rPr lang="ar-EG" sz="2000"/>
              <a:t>السؤال رقم 37: صفيحة مسطحة كبيرة، الكثافة السطحية للشحنة  قدرها  9 ميكرو كولوم/م</a:t>
            </a:r>
            <a:r>
              <a:rPr lang="ar-EG" sz="2000" baseline="30000"/>
              <a:t>2 . </a:t>
            </a:r>
            <a:r>
              <a:rPr lang="ar-EG" sz="2000"/>
              <a:t>أوجد  شدة</a:t>
            </a:r>
          </a:p>
          <a:p>
            <a:endParaRPr lang="ar-EG" sz="2000"/>
          </a:p>
          <a:p>
            <a:pPr rtl="1"/>
            <a:r>
              <a:rPr lang="ar-EG" sz="2000"/>
              <a:t>المجال الكهربي فوق السطح والمقاس عند مركزها؟</a:t>
            </a:r>
            <a:endParaRPr lang="en-US" sz="2000"/>
          </a:p>
        </p:txBody>
      </p:sp>
      <p:sp>
        <p:nvSpPr>
          <p:cNvPr id="22533" name="Line 6"/>
          <p:cNvSpPr>
            <a:spLocks noChangeShapeType="1"/>
          </p:cNvSpPr>
          <p:nvPr/>
        </p:nvSpPr>
        <p:spPr bwMode="auto">
          <a:xfrm>
            <a:off x="685800" y="2819400"/>
            <a:ext cx="2590800" cy="0"/>
          </a:xfrm>
          <a:prstGeom prst="line">
            <a:avLst/>
          </a:prstGeom>
          <a:noFill/>
          <a:ln w="28575">
            <a:solidFill>
              <a:schemeClr val="tx1"/>
            </a:solidFill>
            <a:round/>
            <a:headEnd/>
            <a:tailEnd/>
          </a:ln>
        </p:spPr>
        <p:txBody>
          <a:bodyPr/>
          <a:lstStyle/>
          <a:p>
            <a:endParaRPr lang="en-US"/>
          </a:p>
        </p:txBody>
      </p:sp>
      <p:sp>
        <p:nvSpPr>
          <p:cNvPr id="22534" name="Line 7"/>
          <p:cNvSpPr>
            <a:spLocks noChangeShapeType="1"/>
          </p:cNvSpPr>
          <p:nvPr/>
        </p:nvSpPr>
        <p:spPr bwMode="auto">
          <a:xfrm flipV="1">
            <a:off x="762000" y="2286000"/>
            <a:ext cx="0" cy="457200"/>
          </a:xfrm>
          <a:prstGeom prst="line">
            <a:avLst/>
          </a:prstGeom>
          <a:noFill/>
          <a:ln w="9525">
            <a:solidFill>
              <a:schemeClr val="tx1"/>
            </a:solidFill>
            <a:round/>
            <a:headEnd/>
            <a:tailEnd type="triangle" w="med" len="med"/>
          </a:ln>
        </p:spPr>
        <p:txBody>
          <a:bodyPr/>
          <a:lstStyle/>
          <a:p>
            <a:endParaRPr lang="en-US"/>
          </a:p>
        </p:txBody>
      </p:sp>
      <p:sp>
        <p:nvSpPr>
          <p:cNvPr id="22535" name="Line 8"/>
          <p:cNvSpPr>
            <a:spLocks noChangeShapeType="1"/>
          </p:cNvSpPr>
          <p:nvPr/>
        </p:nvSpPr>
        <p:spPr bwMode="auto">
          <a:xfrm flipV="1">
            <a:off x="1143000" y="2286000"/>
            <a:ext cx="0" cy="457200"/>
          </a:xfrm>
          <a:prstGeom prst="line">
            <a:avLst/>
          </a:prstGeom>
          <a:noFill/>
          <a:ln w="9525">
            <a:solidFill>
              <a:schemeClr val="tx1"/>
            </a:solidFill>
            <a:round/>
            <a:headEnd/>
            <a:tailEnd type="triangle" w="med" len="med"/>
          </a:ln>
        </p:spPr>
        <p:txBody>
          <a:bodyPr/>
          <a:lstStyle/>
          <a:p>
            <a:endParaRPr lang="en-US"/>
          </a:p>
        </p:txBody>
      </p:sp>
      <p:sp>
        <p:nvSpPr>
          <p:cNvPr id="22536" name="Line 9"/>
          <p:cNvSpPr>
            <a:spLocks noChangeShapeType="1"/>
          </p:cNvSpPr>
          <p:nvPr/>
        </p:nvSpPr>
        <p:spPr bwMode="auto">
          <a:xfrm flipV="1">
            <a:off x="1600200" y="2286000"/>
            <a:ext cx="0" cy="457200"/>
          </a:xfrm>
          <a:prstGeom prst="line">
            <a:avLst/>
          </a:prstGeom>
          <a:noFill/>
          <a:ln w="9525">
            <a:solidFill>
              <a:schemeClr val="tx1"/>
            </a:solidFill>
            <a:round/>
            <a:headEnd/>
            <a:tailEnd type="triangle" w="med" len="med"/>
          </a:ln>
        </p:spPr>
        <p:txBody>
          <a:bodyPr/>
          <a:lstStyle/>
          <a:p>
            <a:endParaRPr lang="en-US"/>
          </a:p>
        </p:txBody>
      </p:sp>
      <p:sp>
        <p:nvSpPr>
          <p:cNvPr id="22537" name="Line 10"/>
          <p:cNvSpPr>
            <a:spLocks noChangeShapeType="1"/>
          </p:cNvSpPr>
          <p:nvPr/>
        </p:nvSpPr>
        <p:spPr bwMode="auto">
          <a:xfrm flipV="1">
            <a:off x="2057400" y="2286000"/>
            <a:ext cx="0" cy="457200"/>
          </a:xfrm>
          <a:prstGeom prst="line">
            <a:avLst/>
          </a:prstGeom>
          <a:noFill/>
          <a:ln w="9525">
            <a:solidFill>
              <a:schemeClr val="tx1"/>
            </a:solidFill>
            <a:round/>
            <a:headEnd/>
            <a:tailEnd type="triangle" w="med" len="med"/>
          </a:ln>
        </p:spPr>
        <p:txBody>
          <a:bodyPr/>
          <a:lstStyle/>
          <a:p>
            <a:endParaRPr lang="en-US"/>
          </a:p>
        </p:txBody>
      </p:sp>
      <p:sp>
        <p:nvSpPr>
          <p:cNvPr id="22538" name="Line 11"/>
          <p:cNvSpPr>
            <a:spLocks noChangeShapeType="1"/>
          </p:cNvSpPr>
          <p:nvPr/>
        </p:nvSpPr>
        <p:spPr bwMode="auto">
          <a:xfrm flipV="1">
            <a:off x="2514600" y="2286000"/>
            <a:ext cx="0" cy="457200"/>
          </a:xfrm>
          <a:prstGeom prst="line">
            <a:avLst/>
          </a:prstGeom>
          <a:noFill/>
          <a:ln w="9525">
            <a:solidFill>
              <a:schemeClr val="tx1"/>
            </a:solidFill>
            <a:round/>
            <a:headEnd/>
            <a:tailEnd type="triangle" w="med" len="med"/>
          </a:ln>
        </p:spPr>
        <p:txBody>
          <a:bodyPr/>
          <a:lstStyle/>
          <a:p>
            <a:endParaRPr lang="en-US"/>
          </a:p>
        </p:txBody>
      </p:sp>
      <p:sp>
        <p:nvSpPr>
          <p:cNvPr id="22539" name="Line 12"/>
          <p:cNvSpPr>
            <a:spLocks noChangeShapeType="1"/>
          </p:cNvSpPr>
          <p:nvPr/>
        </p:nvSpPr>
        <p:spPr bwMode="auto">
          <a:xfrm flipV="1">
            <a:off x="2895600" y="2286000"/>
            <a:ext cx="0" cy="457200"/>
          </a:xfrm>
          <a:prstGeom prst="line">
            <a:avLst/>
          </a:prstGeom>
          <a:noFill/>
          <a:ln w="9525">
            <a:solidFill>
              <a:schemeClr val="tx1"/>
            </a:solidFill>
            <a:round/>
            <a:headEnd/>
            <a:tailEnd type="triangle" w="med" len="med"/>
          </a:ln>
        </p:spPr>
        <p:txBody>
          <a:bodyPr/>
          <a:lstStyle/>
          <a:p>
            <a:endParaRPr lang="en-US"/>
          </a:p>
        </p:txBody>
      </p:sp>
      <p:sp>
        <p:nvSpPr>
          <p:cNvPr id="22540" name="Line 13"/>
          <p:cNvSpPr>
            <a:spLocks noChangeShapeType="1"/>
          </p:cNvSpPr>
          <p:nvPr/>
        </p:nvSpPr>
        <p:spPr bwMode="auto">
          <a:xfrm flipV="1">
            <a:off x="3200400" y="2286000"/>
            <a:ext cx="0" cy="457200"/>
          </a:xfrm>
          <a:prstGeom prst="line">
            <a:avLst/>
          </a:prstGeom>
          <a:noFill/>
          <a:ln w="9525">
            <a:solidFill>
              <a:schemeClr val="tx1"/>
            </a:solidFill>
            <a:round/>
            <a:headEnd/>
            <a:tailEnd type="triangle" w="med" len="med"/>
          </a:ln>
        </p:spPr>
        <p:txBody>
          <a:bodyPr/>
          <a:lstStyle/>
          <a:p>
            <a:endParaRPr lang="en-US"/>
          </a:p>
        </p:txBody>
      </p:sp>
      <p:sp>
        <p:nvSpPr>
          <p:cNvPr id="22541" name="Line 14"/>
          <p:cNvSpPr>
            <a:spLocks noChangeShapeType="1"/>
          </p:cNvSpPr>
          <p:nvPr/>
        </p:nvSpPr>
        <p:spPr bwMode="auto">
          <a:xfrm>
            <a:off x="762000" y="2971800"/>
            <a:ext cx="0" cy="381000"/>
          </a:xfrm>
          <a:prstGeom prst="line">
            <a:avLst/>
          </a:prstGeom>
          <a:noFill/>
          <a:ln w="9525">
            <a:solidFill>
              <a:schemeClr val="tx1"/>
            </a:solidFill>
            <a:round/>
            <a:headEnd/>
            <a:tailEnd type="triangle" w="med" len="med"/>
          </a:ln>
        </p:spPr>
        <p:txBody>
          <a:bodyPr/>
          <a:lstStyle/>
          <a:p>
            <a:endParaRPr lang="en-US"/>
          </a:p>
        </p:txBody>
      </p:sp>
      <p:sp>
        <p:nvSpPr>
          <p:cNvPr id="22542" name="Line 15"/>
          <p:cNvSpPr>
            <a:spLocks noChangeShapeType="1"/>
          </p:cNvSpPr>
          <p:nvPr/>
        </p:nvSpPr>
        <p:spPr bwMode="auto">
          <a:xfrm>
            <a:off x="1066800" y="2971800"/>
            <a:ext cx="0" cy="381000"/>
          </a:xfrm>
          <a:prstGeom prst="line">
            <a:avLst/>
          </a:prstGeom>
          <a:noFill/>
          <a:ln w="9525">
            <a:solidFill>
              <a:schemeClr val="tx1"/>
            </a:solidFill>
            <a:round/>
            <a:headEnd/>
            <a:tailEnd type="triangle" w="med" len="med"/>
          </a:ln>
        </p:spPr>
        <p:txBody>
          <a:bodyPr/>
          <a:lstStyle/>
          <a:p>
            <a:endParaRPr lang="en-US"/>
          </a:p>
        </p:txBody>
      </p:sp>
      <p:sp>
        <p:nvSpPr>
          <p:cNvPr id="22543" name="Line 16"/>
          <p:cNvSpPr>
            <a:spLocks noChangeShapeType="1"/>
          </p:cNvSpPr>
          <p:nvPr/>
        </p:nvSpPr>
        <p:spPr bwMode="auto">
          <a:xfrm>
            <a:off x="1295400" y="2895600"/>
            <a:ext cx="0" cy="381000"/>
          </a:xfrm>
          <a:prstGeom prst="line">
            <a:avLst/>
          </a:prstGeom>
          <a:noFill/>
          <a:ln w="9525">
            <a:solidFill>
              <a:schemeClr val="tx1"/>
            </a:solidFill>
            <a:round/>
            <a:headEnd/>
            <a:tailEnd type="triangle" w="med" len="med"/>
          </a:ln>
        </p:spPr>
        <p:txBody>
          <a:bodyPr/>
          <a:lstStyle/>
          <a:p>
            <a:endParaRPr lang="en-US"/>
          </a:p>
        </p:txBody>
      </p:sp>
      <p:sp>
        <p:nvSpPr>
          <p:cNvPr id="22544" name="Line 17"/>
          <p:cNvSpPr>
            <a:spLocks noChangeShapeType="1"/>
          </p:cNvSpPr>
          <p:nvPr/>
        </p:nvSpPr>
        <p:spPr bwMode="auto">
          <a:xfrm>
            <a:off x="1600200" y="2895600"/>
            <a:ext cx="0" cy="381000"/>
          </a:xfrm>
          <a:prstGeom prst="line">
            <a:avLst/>
          </a:prstGeom>
          <a:noFill/>
          <a:ln w="9525">
            <a:solidFill>
              <a:schemeClr val="tx1"/>
            </a:solidFill>
            <a:round/>
            <a:headEnd/>
            <a:tailEnd type="triangle" w="med" len="med"/>
          </a:ln>
        </p:spPr>
        <p:txBody>
          <a:bodyPr/>
          <a:lstStyle/>
          <a:p>
            <a:endParaRPr lang="en-US"/>
          </a:p>
        </p:txBody>
      </p:sp>
      <p:sp>
        <p:nvSpPr>
          <p:cNvPr id="22545" name="Line 18"/>
          <p:cNvSpPr>
            <a:spLocks noChangeShapeType="1"/>
          </p:cNvSpPr>
          <p:nvPr/>
        </p:nvSpPr>
        <p:spPr bwMode="auto">
          <a:xfrm>
            <a:off x="2057400" y="2971800"/>
            <a:ext cx="0" cy="381000"/>
          </a:xfrm>
          <a:prstGeom prst="line">
            <a:avLst/>
          </a:prstGeom>
          <a:noFill/>
          <a:ln w="9525">
            <a:solidFill>
              <a:schemeClr val="tx1"/>
            </a:solidFill>
            <a:round/>
            <a:headEnd/>
            <a:tailEnd type="triangle" w="med" len="med"/>
          </a:ln>
        </p:spPr>
        <p:txBody>
          <a:bodyPr/>
          <a:lstStyle/>
          <a:p>
            <a:endParaRPr lang="en-US"/>
          </a:p>
        </p:txBody>
      </p:sp>
      <p:sp>
        <p:nvSpPr>
          <p:cNvPr id="22546" name="Line 19"/>
          <p:cNvSpPr>
            <a:spLocks noChangeShapeType="1"/>
          </p:cNvSpPr>
          <p:nvPr/>
        </p:nvSpPr>
        <p:spPr bwMode="auto">
          <a:xfrm>
            <a:off x="2514600" y="2971800"/>
            <a:ext cx="0" cy="381000"/>
          </a:xfrm>
          <a:prstGeom prst="line">
            <a:avLst/>
          </a:prstGeom>
          <a:noFill/>
          <a:ln w="9525">
            <a:solidFill>
              <a:schemeClr val="tx1"/>
            </a:solidFill>
            <a:round/>
            <a:headEnd/>
            <a:tailEnd type="triangle" w="med" len="med"/>
          </a:ln>
        </p:spPr>
        <p:txBody>
          <a:bodyPr/>
          <a:lstStyle/>
          <a:p>
            <a:endParaRPr lang="en-US"/>
          </a:p>
        </p:txBody>
      </p:sp>
      <p:sp>
        <p:nvSpPr>
          <p:cNvPr id="22547" name="Line 20"/>
          <p:cNvSpPr>
            <a:spLocks noChangeShapeType="1"/>
          </p:cNvSpPr>
          <p:nvPr/>
        </p:nvSpPr>
        <p:spPr bwMode="auto">
          <a:xfrm>
            <a:off x="2895600" y="2895600"/>
            <a:ext cx="0" cy="381000"/>
          </a:xfrm>
          <a:prstGeom prst="line">
            <a:avLst/>
          </a:prstGeom>
          <a:noFill/>
          <a:ln w="9525">
            <a:solidFill>
              <a:schemeClr val="tx1"/>
            </a:solidFill>
            <a:round/>
            <a:headEnd/>
            <a:tailEnd type="triangle" w="med" len="med"/>
          </a:ln>
        </p:spPr>
        <p:txBody>
          <a:bodyPr/>
          <a:lstStyle/>
          <a:p>
            <a:endParaRPr lang="en-US"/>
          </a:p>
        </p:txBody>
      </p:sp>
      <p:sp>
        <p:nvSpPr>
          <p:cNvPr id="22548" name="Line 21"/>
          <p:cNvSpPr>
            <a:spLocks noChangeShapeType="1"/>
          </p:cNvSpPr>
          <p:nvPr/>
        </p:nvSpPr>
        <p:spPr bwMode="auto">
          <a:xfrm>
            <a:off x="3200400" y="2895600"/>
            <a:ext cx="0" cy="381000"/>
          </a:xfrm>
          <a:prstGeom prst="line">
            <a:avLst/>
          </a:prstGeom>
          <a:noFill/>
          <a:ln w="9525">
            <a:solidFill>
              <a:schemeClr val="tx1"/>
            </a:solidFill>
            <a:round/>
            <a:headEnd/>
            <a:tailEnd type="triangle" w="med" len="med"/>
          </a:ln>
        </p:spPr>
        <p:txBody>
          <a:bodyPr/>
          <a:lstStyle/>
          <a:p>
            <a:endParaRPr lang="en-US"/>
          </a:p>
        </p:txBody>
      </p:sp>
      <p:sp>
        <p:nvSpPr>
          <p:cNvPr id="22549" name="Line 22"/>
          <p:cNvSpPr>
            <a:spLocks noChangeShapeType="1"/>
          </p:cNvSpPr>
          <p:nvPr/>
        </p:nvSpPr>
        <p:spPr bwMode="auto">
          <a:xfrm flipV="1">
            <a:off x="1828800" y="2286000"/>
            <a:ext cx="0" cy="457200"/>
          </a:xfrm>
          <a:prstGeom prst="line">
            <a:avLst/>
          </a:prstGeom>
          <a:noFill/>
          <a:ln w="9525">
            <a:solidFill>
              <a:schemeClr val="tx1"/>
            </a:solidFill>
            <a:round/>
            <a:headEnd/>
            <a:tailEnd type="triangle" w="med" len="med"/>
          </a:ln>
        </p:spPr>
        <p:txBody>
          <a:bodyPr/>
          <a:lstStyle/>
          <a:p>
            <a:endParaRPr lang="en-US"/>
          </a:p>
        </p:txBody>
      </p:sp>
      <p:graphicFrame>
        <p:nvGraphicFramePr>
          <p:cNvPr id="22530" name="Object 2" descr="24-01"/>
          <p:cNvGraphicFramePr>
            <a:graphicFrameLocks noGrp="1" noChangeAspect="1"/>
          </p:cNvGraphicFramePr>
          <p:nvPr>
            <p:ph idx="1"/>
          </p:nvPr>
        </p:nvGraphicFramePr>
        <p:xfrm>
          <a:off x="3962400" y="2590800"/>
          <a:ext cx="4038600" cy="2722563"/>
        </p:xfrm>
        <a:graphic>
          <a:graphicData uri="http://schemas.openxmlformats.org/presentationml/2006/ole">
            <mc:AlternateContent xmlns:mc="http://schemas.openxmlformats.org/markup-compatibility/2006">
              <mc:Choice xmlns:v="urn:schemas-microsoft-com:vml" Requires="v">
                <p:oleObj spid="_x0000_s20509" name="Equation" r:id="rId4" imgW="1676160" imgH="1130040" progId="Equation.DSMT4">
                  <p:embed/>
                </p:oleObj>
              </mc:Choice>
              <mc:Fallback>
                <p:oleObj name="Equation" r:id="rId4" imgW="1676160" imgH="113004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2590800"/>
                        <a:ext cx="4038600" cy="2722563"/>
                      </a:xfrm>
                      <a:prstGeom prst="rect">
                        <a:avLst/>
                      </a:prstGeom>
                      <a:noFill/>
                      <a:ln>
                        <a:noFill/>
                      </a:ln>
                      <a:effectLst/>
                      <a:extLst>
                        <a:ext uri="{909E8E84-426E-40DD-AFC4-6F175D3DCCD1}">
                          <a14:hiddenFill xmlns:a14="http://schemas.microsoft.com/office/drawing/2010/main">
                            <a:blipFill dpi="0" rotWithShape="1">
                              <a:blip r:embed="rId6"/>
                              <a:srcRect/>
                              <a:stretch>
                                <a:fillRect b="-47362"/>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50" name="AutoShape 26"/>
          <p:cNvSpPr>
            <a:spLocks noChangeArrowheads="1"/>
          </p:cNvSpPr>
          <p:nvPr/>
        </p:nvSpPr>
        <p:spPr bwMode="auto">
          <a:xfrm>
            <a:off x="1905000" y="1981200"/>
            <a:ext cx="76200" cy="228600"/>
          </a:xfrm>
          <a:prstGeom prst="diamond">
            <a:avLst/>
          </a:prstGeom>
          <a:solidFill>
            <a:srgbClr val="FF0000"/>
          </a:solidFill>
          <a:ln w="9525">
            <a:no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84995" name="Text Box 4" descr="23-01"/>
          <p:cNvSpPr txBox="1">
            <a:spLocks noChangeArrowheads="1"/>
          </p:cNvSpPr>
          <p:nvPr/>
        </p:nvSpPr>
        <p:spPr bwMode="auto">
          <a:xfrm>
            <a:off x="7456488" y="6477000"/>
            <a:ext cx="1600200" cy="304800"/>
          </a:xfrm>
          <a:prstGeom prst="rect">
            <a:avLst/>
          </a:prstGeom>
          <a:noFill/>
          <a:ln w="9525">
            <a:noFill/>
            <a:miter lim="800000"/>
            <a:headEnd/>
            <a:tailEnd/>
          </a:ln>
        </p:spPr>
        <p:txBody>
          <a:bodyPr wrap="none">
            <a:spAutoFit/>
          </a:bodyPr>
          <a:lstStyle/>
          <a:p>
            <a:pPr>
              <a:spcBef>
                <a:spcPct val="50000"/>
              </a:spcBef>
            </a:pPr>
            <a:r>
              <a:rPr lang="en-US" altLang="en-US" sz="1400" b="1"/>
              <a:t>Table 24-1, p.754</a:t>
            </a:r>
          </a:p>
        </p:txBody>
      </p:sp>
      <p:sp>
        <p:nvSpPr>
          <p:cNvPr id="84996" name="Text Box 5" descr="24-01"/>
          <p:cNvSpPr txBox="1">
            <a:spLocks noChangeArrowheads="1"/>
          </p:cNvSpPr>
          <p:nvPr/>
        </p:nvSpPr>
        <p:spPr bwMode="auto">
          <a:xfrm>
            <a:off x="211138" y="620713"/>
            <a:ext cx="8186737" cy="1631950"/>
          </a:xfrm>
          <a:prstGeom prst="rect">
            <a:avLst/>
          </a:prstGeom>
          <a:noFill/>
          <a:ln w="9525">
            <a:noFill/>
            <a:miter lim="800000"/>
            <a:headEnd/>
            <a:tailEnd/>
          </a:ln>
        </p:spPr>
        <p:txBody>
          <a:bodyPr wrap="none">
            <a:spAutoFit/>
          </a:bodyPr>
          <a:lstStyle/>
          <a:p>
            <a:r>
              <a:rPr lang="ar-EG" sz="2000" b="1"/>
              <a:t>السؤال رقم 41: موصل صفيحة رقيقة مربعة طول ضلعها 50 سم وضعت علي المستوى ( ) </a:t>
            </a:r>
          </a:p>
          <a:p>
            <a:endParaRPr lang="ar-EG" sz="2000" b="1"/>
          </a:p>
          <a:p>
            <a:r>
              <a:rPr lang="ar-EG" sz="2000" b="1"/>
              <a:t>وتحمل شحنة كهربية مقدارها </a:t>
            </a:r>
            <a:r>
              <a:rPr lang="ar-EG" sz="2000" b="1" baseline="30000"/>
              <a:t>8-</a:t>
            </a:r>
            <a:r>
              <a:rPr lang="ar-EG" sz="2000" b="1"/>
              <a:t>10 4 كولوم . اوجد الكثافة السطحية للشحنة، شدة واتجاه المجال</a:t>
            </a:r>
          </a:p>
          <a:p>
            <a:endParaRPr lang="ar-EG" sz="2000" b="1"/>
          </a:p>
          <a:p>
            <a:r>
              <a:rPr lang="ar-EG" sz="2000" b="1"/>
              <a:t>فوق سطح الصفيحة ، وشدته أسفل سطح أسفلها؟</a:t>
            </a:r>
            <a:endParaRPr lang="en-US" b="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ctrTitle"/>
              </p:nvPr>
            </p:nvSpPr>
            <p:spPr>
              <a:xfrm>
                <a:off x="685800" y="1905001"/>
                <a:ext cx="7772400" cy="1695450"/>
              </a:xfrm>
            </p:spPr>
            <p:txBody>
              <a:bodyPr>
                <a:normAutofit fontScale="90000"/>
              </a:bodyPr>
              <a:lstStyle/>
              <a:p>
                <a:pPr marL="571500" indent="-571500" algn="just">
                  <a:buFont typeface="Arial" panose="020B0604020202020204" pitchFamily="34" charset="0"/>
                  <a:buChar char="•"/>
                </a:pPr>
                <a14:m>
                  <m:oMath xmlns:m="http://schemas.openxmlformats.org/officeDocument/2006/math">
                    <m:r>
                      <m:rPr>
                        <m:sty m:val="p"/>
                      </m:rPr>
                      <a:rPr lang="el-GR" i="1" dirty="0" smtClean="0">
                        <a:latin typeface="Cambria Math"/>
                        <a:ea typeface="Cambria Math"/>
                      </a:rPr>
                      <m:t>θ</m:t>
                    </m:r>
                  </m:oMath>
                </a14:m>
                <a:r>
                  <a:rPr lang="en-US" dirty="0" smtClean="0"/>
                  <a:t> </a:t>
                </a:r>
                <a:r>
                  <a:rPr lang="en-GB" dirty="0" smtClean="0"/>
                  <a:t>Is the angle between the normal to the surface and the electric field.</a:t>
                </a:r>
                <a:r>
                  <a:rPr lang="el-GR" dirty="0">
                    <a:ea typeface="Cambria Math"/>
                  </a:rPr>
                  <a:t> </a:t>
                </a:r>
                <a:endParaRPr lang="en-GB" dirty="0"/>
              </a:p>
            </p:txBody>
          </p:sp>
        </mc:Choice>
        <mc:Fallback>
          <p:sp>
            <p:nvSpPr>
              <p:cNvPr id="2" name="Title 1"/>
              <p:cNvSpPr>
                <a:spLocks noGrp="1" noRot="1" noChangeAspect="1" noMove="1" noResize="1" noEditPoints="1" noAdjustHandles="1" noChangeArrowheads="1" noChangeShapeType="1" noTextEdit="1"/>
              </p:cNvSpPr>
              <p:nvPr>
                <p:ph type="ctrTitle"/>
              </p:nvPr>
            </p:nvSpPr>
            <p:spPr>
              <a:xfrm>
                <a:off x="685800" y="1905001"/>
                <a:ext cx="7772400" cy="1695450"/>
              </a:xfrm>
              <a:blipFill rotWithShape="1">
                <a:blip r:embed="rId2"/>
                <a:stretch>
                  <a:fillRect t="-13309" r="-2745" b="-21942"/>
                </a:stretch>
              </a:blipFill>
            </p:spPr>
            <p:txBody>
              <a:bodyPr/>
              <a:lstStyle/>
              <a:p>
                <a:r>
                  <a:rPr lang="en-GB">
                    <a:noFill/>
                  </a:rPr>
                  <a:t> </a:t>
                </a:r>
              </a:p>
            </p:txBody>
          </p:sp>
        </mc:Fallback>
      </mc:AlternateContent>
    </p:spTree>
    <p:extLst>
      <p:ext uri="{BB962C8B-B14F-4D97-AF65-F5344CB8AC3E}">
        <p14:creationId xmlns:p14="http://schemas.microsoft.com/office/powerpoint/2010/main" val="324912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descr="24-03"/>
          <p:cNvSpPr>
            <a:spLocks noGrp="1" noChangeAspect="1" noChangeArrowheads="1"/>
          </p:cNvSpPr>
          <p:nvPr isPhoto="1"/>
        </p:nvSpPr>
        <p:spPr bwMode="auto">
          <a:xfrm>
            <a:off x="5043488" y="2895600"/>
            <a:ext cx="4100512" cy="3703638"/>
          </a:xfrm>
          <a:prstGeom prst="rect">
            <a:avLst/>
          </a:prstGeom>
          <a:blipFill dpi="0" rotWithShape="1">
            <a:blip r:embed="rId4"/>
            <a:srcRect/>
            <a:stretch>
              <a:fillRect/>
            </a:stretch>
          </a:blipFill>
          <a:ln w="9525">
            <a:noFill/>
            <a:miter lim="800000"/>
            <a:headEnd/>
            <a:tailEnd/>
          </a:ln>
        </p:spPr>
        <p:txBody>
          <a:bodyPr/>
          <a:lstStyle/>
          <a:p>
            <a:endParaRPr lang="en-US"/>
          </a:p>
        </p:txBody>
      </p:sp>
      <p:sp>
        <p:nvSpPr>
          <p:cNvPr id="5124"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24-3, p.741</a:t>
            </a:r>
          </a:p>
        </p:txBody>
      </p:sp>
      <p:graphicFrame>
        <p:nvGraphicFramePr>
          <p:cNvPr id="5122" name="Object 2" descr="24-01"/>
          <p:cNvGraphicFramePr>
            <a:graphicFrameLocks noGrp="1" noChangeAspect="1"/>
          </p:cNvGraphicFramePr>
          <p:nvPr>
            <p:ph idx="1"/>
          </p:nvPr>
        </p:nvGraphicFramePr>
        <p:xfrm>
          <a:off x="533400" y="609600"/>
          <a:ext cx="5651500" cy="3059113"/>
        </p:xfrm>
        <a:graphic>
          <a:graphicData uri="http://schemas.openxmlformats.org/presentationml/2006/ole">
            <mc:AlternateContent xmlns:mc="http://schemas.openxmlformats.org/markup-compatibility/2006">
              <mc:Choice xmlns:v="urn:schemas-microsoft-com:vml" Requires="v">
                <p:oleObj spid="_x0000_s3101" name="Equation" r:id="rId5" imgW="2158920" imgH="1168200" progId="Equation.DSMT4">
                  <p:embed/>
                </p:oleObj>
              </mc:Choice>
              <mc:Fallback>
                <p:oleObj name="Equation" r:id="rId5" imgW="2158920" imgH="1168200" progId="Equation.DSMT4">
                  <p:embed/>
                  <p:pic>
                    <p:nvPicPr>
                      <p:cNvPr id="0" name="Object 2" descr="24-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609600"/>
                        <a:ext cx="5651500" cy="3059113"/>
                      </a:xfrm>
                      <a:prstGeom prst="rect">
                        <a:avLst/>
                      </a:prstGeom>
                      <a:noFill/>
                      <a:ln>
                        <a:noFill/>
                      </a:ln>
                      <a:effectLst/>
                      <a:extLst>
                        <a:ext uri="{909E8E84-426E-40DD-AFC4-6F175D3DCCD1}">
                          <a14:hiddenFill xmlns:a14="http://schemas.microsoft.com/office/drawing/2010/main">
                            <a:blipFill dpi="0" rotWithShape="1">
                              <a:blip r:embed="rId7"/>
                              <a:srcRect/>
                              <a:stretch>
                                <a:fillRect b="-83528"/>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p:cNvSpPr>
            <a:spLocks noGrp="1" noChangeArrowheads="1"/>
          </p:cNvSpPr>
          <p:nvPr>
            <p:ph type="title"/>
          </p:nvPr>
        </p:nvSpPr>
        <p:spPr bwMode="auto">
          <a:xfrm>
            <a:off x="533400" y="304800"/>
            <a:ext cx="8229600" cy="1143000"/>
          </a:xfrm>
          <a:noFill/>
          <a:ln>
            <a:miter lim="800000"/>
            <a:headEnd/>
            <a:tailEnd/>
          </a:ln>
        </p:spPr>
        <p:txBody>
          <a:bodyPr vert="horz" wrap="square" lIns="91440" tIns="45720" rIns="91440" bIns="45720" numCol="1" anchor="t" anchorCtr="0" compatLnSpc="1">
            <a:prstTxWarp prst="textNoShape">
              <a:avLst/>
            </a:prstTxWarp>
          </a:bodyPr>
          <a:lstStyle/>
          <a:p>
            <a:pPr algn="r" eaLnBrk="1" hangingPunct="1"/>
            <a:r>
              <a:rPr lang="en-GB" sz="3200" dirty="0" smtClean="0">
                <a:cs typeface="Arial" charset="0"/>
              </a:rPr>
              <a:t>If the electric field </a:t>
            </a:r>
            <a:r>
              <a:rPr lang="en-GB" sz="3200" dirty="0" smtClean="0">
                <a:cs typeface="Arial" charset="0"/>
              </a:rPr>
              <a:t>vary over a large surface (not uniform)</a:t>
            </a:r>
            <a:endParaRPr lang="en-US" sz="3200" dirty="0" smtClean="0">
              <a:cs typeface="Arial" charset="0"/>
            </a:endParaRPr>
          </a:p>
        </p:txBody>
      </p:sp>
      <p:sp>
        <p:nvSpPr>
          <p:cNvPr id="69635" name="Rectangle 3"/>
          <p:cNvSpPr>
            <a:spLocks noGrp="1" noChangeArrowheads="1"/>
          </p:cNvSpPr>
          <p:nvPr>
            <p:ph type="body" sz="half" idx="1"/>
          </p:nvPr>
        </p:nvSpPr>
        <p:spPr bwMode="auto">
          <a:xfrm>
            <a:off x="228600" y="1524000"/>
            <a:ext cx="3505200" cy="2819400"/>
          </a:xfrm>
          <a:noFill/>
          <a:ln>
            <a:miter lim="800000"/>
            <a:headEnd/>
            <a:tailEnd/>
          </a:ln>
        </p:spPr>
        <p:txBody>
          <a:bodyPr vert="horz" wrap="square" lIns="91440" tIns="45720" rIns="91440" bIns="45720" numCol="1" anchor="t" anchorCtr="0" compatLnSpc="1">
            <a:prstTxWarp prst="textNoShape">
              <a:avLst/>
            </a:prstTxWarp>
            <a:normAutofit fontScale="92500"/>
          </a:bodyPr>
          <a:lstStyle/>
          <a:p>
            <a:pPr algn="r" rtl="1" eaLnBrk="1" hangingPunct="1">
              <a:lnSpc>
                <a:spcPct val="90000"/>
              </a:lnSpc>
              <a:buFontTx/>
              <a:buNone/>
            </a:pPr>
            <a:r>
              <a:rPr lang="ar-EG" sz="2800" dirty="0" smtClean="0">
                <a:cs typeface="Arial" charset="0"/>
              </a:rPr>
              <a:t> </a:t>
            </a:r>
            <a:endParaRPr lang="ar-EG" sz="2800" dirty="0" smtClean="0">
              <a:cs typeface="Arial" charset="0"/>
            </a:endParaRPr>
          </a:p>
          <a:p>
            <a:pPr>
              <a:lnSpc>
                <a:spcPct val="90000"/>
              </a:lnSpc>
            </a:pPr>
            <a:r>
              <a:rPr lang="en-US" sz="2800" dirty="0" smtClean="0">
                <a:cs typeface="Arial" charset="0"/>
              </a:rPr>
              <a:t>Divide the surface </a:t>
            </a:r>
            <a:r>
              <a:rPr lang="en-US" sz="2800" dirty="0" smtClean="0">
                <a:cs typeface="Arial" charset="0"/>
              </a:rPr>
              <a:t>into a large number of small elements, each of area       . The electric flux through this element is </a:t>
            </a:r>
            <a:endParaRPr lang="en-US" sz="2800" dirty="0" smtClean="0">
              <a:cs typeface="Arial" charset="0"/>
            </a:endParaRPr>
          </a:p>
        </p:txBody>
      </p:sp>
      <p:sp>
        <p:nvSpPr>
          <p:cNvPr id="116744" name="Rectangle 8"/>
          <p:cNvSpPr>
            <a:spLocks noGrp="1" noChangeAspect="1" noChangeArrowheads="1"/>
          </p:cNvSpPr>
          <p:nvPr isPhoto="1">
            <p:ph sz="half" idx="2"/>
          </p:nvPr>
        </p:nvSpPr>
        <p:spPr>
          <a:xfrm>
            <a:off x="4038600" y="1295400"/>
            <a:ext cx="4841668" cy="4724400"/>
          </a:xfrm>
          <a:blipFill dpi="0" rotWithShape="1">
            <a:blip r:embed="rId3"/>
            <a:srcRect/>
            <a:stretch>
              <a:fillRect b="-33126"/>
            </a:stretch>
          </a:blipFill>
        </p:spPr>
        <p:txBody>
          <a:bodyPr/>
          <a:lstStyle/>
          <a:p>
            <a:pPr marL="0" indent="0" eaLnBrk="1" hangingPunct="1">
              <a:lnSpc>
                <a:spcPct val="90000"/>
              </a:lnSpc>
              <a:buNone/>
              <a:defRPr/>
            </a:pPr>
            <a:endParaRPr lang="en-US" sz="2800" dirty="0"/>
          </a:p>
        </p:txBody>
      </p:sp>
      <mc:AlternateContent xmlns:mc="http://schemas.openxmlformats.org/markup-compatibility/2006">
        <mc:Choice xmlns:a14="http://schemas.microsoft.com/office/drawing/2010/main" Requires="a14">
          <p:sp>
            <p:nvSpPr>
              <p:cNvPr id="2" name="TextBox 1"/>
              <p:cNvSpPr txBox="1"/>
              <p:nvPr/>
            </p:nvSpPr>
            <p:spPr>
              <a:xfrm>
                <a:off x="2286000" y="3055109"/>
                <a:ext cx="533400"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i="1" smtClean="0">
                          <a:latin typeface="Cambria Math"/>
                          <a:ea typeface="Cambria Math"/>
                        </a:rPr>
                        <m:t>∆</m:t>
                      </m:r>
                      <m:r>
                        <a:rPr lang="en-GB" b="0" i="1" smtClean="0">
                          <a:latin typeface="Cambria Math"/>
                          <a:ea typeface="Cambria Math"/>
                        </a:rPr>
                        <m:t> </m:t>
                      </m:r>
                      <m:r>
                        <a:rPr lang="en-GB" b="0" i="1" smtClean="0">
                          <a:latin typeface="Cambria Math"/>
                          <a:ea typeface="Cambria Math"/>
                        </a:rPr>
                        <m:t>𝐴</m:t>
                      </m:r>
                    </m:oMath>
                  </m:oMathPara>
                </a14:m>
                <a:endParaRPr lang="en-GB" dirty="0"/>
              </a:p>
            </p:txBody>
          </p:sp>
        </mc:Choice>
        <mc:Fallback>
          <p:sp>
            <p:nvSpPr>
              <p:cNvPr id="2" name="TextBox 1"/>
              <p:cNvSpPr txBox="1">
                <a:spLocks noRot="1" noChangeAspect="1" noMove="1" noResize="1" noEditPoints="1" noAdjustHandles="1" noChangeArrowheads="1" noChangeShapeType="1" noTextEdit="1"/>
              </p:cNvSpPr>
              <p:nvPr/>
            </p:nvSpPr>
            <p:spPr>
              <a:xfrm>
                <a:off x="2286000" y="3055109"/>
                <a:ext cx="533400" cy="369332"/>
              </a:xfrm>
              <a:prstGeom prst="rect">
                <a:avLst/>
              </a:prstGeom>
              <a:blipFill rotWithShape="1">
                <a:blip r:embed="rId4"/>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hidden="1"/>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endParaRPr lang="en-US" altLang="en-US" smtClean="0"/>
          </a:p>
        </p:txBody>
      </p:sp>
      <p:sp>
        <p:nvSpPr>
          <p:cNvPr id="70659" name="Rectangle 3" descr="bio24-1"/>
          <p:cNvSpPr>
            <a:spLocks noGrp="1" noChangeAspect="1" noChangeArrowheads="1"/>
          </p:cNvSpPr>
          <p:nvPr isPhoto="1"/>
        </p:nvSpPr>
        <p:spPr bwMode="auto">
          <a:xfrm>
            <a:off x="2309813" y="0"/>
            <a:ext cx="4522787" cy="6858000"/>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70660" name="Text Box 4" descr="23-01"/>
          <p:cNvSpPr txBox="1">
            <a:spLocks noChangeArrowheads="1"/>
          </p:cNvSpPr>
          <p:nvPr/>
        </p:nvSpPr>
        <p:spPr bwMode="auto">
          <a:xfrm>
            <a:off x="8420100" y="6477000"/>
            <a:ext cx="636588" cy="304800"/>
          </a:xfrm>
          <a:prstGeom prst="rect">
            <a:avLst/>
          </a:prstGeom>
          <a:noFill/>
          <a:ln w="9525">
            <a:noFill/>
            <a:miter lim="800000"/>
            <a:headEnd/>
            <a:tailEnd/>
          </a:ln>
        </p:spPr>
        <p:txBody>
          <a:bodyPr wrap="none">
            <a:spAutoFit/>
          </a:bodyPr>
          <a:lstStyle/>
          <a:p>
            <a:pPr>
              <a:spcBef>
                <a:spcPct val="50000"/>
              </a:spcBef>
            </a:pPr>
            <a:r>
              <a:rPr lang="en-US" sz="1400" b="1"/>
              <a:t>p.742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body" sz="half" idx="1"/>
          </p:nvPr>
        </p:nvSpPr>
        <p:spPr bwMode="auto">
          <a:xfrm>
            <a:off x="533400" y="609600"/>
            <a:ext cx="8115300" cy="1905000"/>
          </a:xfrm>
          <a:noFill/>
          <a:ln>
            <a:miter lim="800000"/>
            <a:headEnd/>
            <a:tailEnd/>
          </a:ln>
        </p:spPr>
        <p:txBody>
          <a:bodyPr vert="horz" wrap="square" lIns="91440" tIns="45720" rIns="91440" bIns="45720" numCol="1" anchor="t" anchorCtr="0" compatLnSpc="1">
            <a:prstTxWarp prst="textNoShape">
              <a:avLst/>
            </a:prstTxWarp>
          </a:bodyPr>
          <a:lstStyle/>
          <a:p>
            <a:pPr marL="0" indent="0" algn="l" eaLnBrk="1" hangingPunct="1">
              <a:buNone/>
            </a:pPr>
            <a:r>
              <a:rPr lang="en-GB" sz="2800" dirty="0" smtClean="0">
                <a:cs typeface="Arial" charset="0"/>
              </a:rPr>
              <a:t>We are often evaluate the flux through a </a:t>
            </a:r>
            <a:r>
              <a:rPr lang="en-GB" sz="2800" b="1" u="sng" dirty="0" smtClean="0">
                <a:cs typeface="Arial" charset="0"/>
              </a:rPr>
              <a:t>closed surface </a:t>
            </a:r>
            <a:r>
              <a:rPr lang="en-GB" sz="2800" dirty="0" smtClean="0">
                <a:cs typeface="Arial" charset="0"/>
              </a:rPr>
              <a:t>that divides space into an inside and an outside region.</a:t>
            </a:r>
          </a:p>
          <a:p>
            <a:pPr marL="0" indent="0" algn="l" eaLnBrk="1" hangingPunct="1">
              <a:buNone/>
            </a:pPr>
            <a:endParaRPr lang="ar-EG" sz="2800" dirty="0" smtClean="0">
              <a:cs typeface="Arial" charset="0"/>
            </a:endParaRPr>
          </a:p>
          <a:p>
            <a:pPr algn="r" eaLnBrk="1" hangingPunct="1">
              <a:buFontTx/>
              <a:buNone/>
            </a:pPr>
            <a:endParaRPr lang="en-US" sz="2800" dirty="0" smtClean="0">
              <a:cs typeface="Arial" charset="0"/>
            </a:endParaRPr>
          </a:p>
        </p:txBody>
      </p:sp>
      <p:sp>
        <p:nvSpPr>
          <p:cNvPr id="6148" name="Text Box 4" descr="23-01"/>
          <p:cNvSpPr txBox="1">
            <a:spLocks noChangeArrowheads="1"/>
          </p:cNvSpPr>
          <p:nvPr/>
        </p:nvSpPr>
        <p:spPr bwMode="auto">
          <a:xfrm>
            <a:off x="7653338" y="6477000"/>
            <a:ext cx="1403350" cy="304800"/>
          </a:xfrm>
          <a:prstGeom prst="rect">
            <a:avLst/>
          </a:prstGeom>
          <a:noFill/>
          <a:ln w="9525">
            <a:noFill/>
            <a:miter lim="800000"/>
            <a:headEnd/>
            <a:tailEnd/>
          </a:ln>
        </p:spPr>
        <p:txBody>
          <a:bodyPr wrap="none">
            <a:spAutoFit/>
          </a:bodyPr>
          <a:lstStyle/>
          <a:p>
            <a:pPr>
              <a:spcBef>
                <a:spcPct val="50000"/>
              </a:spcBef>
            </a:pPr>
            <a:r>
              <a:rPr lang="en-US" sz="1400" b="1"/>
              <a:t>Fig 24-4, p.742</a:t>
            </a:r>
          </a:p>
        </p:txBody>
      </p:sp>
      <p:graphicFrame>
        <p:nvGraphicFramePr>
          <p:cNvPr id="6146" name="Object 2" descr="24-01"/>
          <p:cNvGraphicFramePr>
            <a:graphicFrameLocks noGrp="1" noChangeAspect="1"/>
          </p:cNvGraphicFramePr>
          <p:nvPr>
            <p:ph sz="half" idx="2"/>
            <p:extLst>
              <p:ext uri="{D42A27DB-BD31-4B8C-83A1-F6EECF244321}">
                <p14:modId xmlns:p14="http://schemas.microsoft.com/office/powerpoint/2010/main" val="1387937164"/>
              </p:ext>
            </p:extLst>
          </p:nvPr>
        </p:nvGraphicFramePr>
        <p:xfrm>
          <a:off x="609600" y="1828800"/>
          <a:ext cx="6113463" cy="1665288"/>
        </p:xfrm>
        <a:graphic>
          <a:graphicData uri="http://schemas.openxmlformats.org/presentationml/2006/ole">
            <mc:AlternateContent xmlns:mc="http://schemas.openxmlformats.org/markup-compatibility/2006">
              <mc:Choice xmlns:v="urn:schemas-microsoft-com:vml" Requires="v">
                <p:oleObj spid="_x0000_s4128" name="Equation" r:id="rId4" imgW="2844720" imgH="774360" progId="Equation.DSMT4">
                  <p:embed/>
                </p:oleObj>
              </mc:Choice>
              <mc:Fallback>
                <p:oleObj name="Equation" r:id="rId4" imgW="2844720" imgH="774360" progId="Equation.DSMT4">
                  <p:embed/>
                  <p:pic>
                    <p:nvPicPr>
                      <p:cNvPr id="0" name="Object 2" descr="24-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828800"/>
                        <a:ext cx="6113463" cy="1665288"/>
                      </a:xfrm>
                      <a:prstGeom prst="rect">
                        <a:avLst/>
                      </a:prstGeom>
                      <a:noFill/>
                      <a:ln>
                        <a:noFill/>
                      </a:ln>
                      <a:effectLst/>
                      <a:extLst>
                        <a:ext uri="{909E8E84-426E-40DD-AFC4-6F175D3DCCD1}">
                          <a14:hiddenFill xmlns:a14="http://schemas.microsoft.com/office/drawing/2010/main">
                            <a:blipFill dpi="0" rotWithShape="1">
                              <a:blip r:embed="rId6"/>
                              <a:srcRect/>
                              <a:stretch>
                                <a:fillRect b="-264696"/>
                              </a:stretch>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9" name="Rectangle 10" descr="24-06"/>
          <p:cNvSpPr>
            <a:spLocks noGrp="1" noChangeAspect="1" noChangeArrowheads="1"/>
          </p:cNvSpPr>
          <p:nvPr isPhoto="1"/>
        </p:nvSpPr>
        <p:spPr bwMode="auto">
          <a:xfrm>
            <a:off x="5029200" y="3494088"/>
            <a:ext cx="3657600" cy="3363912"/>
          </a:xfrm>
          <a:prstGeom prst="rect">
            <a:avLst/>
          </a:prstGeom>
          <a:blipFill dpi="0" rotWithShape="1">
            <a:blip r:embed="rId7"/>
            <a:srcRect/>
            <a:stretch>
              <a:fillRect/>
            </a:stretch>
          </a:blipFill>
          <a:ln w="9525">
            <a:noFill/>
            <a:miter lim="800000"/>
            <a:headEnd/>
            <a:tailEnd/>
          </a:ln>
        </p:spPr>
        <p:txBody>
          <a:bodyPr/>
          <a:lstStyle/>
          <a:p>
            <a:endParaRPr lang="en-US"/>
          </a:p>
        </p:txBody>
      </p:sp>
      <p:sp>
        <p:nvSpPr>
          <p:cNvPr id="6150" name="Text Box 12" descr="24-01"/>
          <p:cNvSpPr txBox="1">
            <a:spLocks noChangeArrowheads="1"/>
          </p:cNvSpPr>
          <p:nvPr/>
        </p:nvSpPr>
        <p:spPr bwMode="auto">
          <a:xfrm>
            <a:off x="381000" y="4038600"/>
            <a:ext cx="4495800" cy="1477328"/>
          </a:xfrm>
          <a:prstGeom prst="rect">
            <a:avLst/>
          </a:prstGeom>
          <a:noFill/>
          <a:ln w="9525">
            <a:noFill/>
            <a:miter lim="800000"/>
            <a:headEnd/>
            <a:tailEnd/>
          </a:ln>
        </p:spPr>
        <p:txBody>
          <a:bodyPr>
            <a:spAutoFit/>
          </a:bodyPr>
          <a:lstStyle/>
          <a:p>
            <a:pPr marL="285750" indent="-285750">
              <a:buFont typeface="Arial" panose="020B0604020202020204" pitchFamily="34" charset="0"/>
              <a:buChar char="•"/>
            </a:pPr>
            <a:r>
              <a:rPr lang="en-US" dirty="0" smtClean="0"/>
              <a:t>A spherical Gaussian surface of radius r surrounding a positive point charge q.</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The normal to the surface always point outward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2445</Words>
  <Application>Microsoft Office PowerPoint</Application>
  <PresentationFormat>On-screen Show (4:3)</PresentationFormat>
  <Paragraphs>226</Paragraphs>
  <Slides>45</Slides>
  <Notes>38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Office Theme</vt:lpstr>
      <vt:lpstr>Equation</vt:lpstr>
      <vt:lpstr>PowerPoint Presentation</vt:lpstr>
      <vt:lpstr>24-1  Electric Fluxd</vt:lpstr>
      <vt:lpstr>PowerPoint Presentation</vt:lpstr>
      <vt:lpstr>When the uniform electric field penetrating a plane of area A  that is at an angle(Θ) to the field  E.</vt:lpstr>
      <vt:lpstr>θ Is the angle between the normal to the surface and the electric field. </vt:lpstr>
      <vt:lpstr>PowerPoint Presentation</vt:lpstr>
      <vt:lpstr>If the electric field vary over a large surface (not uniform)</vt:lpstr>
      <vt:lpstr>PowerPoint Presentation</vt:lpstr>
      <vt:lpstr>PowerPoint Presentation</vt:lpstr>
      <vt:lpstr>PowerPoint Presentation</vt:lpstr>
      <vt:lpstr>24.2 Gauss’s Law</vt:lpstr>
      <vt:lpstr>PowerPoint Presentation</vt:lpstr>
      <vt:lpstr>PowerPoint Presentation</vt:lpstr>
      <vt:lpstr>PowerPoint Presentation</vt:lpstr>
      <vt:lpstr>PowerPoint Presentation</vt:lpstr>
      <vt:lpstr>PowerPoint Presentation</vt:lpstr>
      <vt:lpstr>24-3 application of Gauss’s law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A cylindrically symmetric charge distribution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المجال بين صفيحتين متماثلتين متوازيتين مشحونتين ومتقابلتين: لهما نفس الطول والسمك  وكمية الشحنة، المسافة بين الشحنتين مهملة بالنسبة لطولهما</vt:lpstr>
      <vt:lpstr>24.4: الموصلات في حالة السكون الكهربائي</vt:lpstr>
      <vt:lpstr>PowerPoint Presentation</vt:lpstr>
      <vt:lpstr>PowerPoint Presentation</vt:lpstr>
      <vt:lpstr>PowerPoint Presentation</vt:lpstr>
      <vt:lpstr>PowerPoint Presentation</vt:lpstr>
      <vt:lpstr>و</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User</cp:lastModifiedBy>
  <cp:revision>35</cp:revision>
  <dcterms:created xsi:type="dcterms:W3CDTF">2009-03-09T08:51:42Z</dcterms:created>
  <dcterms:modified xsi:type="dcterms:W3CDTF">2014-02-11T01:33:59Z</dcterms:modified>
</cp:coreProperties>
</file>