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8"/>
  </p:notesMasterIdLst>
  <p:handoutMasterIdLst>
    <p:handoutMasterId r:id="rId19"/>
  </p:handoutMasterIdLst>
  <p:sldIdLst>
    <p:sldId id="256" r:id="rId2"/>
    <p:sldId id="257" r:id="rId3"/>
    <p:sldId id="259" r:id="rId4"/>
    <p:sldId id="258" r:id="rId5"/>
    <p:sldId id="260" r:id="rId6"/>
    <p:sldId id="261"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245" autoAdjust="0"/>
    <p:restoredTop sz="99314" autoAdjust="0"/>
  </p:normalViewPr>
  <p:slideViewPr>
    <p:cSldViewPr>
      <p:cViewPr>
        <p:scale>
          <a:sx n="90" d="100"/>
          <a:sy n="90" d="100"/>
        </p:scale>
        <p:origin x="-642" y="-37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7AB621C-20B1-4E96-9059-1DEFEE22B6E5}" type="datetimeFigureOut">
              <a:rPr lang="en-US" smtClean="0"/>
              <a:pPr/>
              <a:t>9/14/2014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Slides Prof. Dr Ali M Alsamhan</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502C679-0BDB-4AA3-A10F-B57A0D96E388}" type="slidenum">
              <a:rPr lang="en-US" smtClean="0"/>
              <a:pPr/>
              <a:t>‹#›</a:t>
            </a:fld>
            <a:endParaRPr 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60E8BA-99BD-4099-B7E4-944CC6C6FA09}" type="datetimeFigureOut">
              <a:rPr lang="en-US" smtClean="0"/>
              <a:pPr/>
              <a:t>9/14/2014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Slides Prof. Dr Ali M Alsamhan</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62C16C-1078-4DFD-ABB6-41F1EF197E37}" type="slidenum">
              <a:rPr lang="en-US" smtClean="0"/>
              <a:pPr/>
              <a:t>‹#›</a:t>
            </a:fld>
            <a:endParaRPr 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949BB86-B20E-4C92-9AA8-2026AC634B8A}" type="datetime1">
              <a:rPr lang="en-US" smtClean="0"/>
              <a:t>9/14/2014</a:t>
            </a:fld>
            <a:endParaRPr lang="en-US"/>
          </a:p>
        </p:txBody>
      </p:sp>
      <p:sp>
        <p:nvSpPr>
          <p:cNvPr id="5" name="Footer Placeholder 4"/>
          <p:cNvSpPr>
            <a:spLocks noGrp="1"/>
          </p:cNvSpPr>
          <p:nvPr>
            <p:ph type="ftr" sz="quarter" idx="11"/>
          </p:nvPr>
        </p:nvSpPr>
        <p:spPr/>
        <p:txBody>
          <a:bodyPr/>
          <a:lstStyle/>
          <a:p>
            <a:r>
              <a:rPr lang="en-US" smtClean="0"/>
              <a:t>Chapter 2: Material and Manufacturing Properties - IE252</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B9532C-46DE-447B-A706-CF9DA0027DBA}" type="datetime1">
              <a:rPr lang="en-US" smtClean="0"/>
              <a:t>9/14/2014</a:t>
            </a:fld>
            <a:endParaRPr lang="en-US"/>
          </a:p>
        </p:txBody>
      </p:sp>
      <p:sp>
        <p:nvSpPr>
          <p:cNvPr id="5" name="Footer Placeholder 4"/>
          <p:cNvSpPr>
            <a:spLocks noGrp="1"/>
          </p:cNvSpPr>
          <p:nvPr>
            <p:ph type="ftr" sz="quarter" idx="11"/>
          </p:nvPr>
        </p:nvSpPr>
        <p:spPr/>
        <p:txBody>
          <a:bodyPr/>
          <a:lstStyle/>
          <a:p>
            <a:r>
              <a:rPr lang="en-US" smtClean="0"/>
              <a:t>Chapter 2: Material and Manufacturing Properties - IE252</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24DA25-B3BB-41B5-9544-EEC9B6E2E8E1}" type="datetime1">
              <a:rPr lang="en-US" smtClean="0"/>
              <a:t>9/14/2014</a:t>
            </a:fld>
            <a:endParaRPr lang="en-US"/>
          </a:p>
        </p:txBody>
      </p:sp>
      <p:sp>
        <p:nvSpPr>
          <p:cNvPr id="5" name="Footer Placeholder 4"/>
          <p:cNvSpPr>
            <a:spLocks noGrp="1"/>
          </p:cNvSpPr>
          <p:nvPr>
            <p:ph type="ftr" sz="quarter" idx="11"/>
          </p:nvPr>
        </p:nvSpPr>
        <p:spPr/>
        <p:txBody>
          <a:bodyPr/>
          <a:lstStyle/>
          <a:p>
            <a:r>
              <a:rPr lang="en-US" smtClean="0"/>
              <a:t>Chapter 2: Material and Manufacturing Properties - IE252</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7F837E-F1A1-4FEE-89BC-24705CABB75A}" type="datetime1">
              <a:rPr lang="en-US" smtClean="0"/>
              <a:t>9/14/2014</a:t>
            </a:fld>
            <a:endParaRPr lang="en-US"/>
          </a:p>
        </p:txBody>
      </p:sp>
      <p:sp>
        <p:nvSpPr>
          <p:cNvPr id="5" name="Footer Placeholder 4"/>
          <p:cNvSpPr>
            <a:spLocks noGrp="1"/>
          </p:cNvSpPr>
          <p:nvPr>
            <p:ph type="ftr" sz="quarter" idx="11"/>
          </p:nvPr>
        </p:nvSpPr>
        <p:spPr/>
        <p:txBody>
          <a:bodyPr/>
          <a:lstStyle/>
          <a:p>
            <a:r>
              <a:rPr lang="en-US" smtClean="0"/>
              <a:t>Chapter 2: Material and Manufacturing Properties - IE252</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7E4462-8639-49D7-A16B-4CF5D6A4BE44}" type="datetime1">
              <a:rPr lang="en-US" smtClean="0"/>
              <a:t>9/14/2014</a:t>
            </a:fld>
            <a:endParaRPr lang="en-US"/>
          </a:p>
        </p:txBody>
      </p:sp>
      <p:sp>
        <p:nvSpPr>
          <p:cNvPr id="5" name="Footer Placeholder 4"/>
          <p:cNvSpPr>
            <a:spLocks noGrp="1"/>
          </p:cNvSpPr>
          <p:nvPr>
            <p:ph type="ftr" sz="quarter" idx="11"/>
          </p:nvPr>
        </p:nvSpPr>
        <p:spPr/>
        <p:txBody>
          <a:bodyPr/>
          <a:lstStyle/>
          <a:p>
            <a:r>
              <a:rPr lang="en-US" smtClean="0"/>
              <a:t>Chapter 2: Material and Manufacturing Properties - IE252</a:t>
            </a:r>
            <a:endParaRPr lang="en-US"/>
          </a:p>
        </p:txBody>
      </p:sp>
      <p:sp>
        <p:nvSpPr>
          <p:cNvPr id="6" name="Slide Number Placeholder 5"/>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FEA8EC4-918A-4964-8C2F-57A0F6137921}" type="datetime1">
              <a:rPr lang="en-US" smtClean="0"/>
              <a:t>9/14/2014</a:t>
            </a:fld>
            <a:endParaRPr lang="en-US"/>
          </a:p>
        </p:txBody>
      </p:sp>
      <p:sp>
        <p:nvSpPr>
          <p:cNvPr id="6" name="Footer Placeholder 5"/>
          <p:cNvSpPr>
            <a:spLocks noGrp="1"/>
          </p:cNvSpPr>
          <p:nvPr>
            <p:ph type="ftr" sz="quarter" idx="11"/>
          </p:nvPr>
        </p:nvSpPr>
        <p:spPr/>
        <p:txBody>
          <a:bodyPr/>
          <a:lstStyle/>
          <a:p>
            <a:r>
              <a:rPr lang="en-US" smtClean="0"/>
              <a:t>Chapter 2: Material and Manufacturing Properties - IE252</a:t>
            </a:r>
            <a:endParaRPr lang="en-US"/>
          </a:p>
        </p:txBody>
      </p:sp>
      <p:sp>
        <p:nvSpPr>
          <p:cNvPr id="7" name="Slide Number Placeholder 6"/>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E8AD3A-BF36-47D9-8F29-BF2DF3F47B7A}" type="datetime1">
              <a:rPr lang="en-US" smtClean="0"/>
              <a:t>9/14/2014</a:t>
            </a:fld>
            <a:endParaRPr lang="en-US"/>
          </a:p>
        </p:txBody>
      </p:sp>
      <p:sp>
        <p:nvSpPr>
          <p:cNvPr id="8" name="Footer Placeholder 7"/>
          <p:cNvSpPr>
            <a:spLocks noGrp="1"/>
          </p:cNvSpPr>
          <p:nvPr>
            <p:ph type="ftr" sz="quarter" idx="11"/>
          </p:nvPr>
        </p:nvSpPr>
        <p:spPr/>
        <p:txBody>
          <a:bodyPr/>
          <a:lstStyle/>
          <a:p>
            <a:r>
              <a:rPr lang="en-US" smtClean="0"/>
              <a:t>Chapter 2: Material and Manufacturing Properties - IE252</a:t>
            </a:r>
            <a:endParaRPr lang="en-US"/>
          </a:p>
        </p:txBody>
      </p:sp>
      <p:sp>
        <p:nvSpPr>
          <p:cNvPr id="9" name="Slide Number Placeholder 8"/>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8D21E76-98F8-4460-8932-55DD22AD634A}" type="datetime1">
              <a:rPr lang="en-US" smtClean="0"/>
              <a:t>9/14/2014</a:t>
            </a:fld>
            <a:endParaRPr lang="en-US"/>
          </a:p>
        </p:txBody>
      </p:sp>
      <p:sp>
        <p:nvSpPr>
          <p:cNvPr id="4" name="Footer Placeholder 3"/>
          <p:cNvSpPr>
            <a:spLocks noGrp="1"/>
          </p:cNvSpPr>
          <p:nvPr>
            <p:ph type="ftr" sz="quarter" idx="11"/>
          </p:nvPr>
        </p:nvSpPr>
        <p:spPr/>
        <p:txBody>
          <a:bodyPr/>
          <a:lstStyle/>
          <a:p>
            <a:r>
              <a:rPr lang="en-US" smtClean="0"/>
              <a:t>Chapter 2: Material and Manufacturing Properties - IE252</a:t>
            </a:r>
            <a:endParaRPr lang="en-US"/>
          </a:p>
        </p:txBody>
      </p:sp>
      <p:sp>
        <p:nvSpPr>
          <p:cNvPr id="5" name="Slide Number Placeholder 4"/>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0AEECF-7535-442F-9ECF-1415476D018D}" type="datetime1">
              <a:rPr lang="en-US" smtClean="0"/>
              <a:t>9/14/2014</a:t>
            </a:fld>
            <a:endParaRPr lang="en-US"/>
          </a:p>
        </p:txBody>
      </p:sp>
      <p:sp>
        <p:nvSpPr>
          <p:cNvPr id="3" name="Footer Placeholder 2"/>
          <p:cNvSpPr>
            <a:spLocks noGrp="1"/>
          </p:cNvSpPr>
          <p:nvPr>
            <p:ph type="ftr" sz="quarter" idx="11"/>
          </p:nvPr>
        </p:nvSpPr>
        <p:spPr/>
        <p:txBody>
          <a:bodyPr/>
          <a:lstStyle/>
          <a:p>
            <a:r>
              <a:rPr lang="en-US" smtClean="0"/>
              <a:t>Chapter 2: Material and Manufacturing Properties - IE252</a:t>
            </a:r>
            <a:endParaRPr lang="en-US"/>
          </a:p>
        </p:txBody>
      </p:sp>
      <p:sp>
        <p:nvSpPr>
          <p:cNvPr id="4" name="Slide Number Placeholder 3"/>
          <p:cNvSpPr>
            <a:spLocks noGrp="1"/>
          </p:cNvSpPr>
          <p:nvPr>
            <p:ph type="sldNum" sz="quarter" idx="12"/>
          </p:nvPr>
        </p:nvSpPr>
        <p:spPr/>
        <p:txBody>
          <a:bodyPr/>
          <a:lstStyle/>
          <a:p>
            <a:fld id="{52102C6B-3D02-4064-9A4B-6A3BCBC92CB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7494DB-4260-47B4-BD37-25EB031C7AFC}" type="datetime1">
              <a:rPr lang="en-US" smtClean="0"/>
              <a:t>9/14/2014</a:t>
            </a:fld>
            <a:endParaRPr lang="en-US"/>
          </a:p>
        </p:txBody>
      </p:sp>
      <p:sp>
        <p:nvSpPr>
          <p:cNvPr id="6" name="Footer Placeholder 5"/>
          <p:cNvSpPr>
            <a:spLocks noGrp="1"/>
          </p:cNvSpPr>
          <p:nvPr>
            <p:ph type="ftr" sz="quarter" idx="11"/>
          </p:nvPr>
        </p:nvSpPr>
        <p:spPr/>
        <p:txBody>
          <a:bodyPr/>
          <a:lstStyle/>
          <a:p>
            <a:r>
              <a:rPr lang="en-US" smtClean="0"/>
              <a:t>Chapter 2: Material and Manufacturing Properties - IE252</a:t>
            </a:r>
            <a:endParaRPr lang="en-US"/>
          </a:p>
        </p:txBody>
      </p:sp>
      <p:sp>
        <p:nvSpPr>
          <p:cNvPr id="7" name="Slide Number Placeholder 6"/>
          <p:cNvSpPr>
            <a:spLocks noGrp="1"/>
          </p:cNvSpPr>
          <p:nvPr>
            <p:ph type="sldNum" sz="quarter" idx="12"/>
          </p:nvPr>
        </p:nvSpPr>
        <p:spPr/>
        <p:txBody>
          <a:bodyPr/>
          <a:lstStyle/>
          <a:p>
            <a:fld id="{52102C6B-3D02-4064-9A4B-6A3BCBC92CB2}"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84D3709F-5630-4D0C-B14C-72EA7017EF1D}" type="datetime1">
              <a:rPr lang="en-US" smtClean="0"/>
              <a:t>9/14/2014</a:t>
            </a:fld>
            <a:endParaRPr lang="en-US"/>
          </a:p>
        </p:txBody>
      </p:sp>
      <p:sp>
        <p:nvSpPr>
          <p:cNvPr id="9" name="Slide Number Placeholder 8"/>
          <p:cNvSpPr>
            <a:spLocks noGrp="1"/>
          </p:cNvSpPr>
          <p:nvPr>
            <p:ph type="sldNum" sz="quarter" idx="11"/>
          </p:nvPr>
        </p:nvSpPr>
        <p:spPr/>
        <p:txBody>
          <a:bodyPr/>
          <a:lstStyle/>
          <a:p>
            <a:fld id="{52102C6B-3D02-4064-9A4B-6A3BCBC92CB2}" type="slidenum">
              <a:rPr lang="en-US" smtClean="0"/>
              <a:pPr/>
              <a:t>‹#›</a:t>
            </a:fld>
            <a:endParaRPr lang="en-US"/>
          </a:p>
        </p:txBody>
      </p:sp>
      <p:sp>
        <p:nvSpPr>
          <p:cNvPr id="10" name="Footer Placeholder 9"/>
          <p:cNvSpPr>
            <a:spLocks noGrp="1"/>
          </p:cNvSpPr>
          <p:nvPr>
            <p:ph type="ftr" sz="quarter" idx="12"/>
          </p:nvPr>
        </p:nvSpPr>
        <p:spPr/>
        <p:txBody>
          <a:bodyPr/>
          <a:lstStyle/>
          <a:p>
            <a:r>
              <a:rPr lang="en-US" smtClean="0"/>
              <a:t>Chapter 2: Material and Manufacturing Properties - IE252</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2102C6B-3D02-4064-9A4B-6A3BCBC92CB2}"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Chapter 2: Material and Manufacturing Properties - IE252</a:t>
            </a:r>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A8E39AF5-6963-4BCD-929C-BC3AAFE3874E}" type="datetime1">
              <a:rPr lang="en-US" smtClean="0"/>
              <a:t>9/14/2014</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84EDEA38-9E6B-45FD-A061-1C7B1E5F598E}" type="datetime1">
              <a:rPr lang="en-US" smtClean="0"/>
              <a:t>9/14/2014</a:t>
            </a:fld>
            <a:endParaRPr lang="en-US" dirty="0"/>
          </a:p>
        </p:txBody>
      </p:sp>
      <p:sp>
        <p:nvSpPr>
          <p:cNvPr id="8" name="Footer Placeholder 7"/>
          <p:cNvSpPr>
            <a:spLocks noGrp="1"/>
          </p:cNvSpPr>
          <p:nvPr>
            <p:ph type="ftr" sz="quarter" idx="11"/>
          </p:nvPr>
        </p:nvSpPr>
        <p:spPr/>
        <p:txBody>
          <a:bodyPr/>
          <a:lstStyle/>
          <a:p>
            <a:r>
              <a:rPr lang="en-US" smtClean="0"/>
              <a:t>Chapter 2: Material and Manufacturing Properties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1</a:t>
            </a:fld>
            <a:endParaRPr lang="en-US"/>
          </a:p>
        </p:txBody>
      </p:sp>
      <p:sp>
        <p:nvSpPr>
          <p:cNvPr id="10" name="Rectangle 2"/>
          <p:cNvSpPr txBox="1">
            <a:spLocks noChangeArrowheads="1"/>
          </p:cNvSpPr>
          <p:nvPr/>
        </p:nvSpPr>
        <p:spPr>
          <a:xfrm>
            <a:off x="428596" y="1500174"/>
            <a:ext cx="7772400" cy="1143000"/>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6600" spc="-100" dirty="0" smtClean="0">
                <a:solidFill>
                  <a:schemeClr val="tx2"/>
                </a:solidFill>
                <a:latin typeface="+mj-lt"/>
                <a:ea typeface="+mj-ea"/>
                <a:cs typeface="+mj-cs"/>
              </a:rPr>
              <a:t>        Chapter </a:t>
            </a:r>
            <a:r>
              <a:rPr lang="en-US" sz="6600" spc="-100" dirty="0" smtClean="0">
                <a:solidFill>
                  <a:schemeClr val="tx2"/>
                </a:solidFill>
                <a:latin typeface="+mj-lt"/>
                <a:ea typeface="+mj-ea"/>
                <a:cs typeface="+mj-cs"/>
              </a:rPr>
              <a:t>2</a:t>
            </a:r>
            <a:r>
              <a:rPr kumimoji="0" lang="en-US" sz="6600" b="0" i="0" u="none" strike="noStrike" kern="1200" cap="none" spc="-100" normalizeH="0" baseline="0" noProof="0" dirty="0" smtClean="0">
                <a:ln>
                  <a:noFill/>
                </a:ln>
                <a:solidFill>
                  <a:schemeClr val="tx2"/>
                </a:solidFill>
                <a:effectLst/>
                <a:uLnTx/>
                <a:uFillTx/>
                <a:latin typeface="+mj-lt"/>
                <a:ea typeface="+mj-ea"/>
                <a:cs typeface="+mj-cs"/>
              </a:rPr>
              <a:t/>
            </a:r>
            <a:br>
              <a:rPr kumimoji="0" lang="en-US" sz="6600" b="0" i="0" u="none" strike="noStrike" kern="1200" cap="none" spc="-100" normalizeH="0" baseline="0" noProof="0" dirty="0" smtClean="0">
                <a:ln>
                  <a:noFill/>
                </a:ln>
                <a:solidFill>
                  <a:schemeClr val="tx2"/>
                </a:solidFill>
                <a:effectLst/>
                <a:uLnTx/>
                <a:uFillTx/>
                <a:latin typeface="+mj-lt"/>
                <a:ea typeface="+mj-ea"/>
                <a:cs typeface="+mj-cs"/>
              </a:rPr>
            </a:br>
            <a:r>
              <a:rPr kumimoji="0" lang="en-US" sz="6600" b="0" i="0" u="none" strike="noStrike" kern="1200" cap="none" spc="-100" normalizeH="0" baseline="0" noProof="0" dirty="0" smtClean="0">
                <a:ln>
                  <a:noFill/>
                </a:ln>
                <a:solidFill>
                  <a:schemeClr val="tx2"/>
                </a:solidFill>
                <a:effectLst/>
                <a:uLnTx/>
                <a:uFillTx/>
                <a:latin typeface="+mj-lt"/>
                <a:ea typeface="+mj-ea"/>
                <a:cs typeface="+mj-cs"/>
              </a:rPr>
              <a:t>          </a:t>
            </a:r>
            <a:r>
              <a:rPr lang="en-US" sz="2000" dirty="0" smtClean="0">
                <a:solidFill>
                  <a:schemeClr val="tx1">
                    <a:tint val="75000"/>
                  </a:schemeClr>
                </a:solidFill>
              </a:rPr>
              <a:t>Material and Manufacturing Properties</a:t>
            </a:r>
            <a:endParaRPr lang="en-US" sz="2000" dirty="0" smtClean="0">
              <a:solidFill>
                <a:schemeClr val="tx1">
                  <a:tint val="75000"/>
                </a:schemeClr>
              </a:solidFill>
            </a:endParaRPr>
          </a:p>
        </p:txBody>
      </p:sp>
      <p:pic>
        <p:nvPicPr>
          <p:cNvPr id="14" name="Picture 2"/>
          <p:cNvPicPr>
            <a:picLocks noChangeAspect="1" noChangeArrowheads="1"/>
          </p:cNvPicPr>
          <p:nvPr/>
        </p:nvPicPr>
        <p:blipFill>
          <a:blip r:embed="rId3"/>
          <a:srcRect l="16381" t="38818" r="5664" b="38254"/>
          <a:stretch>
            <a:fillRect/>
          </a:stretch>
        </p:blipFill>
        <p:spPr bwMode="auto">
          <a:xfrm>
            <a:off x="1142976" y="3500438"/>
            <a:ext cx="7286644" cy="1714512"/>
          </a:xfrm>
          <a:prstGeom prst="rect">
            <a:avLst/>
          </a:prstGeom>
          <a:noFill/>
          <a:ln w="9525">
            <a:noFill/>
            <a:miter lim="800000"/>
            <a:headEnd/>
            <a:tailEnd/>
          </a:ln>
          <a:effectLst/>
        </p:spPr>
      </p:pic>
      <p:sp>
        <p:nvSpPr>
          <p:cNvPr id="15" name="Rounded Rectangle 14"/>
          <p:cNvSpPr/>
          <p:nvPr/>
        </p:nvSpPr>
        <p:spPr>
          <a:xfrm>
            <a:off x="2071670" y="4429132"/>
            <a:ext cx="6357982" cy="71438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2071670" y="4143380"/>
            <a:ext cx="6357982" cy="285752"/>
          </a:xfrm>
          <a:prstGeom prst="roundRect">
            <a:avLst/>
          </a:prstGeom>
          <a:noFill/>
          <a:ln w="3175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U-Turn Arrow 17"/>
          <p:cNvSpPr/>
          <p:nvPr/>
        </p:nvSpPr>
        <p:spPr>
          <a:xfrm rot="16200000" flipH="1">
            <a:off x="-107189" y="3321843"/>
            <a:ext cx="2786082" cy="571504"/>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Left Brace 11"/>
          <p:cNvSpPr/>
          <p:nvPr/>
        </p:nvSpPr>
        <p:spPr>
          <a:xfrm>
            <a:off x="1785918" y="4071942"/>
            <a:ext cx="285752" cy="1143008"/>
          </a:xfrm>
          <a:prstGeom prst="leftBrace">
            <a:avLst>
              <a:gd name="adj1" fmla="val 40581"/>
              <a:gd name="adj2" fmla="val 52682"/>
            </a:avLst>
          </a:prstGeom>
          <a:ln w="3492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xmlns="" val="30843128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2421E266-A847-40A7-8A4F-C1DDA4E640E7}" type="datetime1">
              <a:rPr lang="en-US" smtClean="0"/>
              <a:t>9/14/2014</a:t>
            </a:fld>
            <a:endParaRPr lang="en-US"/>
          </a:p>
        </p:txBody>
      </p:sp>
      <p:sp>
        <p:nvSpPr>
          <p:cNvPr id="8" name="Footer Placeholder 7"/>
          <p:cNvSpPr>
            <a:spLocks noGrp="1"/>
          </p:cNvSpPr>
          <p:nvPr>
            <p:ph type="ftr" sz="quarter" idx="11"/>
          </p:nvPr>
        </p:nvSpPr>
        <p:spPr/>
        <p:txBody>
          <a:bodyPr/>
          <a:lstStyle/>
          <a:p>
            <a:r>
              <a:rPr lang="en-US" smtClean="0"/>
              <a:t>Chapter 2: Material and Manufacturing Properties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10</a:t>
            </a:fld>
            <a:endParaRPr lang="en-US"/>
          </a:p>
        </p:txBody>
      </p:sp>
      <p:sp>
        <p:nvSpPr>
          <p:cNvPr id="11" name="Rectangle 2"/>
          <p:cNvSpPr txBox="1">
            <a:spLocks noChangeArrowheads="1"/>
          </p:cNvSpPr>
          <p:nvPr/>
        </p:nvSpPr>
        <p:spPr>
          <a:xfrm>
            <a:off x="357158" y="428604"/>
            <a:ext cx="7772400" cy="1000132"/>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100" normalizeH="0" baseline="0" noProof="0" dirty="0" smtClean="0">
                <a:ln>
                  <a:noFill/>
                </a:ln>
                <a:solidFill>
                  <a:schemeClr val="tx2"/>
                </a:solidFill>
                <a:effectLst/>
                <a:uLnTx/>
                <a:uFillTx/>
                <a:latin typeface="+mj-lt"/>
                <a:ea typeface="+mj-ea"/>
                <a:cs typeface="+mj-cs"/>
              </a:rPr>
              <a:t>Chapter </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2: Material</a:t>
            </a:r>
            <a:r>
              <a:rPr kumimoji="0" lang="en-US" sz="2400" b="1" i="0" u="none" strike="noStrike" kern="1200" cap="none" spc="-100" normalizeH="0" noProof="0" dirty="0" smtClean="0">
                <a:ln>
                  <a:noFill/>
                </a:ln>
                <a:solidFill>
                  <a:schemeClr val="tx2"/>
                </a:solidFill>
                <a:effectLst/>
                <a:uLnTx/>
                <a:uFillTx/>
                <a:latin typeface="+mj-lt"/>
                <a:ea typeface="+mj-ea"/>
                <a:cs typeface="+mj-cs"/>
              </a:rPr>
              <a:t> and Manufacturing Properties</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a:t>
            </a:r>
          </a:p>
          <a:p>
            <a:pPr lvl="0">
              <a:spcBef>
                <a:spcPct val="0"/>
              </a:spcBef>
              <a:defRPr/>
            </a:pPr>
            <a:r>
              <a:rPr lang="en-US" spc="-100" dirty="0" smtClean="0">
                <a:solidFill>
                  <a:schemeClr val="tx2"/>
                </a:solidFill>
              </a:rPr>
              <a:t>2.3	</a:t>
            </a:r>
            <a:r>
              <a:rPr lang="en-US" b="1" i="1" spc="-100" dirty="0" smtClean="0">
                <a:solidFill>
                  <a:schemeClr val="tx2"/>
                </a:solidFill>
              </a:rPr>
              <a:t>Effect of manufacturing processes on material properties. </a:t>
            </a: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lang="en-US" spc="-100" dirty="0" smtClean="0">
                <a:solidFill>
                  <a:schemeClr val="tx2"/>
                </a:solidFill>
                <a:latin typeface="+mj-lt"/>
                <a:ea typeface="+mj-ea"/>
                <a:cs typeface="+mj-cs"/>
              </a:rPr>
              <a:t> </a:t>
            </a:r>
            <a:endParaRPr lang="en-US" b="1" spc="-100" dirty="0" smtClean="0">
              <a:solidFill>
                <a:schemeClr val="tx2"/>
              </a:solidFill>
              <a:latin typeface="+mj-lt"/>
              <a:ea typeface="+mj-ea"/>
              <a:cs typeface="+mj-cs"/>
            </a:endParaRPr>
          </a:p>
        </p:txBody>
      </p:sp>
      <p:sp>
        <p:nvSpPr>
          <p:cNvPr id="10" name="Rectangle 9"/>
          <p:cNvSpPr/>
          <p:nvPr/>
        </p:nvSpPr>
        <p:spPr>
          <a:xfrm>
            <a:off x="428596" y="1357298"/>
            <a:ext cx="7786742" cy="3508653"/>
          </a:xfrm>
          <a:prstGeom prst="rect">
            <a:avLst/>
          </a:prstGeom>
        </p:spPr>
        <p:txBody>
          <a:bodyPr wrap="square">
            <a:spAutoFit/>
          </a:bodyPr>
          <a:lstStyle/>
          <a:p>
            <a:pPr>
              <a:spcBef>
                <a:spcPct val="0"/>
              </a:spcBef>
            </a:pPr>
            <a:r>
              <a:rPr lang="en-US" b="1" spc="-100" dirty="0" smtClean="0">
                <a:solidFill>
                  <a:schemeClr val="tx2"/>
                </a:solidFill>
                <a:latin typeface="+mj-lt"/>
                <a:ea typeface="+mj-ea"/>
                <a:cs typeface="+mj-cs"/>
              </a:rPr>
              <a:t>Forming from solid state:</a:t>
            </a:r>
            <a:r>
              <a:rPr lang="en-US" spc="-100" dirty="0" smtClean="0">
                <a:solidFill>
                  <a:schemeClr val="tx2"/>
                </a:solidFill>
                <a:latin typeface="+mj-lt"/>
                <a:ea typeface="+mj-ea"/>
                <a:cs typeface="+mj-cs"/>
              </a:rPr>
              <a:t/>
            </a:r>
            <a:br>
              <a:rPr lang="en-US" spc="-100" dirty="0" smtClean="0">
                <a:solidFill>
                  <a:schemeClr val="tx2"/>
                </a:solidFill>
                <a:latin typeface="+mj-lt"/>
                <a:ea typeface="+mj-ea"/>
                <a:cs typeface="+mj-cs"/>
              </a:rPr>
            </a:br>
            <a:r>
              <a:rPr lang="en-US" sz="1600" spc="-100" dirty="0" smtClean="0">
                <a:solidFill>
                  <a:schemeClr val="tx2"/>
                </a:solidFill>
                <a:latin typeface="+mj-lt"/>
                <a:ea typeface="+mj-ea"/>
                <a:cs typeface="+mj-cs"/>
              </a:rPr>
              <a:t>The effects of material properties on metal forming processes starting from solid state can be demonstrated clearly in </a:t>
            </a:r>
            <a:r>
              <a:rPr lang="en-US" sz="1600" b="1" spc="-100" dirty="0" smtClean="0">
                <a:solidFill>
                  <a:schemeClr val="tx2"/>
                </a:solidFill>
                <a:latin typeface="+mj-lt"/>
                <a:ea typeface="+mj-ea"/>
                <a:cs typeface="+mj-cs"/>
              </a:rPr>
              <a:t>mass-conserving processes</a:t>
            </a:r>
            <a:r>
              <a:rPr lang="en-US" sz="1600" spc="-100" dirty="0" smtClean="0">
                <a:solidFill>
                  <a:schemeClr val="tx2"/>
                </a:solidFill>
                <a:latin typeface="+mj-lt"/>
                <a:ea typeface="+mj-ea"/>
                <a:cs typeface="+mj-cs"/>
              </a:rPr>
              <a:t>, </a:t>
            </a:r>
            <a:r>
              <a:rPr lang="en-US" sz="1600" b="1" spc="-100" dirty="0" smtClean="0">
                <a:solidFill>
                  <a:schemeClr val="tx2"/>
                </a:solidFill>
                <a:latin typeface="+mj-lt"/>
                <a:ea typeface="+mj-ea"/>
                <a:cs typeface="+mj-cs"/>
              </a:rPr>
              <a:t>mass-reducing processes </a:t>
            </a:r>
            <a:r>
              <a:rPr lang="en-US" sz="1600" spc="-100" dirty="0" smtClean="0">
                <a:solidFill>
                  <a:schemeClr val="tx2"/>
                </a:solidFill>
                <a:latin typeface="+mj-lt"/>
                <a:ea typeface="+mj-ea"/>
                <a:cs typeface="+mj-cs"/>
              </a:rPr>
              <a:t>and/or </a:t>
            </a:r>
            <a:r>
              <a:rPr lang="en-US" sz="1600" b="1" spc="-100" dirty="0" smtClean="0">
                <a:solidFill>
                  <a:schemeClr val="tx2"/>
                </a:solidFill>
                <a:latin typeface="+mj-lt"/>
                <a:ea typeface="+mj-ea"/>
                <a:cs typeface="+mj-cs"/>
              </a:rPr>
              <a:t>joining processes</a:t>
            </a:r>
            <a:r>
              <a:rPr lang="en-US" sz="1600" spc="-100" dirty="0" smtClean="0">
                <a:solidFill>
                  <a:schemeClr val="tx2"/>
                </a:solidFill>
                <a:latin typeface="+mj-lt"/>
                <a:ea typeface="+mj-ea"/>
                <a:cs typeface="+mj-cs"/>
              </a:rPr>
              <a:t>.</a:t>
            </a:r>
            <a:br>
              <a:rPr lang="en-US" sz="1600" spc="-100" dirty="0" smtClean="0">
                <a:solidFill>
                  <a:schemeClr val="tx2"/>
                </a:solidFill>
                <a:latin typeface="+mj-lt"/>
                <a:ea typeface="+mj-ea"/>
                <a:cs typeface="+mj-cs"/>
              </a:rPr>
            </a:br>
            <a:r>
              <a:rPr lang="en-US" sz="1600" spc="-100" dirty="0" smtClean="0">
                <a:solidFill>
                  <a:schemeClr val="tx2"/>
                </a:solidFill>
                <a:latin typeface="+mj-lt"/>
                <a:ea typeface="+mj-ea"/>
                <a:cs typeface="+mj-cs"/>
              </a:rPr>
              <a:t>Mass-reducing process (metal cutting):</a:t>
            </a:r>
            <a:br>
              <a:rPr lang="en-US" sz="1600" spc="-100" dirty="0" smtClean="0">
                <a:solidFill>
                  <a:schemeClr val="tx2"/>
                </a:solidFill>
                <a:latin typeface="+mj-lt"/>
                <a:ea typeface="+mj-ea"/>
                <a:cs typeface="+mj-cs"/>
              </a:rPr>
            </a:br>
            <a:r>
              <a:rPr lang="en-US" sz="1600" spc="-100" dirty="0" smtClean="0">
                <a:solidFill>
                  <a:schemeClr val="tx2"/>
                </a:solidFill>
                <a:latin typeface="+mj-lt"/>
                <a:ea typeface="+mj-ea"/>
                <a:cs typeface="+mj-cs"/>
              </a:rPr>
              <a:t/>
            </a:r>
            <a:br>
              <a:rPr lang="en-US" sz="1600" spc="-100" dirty="0" smtClean="0">
                <a:solidFill>
                  <a:schemeClr val="tx2"/>
                </a:solidFill>
                <a:latin typeface="+mj-lt"/>
                <a:ea typeface="+mj-ea"/>
                <a:cs typeface="+mj-cs"/>
              </a:rPr>
            </a:br>
            <a:r>
              <a:rPr lang="en-US" b="1" spc="-100" dirty="0" smtClean="0">
                <a:solidFill>
                  <a:schemeClr val="tx2"/>
                </a:solidFill>
                <a:latin typeface="+mj-lt"/>
                <a:ea typeface="+mj-ea"/>
                <a:cs typeface="+mj-cs"/>
              </a:rPr>
              <a:t> </a:t>
            </a:r>
            <a:r>
              <a:rPr lang="en-US" b="1" spc="-100" dirty="0" smtClean="0">
                <a:solidFill>
                  <a:schemeClr val="tx2"/>
                </a:solidFill>
                <a:latin typeface="+mj-lt"/>
                <a:ea typeface="+mj-ea"/>
                <a:cs typeface="+mj-cs"/>
              </a:rPr>
              <a:t>Joining process (metal forming):</a:t>
            </a:r>
            <a:r>
              <a:rPr lang="en-US" sz="1600" spc="-100" dirty="0" smtClean="0">
                <a:solidFill>
                  <a:schemeClr val="tx2"/>
                </a:solidFill>
                <a:latin typeface="+mj-lt"/>
                <a:ea typeface="+mj-ea"/>
                <a:cs typeface="+mj-cs"/>
              </a:rPr>
              <a:t/>
            </a:r>
            <a:br>
              <a:rPr lang="en-US" sz="1600" spc="-100" dirty="0" smtClean="0">
                <a:solidFill>
                  <a:schemeClr val="tx2"/>
                </a:solidFill>
                <a:latin typeface="+mj-lt"/>
                <a:ea typeface="+mj-ea"/>
                <a:cs typeface="+mj-cs"/>
              </a:rPr>
            </a:br>
            <a:r>
              <a:rPr lang="en-US" sz="1600" spc="-100" dirty="0" smtClean="0">
                <a:solidFill>
                  <a:schemeClr val="tx2"/>
                </a:solidFill>
                <a:latin typeface="+mj-lt"/>
                <a:ea typeface="+mj-ea"/>
                <a:cs typeface="+mj-cs"/>
              </a:rPr>
              <a:t/>
            </a:r>
            <a:br>
              <a:rPr lang="en-US" sz="1600" spc="-100" dirty="0" smtClean="0">
                <a:solidFill>
                  <a:schemeClr val="tx2"/>
                </a:solidFill>
                <a:latin typeface="+mj-lt"/>
                <a:ea typeface="+mj-ea"/>
                <a:cs typeface="+mj-cs"/>
              </a:rPr>
            </a:br>
            <a:r>
              <a:rPr lang="en-US" spc="-100" dirty="0" smtClean="0">
                <a:solidFill>
                  <a:schemeClr val="tx2"/>
                </a:solidFill>
                <a:latin typeface="+mj-lt"/>
                <a:ea typeface="+mj-ea"/>
                <a:cs typeface="+mj-cs"/>
              </a:rPr>
              <a:t>Joining processes are based either on thermal or thermal and mechanical or just mechanical basic processes. Fusion welding is based on thermal (melting) and mechanical (flow) basic processes. While, thermal (heating) and mechanical (plastic deformation) are basic processes for resistance welding, e.g. spot welding process. Adhesive bonding has mechanical (flow) basic process </a:t>
            </a:r>
            <a:r>
              <a:rPr lang="en-US" sz="1600" spc="-100" dirty="0" smtClean="0">
                <a:solidFill>
                  <a:schemeClr val="tx2"/>
                </a:solidFill>
                <a:latin typeface="+mj-lt"/>
                <a:ea typeface="+mj-ea"/>
                <a:cs typeface="+mj-cs"/>
              </a:rPr>
              <a:t/>
            </a:r>
            <a:br>
              <a:rPr lang="en-US" sz="1600" spc="-100" dirty="0" smtClean="0">
                <a:solidFill>
                  <a:schemeClr val="tx2"/>
                </a:solidFill>
                <a:latin typeface="+mj-lt"/>
                <a:ea typeface="+mj-ea"/>
                <a:cs typeface="+mj-cs"/>
              </a:rPr>
            </a:br>
            <a:endParaRPr lang="en-US" sz="1600" spc="-100" dirty="0" smtClean="0">
              <a:solidFill>
                <a:schemeClr val="tx2"/>
              </a:solidFill>
              <a:latin typeface="+mj-lt"/>
              <a:ea typeface="+mj-ea"/>
              <a:cs typeface="+mj-cs"/>
            </a:endParaRPr>
          </a:p>
        </p:txBody>
      </p:sp>
    </p:spTree>
    <p:extLst>
      <p:ext uri="{BB962C8B-B14F-4D97-AF65-F5344CB8AC3E}">
        <p14:creationId xmlns:p14="http://schemas.microsoft.com/office/powerpoint/2010/main" xmlns="" val="30843128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2421E266-A847-40A7-8A4F-C1DDA4E640E7}" type="datetime1">
              <a:rPr lang="en-US" smtClean="0"/>
              <a:t>9/14/2014</a:t>
            </a:fld>
            <a:endParaRPr lang="en-US"/>
          </a:p>
        </p:txBody>
      </p:sp>
      <p:sp>
        <p:nvSpPr>
          <p:cNvPr id="8" name="Footer Placeholder 7"/>
          <p:cNvSpPr>
            <a:spLocks noGrp="1"/>
          </p:cNvSpPr>
          <p:nvPr>
            <p:ph type="ftr" sz="quarter" idx="11"/>
          </p:nvPr>
        </p:nvSpPr>
        <p:spPr/>
        <p:txBody>
          <a:bodyPr/>
          <a:lstStyle/>
          <a:p>
            <a:r>
              <a:rPr lang="en-US" smtClean="0"/>
              <a:t>Chapter 2: Material and Manufacturing Properties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11</a:t>
            </a:fld>
            <a:endParaRPr lang="en-US"/>
          </a:p>
        </p:txBody>
      </p:sp>
      <p:sp>
        <p:nvSpPr>
          <p:cNvPr id="11" name="Rectangle 2"/>
          <p:cNvSpPr txBox="1">
            <a:spLocks noChangeArrowheads="1"/>
          </p:cNvSpPr>
          <p:nvPr/>
        </p:nvSpPr>
        <p:spPr>
          <a:xfrm>
            <a:off x="357158" y="428604"/>
            <a:ext cx="7772400" cy="1000132"/>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100" normalizeH="0" baseline="0" noProof="0" dirty="0" smtClean="0">
                <a:ln>
                  <a:noFill/>
                </a:ln>
                <a:solidFill>
                  <a:schemeClr val="tx2"/>
                </a:solidFill>
                <a:effectLst/>
                <a:uLnTx/>
                <a:uFillTx/>
                <a:latin typeface="+mj-lt"/>
                <a:ea typeface="+mj-ea"/>
                <a:cs typeface="+mj-cs"/>
              </a:rPr>
              <a:t>Chapter </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2: Material</a:t>
            </a:r>
            <a:r>
              <a:rPr kumimoji="0" lang="en-US" sz="2400" b="1" i="0" u="none" strike="noStrike" kern="1200" cap="none" spc="-100" normalizeH="0" noProof="0" dirty="0" smtClean="0">
                <a:ln>
                  <a:noFill/>
                </a:ln>
                <a:solidFill>
                  <a:schemeClr val="tx2"/>
                </a:solidFill>
                <a:effectLst/>
                <a:uLnTx/>
                <a:uFillTx/>
                <a:latin typeface="+mj-lt"/>
                <a:ea typeface="+mj-ea"/>
                <a:cs typeface="+mj-cs"/>
              </a:rPr>
              <a:t> and Manufacturing Properties</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a:t>
            </a:r>
          </a:p>
          <a:p>
            <a:pPr lvl="0">
              <a:spcBef>
                <a:spcPct val="0"/>
              </a:spcBef>
              <a:defRPr/>
            </a:pPr>
            <a:r>
              <a:rPr lang="en-US" spc="-100" dirty="0" smtClean="0">
                <a:solidFill>
                  <a:schemeClr val="tx2"/>
                </a:solidFill>
              </a:rPr>
              <a:t>2.3	</a:t>
            </a:r>
            <a:r>
              <a:rPr lang="en-US" b="1" i="1" spc="-100" dirty="0" smtClean="0">
                <a:solidFill>
                  <a:schemeClr val="tx2"/>
                </a:solidFill>
              </a:rPr>
              <a:t>Effect of manufacturing processes on material properties. </a:t>
            </a: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lang="en-US" spc="-100" dirty="0" smtClean="0">
                <a:solidFill>
                  <a:schemeClr val="tx2"/>
                </a:solidFill>
                <a:latin typeface="+mj-lt"/>
                <a:ea typeface="+mj-ea"/>
                <a:cs typeface="+mj-cs"/>
              </a:rPr>
              <a:t> </a:t>
            </a:r>
            <a:endParaRPr lang="en-US" b="1" spc="-100" dirty="0" smtClean="0">
              <a:solidFill>
                <a:schemeClr val="tx2"/>
              </a:solidFill>
              <a:latin typeface="+mj-lt"/>
              <a:ea typeface="+mj-ea"/>
              <a:cs typeface="+mj-cs"/>
            </a:endParaRPr>
          </a:p>
        </p:txBody>
      </p:sp>
      <p:sp>
        <p:nvSpPr>
          <p:cNvPr id="10" name="Rectangle 9"/>
          <p:cNvSpPr/>
          <p:nvPr/>
        </p:nvSpPr>
        <p:spPr>
          <a:xfrm>
            <a:off x="428596" y="1357298"/>
            <a:ext cx="7786742" cy="4739759"/>
          </a:xfrm>
          <a:prstGeom prst="rect">
            <a:avLst/>
          </a:prstGeom>
        </p:spPr>
        <p:txBody>
          <a:bodyPr wrap="square">
            <a:spAutoFit/>
          </a:bodyPr>
          <a:lstStyle/>
          <a:p>
            <a:pPr>
              <a:spcBef>
                <a:spcPct val="0"/>
              </a:spcBef>
            </a:pPr>
            <a:r>
              <a:rPr lang="en-US" b="1" spc="-100" dirty="0" smtClean="0">
                <a:solidFill>
                  <a:schemeClr val="tx2"/>
                </a:solidFill>
                <a:latin typeface="+mj-lt"/>
                <a:ea typeface="+mj-ea"/>
                <a:cs typeface="+mj-cs"/>
              </a:rPr>
              <a:t>Forming from </a:t>
            </a:r>
            <a:r>
              <a:rPr lang="en-US" b="1" spc="-100" dirty="0" smtClean="0">
                <a:solidFill>
                  <a:schemeClr val="tx2"/>
                </a:solidFill>
                <a:latin typeface="+mj-lt"/>
                <a:ea typeface="+mj-ea"/>
                <a:cs typeface="+mj-cs"/>
              </a:rPr>
              <a:t>Liquid </a:t>
            </a:r>
            <a:r>
              <a:rPr lang="en-US" b="1" spc="-100" dirty="0" smtClean="0">
                <a:solidFill>
                  <a:schemeClr val="tx2"/>
                </a:solidFill>
                <a:latin typeface="+mj-lt"/>
                <a:ea typeface="+mj-ea"/>
                <a:cs typeface="+mj-cs"/>
              </a:rPr>
              <a:t>state</a:t>
            </a:r>
            <a:r>
              <a:rPr lang="en-US" b="1" spc="-100" dirty="0" smtClean="0">
                <a:solidFill>
                  <a:schemeClr val="tx2"/>
                </a:solidFill>
                <a:latin typeface="+mj-lt"/>
                <a:ea typeface="+mj-ea"/>
                <a:cs typeface="+mj-cs"/>
              </a:rPr>
              <a:t>:</a:t>
            </a:r>
          </a:p>
          <a:p>
            <a:pPr>
              <a:spcBef>
                <a:spcPct val="0"/>
              </a:spcBef>
            </a:pPr>
            <a:r>
              <a:rPr lang="en-US" spc="-100" dirty="0" smtClean="0">
                <a:solidFill>
                  <a:schemeClr val="tx2"/>
                </a:solidFill>
                <a:latin typeface="+mj-lt"/>
                <a:ea typeface="+mj-ea"/>
                <a:cs typeface="+mj-cs"/>
              </a:rPr>
              <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In forming from the liquid state material (mass conserving process), e.g. metal casting process, the final properties depends mainly on the composition (including solidification temperature range), the thermal and mechanical properties of the mold or die material, and solidification conditions (solidification rate, its direction  ...etc).</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In forming from solid state by plastic deformation as a basic process (mass conserving process), the amount of deformation, the temperature, and rate of the deformation primary determine the final properties. For example, cold work deformation increases the material strength and decreases  ductility. While, hot work deformation gives poor surface finish and reasonable mechanical properties. </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The metal cutting process,  primarily influences the surface quality e.g. roughness, hardness, internal stresses ..etc.</a:t>
            </a:r>
            <a:br>
              <a:rPr lang="en-US" spc="-100" dirty="0" smtClean="0">
                <a:solidFill>
                  <a:schemeClr val="tx2"/>
                </a:solidFill>
                <a:latin typeface="+mj-lt"/>
                <a:ea typeface="+mj-ea"/>
                <a:cs typeface="+mj-cs"/>
              </a:rPr>
            </a:br>
            <a:r>
              <a:rPr lang="en-US" sz="1600" spc="-100" dirty="0" smtClean="0">
                <a:solidFill>
                  <a:schemeClr val="tx2"/>
                </a:solidFill>
                <a:latin typeface="+mj-lt"/>
                <a:ea typeface="+mj-ea"/>
                <a:cs typeface="+mj-cs"/>
              </a:rPr>
              <a:t/>
            </a:r>
            <a:br>
              <a:rPr lang="en-US" sz="1600" spc="-100" dirty="0" smtClean="0">
                <a:solidFill>
                  <a:schemeClr val="tx2"/>
                </a:solidFill>
                <a:latin typeface="+mj-lt"/>
                <a:ea typeface="+mj-ea"/>
                <a:cs typeface="+mj-cs"/>
              </a:rPr>
            </a:br>
            <a:endParaRPr lang="en-US" sz="1600" spc="-100" dirty="0" smtClean="0">
              <a:solidFill>
                <a:schemeClr val="tx2"/>
              </a:solidFill>
              <a:latin typeface="+mj-lt"/>
              <a:ea typeface="+mj-ea"/>
              <a:cs typeface="+mj-cs"/>
            </a:endParaRPr>
          </a:p>
        </p:txBody>
      </p:sp>
    </p:spTree>
    <p:extLst>
      <p:ext uri="{BB962C8B-B14F-4D97-AF65-F5344CB8AC3E}">
        <p14:creationId xmlns:p14="http://schemas.microsoft.com/office/powerpoint/2010/main" xmlns="" val="30843128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2421E266-A847-40A7-8A4F-C1DDA4E640E7}" type="datetime1">
              <a:rPr lang="en-US" smtClean="0"/>
              <a:t>9/14/2014</a:t>
            </a:fld>
            <a:endParaRPr lang="en-US"/>
          </a:p>
        </p:txBody>
      </p:sp>
      <p:sp>
        <p:nvSpPr>
          <p:cNvPr id="8" name="Footer Placeholder 7"/>
          <p:cNvSpPr>
            <a:spLocks noGrp="1"/>
          </p:cNvSpPr>
          <p:nvPr>
            <p:ph type="ftr" sz="quarter" idx="11"/>
          </p:nvPr>
        </p:nvSpPr>
        <p:spPr/>
        <p:txBody>
          <a:bodyPr/>
          <a:lstStyle/>
          <a:p>
            <a:r>
              <a:rPr lang="en-US" smtClean="0"/>
              <a:t>Chapter 2: Material and Manufacturing Properties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12</a:t>
            </a:fld>
            <a:endParaRPr lang="en-US"/>
          </a:p>
        </p:txBody>
      </p:sp>
      <p:sp>
        <p:nvSpPr>
          <p:cNvPr id="11" name="Rectangle 2"/>
          <p:cNvSpPr txBox="1">
            <a:spLocks noChangeArrowheads="1"/>
          </p:cNvSpPr>
          <p:nvPr/>
        </p:nvSpPr>
        <p:spPr>
          <a:xfrm>
            <a:off x="357158" y="428604"/>
            <a:ext cx="7772400" cy="1000132"/>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100" normalizeH="0" baseline="0" noProof="0" dirty="0" smtClean="0">
                <a:ln>
                  <a:noFill/>
                </a:ln>
                <a:solidFill>
                  <a:schemeClr val="tx2"/>
                </a:solidFill>
                <a:effectLst/>
                <a:uLnTx/>
                <a:uFillTx/>
                <a:latin typeface="+mj-lt"/>
                <a:ea typeface="+mj-ea"/>
                <a:cs typeface="+mj-cs"/>
              </a:rPr>
              <a:t>Chapter </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2: Material</a:t>
            </a:r>
            <a:r>
              <a:rPr kumimoji="0" lang="en-US" sz="2400" b="1" i="0" u="none" strike="noStrike" kern="1200" cap="none" spc="-100" normalizeH="0" noProof="0" dirty="0" smtClean="0">
                <a:ln>
                  <a:noFill/>
                </a:ln>
                <a:solidFill>
                  <a:schemeClr val="tx2"/>
                </a:solidFill>
                <a:effectLst/>
                <a:uLnTx/>
                <a:uFillTx/>
                <a:latin typeface="+mj-lt"/>
                <a:ea typeface="+mj-ea"/>
                <a:cs typeface="+mj-cs"/>
              </a:rPr>
              <a:t> and Manufacturing Properties</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a:t>
            </a:r>
          </a:p>
          <a:p>
            <a:pPr lvl="0">
              <a:spcBef>
                <a:spcPct val="0"/>
              </a:spcBef>
              <a:defRPr/>
            </a:pPr>
            <a:r>
              <a:rPr lang="en-US" spc="-100" dirty="0" smtClean="0">
                <a:solidFill>
                  <a:schemeClr val="tx2"/>
                </a:solidFill>
              </a:rPr>
              <a:t>2.4	</a:t>
            </a:r>
            <a:r>
              <a:rPr lang="en-US" b="1" spc="-100" dirty="0" smtClean="0">
                <a:solidFill>
                  <a:schemeClr val="tx2"/>
                </a:solidFill>
              </a:rPr>
              <a:t>Strength increase techniques in metals. </a:t>
            </a: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lang="en-US" spc="-100" dirty="0" smtClean="0">
                <a:solidFill>
                  <a:schemeClr val="tx2"/>
                </a:solidFill>
                <a:latin typeface="+mj-lt"/>
                <a:ea typeface="+mj-ea"/>
                <a:cs typeface="+mj-cs"/>
              </a:rPr>
              <a:t> </a:t>
            </a:r>
            <a:endParaRPr lang="en-US" b="1" spc="-100" dirty="0" smtClean="0">
              <a:solidFill>
                <a:schemeClr val="tx2"/>
              </a:solidFill>
              <a:latin typeface="+mj-lt"/>
              <a:ea typeface="+mj-ea"/>
              <a:cs typeface="+mj-cs"/>
            </a:endParaRPr>
          </a:p>
        </p:txBody>
      </p:sp>
      <p:sp>
        <p:nvSpPr>
          <p:cNvPr id="10" name="Rectangle 9"/>
          <p:cNvSpPr/>
          <p:nvPr/>
        </p:nvSpPr>
        <p:spPr>
          <a:xfrm>
            <a:off x="428596" y="1357298"/>
            <a:ext cx="7786742" cy="2862322"/>
          </a:xfrm>
          <a:prstGeom prst="rect">
            <a:avLst/>
          </a:prstGeom>
        </p:spPr>
        <p:txBody>
          <a:bodyPr wrap="square">
            <a:spAutoFit/>
          </a:bodyPr>
          <a:lstStyle/>
          <a:p>
            <a:pPr>
              <a:spcBef>
                <a:spcPct val="0"/>
              </a:spcBef>
            </a:pPr>
            <a:r>
              <a:rPr lang="en-US" spc="-100" dirty="0" smtClean="0">
                <a:solidFill>
                  <a:schemeClr val="tx2"/>
                </a:solidFill>
                <a:latin typeface="+mj-lt"/>
                <a:ea typeface="+mj-ea"/>
                <a:cs typeface="+mj-cs"/>
              </a:rPr>
              <a:t>Different industrial techniques are common to increase the strength of metals. </a:t>
            </a:r>
            <a:r>
              <a:rPr lang="en-US" spc="-100" dirty="0" smtClean="0">
                <a:solidFill>
                  <a:schemeClr val="tx2"/>
                </a:solidFill>
                <a:latin typeface="+mj-lt"/>
                <a:ea typeface="+mj-ea"/>
                <a:cs typeface="+mj-cs"/>
              </a:rPr>
              <a:t>These cover the following techniques</a:t>
            </a:r>
            <a:r>
              <a:rPr lang="en-US" spc="-100" dirty="0" smtClean="0">
                <a:solidFill>
                  <a:schemeClr val="tx2"/>
                </a:solidFill>
                <a:latin typeface="+mj-lt"/>
                <a:ea typeface="+mj-ea"/>
                <a:cs typeface="+mj-cs"/>
              </a:rPr>
              <a:t>:</a:t>
            </a:r>
          </a:p>
          <a:p>
            <a:pPr>
              <a:spcBef>
                <a:spcPct val="0"/>
              </a:spcBef>
            </a:pPr>
            <a:r>
              <a:rPr lang="en-US" spc="-100" dirty="0" smtClean="0">
                <a:solidFill>
                  <a:schemeClr val="tx2"/>
                </a:solidFill>
                <a:latin typeface="+mj-lt"/>
                <a:ea typeface="+mj-ea"/>
                <a:cs typeface="+mj-cs"/>
              </a:rPr>
              <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	Phase transformation in solid state; (a) </a:t>
            </a:r>
            <a:r>
              <a:rPr lang="en-US" spc="-100" dirty="0" err="1" smtClean="0">
                <a:solidFill>
                  <a:schemeClr val="tx2"/>
                </a:solidFill>
                <a:latin typeface="+mj-lt"/>
                <a:ea typeface="+mj-ea"/>
                <a:cs typeface="+mj-cs"/>
              </a:rPr>
              <a:t>Martensitic</a:t>
            </a:r>
            <a:r>
              <a:rPr lang="en-US" spc="-100" dirty="0" smtClean="0">
                <a:solidFill>
                  <a:schemeClr val="tx2"/>
                </a:solidFill>
                <a:latin typeface="+mj-lt"/>
                <a:ea typeface="+mj-ea"/>
                <a:cs typeface="+mj-cs"/>
              </a:rPr>
              <a:t> (</a:t>
            </a:r>
            <a:r>
              <a:rPr lang="en-US" spc="-100" dirty="0" err="1" smtClean="0">
                <a:solidFill>
                  <a:schemeClr val="tx2"/>
                </a:solidFill>
                <a:latin typeface="+mj-lt"/>
                <a:ea typeface="+mj-ea"/>
                <a:cs typeface="+mj-cs"/>
              </a:rPr>
              <a:t>diffusionless</a:t>
            </a:r>
            <a:r>
              <a:rPr lang="en-US" spc="-100" dirty="0" smtClean="0">
                <a:solidFill>
                  <a:schemeClr val="tx2"/>
                </a:solidFill>
                <a:latin typeface="+mj-lt"/>
                <a:ea typeface="+mj-ea"/>
                <a:cs typeface="+mj-cs"/>
              </a:rPr>
              <a:t>) 	transformations, and (b) Precipitation (diffusion type).</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	Strain hardening, (cold work and cold work see Fig 2.2, and 2.3)</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	Dispersion hardening, see section 2.4.3. </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 </a:t>
            </a:r>
            <a:r>
              <a:rPr lang="en-US" spc="-100" dirty="0" smtClean="0">
                <a:solidFill>
                  <a:schemeClr val="tx2"/>
                </a:solidFill>
                <a:latin typeface="+mj-lt"/>
                <a:ea typeface="+mj-ea"/>
                <a:cs typeface="+mj-cs"/>
              </a:rPr>
              <a:t/>
            </a:r>
            <a:br>
              <a:rPr lang="en-US" spc="-100" dirty="0" smtClean="0">
                <a:solidFill>
                  <a:schemeClr val="tx2"/>
                </a:solidFill>
                <a:latin typeface="+mj-lt"/>
                <a:ea typeface="+mj-ea"/>
                <a:cs typeface="+mj-cs"/>
              </a:rPr>
            </a:br>
            <a:r>
              <a:rPr lang="en-US" sz="1600" spc="-100" dirty="0" smtClean="0">
                <a:solidFill>
                  <a:schemeClr val="tx2"/>
                </a:solidFill>
                <a:latin typeface="+mj-lt"/>
                <a:ea typeface="+mj-ea"/>
                <a:cs typeface="+mj-cs"/>
              </a:rPr>
              <a:t/>
            </a:r>
            <a:br>
              <a:rPr lang="en-US" sz="1600" spc="-100" dirty="0" smtClean="0">
                <a:solidFill>
                  <a:schemeClr val="tx2"/>
                </a:solidFill>
                <a:latin typeface="+mj-lt"/>
                <a:ea typeface="+mj-ea"/>
                <a:cs typeface="+mj-cs"/>
              </a:rPr>
            </a:br>
            <a:endParaRPr lang="en-US" sz="1600" spc="-100" dirty="0" smtClean="0">
              <a:solidFill>
                <a:schemeClr val="tx2"/>
              </a:solidFill>
              <a:latin typeface="+mj-lt"/>
              <a:ea typeface="+mj-ea"/>
              <a:cs typeface="+mj-cs"/>
            </a:endParaRPr>
          </a:p>
        </p:txBody>
      </p:sp>
      <p:grpSp>
        <p:nvGrpSpPr>
          <p:cNvPr id="12" name="Group 2"/>
          <p:cNvGrpSpPr>
            <a:grpSpLocks/>
          </p:cNvGrpSpPr>
          <p:nvPr/>
        </p:nvGrpSpPr>
        <p:grpSpPr bwMode="auto">
          <a:xfrm>
            <a:off x="2857488" y="3500438"/>
            <a:ext cx="5029200" cy="2867025"/>
            <a:chOff x="1881" y="2344"/>
            <a:chExt cx="7920" cy="4513"/>
          </a:xfrm>
        </p:grpSpPr>
        <p:sp>
          <p:nvSpPr>
            <p:cNvPr id="13" name="Rectangle 3"/>
            <p:cNvSpPr>
              <a:spLocks noChangeArrowheads="1"/>
            </p:cNvSpPr>
            <p:nvPr/>
          </p:nvSpPr>
          <p:spPr bwMode="auto">
            <a:xfrm>
              <a:off x="1881" y="2347"/>
              <a:ext cx="3780" cy="3600"/>
            </a:xfrm>
            <a:prstGeom prst="rect">
              <a:avLst/>
            </a:prstGeom>
            <a:solidFill>
              <a:srgbClr val="FFFFFF"/>
            </a:solidFill>
            <a:ln w="9525">
              <a:solidFill>
                <a:srgbClr val="000000"/>
              </a:solidFill>
              <a:miter lim="800000"/>
              <a:headEnd/>
              <a:tailEnd/>
            </a:ln>
          </p:spPr>
          <p:txBody>
            <a:bodyPr/>
            <a:lstStyle/>
            <a:p>
              <a:endParaRPr lang="en-US"/>
            </a:p>
          </p:txBody>
        </p:sp>
        <p:sp>
          <p:nvSpPr>
            <p:cNvPr id="14" name="Line 4"/>
            <p:cNvSpPr>
              <a:spLocks noChangeShapeType="1"/>
            </p:cNvSpPr>
            <p:nvPr/>
          </p:nvSpPr>
          <p:spPr bwMode="auto">
            <a:xfrm>
              <a:off x="2358" y="2704"/>
              <a:ext cx="0" cy="2700"/>
            </a:xfrm>
            <a:prstGeom prst="line">
              <a:avLst/>
            </a:prstGeom>
            <a:noFill/>
            <a:ln w="9525">
              <a:solidFill>
                <a:srgbClr val="000000"/>
              </a:solidFill>
              <a:round/>
              <a:headEnd type="stealth" w="sm" len="lg"/>
              <a:tailEnd/>
            </a:ln>
          </p:spPr>
          <p:txBody>
            <a:bodyPr/>
            <a:lstStyle/>
            <a:p>
              <a:endParaRPr lang="en-US"/>
            </a:p>
          </p:txBody>
        </p:sp>
        <p:sp>
          <p:nvSpPr>
            <p:cNvPr id="15" name="Line 5"/>
            <p:cNvSpPr>
              <a:spLocks noChangeShapeType="1"/>
            </p:cNvSpPr>
            <p:nvPr/>
          </p:nvSpPr>
          <p:spPr bwMode="auto">
            <a:xfrm>
              <a:off x="2061" y="5146"/>
              <a:ext cx="3060" cy="0"/>
            </a:xfrm>
            <a:prstGeom prst="line">
              <a:avLst/>
            </a:prstGeom>
            <a:noFill/>
            <a:ln w="9525">
              <a:solidFill>
                <a:srgbClr val="000000"/>
              </a:solidFill>
              <a:round/>
              <a:headEnd/>
              <a:tailEnd type="stealth" w="sm" len="lg"/>
            </a:ln>
          </p:spPr>
          <p:txBody>
            <a:bodyPr/>
            <a:lstStyle/>
            <a:p>
              <a:endParaRPr lang="en-US"/>
            </a:p>
          </p:txBody>
        </p:sp>
        <p:sp>
          <p:nvSpPr>
            <p:cNvPr id="16" name="Freeform 6"/>
            <p:cNvSpPr>
              <a:spLocks/>
            </p:cNvSpPr>
            <p:nvPr/>
          </p:nvSpPr>
          <p:spPr bwMode="auto">
            <a:xfrm>
              <a:off x="2421" y="2884"/>
              <a:ext cx="2520" cy="1260"/>
            </a:xfrm>
            <a:custGeom>
              <a:avLst/>
              <a:gdLst>
                <a:gd name="T0" fmla="*/ 0 w 2520"/>
                <a:gd name="T1" fmla="*/ 1260 h 1260"/>
                <a:gd name="T2" fmla="*/ 948 w 2520"/>
                <a:gd name="T3" fmla="*/ 420 h 1260"/>
                <a:gd name="T4" fmla="*/ 2520 w 2520"/>
                <a:gd name="T5" fmla="*/ 0 h 1260"/>
                <a:gd name="T6" fmla="*/ 0 60000 65536"/>
                <a:gd name="T7" fmla="*/ 0 60000 65536"/>
                <a:gd name="T8" fmla="*/ 0 60000 65536"/>
                <a:gd name="T9" fmla="*/ 0 w 2520"/>
                <a:gd name="T10" fmla="*/ 0 h 1260"/>
                <a:gd name="T11" fmla="*/ 2520 w 2520"/>
                <a:gd name="T12" fmla="*/ 1260 h 1260"/>
              </a:gdLst>
              <a:ahLst/>
              <a:cxnLst>
                <a:cxn ang="T6">
                  <a:pos x="T0" y="T1"/>
                </a:cxn>
                <a:cxn ang="T7">
                  <a:pos x="T2" y="T3"/>
                </a:cxn>
                <a:cxn ang="T8">
                  <a:pos x="T4" y="T5"/>
                </a:cxn>
              </a:cxnLst>
              <a:rect l="T9" t="T10" r="T11" b="T12"/>
              <a:pathLst>
                <a:path w="2520" h="1260">
                  <a:moveTo>
                    <a:pt x="0" y="1260"/>
                  </a:moveTo>
                  <a:cubicBezTo>
                    <a:pt x="158" y="1120"/>
                    <a:pt x="528" y="630"/>
                    <a:pt x="948" y="420"/>
                  </a:cubicBezTo>
                  <a:cubicBezTo>
                    <a:pt x="1368" y="210"/>
                    <a:pt x="2192" y="88"/>
                    <a:pt x="2520" y="0"/>
                  </a:cubicBezTo>
                </a:path>
              </a:pathLst>
            </a:custGeom>
            <a:noFill/>
            <a:ln w="9525">
              <a:solidFill>
                <a:srgbClr val="000000"/>
              </a:solidFill>
              <a:round/>
              <a:headEnd/>
              <a:tailEnd/>
            </a:ln>
          </p:spPr>
          <p:txBody>
            <a:bodyPr/>
            <a:lstStyle/>
            <a:p>
              <a:endParaRPr lang="en-US"/>
            </a:p>
          </p:txBody>
        </p:sp>
        <p:sp>
          <p:nvSpPr>
            <p:cNvPr id="17" name="Freeform 7"/>
            <p:cNvSpPr>
              <a:spLocks/>
            </p:cNvSpPr>
            <p:nvPr/>
          </p:nvSpPr>
          <p:spPr bwMode="auto">
            <a:xfrm>
              <a:off x="2661" y="2944"/>
              <a:ext cx="2276" cy="1440"/>
            </a:xfrm>
            <a:custGeom>
              <a:avLst/>
              <a:gdLst>
                <a:gd name="T0" fmla="*/ 0 w 2276"/>
                <a:gd name="T1" fmla="*/ 1440 h 1440"/>
                <a:gd name="T2" fmla="*/ 849 w 2276"/>
                <a:gd name="T3" fmla="*/ 476 h 1440"/>
                <a:gd name="T4" fmla="*/ 2276 w 2276"/>
                <a:gd name="T5" fmla="*/ 0 h 1440"/>
                <a:gd name="T6" fmla="*/ 0 60000 65536"/>
                <a:gd name="T7" fmla="*/ 0 60000 65536"/>
                <a:gd name="T8" fmla="*/ 0 60000 65536"/>
                <a:gd name="T9" fmla="*/ 0 w 2276"/>
                <a:gd name="T10" fmla="*/ 0 h 1440"/>
                <a:gd name="T11" fmla="*/ 2276 w 2276"/>
                <a:gd name="T12" fmla="*/ 1440 h 1440"/>
              </a:gdLst>
              <a:ahLst/>
              <a:cxnLst>
                <a:cxn ang="T6">
                  <a:pos x="T0" y="T1"/>
                </a:cxn>
                <a:cxn ang="T7">
                  <a:pos x="T2" y="T3"/>
                </a:cxn>
                <a:cxn ang="T8">
                  <a:pos x="T4" y="T5"/>
                </a:cxn>
              </a:cxnLst>
              <a:rect l="T9" t="T10" r="T11" b="T12"/>
              <a:pathLst>
                <a:path w="2276" h="1440">
                  <a:moveTo>
                    <a:pt x="0" y="1440"/>
                  </a:moveTo>
                  <a:cubicBezTo>
                    <a:pt x="141" y="1279"/>
                    <a:pt x="470" y="716"/>
                    <a:pt x="849" y="476"/>
                  </a:cubicBezTo>
                  <a:cubicBezTo>
                    <a:pt x="1228" y="236"/>
                    <a:pt x="1979" y="99"/>
                    <a:pt x="2276" y="0"/>
                  </a:cubicBezTo>
                </a:path>
              </a:pathLst>
            </a:custGeom>
            <a:noFill/>
            <a:ln w="9525">
              <a:solidFill>
                <a:srgbClr val="000000"/>
              </a:solidFill>
              <a:round/>
              <a:headEnd/>
              <a:tailEnd/>
            </a:ln>
          </p:spPr>
          <p:txBody>
            <a:bodyPr/>
            <a:lstStyle/>
            <a:p>
              <a:endParaRPr lang="en-US"/>
            </a:p>
          </p:txBody>
        </p:sp>
        <p:sp>
          <p:nvSpPr>
            <p:cNvPr id="18" name="Freeform 8"/>
            <p:cNvSpPr>
              <a:spLocks/>
            </p:cNvSpPr>
            <p:nvPr/>
          </p:nvSpPr>
          <p:spPr bwMode="auto">
            <a:xfrm flipV="1">
              <a:off x="2421" y="3604"/>
              <a:ext cx="2276" cy="1440"/>
            </a:xfrm>
            <a:custGeom>
              <a:avLst/>
              <a:gdLst>
                <a:gd name="T0" fmla="*/ 0 w 2276"/>
                <a:gd name="T1" fmla="*/ 1440 h 1440"/>
                <a:gd name="T2" fmla="*/ 849 w 2276"/>
                <a:gd name="T3" fmla="*/ 476 h 1440"/>
                <a:gd name="T4" fmla="*/ 2276 w 2276"/>
                <a:gd name="T5" fmla="*/ 0 h 1440"/>
                <a:gd name="T6" fmla="*/ 0 60000 65536"/>
                <a:gd name="T7" fmla="*/ 0 60000 65536"/>
                <a:gd name="T8" fmla="*/ 0 60000 65536"/>
                <a:gd name="T9" fmla="*/ 0 w 2276"/>
                <a:gd name="T10" fmla="*/ 0 h 1440"/>
                <a:gd name="T11" fmla="*/ 2276 w 2276"/>
                <a:gd name="T12" fmla="*/ 1440 h 1440"/>
              </a:gdLst>
              <a:ahLst/>
              <a:cxnLst>
                <a:cxn ang="T6">
                  <a:pos x="T0" y="T1"/>
                </a:cxn>
                <a:cxn ang="T7">
                  <a:pos x="T2" y="T3"/>
                </a:cxn>
                <a:cxn ang="T8">
                  <a:pos x="T4" y="T5"/>
                </a:cxn>
              </a:cxnLst>
              <a:rect l="T9" t="T10" r="T11" b="T12"/>
              <a:pathLst>
                <a:path w="2276" h="1440">
                  <a:moveTo>
                    <a:pt x="0" y="1440"/>
                  </a:moveTo>
                  <a:cubicBezTo>
                    <a:pt x="141" y="1279"/>
                    <a:pt x="470" y="716"/>
                    <a:pt x="849" y="476"/>
                  </a:cubicBezTo>
                  <a:cubicBezTo>
                    <a:pt x="1228" y="236"/>
                    <a:pt x="1979" y="99"/>
                    <a:pt x="2276" y="0"/>
                  </a:cubicBezTo>
                </a:path>
              </a:pathLst>
            </a:custGeom>
            <a:noFill/>
            <a:ln w="9525">
              <a:solidFill>
                <a:srgbClr val="000000"/>
              </a:solidFill>
              <a:round/>
              <a:headEnd/>
              <a:tailEnd/>
            </a:ln>
          </p:spPr>
          <p:txBody>
            <a:bodyPr/>
            <a:lstStyle/>
            <a:p>
              <a:endParaRPr lang="en-US"/>
            </a:p>
          </p:txBody>
        </p:sp>
        <p:sp>
          <p:nvSpPr>
            <p:cNvPr id="19" name="Text Box 9"/>
            <p:cNvSpPr txBox="1">
              <a:spLocks noChangeArrowheads="1"/>
            </p:cNvSpPr>
            <p:nvPr/>
          </p:nvSpPr>
          <p:spPr bwMode="auto">
            <a:xfrm>
              <a:off x="3861" y="2704"/>
              <a:ext cx="900" cy="360"/>
            </a:xfrm>
            <a:prstGeom prst="rect">
              <a:avLst/>
            </a:prstGeom>
            <a:noFill/>
            <a:ln w="9525">
              <a:noFill/>
              <a:miter lim="800000"/>
              <a:headEnd/>
              <a:tailEnd/>
            </a:ln>
          </p:spPr>
          <p:txBody>
            <a:bodyPr lIns="0" tIns="0" rIns="0" bIns="0"/>
            <a:lstStyle/>
            <a:p>
              <a:pPr>
                <a:spcAft>
                  <a:spcPts val="1000"/>
                </a:spcAft>
              </a:pPr>
              <a:r>
                <a:rPr lang="en-US" sz="1100">
                  <a:solidFill>
                    <a:srgbClr val="FFFFFF"/>
                  </a:solidFill>
                </a:rPr>
                <a:t>,</a:t>
              </a:r>
              <a:r>
                <a:rPr lang="el-GR" sz="1100">
                  <a:solidFill>
                    <a:srgbClr val="000000"/>
                  </a:solidFill>
                  <a:latin typeface="Calibri" pitchFamily="34" charset="0"/>
                </a:rPr>
                <a:t>σ</a:t>
              </a:r>
              <a:r>
                <a:rPr lang="en-US" sz="1100" baseline="-25000">
                  <a:latin typeface="Calibri" pitchFamily="34" charset="0"/>
                </a:rPr>
                <a:t>u</a:t>
              </a:r>
              <a:r>
                <a:rPr lang="en-US" sz="1100">
                  <a:latin typeface="Calibri" pitchFamily="34" charset="0"/>
                </a:rPr>
                <a:t> and </a:t>
              </a:r>
              <a:r>
                <a:rPr lang="el-GR" sz="1100">
                  <a:solidFill>
                    <a:srgbClr val="000000"/>
                  </a:solidFill>
                  <a:latin typeface="Calibri" pitchFamily="34" charset="0"/>
                </a:rPr>
                <a:t>σ</a:t>
              </a:r>
              <a:r>
                <a:rPr lang="en-US" sz="1100" baseline="-25000">
                  <a:latin typeface="Calibri" pitchFamily="34" charset="0"/>
                </a:rPr>
                <a:t>o</a:t>
              </a:r>
              <a:endParaRPr lang="en-US"/>
            </a:p>
          </p:txBody>
        </p:sp>
        <p:sp>
          <p:nvSpPr>
            <p:cNvPr id="20" name="Text Box 10"/>
            <p:cNvSpPr txBox="1">
              <a:spLocks noChangeArrowheads="1"/>
            </p:cNvSpPr>
            <p:nvPr/>
          </p:nvSpPr>
          <p:spPr bwMode="auto">
            <a:xfrm>
              <a:off x="4041" y="4645"/>
              <a:ext cx="360" cy="360"/>
            </a:xfrm>
            <a:prstGeom prst="rect">
              <a:avLst/>
            </a:prstGeom>
            <a:noFill/>
            <a:ln w="9525">
              <a:noFill/>
              <a:miter lim="800000"/>
              <a:headEnd/>
              <a:tailEnd/>
            </a:ln>
          </p:spPr>
          <p:txBody>
            <a:bodyPr lIns="0" tIns="0" rIns="0" bIns="0"/>
            <a:lstStyle/>
            <a:p>
              <a:pPr>
                <a:spcAft>
                  <a:spcPts val="1000"/>
                </a:spcAft>
              </a:pPr>
              <a:r>
                <a:rPr lang="en-US" sz="1100">
                  <a:solidFill>
                    <a:srgbClr val="FFFFFF"/>
                  </a:solidFill>
                </a:rPr>
                <a:t>,</a:t>
              </a:r>
              <a:r>
                <a:rPr lang="el-GR" sz="1100">
                  <a:solidFill>
                    <a:srgbClr val="000000"/>
                  </a:solidFill>
                  <a:latin typeface="Calibri" pitchFamily="34" charset="0"/>
                </a:rPr>
                <a:t>ε</a:t>
              </a:r>
              <a:r>
                <a:rPr lang="en-US" sz="1100">
                  <a:solidFill>
                    <a:srgbClr val="000000"/>
                  </a:solidFill>
                  <a:latin typeface="Calibri" pitchFamily="34" charset="0"/>
                </a:rPr>
                <a:t> </a:t>
              </a:r>
              <a:r>
                <a:rPr lang="en-US" sz="1100" baseline="-25000">
                  <a:solidFill>
                    <a:srgbClr val="000000"/>
                  </a:solidFill>
                  <a:latin typeface="Calibri" pitchFamily="34" charset="0"/>
                </a:rPr>
                <a:t>b</a:t>
              </a:r>
              <a:endParaRPr lang="en-US"/>
            </a:p>
          </p:txBody>
        </p:sp>
        <p:sp>
          <p:nvSpPr>
            <p:cNvPr id="21" name="Text Box 11"/>
            <p:cNvSpPr txBox="1">
              <a:spLocks noChangeArrowheads="1"/>
            </p:cNvSpPr>
            <p:nvPr/>
          </p:nvSpPr>
          <p:spPr bwMode="auto">
            <a:xfrm>
              <a:off x="3501" y="5224"/>
              <a:ext cx="1440" cy="360"/>
            </a:xfrm>
            <a:prstGeom prst="rect">
              <a:avLst/>
            </a:prstGeom>
            <a:noFill/>
            <a:ln w="9525">
              <a:noFill/>
              <a:miter lim="800000"/>
              <a:headEnd/>
              <a:tailEnd/>
            </a:ln>
          </p:spPr>
          <p:txBody>
            <a:bodyPr lIns="0" tIns="0" rIns="0" bIns="0"/>
            <a:lstStyle/>
            <a:p>
              <a:pPr>
                <a:spcAft>
                  <a:spcPts val="1000"/>
                </a:spcAft>
              </a:pPr>
              <a:r>
                <a:rPr lang="en-US" sz="1100">
                  <a:solidFill>
                    <a:srgbClr val="FFFFFF"/>
                  </a:solidFill>
                </a:rPr>
                <a:t>,</a:t>
              </a:r>
              <a:r>
                <a:rPr lang="en-US" sz="1100">
                  <a:solidFill>
                    <a:srgbClr val="000000"/>
                  </a:solidFill>
                  <a:latin typeface="Calibri" pitchFamily="34" charset="0"/>
                </a:rPr>
                <a:t>Cold work %</a:t>
              </a:r>
              <a:endParaRPr lang="en-US"/>
            </a:p>
          </p:txBody>
        </p:sp>
        <p:sp>
          <p:nvSpPr>
            <p:cNvPr id="22" name="Text Box 12"/>
            <p:cNvSpPr txBox="1">
              <a:spLocks noChangeArrowheads="1"/>
            </p:cNvSpPr>
            <p:nvPr/>
          </p:nvSpPr>
          <p:spPr bwMode="auto">
            <a:xfrm>
              <a:off x="1881" y="2472"/>
              <a:ext cx="1800" cy="360"/>
            </a:xfrm>
            <a:prstGeom prst="rect">
              <a:avLst/>
            </a:prstGeom>
            <a:noFill/>
            <a:ln w="9525">
              <a:noFill/>
              <a:miter lim="800000"/>
              <a:headEnd/>
              <a:tailEnd/>
            </a:ln>
          </p:spPr>
          <p:txBody>
            <a:bodyPr lIns="0" tIns="0" rIns="0" bIns="0"/>
            <a:lstStyle/>
            <a:p>
              <a:pPr>
                <a:spcAft>
                  <a:spcPts val="1000"/>
                </a:spcAft>
              </a:pPr>
              <a:r>
                <a:rPr lang="en-US" sz="1100">
                  <a:solidFill>
                    <a:srgbClr val="FFFFFF"/>
                  </a:solidFill>
                </a:rPr>
                <a:t>,</a:t>
              </a:r>
              <a:r>
                <a:rPr lang="en-US" sz="1100">
                  <a:solidFill>
                    <a:srgbClr val="000000"/>
                  </a:solidFill>
                  <a:latin typeface="Calibri" pitchFamily="34" charset="0"/>
                </a:rPr>
                <a:t>Strength/strain</a:t>
              </a:r>
              <a:endParaRPr lang="en-US"/>
            </a:p>
          </p:txBody>
        </p:sp>
        <p:sp>
          <p:nvSpPr>
            <p:cNvPr id="23" name="Text Box 13"/>
            <p:cNvSpPr txBox="1">
              <a:spLocks noChangeArrowheads="1"/>
            </p:cNvSpPr>
            <p:nvPr/>
          </p:nvSpPr>
          <p:spPr bwMode="auto">
            <a:xfrm>
              <a:off x="1881" y="5957"/>
              <a:ext cx="3780" cy="900"/>
            </a:xfrm>
            <a:prstGeom prst="rect">
              <a:avLst/>
            </a:prstGeom>
            <a:noFill/>
            <a:ln w="9525">
              <a:noFill/>
              <a:miter lim="800000"/>
              <a:headEnd/>
              <a:tailEnd/>
            </a:ln>
          </p:spPr>
          <p:txBody>
            <a:bodyPr lIns="0" tIns="0" rIns="0" bIns="0"/>
            <a:lstStyle/>
            <a:p>
              <a:pPr>
                <a:spcAft>
                  <a:spcPts val="1000"/>
                </a:spcAft>
              </a:pPr>
              <a:r>
                <a:rPr lang="en-US" sz="1100" dirty="0">
                  <a:solidFill>
                    <a:srgbClr val="FFFFFF"/>
                  </a:solidFill>
                </a:rPr>
                <a:t>,</a:t>
              </a:r>
              <a:r>
                <a:rPr lang="en-US" sz="1100" b="1" dirty="0">
                  <a:solidFill>
                    <a:srgbClr val="000000"/>
                  </a:solidFill>
                  <a:latin typeface="Calibri" pitchFamily="34" charset="0"/>
                </a:rPr>
                <a:t>Fig. 2.2 Variation of yield stress(</a:t>
              </a:r>
              <a:r>
                <a:rPr lang="el-GR" sz="1100" b="1" dirty="0">
                  <a:solidFill>
                    <a:srgbClr val="000000"/>
                  </a:solidFill>
                  <a:latin typeface="Calibri" pitchFamily="34" charset="0"/>
                </a:rPr>
                <a:t>σ</a:t>
              </a:r>
              <a:r>
                <a:rPr lang="en-US" sz="1100" b="1" baseline="-25000" dirty="0">
                  <a:latin typeface="Calibri" pitchFamily="34" charset="0"/>
                </a:rPr>
                <a:t>o</a:t>
              </a:r>
              <a:r>
                <a:rPr lang="en-US" sz="1100" b="1" dirty="0">
                  <a:latin typeface="Calibri" pitchFamily="34" charset="0"/>
                </a:rPr>
                <a:t>), ultimate stress(</a:t>
              </a:r>
              <a:r>
                <a:rPr lang="el-GR" sz="1100" b="1" dirty="0">
                  <a:solidFill>
                    <a:srgbClr val="000000"/>
                  </a:solidFill>
                  <a:latin typeface="Calibri" pitchFamily="34" charset="0"/>
                </a:rPr>
                <a:t>σ</a:t>
              </a:r>
              <a:r>
                <a:rPr lang="en-US" sz="1100" b="1" baseline="-25000" dirty="0">
                  <a:latin typeface="Calibri" pitchFamily="34" charset="0"/>
                </a:rPr>
                <a:t>u</a:t>
              </a:r>
              <a:r>
                <a:rPr lang="en-US" sz="1100" b="1" dirty="0">
                  <a:latin typeface="Calibri" pitchFamily="34" charset="0"/>
                </a:rPr>
                <a:t>) and elongation percent</a:t>
              </a:r>
            </a:p>
            <a:p>
              <a:pPr>
                <a:spcAft>
                  <a:spcPts val="1000"/>
                </a:spcAft>
              </a:pPr>
              <a:r>
                <a:rPr lang="en-US" sz="1100" b="1" dirty="0">
                  <a:latin typeface="Calibri" pitchFamily="34" charset="0"/>
                </a:rPr>
                <a:t> (</a:t>
              </a:r>
              <a:r>
                <a:rPr lang="el-GR" sz="1100" b="1" dirty="0">
                  <a:solidFill>
                    <a:srgbClr val="000000"/>
                  </a:solidFill>
                  <a:latin typeface="Calibri" pitchFamily="34" charset="0"/>
                </a:rPr>
                <a:t>ε</a:t>
              </a:r>
              <a:r>
                <a:rPr lang="en-US" sz="1100" b="1" dirty="0">
                  <a:solidFill>
                    <a:srgbClr val="000000"/>
                  </a:solidFill>
                  <a:latin typeface="Calibri" pitchFamily="34" charset="0"/>
                </a:rPr>
                <a:t> </a:t>
              </a:r>
              <a:r>
                <a:rPr lang="en-US" sz="1100" b="1" baseline="-25000" dirty="0">
                  <a:solidFill>
                    <a:srgbClr val="000000"/>
                  </a:solidFill>
                  <a:latin typeface="Calibri" pitchFamily="34" charset="0"/>
                </a:rPr>
                <a:t>b</a:t>
              </a:r>
              <a:r>
                <a:rPr lang="en-US" sz="1100" b="1" dirty="0">
                  <a:solidFill>
                    <a:srgbClr val="000000"/>
                  </a:solidFill>
                  <a:latin typeface="Calibri" pitchFamily="34" charset="0"/>
                </a:rPr>
                <a:t>) with increase of cold work.</a:t>
              </a:r>
              <a:endParaRPr lang="en-US" dirty="0"/>
            </a:p>
          </p:txBody>
        </p:sp>
        <p:sp>
          <p:nvSpPr>
            <p:cNvPr id="24" name="Rectangle 14"/>
            <p:cNvSpPr>
              <a:spLocks noChangeArrowheads="1"/>
            </p:cNvSpPr>
            <p:nvPr/>
          </p:nvSpPr>
          <p:spPr bwMode="auto">
            <a:xfrm>
              <a:off x="6021" y="2344"/>
              <a:ext cx="3780" cy="3600"/>
            </a:xfrm>
            <a:prstGeom prst="rect">
              <a:avLst/>
            </a:prstGeom>
            <a:solidFill>
              <a:srgbClr val="FFFFFF"/>
            </a:solidFill>
            <a:ln w="9525">
              <a:solidFill>
                <a:srgbClr val="000000"/>
              </a:solidFill>
              <a:miter lim="800000"/>
              <a:headEnd/>
              <a:tailEnd/>
            </a:ln>
          </p:spPr>
          <p:txBody>
            <a:bodyPr/>
            <a:lstStyle/>
            <a:p>
              <a:endParaRPr lang="en-US"/>
            </a:p>
          </p:txBody>
        </p:sp>
        <p:sp>
          <p:nvSpPr>
            <p:cNvPr id="25" name="Line 15"/>
            <p:cNvSpPr>
              <a:spLocks noChangeShapeType="1"/>
            </p:cNvSpPr>
            <p:nvPr/>
          </p:nvSpPr>
          <p:spPr bwMode="auto">
            <a:xfrm>
              <a:off x="6498" y="2701"/>
              <a:ext cx="0" cy="2700"/>
            </a:xfrm>
            <a:prstGeom prst="line">
              <a:avLst/>
            </a:prstGeom>
            <a:noFill/>
            <a:ln w="9525">
              <a:solidFill>
                <a:srgbClr val="000000"/>
              </a:solidFill>
              <a:round/>
              <a:headEnd type="stealth" w="sm" len="lg"/>
              <a:tailEnd/>
            </a:ln>
          </p:spPr>
          <p:txBody>
            <a:bodyPr/>
            <a:lstStyle/>
            <a:p>
              <a:endParaRPr lang="en-US"/>
            </a:p>
          </p:txBody>
        </p:sp>
        <p:sp>
          <p:nvSpPr>
            <p:cNvPr id="26" name="Line 16"/>
            <p:cNvSpPr>
              <a:spLocks noChangeShapeType="1"/>
            </p:cNvSpPr>
            <p:nvPr/>
          </p:nvSpPr>
          <p:spPr bwMode="auto">
            <a:xfrm>
              <a:off x="6201" y="5143"/>
              <a:ext cx="3060" cy="0"/>
            </a:xfrm>
            <a:prstGeom prst="line">
              <a:avLst/>
            </a:prstGeom>
            <a:noFill/>
            <a:ln w="9525">
              <a:solidFill>
                <a:srgbClr val="000000"/>
              </a:solidFill>
              <a:round/>
              <a:headEnd/>
              <a:tailEnd type="stealth" w="sm" len="lg"/>
            </a:ln>
          </p:spPr>
          <p:txBody>
            <a:bodyPr/>
            <a:lstStyle/>
            <a:p>
              <a:endParaRPr lang="en-US"/>
            </a:p>
          </p:txBody>
        </p:sp>
        <p:sp>
          <p:nvSpPr>
            <p:cNvPr id="27" name="Freeform 17"/>
            <p:cNvSpPr>
              <a:spLocks/>
            </p:cNvSpPr>
            <p:nvPr/>
          </p:nvSpPr>
          <p:spPr bwMode="auto">
            <a:xfrm>
              <a:off x="6561" y="3064"/>
              <a:ext cx="2520" cy="1260"/>
            </a:xfrm>
            <a:custGeom>
              <a:avLst/>
              <a:gdLst>
                <a:gd name="T0" fmla="*/ 0 w 2520"/>
                <a:gd name="T1" fmla="*/ 1260 h 1260"/>
                <a:gd name="T2" fmla="*/ 948 w 2520"/>
                <a:gd name="T3" fmla="*/ 420 h 1260"/>
                <a:gd name="T4" fmla="*/ 2520 w 2520"/>
                <a:gd name="T5" fmla="*/ 0 h 1260"/>
                <a:gd name="T6" fmla="*/ 0 60000 65536"/>
                <a:gd name="T7" fmla="*/ 0 60000 65536"/>
                <a:gd name="T8" fmla="*/ 0 60000 65536"/>
                <a:gd name="T9" fmla="*/ 0 w 2520"/>
                <a:gd name="T10" fmla="*/ 0 h 1260"/>
                <a:gd name="T11" fmla="*/ 2520 w 2520"/>
                <a:gd name="T12" fmla="*/ 1260 h 1260"/>
              </a:gdLst>
              <a:ahLst/>
              <a:cxnLst>
                <a:cxn ang="T6">
                  <a:pos x="T0" y="T1"/>
                </a:cxn>
                <a:cxn ang="T7">
                  <a:pos x="T2" y="T3"/>
                </a:cxn>
                <a:cxn ang="T8">
                  <a:pos x="T4" y="T5"/>
                </a:cxn>
              </a:cxnLst>
              <a:rect l="T9" t="T10" r="T11" b="T12"/>
              <a:pathLst>
                <a:path w="2520" h="1260">
                  <a:moveTo>
                    <a:pt x="0" y="1260"/>
                  </a:moveTo>
                  <a:cubicBezTo>
                    <a:pt x="158" y="1120"/>
                    <a:pt x="528" y="630"/>
                    <a:pt x="948" y="420"/>
                  </a:cubicBezTo>
                  <a:cubicBezTo>
                    <a:pt x="1368" y="210"/>
                    <a:pt x="2192" y="88"/>
                    <a:pt x="2520" y="0"/>
                  </a:cubicBezTo>
                </a:path>
              </a:pathLst>
            </a:custGeom>
            <a:noFill/>
            <a:ln w="9525">
              <a:solidFill>
                <a:srgbClr val="000000"/>
              </a:solidFill>
              <a:round/>
              <a:headEnd/>
              <a:tailEnd/>
            </a:ln>
          </p:spPr>
          <p:txBody>
            <a:bodyPr/>
            <a:lstStyle/>
            <a:p>
              <a:endParaRPr lang="en-US"/>
            </a:p>
          </p:txBody>
        </p:sp>
        <p:sp>
          <p:nvSpPr>
            <p:cNvPr id="28" name="Freeform 18"/>
            <p:cNvSpPr>
              <a:spLocks/>
            </p:cNvSpPr>
            <p:nvPr/>
          </p:nvSpPr>
          <p:spPr bwMode="auto">
            <a:xfrm>
              <a:off x="6561" y="3424"/>
              <a:ext cx="2276" cy="1440"/>
            </a:xfrm>
            <a:custGeom>
              <a:avLst/>
              <a:gdLst>
                <a:gd name="T0" fmla="*/ 0 w 2276"/>
                <a:gd name="T1" fmla="*/ 1440 h 1440"/>
                <a:gd name="T2" fmla="*/ 849 w 2276"/>
                <a:gd name="T3" fmla="*/ 476 h 1440"/>
                <a:gd name="T4" fmla="*/ 2276 w 2276"/>
                <a:gd name="T5" fmla="*/ 0 h 1440"/>
                <a:gd name="T6" fmla="*/ 0 60000 65536"/>
                <a:gd name="T7" fmla="*/ 0 60000 65536"/>
                <a:gd name="T8" fmla="*/ 0 60000 65536"/>
                <a:gd name="T9" fmla="*/ 0 w 2276"/>
                <a:gd name="T10" fmla="*/ 0 h 1440"/>
                <a:gd name="T11" fmla="*/ 2276 w 2276"/>
                <a:gd name="T12" fmla="*/ 1440 h 1440"/>
              </a:gdLst>
              <a:ahLst/>
              <a:cxnLst>
                <a:cxn ang="T6">
                  <a:pos x="T0" y="T1"/>
                </a:cxn>
                <a:cxn ang="T7">
                  <a:pos x="T2" y="T3"/>
                </a:cxn>
                <a:cxn ang="T8">
                  <a:pos x="T4" y="T5"/>
                </a:cxn>
              </a:cxnLst>
              <a:rect l="T9" t="T10" r="T11" b="T12"/>
              <a:pathLst>
                <a:path w="2276" h="1440">
                  <a:moveTo>
                    <a:pt x="0" y="1440"/>
                  </a:moveTo>
                  <a:cubicBezTo>
                    <a:pt x="141" y="1279"/>
                    <a:pt x="470" y="716"/>
                    <a:pt x="849" y="476"/>
                  </a:cubicBezTo>
                  <a:cubicBezTo>
                    <a:pt x="1228" y="236"/>
                    <a:pt x="1979" y="99"/>
                    <a:pt x="2276" y="0"/>
                  </a:cubicBezTo>
                </a:path>
              </a:pathLst>
            </a:custGeom>
            <a:noFill/>
            <a:ln w="9525">
              <a:solidFill>
                <a:srgbClr val="000000"/>
              </a:solidFill>
              <a:round/>
              <a:headEnd/>
              <a:tailEnd/>
            </a:ln>
          </p:spPr>
          <p:txBody>
            <a:bodyPr/>
            <a:lstStyle/>
            <a:p>
              <a:endParaRPr lang="en-US"/>
            </a:p>
          </p:txBody>
        </p:sp>
        <p:sp>
          <p:nvSpPr>
            <p:cNvPr id="29" name="Freeform 19"/>
            <p:cNvSpPr>
              <a:spLocks/>
            </p:cNvSpPr>
            <p:nvPr/>
          </p:nvSpPr>
          <p:spPr bwMode="auto">
            <a:xfrm>
              <a:off x="6561" y="3601"/>
              <a:ext cx="1989" cy="1118"/>
            </a:xfrm>
            <a:custGeom>
              <a:avLst/>
              <a:gdLst>
                <a:gd name="T0" fmla="*/ 0 w 1989"/>
                <a:gd name="T1" fmla="*/ 0 h 1118"/>
                <a:gd name="T2" fmla="*/ 883 w 1989"/>
                <a:gd name="T3" fmla="*/ 770 h 1118"/>
                <a:gd name="T4" fmla="*/ 1989 w 1989"/>
                <a:gd name="T5" fmla="*/ 1118 h 1118"/>
                <a:gd name="T6" fmla="*/ 0 60000 65536"/>
                <a:gd name="T7" fmla="*/ 0 60000 65536"/>
                <a:gd name="T8" fmla="*/ 0 60000 65536"/>
                <a:gd name="T9" fmla="*/ 0 w 1989"/>
                <a:gd name="T10" fmla="*/ 0 h 1118"/>
                <a:gd name="T11" fmla="*/ 1989 w 1989"/>
                <a:gd name="T12" fmla="*/ 1118 h 1118"/>
              </a:gdLst>
              <a:ahLst/>
              <a:cxnLst>
                <a:cxn ang="T6">
                  <a:pos x="T0" y="T1"/>
                </a:cxn>
                <a:cxn ang="T7">
                  <a:pos x="T2" y="T3"/>
                </a:cxn>
                <a:cxn ang="T8">
                  <a:pos x="T4" y="T5"/>
                </a:cxn>
              </a:cxnLst>
              <a:rect l="T9" t="T10" r="T11" b="T12"/>
              <a:pathLst>
                <a:path w="1989" h="1118">
                  <a:moveTo>
                    <a:pt x="0" y="0"/>
                  </a:moveTo>
                  <a:cubicBezTo>
                    <a:pt x="147" y="128"/>
                    <a:pt x="552" y="584"/>
                    <a:pt x="883" y="770"/>
                  </a:cubicBezTo>
                  <a:cubicBezTo>
                    <a:pt x="1214" y="956"/>
                    <a:pt x="1759" y="1045"/>
                    <a:pt x="1989" y="1118"/>
                  </a:cubicBezTo>
                </a:path>
              </a:pathLst>
            </a:custGeom>
            <a:noFill/>
            <a:ln w="9525">
              <a:solidFill>
                <a:srgbClr val="000000"/>
              </a:solidFill>
              <a:round/>
              <a:headEnd/>
              <a:tailEnd/>
            </a:ln>
          </p:spPr>
          <p:txBody>
            <a:bodyPr/>
            <a:lstStyle/>
            <a:p>
              <a:endParaRPr lang="en-US"/>
            </a:p>
          </p:txBody>
        </p:sp>
        <p:sp>
          <p:nvSpPr>
            <p:cNvPr id="30" name="Text Box 20"/>
            <p:cNvSpPr txBox="1">
              <a:spLocks noChangeArrowheads="1"/>
            </p:cNvSpPr>
            <p:nvPr/>
          </p:nvSpPr>
          <p:spPr bwMode="auto">
            <a:xfrm>
              <a:off x="8001" y="2884"/>
              <a:ext cx="1260" cy="360"/>
            </a:xfrm>
            <a:prstGeom prst="rect">
              <a:avLst/>
            </a:prstGeom>
            <a:noFill/>
            <a:ln w="9525">
              <a:noFill/>
              <a:miter lim="800000"/>
              <a:headEnd/>
              <a:tailEnd/>
            </a:ln>
          </p:spPr>
          <p:txBody>
            <a:bodyPr lIns="0" tIns="0" rIns="0" bIns="0"/>
            <a:lstStyle/>
            <a:p>
              <a:pPr>
                <a:spcAft>
                  <a:spcPts val="1000"/>
                </a:spcAft>
              </a:pPr>
              <a:r>
                <a:rPr lang="en-US" sz="1100" dirty="0">
                  <a:solidFill>
                    <a:srgbClr val="FFFFFF"/>
                  </a:solidFill>
                </a:rPr>
                <a:t>,</a:t>
              </a:r>
              <a:r>
                <a:rPr lang="en-US" sz="1100" dirty="0">
                  <a:solidFill>
                    <a:srgbClr val="000000"/>
                  </a:solidFill>
                  <a:latin typeface="Calibri" pitchFamily="34" charset="0"/>
                </a:rPr>
                <a:t>Grain growth</a:t>
              </a:r>
              <a:endParaRPr lang="en-US" dirty="0"/>
            </a:p>
          </p:txBody>
        </p:sp>
        <p:sp>
          <p:nvSpPr>
            <p:cNvPr id="31" name="Text Box 21"/>
            <p:cNvSpPr txBox="1">
              <a:spLocks noChangeArrowheads="1"/>
            </p:cNvSpPr>
            <p:nvPr/>
          </p:nvSpPr>
          <p:spPr bwMode="auto">
            <a:xfrm>
              <a:off x="7461" y="4684"/>
              <a:ext cx="1620" cy="360"/>
            </a:xfrm>
            <a:prstGeom prst="rect">
              <a:avLst/>
            </a:prstGeom>
            <a:noFill/>
            <a:ln w="9525">
              <a:noFill/>
              <a:miter lim="800000"/>
              <a:headEnd/>
              <a:tailEnd/>
            </a:ln>
          </p:spPr>
          <p:txBody>
            <a:bodyPr lIns="0" tIns="0" rIns="0" bIns="0"/>
            <a:lstStyle/>
            <a:p>
              <a:pPr>
                <a:spcAft>
                  <a:spcPts val="1000"/>
                </a:spcAft>
              </a:pPr>
              <a:r>
                <a:rPr lang="en-US" sz="1100">
                  <a:solidFill>
                    <a:srgbClr val="FFFFFF"/>
                  </a:solidFill>
                </a:rPr>
                <a:t>,</a:t>
              </a:r>
              <a:r>
                <a:rPr lang="en-US" sz="1100">
                  <a:solidFill>
                    <a:srgbClr val="000000"/>
                  </a:solidFill>
                  <a:latin typeface="Calibri" pitchFamily="34" charset="0"/>
                </a:rPr>
                <a:t>Strength/hardness</a:t>
              </a:r>
              <a:endParaRPr lang="en-US"/>
            </a:p>
          </p:txBody>
        </p:sp>
        <p:sp>
          <p:nvSpPr>
            <p:cNvPr id="32" name="Text Box 22"/>
            <p:cNvSpPr txBox="1">
              <a:spLocks noChangeArrowheads="1"/>
            </p:cNvSpPr>
            <p:nvPr/>
          </p:nvSpPr>
          <p:spPr bwMode="auto">
            <a:xfrm>
              <a:off x="7641" y="5221"/>
              <a:ext cx="1980" cy="360"/>
            </a:xfrm>
            <a:prstGeom prst="rect">
              <a:avLst/>
            </a:prstGeom>
            <a:noFill/>
            <a:ln w="9525">
              <a:noFill/>
              <a:miter lim="800000"/>
              <a:headEnd/>
              <a:tailEnd/>
            </a:ln>
          </p:spPr>
          <p:txBody>
            <a:bodyPr lIns="0" tIns="0" rIns="0" bIns="0"/>
            <a:lstStyle/>
            <a:p>
              <a:pPr>
                <a:spcAft>
                  <a:spcPts val="1000"/>
                </a:spcAft>
              </a:pPr>
              <a:r>
                <a:rPr lang="en-US" sz="1100">
                  <a:solidFill>
                    <a:srgbClr val="FFFFFF"/>
                  </a:solidFill>
                </a:rPr>
                <a:t>,</a:t>
              </a:r>
              <a:r>
                <a:rPr lang="en-US" sz="1100">
                  <a:solidFill>
                    <a:srgbClr val="000000"/>
                  </a:solidFill>
                  <a:latin typeface="Calibri" pitchFamily="34" charset="0"/>
                </a:rPr>
                <a:t>Temperature increase</a:t>
              </a:r>
              <a:endParaRPr lang="en-US"/>
            </a:p>
          </p:txBody>
        </p:sp>
        <p:sp>
          <p:nvSpPr>
            <p:cNvPr id="33" name="Text Box 23"/>
            <p:cNvSpPr txBox="1">
              <a:spLocks noChangeArrowheads="1"/>
            </p:cNvSpPr>
            <p:nvPr/>
          </p:nvSpPr>
          <p:spPr bwMode="auto">
            <a:xfrm>
              <a:off x="6021" y="5954"/>
              <a:ext cx="3780" cy="900"/>
            </a:xfrm>
            <a:prstGeom prst="rect">
              <a:avLst/>
            </a:prstGeom>
            <a:noFill/>
            <a:ln w="9525">
              <a:noFill/>
              <a:miter lim="800000"/>
              <a:headEnd/>
              <a:tailEnd/>
            </a:ln>
          </p:spPr>
          <p:txBody>
            <a:bodyPr lIns="0" tIns="0" rIns="0" bIns="0"/>
            <a:lstStyle/>
            <a:p>
              <a:pPr>
                <a:spcAft>
                  <a:spcPts val="1000"/>
                </a:spcAft>
              </a:pPr>
              <a:r>
                <a:rPr lang="en-US" sz="1100" dirty="0">
                  <a:solidFill>
                    <a:srgbClr val="FFFFFF"/>
                  </a:solidFill>
                </a:rPr>
                <a:t>,</a:t>
              </a:r>
              <a:r>
                <a:rPr lang="en-US" sz="1100" b="1" dirty="0">
                  <a:solidFill>
                    <a:srgbClr val="000000"/>
                  </a:solidFill>
                  <a:latin typeface="Calibri" pitchFamily="34" charset="0"/>
                </a:rPr>
                <a:t>Fig. 2.3 Variation of ductility, strength/hardness, and grain growth with temperature increase. </a:t>
              </a:r>
              <a:endParaRPr lang="en-US" dirty="0"/>
            </a:p>
          </p:txBody>
        </p:sp>
        <p:sp>
          <p:nvSpPr>
            <p:cNvPr id="34" name="Text Box 24"/>
            <p:cNvSpPr txBox="1">
              <a:spLocks noChangeArrowheads="1"/>
            </p:cNvSpPr>
            <p:nvPr/>
          </p:nvSpPr>
          <p:spPr bwMode="auto">
            <a:xfrm>
              <a:off x="8361" y="3604"/>
              <a:ext cx="900" cy="360"/>
            </a:xfrm>
            <a:prstGeom prst="rect">
              <a:avLst/>
            </a:prstGeom>
            <a:noFill/>
            <a:ln w="9525">
              <a:noFill/>
              <a:miter lim="800000"/>
              <a:headEnd/>
              <a:tailEnd/>
            </a:ln>
          </p:spPr>
          <p:txBody>
            <a:bodyPr lIns="0" tIns="0" rIns="0" bIns="0"/>
            <a:lstStyle/>
            <a:p>
              <a:pPr>
                <a:spcAft>
                  <a:spcPts val="1000"/>
                </a:spcAft>
              </a:pPr>
              <a:r>
                <a:rPr lang="en-US" sz="1100">
                  <a:solidFill>
                    <a:srgbClr val="000000"/>
                  </a:solidFill>
                  <a:latin typeface="Calibri" pitchFamily="34" charset="0"/>
                </a:rPr>
                <a:t>Ductility</a:t>
              </a:r>
              <a:endParaRPr lang="en-US"/>
            </a:p>
          </p:txBody>
        </p:sp>
      </p:grpSp>
    </p:spTree>
    <p:extLst>
      <p:ext uri="{BB962C8B-B14F-4D97-AF65-F5344CB8AC3E}">
        <p14:creationId xmlns:p14="http://schemas.microsoft.com/office/powerpoint/2010/main" xmlns="" val="30843128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2421E266-A847-40A7-8A4F-C1DDA4E640E7}" type="datetime1">
              <a:rPr lang="en-US" smtClean="0"/>
              <a:t>9/14/2014</a:t>
            </a:fld>
            <a:endParaRPr lang="en-US"/>
          </a:p>
        </p:txBody>
      </p:sp>
      <p:sp>
        <p:nvSpPr>
          <p:cNvPr id="8" name="Footer Placeholder 7"/>
          <p:cNvSpPr>
            <a:spLocks noGrp="1"/>
          </p:cNvSpPr>
          <p:nvPr>
            <p:ph type="ftr" sz="quarter" idx="11"/>
          </p:nvPr>
        </p:nvSpPr>
        <p:spPr/>
        <p:txBody>
          <a:bodyPr/>
          <a:lstStyle/>
          <a:p>
            <a:r>
              <a:rPr lang="en-US" smtClean="0"/>
              <a:t>Chapter 2: Material and Manufacturing Properties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13</a:t>
            </a:fld>
            <a:endParaRPr lang="en-US"/>
          </a:p>
        </p:txBody>
      </p:sp>
      <p:sp>
        <p:nvSpPr>
          <p:cNvPr id="11" name="Rectangle 2"/>
          <p:cNvSpPr txBox="1">
            <a:spLocks noChangeArrowheads="1"/>
          </p:cNvSpPr>
          <p:nvPr/>
        </p:nvSpPr>
        <p:spPr>
          <a:xfrm>
            <a:off x="357158" y="428604"/>
            <a:ext cx="7772400" cy="1000132"/>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100" normalizeH="0" baseline="0" noProof="0" dirty="0" smtClean="0">
                <a:ln>
                  <a:noFill/>
                </a:ln>
                <a:solidFill>
                  <a:schemeClr val="tx2"/>
                </a:solidFill>
                <a:effectLst/>
                <a:uLnTx/>
                <a:uFillTx/>
                <a:latin typeface="+mj-lt"/>
                <a:ea typeface="+mj-ea"/>
                <a:cs typeface="+mj-cs"/>
              </a:rPr>
              <a:t>Chapter </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2: Material</a:t>
            </a:r>
            <a:r>
              <a:rPr kumimoji="0" lang="en-US" sz="2400" b="1" i="0" u="none" strike="noStrike" kern="1200" cap="none" spc="-100" normalizeH="0" noProof="0" dirty="0" smtClean="0">
                <a:ln>
                  <a:noFill/>
                </a:ln>
                <a:solidFill>
                  <a:schemeClr val="tx2"/>
                </a:solidFill>
                <a:effectLst/>
                <a:uLnTx/>
                <a:uFillTx/>
                <a:latin typeface="+mj-lt"/>
                <a:ea typeface="+mj-ea"/>
                <a:cs typeface="+mj-cs"/>
              </a:rPr>
              <a:t> and Manufacturing Properties</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a:t>
            </a:r>
          </a:p>
          <a:p>
            <a:pPr lvl="0">
              <a:spcBef>
                <a:spcPct val="0"/>
              </a:spcBef>
              <a:defRPr/>
            </a:pPr>
            <a:r>
              <a:rPr lang="en-US" spc="-100" dirty="0" smtClean="0">
                <a:solidFill>
                  <a:schemeClr val="tx2"/>
                </a:solidFill>
              </a:rPr>
              <a:t>2.4	</a:t>
            </a:r>
            <a:r>
              <a:rPr lang="en-US" b="1" spc="-100" dirty="0" smtClean="0">
                <a:solidFill>
                  <a:schemeClr val="tx2"/>
                </a:solidFill>
              </a:rPr>
              <a:t>Strength increase techniques in metals. </a:t>
            </a: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lang="en-US" spc="-100" dirty="0" smtClean="0">
                <a:solidFill>
                  <a:schemeClr val="tx2"/>
                </a:solidFill>
                <a:latin typeface="+mj-lt"/>
                <a:ea typeface="+mj-ea"/>
                <a:cs typeface="+mj-cs"/>
              </a:rPr>
              <a:t> </a:t>
            </a:r>
            <a:endParaRPr lang="en-US" b="1" spc="-100" dirty="0" smtClean="0">
              <a:solidFill>
                <a:schemeClr val="tx2"/>
              </a:solidFill>
              <a:latin typeface="+mj-lt"/>
              <a:ea typeface="+mj-ea"/>
              <a:cs typeface="+mj-cs"/>
            </a:endParaRPr>
          </a:p>
        </p:txBody>
      </p:sp>
      <p:sp>
        <p:nvSpPr>
          <p:cNvPr id="10" name="Rectangle 9"/>
          <p:cNvSpPr/>
          <p:nvPr/>
        </p:nvSpPr>
        <p:spPr>
          <a:xfrm>
            <a:off x="357158" y="1285860"/>
            <a:ext cx="3929090" cy="5355312"/>
          </a:xfrm>
          <a:prstGeom prst="rect">
            <a:avLst/>
          </a:prstGeom>
        </p:spPr>
        <p:txBody>
          <a:bodyPr wrap="square">
            <a:spAutoFit/>
          </a:bodyPr>
          <a:lstStyle/>
          <a:p>
            <a:pPr>
              <a:spcBef>
                <a:spcPct val="0"/>
              </a:spcBef>
            </a:pPr>
            <a:r>
              <a:rPr lang="en-US" u="sng" spc="-100" dirty="0" smtClean="0">
                <a:solidFill>
                  <a:schemeClr val="tx2"/>
                </a:solidFill>
                <a:latin typeface="+mj-lt"/>
                <a:ea typeface="+mj-ea"/>
                <a:cs typeface="+mj-cs"/>
              </a:rPr>
              <a:t>In Strain hardening:</a:t>
            </a:r>
            <a:r>
              <a:rPr lang="en-US" u="sng" dirty="0" smtClean="0"/>
              <a:t/>
            </a:r>
            <a:br>
              <a:rPr lang="en-US" u="sng" dirty="0" smtClean="0"/>
            </a:br>
            <a:r>
              <a:rPr lang="en-US" u="sng" dirty="0" smtClean="0"/>
              <a:t/>
            </a:r>
            <a:br>
              <a:rPr lang="en-US" u="sng" dirty="0" smtClean="0"/>
            </a:br>
            <a:r>
              <a:rPr lang="en-US" spc="-100" dirty="0" smtClean="0">
                <a:solidFill>
                  <a:schemeClr val="tx2"/>
                </a:solidFill>
                <a:latin typeface="+mj-lt"/>
                <a:ea typeface="+mj-ea"/>
                <a:cs typeface="+mj-cs"/>
              </a:rPr>
              <a:t>In metal forming processes the deformation is carried out at room temperature or elevated temperatures. </a:t>
            </a:r>
            <a:r>
              <a:rPr lang="en-US" spc="-100" dirty="0" smtClean="0">
                <a:solidFill>
                  <a:schemeClr val="tx2"/>
                </a:solidFill>
                <a:latin typeface="+mj-lt"/>
                <a:ea typeface="+mj-ea"/>
                <a:cs typeface="+mj-cs"/>
              </a:rPr>
              <a:t>Cold working process refers to deformation carried out at temperatures below the recrystallization temperature, while in hot working the deformation is carried out at temperature above recrystallization temperature (sometime called forging temperature).</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In general, yield stress and ultimate stress increase with increasing the  amount of cold work, while the percentage  elongation decreases with the increase of the amount of cold work, see Fig. 2.2. </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
            </a:r>
            <a:br>
              <a:rPr lang="en-US" spc="-100" dirty="0" smtClean="0">
                <a:solidFill>
                  <a:schemeClr val="tx2"/>
                </a:solidFill>
                <a:latin typeface="+mj-lt"/>
                <a:ea typeface="+mj-ea"/>
                <a:cs typeface="+mj-cs"/>
              </a:rPr>
            </a:br>
            <a:endParaRPr lang="en-US" spc="-100" dirty="0" smtClean="0">
              <a:solidFill>
                <a:schemeClr val="tx2"/>
              </a:solidFill>
              <a:latin typeface="+mj-lt"/>
              <a:ea typeface="+mj-ea"/>
              <a:cs typeface="+mj-cs"/>
            </a:endParaRPr>
          </a:p>
        </p:txBody>
      </p:sp>
      <p:pic>
        <p:nvPicPr>
          <p:cNvPr id="1026" name="Picture 2"/>
          <p:cNvPicPr>
            <a:picLocks noChangeAspect="1" noChangeArrowheads="1"/>
          </p:cNvPicPr>
          <p:nvPr/>
        </p:nvPicPr>
        <p:blipFill>
          <a:blip r:embed="rId3"/>
          <a:srcRect l="46875" t="35156" r="15039" b="34814"/>
          <a:stretch>
            <a:fillRect/>
          </a:stretch>
        </p:blipFill>
        <p:spPr bwMode="auto">
          <a:xfrm>
            <a:off x="4357686" y="1785926"/>
            <a:ext cx="3929090" cy="2478349"/>
          </a:xfrm>
          <a:prstGeom prst="rect">
            <a:avLst/>
          </a:prstGeom>
          <a:noFill/>
          <a:ln w="9525">
            <a:noFill/>
            <a:miter lim="800000"/>
            <a:headEnd/>
            <a:tailEnd/>
          </a:ln>
          <a:effectLst/>
        </p:spPr>
      </p:pic>
    </p:spTree>
    <p:extLst>
      <p:ext uri="{BB962C8B-B14F-4D97-AF65-F5344CB8AC3E}">
        <p14:creationId xmlns:p14="http://schemas.microsoft.com/office/powerpoint/2010/main" xmlns="" val="30843128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2421E266-A847-40A7-8A4F-C1DDA4E640E7}" type="datetime1">
              <a:rPr lang="en-US" smtClean="0"/>
              <a:t>9/14/2014</a:t>
            </a:fld>
            <a:endParaRPr lang="en-US"/>
          </a:p>
        </p:txBody>
      </p:sp>
      <p:sp>
        <p:nvSpPr>
          <p:cNvPr id="8" name="Footer Placeholder 7"/>
          <p:cNvSpPr>
            <a:spLocks noGrp="1"/>
          </p:cNvSpPr>
          <p:nvPr>
            <p:ph type="ftr" sz="quarter" idx="11"/>
          </p:nvPr>
        </p:nvSpPr>
        <p:spPr/>
        <p:txBody>
          <a:bodyPr/>
          <a:lstStyle/>
          <a:p>
            <a:r>
              <a:rPr lang="en-US" smtClean="0"/>
              <a:t>Chapter 2: Material and Manufacturing Properties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14</a:t>
            </a:fld>
            <a:endParaRPr lang="en-US"/>
          </a:p>
        </p:txBody>
      </p:sp>
      <p:sp>
        <p:nvSpPr>
          <p:cNvPr id="11" name="Rectangle 2"/>
          <p:cNvSpPr txBox="1">
            <a:spLocks noChangeArrowheads="1"/>
          </p:cNvSpPr>
          <p:nvPr/>
        </p:nvSpPr>
        <p:spPr>
          <a:xfrm>
            <a:off x="357158" y="428604"/>
            <a:ext cx="7772400" cy="1000132"/>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100" normalizeH="0" baseline="0" noProof="0" dirty="0" smtClean="0">
                <a:ln>
                  <a:noFill/>
                </a:ln>
                <a:solidFill>
                  <a:schemeClr val="tx2"/>
                </a:solidFill>
                <a:effectLst/>
                <a:uLnTx/>
                <a:uFillTx/>
                <a:latin typeface="+mj-lt"/>
                <a:ea typeface="+mj-ea"/>
                <a:cs typeface="+mj-cs"/>
              </a:rPr>
              <a:t>Chapter </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2: Material</a:t>
            </a:r>
            <a:r>
              <a:rPr kumimoji="0" lang="en-US" sz="2400" b="1" i="0" u="none" strike="noStrike" kern="1200" cap="none" spc="-100" normalizeH="0" noProof="0" dirty="0" smtClean="0">
                <a:ln>
                  <a:noFill/>
                </a:ln>
                <a:solidFill>
                  <a:schemeClr val="tx2"/>
                </a:solidFill>
                <a:effectLst/>
                <a:uLnTx/>
                <a:uFillTx/>
                <a:latin typeface="+mj-lt"/>
                <a:ea typeface="+mj-ea"/>
                <a:cs typeface="+mj-cs"/>
              </a:rPr>
              <a:t> and Manufacturing Properties</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a:t>
            </a:r>
          </a:p>
          <a:p>
            <a:pPr lvl="0">
              <a:spcBef>
                <a:spcPct val="0"/>
              </a:spcBef>
              <a:defRPr/>
            </a:pPr>
            <a:r>
              <a:rPr lang="en-US" spc="-100" dirty="0" smtClean="0">
                <a:solidFill>
                  <a:schemeClr val="tx2"/>
                </a:solidFill>
              </a:rPr>
              <a:t>2.4	</a:t>
            </a:r>
            <a:r>
              <a:rPr lang="en-US" b="1" spc="-100" dirty="0" smtClean="0">
                <a:solidFill>
                  <a:schemeClr val="tx2"/>
                </a:solidFill>
              </a:rPr>
              <a:t>Strength increase techniques in metals. </a:t>
            </a: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lang="en-US" spc="-100" dirty="0" smtClean="0">
                <a:solidFill>
                  <a:schemeClr val="tx2"/>
                </a:solidFill>
                <a:latin typeface="+mj-lt"/>
                <a:ea typeface="+mj-ea"/>
                <a:cs typeface="+mj-cs"/>
              </a:rPr>
              <a:t> </a:t>
            </a:r>
            <a:endParaRPr lang="en-US" b="1" spc="-100" dirty="0" smtClean="0">
              <a:solidFill>
                <a:schemeClr val="tx2"/>
              </a:solidFill>
              <a:latin typeface="+mj-lt"/>
              <a:ea typeface="+mj-ea"/>
              <a:cs typeface="+mj-cs"/>
            </a:endParaRPr>
          </a:p>
        </p:txBody>
      </p:sp>
      <p:sp>
        <p:nvSpPr>
          <p:cNvPr id="10" name="Rectangle 9"/>
          <p:cNvSpPr/>
          <p:nvPr/>
        </p:nvSpPr>
        <p:spPr>
          <a:xfrm>
            <a:off x="357158" y="1285860"/>
            <a:ext cx="3929090" cy="5355312"/>
          </a:xfrm>
          <a:prstGeom prst="rect">
            <a:avLst/>
          </a:prstGeom>
        </p:spPr>
        <p:txBody>
          <a:bodyPr wrap="square">
            <a:spAutoFit/>
          </a:bodyPr>
          <a:lstStyle/>
          <a:p>
            <a:pPr>
              <a:spcBef>
                <a:spcPct val="0"/>
              </a:spcBef>
            </a:pPr>
            <a:r>
              <a:rPr lang="en-US" u="sng" spc="-100" dirty="0" smtClean="0">
                <a:solidFill>
                  <a:schemeClr val="tx2"/>
                </a:solidFill>
                <a:latin typeface="+mj-lt"/>
                <a:ea typeface="+mj-ea"/>
                <a:cs typeface="+mj-cs"/>
              </a:rPr>
              <a:t>In Strain hardening:</a:t>
            </a:r>
            <a:r>
              <a:rPr lang="en-US" u="sng" dirty="0" smtClean="0"/>
              <a:t/>
            </a:r>
            <a:br>
              <a:rPr lang="en-US" u="sng" dirty="0" smtClean="0"/>
            </a:br>
            <a:r>
              <a:rPr lang="en-US" u="sng" dirty="0" smtClean="0"/>
              <a:t/>
            </a:r>
            <a:br>
              <a:rPr lang="en-US" u="sng" dirty="0" smtClean="0"/>
            </a:br>
            <a:r>
              <a:rPr lang="en-US" spc="-100" dirty="0" smtClean="0">
                <a:solidFill>
                  <a:schemeClr val="tx2"/>
                </a:solidFill>
                <a:latin typeface="+mj-lt"/>
                <a:ea typeface="+mj-ea"/>
                <a:cs typeface="+mj-cs"/>
              </a:rPr>
              <a:t>In metal forming processes the deformation is carried out at room temperature or elevated temperatures. </a:t>
            </a:r>
            <a:r>
              <a:rPr lang="en-US" spc="-100" dirty="0" smtClean="0">
                <a:solidFill>
                  <a:schemeClr val="tx2"/>
                </a:solidFill>
                <a:latin typeface="+mj-lt"/>
                <a:ea typeface="+mj-ea"/>
                <a:cs typeface="+mj-cs"/>
              </a:rPr>
              <a:t>Cold working process refers to deformation carried out at temperatures below the recrystallization temperature, while in hot working the deformation is carried out at temperature above recrystallization temperature (sometime called forging temperature).</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In general, yield stress and ultimate stress increase with increasing the  amount of cold work, while the percentage  elongation decreases with the increase of the amount of cold work, see Fig. 2.2. </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
            </a:r>
            <a:br>
              <a:rPr lang="en-US" spc="-100" dirty="0" smtClean="0">
                <a:solidFill>
                  <a:schemeClr val="tx2"/>
                </a:solidFill>
                <a:latin typeface="+mj-lt"/>
                <a:ea typeface="+mj-ea"/>
                <a:cs typeface="+mj-cs"/>
              </a:rPr>
            </a:br>
            <a:endParaRPr lang="en-US" spc="-100" dirty="0" smtClean="0">
              <a:solidFill>
                <a:schemeClr val="tx2"/>
              </a:solidFill>
              <a:latin typeface="+mj-lt"/>
              <a:ea typeface="+mj-ea"/>
              <a:cs typeface="+mj-cs"/>
            </a:endParaRPr>
          </a:p>
        </p:txBody>
      </p:sp>
      <p:pic>
        <p:nvPicPr>
          <p:cNvPr id="1026" name="Picture 2"/>
          <p:cNvPicPr>
            <a:picLocks noChangeAspect="1" noChangeArrowheads="1"/>
          </p:cNvPicPr>
          <p:nvPr/>
        </p:nvPicPr>
        <p:blipFill>
          <a:blip r:embed="rId3"/>
          <a:srcRect l="46875" t="35156" r="15039" b="34814"/>
          <a:stretch>
            <a:fillRect/>
          </a:stretch>
        </p:blipFill>
        <p:spPr bwMode="auto">
          <a:xfrm>
            <a:off x="4357686" y="1785926"/>
            <a:ext cx="3929090" cy="2478349"/>
          </a:xfrm>
          <a:prstGeom prst="rect">
            <a:avLst/>
          </a:prstGeom>
          <a:noFill/>
          <a:ln w="9525">
            <a:noFill/>
            <a:miter lim="800000"/>
            <a:headEnd/>
            <a:tailEnd/>
          </a:ln>
          <a:effectLst/>
        </p:spPr>
      </p:pic>
    </p:spTree>
    <p:extLst>
      <p:ext uri="{BB962C8B-B14F-4D97-AF65-F5344CB8AC3E}">
        <p14:creationId xmlns:p14="http://schemas.microsoft.com/office/powerpoint/2010/main" xmlns="" val="30843128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2421E266-A847-40A7-8A4F-C1DDA4E640E7}" type="datetime1">
              <a:rPr lang="en-US" smtClean="0"/>
              <a:t>9/14/2014</a:t>
            </a:fld>
            <a:endParaRPr lang="en-US"/>
          </a:p>
        </p:txBody>
      </p:sp>
      <p:sp>
        <p:nvSpPr>
          <p:cNvPr id="8" name="Footer Placeholder 7"/>
          <p:cNvSpPr>
            <a:spLocks noGrp="1"/>
          </p:cNvSpPr>
          <p:nvPr>
            <p:ph type="ftr" sz="quarter" idx="11"/>
          </p:nvPr>
        </p:nvSpPr>
        <p:spPr/>
        <p:txBody>
          <a:bodyPr/>
          <a:lstStyle/>
          <a:p>
            <a:r>
              <a:rPr lang="en-US" smtClean="0"/>
              <a:t>Chapter 2: Material and Manufacturing Properties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15</a:t>
            </a:fld>
            <a:endParaRPr lang="en-US"/>
          </a:p>
        </p:txBody>
      </p:sp>
      <p:sp>
        <p:nvSpPr>
          <p:cNvPr id="11" name="Rectangle 2"/>
          <p:cNvSpPr txBox="1">
            <a:spLocks noChangeArrowheads="1"/>
          </p:cNvSpPr>
          <p:nvPr/>
        </p:nvSpPr>
        <p:spPr>
          <a:xfrm>
            <a:off x="357158" y="428604"/>
            <a:ext cx="7772400" cy="1000132"/>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100" normalizeH="0" baseline="0" noProof="0" dirty="0" smtClean="0">
                <a:ln>
                  <a:noFill/>
                </a:ln>
                <a:solidFill>
                  <a:schemeClr val="tx2"/>
                </a:solidFill>
                <a:effectLst/>
                <a:uLnTx/>
                <a:uFillTx/>
                <a:latin typeface="+mj-lt"/>
                <a:ea typeface="+mj-ea"/>
                <a:cs typeface="+mj-cs"/>
              </a:rPr>
              <a:t>Chapter </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2: Material</a:t>
            </a:r>
            <a:r>
              <a:rPr kumimoji="0" lang="en-US" sz="2400" b="1" i="0" u="none" strike="noStrike" kern="1200" cap="none" spc="-100" normalizeH="0" noProof="0" dirty="0" smtClean="0">
                <a:ln>
                  <a:noFill/>
                </a:ln>
                <a:solidFill>
                  <a:schemeClr val="tx2"/>
                </a:solidFill>
                <a:effectLst/>
                <a:uLnTx/>
                <a:uFillTx/>
                <a:latin typeface="+mj-lt"/>
                <a:ea typeface="+mj-ea"/>
                <a:cs typeface="+mj-cs"/>
              </a:rPr>
              <a:t> and Manufacturing Properties</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a:t>
            </a:r>
          </a:p>
          <a:p>
            <a:pPr lvl="0">
              <a:spcBef>
                <a:spcPct val="0"/>
              </a:spcBef>
              <a:defRPr/>
            </a:pPr>
            <a:r>
              <a:rPr lang="en-US" spc="-100" dirty="0" smtClean="0">
                <a:solidFill>
                  <a:schemeClr val="tx2"/>
                </a:solidFill>
              </a:rPr>
              <a:t>2.4	</a:t>
            </a:r>
            <a:r>
              <a:rPr lang="en-US" b="1" spc="-100" dirty="0" smtClean="0">
                <a:solidFill>
                  <a:schemeClr val="tx2"/>
                </a:solidFill>
              </a:rPr>
              <a:t>Strength increase techniques in metals. </a:t>
            </a: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lang="en-US" spc="-100" dirty="0" smtClean="0">
                <a:solidFill>
                  <a:schemeClr val="tx2"/>
                </a:solidFill>
                <a:latin typeface="+mj-lt"/>
                <a:ea typeface="+mj-ea"/>
                <a:cs typeface="+mj-cs"/>
              </a:rPr>
              <a:t> </a:t>
            </a:r>
            <a:endParaRPr lang="en-US" b="1" spc="-100" dirty="0" smtClean="0">
              <a:solidFill>
                <a:schemeClr val="tx2"/>
              </a:solidFill>
              <a:latin typeface="+mj-lt"/>
              <a:ea typeface="+mj-ea"/>
              <a:cs typeface="+mj-cs"/>
            </a:endParaRPr>
          </a:p>
        </p:txBody>
      </p:sp>
      <p:sp>
        <p:nvSpPr>
          <p:cNvPr id="10" name="Rectangle 9"/>
          <p:cNvSpPr/>
          <p:nvPr/>
        </p:nvSpPr>
        <p:spPr>
          <a:xfrm>
            <a:off x="357158" y="1285860"/>
            <a:ext cx="3929090" cy="5078313"/>
          </a:xfrm>
          <a:prstGeom prst="rect">
            <a:avLst/>
          </a:prstGeom>
        </p:spPr>
        <p:txBody>
          <a:bodyPr wrap="square">
            <a:spAutoFit/>
          </a:bodyPr>
          <a:lstStyle/>
          <a:p>
            <a:pPr>
              <a:spcBef>
                <a:spcPct val="0"/>
              </a:spcBef>
            </a:pPr>
            <a:r>
              <a:rPr lang="en-US" u="sng" spc="-100" dirty="0" smtClean="0">
                <a:solidFill>
                  <a:schemeClr val="tx2"/>
                </a:solidFill>
                <a:latin typeface="+mj-lt"/>
                <a:ea typeface="+mj-ea"/>
                <a:cs typeface="+mj-cs"/>
              </a:rPr>
              <a:t>In Strain </a:t>
            </a:r>
            <a:r>
              <a:rPr lang="en-US" u="sng" spc="-100" dirty="0" smtClean="0">
                <a:solidFill>
                  <a:schemeClr val="tx2"/>
                </a:solidFill>
                <a:latin typeface="+mj-lt"/>
                <a:ea typeface="+mj-ea"/>
                <a:cs typeface="+mj-cs"/>
              </a:rPr>
              <a:t>hardening ……….. continue:</a:t>
            </a:r>
            <a:r>
              <a:rPr lang="en-US" u="sng" dirty="0" smtClean="0"/>
              <a:t/>
            </a:r>
            <a:br>
              <a:rPr lang="en-US" u="sng" dirty="0" smtClean="0"/>
            </a:br>
            <a:r>
              <a:rPr lang="en-US" u="sng" dirty="0" smtClean="0"/>
              <a:t/>
            </a:r>
            <a:br>
              <a:rPr lang="en-US" u="sng" dirty="0" smtClean="0"/>
            </a:br>
            <a:r>
              <a:rPr lang="en-US" spc="-100" dirty="0" smtClean="0">
                <a:solidFill>
                  <a:schemeClr val="tx2"/>
                </a:solidFill>
                <a:latin typeface="+mj-lt"/>
                <a:ea typeface="+mj-ea"/>
                <a:cs typeface="+mj-cs"/>
              </a:rPr>
              <a:t>After deformation the structure grains becomes elongated in certain direction and contracted in another direction, this called anisotropy. </a:t>
            </a:r>
          </a:p>
          <a:p>
            <a:pPr>
              <a:spcBef>
                <a:spcPct val="0"/>
              </a:spcBef>
            </a:pPr>
            <a:endParaRPr lang="en-US" spc="-100" dirty="0" smtClean="0">
              <a:solidFill>
                <a:schemeClr val="tx2"/>
              </a:solidFill>
              <a:latin typeface="+mj-lt"/>
              <a:ea typeface="+mj-ea"/>
              <a:cs typeface="+mj-cs"/>
            </a:endParaRPr>
          </a:p>
          <a:p>
            <a:pPr>
              <a:spcBef>
                <a:spcPct val="0"/>
              </a:spcBef>
            </a:pPr>
            <a:r>
              <a:rPr lang="en-US" spc="-100" dirty="0" smtClean="0">
                <a:solidFill>
                  <a:schemeClr val="tx2"/>
                </a:solidFill>
                <a:latin typeface="+mj-lt"/>
                <a:ea typeface="+mj-ea"/>
                <a:cs typeface="+mj-cs"/>
              </a:rPr>
              <a:t>This means the metal has different properties in different directions. </a:t>
            </a:r>
            <a:r>
              <a:rPr lang="en-US" spc="-100" dirty="0" smtClean="0">
                <a:solidFill>
                  <a:schemeClr val="tx2"/>
                </a:solidFill>
                <a:latin typeface="+mj-lt"/>
                <a:ea typeface="+mj-ea"/>
                <a:cs typeface="+mj-cs"/>
              </a:rPr>
              <a:t>By heat treatment, it is possible to release the stresses or the deformation in the matrix grains and this procedure called recrystallization, these results in grain size growth, see Fig. </a:t>
            </a:r>
            <a:r>
              <a:rPr lang="en-US" spc="-100" dirty="0" smtClean="0">
                <a:solidFill>
                  <a:schemeClr val="tx2"/>
                </a:solidFill>
                <a:latin typeface="+mj-lt"/>
                <a:ea typeface="+mj-ea"/>
                <a:cs typeface="+mj-cs"/>
              </a:rPr>
              <a:t>2.3. </a:t>
            </a:r>
          </a:p>
          <a:p>
            <a:pPr>
              <a:spcBef>
                <a:spcPct val="0"/>
              </a:spcBef>
            </a:pPr>
            <a:endParaRPr lang="en-US" spc="-100" dirty="0" smtClean="0">
              <a:solidFill>
                <a:schemeClr val="tx2"/>
              </a:solidFill>
              <a:latin typeface="+mj-lt"/>
              <a:ea typeface="+mj-ea"/>
              <a:cs typeface="+mj-cs"/>
            </a:endParaRPr>
          </a:p>
          <a:p>
            <a:pPr>
              <a:spcBef>
                <a:spcPct val="0"/>
              </a:spcBef>
            </a:pPr>
            <a:r>
              <a:rPr lang="en-US" spc="-100" dirty="0" smtClean="0">
                <a:solidFill>
                  <a:schemeClr val="tx2"/>
                </a:solidFill>
                <a:latin typeface="+mj-lt"/>
                <a:ea typeface="+mj-ea"/>
                <a:cs typeface="+mj-cs"/>
              </a:rPr>
              <a:t>Recrystallization temperature is nearly half the melting point of metals </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
            </a:r>
            <a:br>
              <a:rPr lang="en-US" spc="-100" dirty="0" smtClean="0">
                <a:solidFill>
                  <a:schemeClr val="tx2"/>
                </a:solidFill>
                <a:latin typeface="+mj-lt"/>
                <a:ea typeface="+mj-ea"/>
                <a:cs typeface="+mj-cs"/>
              </a:rPr>
            </a:br>
            <a:endParaRPr lang="en-US" spc="-100" dirty="0" smtClean="0">
              <a:solidFill>
                <a:schemeClr val="tx2"/>
              </a:solidFill>
              <a:latin typeface="+mj-lt"/>
              <a:ea typeface="+mj-ea"/>
              <a:cs typeface="+mj-cs"/>
            </a:endParaRPr>
          </a:p>
        </p:txBody>
      </p:sp>
      <p:pic>
        <p:nvPicPr>
          <p:cNvPr id="1026" name="Picture 2"/>
          <p:cNvPicPr>
            <a:picLocks noChangeAspect="1" noChangeArrowheads="1"/>
          </p:cNvPicPr>
          <p:nvPr/>
        </p:nvPicPr>
        <p:blipFill>
          <a:blip r:embed="rId3"/>
          <a:srcRect l="46875" t="35156" r="15039" b="34814"/>
          <a:stretch>
            <a:fillRect/>
          </a:stretch>
        </p:blipFill>
        <p:spPr bwMode="auto">
          <a:xfrm>
            <a:off x="4131175" y="1643050"/>
            <a:ext cx="4155601" cy="2621225"/>
          </a:xfrm>
          <a:prstGeom prst="rect">
            <a:avLst/>
          </a:prstGeom>
          <a:noFill/>
          <a:ln w="9525">
            <a:noFill/>
            <a:miter lim="800000"/>
            <a:headEnd/>
            <a:tailEnd/>
          </a:ln>
          <a:effectLst/>
        </p:spPr>
      </p:pic>
    </p:spTree>
    <p:extLst>
      <p:ext uri="{BB962C8B-B14F-4D97-AF65-F5344CB8AC3E}">
        <p14:creationId xmlns:p14="http://schemas.microsoft.com/office/powerpoint/2010/main" xmlns="" val="30843128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2421E266-A847-40A7-8A4F-C1DDA4E640E7}" type="datetime1">
              <a:rPr lang="en-US" smtClean="0"/>
              <a:t>9/14/2014</a:t>
            </a:fld>
            <a:endParaRPr lang="en-US"/>
          </a:p>
        </p:txBody>
      </p:sp>
      <p:sp>
        <p:nvSpPr>
          <p:cNvPr id="8" name="Footer Placeholder 7"/>
          <p:cNvSpPr>
            <a:spLocks noGrp="1"/>
          </p:cNvSpPr>
          <p:nvPr>
            <p:ph type="ftr" sz="quarter" idx="11"/>
          </p:nvPr>
        </p:nvSpPr>
        <p:spPr/>
        <p:txBody>
          <a:bodyPr/>
          <a:lstStyle/>
          <a:p>
            <a:r>
              <a:rPr lang="en-US" smtClean="0"/>
              <a:t>Chapter 2: Material and Manufacturing Properties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16</a:t>
            </a:fld>
            <a:endParaRPr lang="en-US"/>
          </a:p>
        </p:txBody>
      </p:sp>
      <p:sp>
        <p:nvSpPr>
          <p:cNvPr id="11" name="Rectangle 2"/>
          <p:cNvSpPr txBox="1">
            <a:spLocks noChangeArrowheads="1"/>
          </p:cNvSpPr>
          <p:nvPr/>
        </p:nvSpPr>
        <p:spPr>
          <a:xfrm>
            <a:off x="357158" y="428604"/>
            <a:ext cx="7772400" cy="1000132"/>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100" normalizeH="0" baseline="0" noProof="0" dirty="0" smtClean="0">
                <a:ln>
                  <a:noFill/>
                </a:ln>
                <a:solidFill>
                  <a:schemeClr val="tx2"/>
                </a:solidFill>
                <a:effectLst/>
                <a:uLnTx/>
                <a:uFillTx/>
                <a:latin typeface="+mj-lt"/>
                <a:ea typeface="+mj-ea"/>
                <a:cs typeface="+mj-cs"/>
              </a:rPr>
              <a:t>Chapter </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2: Material</a:t>
            </a:r>
            <a:r>
              <a:rPr kumimoji="0" lang="en-US" sz="2400" b="1" i="0" u="none" strike="noStrike" kern="1200" cap="none" spc="-100" normalizeH="0" noProof="0" dirty="0" smtClean="0">
                <a:ln>
                  <a:noFill/>
                </a:ln>
                <a:solidFill>
                  <a:schemeClr val="tx2"/>
                </a:solidFill>
                <a:effectLst/>
                <a:uLnTx/>
                <a:uFillTx/>
                <a:latin typeface="+mj-lt"/>
                <a:ea typeface="+mj-ea"/>
                <a:cs typeface="+mj-cs"/>
              </a:rPr>
              <a:t> and Manufacturing Properties</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a:t>
            </a:r>
          </a:p>
          <a:p>
            <a:pPr lvl="0">
              <a:spcBef>
                <a:spcPct val="0"/>
              </a:spcBef>
              <a:defRPr/>
            </a:pPr>
            <a:r>
              <a:rPr lang="en-US" spc="-100" dirty="0" smtClean="0">
                <a:solidFill>
                  <a:schemeClr val="tx2"/>
                </a:solidFill>
              </a:rPr>
              <a:t>2.5	</a:t>
            </a:r>
            <a:r>
              <a:rPr lang="en-US" b="1" spc="-100" dirty="0" smtClean="0">
                <a:solidFill>
                  <a:schemeClr val="tx2"/>
                </a:solidFill>
              </a:rPr>
              <a:t>Classification of materials </a:t>
            </a: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lang="en-US" spc="-100" dirty="0" smtClean="0">
                <a:solidFill>
                  <a:schemeClr val="tx2"/>
                </a:solidFill>
                <a:latin typeface="+mj-lt"/>
                <a:ea typeface="+mj-ea"/>
                <a:cs typeface="+mj-cs"/>
              </a:rPr>
              <a:t> </a:t>
            </a:r>
            <a:endParaRPr lang="en-US" b="1" spc="-100" dirty="0" smtClean="0">
              <a:solidFill>
                <a:schemeClr val="tx2"/>
              </a:solidFill>
              <a:latin typeface="+mj-lt"/>
              <a:ea typeface="+mj-ea"/>
              <a:cs typeface="+mj-cs"/>
            </a:endParaRPr>
          </a:p>
        </p:txBody>
      </p:sp>
      <p:sp>
        <p:nvSpPr>
          <p:cNvPr id="12" name="Rectangle 11"/>
          <p:cNvSpPr/>
          <p:nvPr/>
        </p:nvSpPr>
        <p:spPr>
          <a:xfrm>
            <a:off x="571472" y="1643050"/>
            <a:ext cx="4572000" cy="1754326"/>
          </a:xfrm>
          <a:prstGeom prst="rect">
            <a:avLst/>
          </a:prstGeom>
        </p:spPr>
        <p:txBody>
          <a:bodyPr>
            <a:spAutoFit/>
          </a:bodyPr>
          <a:lstStyle/>
          <a:p>
            <a:pPr indent="360363" algn="justLow" eaLnBrk="0" hangingPunct="0">
              <a:tabLst>
                <a:tab pos="-1260475" algn="r"/>
                <a:tab pos="2636838" algn="ctr"/>
                <a:tab pos="5273675" algn="r"/>
              </a:tabLst>
            </a:pPr>
            <a:r>
              <a:rPr lang="en-US" spc="-100" dirty="0" smtClean="0">
                <a:solidFill>
                  <a:schemeClr val="tx2"/>
                </a:solidFill>
              </a:rPr>
              <a:t>Manufacturing materials are divided into three main groups given as follows:</a:t>
            </a:r>
          </a:p>
          <a:p>
            <a:pPr indent="360363" algn="justLow" eaLnBrk="0" hangingPunct="0">
              <a:tabLst>
                <a:tab pos="-1260475" algn="r"/>
                <a:tab pos="2636838" algn="ctr"/>
                <a:tab pos="5273675" algn="r"/>
              </a:tabLst>
            </a:pPr>
            <a:endParaRPr lang="en-US" spc="-100" dirty="0" smtClean="0">
              <a:solidFill>
                <a:schemeClr val="tx2"/>
              </a:solidFill>
            </a:endParaRPr>
          </a:p>
          <a:p>
            <a:pPr indent="360363" algn="justLow" eaLnBrk="0" hangingPunct="0">
              <a:buFontTx/>
              <a:buChar char="•"/>
              <a:tabLst>
                <a:tab pos="-1260475" algn="r"/>
                <a:tab pos="2636838" algn="ctr"/>
                <a:tab pos="5273675" algn="r"/>
              </a:tabLst>
            </a:pPr>
            <a:r>
              <a:rPr lang="en-US" spc="-100" dirty="0" smtClean="0">
                <a:solidFill>
                  <a:schemeClr val="tx2"/>
                </a:solidFill>
              </a:rPr>
              <a:t>Metallic material group,</a:t>
            </a:r>
          </a:p>
          <a:p>
            <a:pPr indent="360363" algn="justLow" eaLnBrk="0" hangingPunct="0">
              <a:buFontTx/>
              <a:buChar char="•"/>
              <a:tabLst>
                <a:tab pos="-1260475" algn="r"/>
                <a:tab pos="2636838" algn="ctr"/>
                <a:tab pos="5273675" algn="r"/>
              </a:tabLst>
            </a:pPr>
            <a:r>
              <a:rPr lang="en-US" spc="-100" dirty="0" smtClean="0">
                <a:solidFill>
                  <a:schemeClr val="tx2"/>
                </a:solidFill>
              </a:rPr>
              <a:t>Nonmetallic material group, and</a:t>
            </a:r>
          </a:p>
          <a:p>
            <a:pPr indent="360363" algn="justLow" eaLnBrk="0" hangingPunct="0">
              <a:buFontTx/>
              <a:buChar char="•"/>
              <a:tabLst>
                <a:tab pos="-1260475" algn="r"/>
                <a:tab pos="2636838" algn="ctr"/>
                <a:tab pos="5273675" algn="r"/>
              </a:tabLst>
            </a:pPr>
            <a:r>
              <a:rPr lang="en-US" spc="-100" dirty="0" smtClean="0">
                <a:solidFill>
                  <a:schemeClr val="tx2"/>
                </a:solidFill>
              </a:rPr>
              <a:t>Composite material group.</a:t>
            </a:r>
          </a:p>
        </p:txBody>
      </p:sp>
      <p:sp>
        <p:nvSpPr>
          <p:cNvPr id="13" name="Rectangle 12"/>
          <p:cNvSpPr/>
          <p:nvPr/>
        </p:nvSpPr>
        <p:spPr>
          <a:xfrm rot="19694687">
            <a:off x="3071803" y="3299254"/>
            <a:ext cx="4291624" cy="175432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Here</a:t>
            </a:r>
          </a:p>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End Chapter 2</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xmlns="" val="30843128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2421E266-A847-40A7-8A4F-C1DDA4E640E7}" type="datetime1">
              <a:rPr lang="en-US" smtClean="0"/>
              <a:t>9/14/2014</a:t>
            </a:fld>
            <a:endParaRPr lang="en-US"/>
          </a:p>
        </p:txBody>
      </p:sp>
      <p:sp>
        <p:nvSpPr>
          <p:cNvPr id="8" name="Footer Placeholder 7"/>
          <p:cNvSpPr>
            <a:spLocks noGrp="1"/>
          </p:cNvSpPr>
          <p:nvPr>
            <p:ph type="ftr" sz="quarter" idx="11"/>
          </p:nvPr>
        </p:nvSpPr>
        <p:spPr/>
        <p:txBody>
          <a:bodyPr/>
          <a:lstStyle/>
          <a:p>
            <a:r>
              <a:rPr lang="en-US" smtClean="0"/>
              <a:t>Chapter 2: Material and Manufacturing Properties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2</a:t>
            </a:fld>
            <a:endParaRPr lang="en-US"/>
          </a:p>
        </p:txBody>
      </p:sp>
      <p:sp>
        <p:nvSpPr>
          <p:cNvPr id="10" name="Rectangle 2"/>
          <p:cNvSpPr txBox="1">
            <a:spLocks noChangeArrowheads="1"/>
          </p:cNvSpPr>
          <p:nvPr/>
        </p:nvSpPr>
        <p:spPr>
          <a:xfrm>
            <a:off x="500034" y="928670"/>
            <a:ext cx="7772400" cy="1143000"/>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6600" spc="-100" dirty="0" smtClean="0">
                <a:solidFill>
                  <a:schemeClr val="tx2"/>
                </a:solidFill>
                <a:latin typeface="+mj-lt"/>
                <a:ea typeface="+mj-ea"/>
                <a:cs typeface="+mj-cs"/>
              </a:rPr>
              <a:t>        Chapter </a:t>
            </a:r>
            <a:r>
              <a:rPr lang="en-US" sz="6600" spc="-100" dirty="0" smtClean="0">
                <a:solidFill>
                  <a:schemeClr val="tx2"/>
                </a:solidFill>
                <a:latin typeface="+mj-lt"/>
                <a:ea typeface="+mj-ea"/>
                <a:cs typeface="+mj-cs"/>
              </a:rPr>
              <a:t>2</a:t>
            </a:r>
            <a:r>
              <a:rPr kumimoji="0" lang="en-US" sz="6600" b="0" i="0" u="none" strike="noStrike" kern="1200" cap="none" spc="-100" normalizeH="0" baseline="0" noProof="0" dirty="0" smtClean="0">
                <a:ln>
                  <a:noFill/>
                </a:ln>
                <a:solidFill>
                  <a:schemeClr val="tx2"/>
                </a:solidFill>
                <a:effectLst/>
                <a:uLnTx/>
                <a:uFillTx/>
                <a:latin typeface="+mj-lt"/>
                <a:ea typeface="+mj-ea"/>
                <a:cs typeface="+mj-cs"/>
              </a:rPr>
              <a:t/>
            </a:r>
            <a:br>
              <a:rPr kumimoji="0" lang="en-US" sz="6600" b="0" i="0" u="none" strike="noStrike" kern="1200" cap="none" spc="-100" normalizeH="0" baseline="0" noProof="0" dirty="0" smtClean="0">
                <a:ln>
                  <a:noFill/>
                </a:ln>
                <a:solidFill>
                  <a:schemeClr val="tx2"/>
                </a:solidFill>
                <a:effectLst/>
                <a:uLnTx/>
                <a:uFillTx/>
                <a:latin typeface="+mj-lt"/>
                <a:ea typeface="+mj-ea"/>
                <a:cs typeface="+mj-cs"/>
              </a:rPr>
            </a:br>
            <a:r>
              <a:rPr kumimoji="0" lang="en-US" sz="6600" b="0" i="0" u="none" strike="noStrike" kern="1200" cap="none" spc="-100" normalizeH="0" baseline="0" noProof="0" dirty="0" smtClean="0">
                <a:ln>
                  <a:noFill/>
                </a:ln>
                <a:solidFill>
                  <a:schemeClr val="tx2"/>
                </a:solidFill>
                <a:effectLst/>
                <a:uLnTx/>
                <a:uFillTx/>
                <a:latin typeface="+mj-lt"/>
                <a:ea typeface="+mj-ea"/>
                <a:cs typeface="+mj-cs"/>
              </a:rPr>
              <a:t> </a:t>
            </a:r>
            <a:r>
              <a:rPr kumimoji="0" lang="en-US" sz="6600" b="0" i="0" u="none" strike="noStrike" kern="1200" cap="none" spc="-100" normalizeH="0" baseline="0" noProof="0" dirty="0" smtClean="0">
                <a:ln>
                  <a:noFill/>
                </a:ln>
                <a:solidFill>
                  <a:schemeClr val="tx2"/>
                </a:solidFill>
                <a:effectLst/>
                <a:uLnTx/>
                <a:uFillTx/>
                <a:latin typeface="+mj-lt"/>
                <a:ea typeface="+mj-ea"/>
                <a:cs typeface="+mj-cs"/>
              </a:rPr>
              <a:t>         </a:t>
            </a:r>
            <a:r>
              <a:rPr lang="en-US" sz="2000" dirty="0" smtClean="0">
                <a:solidFill>
                  <a:schemeClr val="tx1">
                    <a:tint val="75000"/>
                  </a:schemeClr>
                </a:solidFill>
              </a:rPr>
              <a:t> </a:t>
            </a:r>
            <a:endParaRPr lang="en-US" sz="2000" dirty="0" smtClean="0">
              <a:solidFill>
                <a:schemeClr val="tx1">
                  <a:tint val="75000"/>
                </a:schemeClr>
              </a:solidFill>
            </a:endParaRPr>
          </a:p>
        </p:txBody>
      </p:sp>
      <p:sp>
        <p:nvSpPr>
          <p:cNvPr id="11" name="Rectangle 2"/>
          <p:cNvSpPr txBox="1">
            <a:spLocks noChangeArrowheads="1"/>
          </p:cNvSpPr>
          <p:nvPr/>
        </p:nvSpPr>
        <p:spPr>
          <a:xfrm>
            <a:off x="571472" y="1000108"/>
            <a:ext cx="7772400" cy="4953000"/>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100" normalizeH="0" baseline="0" noProof="0" dirty="0" smtClean="0">
                <a:ln>
                  <a:noFill/>
                </a:ln>
                <a:solidFill>
                  <a:schemeClr val="tx2"/>
                </a:solidFill>
                <a:effectLst/>
                <a:uLnTx/>
                <a:uFillTx/>
                <a:latin typeface="+mj-lt"/>
                <a:ea typeface="+mj-ea"/>
                <a:cs typeface="+mj-cs"/>
              </a:rPr>
              <a:t>Chapter </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2: Material</a:t>
            </a:r>
            <a:r>
              <a:rPr kumimoji="0" lang="en-US" sz="2400" b="1" i="0" u="none" strike="noStrike" kern="1200" cap="none" spc="-100" normalizeH="0" noProof="0" dirty="0" smtClean="0">
                <a:ln>
                  <a:noFill/>
                </a:ln>
                <a:solidFill>
                  <a:schemeClr val="tx2"/>
                </a:solidFill>
                <a:effectLst/>
                <a:uLnTx/>
                <a:uFillTx/>
                <a:latin typeface="+mj-lt"/>
                <a:ea typeface="+mj-ea"/>
                <a:cs typeface="+mj-cs"/>
              </a:rPr>
              <a:t> and Manufacturing Properties</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b="0" u="none" strike="noStrike" kern="1200" cap="none" spc="-100" normalizeH="0" baseline="0" noProof="0" dirty="0" smtClean="0">
                <a:ln>
                  <a:noFill/>
                </a:ln>
                <a:solidFill>
                  <a:schemeClr val="tx2"/>
                </a:solidFill>
                <a:effectLst/>
                <a:uLnTx/>
                <a:uFillTx/>
                <a:latin typeface="+mj-lt"/>
                <a:ea typeface="+mj-ea"/>
                <a:cs typeface="+mj-cs"/>
              </a:rPr>
              <a:t>2.1</a:t>
            </a:r>
            <a:r>
              <a:rPr kumimoji="0" lang="en-US" b="0" u="none" strike="noStrike" kern="1200" cap="none" spc="-100" normalizeH="0" baseline="0" noProof="0" dirty="0" smtClean="0">
                <a:ln>
                  <a:noFill/>
                </a:ln>
                <a:solidFill>
                  <a:schemeClr val="tx2"/>
                </a:solidFill>
                <a:effectLst/>
                <a:uLnTx/>
                <a:uFillTx/>
                <a:latin typeface="+mj-lt"/>
                <a:ea typeface="+mj-ea"/>
                <a:cs typeface="+mj-cs"/>
              </a:rPr>
              <a:t>	</a:t>
            </a:r>
            <a:r>
              <a:rPr kumimoji="0" lang="en-US" b="1" u="none" strike="noStrike" kern="1200" cap="none" spc="-100" normalizeH="0" baseline="0" noProof="0" dirty="0" smtClean="0">
                <a:ln>
                  <a:noFill/>
                </a:ln>
                <a:solidFill>
                  <a:schemeClr val="tx2"/>
                </a:solidFill>
                <a:effectLst/>
                <a:uLnTx/>
                <a:uFillTx/>
                <a:latin typeface="+mj-lt"/>
                <a:ea typeface="+mj-ea"/>
                <a:cs typeface="+mj-cs"/>
              </a:rPr>
              <a:t>Material</a:t>
            </a:r>
            <a:r>
              <a:rPr kumimoji="0" lang="en-US" b="1" u="none" strike="noStrike" kern="1200" cap="none" spc="-100" normalizeH="0" noProof="0" dirty="0" smtClean="0">
                <a:ln>
                  <a:noFill/>
                </a:ln>
                <a:solidFill>
                  <a:schemeClr val="tx2"/>
                </a:solidFill>
                <a:effectLst/>
                <a:uLnTx/>
                <a:uFillTx/>
                <a:latin typeface="+mj-lt"/>
                <a:ea typeface="+mj-ea"/>
                <a:cs typeface="+mj-cs"/>
              </a:rPr>
              <a:t> Properties</a:t>
            </a:r>
            <a:r>
              <a:rPr kumimoji="0" lang="en-US" b="1" u="none" strike="noStrike" kern="1200" cap="none" spc="-100" normalizeH="0" baseline="0" noProof="0" dirty="0" smtClean="0">
                <a:ln>
                  <a:noFill/>
                </a:ln>
                <a:solidFill>
                  <a:schemeClr val="tx2"/>
                </a:solidFill>
                <a:effectLst/>
                <a:uLnTx/>
                <a:uFillTx/>
                <a:latin typeface="+mj-lt"/>
                <a:ea typeface="+mj-ea"/>
                <a:cs typeface="+mj-cs"/>
              </a:rPr>
              <a:t> </a:t>
            </a: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lang="en-US" spc="-100" dirty="0" smtClean="0">
                <a:solidFill>
                  <a:schemeClr val="tx2"/>
                </a:solidFill>
                <a:latin typeface="+mj-lt"/>
                <a:ea typeface="+mj-ea"/>
                <a:cs typeface="+mj-cs"/>
              </a:rPr>
              <a:t>2.2	</a:t>
            </a:r>
            <a:r>
              <a:rPr lang="en-US" b="1" spc="-100" dirty="0" smtClean="0">
                <a:solidFill>
                  <a:schemeClr val="tx2"/>
                </a:solidFill>
                <a:latin typeface="+mj-lt"/>
                <a:ea typeface="+mj-ea"/>
                <a:cs typeface="+mj-cs"/>
              </a:rPr>
              <a:t>Importance of material properties in manufacturing </a:t>
            </a:r>
            <a:endParaRPr lang="en-US" b="1" spc="-100" dirty="0" smtClean="0">
              <a:solidFill>
                <a:schemeClr val="tx2"/>
              </a:solidFill>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US" spc="-100" dirty="0" smtClean="0">
                <a:solidFill>
                  <a:schemeClr val="tx2"/>
                </a:solidFill>
                <a:latin typeface="+mj-lt"/>
                <a:ea typeface="+mj-ea"/>
                <a:cs typeface="+mj-cs"/>
              </a:rPr>
              <a:t>2.2.1 	Forming from liquid state.</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pc="-100" dirty="0" smtClean="0">
                <a:solidFill>
                  <a:schemeClr val="tx2"/>
                </a:solidFill>
                <a:latin typeface="+mj-lt"/>
                <a:ea typeface="+mj-ea"/>
                <a:cs typeface="+mj-cs"/>
              </a:rPr>
              <a:t>2.2.2	Forming from solid state.</a:t>
            </a:r>
          </a:p>
          <a:p>
            <a:pPr marL="0" marR="0" lvl="0" indent="0" algn="l" defTabSz="914400" rtl="0" eaLnBrk="1" fontAlgn="auto" latinLnBrk="0" hangingPunct="1">
              <a:lnSpc>
                <a:spcPct val="100000"/>
              </a:lnSpc>
              <a:spcBef>
                <a:spcPct val="0"/>
              </a:spcBef>
              <a:spcAft>
                <a:spcPts val="0"/>
              </a:spcAft>
              <a:buClrTx/>
              <a:buSzTx/>
              <a:buFontTx/>
              <a:buNone/>
              <a:tabLst/>
              <a:defRPr/>
            </a:pPr>
            <a:r>
              <a:rPr lang="en-US" i="1" spc="-100" dirty="0" smtClean="0">
                <a:solidFill>
                  <a:schemeClr val="tx2"/>
                </a:solidFill>
                <a:latin typeface="+mj-lt"/>
                <a:ea typeface="+mj-ea"/>
                <a:cs typeface="+mj-cs"/>
              </a:rPr>
              <a:t>2.2.3	Joining processes</a:t>
            </a:r>
            <a:r>
              <a:rPr lang="en-US" b="1" i="1" spc="-100" dirty="0" smtClean="0">
                <a:solidFill>
                  <a:schemeClr val="tx2"/>
                </a:solidFill>
                <a:latin typeface="+mj-lt"/>
                <a:ea typeface="+mj-ea"/>
                <a:cs typeface="+mj-cs"/>
              </a:rPr>
              <a:t>	</a:t>
            </a:r>
            <a:br>
              <a:rPr lang="en-US" b="1" i="1" spc="-100" dirty="0" smtClean="0">
                <a:solidFill>
                  <a:schemeClr val="tx2"/>
                </a:solidFill>
                <a:latin typeface="+mj-lt"/>
                <a:ea typeface="+mj-ea"/>
                <a:cs typeface="+mj-cs"/>
              </a:rPr>
            </a:br>
            <a:r>
              <a:rPr lang="en-US" spc="-100" dirty="0" smtClean="0">
                <a:solidFill>
                  <a:schemeClr val="tx2"/>
                </a:solidFill>
                <a:latin typeface="+mj-lt"/>
                <a:ea typeface="+mj-ea"/>
                <a:cs typeface="+mj-cs"/>
              </a:rPr>
              <a:t>2.3	</a:t>
            </a:r>
            <a:r>
              <a:rPr lang="en-US" b="1" i="1" spc="-100" dirty="0" smtClean="0">
                <a:solidFill>
                  <a:schemeClr val="tx2"/>
                </a:solidFill>
                <a:latin typeface="+mj-lt"/>
                <a:ea typeface="+mj-ea"/>
                <a:cs typeface="+mj-cs"/>
              </a:rPr>
              <a:t>Effect of manufacturing processes on material properties</a:t>
            </a:r>
            <a:r>
              <a:rPr kumimoji="0" lang="en-US" b="1" i="1" u="none" strike="noStrike" kern="1200" cap="none" spc="-100" normalizeH="0" baseline="0" noProof="0" dirty="0" smtClean="0">
                <a:ln>
                  <a:noFill/>
                </a:ln>
                <a:solidFill>
                  <a:schemeClr val="tx2"/>
                </a:solidFill>
                <a:effectLst/>
                <a:uLnTx/>
                <a:uFillTx/>
                <a:latin typeface="+mj-lt"/>
                <a:ea typeface="+mj-ea"/>
                <a:cs typeface="+mj-cs"/>
              </a:rPr>
              <a:t>.</a:t>
            </a: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lang="en-US" spc="-100" dirty="0" smtClean="0">
                <a:solidFill>
                  <a:schemeClr val="tx2"/>
                </a:solidFill>
                <a:latin typeface="+mj-lt"/>
                <a:ea typeface="+mj-ea"/>
                <a:cs typeface="+mj-cs"/>
              </a:rPr>
              <a:t>2.4	</a:t>
            </a:r>
            <a:r>
              <a:rPr lang="en-US" b="1" spc="-100" dirty="0" smtClean="0">
                <a:solidFill>
                  <a:schemeClr val="tx2"/>
                </a:solidFill>
                <a:latin typeface="+mj-lt"/>
                <a:ea typeface="+mj-ea"/>
                <a:cs typeface="+mj-cs"/>
              </a:rPr>
              <a:t>Strength increase technique</a:t>
            </a:r>
            <a:r>
              <a:rPr kumimoji="0" lang="en-US" b="1" i="0" u="none" strike="noStrike" kern="1200" cap="none" spc="-100" normalizeH="0" baseline="0" noProof="0" dirty="0" smtClean="0">
                <a:ln>
                  <a:noFill/>
                </a:ln>
                <a:solidFill>
                  <a:schemeClr val="tx2"/>
                </a:solidFill>
                <a:effectLst/>
                <a:uLnTx/>
                <a:uFillTx/>
                <a:latin typeface="+mj-lt"/>
                <a:ea typeface="+mj-ea"/>
                <a:cs typeface="+mj-cs"/>
              </a:rPr>
              <a:t>s in metals.</a:t>
            </a: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lang="en-US" spc="-100" dirty="0" smtClean="0">
                <a:solidFill>
                  <a:schemeClr val="tx2"/>
                </a:solidFill>
                <a:latin typeface="+mj-lt"/>
                <a:ea typeface="+mj-ea"/>
                <a:cs typeface="+mj-cs"/>
              </a:rPr>
              <a:t>2.4.1 	Hardening by solid-state phase transformation.</a:t>
            </a: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kumimoji="0" lang="en-US" b="0" i="0" u="none" strike="noStrike" kern="1200" cap="none" spc="-100" normalizeH="0" baseline="0" noProof="0" dirty="0" smtClean="0">
                <a:ln>
                  <a:noFill/>
                </a:ln>
                <a:solidFill>
                  <a:schemeClr val="tx2"/>
                </a:solidFill>
                <a:effectLst/>
                <a:uLnTx/>
                <a:uFillTx/>
                <a:latin typeface="+mj-lt"/>
                <a:ea typeface="+mj-ea"/>
                <a:cs typeface="+mj-cs"/>
              </a:rPr>
              <a:t>2.4.2	Strain</a:t>
            </a:r>
            <a:r>
              <a:rPr kumimoji="0" lang="en-US" b="0" i="0" u="none" strike="noStrike" kern="1200" cap="none" spc="-100" normalizeH="0" noProof="0" dirty="0" smtClean="0">
                <a:ln>
                  <a:noFill/>
                </a:ln>
                <a:solidFill>
                  <a:schemeClr val="tx2"/>
                </a:solidFill>
                <a:effectLst/>
                <a:uLnTx/>
                <a:uFillTx/>
                <a:latin typeface="+mj-lt"/>
                <a:ea typeface="+mj-ea"/>
                <a:cs typeface="+mj-cs"/>
              </a:rPr>
              <a:t> hardening.</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pc="-100" baseline="0" dirty="0" smtClean="0">
                <a:solidFill>
                  <a:schemeClr val="tx2"/>
                </a:solidFill>
                <a:latin typeface="+mj-lt"/>
                <a:ea typeface="+mj-ea"/>
                <a:cs typeface="+mj-cs"/>
              </a:rPr>
              <a:t>2.4.3	Dispersion hardening.</a:t>
            </a: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kumimoji="0" lang="en-US" b="0" i="0" u="none" strike="noStrike" kern="1200" cap="none" spc="-100" normalizeH="0" baseline="0" noProof="0" dirty="0" smtClean="0">
                <a:ln>
                  <a:noFill/>
                </a:ln>
                <a:solidFill>
                  <a:schemeClr val="tx2"/>
                </a:solidFill>
                <a:effectLst/>
                <a:uLnTx/>
                <a:uFillTx/>
                <a:latin typeface="+mj-lt"/>
                <a:ea typeface="+mj-ea"/>
                <a:cs typeface="+mj-cs"/>
              </a:rPr>
              <a:t>2.5	</a:t>
            </a:r>
            <a:r>
              <a:rPr kumimoji="0" lang="en-US" b="1" i="0" u="none" strike="noStrike" kern="1200" cap="none" spc="-100" normalizeH="0" baseline="0" noProof="0" dirty="0" smtClean="0">
                <a:ln>
                  <a:noFill/>
                </a:ln>
                <a:solidFill>
                  <a:schemeClr val="tx2"/>
                </a:solidFill>
                <a:effectLst/>
                <a:uLnTx/>
                <a:uFillTx/>
                <a:latin typeface="+mj-lt"/>
                <a:ea typeface="+mj-ea"/>
                <a:cs typeface="+mj-cs"/>
              </a:rPr>
              <a:t>Classification</a:t>
            </a:r>
            <a:r>
              <a:rPr kumimoji="0" lang="en-US" b="1" i="0" u="none" strike="noStrike" kern="1200" cap="none" spc="-100" normalizeH="0" noProof="0" dirty="0" smtClean="0">
                <a:ln>
                  <a:noFill/>
                </a:ln>
                <a:solidFill>
                  <a:schemeClr val="tx2"/>
                </a:solidFill>
                <a:effectLst/>
                <a:uLnTx/>
                <a:uFillTx/>
                <a:latin typeface="+mj-lt"/>
                <a:ea typeface="+mj-ea"/>
                <a:cs typeface="+mj-cs"/>
              </a:rPr>
              <a:t> of materials</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pc="-100" dirty="0" smtClean="0">
                <a:solidFill>
                  <a:schemeClr val="tx2"/>
                </a:solidFill>
                <a:latin typeface="+mj-lt"/>
                <a:ea typeface="+mj-ea"/>
                <a:cs typeface="+mj-cs"/>
              </a:rPr>
              <a:t>2.6	</a:t>
            </a:r>
            <a:r>
              <a:rPr lang="en-US" b="1" spc="-100" dirty="0" smtClean="0">
                <a:solidFill>
                  <a:schemeClr val="tx2"/>
                </a:solidFill>
                <a:latin typeface="+mj-lt"/>
                <a:ea typeface="+mj-ea"/>
                <a:cs typeface="+mj-cs"/>
              </a:rPr>
              <a:t>Ferrous metals.</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b="0" i="0" u="none" strike="noStrike" kern="1200" cap="none" spc="-100" normalizeH="0" noProof="0" dirty="0" smtClean="0">
                <a:ln>
                  <a:noFill/>
                </a:ln>
                <a:solidFill>
                  <a:schemeClr val="tx2"/>
                </a:solidFill>
                <a:effectLst/>
                <a:uLnTx/>
                <a:uFillTx/>
                <a:latin typeface="+mj-lt"/>
                <a:ea typeface="+mj-ea"/>
                <a:cs typeface="+mj-cs"/>
              </a:rPr>
              <a:t>2.6.1	Steel classification based on the amount of alloying element</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pc="-100" dirty="0" smtClean="0">
                <a:solidFill>
                  <a:schemeClr val="tx2"/>
                </a:solidFill>
                <a:latin typeface="+mj-lt"/>
                <a:ea typeface="+mj-ea"/>
                <a:cs typeface="+mj-cs"/>
              </a:rPr>
              <a:t>2.6.2	Steel classification based on its applications.</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b="0" i="0" u="none" strike="noStrike" kern="1200" cap="none" spc="-100" normalizeH="0" noProof="0" dirty="0" smtClean="0">
                <a:ln>
                  <a:noFill/>
                </a:ln>
                <a:solidFill>
                  <a:schemeClr val="tx2"/>
                </a:solidFill>
                <a:effectLst/>
                <a:uLnTx/>
                <a:uFillTx/>
                <a:latin typeface="+mj-lt"/>
                <a:ea typeface="+mj-ea"/>
                <a:cs typeface="+mj-cs"/>
              </a:rPr>
              <a:t>2.7 	</a:t>
            </a:r>
            <a:r>
              <a:rPr kumimoji="0" lang="en-US" b="1" i="0" u="none" strike="noStrike" kern="1200" cap="none" spc="-100" normalizeH="0" noProof="0" dirty="0" smtClean="0">
                <a:ln>
                  <a:noFill/>
                </a:ln>
                <a:solidFill>
                  <a:schemeClr val="tx2"/>
                </a:solidFill>
                <a:effectLst/>
                <a:uLnTx/>
                <a:uFillTx/>
                <a:latin typeface="+mj-lt"/>
                <a:ea typeface="+mj-ea"/>
                <a:cs typeface="+mj-cs"/>
              </a:rPr>
              <a:t>Cast Iron.</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pc="-100" dirty="0" smtClean="0">
                <a:solidFill>
                  <a:schemeClr val="tx2"/>
                </a:solidFill>
                <a:latin typeface="+mj-lt"/>
                <a:ea typeface="+mj-ea"/>
                <a:cs typeface="+mj-cs"/>
              </a:rPr>
              <a:t>2.8 	</a:t>
            </a:r>
            <a:r>
              <a:rPr lang="en-US" b="1" spc="-100" dirty="0" smtClean="0">
                <a:solidFill>
                  <a:schemeClr val="tx2"/>
                </a:solidFill>
                <a:latin typeface="+mj-lt"/>
                <a:ea typeface="+mj-ea"/>
                <a:cs typeface="+mj-cs"/>
              </a:rPr>
              <a:t>Nonferrous metals …….</a:t>
            </a:r>
          </a:p>
        </p:txBody>
      </p:sp>
      <p:sp>
        <p:nvSpPr>
          <p:cNvPr id="13" name="Left Brace 12"/>
          <p:cNvSpPr/>
          <p:nvPr/>
        </p:nvSpPr>
        <p:spPr>
          <a:xfrm>
            <a:off x="214282" y="1643050"/>
            <a:ext cx="357190" cy="2500330"/>
          </a:xfrm>
          <a:prstGeom prst="leftBrace">
            <a:avLst/>
          </a:prstGeom>
          <a:ln w="317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xmlns="" val="30843128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2421E266-A847-40A7-8A4F-C1DDA4E640E7}" type="datetime1">
              <a:rPr lang="en-US" smtClean="0"/>
              <a:t>9/14/2014</a:t>
            </a:fld>
            <a:endParaRPr lang="en-US"/>
          </a:p>
        </p:txBody>
      </p:sp>
      <p:sp>
        <p:nvSpPr>
          <p:cNvPr id="8" name="Footer Placeholder 7"/>
          <p:cNvSpPr>
            <a:spLocks noGrp="1"/>
          </p:cNvSpPr>
          <p:nvPr>
            <p:ph type="ftr" sz="quarter" idx="11"/>
          </p:nvPr>
        </p:nvSpPr>
        <p:spPr/>
        <p:txBody>
          <a:bodyPr/>
          <a:lstStyle/>
          <a:p>
            <a:r>
              <a:rPr lang="en-US" smtClean="0"/>
              <a:t>Chapter 2: Material and Manufacturing Properties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3</a:t>
            </a:fld>
            <a:endParaRPr lang="en-US"/>
          </a:p>
        </p:txBody>
      </p:sp>
      <p:sp>
        <p:nvSpPr>
          <p:cNvPr id="11" name="Rectangle 2"/>
          <p:cNvSpPr txBox="1">
            <a:spLocks noChangeArrowheads="1"/>
          </p:cNvSpPr>
          <p:nvPr/>
        </p:nvSpPr>
        <p:spPr>
          <a:xfrm>
            <a:off x="357158" y="428604"/>
            <a:ext cx="7772400" cy="1000132"/>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100" normalizeH="0" baseline="0" noProof="0" dirty="0" smtClean="0">
                <a:ln>
                  <a:noFill/>
                </a:ln>
                <a:solidFill>
                  <a:schemeClr val="tx2"/>
                </a:solidFill>
                <a:effectLst/>
                <a:uLnTx/>
                <a:uFillTx/>
                <a:latin typeface="+mj-lt"/>
                <a:ea typeface="+mj-ea"/>
                <a:cs typeface="+mj-cs"/>
              </a:rPr>
              <a:t>Chapter </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2: Material</a:t>
            </a:r>
            <a:r>
              <a:rPr kumimoji="0" lang="en-US" sz="2400" b="1" i="0" u="none" strike="noStrike" kern="1200" cap="none" spc="-100" normalizeH="0" noProof="0" dirty="0" smtClean="0">
                <a:ln>
                  <a:noFill/>
                </a:ln>
                <a:solidFill>
                  <a:schemeClr val="tx2"/>
                </a:solidFill>
                <a:effectLst/>
                <a:uLnTx/>
                <a:uFillTx/>
                <a:latin typeface="+mj-lt"/>
                <a:ea typeface="+mj-ea"/>
                <a:cs typeface="+mj-cs"/>
              </a:rPr>
              <a:t> and Manufacturing Properties</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b="0" u="none" strike="noStrike" kern="1200" cap="none" spc="-100" normalizeH="0" baseline="0" noProof="0" dirty="0" smtClean="0">
                <a:ln>
                  <a:noFill/>
                </a:ln>
                <a:solidFill>
                  <a:schemeClr val="tx2"/>
                </a:solidFill>
                <a:effectLst/>
                <a:uLnTx/>
                <a:uFillTx/>
                <a:latin typeface="+mj-lt"/>
                <a:ea typeface="+mj-ea"/>
                <a:cs typeface="+mj-cs"/>
              </a:rPr>
              <a:t>2.1	</a:t>
            </a:r>
            <a:r>
              <a:rPr kumimoji="0" lang="en-US" b="1" u="none" strike="noStrike" kern="1200" cap="none" spc="-100" normalizeH="0" baseline="0" noProof="0" dirty="0" smtClean="0">
                <a:ln>
                  <a:noFill/>
                </a:ln>
                <a:solidFill>
                  <a:schemeClr val="tx2"/>
                </a:solidFill>
                <a:effectLst/>
                <a:uLnTx/>
                <a:uFillTx/>
                <a:latin typeface="+mj-lt"/>
                <a:ea typeface="+mj-ea"/>
                <a:cs typeface="+mj-cs"/>
              </a:rPr>
              <a:t>Material</a:t>
            </a:r>
            <a:r>
              <a:rPr kumimoji="0" lang="en-US" b="1" u="none" strike="noStrike" kern="1200" cap="none" spc="-100" normalizeH="0" noProof="0" dirty="0" smtClean="0">
                <a:ln>
                  <a:noFill/>
                </a:ln>
                <a:solidFill>
                  <a:schemeClr val="tx2"/>
                </a:solidFill>
                <a:effectLst/>
                <a:uLnTx/>
                <a:uFillTx/>
                <a:latin typeface="+mj-lt"/>
                <a:ea typeface="+mj-ea"/>
                <a:cs typeface="+mj-cs"/>
              </a:rPr>
              <a:t> Properties</a:t>
            </a:r>
            <a:r>
              <a:rPr kumimoji="0" lang="en-US" b="1" u="none" strike="noStrike" kern="1200" cap="none" spc="-100" normalizeH="0" baseline="0" noProof="0" dirty="0" smtClean="0">
                <a:ln>
                  <a:noFill/>
                </a:ln>
                <a:solidFill>
                  <a:schemeClr val="tx2"/>
                </a:solidFill>
                <a:effectLst/>
                <a:uLnTx/>
                <a:uFillTx/>
                <a:latin typeface="+mj-lt"/>
                <a:ea typeface="+mj-ea"/>
                <a:cs typeface="+mj-cs"/>
              </a:rPr>
              <a:t> </a:t>
            </a: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lang="en-US" spc="-100" dirty="0" smtClean="0">
                <a:solidFill>
                  <a:schemeClr val="tx2"/>
                </a:solidFill>
                <a:latin typeface="+mj-lt"/>
                <a:ea typeface="+mj-ea"/>
                <a:cs typeface="+mj-cs"/>
              </a:rPr>
              <a:t> </a:t>
            </a:r>
            <a:endParaRPr lang="en-US" b="1" spc="-100" dirty="0" smtClean="0">
              <a:solidFill>
                <a:schemeClr val="tx2"/>
              </a:solidFill>
              <a:latin typeface="+mj-lt"/>
              <a:ea typeface="+mj-ea"/>
              <a:cs typeface="+mj-cs"/>
            </a:endParaRPr>
          </a:p>
        </p:txBody>
      </p:sp>
      <p:sp>
        <p:nvSpPr>
          <p:cNvPr id="13" name="Rectangle 2"/>
          <p:cNvSpPr txBox="1">
            <a:spLocks noChangeArrowheads="1"/>
          </p:cNvSpPr>
          <p:nvPr/>
        </p:nvSpPr>
        <p:spPr>
          <a:xfrm>
            <a:off x="357158" y="1571612"/>
            <a:ext cx="7772400" cy="450059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100" normalizeH="0" baseline="0" noProof="0" dirty="0" smtClean="0">
                <a:ln>
                  <a:noFill/>
                </a:ln>
                <a:solidFill>
                  <a:schemeClr val="tx2"/>
                </a:solidFill>
                <a:effectLst/>
                <a:uLnTx/>
                <a:uFillTx/>
                <a:latin typeface="+mj-lt"/>
                <a:ea typeface="+mj-ea"/>
                <a:cs typeface="+mj-cs"/>
              </a:rPr>
              <a:t/>
            </a:r>
            <a:br>
              <a:rPr kumimoji="0" lang="en-US" sz="2000" b="0" i="0" u="none" strike="noStrike" kern="1200" cap="none" spc="-100" normalizeH="0" baseline="0" noProof="0" dirty="0" smtClean="0">
                <a:ln>
                  <a:noFill/>
                </a:ln>
                <a:solidFill>
                  <a:schemeClr val="tx2"/>
                </a:solidFill>
                <a:effectLst/>
                <a:uLnTx/>
                <a:uFillTx/>
                <a:latin typeface="+mj-lt"/>
                <a:ea typeface="+mj-ea"/>
                <a:cs typeface="+mj-cs"/>
              </a:rPr>
            </a:br>
            <a:r>
              <a:rPr kumimoji="0" lang="en-US" sz="2000" b="0" i="0" u="none" strike="noStrike" kern="1200" cap="none" spc="-100" normalizeH="0" baseline="0" noProof="0" dirty="0" smtClean="0">
                <a:ln>
                  <a:noFill/>
                </a:ln>
                <a:solidFill>
                  <a:schemeClr val="tx2"/>
                </a:solidFill>
                <a:effectLst/>
                <a:uLnTx/>
                <a:uFillTx/>
                <a:latin typeface="+mj-lt"/>
                <a:ea typeface="+mj-ea"/>
                <a:cs typeface="+mj-cs"/>
              </a:rPr>
              <a:t> </a:t>
            </a:r>
            <a:br>
              <a:rPr kumimoji="0" lang="en-US" sz="2000" b="0" i="0" u="none" strike="noStrike" kern="1200" cap="none" spc="-100" normalizeH="0" baseline="0" noProof="0" dirty="0" smtClean="0">
                <a:ln>
                  <a:noFill/>
                </a:ln>
                <a:solidFill>
                  <a:schemeClr val="tx2"/>
                </a:solidFill>
                <a:effectLst/>
                <a:uLnTx/>
                <a:uFillTx/>
                <a:latin typeface="+mj-lt"/>
                <a:ea typeface="+mj-ea"/>
                <a:cs typeface="+mj-cs"/>
              </a:rPr>
            </a:br>
            <a:r>
              <a:rPr kumimoji="0" lang="en-US" sz="2000" b="0" i="0" u="none" strike="noStrike" kern="1200" cap="none" spc="-100" normalizeH="0" baseline="0" noProof="0" dirty="0" smtClean="0">
                <a:ln>
                  <a:noFill/>
                </a:ln>
                <a:solidFill>
                  <a:schemeClr val="tx2"/>
                </a:solidFill>
                <a:effectLst/>
                <a:uLnTx/>
                <a:uFillTx/>
                <a:latin typeface="+mj-lt"/>
                <a:ea typeface="+mj-ea"/>
                <a:cs typeface="+mj-cs"/>
              </a:rPr>
              <a:t/>
            </a:r>
            <a:br>
              <a:rPr kumimoji="0" lang="en-US" sz="2000" b="0" i="0" u="none" strike="noStrike" kern="1200" cap="none" spc="-100" normalizeH="0" baseline="0" noProof="0" dirty="0" smtClean="0">
                <a:ln>
                  <a:noFill/>
                </a:ln>
                <a:solidFill>
                  <a:schemeClr val="tx2"/>
                </a:solidFill>
                <a:effectLst/>
                <a:uLnTx/>
                <a:uFillTx/>
                <a:latin typeface="+mj-lt"/>
                <a:ea typeface="+mj-ea"/>
                <a:cs typeface="+mj-cs"/>
              </a:rPr>
            </a:br>
            <a:r>
              <a:rPr kumimoji="0" lang="en-US" sz="2000" b="0" i="0" u="none" strike="noStrike" kern="1200" cap="none" spc="-100" normalizeH="0" baseline="0" noProof="0" dirty="0" smtClean="0">
                <a:ln>
                  <a:noFill/>
                </a:ln>
                <a:solidFill>
                  <a:schemeClr val="tx2"/>
                </a:solidFill>
                <a:effectLst/>
                <a:uLnTx/>
                <a:uFillTx/>
                <a:latin typeface="+mj-lt"/>
                <a:ea typeface="+mj-ea"/>
                <a:cs typeface="+mj-cs"/>
              </a:rPr>
              <a:t>Material properties covers:</a:t>
            </a:r>
            <a:br>
              <a:rPr kumimoji="0" lang="en-US" sz="2000" b="0" i="0" u="none" strike="noStrike" kern="1200" cap="none" spc="-100" normalizeH="0" baseline="0" noProof="0" dirty="0" smtClean="0">
                <a:ln>
                  <a:noFill/>
                </a:ln>
                <a:solidFill>
                  <a:schemeClr val="tx2"/>
                </a:solidFill>
                <a:effectLst/>
                <a:uLnTx/>
                <a:uFillTx/>
                <a:latin typeface="+mj-lt"/>
                <a:ea typeface="+mj-ea"/>
                <a:cs typeface="+mj-cs"/>
              </a:rPr>
            </a:br>
            <a:r>
              <a:rPr kumimoji="0" lang="en-US" sz="2000" b="0" i="0" u="none" strike="noStrike" kern="1200" cap="none" spc="-100" normalizeH="0" baseline="0" noProof="0" dirty="0" smtClean="0">
                <a:ln>
                  <a:noFill/>
                </a:ln>
                <a:solidFill>
                  <a:schemeClr val="tx2"/>
                </a:solidFill>
                <a:effectLst/>
                <a:uLnTx/>
                <a:uFillTx/>
                <a:latin typeface="+mj-lt"/>
                <a:ea typeface="+mj-ea"/>
                <a:cs typeface="+mj-cs"/>
              </a:rPr>
              <a:t/>
            </a:r>
            <a:br>
              <a:rPr kumimoji="0" lang="en-US" sz="2000" b="0" i="0" u="none" strike="noStrike" kern="1200" cap="none" spc="-100" normalizeH="0" baseline="0" noProof="0" dirty="0" smtClean="0">
                <a:ln>
                  <a:noFill/>
                </a:ln>
                <a:solidFill>
                  <a:schemeClr val="tx2"/>
                </a:solidFill>
                <a:effectLst/>
                <a:uLnTx/>
                <a:uFillTx/>
                <a:latin typeface="+mj-lt"/>
                <a:ea typeface="+mj-ea"/>
                <a:cs typeface="+mj-cs"/>
              </a:rPr>
            </a:br>
            <a:r>
              <a:rPr kumimoji="0" lang="en-US" sz="2000" b="0" i="0" u="none" strike="noStrike" kern="1200" cap="none" spc="-100" normalizeH="0" baseline="0" noProof="0" dirty="0" smtClean="0">
                <a:ln>
                  <a:noFill/>
                </a:ln>
                <a:solidFill>
                  <a:schemeClr val="tx2"/>
                </a:solidFill>
                <a:effectLst/>
                <a:uLnTx/>
                <a:uFillTx/>
                <a:latin typeface="+mj-lt"/>
                <a:ea typeface="+mj-ea"/>
                <a:cs typeface="+mj-cs"/>
              </a:rPr>
              <a:t>*	</a:t>
            </a:r>
            <a:r>
              <a:rPr kumimoji="0" lang="en-US" sz="2000" b="0" i="0" u="sng" strike="noStrike" kern="1200" cap="none" spc="-100" normalizeH="0" baseline="0" noProof="0" dirty="0" smtClean="0">
                <a:ln>
                  <a:noFill/>
                </a:ln>
                <a:solidFill>
                  <a:schemeClr val="tx2"/>
                </a:solidFill>
                <a:effectLst/>
                <a:uLnTx/>
                <a:uFillTx/>
                <a:latin typeface="+mj-lt"/>
                <a:ea typeface="+mj-ea"/>
                <a:cs typeface="+mj-cs"/>
              </a:rPr>
              <a:t>Physical properties</a:t>
            </a:r>
            <a:r>
              <a:rPr kumimoji="0" lang="en-US" sz="2000" b="0" i="0" u="none" strike="noStrike" kern="1200" cap="none" spc="-100" normalizeH="0" baseline="0" noProof="0" dirty="0" smtClean="0">
                <a:ln>
                  <a:noFill/>
                </a:ln>
                <a:solidFill>
                  <a:schemeClr val="tx2"/>
                </a:solidFill>
                <a:effectLst/>
                <a:uLnTx/>
                <a:uFillTx/>
                <a:latin typeface="+mj-lt"/>
                <a:ea typeface="+mj-ea"/>
                <a:cs typeface="+mj-cs"/>
              </a:rPr>
              <a:t>, which include color, density, melting point, 	freezing point, specific heat, heat of fusion, thermal conductivity, 	thermal expansion, electrical conductivity, …etc.</a:t>
            </a:r>
            <a:br>
              <a:rPr kumimoji="0" lang="en-US" sz="2000" b="0" i="0" u="none" strike="noStrike" kern="1200" cap="none" spc="-100" normalizeH="0" baseline="0" noProof="0" dirty="0" smtClean="0">
                <a:ln>
                  <a:noFill/>
                </a:ln>
                <a:solidFill>
                  <a:schemeClr val="tx2"/>
                </a:solidFill>
                <a:effectLst/>
                <a:uLnTx/>
                <a:uFillTx/>
                <a:latin typeface="+mj-lt"/>
                <a:ea typeface="+mj-ea"/>
                <a:cs typeface="+mj-cs"/>
              </a:rPr>
            </a:br>
            <a:r>
              <a:rPr kumimoji="0" lang="en-US" sz="2000" b="0" i="0" u="none" strike="noStrike" kern="1200" cap="none" spc="-100" normalizeH="0" baseline="0" noProof="0" dirty="0" smtClean="0">
                <a:ln>
                  <a:noFill/>
                </a:ln>
                <a:solidFill>
                  <a:schemeClr val="tx2"/>
                </a:solidFill>
                <a:effectLst/>
                <a:uLnTx/>
                <a:uFillTx/>
                <a:latin typeface="+mj-lt"/>
                <a:ea typeface="+mj-ea"/>
                <a:cs typeface="+mj-cs"/>
              </a:rPr>
              <a:t>*	</a:t>
            </a:r>
            <a:r>
              <a:rPr kumimoji="0" lang="en-US" sz="2000" b="0" i="0" u="sng" strike="noStrike" kern="1200" cap="none" spc="-100" normalizeH="0" baseline="0" noProof="0" dirty="0" smtClean="0">
                <a:ln>
                  <a:noFill/>
                </a:ln>
                <a:solidFill>
                  <a:schemeClr val="tx2"/>
                </a:solidFill>
                <a:effectLst/>
                <a:uLnTx/>
                <a:uFillTx/>
                <a:latin typeface="+mj-lt"/>
                <a:ea typeface="+mj-ea"/>
                <a:cs typeface="+mj-cs"/>
              </a:rPr>
              <a:t>Chemical properties, </a:t>
            </a:r>
            <a:r>
              <a:rPr kumimoji="0" lang="en-US" sz="2000" b="0" i="0" u="none" strike="noStrike" kern="1200" cap="none" spc="-100" normalizeH="0" baseline="0" noProof="0" dirty="0" smtClean="0">
                <a:ln>
                  <a:noFill/>
                </a:ln>
                <a:solidFill>
                  <a:schemeClr val="tx2"/>
                </a:solidFill>
                <a:effectLst/>
                <a:uLnTx/>
                <a:uFillTx/>
                <a:latin typeface="+mj-lt"/>
                <a:ea typeface="+mj-ea"/>
                <a:cs typeface="+mj-cs"/>
              </a:rPr>
              <a:t>e.g. corrosion resistance.</a:t>
            </a:r>
            <a:br>
              <a:rPr kumimoji="0" lang="en-US" sz="2000" b="0" i="0" u="none" strike="noStrike" kern="1200" cap="none" spc="-100" normalizeH="0" baseline="0" noProof="0" dirty="0" smtClean="0">
                <a:ln>
                  <a:noFill/>
                </a:ln>
                <a:solidFill>
                  <a:schemeClr val="tx2"/>
                </a:solidFill>
                <a:effectLst/>
                <a:uLnTx/>
                <a:uFillTx/>
                <a:latin typeface="+mj-lt"/>
                <a:ea typeface="+mj-ea"/>
                <a:cs typeface="+mj-cs"/>
              </a:rPr>
            </a:br>
            <a:r>
              <a:rPr kumimoji="0" lang="en-US" sz="2000" b="0" i="0" u="none" strike="noStrike" kern="1200" cap="none" spc="-100" normalizeH="0" baseline="0" noProof="0" dirty="0" smtClean="0">
                <a:ln>
                  <a:noFill/>
                </a:ln>
                <a:solidFill>
                  <a:schemeClr val="tx2"/>
                </a:solidFill>
                <a:effectLst/>
                <a:uLnTx/>
                <a:uFillTx/>
                <a:latin typeface="+mj-lt"/>
                <a:ea typeface="+mj-ea"/>
                <a:cs typeface="+mj-cs"/>
              </a:rPr>
              <a:t>*	</a:t>
            </a:r>
            <a:r>
              <a:rPr kumimoji="0" lang="en-US" sz="2000" b="0" i="0" u="sng" strike="noStrike" kern="1200" cap="none" spc="-100" normalizeH="0" baseline="0" noProof="0" dirty="0" smtClean="0">
                <a:ln>
                  <a:noFill/>
                </a:ln>
                <a:solidFill>
                  <a:schemeClr val="tx2"/>
                </a:solidFill>
                <a:effectLst/>
                <a:uLnTx/>
                <a:uFillTx/>
                <a:latin typeface="+mj-lt"/>
                <a:ea typeface="+mj-ea"/>
                <a:cs typeface="+mj-cs"/>
              </a:rPr>
              <a:t>Mechanical properties</a:t>
            </a:r>
            <a:r>
              <a:rPr kumimoji="0" lang="en-US" sz="2000" b="0" i="0" u="none" strike="noStrike" kern="1200" cap="none" spc="-100" normalizeH="0" baseline="0" noProof="0" dirty="0" smtClean="0">
                <a:ln>
                  <a:noFill/>
                </a:ln>
                <a:solidFill>
                  <a:schemeClr val="tx2"/>
                </a:solidFill>
                <a:effectLst/>
                <a:uLnTx/>
                <a:uFillTx/>
                <a:latin typeface="+mj-lt"/>
                <a:ea typeface="+mj-ea"/>
                <a:cs typeface="+mj-cs"/>
              </a:rPr>
              <a:t>, e.g. reaction of material under mechanical 	loading.</a:t>
            </a:r>
            <a:br>
              <a:rPr kumimoji="0" lang="en-US" sz="2000" b="0" i="0" u="none" strike="noStrike" kern="1200" cap="none" spc="-100" normalizeH="0" baseline="0" noProof="0" dirty="0" smtClean="0">
                <a:ln>
                  <a:noFill/>
                </a:ln>
                <a:solidFill>
                  <a:schemeClr val="tx2"/>
                </a:solidFill>
                <a:effectLst/>
                <a:uLnTx/>
                <a:uFillTx/>
                <a:latin typeface="+mj-lt"/>
                <a:ea typeface="+mj-ea"/>
                <a:cs typeface="+mj-cs"/>
              </a:rPr>
            </a:br>
            <a:r>
              <a:rPr kumimoji="0" lang="en-US" sz="2000" b="0" i="0" u="none" strike="noStrike" kern="1200" cap="none" spc="-100" normalizeH="0" baseline="0" noProof="0" dirty="0" smtClean="0">
                <a:ln>
                  <a:noFill/>
                </a:ln>
                <a:solidFill>
                  <a:schemeClr val="tx2"/>
                </a:solidFill>
                <a:effectLst/>
                <a:uLnTx/>
                <a:uFillTx/>
                <a:latin typeface="+mj-lt"/>
                <a:ea typeface="+mj-ea"/>
                <a:cs typeface="+mj-cs"/>
              </a:rPr>
              <a:t>*	</a:t>
            </a:r>
            <a:r>
              <a:rPr kumimoji="0" lang="en-US" sz="2000" b="0" i="0" u="sng" strike="noStrike" kern="1200" cap="none" spc="-100" normalizeH="0" baseline="0" noProof="0" dirty="0" smtClean="0">
                <a:ln>
                  <a:noFill/>
                </a:ln>
                <a:solidFill>
                  <a:schemeClr val="tx2"/>
                </a:solidFill>
                <a:effectLst/>
                <a:uLnTx/>
                <a:uFillTx/>
                <a:latin typeface="+mj-lt"/>
                <a:ea typeface="+mj-ea"/>
                <a:cs typeface="+mj-cs"/>
              </a:rPr>
              <a:t>Technological or manufacturing properties</a:t>
            </a:r>
            <a:r>
              <a:rPr kumimoji="0" lang="en-US" sz="2000" b="0" i="0" u="none" strike="noStrike" kern="1200" cap="none" spc="-100" normalizeH="0" baseline="0" noProof="0" dirty="0" smtClean="0">
                <a:ln>
                  <a:noFill/>
                </a:ln>
                <a:solidFill>
                  <a:schemeClr val="tx2"/>
                </a:solidFill>
                <a:effectLst/>
                <a:uLnTx/>
                <a:uFillTx/>
                <a:latin typeface="+mj-lt"/>
                <a:ea typeface="+mj-ea"/>
                <a:cs typeface="+mj-cs"/>
              </a:rPr>
              <a:t>, which describe the 	suitability of a material for given manufacturing process. The 	technological properties are evaluated using different tests and 	special terms are used for these tests, e.g. “formability”, 	“</a:t>
            </a:r>
            <a:r>
              <a:rPr kumimoji="0" lang="en-US" sz="2000" b="0" i="0" u="none" strike="noStrike" kern="1200" cap="none" spc="-100" normalizeH="0" baseline="0" noProof="0" dirty="0" err="1" smtClean="0">
                <a:ln>
                  <a:noFill/>
                </a:ln>
                <a:solidFill>
                  <a:schemeClr val="tx2"/>
                </a:solidFill>
                <a:effectLst/>
                <a:uLnTx/>
                <a:uFillTx/>
                <a:latin typeface="+mj-lt"/>
                <a:ea typeface="+mj-ea"/>
                <a:cs typeface="+mj-cs"/>
              </a:rPr>
              <a:t>hardenability</a:t>
            </a:r>
            <a:r>
              <a:rPr kumimoji="0" lang="en-US" sz="2000" b="0" i="0" u="none" strike="noStrike" kern="1200" cap="none" spc="-100" normalizeH="0" baseline="0" noProof="0" dirty="0" smtClean="0">
                <a:ln>
                  <a:noFill/>
                </a:ln>
                <a:solidFill>
                  <a:schemeClr val="tx2"/>
                </a:solidFill>
                <a:effectLst/>
                <a:uLnTx/>
                <a:uFillTx/>
                <a:latin typeface="+mj-lt"/>
                <a:ea typeface="+mj-ea"/>
                <a:cs typeface="+mj-cs"/>
              </a:rPr>
              <a:t>”, “cast- ability”, “electric or/and thermal 	conductivity”, …etc. Detail description of these test may be 	found in literatures [2.1]</a:t>
            </a:r>
            <a:endParaRPr kumimoji="0" lang="en-US" sz="6600" b="1" i="1" u="none" strike="noStrike" kern="1200" cap="none" spc="-100" normalizeH="0" baseline="0" noProof="0" dirty="0" smtClean="0">
              <a:ln>
                <a:noFill/>
              </a:ln>
              <a:solidFill>
                <a:schemeClr val="tx2"/>
              </a:solidFill>
              <a:effectLst/>
              <a:uLnTx/>
              <a:uFillTx/>
              <a:latin typeface="+mj-lt"/>
              <a:ea typeface="+mj-ea"/>
              <a:cs typeface="+mj-cs"/>
            </a:endParaRPr>
          </a:p>
        </p:txBody>
      </p:sp>
    </p:spTree>
    <p:extLst>
      <p:ext uri="{BB962C8B-B14F-4D97-AF65-F5344CB8AC3E}">
        <p14:creationId xmlns:p14="http://schemas.microsoft.com/office/powerpoint/2010/main" xmlns="" val="30843128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2421E266-A847-40A7-8A4F-C1DDA4E640E7}" type="datetime1">
              <a:rPr lang="en-US" smtClean="0"/>
              <a:t>9/14/2014</a:t>
            </a:fld>
            <a:endParaRPr lang="en-US"/>
          </a:p>
        </p:txBody>
      </p:sp>
      <p:sp>
        <p:nvSpPr>
          <p:cNvPr id="8" name="Footer Placeholder 7"/>
          <p:cNvSpPr>
            <a:spLocks noGrp="1"/>
          </p:cNvSpPr>
          <p:nvPr>
            <p:ph type="ftr" sz="quarter" idx="11"/>
          </p:nvPr>
        </p:nvSpPr>
        <p:spPr/>
        <p:txBody>
          <a:bodyPr/>
          <a:lstStyle/>
          <a:p>
            <a:r>
              <a:rPr lang="en-US" smtClean="0"/>
              <a:t>Chapter 2: Material and Manufacturing Properties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4</a:t>
            </a:fld>
            <a:endParaRPr lang="en-US"/>
          </a:p>
        </p:txBody>
      </p:sp>
      <p:sp>
        <p:nvSpPr>
          <p:cNvPr id="11" name="Rectangle 2"/>
          <p:cNvSpPr txBox="1">
            <a:spLocks noChangeArrowheads="1"/>
          </p:cNvSpPr>
          <p:nvPr/>
        </p:nvSpPr>
        <p:spPr>
          <a:xfrm>
            <a:off x="357158" y="428604"/>
            <a:ext cx="7772400" cy="1000132"/>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100" normalizeH="0" baseline="0" noProof="0" dirty="0" smtClean="0">
                <a:ln>
                  <a:noFill/>
                </a:ln>
                <a:solidFill>
                  <a:schemeClr val="tx2"/>
                </a:solidFill>
                <a:effectLst/>
                <a:uLnTx/>
                <a:uFillTx/>
                <a:latin typeface="+mj-lt"/>
                <a:ea typeface="+mj-ea"/>
                <a:cs typeface="+mj-cs"/>
              </a:rPr>
              <a:t>Chapter </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2: Material</a:t>
            </a:r>
            <a:r>
              <a:rPr kumimoji="0" lang="en-US" sz="2400" b="1" i="0" u="none" strike="noStrike" kern="1200" cap="none" spc="-100" normalizeH="0" noProof="0" dirty="0" smtClean="0">
                <a:ln>
                  <a:noFill/>
                </a:ln>
                <a:solidFill>
                  <a:schemeClr val="tx2"/>
                </a:solidFill>
                <a:effectLst/>
                <a:uLnTx/>
                <a:uFillTx/>
                <a:latin typeface="+mj-lt"/>
                <a:ea typeface="+mj-ea"/>
                <a:cs typeface="+mj-cs"/>
              </a:rPr>
              <a:t> and Manufacturing Properties</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a:t>
            </a:r>
          </a:p>
          <a:p>
            <a:pPr lvl="0">
              <a:spcBef>
                <a:spcPct val="0"/>
              </a:spcBef>
              <a:defRPr/>
            </a:pPr>
            <a:r>
              <a:rPr lang="en-US" spc="-100" dirty="0" smtClean="0">
                <a:solidFill>
                  <a:schemeClr val="tx2"/>
                </a:solidFill>
              </a:rPr>
              <a:t>2.2	</a:t>
            </a:r>
            <a:r>
              <a:rPr lang="en-US" b="1" spc="-100" dirty="0" smtClean="0">
                <a:solidFill>
                  <a:schemeClr val="tx2"/>
                </a:solidFill>
              </a:rPr>
              <a:t>Importance of material properties in manufacturing </a:t>
            </a: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lang="en-US" spc="-100" dirty="0" smtClean="0">
                <a:solidFill>
                  <a:schemeClr val="tx2"/>
                </a:solidFill>
                <a:latin typeface="+mj-lt"/>
                <a:ea typeface="+mj-ea"/>
                <a:cs typeface="+mj-cs"/>
              </a:rPr>
              <a:t> </a:t>
            </a:r>
            <a:endParaRPr lang="en-US" b="1" spc="-100" dirty="0" smtClean="0">
              <a:solidFill>
                <a:schemeClr val="tx2"/>
              </a:solidFill>
              <a:latin typeface="+mj-lt"/>
              <a:ea typeface="+mj-ea"/>
              <a:cs typeface="+mj-cs"/>
            </a:endParaRPr>
          </a:p>
        </p:txBody>
      </p:sp>
      <p:sp>
        <p:nvSpPr>
          <p:cNvPr id="12" name="Rectangle 2"/>
          <p:cNvSpPr txBox="1">
            <a:spLocks noChangeArrowheads="1"/>
          </p:cNvSpPr>
          <p:nvPr/>
        </p:nvSpPr>
        <p:spPr>
          <a:xfrm>
            <a:off x="622983" y="2097591"/>
            <a:ext cx="7772400" cy="3705236"/>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tab pos="180975" algn="l"/>
              </a:tabLst>
              <a:defRPr/>
            </a:pPr>
            <a:r>
              <a:rPr kumimoji="0" lang="en-US" sz="2000" b="0" i="0" u="none" strike="noStrike" kern="1200" cap="none" spc="-100" normalizeH="0" baseline="0" noProof="0" dirty="0" smtClean="0">
                <a:ln>
                  <a:noFill/>
                </a:ln>
                <a:solidFill>
                  <a:schemeClr val="tx2"/>
                </a:solidFill>
                <a:effectLst/>
                <a:uLnTx/>
                <a:uFillTx/>
                <a:latin typeface="+mj-lt"/>
                <a:ea typeface="+mj-ea"/>
                <a:cs typeface="+mj-cs"/>
              </a:rPr>
              <a:t/>
            </a:r>
            <a:br>
              <a:rPr kumimoji="0" lang="en-US" sz="2000" b="0" i="0" u="none" strike="noStrike" kern="1200" cap="none" spc="-100" normalizeH="0" baseline="0" noProof="0" dirty="0" smtClean="0">
                <a:ln>
                  <a:noFill/>
                </a:ln>
                <a:solidFill>
                  <a:schemeClr val="tx2"/>
                </a:solidFill>
                <a:effectLst/>
                <a:uLnTx/>
                <a:uFillTx/>
                <a:latin typeface="+mj-lt"/>
                <a:ea typeface="+mj-ea"/>
                <a:cs typeface="+mj-cs"/>
              </a:rPr>
            </a:br>
            <a:r>
              <a:rPr kumimoji="0" lang="en-US" sz="2000" b="0" i="0" u="none" strike="noStrike" kern="1200" cap="none" spc="-100" normalizeH="0" baseline="0" noProof="0" dirty="0" smtClean="0">
                <a:ln>
                  <a:noFill/>
                </a:ln>
                <a:solidFill>
                  <a:schemeClr val="tx2"/>
                </a:solidFill>
                <a:effectLst/>
                <a:uLnTx/>
                <a:uFillTx/>
                <a:latin typeface="+mj-lt"/>
                <a:ea typeface="+mj-ea"/>
                <a:cs typeface="+mj-cs"/>
              </a:rPr>
              <a:t>Assigning Material For A Product ?</a:t>
            </a:r>
            <a:br>
              <a:rPr kumimoji="0" lang="en-US" sz="2000" b="0" i="0" u="none" strike="noStrike" kern="1200" cap="none" spc="-100" normalizeH="0" baseline="0" noProof="0" dirty="0" smtClean="0">
                <a:ln>
                  <a:noFill/>
                </a:ln>
                <a:solidFill>
                  <a:schemeClr val="tx2"/>
                </a:solidFill>
                <a:effectLst/>
                <a:uLnTx/>
                <a:uFillTx/>
                <a:latin typeface="+mj-lt"/>
                <a:ea typeface="+mj-ea"/>
                <a:cs typeface="+mj-cs"/>
              </a:rPr>
            </a:br>
            <a:r>
              <a:rPr kumimoji="0" lang="en-US" sz="2000" b="0" i="0" u="none" strike="noStrike" kern="1200" cap="none" spc="-100" normalizeH="0" baseline="0" noProof="0" dirty="0" smtClean="0">
                <a:ln>
                  <a:noFill/>
                </a:ln>
                <a:solidFill>
                  <a:schemeClr val="tx2"/>
                </a:solidFill>
                <a:effectLst/>
                <a:uLnTx/>
                <a:uFillTx/>
                <a:latin typeface="+mj-lt"/>
                <a:ea typeface="+mj-ea"/>
                <a:cs typeface="+mj-cs"/>
              </a:rPr>
              <a:t/>
            </a:r>
            <a:br>
              <a:rPr kumimoji="0" lang="en-US" sz="2000" b="0" i="0" u="none" strike="noStrike" kern="1200" cap="none" spc="-100" normalizeH="0" baseline="0" noProof="0" dirty="0" smtClean="0">
                <a:ln>
                  <a:noFill/>
                </a:ln>
                <a:solidFill>
                  <a:schemeClr val="tx2"/>
                </a:solidFill>
                <a:effectLst/>
                <a:uLnTx/>
                <a:uFillTx/>
                <a:latin typeface="+mj-lt"/>
                <a:ea typeface="+mj-ea"/>
                <a:cs typeface="+mj-cs"/>
              </a:rPr>
            </a:br>
            <a:r>
              <a:rPr kumimoji="0" lang="en-US" sz="1600" b="0" i="0" u="none" strike="noStrike" kern="1200" cap="none" spc="-100" normalizeH="0" baseline="0" noProof="0" dirty="0" smtClean="0">
                <a:ln>
                  <a:noFill/>
                </a:ln>
                <a:solidFill>
                  <a:schemeClr val="tx2"/>
                </a:solidFill>
                <a:effectLst/>
                <a:uLnTx/>
                <a:uFillTx/>
                <a:latin typeface="+mj-lt"/>
                <a:ea typeface="+mj-ea"/>
                <a:cs typeface="+mj-cs"/>
              </a:rPr>
              <a:t> </a:t>
            </a:r>
            <a:r>
              <a:rPr kumimoji="0" lang="en-US" sz="1400" b="0" i="0" u="none" strike="noStrike" kern="1200" cap="none" spc="-100" normalizeH="0" baseline="0" noProof="0" dirty="0" smtClean="0">
                <a:ln>
                  <a:noFill/>
                </a:ln>
                <a:solidFill>
                  <a:schemeClr val="tx2"/>
                </a:solidFill>
                <a:effectLst/>
                <a:uLnTx/>
                <a:uFillTx/>
                <a:latin typeface="+mj-lt"/>
                <a:ea typeface="+mj-ea"/>
                <a:cs typeface="+mj-cs"/>
              </a:rPr>
              <a:t/>
            </a:r>
            <a:br>
              <a:rPr kumimoji="0" lang="en-US" sz="1400" b="0" i="0" u="none" strike="noStrike" kern="1200" cap="none" spc="-100" normalizeH="0" baseline="0" noProof="0" dirty="0" smtClean="0">
                <a:ln>
                  <a:noFill/>
                </a:ln>
                <a:solidFill>
                  <a:schemeClr val="tx2"/>
                </a:solidFill>
                <a:effectLst/>
                <a:uLnTx/>
                <a:uFillTx/>
                <a:latin typeface="+mj-lt"/>
                <a:ea typeface="+mj-ea"/>
                <a:cs typeface="+mj-cs"/>
              </a:rPr>
            </a:br>
            <a:r>
              <a:rPr kumimoji="0" lang="en-US" sz="1400" b="0" i="0" u="none" strike="noStrike" kern="1200" cap="none" spc="-100" normalizeH="0" baseline="0" noProof="0" dirty="0" smtClean="0">
                <a:ln>
                  <a:noFill/>
                </a:ln>
                <a:solidFill>
                  <a:schemeClr val="tx2"/>
                </a:solidFill>
                <a:effectLst/>
                <a:uLnTx/>
                <a:uFillTx/>
                <a:latin typeface="+mj-lt"/>
                <a:ea typeface="+mj-ea"/>
                <a:cs typeface="+mj-cs"/>
              </a:rPr>
              <a:t/>
            </a:r>
            <a:br>
              <a:rPr kumimoji="0" lang="en-US" sz="1400" b="0" i="0" u="none" strike="noStrike" kern="1200" cap="none" spc="-100" normalizeH="0" baseline="0" noProof="0" dirty="0" smtClean="0">
                <a:ln>
                  <a:noFill/>
                </a:ln>
                <a:solidFill>
                  <a:schemeClr val="tx2"/>
                </a:solidFill>
                <a:effectLst/>
                <a:uLnTx/>
                <a:uFillTx/>
                <a:latin typeface="+mj-lt"/>
                <a:ea typeface="+mj-ea"/>
                <a:cs typeface="+mj-cs"/>
              </a:rPr>
            </a:br>
            <a:r>
              <a:rPr kumimoji="0" lang="en-US" sz="1400" b="0" i="0" u="none" strike="noStrike" kern="1200" cap="none" spc="-100" normalizeH="0" baseline="0" noProof="0" dirty="0" smtClean="0">
                <a:ln>
                  <a:noFill/>
                </a:ln>
                <a:solidFill>
                  <a:schemeClr val="tx2"/>
                </a:solidFill>
                <a:effectLst/>
                <a:uLnTx/>
                <a:uFillTx/>
                <a:latin typeface="+mj-lt"/>
                <a:ea typeface="+mj-ea"/>
                <a:cs typeface="+mj-cs"/>
              </a:rPr>
              <a:t>*	</a:t>
            </a:r>
            <a:r>
              <a:rPr kumimoji="0" lang="en-US" b="0" i="0" u="none" strike="noStrike" kern="1200" cap="none" spc="-100" normalizeH="0" baseline="0" noProof="0" dirty="0" smtClean="0">
                <a:ln>
                  <a:noFill/>
                </a:ln>
                <a:solidFill>
                  <a:schemeClr val="tx2"/>
                </a:solidFill>
                <a:effectLst/>
                <a:uLnTx/>
                <a:uFillTx/>
                <a:latin typeface="+mj-lt"/>
                <a:ea typeface="+mj-ea"/>
                <a:cs typeface="+mj-cs"/>
              </a:rPr>
              <a:t>The suitability of the material for the given application. For example, plastic materials can be 	used as electric or thermal insulation on some domestic utilities due to its electric and 	thermal insulation. Copper metals are usually used to manufacture coolers and heat 	exchangers of automotive industries due to high thermal conductivity and lightweight 	compare to other metals.</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kumimoji="0" lang="en-US" b="0" i="0" u="none" strike="noStrike" kern="1200" cap="none" spc="-100" normalizeH="0" baseline="0" noProof="0" dirty="0" smtClean="0">
                <a:ln>
                  <a:noFill/>
                </a:ln>
                <a:solidFill>
                  <a:schemeClr val="tx2"/>
                </a:solidFill>
                <a:effectLst/>
                <a:uLnTx/>
                <a:uFillTx/>
                <a:latin typeface="+mj-lt"/>
                <a:ea typeface="+mj-ea"/>
                <a:cs typeface="+mj-cs"/>
              </a:rPr>
              <a:t>*	The suitability of the material for given manufacturing process, for example it is possible to 	select a cheap material for a given product, but it  may be too expensive to produce this 	material by  a given manufacturing process.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kumimoji="0" lang="en-US" b="0" i="0" u="none" strike="noStrike" kern="1200" cap="none" spc="-100" normalizeH="0" baseline="0" noProof="0" dirty="0" smtClean="0">
                <a:ln>
                  <a:noFill/>
                </a:ln>
                <a:solidFill>
                  <a:schemeClr val="tx2"/>
                </a:solidFill>
                <a:effectLst/>
                <a:uLnTx/>
                <a:uFillTx/>
                <a:latin typeface="+mj-lt"/>
                <a:ea typeface="+mj-ea"/>
                <a:cs typeface="+mj-cs"/>
              </a:rPr>
              <a:t> *	The economical consideration should also be considered, as final decision for assigning a  	material for a given product. </a:t>
            </a:r>
            <a:endParaRPr kumimoji="0" lang="en-US" sz="6600" b="1" i="1" u="none" strike="noStrike" kern="1200" cap="none" spc="-100" normalizeH="0" baseline="0" noProof="0" dirty="0" smtClean="0">
              <a:ln>
                <a:noFill/>
              </a:ln>
              <a:solidFill>
                <a:schemeClr val="tx2"/>
              </a:solidFill>
              <a:effectLst/>
              <a:uLnTx/>
              <a:uFillTx/>
              <a:latin typeface="+mj-lt"/>
              <a:ea typeface="+mj-ea"/>
              <a:cs typeface="+mj-cs"/>
            </a:endParaRPr>
          </a:p>
        </p:txBody>
      </p:sp>
      <p:cxnSp>
        <p:nvCxnSpPr>
          <p:cNvPr id="15" name="Straight Connector 14"/>
          <p:cNvCxnSpPr/>
          <p:nvPr/>
        </p:nvCxnSpPr>
        <p:spPr>
          <a:xfrm>
            <a:off x="785786" y="2714620"/>
            <a:ext cx="44196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667169" y="1349658"/>
            <a:ext cx="3286148" cy="4286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785786" y="4378960"/>
            <a:ext cx="5143536"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785786" y="5461163"/>
            <a:ext cx="4419600" cy="1588"/>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0843128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2421E266-A847-40A7-8A4F-C1DDA4E640E7}" type="datetime1">
              <a:rPr lang="en-US" smtClean="0"/>
              <a:t>9/14/2014</a:t>
            </a:fld>
            <a:endParaRPr lang="en-US"/>
          </a:p>
        </p:txBody>
      </p:sp>
      <p:sp>
        <p:nvSpPr>
          <p:cNvPr id="8" name="Footer Placeholder 7"/>
          <p:cNvSpPr>
            <a:spLocks noGrp="1"/>
          </p:cNvSpPr>
          <p:nvPr>
            <p:ph type="ftr" sz="quarter" idx="11"/>
          </p:nvPr>
        </p:nvSpPr>
        <p:spPr/>
        <p:txBody>
          <a:bodyPr/>
          <a:lstStyle/>
          <a:p>
            <a:r>
              <a:rPr lang="en-US" smtClean="0"/>
              <a:t>Chapter 2: Material and Manufacturing Properties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5</a:t>
            </a:fld>
            <a:endParaRPr lang="en-US"/>
          </a:p>
        </p:txBody>
      </p:sp>
      <p:sp>
        <p:nvSpPr>
          <p:cNvPr id="11" name="Rectangle 2"/>
          <p:cNvSpPr txBox="1">
            <a:spLocks noChangeArrowheads="1"/>
          </p:cNvSpPr>
          <p:nvPr/>
        </p:nvSpPr>
        <p:spPr>
          <a:xfrm>
            <a:off x="357158" y="428604"/>
            <a:ext cx="7772400" cy="1000132"/>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100" normalizeH="0" baseline="0" noProof="0" dirty="0" smtClean="0">
                <a:ln>
                  <a:noFill/>
                </a:ln>
                <a:solidFill>
                  <a:schemeClr val="tx2"/>
                </a:solidFill>
                <a:effectLst/>
                <a:uLnTx/>
                <a:uFillTx/>
                <a:latin typeface="+mj-lt"/>
                <a:ea typeface="+mj-ea"/>
                <a:cs typeface="+mj-cs"/>
              </a:rPr>
              <a:t>Chapter </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2: Material</a:t>
            </a:r>
            <a:r>
              <a:rPr kumimoji="0" lang="en-US" sz="2400" b="1" i="0" u="none" strike="noStrike" kern="1200" cap="none" spc="-100" normalizeH="0" noProof="0" dirty="0" smtClean="0">
                <a:ln>
                  <a:noFill/>
                </a:ln>
                <a:solidFill>
                  <a:schemeClr val="tx2"/>
                </a:solidFill>
                <a:effectLst/>
                <a:uLnTx/>
                <a:uFillTx/>
                <a:latin typeface="+mj-lt"/>
                <a:ea typeface="+mj-ea"/>
                <a:cs typeface="+mj-cs"/>
              </a:rPr>
              <a:t> and Manufacturing Properties</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a:t>
            </a:r>
          </a:p>
          <a:p>
            <a:pPr lvl="0">
              <a:spcBef>
                <a:spcPct val="0"/>
              </a:spcBef>
              <a:defRPr/>
            </a:pPr>
            <a:r>
              <a:rPr lang="en-US" spc="-100" dirty="0" smtClean="0">
                <a:solidFill>
                  <a:schemeClr val="tx2"/>
                </a:solidFill>
              </a:rPr>
              <a:t>2.2	</a:t>
            </a:r>
            <a:r>
              <a:rPr lang="en-US" b="1" spc="-100" dirty="0" smtClean="0">
                <a:solidFill>
                  <a:schemeClr val="tx2"/>
                </a:solidFill>
              </a:rPr>
              <a:t>Importance of material properties in manufacturing </a:t>
            </a: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lang="en-US" spc="-100" dirty="0" smtClean="0">
                <a:solidFill>
                  <a:schemeClr val="tx2"/>
                </a:solidFill>
                <a:latin typeface="+mj-lt"/>
                <a:ea typeface="+mj-ea"/>
                <a:cs typeface="+mj-cs"/>
              </a:rPr>
              <a:t> </a:t>
            </a:r>
            <a:endParaRPr lang="en-US" b="1" spc="-100" dirty="0" smtClean="0">
              <a:solidFill>
                <a:schemeClr val="tx2"/>
              </a:solidFill>
              <a:latin typeface="+mj-lt"/>
              <a:ea typeface="+mj-ea"/>
              <a:cs typeface="+mj-cs"/>
            </a:endParaRPr>
          </a:p>
        </p:txBody>
      </p:sp>
      <p:sp>
        <p:nvSpPr>
          <p:cNvPr id="13" name="Rectangle 2"/>
          <p:cNvSpPr txBox="1">
            <a:spLocks noChangeArrowheads="1"/>
          </p:cNvSpPr>
          <p:nvPr/>
        </p:nvSpPr>
        <p:spPr>
          <a:xfrm>
            <a:off x="500034" y="1357298"/>
            <a:ext cx="7772400" cy="2500330"/>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100" normalizeH="0" baseline="0" noProof="0" dirty="0" smtClean="0">
                <a:ln>
                  <a:noFill/>
                </a:ln>
                <a:solidFill>
                  <a:schemeClr val="tx2"/>
                </a:solidFill>
                <a:effectLst/>
                <a:uLnTx/>
                <a:uFillTx/>
                <a:latin typeface="+mj-lt"/>
                <a:ea typeface="+mj-ea"/>
                <a:cs typeface="+mj-cs"/>
              </a:rPr>
              <a:t>Material properties changed using manufacturing processes: (forming from solid state or liquid state)</a:t>
            </a:r>
            <a:br>
              <a:rPr kumimoji="0" lang="en-US" sz="2000" b="0" i="0" u="none" strike="noStrike" kern="1200" cap="none" spc="-100" normalizeH="0" baseline="0" noProof="0" dirty="0" smtClean="0">
                <a:ln>
                  <a:noFill/>
                </a:ln>
                <a:solidFill>
                  <a:schemeClr val="tx2"/>
                </a:solidFill>
                <a:effectLst/>
                <a:uLnTx/>
                <a:uFillTx/>
                <a:latin typeface="+mj-lt"/>
                <a:ea typeface="+mj-ea"/>
                <a:cs typeface="+mj-cs"/>
              </a:rPr>
            </a:br>
            <a:r>
              <a:rPr kumimoji="0" lang="en-US" sz="2000" b="0" i="0" u="none" strike="noStrike" kern="1200" cap="none" spc="-100" normalizeH="0" baseline="0" noProof="0" dirty="0" smtClean="0">
                <a:ln>
                  <a:noFill/>
                </a:ln>
                <a:solidFill>
                  <a:schemeClr val="tx2"/>
                </a:solidFill>
                <a:effectLst/>
                <a:uLnTx/>
                <a:uFillTx/>
                <a:latin typeface="+mj-lt"/>
                <a:ea typeface="+mj-ea"/>
                <a:cs typeface="+mj-cs"/>
              </a:rPr>
              <a:t/>
            </a:r>
            <a:br>
              <a:rPr kumimoji="0" lang="en-US" sz="2000" b="0" i="0" u="none" strike="noStrike" kern="1200" cap="none" spc="-100" normalizeH="0" baseline="0" noProof="0" dirty="0" smtClean="0">
                <a:ln>
                  <a:noFill/>
                </a:ln>
                <a:solidFill>
                  <a:schemeClr val="tx2"/>
                </a:solidFill>
                <a:effectLst/>
                <a:uLnTx/>
                <a:uFillTx/>
                <a:latin typeface="+mj-lt"/>
                <a:ea typeface="+mj-ea"/>
                <a:cs typeface="+mj-cs"/>
              </a:rPr>
            </a:br>
            <a:r>
              <a:rPr kumimoji="0" lang="en-US" sz="2000" b="1" i="0" u="none" strike="noStrike" kern="1200" cap="none" spc="-100" normalizeH="0" baseline="0" noProof="0" dirty="0" smtClean="0">
                <a:ln>
                  <a:noFill/>
                </a:ln>
                <a:solidFill>
                  <a:schemeClr val="tx2"/>
                </a:solidFill>
                <a:effectLst/>
                <a:uLnTx/>
                <a:uFillTx/>
                <a:latin typeface="+mj-lt"/>
                <a:ea typeface="+mj-ea"/>
                <a:cs typeface="+mj-cs"/>
              </a:rPr>
              <a:t>Forming from liquid state:</a:t>
            </a:r>
            <a:br>
              <a:rPr kumimoji="0" lang="en-US" sz="2000" b="1" i="0" u="none" strike="noStrike" kern="1200" cap="none" spc="-100" normalizeH="0" baseline="0" noProof="0" dirty="0" smtClean="0">
                <a:ln>
                  <a:noFill/>
                </a:ln>
                <a:solidFill>
                  <a:schemeClr val="tx2"/>
                </a:solidFill>
                <a:effectLst/>
                <a:uLnTx/>
                <a:uFillTx/>
                <a:latin typeface="+mj-lt"/>
                <a:ea typeface="+mj-ea"/>
                <a:cs typeface="+mj-cs"/>
              </a:rPr>
            </a:br>
            <a:r>
              <a:rPr kumimoji="0" lang="en-US" sz="2000" b="0" i="0" u="none" strike="noStrike" kern="1200" cap="none" spc="-100" normalizeH="0" baseline="0" noProof="0" dirty="0" smtClean="0">
                <a:ln>
                  <a:noFill/>
                </a:ln>
                <a:solidFill>
                  <a:schemeClr val="tx2"/>
                </a:solidFill>
                <a:effectLst/>
                <a:uLnTx/>
                <a:uFillTx/>
                <a:latin typeface="+mj-lt"/>
                <a:ea typeface="+mj-ea"/>
                <a:cs typeface="+mj-cs"/>
              </a:rPr>
              <a:t>Melting phase, Shaping phase, Solidification phase:</a:t>
            </a:r>
            <a:br>
              <a:rPr kumimoji="0" lang="en-US" sz="2000" b="0" i="0" u="none" strike="noStrike" kern="1200" cap="none" spc="-100" normalizeH="0" baseline="0" noProof="0" dirty="0" smtClean="0">
                <a:ln>
                  <a:noFill/>
                </a:ln>
                <a:solidFill>
                  <a:schemeClr val="tx2"/>
                </a:solidFill>
                <a:effectLst/>
                <a:uLnTx/>
                <a:uFillTx/>
                <a:latin typeface="+mj-lt"/>
                <a:ea typeface="+mj-ea"/>
                <a:cs typeface="+mj-cs"/>
              </a:rPr>
            </a:br>
            <a:r>
              <a:rPr kumimoji="0" lang="en-US" sz="2000" b="0" i="0" u="none" strike="noStrike" kern="1200" cap="none" spc="-100" normalizeH="0" baseline="0" noProof="0" dirty="0" smtClean="0">
                <a:ln>
                  <a:noFill/>
                </a:ln>
                <a:solidFill>
                  <a:schemeClr val="tx2"/>
                </a:solidFill>
                <a:effectLst/>
                <a:uLnTx/>
                <a:uFillTx/>
                <a:latin typeface="+mj-lt"/>
                <a:ea typeface="+mj-ea"/>
                <a:cs typeface="+mj-cs"/>
              </a:rPr>
              <a:t>In melting phase (there are single melting temp for pure metals and melting range for alloys (mixture of solid and liquid metals))</a:t>
            </a:r>
            <a:endParaRPr kumimoji="0" lang="en-US" sz="6600" b="1" i="1" u="none" strike="noStrike" kern="1200" cap="none" spc="-100" normalizeH="0" baseline="0" noProof="0" dirty="0" smtClean="0">
              <a:ln>
                <a:noFill/>
              </a:ln>
              <a:solidFill>
                <a:schemeClr val="tx2"/>
              </a:solidFill>
              <a:effectLst/>
              <a:uLnTx/>
              <a:uFillTx/>
              <a:latin typeface="+mj-lt"/>
              <a:ea typeface="+mj-ea"/>
              <a:cs typeface="+mj-cs"/>
            </a:endParaRPr>
          </a:p>
        </p:txBody>
      </p:sp>
      <p:pic>
        <p:nvPicPr>
          <p:cNvPr id="14" name="Picture 2"/>
          <p:cNvPicPr>
            <a:picLocks noChangeAspect="1" noChangeArrowheads="1"/>
          </p:cNvPicPr>
          <p:nvPr/>
        </p:nvPicPr>
        <p:blipFill>
          <a:blip r:embed="rId3"/>
          <a:srcRect l="18180" t="47367" r="25877" b="27314"/>
          <a:stretch>
            <a:fillRect/>
          </a:stretch>
        </p:blipFill>
        <p:spPr bwMode="auto">
          <a:xfrm>
            <a:off x="500034" y="4071942"/>
            <a:ext cx="4538014" cy="1643074"/>
          </a:xfrm>
          <a:prstGeom prst="rect">
            <a:avLst/>
          </a:prstGeom>
          <a:noFill/>
          <a:ln w="9525">
            <a:noFill/>
            <a:miter lim="800000"/>
            <a:headEnd/>
            <a:tailEnd/>
          </a:ln>
        </p:spPr>
      </p:pic>
      <p:pic>
        <p:nvPicPr>
          <p:cNvPr id="16" name="Picture 3"/>
          <p:cNvPicPr>
            <a:picLocks noChangeAspect="1" noChangeArrowheads="1"/>
          </p:cNvPicPr>
          <p:nvPr/>
        </p:nvPicPr>
        <p:blipFill>
          <a:blip r:embed="rId4"/>
          <a:srcRect l="15625" t="44055" r="31592" b="27344"/>
          <a:stretch>
            <a:fillRect/>
          </a:stretch>
        </p:blipFill>
        <p:spPr bwMode="auto">
          <a:xfrm>
            <a:off x="5050153" y="4071942"/>
            <a:ext cx="3308061" cy="1434080"/>
          </a:xfrm>
          <a:prstGeom prst="rect">
            <a:avLst/>
          </a:prstGeom>
          <a:noFill/>
          <a:ln w="9525">
            <a:noFill/>
            <a:miter lim="800000"/>
            <a:headEnd/>
            <a:tailEnd/>
          </a:ln>
        </p:spPr>
      </p:pic>
    </p:spTree>
    <p:extLst>
      <p:ext uri="{BB962C8B-B14F-4D97-AF65-F5344CB8AC3E}">
        <p14:creationId xmlns:p14="http://schemas.microsoft.com/office/powerpoint/2010/main" xmlns="" val="30843128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2421E266-A847-40A7-8A4F-C1DDA4E640E7}" type="datetime1">
              <a:rPr lang="en-US" smtClean="0"/>
              <a:t>9/14/2014</a:t>
            </a:fld>
            <a:endParaRPr lang="en-US"/>
          </a:p>
        </p:txBody>
      </p:sp>
      <p:sp>
        <p:nvSpPr>
          <p:cNvPr id="8" name="Footer Placeholder 7"/>
          <p:cNvSpPr>
            <a:spLocks noGrp="1"/>
          </p:cNvSpPr>
          <p:nvPr>
            <p:ph type="ftr" sz="quarter" idx="11"/>
          </p:nvPr>
        </p:nvSpPr>
        <p:spPr/>
        <p:txBody>
          <a:bodyPr/>
          <a:lstStyle/>
          <a:p>
            <a:r>
              <a:rPr lang="en-US" smtClean="0"/>
              <a:t>Chapter 2: Material and Manufacturing Properties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6</a:t>
            </a:fld>
            <a:endParaRPr lang="en-US"/>
          </a:p>
        </p:txBody>
      </p:sp>
      <p:sp>
        <p:nvSpPr>
          <p:cNvPr id="11" name="Rectangle 2"/>
          <p:cNvSpPr txBox="1">
            <a:spLocks noChangeArrowheads="1"/>
          </p:cNvSpPr>
          <p:nvPr/>
        </p:nvSpPr>
        <p:spPr>
          <a:xfrm>
            <a:off x="357158" y="428604"/>
            <a:ext cx="7772400" cy="1000132"/>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100" normalizeH="0" baseline="0" noProof="0" dirty="0" smtClean="0">
                <a:ln>
                  <a:noFill/>
                </a:ln>
                <a:solidFill>
                  <a:schemeClr val="tx2"/>
                </a:solidFill>
                <a:effectLst/>
                <a:uLnTx/>
                <a:uFillTx/>
                <a:latin typeface="+mj-lt"/>
                <a:ea typeface="+mj-ea"/>
                <a:cs typeface="+mj-cs"/>
              </a:rPr>
              <a:t>Chapter </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2: Material</a:t>
            </a:r>
            <a:r>
              <a:rPr kumimoji="0" lang="en-US" sz="2400" b="1" i="0" u="none" strike="noStrike" kern="1200" cap="none" spc="-100" normalizeH="0" noProof="0" dirty="0" smtClean="0">
                <a:ln>
                  <a:noFill/>
                </a:ln>
                <a:solidFill>
                  <a:schemeClr val="tx2"/>
                </a:solidFill>
                <a:effectLst/>
                <a:uLnTx/>
                <a:uFillTx/>
                <a:latin typeface="+mj-lt"/>
                <a:ea typeface="+mj-ea"/>
                <a:cs typeface="+mj-cs"/>
              </a:rPr>
              <a:t> and Manufacturing Properties</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a:t>
            </a:r>
          </a:p>
          <a:p>
            <a:pPr lvl="0">
              <a:spcBef>
                <a:spcPct val="0"/>
              </a:spcBef>
              <a:defRPr/>
            </a:pPr>
            <a:r>
              <a:rPr lang="en-US" spc="-100" dirty="0" smtClean="0">
                <a:solidFill>
                  <a:schemeClr val="tx2"/>
                </a:solidFill>
              </a:rPr>
              <a:t>2.2	</a:t>
            </a:r>
            <a:r>
              <a:rPr lang="en-US" b="1" spc="-100" dirty="0" smtClean="0">
                <a:solidFill>
                  <a:schemeClr val="tx2"/>
                </a:solidFill>
              </a:rPr>
              <a:t>Importance of material properties in manufacturing </a:t>
            </a: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lang="en-US" spc="-100" dirty="0" smtClean="0">
                <a:solidFill>
                  <a:schemeClr val="tx2"/>
                </a:solidFill>
                <a:latin typeface="+mj-lt"/>
                <a:ea typeface="+mj-ea"/>
                <a:cs typeface="+mj-cs"/>
              </a:rPr>
              <a:t> </a:t>
            </a:r>
            <a:endParaRPr lang="en-US" b="1" spc="-100" dirty="0" smtClean="0">
              <a:solidFill>
                <a:schemeClr val="tx2"/>
              </a:solidFill>
              <a:latin typeface="+mj-lt"/>
              <a:ea typeface="+mj-ea"/>
              <a:cs typeface="+mj-cs"/>
            </a:endParaRPr>
          </a:p>
        </p:txBody>
      </p:sp>
      <p:sp>
        <p:nvSpPr>
          <p:cNvPr id="10" name="Rectangle 2"/>
          <p:cNvSpPr txBox="1">
            <a:spLocks noChangeArrowheads="1"/>
          </p:cNvSpPr>
          <p:nvPr/>
        </p:nvSpPr>
        <p:spPr>
          <a:xfrm>
            <a:off x="285720" y="3286124"/>
            <a:ext cx="7772400" cy="3200400"/>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b="0" i="0" u="none" strike="noStrike" kern="1200" cap="none" spc="-100" normalizeH="0" baseline="0" noProof="0" dirty="0" smtClean="0">
                <a:ln>
                  <a:noFill/>
                </a:ln>
                <a:solidFill>
                  <a:schemeClr val="tx2"/>
                </a:solidFill>
                <a:effectLst/>
                <a:uLnTx/>
                <a:uFillTx/>
                <a:latin typeface="+mj-lt"/>
                <a:ea typeface="+mj-ea"/>
                <a:cs typeface="+mj-cs"/>
              </a:rPr>
              <a:t>Material properties changed using manufacturing processes: (forming from solid state or liquid state)</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kumimoji="0" lang="en-US" b="1" i="0" u="none" strike="noStrike" kern="1200" cap="none" spc="-100" normalizeH="0" baseline="0" noProof="0" dirty="0" smtClean="0">
                <a:ln>
                  <a:noFill/>
                </a:ln>
                <a:solidFill>
                  <a:schemeClr val="tx2"/>
                </a:solidFill>
                <a:effectLst/>
                <a:uLnTx/>
                <a:uFillTx/>
                <a:latin typeface="+mj-lt"/>
                <a:ea typeface="+mj-ea"/>
                <a:cs typeface="+mj-cs"/>
              </a:rPr>
              <a:t>Forming from liquid state:</a:t>
            </a:r>
            <a:br>
              <a:rPr kumimoji="0" lang="en-US" b="1" i="0" u="none" strike="noStrike" kern="1200" cap="none" spc="-100" normalizeH="0" baseline="0" noProof="0" dirty="0" smtClean="0">
                <a:ln>
                  <a:noFill/>
                </a:ln>
                <a:solidFill>
                  <a:schemeClr val="tx2"/>
                </a:solidFill>
                <a:effectLst/>
                <a:uLnTx/>
                <a:uFillTx/>
                <a:latin typeface="+mj-lt"/>
                <a:ea typeface="+mj-ea"/>
                <a:cs typeface="+mj-cs"/>
              </a:rPr>
            </a:br>
            <a:r>
              <a:rPr kumimoji="0" lang="en-US" b="0" i="0" u="none" strike="noStrike" kern="1200" cap="none" spc="-100" normalizeH="0" baseline="0" noProof="0" dirty="0" smtClean="0">
                <a:ln>
                  <a:noFill/>
                </a:ln>
                <a:solidFill>
                  <a:schemeClr val="tx2"/>
                </a:solidFill>
                <a:effectLst/>
                <a:uLnTx/>
                <a:uFillTx/>
                <a:latin typeface="+mj-lt"/>
                <a:ea typeface="+mj-ea"/>
                <a:cs typeface="+mj-cs"/>
              </a:rPr>
              <a:t>Melting phase, Shaping phase, Solidification phase:</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kumimoji="0" lang="en-US" b="0" i="0" u="none" strike="noStrike" kern="1200" cap="none" spc="-100" normalizeH="0" baseline="0" noProof="0" dirty="0" smtClean="0">
                <a:ln>
                  <a:noFill/>
                </a:ln>
                <a:solidFill>
                  <a:schemeClr val="tx2"/>
                </a:solidFill>
                <a:effectLst/>
                <a:uLnTx/>
                <a:uFillTx/>
                <a:latin typeface="+mj-lt"/>
                <a:ea typeface="+mj-ea"/>
                <a:cs typeface="+mj-cs"/>
              </a:rPr>
              <a:t>In melting phase (there are single </a:t>
            </a:r>
            <a:r>
              <a:rPr kumimoji="0" lang="en-US" b="0" i="0" u="sng" strike="noStrike" kern="1200" cap="none" spc="-100" normalizeH="0" baseline="0" noProof="0" dirty="0" smtClean="0">
                <a:ln>
                  <a:noFill/>
                </a:ln>
                <a:solidFill>
                  <a:schemeClr val="tx2"/>
                </a:solidFill>
                <a:effectLst/>
                <a:uLnTx/>
                <a:uFillTx/>
                <a:latin typeface="+mj-lt"/>
                <a:ea typeface="+mj-ea"/>
                <a:cs typeface="+mj-cs"/>
              </a:rPr>
              <a:t>melting temp </a:t>
            </a:r>
            <a:r>
              <a:rPr kumimoji="0" lang="en-US" b="0" i="0" u="none" strike="noStrike" kern="1200" cap="none" spc="-100" normalizeH="0" baseline="0" noProof="0" dirty="0" smtClean="0">
                <a:ln>
                  <a:noFill/>
                </a:ln>
                <a:solidFill>
                  <a:schemeClr val="tx2"/>
                </a:solidFill>
                <a:effectLst/>
                <a:uLnTx/>
                <a:uFillTx/>
                <a:latin typeface="+mj-lt"/>
                <a:ea typeface="+mj-ea"/>
                <a:cs typeface="+mj-cs"/>
              </a:rPr>
              <a:t>for pure metals and </a:t>
            </a:r>
            <a:r>
              <a:rPr kumimoji="0" lang="en-US" b="0" i="0" u="sng" strike="noStrike" kern="1200" cap="none" spc="-100" normalizeH="0" baseline="0" noProof="0" dirty="0" smtClean="0">
                <a:ln>
                  <a:noFill/>
                </a:ln>
                <a:solidFill>
                  <a:schemeClr val="tx2"/>
                </a:solidFill>
                <a:effectLst/>
                <a:uLnTx/>
                <a:uFillTx/>
                <a:latin typeface="+mj-lt"/>
                <a:ea typeface="+mj-ea"/>
                <a:cs typeface="+mj-cs"/>
              </a:rPr>
              <a:t>melting range for alloys </a:t>
            </a:r>
            <a:r>
              <a:rPr kumimoji="0" lang="en-US" b="0" i="0" u="none" strike="noStrike" kern="1200" cap="none" spc="-100" normalizeH="0" baseline="0" noProof="0" dirty="0" smtClean="0">
                <a:ln>
                  <a:noFill/>
                </a:ln>
                <a:solidFill>
                  <a:schemeClr val="tx2"/>
                </a:solidFill>
                <a:effectLst/>
                <a:uLnTx/>
                <a:uFillTx/>
                <a:latin typeface="+mj-lt"/>
                <a:ea typeface="+mj-ea"/>
                <a:cs typeface="+mj-cs"/>
              </a:rPr>
              <a:t>(mixture of solid and liquid metals))</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kumimoji="0" lang="en-US" b="0" i="0" u="none" strike="noStrike" kern="1200" cap="none" spc="-100" normalizeH="0" baseline="0" noProof="0" dirty="0" smtClean="0">
                <a:ln>
                  <a:noFill/>
                </a:ln>
                <a:solidFill>
                  <a:schemeClr val="tx2"/>
                </a:solidFill>
                <a:effectLst/>
                <a:uLnTx/>
                <a:uFillTx/>
                <a:latin typeface="+mj-lt"/>
                <a:ea typeface="+mj-ea"/>
                <a:cs typeface="+mj-cs"/>
              </a:rPr>
              <a:t>During solidification of alloys, there is a </a:t>
            </a:r>
            <a:r>
              <a:rPr kumimoji="0" lang="en-US" b="0" i="0" u="sng" strike="noStrike" kern="1200" cap="none" spc="-100" normalizeH="0" baseline="0" noProof="0" dirty="0" smtClean="0">
                <a:ln>
                  <a:noFill/>
                </a:ln>
                <a:solidFill>
                  <a:schemeClr val="tx2"/>
                </a:solidFill>
                <a:effectLst/>
                <a:uLnTx/>
                <a:uFillTx/>
                <a:latin typeface="+mj-lt"/>
                <a:ea typeface="+mj-ea"/>
                <a:cs typeface="+mj-cs"/>
              </a:rPr>
              <a:t>change in volume </a:t>
            </a:r>
            <a:r>
              <a:rPr kumimoji="0" lang="en-US" b="0" i="0" u="none" strike="noStrike" kern="1200" cap="none" spc="-100" normalizeH="0" baseline="0" noProof="0" dirty="0" smtClean="0">
                <a:ln>
                  <a:noFill/>
                </a:ln>
                <a:solidFill>
                  <a:schemeClr val="tx2"/>
                </a:solidFill>
                <a:effectLst/>
                <a:uLnTx/>
                <a:uFillTx/>
                <a:latin typeface="+mj-lt"/>
                <a:ea typeface="+mj-ea"/>
                <a:cs typeface="+mj-cs"/>
              </a:rPr>
              <a:t>associated with the transition from liquid to solid states. This means, that the metal will be missing in the central of the component as solidification starts at the outside of the component. Compensation for this is established by placing risers (reservoirs of molten metal) on component during casting process.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kumimoji="0" lang="en-US" b="0" i="0" u="sng" strike="noStrike" kern="1200" cap="none" spc="-100" normalizeH="0" baseline="0" noProof="0" dirty="0" smtClean="0">
                <a:ln>
                  <a:noFill/>
                </a:ln>
                <a:solidFill>
                  <a:schemeClr val="tx2"/>
                </a:solidFill>
                <a:effectLst/>
                <a:uLnTx/>
                <a:uFillTx/>
                <a:latin typeface="+mj-lt"/>
                <a:ea typeface="+mj-ea"/>
                <a:cs typeface="+mj-cs"/>
              </a:rPr>
              <a:t>These riser/risers </a:t>
            </a:r>
            <a:r>
              <a:rPr kumimoji="0" lang="en-US" b="0" i="0" u="none" strike="noStrike" kern="1200" cap="none" spc="-100" normalizeH="0" baseline="0" noProof="0" dirty="0" smtClean="0">
                <a:ln>
                  <a:noFill/>
                </a:ln>
                <a:solidFill>
                  <a:schemeClr val="tx2"/>
                </a:solidFill>
                <a:effectLst/>
                <a:uLnTx/>
                <a:uFillTx/>
                <a:latin typeface="+mj-lt"/>
                <a:ea typeface="+mj-ea"/>
                <a:cs typeface="+mj-cs"/>
              </a:rPr>
              <a:t>must be designed such that it solidifies last after component solidification. Furthermore, increasing the solidification range, results in improper chemical composition during melting metal, and will increases the risk of internal porosity, hot tearing, and segregations. </a:t>
            </a:r>
            <a:endParaRPr kumimoji="0" lang="en-US" sz="6000" b="1" i="1" u="none" strike="noStrike" kern="1200" cap="none" spc="-100" normalizeH="0" baseline="0" noProof="0" dirty="0" smtClean="0">
              <a:ln>
                <a:noFill/>
              </a:ln>
              <a:solidFill>
                <a:schemeClr val="tx2"/>
              </a:solidFill>
              <a:effectLst/>
              <a:uLnTx/>
              <a:uFillTx/>
              <a:latin typeface="+mj-lt"/>
              <a:ea typeface="+mj-ea"/>
              <a:cs typeface="+mj-cs"/>
            </a:endParaRPr>
          </a:p>
        </p:txBody>
      </p:sp>
    </p:spTree>
    <p:extLst>
      <p:ext uri="{BB962C8B-B14F-4D97-AF65-F5344CB8AC3E}">
        <p14:creationId xmlns:p14="http://schemas.microsoft.com/office/powerpoint/2010/main" xmlns="" val="30843128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2421E266-A847-40A7-8A4F-C1DDA4E640E7}" type="datetime1">
              <a:rPr lang="en-US" smtClean="0"/>
              <a:t>9/14/2014</a:t>
            </a:fld>
            <a:endParaRPr lang="en-US"/>
          </a:p>
        </p:txBody>
      </p:sp>
      <p:sp>
        <p:nvSpPr>
          <p:cNvPr id="8" name="Footer Placeholder 7"/>
          <p:cNvSpPr>
            <a:spLocks noGrp="1"/>
          </p:cNvSpPr>
          <p:nvPr>
            <p:ph type="ftr" sz="quarter" idx="11"/>
          </p:nvPr>
        </p:nvSpPr>
        <p:spPr/>
        <p:txBody>
          <a:bodyPr/>
          <a:lstStyle/>
          <a:p>
            <a:r>
              <a:rPr lang="en-US" smtClean="0"/>
              <a:t>Chapter 2: Material and Manufacturing Properties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7</a:t>
            </a:fld>
            <a:endParaRPr lang="en-US"/>
          </a:p>
        </p:txBody>
      </p:sp>
      <p:sp>
        <p:nvSpPr>
          <p:cNvPr id="11" name="Rectangle 2"/>
          <p:cNvSpPr txBox="1">
            <a:spLocks noChangeArrowheads="1"/>
          </p:cNvSpPr>
          <p:nvPr/>
        </p:nvSpPr>
        <p:spPr>
          <a:xfrm>
            <a:off x="357158" y="428604"/>
            <a:ext cx="7772400" cy="1000132"/>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100" normalizeH="0" baseline="0" noProof="0" dirty="0" smtClean="0">
                <a:ln>
                  <a:noFill/>
                </a:ln>
                <a:solidFill>
                  <a:schemeClr val="tx2"/>
                </a:solidFill>
                <a:effectLst/>
                <a:uLnTx/>
                <a:uFillTx/>
                <a:latin typeface="+mj-lt"/>
                <a:ea typeface="+mj-ea"/>
                <a:cs typeface="+mj-cs"/>
              </a:rPr>
              <a:t>Chapter </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2: Material</a:t>
            </a:r>
            <a:r>
              <a:rPr kumimoji="0" lang="en-US" sz="2400" b="1" i="0" u="none" strike="noStrike" kern="1200" cap="none" spc="-100" normalizeH="0" noProof="0" dirty="0" smtClean="0">
                <a:ln>
                  <a:noFill/>
                </a:ln>
                <a:solidFill>
                  <a:schemeClr val="tx2"/>
                </a:solidFill>
                <a:effectLst/>
                <a:uLnTx/>
                <a:uFillTx/>
                <a:latin typeface="+mj-lt"/>
                <a:ea typeface="+mj-ea"/>
                <a:cs typeface="+mj-cs"/>
              </a:rPr>
              <a:t> and Manufacturing Properties</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a:t>
            </a:r>
          </a:p>
          <a:p>
            <a:pPr lvl="0">
              <a:spcBef>
                <a:spcPct val="0"/>
              </a:spcBef>
              <a:defRPr/>
            </a:pPr>
            <a:r>
              <a:rPr lang="en-US" spc="-100" dirty="0" smtClean="0">
                <a:solidFill>
                  <a:schemeClr val="tx2"/>
                </a:solidFill>
              </a:rPr>
              <a:t>2.2	</a:t>
            </a:r>
            <a:r>
              <a:rPr lang="en-US" b="1" spc="-100" dirty="0" smtClean="0">
                <a:solidFill>
                  <a:schemeClr val="tx2"/>
                </a:solidFill>
              </a:rPr>
              <a:t>Importance of material properties in manufacturing </a:t>
            </a: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lang="en-US" spc="-100" dirty="0" smtClean="0">
                <a:solidFill>
                  <a:schemeClr val="tx2"/>
                </a:solidFill>
                <a:latin typeface="+mj-lt"/>
                <a:ea typeface="+mj-ea"/>
                <a:cs typeface="+mj-cs"/>
              </a:rPr>
              <a:t> </a:t>
            </a:r>
            <a:endParaRPr lang="en-US" b="1" spc="-100" dirty="0" smtClean="0">
              <a:solidFill>
                <a:schemeClr val="tx2"/>
              </a:solidFill>
              <a:latin typeface="+mj-lt"/>
              <a:ea typeface="+mj-ea"/>
              <a:cs typeface="+mj-cs"/>
            </a:endParaRPr>
          </a:p>
        </p:txBody>
      </p:sp>
      <p:sp>
        <p:nvSpPr>
          <p:cNvPr id="12" name="Rectangle 11"/>
          <p:cNvSpPr/>
          <p:nvPr/>
        </p:nvSpPr>
        <p:spPr>
          <a:xfrm>
            <a:off x="642910" y="1997839"/>
            <a:ext cx="7072362" cy="2862322"/>
          </a:xfrm>
          <a:prstGeom prst="rect">
            <a:avLst/>
          </a:prstGeom>
        </p:spPr>
        <p:txBody>
          <a:bodyPr wrap="square">
            <a:spAutoFit/>
          </a:bodyPr>
          <a:lstStyle/>
          <a:p>
            <a:pPr>
              <a:spcBef>
                <a:spcPct val="0"/>
              </a:spcBef>
            </a:pPr>
            <a:r>
              <a:rPr lang="en-US" spc="-100" dirty="0" smtClean="0">
                <a:solidFill>
                  <a:schemeClr val="tx2"/>
                </a:solidFill>
                <a:latin typeface="+mj-lt"/>
                <a:ea typeface="+mj-ea"/>
                <a:cs typeface="+mj-cs"/>
              </a:rPr>
              <a:t>Melting phase, Shaping phase, Solidification phase:</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In melting phase (there are single melting temp for pure metals and melting range for alloys (mixture of solid and liquid metals))</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 </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For example, cast iron has 2% </a:t>
            </a:r>
            <a:r>
              <a:rPr lang="en-US" u="sng" spc="-100" dirty="0" smtClean="0">
                <a:solidFill>
                  <a:schemeClr val="tx2"/>
                </a:solidFill>
                <a:latin typeface="+mj-lt"/>
                <a:ea typeface="+mj-ea"/>
                <a:cs typeface="+mj-cs"/>
              </a:rPr>
              <a:t>contraction, </a:t>
            </a:r>
            <a:r>
              <a:rPr lang="en-US" spc="-100" dirty="0" smtClean="0">
                <a:solidFill>
                  <a:schemeClr val="tx2"/>
                </a:solidFill>
                <a:latin typeface="+mj-lt"/>
                <a:ea typeface="+mj-ea"/>
                <a:cs typeface="+mj-cs"/>
              </a:rPr>
              <a:t>while 3% for cast steel. Aluminum has contraction  allowance between 3.5-8.5%. </a:t>
            </a:r>
            <a:endParaRPr lang="en-US" spc="-100" dirty="0" smtClean="0">
              <a:solidFill>
                <a:schemeClr val="tx2"/>
              </a:solidFill>
              <a:latin typeface="+mj-lt"/>
              <a:ea typeface="+mj-ea"/>
              <a:cs typeface="+mj-cs"/>
            </a:endParaRPr>
          </a:p>
          <a:p>
            <a:pPr>
              <a:spcBef>
                <a:spcPct val="0"/>
              </a:spcBef>
            </a:pPr>
            <a:endParaRPr lang="en-US" spc="-100" dirty="0" smtClean="0">
              <a:solidFill>
                <a:schemeClr val="tx2"/>
              </a:solidFill>
              <a:latin typeface="+mj-lt"/>
              <a:ea typeface="+mj-ea"/>
              <a:cs typeface="+mj-cs"/>
            </a:endParaRPr>
          </a:p>
          <a:p>
            <a:pPr>
              <a:spcBef>
                <a:spcPct val="0"/>
              </a:spcBef>
            </a:pPr>
            <a:r>
              <a:rPr lang="en-US" spc="-100" dirty="0" smtClean="0">
                <a:solidFill>
                  <a:schemeClr val="tx2"/>
                </a:solidFill>
                <a:latin typeface="+mj-lt"/>
                <a:ea typeface="+mj-ea"/>
                <a:cs typeface="+mj-cs"/>
              </a:rPr>
              <a:t>During solidification phase, solidification or </a:t>
            </a:r>
            <a:r>
              <a:rPr lang="en-US" u="sng" spc="-100" dirty="0" smtClean="0">
                <a:solidFill>
                  <a:schemeClr val="tx2"/>
                </a:solidFill>
                <a:latin typeface="+mj-lt"/>
                <a:ea typeface="+mj-ea"/>
                <a:cs typeface="+mj-cs"/>
              </a:rPr>
              <a:t>grain growth </a:t>
            </a:r>
            <a:r>
              <a:rPr lang="en-US" spc="-100" dirty="0" smtClean="0">
                <a:solidFill>
                  <a:schemeClr val="tx2"/>
                </a:solidFill>
                <a:latin typeface="+mj-lt"/>
                <a:ea typeface="+mj-ea"/>
                <a:cs typeface="+mj-cs"/>
              </a:rPr>
              <a:t>start externally and end at the part center. This result in harder external surface and soft or ductile in part inner zone</a:t>
            </a:r>
          </a:p>
        </p:txBody>
      </p:sp>
    </p:spTree>
    <p:extLst>
      <p:ext uri="{BB962C8B-B14F-4D97-AF65-F5344CB8AC3E}">
        <p14:creationId xmlns:p14="http://schemas.microsoft.com/office/powerpoint/2010/main" xmlns="" val="30843128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2421E266-A847-40A7-8A4F-C1DDA4E640E7}" type="datetime1">
              <a:rPr lang="en-US" smtClean="0"/>
              <a:t>9/14/2014</a:t>
            </a:fld>
            <a:endParaRPr lang="en-US"/>
          </a:p>
        </p:txBody>
      </p:sp>
      <p:sp>
        <p:nvSpPr>
          <p:cNvPr id="8" name="Footer Placeholder 7"/>
          <p:cNvSpPr>
            <a:spLocks noGrp="1"/>
          </p:cNvSpPr>
          <p:nvPr>
            <p:ph type="ftr" sz="quarter" idx="11"/>
          </p:nvPr>
        </p:nvSpPr>
        <p:spPr/>
        <p:txBody>
          <a:bodyPr/>
          <a:lstStyle/>
          <a:p>
            <a:r>
              <a:rPr lang="en-US" smtClean="0"/>
              <a:t>Chapter 2: Material and Manufacturing Properties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8</a:t>
            </a:fld>
            <a:endParaRPr lang="en-US"/>
          </a:p>
        </p:txBody>
      </p:sp>
      <p:sp>
        <p:nvSpPr>
          <p:cNvPr id="11" name="Rectangle 2"/>
          <p:cNvSpPr txBox="1">
            <a:spLocks noChangeArrowheads="1"/>
          </p:cNvSpPr>
          <p:nvPr/>
        </p:nvSpPr>
        <p:spPr>
          <a:xfrm>
            <a:off x="357158" y="428604"/>
            <a:ext cx="7772400" cy="1000132"/>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100" normalizeH="0" baseline="0" noProof="0" dirty="0" smtClean="0">
                <a:ln>
                  <a:noFill/>
                </a:ln>
                <a:solidFill>
                  <a:schemeClr val="tx2"/>
                </a:solidFill>
                <a:effectLst/>
                <a:uLnTx/>
                <a:uFillTx/>
                <a:latin typeface="+mj-lt"/>
                <a:ea typeface="+mj-ea"/>
                <a:cs typeface="+mj-cs"/>
              </a:rPr>
              <a:t>Chapter </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2: Material</a:t>
            </a:r>
            <a:r>
              <a:rPr kumimoji="0" lang="en-US" sz="2400" b="1" i="0" u="none" strike="noStrike" kern="1200" cap="none" spc="-100" normalizeH="0" noProof="0" dirty="0" smtClean="0">
                <a:ln>
                  <a:noFill/>
                </a:ln>
                <a:solidFill>
                  <a:schemeClr val="tx2"/>
                </a:solidFill>
                <a:effectLst/>
                <a:uLnTx/>
                <a:uFillTx/>
                <a:latin typeface="+mj-lt"/>
                <a:ea typeface="+mj-ea"/>
                <a:cs typeface="+mj-cs"/>
              </a:rPr>
              <a:t> and Manufacturing Properties</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a:t>
            </a:r>
          </a:p>
          <a:p>
            <a:pPr lvl="0">
              <a:spcBef>
                <a:spcPct val="0"/>
              </a:spcBef>
              <a:defRPr/>
            </a:pPr>
            <a:r>
              <a:rPr lang="en-US" spc="-100" dirty="0" smtClean="0">
                <a:solidFill>
                  <a:schemeClr val="tx2"/>
                </a:solidFill>
              </a:rPr>
              <a:t>2.3	</a:t>
            </a:r>
            <a:r>
              <a:rPr lang="en-US" b="1" i="1" spc="-100" dirty="0" smtClean="0">
                <a:solidFill>
                  <a:schemeClr val="tx2"/>
                </a:solidFill>
              </a:rPr>
              <a:t>Effect of manufacturing processes on material properties. </a:t>
            </a: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lang="en-US" spc="-100" dirty="0" smtClean="0">
                <a:solidFill>
                  <a:schemeClr val="tx2"/>
                </a:solidFill>
                <a:latin typeface="+mj-lt"/>
                <a:ea typeface="+mj-ea"/>
                <a:cs typeface="+mj-cs"/>
              </a:rPr>
              <a:t> </a:t>
            </a:r>
            <a:endParaRPr lang="en-US" b="1" spc="-100" dirty="0" smtClean="0">
              <a:solidFill>
                <a:schemeClr val="tx2"/>
              </a:solidFill>
              <a:latin typeface="+mj-lt"/>
              <a:ea typeface="+mj-ea"/>
              <a:cs typeface="+mj-cs"/>
            </a:endParaRPr>
          </a:p>
        </p:txBody>
      </p:sp>
      <p:sp>
        <p:nvSpPr>
          <p:cNvPr id="10" name="Rectangle 9"/>
          <p:cNvSpPr/>
          <p:nvPr/>
        </p:nvSpPr>
        <p:spPr>
          <a:xfrm>
            <a:off x="428596" y="1357298"/>
            <a:ext cx="7786742" cy="5293757"/>
          </a:xfrm>
          <a:prstGeom prst="rect">
            <a:avLst/>
          </a:prstGeom>
        </p:spPr>
        <p:txBody>
          <a:bodyPr wrap="square">
            <a:spAutoFit/>
          </a:bodyPr>
          <a:lstStyle/>
          <a:p>
            <a:pPr>
              <a:spcBef>
                <a:spcPct val="0"/>
              </a:spcBef>
            </a:pPr>
            <a:r>
              <a:rPr lang="en-US" sz="2000" b="1" spc="-100" dirty="0" smtClean="0">
                <a:solidFill>
                  <a:schemeClr val="tx2"/>
                </a:solidFill>
                <a:latin typeface="+mj-lt"/>
                <a:ea typeface="+mj-ea"/>
                <a:cs typeface="+mj-cs"/>
              </a:rPr>
              <a:t>Forming from solid state:</a:t>
            </a:r>
            <a:r>
              <a:rPr lang="en-US" sz="2000" spc="-100" dirty="0" smtClean="0">
                <a:solidFill>
                  <a:schemeClr val="tx2"/>
                </a:solidFill>
                <a:latin typeface="+mj-lt"/>
                <a:ea typeface="+mj-ea"/>
                <a:cs typeface="+mj-cs"/>
              </a:rPr>
              <a:t/>
            </a:r>
            <a:br>
              <a:rPr lang="en-US" sz="2000" spc="-100" dirty="0" smtClean="0">
                <a:solidFill>
                  <a:schemeClr val="tx2"/>
                </a:solidFill>
                <a:latin typeface="+mj-lt"/>
                <a:ea typeface="+mj-ea"/>
                <a:cs typeface="+mj-cs"/>
              </a:rPr>
            </a:br>
            <a:r>
              <a:rPr lang="en-US" spc="-100" dirty="0" smtClean="0">
                <a:solidFill>
                  <a:schemeClr val="tx2"/>
                </a:solidFill>
                <a:latin typeface="+mj-lt"/>
                <a:ea typeface="+mj-ea"/>
                <a:cs typeface="+mj-cs"/>
              </a:rPr>
              <a:t>The effects of material properties on metal forming processes starting from solid state can be demonstrated clearly in </a:t>
            </a:r>
            <a:r>
              <a:rPr lang="en-US" b="1" spc="-100" dirty="0" smtClean="0">
                <a:solidFill>
                  <a:schemeClr val="tx2"/>
                </a:solidFill>
                <a:latin typeface="+mj-lt"/>
                <a:ea typeface="+mj-ea"/>
                <a:cs typeface="+mj-cs"/>
              </a:rPr>
              <a:t>mass-conserving processes</a:t>
            </a:r>
            <a:r>
              <a:rPr lang="en-US" spc="-100" dirty="0" smtClean="0">
                <a:solidFill>
                  <a:schemeClr val="tx2"/>
                </a:solidFill>
                <a:latin typeface="+mj-lt"/>
                <a:ea typeface="+mj-ea"/>
                <a:cs typeface="+mj-cs"/>
              </a:rPr>
              <a:t>, </a:t>
            </a:r>
            <a:r>
              <a:rPr lang="en-US" b="1" spc="-100" dirty="0" smtClean="0">
                <a:solidFill>
                  <a:schemeClr val="tx2"/>
                </a:solidFill>
                <a:latin typeface="+mj-lt"/>
                <a:ea typeface="+mj-ea"/>
                <a:cs typeface="+mj-cs"/>
              </a:rPr>
              <a:t>mass-reducing processes </a:t>
            </a:r>
            <a:r>
              <a:rPr lang="en-US" spc="-100" dirty="0" smtClean="0">
                <a:solidFill>
                  <a:schemeClr val="tx2"/>
                </a:solidFill>
                <a:latin typeface="+mj-lt"/>
                <a:ea typeface="+mj-ea"/>
                <a:cs typeface="+mj-cs"/>
              </a:rPr>
              <a:t>and/or </a:t>
            </a:r>
            <a:r>
              <a:rPr lang="en-US" b="1" spc="-100" dirty="0" smtClean="0">
                <a:solidFill>
                  <a:schemeClr val="tx2"/>
                </a:solidFill>
                <a:latin typeface="+mj-lt"/>
                <a:ea typeface="+mj-ea"/>
                <a:cs typeface="+mj-cs"/>
              </a:rPr>
              <a:t>joining processes</a:t>
            </a:r>
            <a:r>
              <a:rPr lang="en-US" spc="-100" dirty="0" smtClean="0">
                <a:solidFill>
                  <a:schemeClr val="tx2"/>
                </a:solidFill>
                <a:latin typeface="+mj-lt"/>
                <a:ea typeface="+mj-ea"/>
                <a:cs typeface="+mj-cs"/>
              </a:rPr>
              <a:t>.</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Mass-reducing process (metal cutting):</a:t>
            </a:r>
            <a:r>
              <a:rPr lang="en-US" sz="1600" spc="-100" dirty="0" smtClean="0">
                <a:solidFill>
                  <a:schemeClr val="tx2"/>
                </a:solidFill>
                <a:latin typeface="+mj-lt"/>
                <a:ea typeface="+mj-ea"/>
                <a:cs typeface="+mj-cs"/>
              </a:rPr>
              <a:t/>
            </a:r>
            <a:br>
              <a:rPr lang="en-US" sz="1600" spc="-100" dirty="0" smtClean="0">
                <a:solidFill>
                  <a:schemeClr val="tx2"/>
                </a:solidFill>
                <a:latin typeface="+mj-lt"/>
                <a:ea typeface="+mj-ea"/>
                <a:cs typeface="+mj-cs"/>
              </a:rPr>
            </a:br>
            <a:r>
              <a:rPr lang="en-US" sz="1600" spc="-100" dirty="0" smtClean="0">
                <a:solidFill>
                  <a:schemeClr val="tx2"/>
                </a:solidFill>
                <a:latin typeface="+mj-lt"/>
                <a:ea typeface="+mj-ea"/>
                <a:cs typeface="+mj-cs"/>
              </a:rPr>
              <a:t/>
            </a:r>
            <a:br>
              <a:rPr lang="en-US" sz="1600" spc="-100" dirty="0" smtClean="0">
                <a:solidFill>
                  <a:schemeClr val="tx2"/>
                </a:solidFill>
                <a:latin typeface="+mj-lt"/>
                <a:ea typeface="+mj-ea"/>
                <a:cs typeface="+mj-cs"/>
              </a:rPr>
            </a:br>
            <a:r>
              <a:rPr lang="en-US" spc="-100" dirty="0" smtClean="0">
                <a:solidFill>
                  <a:schemeClr val="tx2"/>
                </a:solidFill>
                <a:latin typeface="+mj-lt"/>
                <a:ea typeface="+mj-ea"/>
                <a:cs typeface="+mj-cs"/>
              </a:rPr>
              <a:t>Mass-conserving process (metal forming):</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Mechanical basic process is a primary basic process in most metal forming processes. The suitability of a metal to undergo plastic deformation without failure (material instability),  is measured by the material ductility.</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
            </a:r>
            <a:br>
              <a:rPr lang="en-US" spc="-100" dirty="0" smtClean="0">
                <a:solidFill>
                  <a:schemeClr val="tx2"/>
                </a:solidFill>
                <a:latin typeface="+mj-lt"/>
                <a:ea typeface="+mj-ea"/>
                <a:cs typeface="+mj-cs"/>
              </a:rPr>
            </a:br>
            <a:r>
              <a:rPr lang="en-US" spc="-100" dirty="0" smtClean="0">
                <a:solidFill>
                  <a:schemeClr val="tx2"/>
                </a:solidFill>
                <a:latin typeface="+mj-lt"/>
                <a:ea typeface="+mj-ea"/>
                <a:cs typeface="+mj-cs"/>
              </a:rPr>
              <a:t>The suitability of a material to undergoes plastic deformation without failure is obtainable from the stress-strain curves of the tensile tests. For example, the strain at  instability, the percent of elongation, and reduction or area are most important factors obtainable from tensile stress-strain curve. Most material have a good correlation between the reduction of area (in tensile test specimen) and the “formability” of material in metal forming processes. </a:t>
            </a:r>
            <a:br>
              <a:rPr lang="en-US" spc="-100" dirty="0" smtClean="0">
                <a:solidFill>
                  <a:schemeClr val="tx2"/>
                </a:solidFill>
                <a:latin typeface="+mj-lt"/>
                <a:ea typeface="+mj-ea"/>
                <a:cs typeface="+mj-cs"/>
              </a:rPr>
            </a:br>
            <a:r>
              <a:rPr lang="en-US" sz="1600" spc="-100" dirty="0" smtClean="0">
                <a:solidFill>
                  <a:schemeClr val="tx2"/>
                </a:solidFill>
                <a:latin typeface="+mj-lt"/>
                <a:ea typeface="+mj-ea"/>
                <a:cs typeface="+mj-cs"/>
              </a:rPr>
              <a:t/>
            </a:r>
            <a:br>
              <a:rPr lang="en-US" sz="1600" spc="-100" dirty="0" smtClean="0">
                <a:solidFill>
                  <a:schemeClr val="tx2"/>
                </a:solidFill>
                <a:latin typeface="+mj-lt"/>
                <a:ea typeface="+mj-ea"/>
                <a:cs typeface="+mj-cs"/>
              </a:rPr>
            </a:br>
            <a:endParaRPr lang="en-US" sz="1600" spc="-100" dirty="0" smtClean="0">
              <a:solidFill>
                <a:schemeClr val="tx2"/>
              </a:solidFill>
              <a:latin typeface="+mj-lt"/>
              <a:ea typeface="+mj-ea"/>
              <a:cs typeface="+mj-cs"/>
            </a:endParaRPr>
          </a:p>
        </p:txBody>
      </p:sp>
    </p:spTree>
    <p:extLst>
      <p:ext uri="{BB962C8B-B14F-4D97-AF65-F5344CB8AC3E}">
        <p14:creationId xmlns:p14="http://schemas.microsoft.com/office/powerpoint/2010/main" xmlns="" val="30843128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2421E266-A847-40A7-8A4F-C1DDA4E640E7}" type="datetime1">
              <a:rPr lang="en-US" smtClean="0"/>
              <a:t>9/14/2014</a:t>
            </a:fld>
            <a:endParaRPr lang="en-US"/>
          </a:p>
        </p:txBody>
      </p:sp>
      <p:sp>
        <p:nvSpPr>
          <p:cNvPr id="8" name="Footer Placeholder 7"/>
          <p:cNvSpPr>
            <a:spLocks noGrp="1"/>
          </p:cNvSpPr>
          <p:nvPr>
            <p:ph type="ftr" sz="quarter" idx="11"/>
          </p:nvPr>
        </p:nvSpPr>
        <p:spPr/>
        <p:txBody>
          <a:bodyPr/>
          <a:lstStyle/>
          <a:p>
            <a:r>
              <a:rPr lang="en-US" smtClean="0"/>
              <a:t>Chapter 2: Material and Manufacturing Properties - IE252</a:t>
            </a:r>
            <a:endParaRPr lang="en-US" dirty="0"/>
          </a:p>
        </p:txBody>
      </p:sp>
      <p:sp>
        <p:nvSpPr>
          <p:cNvPr id="7" name="Slide Number Placeholder 6"/>
          <p:cNvSpPr>
            <a:spLocks noGrp="1"/>
          </p:cNvSpPr>
          <p:nvPr>
            <p:ph type="sldNum" sz="quarter" idx="12"/>
          </p:nvPr>
        </p:nvSpPr>
        <p:spPr/>
        <p:txBody>
          <a:bodyPr/>
          <a:lstStyle/>
          <a:p>
            <a:fld id="{52102C6B-3D02-4064-9A4B-6A3BCBC92CB2}" type="slidenum">
              <a:rPr lang="en-US" smtClean="0"/>
              <a:pPr/>
              <a:t>9</a:t>
            </a:fld>
            <a:endParaRPr lang="en-US"/>
          </a:p>
        </p:txBody>
      </p:sp>
      <p:sp>
        <p:nvSpPr>
          <p:cNvPr id="11" name="Rectangle 2"/>
          <p:cNvSpPr txBox="1">
            <a:spLocks noChangeArrowheads="1"/>
          </p:cNvSpPr>
          <p:nvPr/>
        </p:nvSpPr>
        <p:spPr>
          <a:xfrm>
            <a:off x="357158" y="428604"/>
            <a:ext cx="7772400" cy="1000132"/>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100" normalizeH="0" baseline="0" noProof="0" dirty="0" smtClean="0">
                <a:ln>
                  <a:noFill/>
                </a:ln>
                <a:solidFill>
                  <a:schemeClr val="tx2"/>
                </a:solidFill>
                <a:effectLst/>
                <a:uLnTx/>
                <a:uFillTx/>
                <a:latin typeface="+mj-lt"/>
                <a:ea typeface="+mj-ea"/>
                <a:cs typeface="+mj-cs"/>
              </a:rPr>
              <a:t>Chapter </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2: Material</a:t>
            </a:r>
            <a:r>
              <a:rPr kumimoji="0" lang="en-US" sz="2400" b="1" i="0" u="none" strike="noStrike" kern="1200" cap="none" spc="-100" normalizeH="0" noProof="0" dirty="0" smtClean="0">
                <a:ln>
                  <a:noFill/>
                </a:ln>
                <a:solidFill>
                  <a:schemeClr val="tx2"/>
                </a:solidFill>
                <a:effectLst/>
                <a:uLnTx/>
                <a:uFillTx/>
                <a:latin typeface="+mj-lt"/>
                <a:ea typeface="+mj-ea"/>
                <a:cs typeface="+mj-cs"/>
              </a:rPr>
              <a:t> and Manufacturing Properties</a:t>
            </a:r>
            <a:r>
              <a:rPr kumimoji="0" lang="en-US" sz="2400" b="1" i="0" u="none" strike="noStrike" kern="1200" cap="none" spc="-100" normalizeH="0" baseline="0" noProof="0" dirty="0" smtClean="0">
                <a:ln>
                  <a:noFill/>
                </a:ln>
                <a:solidFill>
                  <a:schemeClr val="tx2"/>
                </a:solidFill>
                <a:effectLst/>
                <a:uLnTx/>
                <a:uFillTx/>
                <a:latin typeface="+mj-lt"/>
                <a:ea typeface="+mj-ea"/>
                <a:cs typeface="+mj-cs"/>
              </a:rPr>
              <a:t>.</a:t>
            </a:r>
          </a:p>
          <a:p>
            <a:pPr lvl="0">
              <a:spcBef>
                <a:spcPct val="0"/>
              </a:spcBef>
              <a:defRPr/>
            </a:pPr>
            <a:r>
              <a:rPr lang="en-US" spc="-100" dirty="0" smtClean="0">
                <a:solidFill>
                  <a:schemeClr val="tx2"/>
                </a:solidFill>
              </a:rPr>
              <a:t>2.3	</a:t>
            </a:r>
            <a:r>
              <a:rPr lang="en-US" b="1" i="1" spc="-100" dirty="0" smtClean="0">
                <a:solidFill>
                  <a:schemeClr val="tx2"/>
                </a:solidFill>
              </a:rPr>
              <a:t>Effect of manufacturing processes on material properties. </a:t>
            </a:r>
            <a:r>
              <a:rPr kumimoji="0" lang="en-US" b="0" i="0" u="none" strike="noStrike" kern="1200" cap="none" spc="-100" normalizeH="0" baseline="0" noProof="0" dirty="0" smtClean="0">
                <a:ln>
                  <a:noFill/>
                </a:ln>
                <a:solidFill>
                  <a:schemeClr val="tx2"/>
                </a:solidFill>
                <a:effectLst/>
                <a:uLnTx/>
                <a:uFillTx/>
                <a:latin typeface="+mj-lt"/>
                <a:ea typeface="+mj-ea"/>
                <a:cs typeface="+mj-cs"/>
              </a:rPr>
              <a:t/>
            </a:r>
            <a:br>
              <a:rPr kumimoji="0" lang="en-US" b="0" i="0" u="none" strike="noStrike" kern="1200" cap="none" spc="-100" normalizeH="0" baseline="0" noProof="0" dirty="0" smtClean="0">
                <a:ln>
                  <a:noFill/>
                </a:ln>
                <a:solidFill>
                  <a:schemeClr val="tx2"/>
                </a:solidFill>
                <a:effectLst/>
                <a:uLnTx/>
                <a:uFillTx/>
                <a:latin typeface="+mj-lt"/>
                <a:ea typeface="+mj-ea"/>
                <a:cs typeface="+mj-cs"/>
              </a:rPr>
            </a:br>
            <a:r>
              <a:rPr lang="en-US" spc="-100" dirty="0" smtClean="0">
                <a:solidFill>
                  <a:schemeClr val="tx2"/>
                </a:solidFill>
                <a:latin typeface="+mj-lt"/>
                <a:ea typeface="+mj-ea"/>
                <a:cs typeface="+mj-cs"/>
              </a:rPr>
              <a:t> </a:t>
            </a:r>
            <a:endParaRPr lang="en-US" b="1" spc="-100" dirty="0" smtClean="0">
              <a:solidFill>
                <a:schemeClr val="tx2"/>
              </a:solidFill>
              <a:latin typeface="+mj-lt"/>
              <a:ea typeface="+mj-ea"/>
              <a:cs typeface="+mj-cs"/>
            </a:endParaRPr>
          </a:p>
        </p:txBody>
      </p:sp>
      <p:sp>
        <p:nvSpPr>
          <p:cNvPr id="10" name="Rectangle 9"/>
          <p:cNvSpPr/>
          <p:nvPr/>
        </p:nvSpPr>
        <p:spPr>
          <a:xfrm>
            <a:off x="428596" y="1357298"/>
            <a:ext cx="7786742" cy="5047536"/>
          </a:xfrm>
          <a:prstGeom prst="rect">
            <a:avLst/>
          </a:prstGeom>
        </p:spPr>
        <p:txBody>
          <a:bodyPr wrap="square">
            <a:spAutoFit/>
          </a:bodyPr>
          <a:lstStyle/>
          <a:p>
            <a:pPr>
              <a:spcBef>
                <a:spcPct val="0"/>
              </a:spcBef>
            </a:pPr>
            <a:r>
              <a:rPr lang="en-US" b="1" spc="-100" dirty="0" smtClean="0">
                <a:solidFill>
                  <a:schemeClr val="tx2"/>
                </a:solidFill>
                <a:latin typeface="+mj-lt"/>
                <a:ea typeface="+mj-ea"/>
                <a:cs typeface="+mj-cs"/>
              </a:rPr>
              <a:t>Forming from solid state:</a:t>
            </a:r>
            <a:r>
              <a:rPr lang="en-US" spc="-100" dirty="0" smtClean="0">
                <a:solidFill>
                  <a:schemeClr val="tx2"/>
                </a:solidFill>
                <a:latin typeface="+mj-lt"/>
                <a:ea typeface="+mj-ea"/>
                <a:cs typeface="+mj-cs"/>
              </a:rPr>
              <a:t/>
            </a:r>
            <a:br>
              <a:rPr lang="en-US" spc="-100" dirty="0" smtClean="0">
                <a:solidFill>
                  <a:schemeClr val="tx2"/>
                </a:solidFill>
                <a:latin typeface="+mj-lt"/>
                <a:ea typeface="+mj-ea"/>
                <a:cs typeface="+mj-cs"/>
              </a:rPr>
            </a:br>
            <a:r>
              <a:rPr lang="en-US" sz="1600" spc="-100" dirty="0" smtClean="0">
                <a:solidFill>
                  <a:schemeClr val="tx2"/>
                </a:solidFill>
                <a:latin typeface="+mj-lt"/>
                <a:ea typeface="+mj-ea"/>
                <a:cs typeface="+mj-cs"/>
              </a:rPr>
              <a:t>The effects of material properties on metal forming processes starting from solid state can be demonstrated clearly in </a:t>
            </a:r>
            <a:r>
              <a:rPr lang="en-US" sz="1600" b="1" spc="-100" dirty="0" smtClean="0">
                <a:solidFill>
                  <a:schemeClr val="tx2"/>
                </a:solidFill>
                <a:latin typeface="+mj-lt"/>
                <a:ea typeface="+mj-ea"/>
                <a:cs typeface="+mj-cs"/>
              </a:rPr>
              <a:t>mass-conserving processes</a:t>
            </a:r>
            <a:r>
              <a:rPr lang="en-US" sz="1600" spc="-100" dirty="0" smtClean="0">
                <a:solidFill>
                  <a:schemeClr val="tx2"/>
                </a:solidFill>
                <a:latin typeface="+mj-lt"/>
                <a:ea typeface="+mj-ea"/>
                <a:cs typeface="+mj-cs"/>
              </a:rPr>
              <a:t>, </a:t>
            </a:r>
            <a:r>
              <a:rPr lang="en-US" sz="1600" b="1" spc="-100" dirty="0" smtClean="0">
                <a:solidFill>
                  <a:schemeClr val="tx2"/>
                </a:solidFill>
                <a:latin typeface="+mj-lt"/>
                <a:ea typeface="+mj-ea"/>
                <a:cs typeface="+mj-cs"/>
              </a:rPr>
              <a:t>mass-reducing processes </a:t>
            </a:r>
            <a:r>
              <a:rPr lang="en-US" sz="1600" spc="-100" dirty="0" smtClean="0">
                <a:solidFill>
                  <a:schemeClr val="tx2"/>
                </a:solidFill>
                <a:latin typeface="+mj-lt"/>
                <a:ea typeface="+mj-ea"/>
                <a:cs typeface="+mj-cs"/>
              </a:rPr>
              <a:t>and/or </a:t>
            </a:r>
            <a:r>
              <a:rPr lang="en-US" sz="1600" b="1" spc="-100" dirty="0" smtClean="0">
                <a:solidFill>
                  <a:schemeClr val="tx2"/>
                </a:solidFill>
                <a:latin typeface="+mj-lt"/>
                <a:ea typeface="+mj-ea"/>
                <a:cs typeface="+mj-cs"/>
              </a:rPr>
              <a:t>joining processes</a:t>
            </a:r>
            <a:r>
              <a:rPr lang="en-US" sz="1600" spc="-100" dirty="0" smtClean="0">
                <a:solidFill>
                  <a:schemeClr val="tx2"/>
                </a:solidFill>
                <a:latin typeface="+mj-lt"/>
                <a:ea typeface="+mj-ea"/>
                <a:cs typeface="+mj-cs"/>
              </a:rPr>
              <a:t>.</a:t>
            </a:r>
            <a:br>
              <a:rPr lang="en-US" sz="1600" spc="-100" dirty="0" smtClean="0">
                <a:solidFill>
                  <a:schemeClr val="tx2"/>
                </a:solidFill>
                <a:latin typeface="+mj-lt"/>
                <a:ea typeface="+mj-ea"/>
                <a:cs typeface="+mj-cs"/>
              </a:rPr>
            </a:br>
            <a:r>
              <a:rPr lang="en-US" sz="1600" spc="-100" dirty="0" smtClean="0">
                <a:solidFill>
                  <a:schemeClr val="tx2"/>
                </a:solidFill>
                <a:latin typeface="+mj-lt"/>
                <a:ea typeface="+mj-ea"/>
                <a:cs typeface="+mj-cs"/>
              </a:rPr>
              <a:t>Mass-reducing process (metal cutting):</a:t>
            </a:r>
            <a:br>
              <a:rPr lang="en-US" sz="1600" spc="-100" dirty="0" smtClean="0">
                <a:solidFill>
                  <a:schemeClr val="tx2"/>
                </a:solidFill>
                <a:latin typeface="+mj-lt"/>
                <a:ea typeface="+mj-ea"/>
                <a:cs typeface="+mj-cs"/>
              </a:rPr>
            </a:br>
            <a:r>
              <a:rPr lang="en-US" sz="1600" spc="-100" dirty="0" smtClean="0">
                <a:solidFill>
                  <a:schemeClr val="tx2"/>
                </a:solidFill>
                <a:latin typeface="+mj-lt"/>
                <a:ea typeface="+mj-ea"/>
                <a:cs typeface="+mj-cs"/>
              </a:rPr>
              <a:t/>
            </a:r>
            <a:br>
              <a:rPr lang="en-US" sz="1600" spc="-100" dirty="0" smtClean="0">
                <a:solidFill>
                  <a:schemeClr val="tx2"/>
                </a:solidFill>
                <a:latin typeface="+mj-lt"/>
                <a:ea typeface="+mj-ea"/>
                <a:cs typeface="+mj-cs"/>
              </a:rPr>
            </a:br>
            <a:r>
              <a:rPr lang="en-US" sz="1600" spc="-100" dirty="0" smtClean="0">
                <a:solidFill>
                  <a:schemeClr val="tx2"/>
                </a:solidFill>
                <a:latin typeface="+mj-lt"/>
                <a:ea typeface="+mj-ea"/>
                <a:cs typeface="+mj-cs"/>
              </a:rPr>
              <a:t>The primary basic processes in </a:t>
            </a:r>
            <a:r>
              <a:rPr lang="en-US" sz="1600" u="sng" spc="-100" dirty="0" smtClean="0">
                <a:solidFill>
                  <a:schemeClr val="tx2"/>
                </a:solidFill>
                <a:latin typeface="+mj-lt"/>
                <a:ea typeface="+mj-ea"/>
                <a:cs typeface="+mj-cs"/>
              </a:rPr>
              <a:t>mass reducing processes </a:t>
            </a:r>
            <a:r>
              <a:rPr lang="en-US" sz="1600" spc="-100" dirty="0" smtClean="0">
                <a:solidFill>
                  <a:schemeClr val="tx2"/>
                </a:solidFill>
                <a:latin typeface="+mj-lt"/>
                <a:ea typeface="+mj-ea"/>
                <a:cs typeface="+mj-cs"/>
              </a:rPr>
              <a:t>are either mechanical, fracture (ductile or brittle type); or chemical, dissolution and combustion; or thermal, melting.</a:t>
            </a:r>
            <a:br>
              <a:rPr lang="en-US" sz="1600" spc="-100" dirty="0" smtClean="0">
                <a:solidFill>
                  <a:schemeClr val="tx2"/>
                </a:solidFill>
                <a:latin typeface="+mj-lt"/>
                <a:ea typeface="+mj-ea"/>
                <a:cs typeface="+mj-cs"/>
              </a:rPr>
            </a:br>
            <a:r>
              <a:rPr lang="en-US" sz="1600" spc="-100" dirty="0" smtClean="0">
                <a:solidFill>
                  <a:schemeClr val="tx2"/>
                </a:solidFill>
                <a:latin typeface="+mj-lt"/>
                <a:ea typeface="+mj-ea"/>
                <a:cs typeface="+mj-cs"/>
              </a:rPr>
              <a:t> </a:t>
            </a:r>
            <a:br>
              <a:rPr lang="en-US" sz="1600" spc="-100" dirty="0" smtClean="0">
                <a:solidFill>
                  <a:schemeClr val="tx2"/>
                </a:solidFill>
                <a:latin typeface="+mj-lt"/>
                <a:ea typeface="+mj-ea"/>
                <a:cs typeface="+mj-cs"/>
              </a:rPr>
            </a:br>
            <a:r>
              <a:rPr lang="en-US" sz="1600" spc="-100" dirty="0" smtClean="0">
                <a:solidFill>
                  <a:schemeClr val="tx2"/>
                </a:solidFill>
                <a:latin typeface="+mj-lt"/>
                <a:ea typeface="+mj-ea"/>
                <a:cs typeface="+mj-cs"/>
              </a:rPr>
              <a:t>Most industrial mass reducing processes based on mechanical fracture are metal cutting processes. </a:t>
            </a:r>
            <a:r>
              <a:rPr lang="en-US" sz="1600" spc="-100" dirty="0" smtClean="0">
                <a:solidFill>
                  <a:schemeClr val="tx2"/>
                </a:solidFill>
                <a:latin typeface="+mj-lt"/>
                <a:ea typeface="+mj-ea"/>
                <a:cs typeface="+mj-cs"/>
              </a:rPr>
              <a:t>The suitability of a material for machining processes called ‘</a:t>
            </a:r>
            <a:r>
              <a:rPr lang="en-US" sz="1600" u="sng" spc="-100" dirty="0" smtClean="0">
                <a:solidFill>
                  <a:schemeClr val="tx2"/>
                </a:solidFill>
                <a:latin typeface="+mj-lt"/>
                <a:ea typeface="+mj-ea"/>
                <a:cs typeface="+mj-cs"/>
              </a:rPr>
              <a:t>Machinability’, </a:t>
            </a:r>
            <a:r>
              <a:rPr lang="en-US" sz="1600" spc="-100" dirty="0" smtClean="0">
                <a:solidFill>
                  <a:schemeClr val="tx2"/>
                </a:solidFill>
                <a:latin typeface="+mj-lt"/>
                <a:ea typeface="+mj-ea"/>
                <a:cs typeface="+mj-cs"/>
              </a:rPr>
              <a:t>which is variable for different materials. The parameters covers the </a:t>
            </a:r>
            <a:r>
              <a:rPr lang="en-US" sz="1600" spc="-100" dirty="0" smtClean="0">
                <a:solidFill>
                  <a:schemeClr val="tx2"/>
                </a:solidFill>
                <a:latin typeface="+mj-lt"/>
                <a:ea typeface="+mj-ea"/>
                <a:cs typeface="+mj-cs"/>
              </a:rPr>
              <a:t>Machinability </a:t>
            </a:r>
            <a:r>
              <a:rPr lang="en-US" sz="1600" spc="-100" dirty="0" smtClean="0">
                <a:solidFill>
                  <a:schemeClr val="tx2"/>
                </a:solidFill>
                <a:latin typeface="+mj-lt"/>
                <a:ea typeface="+mj-ea"/>
                <a:cs typeface="+mj-cs"/>
              </a:rPr>
              <a:t>are tool wear, surface finish, cutting forces and/or chip formation.</a:t>
            </a:r>
            <a:br>
              <a:rPr lang="en-US" sz="1600" spc="-100" dirty="0" smtClean="0">
                <a:solidFill>
                  <a:schemeClr val="tx2"/>
                </a:solidFill>
                <a:latin typeface="+mj-lt"/>
                <a:ea typeface="+mj-ea"/>
                <a:cs typeface="+mj-cs"/>
              </a:rPr>
            </a:br>
            <a:r>
              <a:rPr lang="en-US" sz="1600" spc="-100" dirty="0" smtClean="0">
                <a:solidFill>
                  <a:schemeClr val="tx2"/>
                </a:solidFill>
                <a:latin typeface="+mj-lt"/>
                <a:ea typeface="+mj-ea"/>
                <a:cs typeface="+mj-cs"/>
              </a:rPr>
              <a:t/>
            </a:r>
            <a:br>
              <a:rPr lang="en-US" sz="1600" spc="-100" dirty="0" smtClean="0">
                <a:solidFill>
                  <a:schemeClr val="tx2"/>
                </a:solidFill>
                <a:latin typeface="+mj-lt"/>
                <a:ea typeface="+mj-ea"/>
                <a:cs typeface="+mj-cs"/>
              </a:rPr>
            </a:br>
            <a:r>
              <a:rPr lang="en-US" sz="1600" spc="-100" dirty="0" smtClean="0">
                <a:solidFill>
                  <a:schemeClr val="tx2"/>
                </a:solidFill>
                <a:latin typeface="+mj-lt"/>
                <a:ea typeface="+mj-ea"/>
                <a:cs typeface="+mj-cs"/>
              </a:rPr>
              <a:t>Machinability is a function of mechanical properties, chemical composition, and heat treatment of processed material. </a:t>
            </a:r>
            <a:br>
              <a:rPr lang="en-US" sz="1600" spc="-100" dirty="0" smtClean="0">
                <a:solidFill>
                  <a:schemeClr val="tx2"/>
                </a:solidFill>
                <a:latin typeface="+mj-lt"/>
                <a:ea typeface="+mj-ea"/>
                <a:cs typeface="+mj-cs"/>
              </a:rPr>
            </a:br>
            <a:r>
              <a:rPr lang="en-US" sz="1600" spc="-100" dirty="0" smtClean="0">
                <a:solidFill>
                  <a:schemeClr val="tx2"/>
                </a:solidFill>
                <a:latin typeface="+mj-lt"/>
                <a:ea typeface="+mj-ea"/>
                <a:cs typeface="+mj-cs"/>
              </a:rPr>
              <a:t/>
            </a:r>
            <a:br>
              <a:rPr lang="en-US" sz="1600" spc="-100" dirty="0" smtClean="0">
                <a:solidFill>
                  <a:schemeClr val="tx2"/>
                </a:solidFill>
                <a:latin typeface="+mj-lt"/>
                <a:ea typeface="+mj-ea"/>
                <a:cs typeface="+mj-cs"/>
              </a:rPr>
            </a:br>
            <a:r>
              <a:rPr lang="en-US" sz="1600" spc="-100" dirty="0" smtClean="0">
                <a:solidFill>
                  <a:schemeClr val="tx2"/>
                </a:solidFill>
                <a:latin typeface="+mj-lt"/>
                <a:ea typeface="+mj-ea"/>
                <a:cs typeface="+mj-cs"/>
              </a:rPr>
              <a:t>For example, a material has a good </a:t>
            </a:r>
            <a:r>
              <a:rPr lang="en-US" sz="1600" spc="-100" dirty="0" smtClean="0">
                <a:solidFill>
                  <a:schemeClr val="tx2"/>
                </a:solidFill>
                <a:latin typeface="+mj-lt"/>
                <a:ea typeface="+mj-ea"/>
                <a:cs typeface="+mj-cs"/>
              </a:rPr>
              <a:t>Machinability</a:t>
            </a:r>
            <a:r>
              <a:rPr lang="en-US" sz="1600" spc="-100" dirty="0" smtClean="0">
                <a:solidFill>
                  <a:schemeClr val="tx2"/>
                </a:solidFill>
                <a:latin typeface="+mj-lt"/>
                <a:ea typeface="+mj-ea"/>
                <a:cs typeface="+mj-cs"/>
              </a:rPr>
              <a:t>, when it has low ductility, low strain hardening and low hardness (mechanical properties). Furthermore, adding small amount of lead, manganese, sulfur, selenium or tellurium to machined material will increase  </a:t>
            </a:r>
            <a:r>
              <a:rPr lang="en-US" sz="1600" spc="-100" dirty="0" smtClean="0">
                <a:solidFill>
                  <a:schemeClr val="tx2"/>
                </a:solidFill>
                <a:latin typeface="+mj-lt"/>
                <a:ea typeface="+mj-ea"/>
                <a:cs typeface="+mj-cs"/>
              </a:rPr>
              <a:t>Machinability </a:t>
            </a:r>
            <a:r>
              <a:rPr lang="en-US" sz="1600" spc="-100" dirty="0" smtClean="0">
                <a:solidFill>
                  <a:schemeClr val="tx2"/>
                </a:solidFill>
                <a:latin typeface="+mj-lt"/>
                <a:ea typeface="+mj-ea"/>
                <a:cs typeface="+mj-cs"/>
              </a:rPr>
              <a:t>without changing the mechanical properties (changing chemical composition). </a:t>
            </a:r>
            <a:br>
              <a:rPr lang="en-US" sz="1600" spc="-100" dirty="0" smtClean="0">
                <a:solidFill>
                  <a:schemeClr val="tx2"/>
                </a:solidFill>
                <a:latin typeface="+mj-lt"/>
                <a:ea typeface="+mj-ea"/>
                <a:cs typeface="+mj-cs"/>
              </a:rPr>
            </a:br>
            <a:endParaRPr lang="en-US" sz="1600" spc="-100" dirty="0" smtClean="0">
              <a:solidFill>
                <a:schemeClr val="tx2"/>
              </a:solidFill>
              <a:latin typeface="+mj-lt"/>
              <a:ea typeface="+mj-ea"/>
              <a:cs typeface="+mj-cs"/>
            </a:endParaRPr>
          </a:p>
        </p:txBody>
      </p:sp>
    </p:spTree>
    <p:extLst>
      <p:ext uri="{BB962C8B-B14F-4D97-AF65-F5344CB8AC3E}">
        <p14:creationId xmlns:p14="http://schemas.microsoft.com/office/powerpoint/2010/main" xmlns="" val="308431281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933</TotalTime>
  <Words>510</Words>
  <Application>Microsoft Office PowerPoint</Application>
  <PresentationFormat>On-screen Show (4:3)</PresentationFormat>
  <Paragraphs>128</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Adjacency</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Company>King Saud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8</dc:title>
  <dc:creator>User</dc:creator>
  <cp:lastModifiedBy>DELL</cp:lastModifiedBy>
  <cp:revision>109</cp:revision>
  <dcterms:created xsi:type="dcterms:W3CDTF">2013-11-11T18:21:24Z</dcterms:created>
  <dcterms:modified xsi:type="dcterms:W3CDTF">2014-09-14T08:41:51Z</dcterms:modified>
</cp:coreProperties>
</file>