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7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68" r:id="rId19"/>
    <p:sldId id="269" r:id="rId20"/>
    <p:sldId id="270" r:id="rId21"/>
    <p:sldId id="271" r:id="rId22"/>
    <p:sldId id="272" r:id="rId23"/>
    <p:sldId id="273" r:id="rId24"/>
    <p:sldId id="286" r:id="rId25"/>
    <p:sldId id="287" r:id="rId26"/>
    <p:sldId id="288" r:id="rId27"/>
    <p:sldId id="274" r:id="rId28"/>
    <p:sldId id="289" r:id="rId29"/>
    <p:sldId id="285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56" autoAdjust="0"/>
  </p:normalViewPr>
  <p:slideViewPr>
    <p:cSldViewPr>
      <p:cViewPr varScale="1">
        <p:scale>
          <a:sx n="86" d="100"/>
          <a:sy n="86" d="100"/>
        </p:scale>
        <p:origin x="-10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CD8EC1-9275-4AEA-97D0-5FB6D9D1A2FF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DB43C6-0F25-4F03-ACBD-2C8A18DCEC9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DAEDE36-ACFE-402B-8C6F-61EDA2795F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82688" y="4151313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1D86F64-E4D4-4057-85F5-9CE85784A9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C3BA1-2E9E-4729-895C-B9FB06D06541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98911-DFC2-4725-9AA5-B5B6AD77A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841375"/>
          </a:xfrm>
        </p:spPr>
        <p:txBody>
          <a:bodyPr/>
          <a:lstStyle/>
          <a:p>
            <a:r>
              <a:rPr lang="en-US" dirty="0" smtClean="0">
                <a:solidFill>
                  <a:srgbClr val="000099"/>
                </a:solidFill>
              </a:rPr>
              <a:t>Motion in one dimension</a:t>
            </a:r>
            <a:endParaRPr lang="en-US" dirty="0">
              <a:solidFill>
                <a:srgbClr val="000099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610600" cy="571500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</a:rPr>
              <a:t>Kinematics (</a:t>
            </a:r>
            <a:r>
              <a:rPr lang="ar-SA" b="1" dirty="0" smtClean="0">
                <a:solidFill>
                  <a:srgbClr val="C00000"/>
                </a:solidFill>
              </a:rPr>
              <a:t>الحركيات</a:t>
            </a:r>
            <a:r>
              <a:rPr lang="en-US" b="1" dirty="0" smtClean="0">
                <a:solidFill>
                  <a:srgbClr val="C00000"/>
                </a:solidFill>
              </a:rPr>
              <a:t>): </a:t>
            </a:r>
            <a:r>
              <a:rPr lang="en-US" dirty="0" smtClean="0">
                <a:solidFill>
                  <a:srgbClr val="000099"/>
                </a:solidFill>
              </a:rPr>
              <a:t>A </a:t>
            </a:r>
            <a:r>
              <a:rPr lang="en-US" dirty="0" smtClean="0">
                <a:solidFill>
                  <a:srgbClr val="000099"/>
                </a:solidFill>
              </a:rPr>
              <a:t>branch (</a:t>
            </a:r>
            <a:r>
              <a:rPr lang="ar-SA" dirty="0" smtClean="0">
                <a:solidFill>
                  <a:srgbClr val="000099"/>
                </a:solidFill>
              </a:rPr>
              <a:t>فرع</a:t>
            </a:r>
            <a:r>
              <a:rPr lang="en-US" dirty="0" smtClean="0">
                <a:solidFill>
                  <a:srgbClr val="000099"/>
                </a:solidFill>
              </a:rPr>
              <a:t>,</a:t>
            </a:r>
            <a:r>
              <a:rPr lang="ar-SA" dirty="0" smtClean="0">
                <a:solidFill>
                  <a:srgbClr val="000099"/>
                </a:solidFill>
              </a:rPr>
              <a:t> شعبة</a:t>
            </a:r>
            <a:r>
              <a:rPr lang="en-US" dirty="0" smtClean="0">
                <a:solidFill>
                  <a:srgbClr val="000099"/>
                </a:solidFill>
              </a:rPr>
              <a:t>) </a:t>
            </a:r>
            <a:r>
              <a:rPr lang="en-US" dirty="0" smtClean="0">
                <a:solidFill>
                  <a:srgbClr val="000099"/>
                </a:solidFill>
              </a:rPr>
              <a:t>of </a:t>
            </a:r>
            <a:r>
              <a:rPr lang="en-US" dirty="0" smtClean="0">
                <a:solidFill>
                  <a:srgbClr val="000099"/>
                </a:solidFill>
              </a:rPr>
              <a:t>mechanics (</a:t>
            </a:r>
            <a:r>
              <a:rPr lang="ar-SA" dirty="0" smtClean="0">
                <a:solidFill>
                  <a:srgbClr val="000099"/>
                </a:solidFill>
              </a:rPr>
              <a:t>علم الميكانيكا</a:t>
            </a:r>
            <a:r>
              <a:rPr lang="en-US" dirty="0" smtClean="0">
                <a:solidFill>
                  <a:srgbClr val="000099"/>
                </a:solidFill>
              </a:rPr>
              <a:t>) </a:t>
            </a:r>
            <a:r>
              <a:rPr lang="en-US" dirty="0" smtClean="0">
                <a:solidFill>
                  <a:srgbClr val="000099"/>
                </a:solidFill>
              </a:rPr>
              <a:t>in which we study motion of an object without knowing its </a:t>
            </a:r>
            <a:r>
              <a:rPr lang="en-US" dirty="0" smtClean="0">
                <a:solidFill>
                  <a:srgbClr val="000099"/>
                </a:solidFill>
              </a:rPr>
              <a:t>cause (</a:t>
            </a:r>
            <a:r>
              <a:rPr lang="ar-SA" dirty="0" smtClean="0">
                <a:solidFill>
                  <a:srgbClr val="000099"/>
                </a:solidFill>
              </a:rPr>
              <a:t>سبب</a:t>
            </a:r>
            <a:r>
              <a:rPr lang="en-US" dirty="0" smtClean="0">
                <a:solidFill>
                  <a:srgbClr val="000099"/>
                </a:solidFill>
              </a:rPr>
              <a:t>).</a:t>
            </a: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C00000"/>
                </a:solidFill>
              </a:rPr>
              <a:t>Position (</a:t>
            </a:r>
            <a:r>
              <a:rPr lang="ar-SA" b="1" dirty="0" smtClean="0">
                <a:solidFill>
                  <a:srgbClr val="C00000"/>
                </a:solidFill>
              </a:rPr>
              <a:t>موقع</a:t>
            </a:r>
            <a:r>
              <a:rPr lang="en-US" b="1" dirty="0" smtClean="0">
                <a:solidFill>
                  <a:srgbClr val="C00000"/>
                </a:solidFill>
              </a:rPr>
              <a:t>):  </a:t>
            </a:r>
            <a:r>
              <a:rPr lang="en-US" dirty="0" smtClean="0">
                <a:solidFill>
                  <a:srgbClr val="000099"/>
                </a:solidFill>
              </a:rPr>
              <a:t>It is the </a:t>
            </a:r>
            <a:r>
              <a:rPr lang="en-US" dirty="0" smtClean="0">
                <a:solidFill>
                  <a:srgbClr val="000099"/>
                </a:solidFill>
              </a:rPr>
              <a:t>location(</a:t>
            </a:r>
            <a:r>
              <a:rPr lang="ar-SA" dirty="0" smtClean="0">
                <a:solidFill>
                  <a:srgbClr val="000099"/>
                </a:solidFill>
              </a:rPr>
              <a:t>موقع</a:t>
            </a:r>
            <a:r>
              <a:rPr lang="en-US" dirty="0" smtClean="0">
                <a:solidFill>
                  <a:srgbClr val="000099"/>
                </a:solidFill>
              </a:rPr>
              <a:t>) </a:t>
            </a:r>
            <a:r>
              <a:rPr lang="en-US" dirty="0" smtClean="0">
                <a:solidFill>
                  <a:srgbClr val="000099"/>
                </a:solidFill>
              </a:rPr>
              <a:t>of particle with respect to the chosen </a:t>
            </a:r>
            <a:r>
              <a:rPr lang="en-US" dirty="0" smtClean="0">
                <a:solidFill>
                  <a:srgbClr val="000099"/>
                </a:solidFill>
              </a:rPr>
              <a:t>reference (</a:t>
            </a:r>
            <a:r>
              <a:rPr lang="ar-SA" dirty="0" smtClean="0">
                <a:solidFill>
                  <a:srgbClr val="000099"/>
                </a:solidFill>
              </a:rPr>
              <a:t>المرجعية المختارة</a:t>
            </a:r>
            <a:r>
              <a:rPr lang="en-US" dirty="0" smtClean="0">
                <a:solidFill>
                  <a:srgbClr val="000099"/>
                </a:solidFill>
              </a:rPr>
              <a:t>) </a:t>
            </a:r>
            <a:r>
              <a:rPr lang="en-US" dirty="0" smtClean="0">
                <a:solidFill>
                  <a:srgbClr val="000099"/>
                </a:solidFill>
              </a:rPr>
              <a:t>point, that we consider the </a:t>
            </a:r>
            <a:r>
              <a:rPr lang="en-US" dirty="0" smtClean="0">
                <a:solidFill>
                  <a:srgbClr val="000099"/>
                </a:solidFill>
              </a:rPr>
              <a:t>origin (</a:t>
            </a:r>
            <a:r>
              <a:rPr lang="ar-SA" dirty="0" smtClean="0">
                <a:solidFill>
                  <a:srgbClr val="000099"/>
                </a:solidFill>
              </a:rPr>
              <a:t>الأصل</a:t>
            </a:r>
            <a:r>
              <a:rPr lang="en-US" dirty="0" smtClean="0">
                <a:solidFill>
                  <a:srgbClr val="000099"/>
                </a:solidFill>
              </a:rPr>
              <a:t>) </a:t>
            </a:r>
            <a:r>
              <a:rPr lang="en-US" dirty="0" smtClean="0">
                <a:solidFill>
                  <a:srgbClr val="000099"/>
                </a:solidFill>
              </a:rPr>
              <a:t>of co-ordinate system.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Choosing (</a:t>
            </a:r>
            <a:r>
              <a:rPr lang="ar-SA" dirty="0" smtClean="0">
                <a:solidFill>
                  <a:srgbClr val="C00000"/>
                </a:solidFill>
              </a:rPr>
              <a:t>اختيار</a:t>
            </a:r>
            <a:r>
              <a:rPr lang="en-US" dirty="0" smtClean="0">
                <a:solidFill>
                  <a:srgbClr val="C00000"/>
                </a:solidFill>
              </a:rPr>
              <a:t>) </a:t>
            </a:r>
            <a:r>
              <a:rPr lang="en-US" dirty="0" smtClean="0">
                <a:solidFill>
                  <a:srgbClr val="C00000"/>
                </a:solidFill>
              </a:rPr>
              <a:t>of reference </a:t>
            </a:r>
            <a:r>
              <a:rPr lang="en-US" dirty="0" smtClean="0">
                <a:solidFill>
                  <a:srgbClr val="C00000"/>
                </a:solidFill>
              </a:rPr>
              <a:t>frame (</a:t>
            </a:r>
            <a:r>
              <a:rPr lang="ar-SA" dirty="0" smtClean="0">
                <a:solidFill>
                  <a:srgbClr val="C00000"/>
                </a:solidFill>
              </a:rPr>
              <a:t>الإطار المرجعي</a:t>
            </a:r>
            <a:r>
              <a:rPr lang="en-US" dirty="0" smtClean="0">
                <a:solidFill>
                  <a:srgbClr val="C00000"/>
                </a:solidFill>
              </a:rPr>
              <a:t>)</a:t>
            </a:r>
            <a:r>
              <a:rPr lang="en-US" dirty="0" smtClean="0">
                <a:solidFill>
                  <a:srgbClr val="000099"/>
                </a:solidFill>
              </a:rPr>
              <a:t>: </a:t>
            </a:r>
            <a:r>
              <a:rPr lang="en-US" dirty="0" smtClean="0">
                <a:solidFill>
                  <a:srgbClr val="000099"/>
                </a:solidFill>
              </a:rPr>
              <a:t>There is no rule or </a:t>
            </a:r>
            <a:r>
              <a:rPr lang="en-US" dirty="0" smtClean="0">
                <a:solidFill>
                  <a:srgbClr val="000099"/>
                </a:solidFill>
              </a:rPr>
              <a:t>restriction(</a:t>
            </a:r>
            <a:r>
              <a:rPr lang="ar-SA" dirty="0" smtClean="0">
                <a:solidFill>
                  <a:srgbClr val="000099"/>
                </a:solidFill>
              </a:rPr>
              <a:t>تقييد</a:t>
            </a:r>
            <a:r>
              <a:rPr lang="en-US" dirty="0" smtClean="0">
                <a:solidFill>
                  <a:srgbClr val="000099"/>
                </a:solidFill>
              </a:rPr>
              <a:t>)</a:t>
            </a:r>
            <a:r>
              <a:rPr lang="ar-SA" dirty="0" smtClean="0">
                <a:solidFill>
                  <a:srgbClr val="000099"/>
                </a:solidFill>
              </a:rPr>
              <a:t> </a:t>
            </a:r>
            <a:r>
              <a:rPr lang="en-US" dirty="0" smtClean="0">
                <a:solidFill>
                  <a:srgbClr val="000099"/>
                </a:solidFill>
              </a:rPr>
              <a:t>to </a:t>
            </a:r>
            <a:r>
              <a:rPr lang="en-US" dirty="0" smtClean="0">
                <a:solidFill>
                  <a:srgbClr val="000099"/>
                </a:solidFill>
              </a:rPr>
              <a:t>choose the reference point or reference frame. We can choose according to </a:t>
            </a:r>
            <a:r>
              <a:rPr lang="en-US" dirty="0" smtClean="0">
                <a:solidFill>
                  <a:srgbClr val="000099"/>
                </a:solidFill>
              </a:rPr>
              <a:t>convenience (</a:t>
            </a:r>
            <a:r>
              <a:rPr lang="ar-SA" dirty="0" smtClean="0">
                <a:solidFill>
                  <a:srgbClr val="000099"/>
                </a:solidFill>
              </a:rPr>
              <a:t>ملاءمة</a:t>
            </a:r>
            <a:r>
              <a:rPr lang="en-US" dirty="0" smtClean="0">
                <a:solidFill>
                  <a:srgbClr val="000099"/>
                </a:solidFill>
              </a:rPr>
              <a:t>).</a:t>
            </a:r>
            <a:endParaRPr lang="en-US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Acceleration and Velocity, 1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an object’s velocity and acceleration are in the same direction, the object is speeding up</a:t>
            </a:r>
          </a:p>
          <a:p>
            <a:r>
              <a:rPr lang="en-US" dirty="0"/>
              <a:t>When an object’s velocity and acceleration are in the opposite direction, the object is slowing down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Acceleration and Velocity, 2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800"/>
              <a:t>The car is moving with constant positive velocity (shown by red arrows maintaining the same size)</a:t>
            </a:r>
          </a:p>
          <a:p>
            <a:r>
              <a:rPr lang="en-US" sz="2800"/>
              <a:t>Acceleration equals zero</a:t>
            </a:r>
          </a:p>
          <a:p>
            <a:endParaRPr lang="en-US" sz="2800"/>
          </a:p>
        </p:txBody>
      </p:sp>
      <p:graphicFrame>
        <p:nvGraphicFramePr>
          <p:cNvPr id="20485" name="Object 5"/>
          <p:cNvGraphicFramePr>
            <a:graphicFrameLocks noChangeAspect="1"/>
          </p:cNvGraphicFramePr>
          <p:nvPr>
            <p:ph sz="half" idx="1"/>
          </p:nvPr>
        </p:nvGraphicFramePr>
        <p:xfrm>
          <a:off x="1182688" y="2289175"/>
          <a:ext cx="7772400" cy="1436688"/>
        </p:xfrm>
        <a:graphic>
          <a:graphicData uri="http://schemas.openxmlformats.org/presentationml/2006/ole">
            <p:oleObj spid="_x0000_s21506" name="Photo Editor Photo" r:id="rId3" imgW="8295238" imgH="1533739" progId="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Acceleration and Velocity, 3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Velocity and acceleration are in the same direction</a:t>
            </a:r>
          </a:p>
          <a:p>
            <a:pPr>
              <a:lnSpc>
                <a:spcPct val="90000"/>
              </a:lnSpc>
            </a:pPr>
            <a:r>
              <a:rPr lang="en-US" sz="2400"/>
              <a:t>Acceleration is uniform (blue arrows maintain the same length)</a:t>
            </a:r>
          </a:p>
          <a:p>
            <a:pPr>
              <a:lnSpc>
                <a:spcPct val="90000"/>
              </a:lnSpc>
            </a:pPr>
            <a:r>
              <a:rPr lang="en-US" sz="2400"/>
              <a:t>Velocity is increasing (red arrows are getting longer)</a:t>
            </a:r>
          </a:p>
          <a:p>
            <a:pPr>
              <a:lnSpc>
                <a:spcPct val="90000"/>
              </a:lnSpc>
            </a:pPr>
            <a:r>
              <a:rPr lang="en-US" sz="2400"/>
              <a:t>This shows positive acceleration and positive velocity</a:t>
            </a:r>
          </a:p>
        </p:txBody>
      </p:sp>
      <p:graphicFrame>
        <p:nvGraphicFramePr>
          <p:cNvPr id="21509" name="Object 5"/>
          <p:cNvGraphicFramePr>
            <a:graphicFrameLocks noChangeAspect="1"/>
          </p:cNvGraphicFramePr>
          <p:nvPr>
            <p:ph sz="half" idx="1"/>
          </p:nvPr>
        </p:nvGraphicFramePr>
        <p:xfrm>
          <a:off x="1182688" y="2149475"/>
          <a:ext cx="7772400" cy="1717675"/>
        </p:xfrm>
        <a:graphic>
          <a:graphicData uri="http://schemas.openxmlformats.org/presentationml/2006/ole">
            <p:oleObj spid="_x0000_s22530" name="Photo Editor Photo" r:id="rId3" imgW="7973538" imgH="1762371" progId="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Acceleration and Velocity, 4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Acceleration and velocity are in opposite directions</a:t>
            </a:r>
          </a:p>
          <a:p>
            <a:pPr>
              <a:lnSpc>
                <a:spcPct val="90000"/>
              </a:lnSpc>
            </a:pPr>
            <a:r>
              <a:rPr lang="en-US" sz="2400"/>
              <a:t>Acceleration is uniform (blue arrows maintain the same length)</a:t>
            </a:r>
          </a:p>
          <a:p>
            <a:pPr>
              <a:lnSpc>
                <a:spcPct val="90000"/>
              </a:lnSpc>
            </a:pPr>
            <a:r>
              <a:rPr lang="en-US" sz="2400"/>
              <a:t>Velocity is decreasing (red arrows are getting shorter)</a:t>
            </a:r>
          </a:p>
          <a:p>
            <a:pPr>
              <a:lnSpc>
                <a:spcPct val="90000"/>
              </a:lnSpc>
            </a:pPr>
            <a:r>
              <a:rPr lang="en-US" sz="2400"/>
              <a:t>Positive velocity and negative acceleration</a:t>
            </a:r>
          </a:p>
        </p:txBody>
      </p:sp>
      <p:graphicFrame>
        <p:nvGraphicFramePr>
          <p:cNvPr id="55296" name="Object 1024"/>
          <p:cNvGraphicFramePr>
            <a:graphicFrameLocks noChangeAspect="1"/>
          </p:cNvGraphicFramePr>
          <p:nvPr>
            <p:ph sz="half" idx="1"/>
          </p:nvPr>
        </p:nvGraphicFramePr>
        <p:xfrm>
          <a:off x="1182688" y="2346325"/>
          <a:ext cx="7772400" cy="1323975"/>
        </p:xfrm>
        <a:graphic>
          <a:graphicData uri="http://schemas.openxmlformats.org/presentationml/2006/ole">
            <p:oleObj spid="_x0000_s23554" name="Photo Editor Photo" r:id="rId3" imgW="9000000" imgH="1533739" progId="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676400"/>
            <a:ext cx="5486400" cy="4621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352800" y="4572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Problem</a:t>
            </a:r>
            <a:endParaRPr lang="en-US" sz="36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Graphical Look at Motion – displacement – time curve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The slope of the curve is the velocity</a:t>
            </a:r>
          </a:p>
          <a:p>
            <a:r>
              <a:rPr lang="en-US" sz="2800"/>
              <a:t>The curved line indicates the velocity is changing</a:t>
            </a:r>
          </a:p>
          <a:p>
            <a:pPr lvl="1"/>
            <a:r>
              <a:rPr lang="en-US" sz="2400"/>
              <a:t>Therefore, there is an acceleration</a:t>
            </a:r>
          </a:p>
        </p:txBody>
      </p:sp>
      <p:pic>
        <p:nvPicPr>
          <p:cNvPr id="29703" name="Picture 7" descr=" 0210a.jpg                                                      000454DD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401888"/>
            <a:ext cx="3810000" cy="3344862"/>
          </a:xfrm>
          <a:noFill/>
          <a:ln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Graphical Look at Motion – velocity – time curve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The slope gives the acceleration</a:t>
            </a:r>
          </a:p>
          <a:p>
            <a:r>
              <a:rPr lang="en-US" sz="2800"/>
              <a:t>The straight line indicates a constant acceleration</a:t>
            </a:r>
          </a:p>
        </p:txBody>
      </p:sp>
      <p:pic>
        <p:nvPicPr>
          <p:cNvPr id="32773" name="Picture 5" descr=" 0210b.jpg                                                      000454DD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409825"/>
            <a:ext cx="3810000" cy="3328988"/>
          </a:xfrm>
          <a:noFill/>
          <a:ln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The zero slope indicates a constant acceleration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Graphical Look at Motion – acceleration – time curve</a:t>
            </a:r>
          </a:p>
        </p:txBody>
      </p:sp>
      <p:pic>
        <p:nvPicPr>
          <p:cNvPr id="33799" name="Picture 7" descr=" 0210c.jpg                                                      000454DD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5088" y="2409825"/>
            <a:ext cx="3810000" cy="3328988"/>
          </a:xfrm>
          <a:noFill/>
          <a:ln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62000"/>
            <a:ext cx="8077200" cy="121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3048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endParaRPr lang="en-US" sz="4000" dirty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09800"/>
            <a:ext cx="7848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352800"/>
            <a:ext cx="6810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924800" cy="533399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One dimensional motion with constant acceleration</a:t>
            </a:r>
            <a:endParaRPr lang="en-US" sz="2800" dirty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762000"/>
            <a:ext cx="8001000" cy="5867400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If </a:t>
            </a:r>
            <a:r>
              <a:rPr lang="en-US" sz="2400" i="1" dirty="0" smtClean="0"/>
              <a:t>a</a:t>
            </a:r>
            <a:r>
              <a:rPr lang="en-US" sz="2400" dirty="0" smtClean="0"/>
              <a:t> varies with time – complex  motion</a:t>
            </a:r>
          </a:p>
          <a:p>
            <a:pPr algn="just"/>
            <a:r>
              <a:rPr lang="en-US" sz="2400" dirty="0" smtClean="0"/>
              <a:t>When  acceleration is constant , the average </a:t>
            </a:r>
          </a:p>
          <a:p>
            <a:pPr algn="just"/>
            <a:r>
              <a:rPr lang="en-US" sz="2400" dirty="0" err="1" smtClean="0"/>
              <a:t>acc</a:t>
            </a:r>
            <a:r>
              <a:rPr lang="en-US" sz="2400" baseline="30000" dirty="0" err="1" smtClean="0"/>
              <a:t>n</a:t>
            </a:r>
            <a:r>
              <a:rPr lang="en-US" sz="2400" dirty="0" smtClean="0"/>
              <a:t> is equal to instantaneous </a:t>
            </a:r>
            <a:r>
              <a:rPr lang="en-US" sz="2400" dirty="0" err="1" smtClean="0"/>
              <a:t>acc</a:t>
            </a:r>
            <a:r>
              <a:rPr lang="en-US" sz="2400" baseline="30000" dirty="0" err="1" smtClean="0"/>
              <a:t>n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                                                                </a:t>
            </a:r>
            <a:r>
              <a:rPr lang="en-US" sz="2400" dirty="0" smtClean="0">
                <a:solidFill>
                  <a:srgbClr val="0066CC"/>
                </a:solidFill>
              </a:rPr>
              <a:t>(1)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For constant  </a:t>
            </a:r>
            <a:r>
              <a:rPr lang="en-US" sz="2400" i="1" dirty="0" smtClean="0"/>
              <a:t>a, </a:t>
            </a:r>
            <a:r>
              <a:rPr lang="en-US" sz="2400" dirty="0" smtClean="0"/>
              <a:t>average velocity 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                                                                 </a:t>
            </a:r>
            <a:r>
              <a:rPr lang="en-US" sz="2400" dirty="0" smtClean="0">
                <a:solidFill>
                  <a:srgbClr val="0066CC"/>
                </a:solidFill>
              </a:rPr>
              <a:t>(2)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This apply only for constant acceleration</a:t>
            </a:r>
          </a:p>
          <a:p>
            <a:pPr algn="just"/>
            <a:endParaRPr lang="en-US" sz="2400" i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762000"/>
            <a:ext cx="2590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362200"/>
            <a:ext cx="2524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3276600"/>
            <a:ext cx="28575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600" y="4800600"/>
            <a:ext cx="27241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Position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Defined in terms of a </a:t>
            </a:r>
            <a:r>
              <a:rPr lang="en-US" sz="2800" b="1"/>
              <a:t>frame of reference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One dimensional, so generally the x- or y-axis</a:t>
            </a:r>
          </a:p>
          <a:p>
            <a:pPr>
              <a:lnSpc>
                <a:spcPct val="90000"/>
              </a:lnSpc>
            </a:pPr>
            <a:r>
              <a:rPr lang="en-US" sz="2800"/>
              <a:t>The object’s position is its location with respect to the frame of reference</a:t>
            </a:r>
          </a:p>
          <a:p>
            <a:pPr>
              <a:lnSpc>
                <a:spcPct val="90000"/>
              </a:lnSpc>
            </a:pPr>
            <a:endParaRPr lang="en-US" sz="2800"/>
          </a:p>
        </p:txBody>
      </p:sp>
      <p:pic>
        <p:nvPicPr>
          <p:cNvPr id="5125" name="Picture 5" descr=" 0201a.jpg                                                      00049381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00600" y="2057400"/>
            <a:ext cx="4154488" cy="4038600"/>
          </a:xfrm>
          <a:noFill/>
          <a:ln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81000"/>
            <a:ext cx="48101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295400"/>
            <a:ext cx="75057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2438400"/>
            <a:ext cx="51720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3352800"/>
            <a:ext cx="44196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4267200"/>
            <a:ext cx="7391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5715000"/>
            <a:ext cx="46482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4601" y="5715000"/>
            <a:ext cx="24384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620000" y="34290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66CC"/>
                </a:solidFill>
              </a:rPr>
              <a:t>(3)</a:t>
            </a:r>
            <a:endParaRPr lang="en-US" sz="2800" dirty="0">
              <a:solidFill>
                <a:srgbClr val="0066C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10200" y="58674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66CC"/>
                </a:solidFill>
              </a:rPr>
              <a:t>(4)</a:t>
            </a:r>
            <a:endParaRPr lang="en-US" sz="2800" dirty="0">
              <a:solidFill>
                <a:srgbClr val="0066CC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524000"/>
            <a:ext cx="3810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286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8839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429000"/>
            <a:ext cx="792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648200"/>
            <a:ext cx="7848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2400" y="29718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66CC"/>
                </a:solidFill>
              </a:rPr>
              <a:t>Question</a:t>
            </a:r>
            <a:endParaRPr lang="en-US" sz="2800" dirty="0">
              <a:solidFill>
                <a:srgbClr val="0066CC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0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Questions</a:t>
            </a:r>
            <a:br>
              <a:rPr lang="en-US" dirty="0" smtClean="0">
                <a:solidFill>
                  <a:srgbClr val="C00000"/>
                </a:solidFill>
              </a:rPr>
            </a:br>
            <a:endParaRPr lang="en-US" dirty="0">
              <a:solidFill>
                <a:srgbClr val="0066CC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990600"/>
            <a:ext cx="8915400" cy="5867400"/>
          </a:xfrm>
        </p:spPr>
        <p:txBody>
          <a:bodyPr/>
          <a:lstStyle/>
          <a:p>
            <a:pPr algn="just"/>
            <a:endParaRPr lang="en-US" dirty="0" smtClean="0">
              <a:solidFill>
                <a:srgbClr val="0066CC"/>
              </a:solidFill>
            </a:endParaRPr>
          </a:p>
          <a:p>
            <a:pPr algn="just"/>
            <a:endParaRPr lang="en-US" dirty="0" smtClean="0">
              <a:solidFill>
                <a:srgbClr val="0066CC"/>
              </a:solidFill>
            </a:endParaRPr>
          </a:p>
          <a:p>
            <a:pPr algn="just"/>
            <a:endParaRPr lang="en-US" dirty="0" smtClean="0">
              <a:solidFill>
                <a:srgbClr val="0066CC"/>
              </a:solidFill>
            </a:endParaRPr>
          </a:p>
          <a:p>
            <a:pPr algn="just"/>
            <a:endParaRPr lang="en-US" dirty="0" smtClean="0">
              <a:solidFill>
                <a:srgbClr val="0066CC"/>
              </a:solidFill>
            </a:endParaRPr>
          </a:p>
          <a:p>
            <a:pPr algn="just"/>
            <a:endParaRPr lang="en-US" dirty="0" smtClean="0">
              <a:solidFill>
                <a:srgbClr val="0066CC"/>
              </a:solidFill>
            </a:endParaRPr>
          </a:p>
          <a:p>
            <a:pPr algn="just"/>
            <a:r>
              <a:rPr lang="en-US" dirty="0" smtClean="0">
                <a:solidFill>
                  <a:srgbClr val="0066CC"/>
                </a:solidFill>
              </a:rPr>
              <a:t>Watch out for speed limit</a:t>
            </a:r>
          </a:p>
          <a:p>
            <a:pPr algn="just"/>
            <a:endParaRPr lang="en-US" dirty="0" smtClean="0">
              <a:solidFill>
                <a:srgbClr val="0066CC"/>
              </a:solidFill>
            </a:endParaRPr>
          </a:p>
          <a:p>
            <a:pPr algn="just"/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219200"/>
            <a:ext cx="7315200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819400"/>
            <a:ext cx="7391399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4495800"/>
            <a:ext cx="746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Freely Falling Objects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A </a:t>
            </a:r>
            <a:r>
              <a:rPr lang="en-US" b="1" i="1"/>
              <a:t>freely falling object</a:t>
            </a:r>
            <a:r>
              <a:rPr lang="en-US"/>
              <a:t> is any object moving freely under the influence of gravity alone.</a:t>
            </a:r>
          </a:p>
          <a:p>
            <a:pPr>
              <a:lnSpc>
                <a:spcPct val="90000"/>
              </a:lnSpc>
            </a:pPr>
            <a:r>
              <a:rPr lang="en-US"/>
              <a:t>It does not depend upon the initial motion of the object</a:t>
            </a:r>
          </a:p>
          <a:p>
            <a:pPr lvl="1">
              <a:lnSpc>
                <a:spcPct val="90000"/>
              </a:lnSpc>
            </a:pPr>
            <a:r>
              <a:rPr lang="en-US"/>
              <a:t>Dropped – released from rest</a:t>
            </a:r>
          </a:p>
          <a:p>
            <a:pPr lvl="1">
              <a:lnSpc>
                <a:spcPct val="90000"/>
              </a:lnSpc>
            </a:pPr>
            <a:r>
              <a:rPr lang="en-US"/>
              <a:t>Thrown downward</a:t>
            </a:r>
          </a:p>
          <a:p>
            <a:pPr lvl="1">
              <a:lnSpc>
                <a:spcPct val="90000"/>
              </a:lnSpc>
            </a:pPr>
            <a:r>
              <a:rPr lang="en-US"/>
              <a:t>Thrown upward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Acceleration of Freely Falling Object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The acceleration of an object in free fall is directed downward, regardless of the initial motion</a:t>
            </a:r>
          </a:p>
          <a:p>
            <a:r>
              <a:rPr lang="en-US" sz="2800"/>
              <a:t>The magnitude of free fall acceleration is </a:t>
            </a:r>
            <a:r>
              <a:rPr lang="en-US" sz="2800" i="1"/>
              <a:t>g</a:t>
            </a:r>
            <a:r>
              <a:rPr lang="en-US" sz="2800"/>
              <a:t> = 9.80 m/s</a:t>
            </a:r>
            <a:r>
              <a:rPr lang="en-US" sz="2800" baseline="30000"/>
              <a:t>2</a:t>
            </a:r>
          </a:p>
          <a:p>
            <a:pPr lvl="1"/>
            <a:r>
              <a:rPr lang="en-US" sz="2400" i="1"/>
              <a:t>g</a:t>
            </a:r>
            <a:r>
              <a:rPr lang="en-US" sz="2400"/>
              <a:t> decreases with increasing altitude</a:t>
            </a:r>
          </a:p>
          <a:p>
            <a:pPr lvl="1"/>
            <a:r>
              <a:rPr lang="en-US" sz="2400" i="1"/>
              <a:t>g</a:t>
            </a:r>
            <a:r>
              <a:rPr lang="en-US" sz="2400"/>
              <a:t> varies with latitude</a:t>
            </a:r>
          </a:p>
          <a:p>
            <a:pPr lvl="1"/>
            <a:r>
              <a:rPr lang="en-US" sz="2400"/>
              <a:t>9.80 m/s</a:t>
            </a:r>
            <a:r>
              <a:rPr lang="en-US" sz="2400" baseline="30000"/>
              <a:t>2</a:t>
            </a:r>
            <a:r>
              <a:rPr lang="en-US" sz="2400"/>
              <a:t> is the average at the Earth’s surface</a:t>
            </a:r>
            <a:endParaRPr lang="en-US" sz="2400" i="1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Acceleration of Free Fall, cont.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We will neglect air resistance</a:t>
            </a:r>
          </a:p>
          <a:p>
            <a:r>
              <a:rPr lang="en-US"/>
              <a:t>Free fall motion is constantly accelerated motion in one dimension</a:t>
            </a:r>
          </a:p>
          <a:p>
            <a:r>
              <a:rPr lang="en-US"/>
              <a:t>Let upward be positive</a:t>
            </a:r>
          </a:p>
          <a:p>
            <a:r>
              <a:rPr lang="en-US"/>
              <a:t>Use the kinematic equations with </a:t>
            </a:r>
            <a:r>
              <a:rPr lang="en-US" i="1"/>
              <a:t>a</a:t>
            </a:r>
            <a:r>
              <a:rPr lang="en-US" i="1" baseline="-25000"/>
              <a:t>y</a:t>
            </a:r>
            <a:r>
              <a:rPr lang="en-US"/>
              <a:t> = </a:t>
            </a:r>
            <a:r>
              <a:rPr lang="en-US" i="1"/>
              <a:t>g</a:t>
            </a:r>
            <a:r>
              <a:rPr lang="en-US"/>
              <a:t> = -9.80 m/s</a:t>
            </a:r>
            <a:r>
              <a:rPr lang="en-US" baseline="30000"/>
              <a:t>2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52401"/>
            <a:ext cx="7772400" cy="914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Freely Falling </a:t>
            </a:r>
            <a:r>
              <a:rPr lang="en-US" dirty="0" smtClean="0">
                <a:solidFill>
                  <a:srgbClr val="C00000"/>
                </a:solidFill>
              </a:rPr>
              <a:t>Bodies Quiz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371600"/>
            <a:ext cx="8534400" cy="5334000"/>
          </a:xfrm>
        </p:spPr>
        <p:txBody>
          <a:bodyPr/>
          <a:lstStyle/>
          <a:p>
            <a:pPr algn="just"/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0"/>
            <a:ext cx="85344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7793037" cy="1143000"/>
          </a:xfrm>
        </p:spPr>
        <p:txBody>
          <a:bodyPr/>
          <a:lstStyle/>
          <a:p>
            <a:r>
              <a:rPr lang="en-US" dirty="0"/>
              <a:t>Free Fall Example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2688" y="2017713"/>
            <a:ext cx="5446712" cy="4114800"/>
          </a:xfrm>
        </p:spPr>
        <p:txBody>
          <a:bodyPr/>
          <a:lstStyle/>
          <a:p>
            <a:r>
              <a:rPr lang="en-US" sz="2400"/>
              <a:t>Initial velocity at A is upward (+) and acceleration is </a:t>
            </a:r>
            <a:r>
              <a:rPr lang="en-US" sz="2400" i="1"/>
              <a:t>g</a:t>
            </a:r>
            <a:r>
              <a:rPr lang="en-US" sz="2400"/>
              <a:t> (-9.8 m/s</a:t>
            </a:r>
            <a:r>
              <a:rPr lang="en-US" sz="2400" baseline="30000"/>
              <a:t>2</a:t>
            </a:r>
            <a:r>
              <a:rPr lang="en-US" sz="2400"/>
              <a:t>)</a:t>
            </a:r>
          </a:p>
          <a:p>
            <a:r>
              <a:rPr lang="en-US" sz="2400"/>
              <a:t>At B, the velocity is 0 and the acceleration is </a:t>
            </a:r>
            <a:r>
              <a:rPr lang="en-US" sz="2400" i="1"/>
              <a:t>g</a:t>
            </a:r>
            <a:r>
              <a:rPr lang="en-US" sz="2400"/>
              <a:t> (-9.8 m/s</a:t>
            </a:r>
            <a:r>
              <a:rPr lang="en-US" sz="2400" baseline="30000"/>
              <a:t>2</a:t>
            </a:r>
            <a:r>
              <a:rPr lang="en-US" sz="2400"/>
              <a:t>)</a:t>
            </a:r>
          </a:p>
          <a:p>
            <a:r>
              <a:rPr lang="en-US" sz="2400"/>
              <a:t>At C, the velocity has the same magnitude as at A, but is in the opposite direction</a:t>
            </a:r>
          </a:p>
          <a:p>
            <a:r>
              <a:rPr lang="en-US" sz="2400"/>
              <a:t>The displacement is –50.0 m (it ends up 50.0 m below its starting point)</a:t>
            </a:r>
          </a:p>
        </p:txBody>
      </p:sp>
      <p:pic>
        <p:nvPicPr>
          <p:cNvPr id="38917" name="Picture 5" descr="0214.jpg                                                       000454DDsmeagol                        B7464D7A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24600" y="266700"/>
            <a:ext cx="2819400" cy="6324600"/>
          </a:xfrm>
          <a:noFill/>
          <a:ln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14800" y="2209800"/>
            <a:ext cx="129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END</a:t>
            </a:r>
            <a:endParaRPr lang="en-US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841375"/>
          </a:xfrm>
        </p:spPr>
        <p:txBody>
          <a:bodyPr/>
          <a:lstStyle/>
          <a:p>
            <a:r>
              <a:rPr lang="en-US" dirty="0" smtClean="0">
                <a:solidFill>
                  <a:srgbClr val="000099"/>
                </a:solidFill>
              </a:rPr>
              <a:t>Motion in one dimension</a:t>
            </a:r>
            <a:endParaRPr lang="en-US" dirty="0">
              <a:solidFill>
                <a:srgbClr val="000099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610600" cy="5715000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Rest and </a:t>
            </a:r>
            <a:r>
              <a:rPr lang="en-US" dirty="0" smtClean="0">
                <a:solidFill>
                  <a:srgbClr val="C00000"/>
                </a:solidFill>
              </a:rPr>
              <a:t>motion (</a:t>
            </a:r>
            <a:r>
              <a:rPr lang="ar-SA" dirty="0" smtClean="0">
                <a:solidFill>
                  <a:srgbClr val="C00000"/>
                </a:solidFill>
              </a:rPr>
              <a:t>الراحة والحركة</a:t>
            </a:r>
            <a:r>
              <a:rPr lang="en-US" dirty="0" smtClean="0">
                <a:solidFill>
                  <a:srgbClr val="C00000"/>
                </a:solidFill>
              </a:rPr>
              <a:t>): </a:t>
            </a:r>
            <a:r>
              <a:rPr lang="en-US" dirty="0" smtClean="0">
                <a:solidFill>
                  <a:srgbClr val="000099"/>
                </a:solidFill>
              </a:rPr>
              <a:t>When an object change its position with respect to time then we called the object is in the motion </a:t>
            </a:r>
            <a:r>
              <a:rPr lang="en-US" dirty="0" smtClean="0">
                <a:solidFill>
                  <a:srgbClr val="000099"/>
                </a:solidFill>
              </a:rPr>
              <a:t>otherwise (</a:t>
            </a:r>
            <a:r>
              <a:rPr lang="ar-SA" dirty="0" smtClean="0">
                <a:solidFill>
                  <a:srgbClr val="000099"/>
                </a:solidFill>
              </a:rPr>
              <a:t>وإلا</a:t>
            </a:r>
            <a:r>
              <a:rPr lang="en-US" dirty="0" smtClean="0">
                <a:solidFill>
                  <a:srgbClr val="000099"/>
                </a:solidFill>
              </a:rPr>
              <a:t>) </a:t>
            </a:r>
            <a:r>
              <a:rPr lang="en-US" dirty="0" smtClean="0">
                <a:solidFill>
                  <a:srgbClr val="000099"/>
                </a:solidFill>
              </a:rPr>
              <a:t>in the rest.</a:t>
            </a: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Motion</a:t>
            </a:r>
            <a:r>
              <a:rPr lang="en-US" dirty="0" smtClean="0">
                <a:solidFill>
                  <a:srgbClr val="000099"/>
                </a:solidFill>
              </a:rPr>
              <a:t> is a combined </a:t>
            </a:r>
            <a:r>
              <a:rPr lang="en-US" dirty="0" smtClean="0">
                <a:solidFill>
                  <a:srgbClr val="000099"/>
                </a:solidFill>
              </a:rPr>
              <a:t>property(</a:t>
            </a:r>
            <a:r>
              <a:rPr lang="ar-SA" dirty="0" smtClean="0">
                <a:solidFill>
                  <a:srgbClr val="000099"/>
                </a:solidFill>
              </a:rPr>
              <a:t>لملكية جنبا إلى جنب</a:t>
            </a:r>
            <a:r>
              <a:rPr lang="en-US" dirty="0" smtClean="0">
                <a:solidFill>
                  <a:srgbClr val="000099"/>
                </a:solidFill>
              </a:rPr>
              <a:t>) </a:t>
            </a:r>
            <a:r>
              <a:rPr lang="en-US" dirty="0" smtClean="0">
                <a:solidFill>
                  <a:srgbClr val="000099"/>
                </a:solidFill>
              </a:rPr>
              <a:t>of the </a:t>
            </a:r>
            <a:r>
              <a:rPr lang="en-US" dirty="0" smtClean="0">
                <a:solidFill>
                  <a:srgbClr val="000099"/>
                </a:solidFill>
              </a:rPr>
              <a:t>object (</a:t>
            </a:r>
            <a:r>
              <a:rPr lang="ar-SA" dirty="0" smtClean="0">
                <a:solidFill>
                  <a:srgbClr val="000099"/>
                </a:solidFill>
              </a:rPr>
              <a:t>شيء</a:t>
            </a:r>
            <a:r>
              <a:rPr lang="en-US" dirty="0" smtClean="0">
                <a:solidFill>
                  <a:srgbClr val="000099"/>
                </a:solidFill>
              </a:rPr>
              <a:t>) </a:t>
            </a:r>
            <a:r>
              <a:rPr lang="en-US" dirty="0" smtClean="0">
                <a:solidFill>
                  <a:srgbClr val="000099"/>
                </a:solidFill>
              </a:rPr>
              <a:t>under study and the </a:t>
            </a:r>
            <a:r>
              <a:rPr lang="en-US" dirty="0" smtClean="0">
                <a:solidFill>
                  <a:srgbClr val="000099"/>
                </a:solidFill>
              </a:rPr>
              <a:t>observer (</a:t>
            </a:r>
            <a:r>
              <a:rPr lang="ar-SA" dirty="0" smtClean="0">
                <a:solidFill>
                  <a:srgbClr val="000099"/>
                </a:solidFill>
              </a:rPr>
              <a:t>مراقب</a:t>
            </a:r>
            <a:r>
              <a:rPr lang="en-US" dirty="0" smtClean="0">
                <a:solidFill>
                  <a:srgbClr val="000099"/>
                </a:solidFill>
              </a:rPr>
              <a:t>).</a:t>
            </a: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There is no meaning of rest or motion without observer or </a:t>
            </a:r>
            <a:r>
              <a:rPr lang="en-US" dirty="0" smtClean="0">
                <a:solidFill>
                  <a:srgbClr val="C00000"/>
                </a:solidFill>
              </a:rPr>
              <a:t>viewer (</a:t>
            </a:r>
            <a:r>
              <a:rPr lang="ar-SA" dirty="0" smtClean="0">
                <a:solidFill>
                  <a:srgbClr val="C00000"/>
                </a:solidFill>
              </a:rPr>
              <a:t>المراقب أو المشاهد</a:t>
            </a:r>
            <a:r>
              <a:rPr lang="en-US" dirty="0" smtClean="0">
                <a:solidFill>
                  <a:srgbClr val="C00000"/>
                </a:solidFill>
              </a:rPr>
              <a:t>).</a:t>
            </a: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841375"/>
          </a:xfrm>
        </p:spPr>
        <p:txBody>
          <a:bodyPr/>
          <a:lstStyle/>
          <a:p>
            <a:r>
              <a:rPr lang="en-US" dirty="0" smtClean="0">
                <a:solidFill>
                  <a:srgbClr val="000099"/>
                </a:solidFill>
              </a:rPr>
              <a:t>Distance and displacement</a:t>
            </a:r>
            <a:endParaRPr lang="en-US" dirty="0">
              <a:solidFill>
                <a:srgbClr val="000099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610600" cy="571500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Distance (</a:t>
            </a:r>
            <a:r>
              <a:rPr lang="ar-SA" dirty="0" smtClean="0">
                <a:solidFill>
                  <a:srgbClr val="C00000"/>
                </a:solidFill>
              </a:rPr>
              <a:t>مسافة</a:t>
            </a:r>
            <a:r>
              <a:rPr lang="en-US" dirty="0" smtClean="0">
                <a:solidFill>
                  <a:srgbClr val="C00000"/>
                </a:solidFill>
              </a:rPr>
              <a:t>) </a:t>
            </a:r>
            <a:r>
              <a:rPr lang="en-US" dirty="0" smtClean="0">
                <a:solidFill>
                  <a:srgbClr val="000099"/>
                </a:solidFill>
              </a:rPr>
              <a:t>is the actual length of path </a:t>
            </a:r>
            <a:r>
              <a:rPr lang="en-US" dirty="0" smtClean="0">
                <a:solidFill>
                  <a:srgbClr val="000099"/>
                </a:solidFill>
              </a:rPr>
              <a:t>(</a:t>
            </a:r>
            <a:r>
              <a:rPr lang="ar-SA" dirty="0" smtClean="0">
                <a:solidFill>
                  <a:srgbClr val="000099"/>
                </a:solidFill>
              </a:rPr>
              <a:t>مسار</a:t>
            </a:r>
            <a:r>
              <a:rPr lang="en-US" dirty="0" smtClean="0">
                <a:solidFill>
                  <a:srgbClr val="000099"/>
                </a:solidFill>
              </a:rPr>
              <a:t>)travelled (</a:t>
            </a:r>
            <a:r>
              <a:rPr lang="ar-SA" dirty="0" smtClean="0">
                <a:solidFill>
                  <a:srgbClr val="000099"/>
                </a:solidFill>
              </a:rPr>
              <a:t>سافر</a:t>
            </a:r>
            <a:r>
              <a:rPr lang="en-US" dirty="0" smtClean="0">
                <a:solidFill>
                  <a:srgbClr val="000099"/>
                </a:solidFill>
              </a:rPr>
              <a:t>) </a:t>
            </a:r>
            <a:r>
              <a:rPr lang="en-US" dirty="0" smtClean="0">
                <a:solidFill>
                  <a:srgbClr val="000099"/>
                </a:solidFill>
              </a:rPr>
              <a:t>by the object.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Displacement (</a:t>
            </a:r>
            <a:r>
              <a:rPr lang="ar-SA" dirty="0" smtClean="0">
                <a:solidFill>
                  <a:srgbClr val="C00000"/>
                </a:solidFill>
              </a:rPr>
              <a:t>الإزاحة</a:t>
            </a:r>
            <a:r>
              <a:rPr lang="en-US" dirty="0" smtClean="0">
                <a:solidFill>
                  <a:srgbClr val="C00000"/>
                </a:solidFill>
              </a:rPr>
              <a:t>)</a:t>
            </a:r>
            <a:r>
              <a:rPr lang="en-US" dirty="0" smtClean="0">
                <a:solidFill>
                  <a:srgbClr val="000099"/>
                </a:solidFill>
              </a:rPr>
              <a:t> </a:t>
            </a:r>
            <a:r>
              <a:rPr lang="en-US" dirty="0" smtClean="0">
                <a:solidFill>
                  <a:srgbClr val="000099"/>
                </a:solidFill>
              </a:rPr>
              <a:t>depends on the initial and final position and it is vector </a:t>
            </a:r>
            <a:r>
              <a:rPr lang="en-US" dirty="0" smtClean="0">
                <a:solidFill>
                  <a:srgbClr val="000099"/>
                </a:solidFill>
              </a:rPr>
              <a:t>quantity (</a:t>
            </a:r>
            <a:r>
              <a:rPr lang="ar-SA" dirty="0" smtClean="0">
                <a:solidFill>
                  <a:srgbClr val="000099"/>
                </a:solidFill>
              </a:rPr>
              <a:t>كمية المتجه</a:t>
            </a:r>
            <a:r>
              <a:rPr lang="en-US" dirty="0" smtClean="0">
                <a:solidFill>
                  <a:srgbClr val="000099"/>
                </a:solidFill>
              </a:rPr>
              <a:t>).</a:t>
            </a:r>
            <a:endParaRPr lang="en-US" dirty="0" smtClean="0">
              <a:solidFill>
                <a:srgbClr val="000099"/>
              </a:solidFill>
            </a:endParaRPr>
          </a:p>
        </p:txBody>
      </p:sp>
      <p:pic>
        <p:nvPicPr>
          <p:cNvPr id="4" name="Picture 5" descr=" 0201a.jpg                                                      00049381smeagol                        B7464D7A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34000" y="3119948"/>
            <a:ext cx="3657600" cy="3585652"/>
          </a:xfrm>
          <a:prstGeom prst="rect">
            <a:avLst/>
          </a:prstGeom>
          <a:noFill/>
          <a:ln/>
        </p:spPr>
      </p:pic>
      <p:pic>
        <p:nvPicPr>
          <p:cNvPr id="5" name="Picture 5" descr=" 0201b.jpg                                                      000454DDsmeagol                        B7464D7A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7200" y="3276600"/>
            <a:ext cx="3810000" cy="3140075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841375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Average Velocity and Speed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610600" cy="5715000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 Average Velocity (</a:t>
            </a:r>
            <a:r>
              <a:rPr lang="ar-AE" dirty="0" smtClean="0">
                <a:solidFill>
                  <a:srgbClr val="0066CC"/>
                </a:solidFill>
              </a:rPr>
              <a:t>متوسط ​​السرعة</a:t>
            </a:r>
            <a:r>
              <a:rPr lang="en-US" dirty="0" smtClean="0">
                <a:solidFill>
                  <a:srgbClr val="0066CC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): </a:t>
            </a:r>
            <a:r>
              <a:rPr lang="en-US" dirty="0" smtClean="0">
                <a:solidFill>
                  <a:srgbClr val="000099"/>
                </a:solidFill>
              </a:rPr>
              <a:t>Average velocity  a particle is defined as the Particle’s displacement divided by the time </a:t>
            </a:r>
            <a:r>
              <a:rPr lang="en-US" dirty="0" smtClean="0">
                <a:solidFill>
                  <a:srgbClr val="000099"/>
                </a:solidFill>
              </a:rPr>
              <a:t>interval (</a:t>
            </a:r>
            <a:r>
              <a:rPr lang="ar-SA" dirty="0" smtClean="0">
                <a:solidFill>
                  <a:srgbClr val="000099"/>
                </a:solidFill>
              </a:rPr>
              <a:t>الفاصل الزمني</a:t>
            </a:r>
            <a:r>
              <a:rPr lang="en-US" dirty="0" smtClean="0">
                <a:solidFill>
                  <a:srgbClr val="000099"/>
                </a:solidFill>
              </a:rPr>
              <a:t>) </a:t>
            </a:r>
            <a:r>
              <a:rPr lang="en-US" dirty="0" smtClean="0">
                <a:solidFill>
                  <a:srgbClr val="000099"/>
                </a:solidFill>
              </a:rPr>
              <a:t>during which displacement </a:t>
            </a:r>
            <a:r>
              <a:rPr lang="en-US" dirty="0" smtClean="0">
                <a:solidFill>
                  <a:srgbClr val="000099"/>
                </a:solidFill>
              </a:rPr>
              <a:t>occurs(</a:t>
            </a:r>
            <a:r>
              <a:rPr lang="ar-SA" dirty="0" smtClean="0">
                <a:solidFill>
                  <a:srgbClr val="000099"/>
                </a:solidFill>
              </a:rPr>
              <a:t>يحدث</a:t>
            </a:r>
            <a:r>
              <a:rPr lang="en-US" dirty="0" smtClean="0">
                <a:solidFill>
                  <a:srgbClr val="000099"/>
                </a:solidFill>
              </a:rPr>
              <a:t>)</a:t>
            </a: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Units-</a:t>
            </a:r>
            <a:r>
              <a:rPr lang="en-US" dirty="0" smtClean="0">
                <a:solidFill>
                  <a:srgbClr val="000099"/>
                </a:solidFill>
              </a:rPr>
              <a:t>    m/s or ms</a:t>
            </a:r>
            <a:r>
              <a:rPr lang="en-US" baseline="30000" dirty="0" smtClean="0">
                <a:solidFill>
                  <a:srgbClr val="000099"/>
                </a:solidFill>
              </a:rPr>
              <a:t>-1</a:t>
            </a:r>
            <a:r>
              <a:rPr lang="en-US" dirty="0" smtClean="0">
                <a:solidFill>
                  <a:srgbClr val="000099"/>
                </a:solidFill>
              </a:rPr>
              <a:t>   </a:t>
            </a:r>
            <a:r>
              <a:rPr lang="en-US" dirty="0" smtClean="0">
                <a:solidFill>
                  <a:srgbClr val="C00000"/>
                </a:solidFill>
              </a:rPr>
              <a:t>dimension</a:t>
            </a:r>
            <a:r>
              <a:rPr lang="en-US" dirty="0" smtClean="0">
                <a:solidFill>
                  <a:srgbClr val="000099"/>
                </a:solidFill>
              </a:rPr>
              <a:t> – [LT</a:t>
            </a:r>
            <a:r>
              <a:rPr lang="en-US" baseline="30000" dirty="0" smtClean="0">
                <a:solidFill>
                  <a:srgbClr val="000099"/>
                </a:solidFill>
              </a:rPr>
              <a:t>-1</a:t>
            </a:r>
            <a:r>
              <a:rPr lang="en-US" dirty="0" smtClean="0">
                <a:solidFill>
                  <a:srgbClr val="000099"/>
                </a:solidFill>
              </a:rPr>
              <a:t>]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It is a </a:t>
            </a:r>
            <a:r>
              <a:rPr lang="en-US" dirty="0" smtClean="0">
                <a:solidFill>
                  <a:srgbClr val="000099"/>
                </a:solidFill>
              </a:rPr>
              <a:t>vector quantity</a:t>
            </a: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Average Speed (</a:t>
            </a:r>
            <a:r>
              <a:rPr lang="ar-AE" dirty="0" smtClean="0">
                <a:solidFill>
                  <a:srgbClr val="0066CC"/>
                </a:solidFill>
              </a:rPr>
              <a:t>متوسط ​​سرعة </a:t>
            </a:r>
            <a:r>
              <a:rPr lang="en-US" dirty="0" smtClean="0">
                <a:solidFill>
                  <a:srgbClr val="C00000"/>
                </a:solidFill>
              </a:rPr>
              <a:t>)</a:t>
            </a:r>
            <a:r>
              <a:rPr lang="ar-AE" dirty="0" smtClean="0"/>
              <a:t> </a:t>
            </a:r>
            <a:r>
              <a:rPr lang="en-US" dirty="0" smtClean="0">
                <a:solidFill>
                  <a:srgbClr val="C00000"/>
                </a:solidFill>
              </a:rPr>
              <a:t>: </a:t>
            </a:r>
            <a:r>
              <a:rPr lang="en-US" dirty="0" smtClean="0">
                <a:solidFill>
                  <a:srgbClr val="000099"/>
                </a:solidFill>
              </a:rPr>
              <a:t>Total distance travelled by total time taken to travel the distance.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Units and dimension:</a:t>
            </a:r>
            <a:r>
              <a:rPr lang="en-US" dirty="0" smtClean="0">
                <a:solidFill>
                  <a:srgbClr val="000099"/>
                </a:solidFill>
              </a:rPr>
              <a:t> same as the velocity. </a:t>
            </a:r>
            <a:endParaRPr lang="en-US" dirty="0" smtClean="0">
              <a:solidFill>
                <a:srgbClr val="C0000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It is </a:t>
            </a:r>
            <a:r>
              <a:rPr lang="en-US" dirty="0" smtClean="0">
                <a:solidFill>
                  <a:srgbClr val="000099"/>
                </a:solidFill>
              </a:rPr>
              <a:t>scalar quantity (</a:t>
            </a:r>
            <a:r>
              <a:rPr lang="ar-AE" dirty="0" smtClean="0">
                <a:solidFill>
                  <a:srgbClr val="C00000"/>
                </a:solidFill>
              </a:rPr>
              <a:t>كمية سلمية</a:t>
            </a:r>
            <a:r>
              <a:rPr lang="en-US" dirty="0" smtClean="0">
                <a:solidFill>
                  <a:srgbClr val="000099"/>
                </a:solidFill>
              </a:rPr>
              <a:t>)</a:t>
            </a: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i="1" dirty="0" smtClean="0">
                <a:solidFill>
                  <a:srgbClr val="FF0000"/>
                </a:solidFill>
              </a:rPr>
              <a:t>The magnitude </a:t>
            </a:r>
            <a:r>
              <a:rPr lang="en-US" i="1" dirty="0" smtClean="0">
                <a:solidFill>
                  <a:srgbClr val="0066CC"/>
                </a:solidFill>
              </a:rPr>
              <a:t>(</a:t>
            </a:r>
            <a:r>
              <a:rPr lang="ar-AE" dirty="0" smtClean="0">
                <a:solidFill>
                  <a:srgbClr val="0066CC"/>
                </a:solidFill>
              </a:rPr>
              <a:t>مقدار</a:t>
            </a:r>
            <a:r>
              <a:rPr lang="en-US" dirty="0" smtClean="0"/>
              <a:t>)</a:t>
            </a:r>
            <a:r>
              <a:rPr lang="en-US" i="1" dirty="0" smtClean="0">
                <a:solidFill>
                  <a:srgbClr val="FF0000"/>
                </a:solidFill>
              </a:rPr>
              <a:t> of average velocity is not equal to average speed</a:t>
            </a:r>
            <a:endParaRPr lang="en-US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810000" y="1828800"/>
          <a:ext cx="1536372" cy="806450"/>
        </p:xfrm>
        <a:graphic>
          <a:graphicData uri="http://schemas.openxmlformats.org/presentationml/2006/ole">
            <p:oleObj spid="_x0000_s1026" name="Equation" r:id="rId3" imgW="520560" imgH="393480" progId="Equation.3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841375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Instantaneous Velocity and Speed</a:t>
            </a:r>
            <a:endParaRPr lang="en-US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990600"/>
            <a:ext cx="8610600" cy="5715000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 Instantaneous Velocity</a:t>
            </a:r>
            <a:r>
              <a:rPr lang="ar-AE" dirty="0" smtClean="0"/>
              <a:t> </a:t>
            </a:r>
            <a:r>
              <a:rPr lang="en-US" dirty="0" smtClean="0"/>
              <a:t>(</a:t>
            </a:r>
            <a:r>
              <a:rPr lang="ar-AE" dirty="0" smtClean="0">
                <a:solidFill>
                  <a:srgbClr val="0066CC"/>
                </a:solidFill>
              </a:rPr>
              <a:t>سرعة لحظية </a:t>
            </a:r>
            <a:r>
              <a:rPr lang="en-US" dirty="0" smtClean="0"/>
              <a:t>)</a:t>
            </a:r>
            <a:r>
              <a:rPr lang="en-US" dirty="0" smtClean="0">
                <a:solidFill>
                  <a:srgbClr val="C00000"/>
                </a:solidFill>
              </a:rPr>
              <a:t>: </a:t>
            </a:r>
            <a:r>
              <a:rPr lang="en-US" dirty="0" smtClean="0">
                <a:solidFill>
                  <a:srgbClr val="000099"/>
                </a:solidFill>
              </a:rPr>
              <a:t>It is the </a:t>
            </a:r>
            <a:r>
              <a:rPr lang="en-US" dirty="0" smtClean="0">
                <a:solidFill>
                  <a:srgbClr val="000099"/>
                </a:solidFill>
              </a:rPr>
              <a:t>limiting value </a:t>
            </a:r>
            <a:r>
              <a:rPr lang="en-US" dirty="0" smtClean="0">
                <a:solidFill>
                  <a:srgbClr val="000099"/>
                </a:solidFill>
              </a:rPr>
              <a:t>(</a:t>
            </a:r>
            <a:r>
              <a:rPr lang="ar-SA" dirty="0" smtClean="0">
                <a:solidFill>
                  <a:srgbClr val="000099"/>
                </a:solidFill>
              </a:rPr>
              <a:t>الحد من قيمة</a:t>
            </a:r>
            <a:r>
              <a:rPr lang="en-US" dirty="0" smtClean="0">
                <a:solidFill>
                  <a:srgbClr val="000099"/>
                </a:solidFill>
              </a:rPr>
              <a:t>)of </a:t>
            </a:r>
            <a:r>
              <a:rPr lang="en-US" dirty="0" smtClean="0">
                <a:solidFill>
                  <a:srgbClr val="000099"/>
                </a:solidFill>
              </a:rPr>
              <a:t>the </a:t>
            </a:r>
            <a:r>
              <a:rPr lang="en-US" dirty="0" smtClean="0">
                <a:solidFill>
                  <a:srgbClr val="000099"/>
                </a:solidFill>
              </a:rPr>
              <a:t>ratio (</a:t>
            </a:r>
            <a:r>
              <a:rPr lang="ar-SA" dirty="0" smtClean="0">
                <a:solidFill>
                  <a:srgbClr val="000099"/>
                </a:solidFill>
              </a:rPr>
              <a:t>نسبة</a:t>
            </a:r>
            <a:r>
              <a:rPr lang="en-US" dirty="0" smtClean="0">
                <a:solidFill>
                  <a:srgbClr val="000099"/>
                </a:solidFill>
              </a:rPr>
              <a:t>)  </a:t>
            </a:r>
            <a:r>
              <a:rPr lang="el-GR" dirty="0" smtClean="0">
                <a:solidFill>
                  <a:srgbClr val="000099"/>
                </a:solidFill>
              </a:rPr>
              <a:t>Δ</a:t>
            </a:r>
            <a:r>
              <a:rPr lang="en-US" i="1" dirty="0" smtClean="0">
                <a:solidFill>
                  <a:srgbClr val="000099"/>
                </a:solidFill>
              </a:rPr>
              <a:t>x</a:t>
            </a:r>
            <a:r>
              <a:rPr lang="en-US" dirty="0" smtClean="0">
                <a:solidFill>
                  <a:srgbClr val="000099"/>
                </a:solidFill>
              </a:rPr>
              <a:t>/</a:t>
            </a:r>
            <a:r>
              <a:rPr lang="el-GR" dirty="0" smtClean="0">
                <a:solidFill>
                  <a:srgbClr val="000099"/>
                </a:solidFill>
              </a:rPr>
              <a:t>Δ</a:t>
            </a:r>
            <a:r>
              <a:rPr lang="en-US" dirty="0" smtClean="0">
                <a:solidFill>
                  <a:srgbClr val="000099"/>
                </a:solidFill>
              </a:rPr>
              <a:t>t as </a:t>
            </a:r>
            <a:r>
              <a:rPr lang="el-GR" dirty="0" smtClean="0">
                <a:solidFill>
                  <a:srgbClr val="000099"/>
                </a:solidFill>
              </a:rPr>
              <a:t>Δ</a:t>
            </a:r>
            <a:r>
              <a:rPr lang="en-US" dirty="0" smtClean="0">
                <a:solidFill>
                  <a:srgbClr val="000099"/>
                </a:solidFill>
              </a:rPr>
              <a:t>t approaches zero</a:t>
            </a: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C0000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Instantaneous velocity </a:t>
            </a:r>
            <a:r>
              <a:rPr lang="en-US" dirty="0" smtClean="0">
                <a:solidFill>
                  <a:srgbClr val="000099"/>
                </a:solidFill>
              </a:rPr>
              <a:t>is simply said velocity. </a:t>
            </a: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C0000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Units-</a:t>
            </a:r>
            <a:r>
              <a:rPr lang="en-US" dirty="0" smtClean="0">
                <a:solidFill>
                  <a:srgbClr val="000099"/>
                </a:solidFill>
              </a:rPr>
              <a:t>    m/s or ms</a:t>
            </a:r>
            <a:r>
              <a:rPr lang="en-US" baseline="30000" dirty="0" smtClean="0">
                <a:solidFill>
                  <a:srgbClr val="000099"/>
                </a:solidFill>
              </a:rPr>
              <a:t>-1</a:t>
            </a:r>
            <a:r>
              <a:rPr lang="en-US" dirty="0" smtClean="0">
                <a:solidFill>
                  <a:srgbClr val="000099"/>
                </a:solidFill>
              </a:rPr>
              <a:t>   </a:t>
            </a:r>
            <a:r>
              <a:rPr lang="en-US" dirty="0" smtClean="0">
                <a:solidFill>
                  <a:srgbClr val="C00000"/>
                </a:solidFill>
              </a:rPr>
              <a:t>dimension</a:t>
            </a:r>
            <a:r>
              <a:rPr lang="en-US" dirty="0" smtClean="0">
                <a:solidFill>
                  <a:srgbClr val="000099"/>
                </a:solidFill>
              </a:rPr>
              <a:t> – [LT</a:t>
            </a:r>
            <a:r>
              <a:rPr lang="en-US" baseline="30000" dirty="0" smtClean="0">
                <a:solidFill>
                  <a:srgbClr val="000099"/>
                </a:solidFill>
              </a:rPr>
              <a:t>-1</a:t>
            </a:r>
            <a:r>
              <a:rPr lang="en-US" dirty="0" smtClean="0">
                <a:solidFill>
                  <a:srgbClr val="000099"/>
                </a:solidFill>
              </a:rPr>
              <a:t>]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It is a </a:t>
            </a:r>
            <a:r>
              <a:rPr lang="en-US" dirty="0" smtClean="0">
                <a:solidFill>
                  <a:srgbClr val="000099"/>
                </a:solidFill>
              </a:rPr>
              <a:t>vector quantity (</a:t>
            </a:r>
            <a:r>
              <a:rPr lang="ar-AE" dirty="0" smtClean="0">
                <a:solidFill>
                  <a:srgbClr val="C00000"/>
                </a:solidFill>
              </a:rPr>
              <a:t>متجه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ar-AE" dirty="0" smtClean="0">
                <a:solidFill>
                  <a:srgbClr val="C00000"/>
                </a:solidFill>
              </a:rPr>
              <a:t> كمية</a:t>
            </a:r>
            <a:r>
              <a:rPr lang="en-US" dirty="0" smtClean="0">
                <a:solidFill>
                  <a:srgbClr val="000099"/>
                </a:solidFill>
              </a:rPr>
              <a:t>)</a:t>
            </a: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000099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Instantaneous speed: </a:t>
            </a:r>
            <a:r>
              <a:rPr lang="en-US" dirty="0" smtClean="0">
                <a:solidFill>
                  <a:srgbClr val="000099"/>
                </a:solidFill>
              </a:rPr>
              <a:t>It is defined as the magnitude of the </a:t>
            </a:r>
            <a:r>
              <a:rPr lang="en-US" i="1" dirty="0" smtClean="0">
                <a:solidFill>
                  <a:srgbClr val="FF0000"/>
                </a:solidFill>
              </a:rPr>
              <a:t>instantaneous  velocity.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Units and dimension:</a:t>
            </a:r>
            <a:r>
              <a:rPr lang="en-US" dirty="0" smtClean="0">
                <a:solidFill>
                  <a:srgbClr val="000099"/>
                </a:solidFill>
              </a:rPr>
              <a:t> same as the velocity. </a:t>
            </a: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rgbClr val="C0000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</a:rPr>
              <a:t>It is </a:t>
            </a:r>
            <a:r>
              <a:rPr lang="en-US" dirty="0" smtClean="0">
                <a:solidFill>
                  <a:srgbClr val="000099"/>
                </a:solidFill>
              </a:rPr>
              <a:t>scalar quantity (</a:t>
            </a:r>
            <a:r>
              <a:rPr lang="ar-AE" dirty="0" smtClean="0">
                <a:solidFill>
                  <a:srgbClr val="C00000"/>
                </a:solidFill>
              </a:rPr>
              <a:t>كمية سلمية</a:t>
            </a:r>
            <a:r>
              <a:rPr lang="en-US" dirty="0" smtClean="0">
                <a:solidFill>
                  <a:srgbClr val="000099"/>
                </a:solidFill>
              </a:rPr>
              <a:t>)</a:t>
            </a:r>
            <a:endParaRPr lang="en-US" dirty="0">
              <a:solidFill>
                <a:srgbClr val="000099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514600" y="1905000"/>
          <a:ext cx="4086225" cy="806450"/>
        </p:xfrm>
        <a:graphic>
          <a:graphicData uri="http://schemas.openxmlformats.org/presentationml/2006/ole">
            <p:oleObj spid="_x0000_s2050" name="Equation" r:id="rId3" imgW="1384200" imgH="393480" progId="Equation.3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"/>
            <a:ext cx="7924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286000"/>
            <a:ext cx="3533775" cy="31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286000"/>
            <a:ext cx="4591050" cy="306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791200" y="54102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 2.4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0"/>
            <a:ext cx="7162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048000"/>
            <a:ext cx="73152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4800600"/>
            <a:ext cx="8286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990600" y="472440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Dimension =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56388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Unit  = m/s</a:t>
            </a:r>
            <a:r>
              <a:rPr lang="en-US" sz="3600" baseline="30000" dirty="0" smtClean="0">
                <a:solidFill>
                  <a:srgbClr val="FF0000"/>
                </a:solidFill>
              </a:rPr>
              <a:t>2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13716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Acceleration is the rate of change of the velocity</a:t>
            </a:r>
            <a:endParaRPr lang="en-US" sz="3600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2286000" y="3200400"/>
          <a:ext cx="3429000" cy="1116013"/>
        </p:xfrm>
        <a:graphic>
          <a:graphicData uri="http://schemas.openxmlformats.org/presentationml/2006/ole">
            <p:oleObj spid="_x0000_s20482" name="Equation" r:id="rId4" imgW="1244520" imgH="406080" progId="">
              <p:embed/>
            </p:oleObj>
          </a:graphicData>
        </a:graphic>
      </p:graphicFrame>
      <p:sp>
        <p:nvSpPr>
          <p:cNvPr id="10" name="Rectangle 9"/>
          <p:cNvSpPr/>
          <p:nvPr/>
        </p:nvSpPr>
        <p:spPr>
          <a:xfrm>
            <a:off x="3352800" y="304800"/>
            <a:ext cx="304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rgbClr val="000099"/>
                </a:solidFill>
              </a:rPr>
              <a:t>Acceleration</a:t>
            </a:r>
            <a:endParaRPr lang="en-US" sz="40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</TotalTime>
  <Words>776</Words>
  <Application>Microsoft Office PowerPoint</Application>
  <PresentationFormat>On-screen Show (4:3)</PresentationFormat>
  <Paragraphs>124</Paragraphs>
  <Slides>29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Office Theme</vt:lpstr>
      <vt:lpstr>Equation</vt:lpstr>
      <vt:lpstr>Photo Editor Photo</vt:lpstr>
      <vt:lpstr>Motion in one dimension</vt:lpstr>
      <vt:lpstr>Position</vt:lpstr>
      <vt:lpstr>Motion in one dimension</vt:lpstr>
      <vt:lpstr>Distance and displacement</vt:lpstr>
      <vt:lpstr>Average Velocity and Speed</vt:lpstr>
      <vt:lpstr>Instantaneous Velocity and Speed</vt:lpstr>
      <vt:lpstr>Slide 7</vt:lpstr>
      <vt:lpstr>Slide 8</vt:lpstr>
      <vt:lpstr>Slide 9</vt:lpstr>
      <vt:lpstr>Acceleration and Velocity, 1</vt:lpstr>
      <vt:lpstr>Acceleration and Velocity, 2</vt:lpstr>
      <vt:lpstr>Acceleration and Velocity, 3</vt:lpstr>
      <vt:lpstr>Acceleration and Velocity, 4</vt:lpstr>
      <vt:lpstr>Slide 14</vt:lpstr>
      <vt:lpstr>Graphical Look at Motion – displacement – time curve</vt:lpstr>
      <vt:lpstr>Graphical Look at Motion – velocity – time curve</vt:lpstr>
      <vt:lpstr>Graphical Look at Motion – acceleration – time curve</vt:lpstr>
      <vt:lpstr>Slide 18</vt:lpstr>
      <vt:lpstr>One dimensional motion with constant acceleration</vt:lpstr>
      <vt:lpstr>Slide 20</vt:lpstr>
      <vt:lpstr>Slide 21</vt:lpstr>
      <vt:lpstr>Slide 22</vt:lpstr>
      <vt:lpstr> Questions </vt:lpstr>
      <vt:lpstr>Freely Falling Objects</vt:lpstr>
      <vt:lpstr>Acceleration of Freely Falling Object</vt:lpstr>
      <vt:lpstr>Acceleration of Free Fall, cont.</vt:lpstr>
      <vt:lpstr>Freely Falling Bodies Quiz</vt:lpstr>
      <vt:lpstr>Free Fall Example</vt:lpstr>
      <vt:lpstr>Slide 29</vt:lpstr>
    </vt:vector>
  </TitlesOfParts>
  <Company>King Saud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Motion in one dimension</dc:title>
  <dc:creator>Shahabuddin</dc:creator>
  <cp:lastModifiedBy>user</cp:lastModifiedBy>
  <cp:revision>18</cp:revision>
  <dcterms:created xsi:type="dcterms:W3CDTF">2011-09-27T20:16:35Z</dcterms:created>
  <dcterms:modified xsi:type="dcterms:W3CDTF">2013-09-12T06:45:03Z</dcterms:modified>
</cp:coreProperties>
</file>