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8"/>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2" r:id="rId17"/>
    <p:sldId id="273" r:id="rId18"/>
    <p:sldId id="275" r:id="rId19"/>
    <p:sldId id="276" r:id="rId20"/>
    <p:sldId id="277" r:id="rId21"/>
    <p:sldId id="278" r:id="rId22"/>
    <p:sldId id="279" r:id="rId23"/>
    <p:sldId id="280" r:id="rId24"/>
    <p:sldId id="282" r:id="rId25"/>
    <p:sldId id="284" r:id="rId26"/>
    <p:sldId id="285"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79211" autoAdjust="0"/>
  </p:normalViewPr>
  <p:slideViewPr>
    <p:cSldViewPr>
      <p:cViewPr varScale="1">
        <p:scale>
          <a:sx n="60" d="100"/>
          <a:sy n="60" d="100"/>
        </p:scale>
        <p:origin x="-143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E4DECBC-CCC7-4061-9B52-B56B568A9362}" type="datetimeFigureOut">
              <a:rPr lang="en-US" smtClean="0"/>
              <a:pPr/>
              <a:t>9/14/2014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CB58FE7-815D-4174-9BFE-651E2B91E21E}"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0"/>
          <p:cNvSpPr>
            <a:spLocks noGrp="1" noChangeArrowheads="1"/>
          </p:cNvSpPr>
          <p:nvPr>
            <p:ph type="ftr" sz="quarter" idx="4"/>
          </p:nvPr>
        </p:nvSpPr>
        <p:spPr>
          <a:ln/>
        </p:spPr>
        <p:txBody>
          <a:bodyPr/>
          <a:lstStyle/>
          <a:p>
            <a:r>
              <a:rPr lang="en-US"/>
              <a:t>Oracle Database 11</a:t>
            </a:r>
            <a:r>
              <a:rPr lang="en-US" i="1"/>
              <a:t>g</a:t>
            </a:r>
            <a:r>
              <a:rPr lang="en-US"/>
              <a:t>: SQL Fundamentals I</a:t>
            </a:r>
            <a:r>
              <a:rPr lang="en-US">
                <a:solidFill>
                  <a:schemeClr val="tx1"/>
                </a:solidFill>
              </a:rPr>
              <a:t>   11 - </a:t>
            </a:r>
            <a:fld id="{51040C8A-28DC-40B8-AFD1-78D2F880EB0C}" type="slidenum">
              <a:rPr lang="en-US">
                <a:solidFill>
                  <a:schemeClr val="tx1"/>
                </a:solidFill>
              </a:rPr>
              <a:pPr/>
              <a:t>16</a:t>
            </a:fld>
            <a:endParaRPr lang="en-US">
              <a:solidFill>
                <a:schemeClr val="tx1"/>
              </a:solidFill>
            </a:endParaRPr>
          </a:p>
        </p:txBody>
      </p:sp>
      <p:sp>
        <p:nvSpPr>
          <p:cNvPr id="327684" name="Rectangle 4"/>
          <p:cNvSpPr>
            <a:spLocks noGrp="1" noRot="1" noChangeAspect="1" noChangeArrowheads="1" noTextEdit="1"/>
          </p:cNvSpPr>
          <p:nvPr>
            <p:ph type="sldImg"/>
          </p:nvPr>
        </p:nvSpPr>
        <p:spPr>
          <a:ln/>
        </p:spPr>
      </p:sp>
      <p:sp>
        <p:nvSpPr>
          <p:cNvPr id="327685" name="Rectangle 5"/>
          <p:cNvSpPr>
            <a:spLocks noGrp="1" noChangeArrowheads="1"/>
          </p:cNvSpPr>
          <p:nvPr>
            <p:ph type="body" idx="1"/>
          </p:nvPr>
        </p:nvSpPr>
        <p:spPr>
          <a:xfrm>
            <a:off x="447973" y="5143500"/>
            <a:ext cx="5962055" cy="3489476"/>
          </a:xfrm>
        </p:spPr>
        <p:txBody>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0"/>
          <p:cNvSpPr>
            <a:spLocks noGrp="1" noChangeArrowheads="1"/>
          </p:cNvSpPr>
          <p:nvPr>
            <p:ph type="ftr" sz="quarter" idx="4"/>
          </p:nvPr>
        </p:nvSpPr>
        <p:spPr>
          <a:ln/>
        </p:spPr>
        <p:txBody>
          <a:bodyPr/>
          <a:lstStyle/>
          <a:p>
            <a:r>
              <a:rPr lang="en-US"/>
              <a:t>Oracle Database 11</a:t>
            </a:r>
            <a:r>
              <a:rPr lang="en-US" i="1"/>
              <a:t>g</a:t>
            </a:r>
            <a:r>
              <a:rPr lang="en-US"/>
              <a:t>: SQL Fundamentals I</a:t>
            </a:r>
            <a:r>
              <a:rPr lang="en-US">
                <a:solidFill>
                  <a:schemeClr val="tx1"/>
                </a:solidFill>
              </a:rPr>
              <a:t>   11 - </a:t>
            </a:r>
            <a:fld id="{54F03AF6-047C-49B4-971D-A951036158CA}" type="slidenum">
              <a:rPr lang="en-US">
                <a:solidFill>
                  <a:schemeClr val="tx1"/>
                </a:solidFill>
              </a:rPr>
              <a:pPr/>
              <a:t>17</a:t>
            </a:fld>
            <a:endParaRPr lang="en-US">
              <a:solidFill>
                <a:schemeClr val="tx1"/>
              </a:solidFill>
            </a:endParaRPr>
          </a:p>
        </p:txBody>
      </p:sp>
      <p:sp>
        <p:nvSpPr>
          <p:cNvPr id="329730" name="Rectangle 2"/>
          <p:cNvSpPr>
            <a:spLocks noGrp="1" noRot="1" noChangeAspect="1" noChangeArrowheads="1" noTextEdit="1"/>
          </p:cNvSpPr>
          <p:nvPr>
            <p:ph type="sldImg"/>
          </p:nvPr>
        </p:nvSpPr>
        <p:spPr>
          <a:ln/>
        </p:spPr>
      </p:sp>
      <p:sp>
        <p:nvSpPr>
          <p:cNvPr id="329731" name="Rectangle 3"/>
          <p:cNvSpPr>
            <a:spLocks noGrp="1" noChangeArrowheads="1"/>
          </p:cNvSpPr>
          <p:nvPr>
            <p:ph type="body" idx="1"/>
          </p:nvPr>
        </p:nvSpPr>
        <p:spPr>
          <a:xfrm>
            <a:off x="447973" y="5143500"/>
            <a:ext cx="5962055" cy="3489476"/>
          </a:xfrm>
        </p:spPr>
        <p:txBody>
          <a:bodyPr/>
          <a:lstStyle/>
          <a:p>
            <a:endParaRPr lang="en-US" dirty="0"/>
          </a:p>
        </p:txBody>
      </p:sp>
      <p:pic>
        <p:nvPicPr>
          <p:cNvPr id="329733" name="Picture 5" descr="C:\project-SQLFund1\images\img11-12.gif"/>
          <p:cNvPicPr>
            <a:picLocks noChangeAspect="1" noChangeArrowheads="1"/>
          </p:cNvPicPr>
          <p:nvPr/>
        </p:nvPicPr>
        <p:blipFill>
          <a:blip r:embed="rId3"/>
          <a:srcRect/>
          <a:stretch>
            <a:fillRect/>
          </a:stretch>
        </p:blipFill>
        <p:spPr bwMode="auto">
          <a:xfrm>
            <a:off x="672703" y="6830786"/>
            <a:ext cx="4607719" cy="1847548"/>
          </a:xfrm>
          <a:prstGeom prst="rect">
            <a:avLst/>
          </a:prstGeom>
          <a:noFill/>
        </p:spPr>
      </p:pic>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0"/>
          <p:cNvSpPr>
            <a:spLocks noGrp="1" noChangeArrowheads="1"/>
          </p:cNvSpPr>
          <p:nvPr>
            <p:ph type="ftr" sz="quarter" idx="4"/>
          </p:nvPr>
        </p:nvSpPr>
        <p:spPr>
          <a:ln/>
        </p:spPr>
        <p:txBody>
          <a:bodyPr/>
          <a:lstStyle/>
          <a:p>
            <a:r>
              <a:rPr lang="en-US"/>
              <a:t>Oracle Database 11</a:t>
            </a:r>
            <a:r>
              <a:rPr lang="en-US" i="1"/>
              <a:t>g</a:t>
            </a:r>
            <a:r>
              <a:rPr lang="en-US"/>
              <a:t>: SQL Fundamentals I</a:t>
            </a:r>
            <a:r>
              <a:rPr lang="en-US">
                <a:solidFill>
                  <a:schemeClr val="tx1"/>
                </a:solidFill>
              </a:rPr>
              <a:t>   11 - </a:t>
            </a:r>
            <a:fld id="{51F7DDCF-BA8A-41A7-9710-8514192D3011}" type="slidenum">
              <a:rPr lang="en-US">
                <a:solidFill>
                  <a:schemeClr val="tx1"/>
                </a:solidFill>
              </a:rPr>
              <a:pPr/>
              <a:t>18</a:t>
            </a:fld>
            <a:endParaRPr lang="en-US">
              <a:solidFill>
                <a:schemeClr val="tx1"/>
              </a:solidFill>
            </a:endParaRPr>
          </a:p>
        </p:txBody>
      </p:sp>
      <p:sp>
        <p:nvSpPr>
          <p:cNvPr id="331778" name="Rectangle 2"/>
          <p:cNvSpPr>
            <a:spLocks noGrp="1" noRot="1" noChangeAspect="1" noChangeArrowheads="1" noTextEdit="1"/>
          </p:cNvSpPr>
          <p:nvPr>
            <p:ph type="sldImg"/>
          </p:nvPr>
        </p:nvSpPr>
        <p:spPr>
          <a:ln/>
        </p:spPr>
      </p:sp>
      <p:sp>
        <p:nvSpPr>
          <p:cNvPr id="331779" name="Rectangle 3"/>
          <p:cNvSpPr>
            <a:spLocks noGrp="1" noChangeArrowheads="1"/>
          </p:cNvSpPr>
          <p:nvPr>
            <p:ph type="body" idx="1"/>
          </p:nvPr>
        </p:nvSpPr>
        <p:spPr>
          <a:xfrm>
            <a:off x="447973" y="5143500"/>
            <a:ext cx="5962055" cy="3489476"/>
          </a:xfrm>
        </p:spPr>
        <p:txBody>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0"/>
          <p:cNvSpPr>
            <a:spLocks noGrp="1" noChangeArrowheads="1"/>
          </p:cNvSpPr>
          <p:nvPr>
            <p:ph type="ftr" sz="quarter" idx="4"/>
          </p:nvPr>
        </p:nvSpPr>
        <p:spPr>
          <a:ln/>
        </p:spPr>
        <p:txBody>
          <a:bodyPr/>
          <a:lstStyle/>
          <a:p>
            <a:r>
              <a:rPr lang="en-US"/>
              <a:t>Oracle Database 11</a:t>
            </a:r>
            <a:r>
              <a:rPr lang="en-US" i="1"/>
              <a:t>g</a:t>
            </a:r>
            <a:r>
              <a:rPr lang="en-US"/>
              <a:t>: SQL Fundamentals I</a:t>
            </a:r>
            <a:r>
              <a:rPr lang="en-US">
                <a:solidFill>
                  <a:schemeClr val="tx1"/>
                </a:solidFill>
              </a:rPr>
              <a:t>   11 - </a:t>
            </a:r>
            <a:fld id="{0C752765-391E-4135-8F08-31B3E44483C4}" type="slidenum">
              <a:rPr lang="en-US">
                <a:solidFill>
                  <a:schemeClr val="tx1"/>
                </a:solidFill>
              </a:rPr>
              <a:pPr/>
              <a:t>19</a:t>
            </a:fld>
            <a:endParaRPr lang="en-US">
              <a:solidFill>
                <a:schemeClr val="tx1"/>
              </a:solidFill>
            </a:endParaRPr>
          </a:p>
        </p:txBody>
      </p:sp>
      <p:sp>
        <p:nvSpPr>
          <p:cNvPr id="333826" name="Rectangle 2"/>
          <p:cNvSpPr>
            <a:spLocks noGrp="1" noRot="1" noChangeAspect="1" noChangeArrowheads="1" noTextEdit="1"/>
          </p:cNvSpPr>
          <p:nvPr>
            <p:ph type="sldImg"/>
          </p:nvPr>
        </p:nvSpPr>
        <p:spPr>
          <a:ln/>
        </p:spPr>
      </p:sp>
      <p:sp>
        <p:nvSpPr>
          <p:cNvPr id="333827" name="Rectangle 3"/>
          <p:cNvSpPr>
            <a:spLocks noGrp="1" noChangeArrowheads="1"/>
          </p:cNvSpPr>
          <p:nvPr>
            <p:ph type="body" idx="1"/>
          </p:nvPr>
        </p:nvSpPr>
        <p:spPr>
          <a:xfrm>
            <a:off x="447973" y="5143500"/>
            <a:ext cx="5962055" cy="3489476"/>
          </a:xfrm>
        </p:spPr>
        <p:txBody>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0"/>
          <p:cNvSpPr>
            <a:spLocks noGrp="1" noChangeArrowheads="1"/>
          </p:cNvSpPr>
          <p:nvPr>
            <p:ph type="ftr" sz="quarter" idx="4"/>
          </p:nvPr>
        </p:nvSpPr>
        <p:spPr>
          <a:ln/>
        </p:spPr>
        <p:txBody>
          <a:bodyPr/>
          <a:lstStyle/>
          <a:p>
            <a:r>
              <a:rPr lang="en-US"/>
              <a:t>Oracle Database 11</a:t>
            </a:r>
            <a:r>
              <a:rPr lang="en-US" i="1"/>
              <a:t>g</a:t>
            </a:r>
            <a:r>
              <a:rPr lang="en-US"/>
              <a:t>: SQL Fundamentals I</a:t>
            </a:r>
            <a:r>
              <a:rPr lang="en-US">
                <a:solidFill>
                  <a:schemeClr val="tx1"/>
                </a:solidFill>
              </a:rPr>
              <a:t>   11 - </a:t>
            </a:r>
            <a:fld id="{2AD585EB-3A65-43CB-AD5E-0CB1F4C519BF}" type="slidenum">
              <a:rPr lang="en-US">
                <a:solidFill>
                  <a:schemeClr val="tx1"/>
                </a:solidFill>
              </a:rPr>
              <a:pPr/>
              <a:t>20</a:t>
            </a:fld>
            <a:endParaRPr lang="en-US">
              <a:solidFill>
                <a:schemeClr val="tx1"/>
              </a:solidFill>
            </a:endParaRPr>
          </a:p>
        </p:txBody>
      </p:sp>
      <p:sp>
        <p:nvSpPr>
          <p:cNvPr id="335874" name="Rectangle 2"/>
          <p:cNvSpPr>
            <a:spLocks noGrp="1" noRot="1" noChangeAspect="1" noChangeArrowheads="1" noTextEdit="1"/>
          </p:cNvSpPr>
          <p:nvPr>
            <p:ph type="sldImg"/>
          </p:nvPr>
        </p:nvSpPr>
        <p:spPr>
          <a:ln/>
        </p:spPr>
      </p:sp>
      <p:sp>
        <p:nvSpPr>
          <p:cNvPr id="335875" name="Rectangle 3"/>
          <p:cNvSpPr>
            <a:spLocks noGrp="1" noChangeArrowheads="1"/>
          </p:cNvSpPr>
          <p:nvPr>
            <p:ph type="body" idx="1"/>
          </p:nvPr>
        </p:nvSpPr>
        <p:spPr>
          <a:xfrm>
            <a:off x="447973" y="5143500"/>
            <a:ext cx="5962055" cy="3489476"/>
          </a:xfrm>
        </p:spPr>
        <p:txBody>
          <a:bodyPr/>
          <a:lstStyle/>
          <a:p>
            <a:endParaRPr lang="en-US" i="1"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0"/>
          <p:cNvSpPr>
            <a:spLocks noGrp="1" noChangeArrowheads="1"/>
          </p:cNvSpPr>
          <p:nvPr>
            <p:ph type="ftr" sz="quarter" idx="4"/>
          </p:nvPr>
        </p:nvSpPr>
        <p:spPr>
          <a:ln/>
        </p:spPr>
        <p:txBody>
          <a:bodyPr/>
          <a:lstStyle/>
          <a:p>
            <a:r>
              <a:rPr lang="en-US"/>
              <a:t>Oracle Database 11</a:t>
            </a:r>
            <a:r>
              <a:rPr lang="en-US" i="1"/>
              <a:t>g</a:t>
            </a:r>
            <a:r>
              <a:rPr lang="en-US"/>
              <a:t>: SQL Fundamentals I</a:t>
            </a:r>
            <a:r>
              <a:rPr lang="en-US">
                <a:solidFill>
                  <a:schemeClr val="tx1"/>
                </a:solidFill>
              </a:rPr>
              <a:t>   11 - </a:t>
            </a:r>
            <a:fld id="{FC5050C4-0403-455A-A31F-E628A7094A7A}" type="slidenum">
              <a:rPr lang="en-US">
                <a:solidFill>
                  <a:schemeClr val="tx1"/>
                </a:solidFill>
              </a:rPr>
              <a:pPr/>
              <a:t>21</a:t>
            </a:fld>
            <a:endParaRPr lang="en-US">
              <a:solidFill>
                <a:schemeClr val="tx1"/>
              </a:solidFill>
            </a:endParaRPr>
          </a:p>
        </p:txBody>
      </p:sp>
      <p:sp>
        <p:nvSpPr>
          <p:cNvPr id="337922" name="Rectangle 2"/>
          <p:cNvSpPr>
            <a:spLocks noGrp="1" noRot="1" noChangeAspect="1" noChangeArrowheads="1" noTextEdit="1"/>
          </p:cNvSpPr>
          <p:nvPr>
            <p:ph type="sldImg"/>
          </p:nvPr>
        </p:nvSpPr>
        <p:spPr>
          <a:ln/>
        </p:spPr>
      </p:sp>
      <p:sp>
        <p:nvSpPr>
          <p:cNvPr id="337923" name="Rectangle 3"/>
          <p:cNvSpPr>
            <a:spLocks noGrp="1" noChangeArrowheads="1"/>
          </p:cNvSpPr>
          <p:nvPr>
            <p:ph type="body" idx="1"/>
          </p:nvPr>
        </p:nvSpPr>
        <p:spPr>
          <a:xfrm>
            <a:off x="447973" y="5143500"/>
            <a:ext cx="5962055" cy="3489476"/>
          </a:xfrm>
        </p:spPr>
        <p:txBody>
          <a:bodyPr>
            <a:normAutofit fontScale="92500"/>
          </a:bodyPr>
          <a:lstStyle/>
          <a:p>
            <a:endParaRPr lang="en-US" dirty="0"/>
          </a:p>
        </p:txBody>
      </p:sp>
      <p:pic>
        <p:nvPicPr>
          <p:cNvPr id="337924" name="Picture 4" descr="C:\project-SQLFund1\images\img11-17.gif"/>
          <p:cNvPicPr>
            <a:picLocks noChangeAspect="1" noChangeArrowheads="1"/>
          </p:cNvPicPr>
          <p:nvPr/>
        </p:nvPicPr>
        <p:blipFill>
          <a:blip r:embed="rId3"/>
          <a:srcRect/>
          <a:stretch>
            <a:fillRect/>
          </a:stretch>
        </p:blipFill>
        <p:spPr bwMode="auto">
          <a:xfrm>
            <a:off x="1071563" y="7257143"/>
            <a:ext cx="5110758" cy="609298"/>
          </a:xfrm>
          <a:prstGeom prst="rect">
            <a:avLst/>
          </a:prstGeom>
          <a:noFill/>
        </p:spPr>
      </p:pic>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0"/>
          <p:cNvSpPr>
            <a:spLocks noGrp="1" noChangeArrowheads="1"/>
          </p:cNvSpPr>
          <p:nvPr>
            <p:ph type="ftr" sz="quarter" idx="4"/>
          </p:nvPr>
        </p:nvSpPr>
        <p:spPr>
          <a:ln/>
        </p:spPr>
        <p:txBody>
          <a:bodyPr/>
          <a:lstStyle/>
          <a:p>
            <a:r>
              <a:rPr lang="en-US"/>
              <a:t>Oracle Database 11</a:t>
            </a:r>
            <a:r>
              <a:rPr lang="en-US" i="1"/>
              <a:t>g</a:t>
            </a:r>
            <a:r>
              <a:rPr lang="en-US"/>
              <a:t>: SQL Fundamentals I</a:t>
            </a:r>
            <a:r>
              <a:rPr lang="en-US">
                <a:solidFill>
                  <a:schemeClr val="tx1"/>
                </a:solidFill>
              </a:rPr>
              <a:t>   11 - </a:t>
            </a:r>
            <a:fld id="{28AE391E-123E-42A0-86F7-A9B82D631906}" type="slidenum">
              <a:rPr lang="en-US">
                <a:solidFill>
                  <a:schemeClr val="tx1"/>
                </a:solidFill>
              </a:rPr>
              <a:pPr/>
              <a:t>24</a:t>
            </a:fld>
            <a:endParaRPr lang="en-US">
              <a:solidFill>
                <a:schemeClr val="tx1"/>
              </a:solidFill>
            </a:endParaRPr>
          </a:p>
        </p:txBody>
      </p:sp>
      <p:sp>
        <p:nvSpPr>
          <p:cNvPr id="339970" name="Rectangle 2"/>
          <p:cNvSpPr>
            <a:spLocks noGrp="1" noRot="1" noChangeAspect="1" noChangeArrowheads="1" noTextEdit="1"/>
          </p:cNvSpPr>
          <p:nvPr>
            <p:ph type="sldImg"/>
          </p:nvPr>
        </p:nvSpPr>
        <p:spPr>
          <a:ln/>
        </p:spPr>
      </p:sp>
      <p:sp>
        <p:nvSpPr>
          <p:cNvPr id="339971" name="Rectangle 3"/>
          <p:cNvSpPr>
            <a:spLocks noGrp="1" noChangeArrowheads="1"/>
          </p:cNvSpPr>
          <p:nvPr>
            <p:ph type="body" idx="1"/>
          </p:nvPr>
        </p:nvSpPr>
        <p:spPr>
          <a:xfrm>
            <a:off x="447973" y="5143500"/>
            <a:ext cx="5962055" cy="3489476"/>
          </a:xfrm>
        </p:spPr>
        <p:txBody>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
          <p:cNvSpPr>
            <a:spLocks noGrp="1" noChangeArrowheads="1"/>
          </p:cNvSpPr>
          <p:nvPr>
            <p:ph type="ftr" sz="quarter" idx="4"/>
          </p:nvPr>
        </p:nvSpPr>
        <p:spPr>
          <a:ln/>
        </p:spPr>
        <p:txBody>
          <a:bodyPr/>
          <a:lstStyle/>
          <a:p>
            <a:r>
              <a:rPr lang="en-US"/>
              <a:t>Oracle Database 11</a:t>
            </a:r>
            <a:r>
              <a:rPr lang="en-US" i="1"/>
              <a:t>g</a:t>
            </a:r>
            <a:r>
              <a:rPr lang="en-US"/>
              <a:t>: SQL Fundamentals I</a:t>
            </a:r>
            <a:r>
              <a:rPr lang="en-US">
                <a:solidFill>
                  <a:schemeClr val="tx1"/>
                </a:solidFill>
              </a:rPr>
              <a:t>   11 - </a:t>
            </a:r>
            <a:fld id="{C65E0544-748A-49C4-ADA3-C607A799A107}" type="slidenum">
              <a:rPr lang="en-US">
                <a:solidFill>
                  <a:schemeClr val="tx1"/>
                </a:solidFill>
              </a:rPr>
              <a:pPr/>
              <a:t>25</a:t>
            </a:fld>
            <a:endParaRPr lang="en-US">
              <a:solidFill>
                <a:schemeClr val="tx1"/>
              </a:solidFill>
            </a:endParaRPr>
          </a:p>
        </p:txBody>
      </p:sp>
      <p:sp>
        <p:nvSpPr>
          <p:cNvPr id="342018" name="Rectangle 2"/>
          <p:cNvSpPr>
            <a:spLocks noGrp="1" noRot="1" noChangeAspect="1" noChangeArrowheads="1" noTextEdit="1"/>
          </p:cNvSpPr>
          <p:nvPr>
            <p:ph type="sldImg"/>
          </p:nvPr>
        </p:nvSpPr>
        <p:spPr>
          <a:ln/>
        </p:spPr>
      </p:sp>
      <p:sp>
        <p:nvSpPr>
          <p:cNvPr id="342019" name="Rectangle 3"/>
          <p:cNvSpPr>
            <a:spLocks noGrp="1" noChangeArrowheads="1"/>
          </p:cNvSpPr>
          <p:nvPr>
            <p:ph type="body" idx="1"/>
          </p:nvPr>
        </p:nvSpPr>
        <p:spPr>
          <a:xfrm>
            <a:off x="447973" y="5143500"/>
            <a:ext cx="5962055" cy="3489476"/>
          </a:xfrm>
        </p:spPr>
        <p:txBody>
          <a:bodyPr/>
          <a:lstStyle/>
          <a:p>
            <a:endParaRPr lang="en-US" dirty="0"/>
          </a:p>
        </p:txBody>
      </p:sp>
      <p:sp>
        <p:nvSpPr>
          <p:cNvPr id="342020" name="Rectangle 4"/>
          <p:cNvSpPr>
            <a:spLocks noChangeArrowheads="1"/>
          </p:cNvSpPr>
          <p:nvPr/>
        </p:nvSpPr>
        <p:spPr bwMode="auto">
          <a:xfrm>
            <a:off x="3884414" y="-1512"/>
            <a:ext cx="2975075" cy="459620"/>
          </a:xfrm>
          <a:prstGeom prst="rect">
            <a:avLst/>
          </a:prstGeom>
          <a:noFill/>
          <a:ln w="9525">
            <a:noFill/>
            <a:miter lim="800000"/>
            <a:headEnd/>
            <a:tailEnd/>
          </a:ln>
          <a:effectLst/>
        </p:spPr>
        <p:txBody>
          <a:bodyPr wrap="none" lIns="86493" tIns="43247" rIns="86493" bIns="43247" anchor="ctr"/>
          <a:lstStyle/>
          <a:p>
            <a:endParaRPr lang="en-US"/>
          </a:p>
        </p:txBody>
      </p:sp>
      <p:sp>
        <p:nvSpPr>
          <p:cNvPr id="342021" name="Rectangle 5"/>
          <p:cNvSpPr>
            <a:spLocks noChangeArrowheads="1"/>
          </p:cNvSpPr>
          <p:nvPr/>
        </p:nvSpPr>
        <p:spPr bwMode="auto">
          <a:xfrm>
            <a:off x="-2977" y="-1512"/>
            <a:ext cx="2972098" cy="459620"/>
          </a:xfrm>
          <a:prstGeom prst="rect">
            <a:avLst/>
          </a:prstGeom>
          <a:noFill/>
          <a:ln w="9525">
            <a:noFill/>
            <a:miter lim="800000"/>
            <a:headEnd/>
            <a:tailEnd/>
          </a:ln>
          <a:effectLst/>
        </p:spPr>
        <p:txBody>
          <a:bodyPr wrap="none" lIns="86493" tIns="43247" rIns="86493" bIns="43247" anchor="ctr"/>
          <a:lstStyle/>
          <a:p>
            <a:endParaRPr lang="en-US"/>
          </a:p>
        </p:txBody>
      </p:sp>
      <p:pic>
        <p:nvPicPr>
          <p:cNvPr id="342022" name="Picture 6" descr="C:\project-SQLFund1\images\img11-19.gif"/>
          <p:cNvPicPr>
            <a:picLocks noChangeAspect="1" noChangeArrowheads="1"/>
          </p:cNvPicPr>
          <p:nvPr/>
        </p:nvPicPr>
        <p:blipFill>
          <a:blip r:embed="rId3"/>
          <a:srcRect/>
          <a:stretch>
            <a:fillRect/>
          </a:stretch>
        </p:blipFill>
        <p:spPr bwMode="auto">
          <a:xfrm>
            <a:off x="571500" y="6458858"/>
            <a:ext cx="5518547" cy="523119"/>
          </a:xfrm>
          <a:prstGeom prst="rect">
            <a:avLst/>
          </a:prstGeom>
          <a:noFill/>
        </p:spPr>
      </p:pic>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0"/>
          <p:cNvSpPr>
            <a:spLocks noGrp="1" noChangeArrowheads="1"/>
          </p:cNvSpPr>
          <p:nvPr>
            <p:ph type="ftr" sz="quarter" idx="4"/>
          </p:nvPr>
        </p:nvSpPr>
        <p:spPr>
          <a:ln/>
        </p:spPr>
        <p:txBody>
          <a:bodyPr/>
          <a:lstStyle/>
          <a:p>
            <a:r>
              <a:rPr lang="en-US"/>
              <a:t>Oracle Database 11</a:t>
            </a:r>
            <a:r>
              <a:rPr lang="en-US" i="1"/>
              <a:t>g</a:t>
            </a:r>
            <a:r>
              <a:rPr lang="en-US"/>
              <a:t>: SQL Fundamentals I</a:t>
            </a:r>
            <a:r>
              <a:rPr lang="en-US">
                <a:solidFill>
                  <a:schemeClr val="tx1"/>
                </a:solidFill>
              </a:rPr>
              <a:t>   11 - </a:t>
            </a:r>
            <a:fld id="{62A14D0C-ABB7-4AF4-9183-543D357D873B}" type="slidenum">
              <a:rPr lang="en-US">
                <a:solidFill>
                  <a:schemeClr val="tx1"/>
                </a:solidFill>
              </a:rPr>
              <a:pPr/>
              <a:t>26</a:t>
            </a:fld>
            <a:endParaRPr lang="en-US">
              <a:solidFill>
                <a:schemeClr val="tx1"/>
              </a:solidFill>
            </a:endParaRPr>
          </a:p>
        </p:txBody>
      </p:sp>
      <p:sp>
        <p:nvSpPr>
          <p:cNvPr id="344068" name="Rectangle 4"/>
          <p:cNvSpPr>
            <a:spLocks noGrp="1" noRot="1" noChangeAspect="1" noChangeArrowheads="1" noTextEdit="1"/>
          </p:cNvSpPr>
          <p:nvPr>
            <p:ph type="sldImg"/>
          </p:nvPr>
        </p:nvSpPr>
        <p:spPr>
          <a:ln/>
        </p:spPr>
      </p:sp>
      <p:sp>
        <p:nvSpPr>
          <p:cNvPr id="344069" name="Rectangle 5"/>
          <p:cNvSpPr>
            <a:spLocks noGrp="1" noChangeArrowheads="1"/>
          </p:cNvSpPr>
          <p:nvPr>
            <p:ph type="body" idx="1"/>
          </p:nvPr>
        </p:nvSpPr>
        <p:spPr>
          <a:xfrm>
            <a:off x="447973" y="5143500"/>
            <a:ext cx="5962055" cy="3489476"/>
          </a:xfrm>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4" name="عنوان 13"/>
          <p:cNvSpPr>
            <a:spLocks noGrp="1"/>
          </p:cNvSpPr>
          <p:nvPr>
            <p:ph type="ctrTitle"/>
          </p:nvPr>
        </p:nvSpPr>
        <p:spPr>
          <a:xfrm>
            <a:off x="1432560" y="359898"/>
            <a:ext cx="7406640" cy="1472184"/>
          </a:xfrm>
        </p:spPr>
        <p:txBody>
          <a:bodyPr anchor="b"/>
          <a:lstStyle>
            <a:lvl1pPr algn="l" rtl="0">
              <a:defRPr/>
            </a:lvl1pPr>
            <a:extLst/>
          </a:lstStyle>
          <a:p>
            <a:r>
              <a:rPr kumimoji="0" lang="ar-SA" smtClean="0"/>
              <a:t>انقر لتحرير نمط العنوان الرئيسي</a:t>
            </a:r>
            <a:endParaRPr kumimoji="0" lang="en-US"/>
          </a:p>
        </p:txBody>
      </p:sp>
      <p:sp>
        <p:nvSpPr>
          <p:cNvPr id="22" name="عنوان فرعي 21"/>
          <p:cNvSpPr>
            <a:spLocks noGrp="1"/>
          </p:cNvSpPr>
          <p:nvPr>
            <p:ph type="subTitle" idx="1"/>
          </p:nvPr>
        </p:nvSpPr>
        <p:spPr>
          <a:xfrm>
            <a:off x="1432560" y="1850064"/>
            <a:ext cx="7406640" cy="1752600"/>
          </a:xfrm>
        </p:spPr>
        <p:txBody>
          <a:bodyPr tIns="0"/>
          <a:lstStyle>
            <a:lvl1pPr marL="27432" indent="0" algn="l" rtl="0">
              <a:buNone/>
              <a:defRPr sz="2600">
                <a:solidFill>
                  <a:schemeClr val="tx2">
                    <a:lumMod val="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dirty="0" smtClean="0"/>
              <a:t>انقر لتحرير نمط العنوان الثانوي الرئيسي</a:t>
            </a:r>
            <a:endParaRPr kumimoji="0" lang="en-US" dirty="0"/>
          </a:p>
        </p:txBody>
      </p:sp>
      <p:sp>
        <p:nvSpPr>
          <p:cNvPr id="7" name="عنصر نائب للتاريخ 6"/>
          <p:cNvSpPr>
            <a:spLocks noGrp="1"/>
          </p:cNvSpPr>
          <p:nvPr>
            <p:ph type="dt" sz="half" idx="10"/>
          </p:nvPr>
        </p:nvSpPr>
        <p:spPr/>
        <p:txBody>
          <a:bodyPr/>
          <a:lstStyle>
            <a:extLst/>
          </a:lstStyle>
          <a:p>
            <a:fld id="{0D31FA3A-AEC9-4863-ADAC-2508D04E1CD7}" type="datetimeFigureOut">
              <a:rPr lang="en-US" smtClean="0"/>
              <a:pPr/>
              <a:t>9/14/2014</a:t>
            </a:fld>
            <a:endParaRPr lang="en-US"/>
          </a:p>
        </p:txBody>
      </p:sp>
      <p:sp>
        <p:nvSpPr>
          <p:cNvPr id="20" name="عنصر نائب للتذييل 19"/>
          <p:cNvSpPr>
            <a:spLocks noGrp="1"/>
          </p:cNvSpPr>
          <p:nvPr>
            <p:ph type="ftr" sz="quarter" idx="11"/>
          </p:nvPr>
        </p:nvSpPr>
        <p:spPr/>
        <p:txBody>
          <a:bodyPr/>
          <a:lstStyle>
            <a:extLst/>
          </a:lstStyle>
          <a:p>
            <a:endParaRPr lang="en-US"/>
          </a:p>
        </p:txBody>
      </p:sp>
      <p:sp>
        <p:nvSpPr>
          <p:cNvPr id="10" name="عنصر نائب لرقم الشريحة 9"/>
          <p:cNvSpPr>
            <a:spLocks noGrp="1"/>
          </p:cNvSpPr>
          <p:nvPr>
            <p:ph type="sldNum" sz="quarter" idx="12"/>
          </p:nvPr>
        </p:nvSpPr>
        <p:spPr/>
        <p:txBody>
          <a:bodyPr/>
          <a:lstStyle>
            <a:extLst/>
          </a:lstStyle>
          <a:p>
            <a:fld id="{537DCA57-2F7E-4442-9BA4-9CAFAE747BBF}" type="slidenum">
              <a:rPr lang="en-US" smtClean="0"/>
              <a:pPr/>
              <a:t>‹#›</a:t>
            </a:fld>
            <a:endParaRPr lang="en-US"/>
          </a:p>
        </p:txBody>
      </p:sp>
      <p:sp>
        <p:nvSpPr>
          <p:cNvPr id="8" name="شكل بيضاوي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0D31FA3A-AEC9-4863-ADAC-2508D04E1CD7}" type="datetimeFigureOut">
              <a:rPr lang="en-US" smtClean="0"/>
              <a:pPr/>
              <a:t>9/14/2014</a:t>
            </a:fld>
            <a:endParaRPr lang="en-US"/>
          </a:p>
        </p:txBody>
      </p:sp>
      <p:sp>
        <p:nvSpPr>
          <p:cNvPr id="5" name="عنصر نائب للتذييل 4"/>
          <p:cNvSpPr>
            <a:spLocks noGrp="1"/>
          </p:cNvSpPr>
          <p:nvPr>
            <p:ph type="ftr" sz="quarter" idx="11"/>
          </p:nvPr>
        </p:nvSpPr>
        <p:spPr/>
        <p:txBody>
          <a:bodyPr/>
          <a:lstStyle>
            <a:extLst/>
          </a:lstStyle>
          <a:p>
            <a:endParaRPr lang="en-US"/>
          </a:p>
        </p:txBody>
      </p:sp>
      <p:sp>
        <p:nvSpPr>
          <p:cNvPr id="6" name="عنصر نائب لرقم الشريحة 5"/>
          <p:cNvSpPr>
            <a:spLocks noGrp="1"/>
          </p:cNvSpPr>
          <p:nvPr>
            <p:ph type="sldNum" sz="quarter" idx="12"/>
          </p:nvPr>
        </p:nvSpPr>
        <p:spPr/>
        <p:txBody>
          <a:bodyPr/>
          <a:lstStyle>
            <a:extLst/>
          </a:lstStyle>
          <a:p>
            <a:fld id="{537DCA57-2F7E-4442-9BA4-9CAFAE747BB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274639"/>
            <a:ext cx="1828800" cy="5851525"/>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1143000" y="274640"/>
            <a:ext cx="55626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0D31FA3A-AEC9-4863-ADAC-2508D04E1CD7}" type="datetimeFigureOut">
              <a:rPr lang="en-US" smtClean="0"/>
              <a:pPr/>
              <a:t>9/14/2014</a:t>
            </a:fld>
            <a:endParaRPr lang="en-US"/>
          </a:p>
        </p:txBody>
      </p:sp>
      <p:sp>
        <p:nvSpPr>
          <p:cNvPr id="5" name="عنصر نائب للتذييل 4"/>
          <p:cNvSpPr>
            <a:spLocks noGrp="1"/>
          </p:cNvSpPr>
          <p:nvPr>
            <p:ph type="ftr" sz="quarter" idx="11"/>
          </p:nvPr>
        </p:nvSpPr>
        <p:spPr/>
        <p:txBody>
          <a:bodyPr/>
          <a:lstStyle>
            <a:extLst/>
          </a:lstStyle>
          <a:p>
            <a:endParaRPr lang="en-US"/>
          </a:p>
        </p:txBody>
      </p:sp>
      <p:sp>
        <p:nvSpPr>
          <p:cNvPr id="6" name="عنصر نائب لرقم الشريحة 5"/>
          <p:cNvSpPr>
            <a:spLocks noGrp="1"/>
          </p:cNvSpPr>
          <p:nvPr>
            <p:ph type="sldNum" sz="quarter" idx="12"/>
          </p:nvPr>
        </p:nvSpPr>
        <p:spPr/>
        <p:txBody>
          <a:bodyPr/>
          <a:lstStyle>
            <a:extLst/>
          </a:lstStyle>
          <a:p>
            <a:fld id="{537DCA57-2F7E-4442-9BA4-9CAFAE747BB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lgn="l" rtl="0">
              <a:defRPr/>
            </a:lvl1pPr>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lvl1pPr algn="l" rtl="0">
              <a:defRPr>
                <a:solidFill>
                  <a:schemeClr val="tx2">
                    <a:lumMod val="50000"/>
                  </a:schemeClr>
                </a:solidFill>
              </a:defRPr>
            </a:lvl1pPr>
            <a:lvl2pPr algn="l" rtl="0">
              <a:defRPr>
                <a:solidFill>
                  <a:schemeClr val="tx2">
                    <a:lumMod val="50000"/>
                  </a:schemeClr>
                </a:solidFill>
              </a:defRPr>
            </a:lvl2pPr>
            <a:lvl3pPr algn="l" rtl="0">
              <a:defRPr>
                <a:solidFill>
                  <a:schemeClr val="tx2">
                    <a:lumMod val="50000"/>
                  </a:schemeClr>
                </a:solidFill>
              </a:defRPr>
            </a:lvl3pPr>
            <a:lvl4pPr algn="l" rtl="0">
              <a:defRPr>
                <a:solidFill>
                  <a:schemeClr val="tx2">
                    <a:lumMod val="50000"/>
                  </a:schemeClr>
                </a:solidFill>
              </a:defRPr>
            </a:lvl4pPr>
            <a:lvl5pPr algn="l" rtl="0">
              <a:defRPr>
                <a:solidFill>
                  <a:schemeClr val="tx2">
                    <a:lumMod val="50000"/>
                  </a:schemeClr>
                </a:solidFill>
              </a:defRPr>
            </a:lvl5pPr>
            <a:extLst/>
          </a:lstStyle>
          <a:p>
            <a:pPr lvl="0" eaLnBrk="1" latinLnBrk="0" hangingPunct="1"/>
            <a:r>
              <a:rPr lang="ar-SA" dirty="0" smtClean="0"/>
              <a:t>انقر لتحرير أنماط النص الرئيسي</a:t>
            </a:r>
          </a:p>
          <a:p>
            <a:pPr lvl="1" eaLnBrk="1" latinLnBrk="0" hangingPunct="1"/>
            <a:r>
              <a:rPr lang="ar-SA" dirty="0" smtClean="0"/>
              <a:t>المستوى الثاني</a:t>
            </a:r>
          </a:p>
          <a:p>
            <a:pPr lvl="2" eaLnBrk="1" latinLnBrk="0" hangingPunct="1"/>
            <a:r>
              <a:rPr lang="ar-SA" dirty="0" smtClean="0"/>
              <a:t>المستوى الثالث</a:t>
            </a:r>
          </a:p>
          <a:p>
            <a:pPr lvl="3" eaLnBrk="1" latinLnBrk="0" hangingPunct="1"/>
            <a:r>
              <a:rPr lang="ar-SA" dirty="0" smtClean="0"/>
              <a:t>المستوى الرابع</a:t>
            </a:r>
          </a:p>
          <a:p>
            <a:pPr lvl="4" eaLnBrk="1" latinLnBrk="0" hangingPunct="1"/>
            <a:r>
              <a:rPr lang="ar-SA" dirty="0" smtClean="0"/>
              <a:t>المستوى الخامس</a:t>
            </a:r>
            <a:endParaRPr kumimoji="0" lang="en-US" dirty="0"/>
          </a:p>
        </p:txBody>
      </p:sp>
      <p:sp>
        <p:nvSpPr>
          <p:cNvPr id="4" name="عنصر نائب للتاريخ 3"/>
          <p:cNvSpPr>
            <a:spLocks noGrp="1"/>
          </p:cNvSpPr>
          <p:nvPr>
            <p:ph type="dt" sz="half" idx="10"/>
          </p:nvPr>
        </p:nvSpPr>
        <p:spPr/>
        <p:txBody>
          <a:bodyPr/>
          <a:lstStyle>
            <a:extLst/>
          </a:lstStyle>
          <a:p>
            <a:fld id="{0D31FA3A-AEC9-4863-ADAC-2508D04E1CD7}" type="datetimeFigureOut">
              <a:rPr lang="en-US" smtClean="0"/>
              <a:pPr/>
              <a:t>9/14/2014</a:t>
            </a:fld>
            <a:endParaRPr lang="en-US"/>
          </a:p>
        </p:txBody>
      </p:sp>
      <p:sp>
        <p:nvSpPr>
          <p:cNvPr id="5" name="عنصر نائب للتذييل 4"/>
          <p:cNvSpPr>
            <a:spLocks noGrp="1"/>
          </p:cNvSpPr>
          <p:nvPr>
            <p:ph type="ftr" sz="quarter" idx="11"/>
          </p:nvPr>
        </p:nvSpPr>
        <p:spPr/>
        <p:txBody>
          <a:bodyPr/>
          <a:lstStyle>
            <a:extLst/>
          </a:lstStyle>
          <a:p>
            <a:endParaRPr lang="en-US"/>
          </a:p>
        </p:txBody>
      </p:sp>
      <p:sp>
        <p:nvSpPr>
          <p:cNvPr id="6" name="عنصر نائب لرقم الشريحة 5"/>
          <p:cNvSpPr>
            <a:spLocks noGrp="1"/>
          </p:cNvSpPr>
          <p:nvPr>
            <p:ph type="sldNum" sz="quarter" idx="12"/>
          </p:nvPr>
        </p:nvSpPr>
        <p:spPr/>
        <p:txBody>
          <a:bodyPr/>
          <a:lstStyle>
            <a:extLst/>
          </a:lstStyle>
          <a:p>
            <a:fld id="{537DCA57-2F7E-4442-9BA4-9CAFAE747BB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مستطيل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2578392" y="2600325"/>
            <a:ext cx="6400800" cy="2286000"/>
          </a:xfrm>
        </p:spPr>
        <p:txBody>
          <a:bodyPr anchor="t"/>
          <a:lstStyle>
            <a:lvl1pPr algn="l" rtl="0">
              <a:lnSpc>
                <a:spcPts val="4500"/>
              </a:lnSpc>
              <a:buNone/>
              <a:defRPr sz="40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lumMod val="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dirty="0"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0D31FA3A-AEC9-4863-ADAC-2508D04E1CD7}" type="datetimeFigureOut">
              <a:rPr lang="en-US" smtClean="0"/>
              <a:pPr/>
              <a:t>9/14/2014</a:t>
            </a:fld>
            <a:endParaRPr lang="en-US"/>
          </a:p>
        </p:txBody>
      </p:sp>
      <p:sp>
        <p:nvSpPr>
          <p:cNvPr id="5" name="عنصر نائب للتذييل 4"/>
          <p:cNvSpPr>
            <a:spLocks noGrp="1"/>
          </p:cNvSpPr>
          <p:nvPr>
            <p:ph type="ftr" sz="quarter" idx="11"/>
          </p:nvPr>
        </p:nvSpPr>
        <p:spPr/>
        <p:txBody>
          <a:bodyPr/>
          <a:lstStyle>
            <a:extLst/>
          </a:lstStyle>
          <a:p>
            <a:endParaRPr lang="en-US"/>
          </a:p>
        </p:txBody>
      </p:sp>
      <p:sp>
        <p:nvSpPr>
          <p:cNvPr id="6" name="عنصر نائب لرقم الشريحة 5"/>
          <p:cNvSpPr>
            <a:spLocks noGrp="1"/>
          </p:cNvSpPr>
          <p:nvPr>
            <p:ph type="sldNum" sz="quarter" idx="12"/>
          </p:nvPr>
        </p:nvSpPr>
        <p:spPr/>
        <p:txBody>
          <a:bodyPr/>
          <a:lstStyle>
            <a:extLst/>
          </a:lstStyle>
          <a:p>
            <a:fld id="{537DCA57-2F7E-4442-9BA4-9CAFAE747BBF}" type="slidenum">
              <a:rPr lang="en-US" smtClean="0"/>
              <a:pPr/>
              <a:t>‹#›</a:t>
            </a:fld>
            <a:endParaRPr lang="en-US"/>
          </a:p>
        </p:txBody>
      </p:sp>
      <p:sp>
        <p:nvSpPr>
          <p:cNvPr id="10" name="مستطيل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0D31FA3A-AEC9-4863-ADAC-2508D04E1CD7}" type="datetimeFigureOut">
              <a:rPr lang="en-US" smtClean="0"/>
              <a:pPr/>
              <a:t>9/14/2014</a:t>
            </a:fld>
            <a:endParaRPr lang="en-US"/>
          </a:p>
        </p:txBody>
      </p:sp>
      <p:sp>
        <p:nvSpPr>
          <p:cNvPr id="6" name="عنصر نائب للتذييل 5"/>
          <p:cNvSpPr>
            <a:spLocks noGrp="1"/>
          </p:cNvSpPr>
          <p:nvPr>
            <p:ph type="ftr" sz="quarter" idx="11"/>
          </p:nvPr>
        </p:nvSpPr>
        <p:spPr/>
        <p:txBody>
          <a:bodyPr/>
          <a:lstStyle>
            <a:extLst/>
          </a:lstStyle>
          <a:p>
            <a:endParaRPr lang="en-US"/>
          </a:p>
        </p:txBody>
      </p:sp>
      <p:sp>
        <p:nvSpPr>
          <p:cNvPr id="7" name="عنصر نائب لرقم الشريحة 6"/>
          <p:cNvSpPr>
            <a:spLocks noGrp="1"/>
          </p:cNvSpPr>
          <p:nvPr>
            <p:ph type="sldNum" sz="quarter" idx="12"/>
          </p:nvPr>
        </p:nvSpPr>
        <p:spPr/>
        <p:txBody>
          <a:bodyPr/>
          <a:lstStyle>
            <a:extLst/>
          </a:lstStyle>
          <a:p>
            <a:fld id="{537DCA57-2F7E-4442-9BA4-9CAFAE747BB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60336"/>
            <a:ext cx="8229600" cy="1143000"/>
          </a:xfrm>
        </p:spPr>
        <p:txBody>
          <a:bodyPr anchor="ctr"/>
          <a:lstStyle>
            <a:lvl1pPr algn="ctr" rtl="0">
              <a:defRPr sz="4500" b="1" cap="none"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0D31FA3A-AEC9-4863-ADAC-2508D04E1CD7}" type="datetimeFigureOut">
              <a:rPr lang="en-US" smtClean="0"/>
              <a:pPr/>
              <a:t>9/14/2014</a:t>
            </a:fld>
            <a:endParaRPr lang="en-US"/>
          </a:p>
        </p:txBody>
      </p:sp>
      <p:sp>
        <p:nvSpPr>
          <p:cNvPr id="8" name="عنصر نائب للتذييل 7"/>
          <p:cNvSpPr>
            <a:spLocks noGrp="1"/>
          </p:cNvSpPr>
          <p:nvPr>
            <p:ph type="ftr" sz="quarter" idx="11"/>
          </p:nvPr>
        </p:nvSpPr>
        <p:spPr/>
        <p:txBody>
          <a:bodyPr/>
          <a:lstStyle>
            <a:extLst/>
          </a:lstStyle>
          <a:p>
            <a:endParaRPr lang="en-US"/>
          </a:p>
        </p:txBody>
      </p:sp>
      <p:sp>
        <p:nvSpPr>
          <p:cNvPr id="9" name="عنصر نائب لرقم الشريحة 8"/>
          <p:cNvSpPr>
            <a:spLocks noGrp="1"/>
          </p:cNvSpPr>
          <p:nvPr>
            <p:ph type="sldNum" sz="quarter" idx="12"/>
          </p:nvPr>
        </p:nvSpPr>
        <p:spPr/>
        <p:txBody>
          <a:bodyPr/>
          <a:lstStyle>
            <a:extLst/>
          </a:lstStyle>
          <a:p>
            <a:fld id="{537DCA57-2F7E-4442-9BA4-9CAFAE747BB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nchor="ct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0D31FA3A-AEC9-4863-ADAC-2508D04E1CD7}" type="datetimeFigureOut">
              <a:rPr lang="en-US" smtClean="0"/>
              <a:pPr/>
              <a:t>9/14/2014</a:t>
            </a:fld>
            <a:endParaRPr lang="en-US"/>
          </a:p>
        </p:txBody>
      </p:sp>
      <p:sp>
        <p:nvSpPr>
          <p:cNvPr id="4" name="عنصر نائب للتذييل 3"/>
          <p:cNvSpPr>
            <a:spLocks noGrp="1"/>
          </p:cNvSpPr>
          <p:nvPr>
            <p:ph type="ftr" sz="quarter" idx="11"/>
          </p:nvPr>
        </p:nvSpPr>
        <p:spPr/>
        <p:txBody>
          <a:bodyPr/>
          <a:lstStyle>
            <a:extLst/>
          </a:lstStyle>
          <a:p>
            <a:endParaRPr lang="en-US"/>
          </a:p>
        </p:txBody>
      </p:sp>
      <p:sp>
        <p:nvSpPr>
          <p:cNvPr id="5" name="عنصر نائب لرقم الشريحة 4"/>
          <p:cNvSpPr>
            <a:spLocks noGrp="1"/>
          </p:cNvSpPr>
          <p:nvPr>
            <p:ph type="sldNum" sz="quarter" idx="12"/>
          </p:nvPr>
        </p:nvSpPr>
        <p:spPr/>
        <p:txBody>
          <a:bodyPr/>
          <a:lstStyle>
            <a:extLst/>
          </a:lstStyle>
          <a:p>
            <a:fld id="{537DCA57-2F7E-4442-9BA4-9CAFAE747BB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مستطيل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صر نائب للتاريخ 1"/>
          <p:cNvSpPr>
            <a:spLocks noGrp="1"/>
          </p:cNvSpPr>
          <p:nvPr>
            <p:ph type="dt" sz="half" idx="10"/>
          </p:nvPr>
        </p:nvSpPr>
        <p:spPr/>
        <p:txBody>
          <a:bodyPr/>
          <a:lstStyle>
            <a:extLst/>
          </a:lstStyle>
          <a:p>
            <a:fld id="{0D31FA3A-AEC9-4863-ADAC-2508D04E1CD7}" type="datetimeFigureOut">
              <a:rPr lang="en-US" smtClean="0"/>
              <a:pPr/>
              <a:t>9/14/2014</a:t>
            </a:fld>
            <a:endParaRPr lang="en-US"/>
          </a:p>
        </p:txBody>
      </p:sp>
      <p:sp>
        <p:nvSpPr>
          <p:cNvPr id="3" name="عنصر نائب للتذييل 2"/>
          <p:cNvSpPr>
            <a:spLocks noGrp="1"/>
          </p:cNvSpPr>
          <p:nvPr>
            <p:ph type="ftr" sz="quarter" idx="11"/>
          </p:nvPr>
        </p:nvSpPr>
        <p:spPr/>
        <p:txBody>
          <a:bodyPr/>
          <a:lstStyle>
            <a:extLst/>
          </a:lstStyle>
          <a:p>
            <a:endParaRPr lang="en-US"/>
          </a:p>
        </p:txBody>
      </p:sp>
      <p:sp>
        <p:nvSpPr>
          <p:cNvPr id="4" name="عنصر نائب لرقم الشريحة 3"/>
          <p:cNvSpPr>
            <a:spLocks noGrp="1"/>
          </p:cNvSpPr>
          <p:nvPr>
            <p:ph type="sldNum" sz="quarter" idx="12"/>
          </p:nvPr>
        </p:nvSpPr>
        <p:spPr/>
        <p:txBody>
          <a:bodyPr/>
          <a:lstStyle>
            <a:extLst/>
          </a:lstStyle>
          <a:p>
            <a:fld id="{537DCA57-2F7E-4442-9BA4-9CAFAE747BBF}" type="slidenum">
              <a:rPr lang="en-US" smtClean="0"/>
              <a:pPr/>
              <a:t>‹#›</a:t>
            </a:fld>
            <a:endParaRPr lang="en-US"/>
          </a:p>
        </p:txBody>
      </p:sp>
      <p:sp>
        <p:nvSpPr>
          <p:cNvPr id="6" name="مستطيل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0D31FA3A-AEC9-4863-ADAC-2508D04E1CD7}" type="datetimeFigureOut">
              <a:rPr lang="en-US" smtClean="0"/>
              <a:pPr/>
              <a:t>9/14/2014</a:t>
            </a:fld>
            <a:endParaRPr lang="en-US"/>
          </a:p>
        </p:txBody>
      </p:sp>
      <p:sp>
        <p:nvSpPr>
          <p:cNvPr id="6" name="عنصر نائب للتذييل 5"/>
          <p:cNvSpPr>
            <a:spLocks noGrp="1"/>
          </p:cNvSpPr>
          <p:nvPr>
            <p:ph type="ftr" sz="quarter" idx="11"/>
          </p:nvPr>
        </p:nvSpPr>
        <p:spPr/>
        <p:txBody>
          <a:bodyPr/>
          <a:lstStyle>
            <a:extLst/>
          </a:lstStyle>
          <a:p>
            <a:endParaRPr lang="en-US"/>
          </a:p>
        </p:txBody>
      </p:sp>
      <p:sp>
        <p:nvSpPr>
          <p:cNvPr id="7" name="عنصر نائب لرقم الشريحة 6"/>
          <p:cNvSpPr>
            <a:spLocks noGrp="1"/>
          </p:cNvSpPr>
          <p:nvPr>
            <p:ph type="sldNum" sz="quarter" idx="12"/>
          </p:nvPr>
        </p:nvSpPr>
        <p:spPr/>
        <p:txBody>
          <a:bodyPr/>
          <a:lstStyle>
            <a:extLst/>
          </a:lstStyle>
          <a:p>
            <a:fld id="{537DCA57-2F7E-4442-9BA4-9CAFAE747BB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extLst/>
          </a:lstStyle>
          <a:p>
            <a:fld id="{0D31FA3A-AEC9-4863-ADAC-2508D04E1CD7}" type="datetimeFigureOut">
              <a:rPr lang="en-US" smtClean="0"/>
              <a:pPr/>
              <a:t>9/14/2014</a:t>
            </a:fld>
            <a:endParaRPr lang="en-US"/>
          </a:p>
        </p:txBody>
      </p:sp>
      <p:sp>
        <p:nvSpPr>
          <p:cNvPr id="6" name="عنصر نائب للتذييل 5"/>
          <p:cNvSpPr>
            <a:spLocks noGrp="1"/>
          </p:cNvSpPr>
          <p:nvPr>
            <p:ph type="ftr" sz="quarter" idx="11"/>
          </p:nvPr>
        </p:nvSpPr>
        <p:spPr/>
        <p:txBody>
          <a:bodyPr/>
          <a:lstStyle>
            <a:extLst/>
          </a:lstStyle>
          <a:p>
            <a:endParaRPr lang="en-US"/>
          </a:p>
        </p:txBody>
      </p:sp>
      <p:sp>
        <p:nvSpPr>
          <p:cNvPr id="7" name="عنصر نائب لرقم الشريحة 6"/>
          <p:cNvSpPr>
            <a:spLocks noGrp="1"/>
          </p:cNvSpPr>
          <p:nvPr>
            <p:ph type="sldNum" sz="quarter" idx="12"/>
          </p:nvPr>
        </p:nvSpPr>
        <p:spPr/>
        <p:txBody>
          <a:bodyPr/>
          <a:lstStyle>
            <a:extLst/>
          </a:lstStyle>
          <a:p>
            <a:fld id="{537DCA57-2F7E-4442-9BA4-9CAFAE747BBF}" type="slidenum">
              <a:rPr lang="en-US" smtClean="0"/>
              <a:pPr/>
              <a:t>‹#›</a:t>
            </a:fld>
            <a:endParaRPr lang="en-US"/>
          </a:p>
        </p:txBody>
      </p:sp>
      <p:sp>
        <p:nvSpPr>
          <p:cNvPr id="8" name="مستطيل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عنصر نائب للصورة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ar-SA" smtClean="0"/>
              <a:t>انقر فوق الرمز لإضافة صورة</a:t>
            </a:r>
            <a:endParaRPr kumimoji="0" lang="en-US" dirty="0"/>
          </a:p>
        </p:txBody>
      </p:sp>
      <p:sp>
        <p:nvSpPr>
          <p:cNvPr id="9" name="مخطط انسيابي: معالجة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مخطط انسيابي: معالجة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عنصر نائب للنص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دائري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دائرة مجوفة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مستطيل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l" eaLnBrk="1" latinLnBrk="0" hangingPunct="1"/>
            <a:endParaRPr kumimoji="0" lang="en-US" dirty="0"/>
          </a:p>
        </p:txBody>
      </p:sp>
      <p:sp>
        <p:nvSpPr>
          <p:cNvPr id="5" name="عنصر نائب للعنوان 4"/>
          <p:cNvSpPr>
            <a:spLocks noGrp="1"/>
          </p:cNvSpPr>
          <p:nvPr>
            <p:ph type="title"/>
          </p:nvPr>
        </p:nvSpPr>
        <p:spPr>
          <a:xfrm>
            <a:off x="1435608" y="274638"/>
            <a:ext cx="7498080" cy="1143000"/>
          </a:xfrm>
          <a:prstGeom prst="rect">
            <a:avLst/>
          </a:prstGeom>
        </p:spPr>
        <p:txBody>
          <a:bodyPr anchor="ctr">
            <a:normAutofit/>
          </a:bodyPr>
          <a:lstStyle>
            <a:extLst/>
          </a:lstStyle>
          <a:p>
            <a:r>
              <a:rPr kumimoji="0" lang="ar-SA" dirty="0" smtClean="0"/>
              <a:t>انقر لتحرير نمط العنوان الرئيسي</a:t>
            </a:r>
            <a:endParaRPr kumimoji="0" lang="en-US" dirty="0"/>
          </a:p>
        </p:txBody>
      </p:sp>
      <p:sp>
        <p:nvSpPr>
          <p:cNvPr id="9" name="عنصر نائب للنص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ar-SA" dirty="0" smtClean="0"/>
              <a:t>انقر لتحرير أنماط النص الرئيسي</a:t>
            </a:r>
          </a:p>
          <a:p>
            <a:pPr lvl="1" eaLnBrk="1" latinLnBrk="0" hangingPunct="1"/>
            <a:r>
              <a:rPr kumimoji="0" lang="ar-SA" dirty="0" smtClean="0"/>
              <a:t>المستوى الثاني</a:t>
            </a:r>
          </a:p>
          <a:p>
            <a:pPr lvl="2" eaLnBrk="1" latinLnBrk="0" hangingPunct="1"/>
            <a:r>
              <a:rPr kumimoji="0" lang="ar-SA" dirty="0" smtClean="0"/>
              <a:t>المستوى الثالث</a:t>
            </a:r>
          </a:p>
          <a:p>
            <a:pPr lvl="3" eaLnBrk="1" latinLnBrk="0" hangingPunct="1"/>
            <a:r>
              <a:rPr kumimoji="0" lang="ar-SA" dirty="0" smtClean="0"/>
              <a:t>المستوى الرابع</a:t>
            </a:r>
          </a:p>
          <a:p>
            <a:pPr lvl="4" eaLnBrk="1" latinLnBrk="0" hangingPunct="1"/>
            <a:r>
              <a:rPr kumimoji="0" lang="ar-SA" dirty="0" smtClean="0"/>
              <a:t>المستوى الخامس</a:t>
            </a:r>
            <a:endParaRPr kumimoji="0" lang="en-US" dirty="0"/>
          </a:p>
        </p:txBody>
      </p:sp>
      <p:sp>
        <p:nvSpPr>
          <p:cNvPr id="24" name="عنصر نائب للتاريخ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0D31FA3A-AEC9-4863-ADAC-2508D04E1CD7}" type="datetimeFigureOut">
              <a:rPr lang="en-US" smtClean="0"/>
              <a:pPr/>
              <a:t>9/14/2014</a:t>
            </a:fld>
            <a:endParaRPr lang="en-US"/>
          </a:p>
        </p:txBody>
      </p:sp>
      <p:sp>
        <p:nvSpPr>
          <p:cNvPr id="10" name="عنصر نائب للتذييل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عنصر نائب لرقم الشريحة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537DCA57-2F7E-4442-9BA4-9CAFAE747BBF}" type="slidenum">
              <a:rPr lang="en-US" smtClean="0"/>
              <a:pPr/>
              <a:t>‹#›</a:t>
            </a:fld>
            <a:endParaRPr lang="en-US"/>
          </a:p>
        </p:txBody>
      </p:sp>
      <p:sp>
        <p:nvSpPr>
          <p:cNvPr id="15" name="مستطيل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2">
              <a:lumMod val="50000"/>
            </a:schemeClr>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2">
              <a:lumMod val="50000"/>
            </a:schemeClr>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2">
              <a:lumMod val="50000"/>
            </a:schemeClr>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2">
              <a:lumMod val="50000"/>
            </a:schemeClr>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2">
              <a:lumMod val="50000"/>
            </a:schemeClr>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Chapter 2</a:t>
            </a:r>
            <a:endParaRPr lang="en-US" dirty="0"/>
          </a:p>
        </p:txBody>
      </p:sp>
      <p:sp>
        <p:nvSpPr>
          <p:cNvPr id="3" name="Subtitle 2"/>
          <p:cNvSpPr>
            <a:spLocks noGrp="1"/>
          </p:cNvSpPr>
          <p:nvPr>
            <p:ph type="subTitle" idx="1"/>
          </p:nvPr>
        </p:nvSpPr>
        <p:spPr/>
        <p:txBody>
          <a:bodyPr/>
          <a:lstStyle/>
          <a:p>
            <a:r>
              <a:rPr lang="en-US" dirty="0" smtClean="0"/>
              <a:t>Views</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Creating a view</a:t>
            </a:r>
            <a:endParaRPr lang="en-US" dirty="0"/>
          </a:p>
        </p:txBody>
      </p:sp>
      <p:pic>
        <p:nvPicPr>
          <p:cNvPr id="1026" name="Picture 2"/>
          <p:cNvPicPr>
            <a:picLocks noGrp="1" noChangeAspect="1" noChangeArrowheads="1"/>
          </p:cNvPicPr>
          <p:nvPr>
            <p:ph idx="1"/>
          </p:nvPr>
        </p:nvPicPr>
        <p:blipFill>
          <a:blip r:embed="rId2" cstate="print">
            <a:duotone>
              <a:schemeClr val="accent6">
                <a:shade val="45000"/>
                <a:satMod val="135000"/>
              </a:schemeClr>
              <a:prstClr val="white"/>
            </a:duotone>
            <a:lum bright="-20000"/>
          </a:blip>
          <a:stretch>
            <a:fillRect/>
          </a:stretch>
        </p:blipFill>
        <p:spPr bwMode="auto">
          <a:xfrm>
            <a:off x="1447800" y="1676400"/>
            <a:ext cx="6804025" cy="419099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Creating a view</a:t>
            </a:r>
            <a:endParaRPr lang="en-US" dirty="0"/>
          </a:p>
        </p:txBody>
      </p:sp>
      <p:sp>
        <p:nvSpPr>
          <p:cNvPr id="3" name="Content Placeholder 2"/>
          <p:cNvSpPr>
            <a:spLocks noGrp="1"/>
          </p:cNvSpPr>
          <p:nvPr>
            <p:ph idx="1"/>
          </p:nvPr>
        </p:nvSpPr>
        <p:spPr/>
        <p:txBody>
          <a:bodyPr/>
          <a:lstStyle/>
          <a:p>
            <a:pPr lvl="1"/>
            <a:r>
              <a:rPr lang="en-US" dirty="0" smtClean="0"/>
              <a:t>Create the </a:t>
            </a:r>
            <a:r>
              <a:rPr lang="en-US" dirty="0" smtClean="0">
                <a:latin typeface="Courier New" pitchFamily="49" charset="0"/>
              </a:rPr>
              <a:t>EMPVU80</a:t>
            </a:r>
            <a:r>
              <a:rPr lang="en-US" dirty="0" smtClean="0"/>
              <a:t> view, which contains details of the employees in department 80:</a:t>
            </a:r>
          </a:p>
          <a:p>
            <a:pPr lvl="1"/>
            <a:endParaRPr lang="en-US" dirty="0" smtClean="0"/>
          </a:p>
          <a:p>
            <a:pPr lvl="1"/>
            <a:endParaRPr lang="en-US" dirty="0" smtClean="0"/>
          </a:p>
          <a:p>
            <a:pPr lvl="1"/>
            <a:endParaRPr lang="en-US" dirty="0" smtClean="0"/>
          </a:p>
          <a:p>
            <a:pPr lvl="1"/>
            <a:endParaRPr lang="en-US" dirty="0" smtClean="0"/>
          </a:p>
          <a:p>
            <a:pPr lvl="1"/>
            <a:r>
              <a:rPr lang="en-US" dirty="0" smtClean="0"/>
              <a:t>Describe the structure of the view by using the </a:t>
            </a:r>
            <a:r>
              <a:rPr lang="en-US" i="1" dirty="0" err="1" smtClean="0"/>
              <a:t>i</a:t>
            </a:r>
            <a:r>
              <a:rPr lang="en-US" dirty="0" err="1" smtClean="0"/>
              <a:t>SQL</a:t>
            </a:r>
            <a:r>
              <a:rPr lang="en-US" dirty="0" smtClean="0"/>
              <a:t>*Plus </a:t>
            </a:r>
            <a:r>
              <a:rPr lang="en-US" dirty="0" smtClean="0">
                <a:latin typeface="Courier New" pitchFamily="49" charset="0"/>
              </a:rPr>
              <a:t>DESCRIBE</a:t>
            </a:r>
            <a:r>
              <a:rPr lang="en-US" dirty="0" smtClean="0"/>
              <a:t> command:</a:t>
            </a:r>
          </a:p>
          <a:p>
            <a:endParaRPr lang="en-US" dirty="0"/>
          </a:p>
        </p:txBody>
      </p:sp>
      <p:sp>
        <p:nvSpPr>
          <p:cNvPr id="6" name="Rectangle 4"/>
          <p:cNvSpPr>
            <a:spLocks noChangeArrowheads="1"/>
          </p:cNvSpPr>
          <p:nvPr/>
        </p:nvSpPr>
        <p:spPr bwMode="blackGray">
          <a:xfrm>
            <a:off x="1381125" y="5486400"/>
            <a:ext cx="7458075" cy="450850"/>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wrap="none" lIns="92075" tIns="46038" rIns="92075" bIns="46038" anchor="ctr"/>
          <a:lstStyle/>
          <a:p>
            <a:pPr marR="0" lvl="0" indent="0" eaLnBrk="0" fontAlgn="auto" hangingPunct="0">
              <a:lnSpc>
                <a:spcPct val="100000"/>
              </a:lnSpc>
              <a:spcBef>
                <a:spcPct val="0"/>
              </a:spcBef>
              <a:spcAft>
                <a:spcPts val="0"/>
              </a:spcAft>
              <a:buSzTx/>
              <a:tabLst>
                <a:tab pos="1200150" algn="l"/>
              </a:tabLst>
              <a:defRPr/>
            </a:pPr>
            <a:r>
              <a:rPr lang="en-US" b="1">
                <a:solidFill>
                  <a:schemeClr val="tx2">
                    <a:lumMod val="50000"/>
                  </a:schemeClr>
                </a:solidFill>
                <a:latin typeface="Courier New" pitchFamily="49" charset="0"/>
              </a:rPr>
              <a:t>DESCRIBE empvu80</a:t>
            </a:r>
          </a:p>
        </p:txBody>
      </p:sp>
      <p:sp>
        <p:nvSpPr>
          <p:cNvPr id="7" name="Rectangle 5"/>
          <p:cNvSpPr>
            <a:spLocks noChangeArrowheads="1"/>
          </p:cNvSpPr>
          <p:nvPr/>
        </p:nvSpPr>
        <p:spPr bwMode="blackGray">
          <a:xfrm>
            <a:off x="1371600" y="2743200"/>
            <a:ext cx="7448550" cy="1381125"/>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wrap="none" lIns="92075" tIns="46038" rIns="92075" bIns="46038" anchor="ctr"/>
          <a:lstStyle/>
          <a:p>
            <a:pPr marR="0" lvl="0" indent="0" eaLnBrk="0" fontAlgn="auto" hangingPunct="0">
              <a:lnSpc>
                <a:spcPct val="100000"/>
              </a:lnSpc>
              <a:spcBef>
                <a:spcPct val="0"/>
              </a:spcBef>
              <a:spcAft>
                <a:spcPts val="0"/>
              </a:spcAft>
              <a:buSzTx/>
              <a:tabLst>
                <a:tab pos="1200150" algn="l"/>
              </a:tabLst>
              <a:defRPr/>
            </a:pPr>
            <a:r>
              <a:rPr lang="en-US" b="1" dirty="0">
                <a:solidFill>
                  <a:schemeClr val="tx2">
                    <a:lumMod val="50000"/>
                  </a:schemeClr>
                </a:solidFill>
                <a:latin typeface="Courier New" pitchFamily="49" charset="0"/>
              </a:rPr>
              <a:t>CREATE VIEW 	empvu80</a:t>
            </a:r>
          </a:p>
          <a:p>
            <a:pPr marR="0" lvl="0" indent="0" eaLnBrk="0" fontAlgn="auto" hangingPunct="0">
              <a:lnSpc>
                <a:spcPct val="100000"/>
              </a:lnSpc>
              <a:spcBef>
                <a:spcPct val="0"/>
              </a:spcBef>
              <a:spcAft>
                <a:spcPts val="0"/>
              </a:spcAft>
              <a:buSzTx/>
              <a:tabLst>
                <a:tab pos="1200150" algn="l"/>
              </a:tabLst>
              <a:defRPr/>
            </a:pPr>
            <a:r>
              <a:rPr lang="en-US" b="1" dirty="0">
                <a:solidFill>
                  <a:schemeClr val="tx2">
                    <a:lumMod val="50000"/>
                  </a:schemeClr>
                </a:solidFill>
                <a:latin typeface="Courier New" pitchFamily="49" charset="0"/>
              </a:rPr>
              <a:t> AS SELECT  </a:t>
            </a:r>
            <a:r>
              <a:rPr lang="en-US" b="1" dirty="0" err="1">
                <a:solidFill>
                  <a:schemeClr val="tx2">
                    <a:lumMod val="50000"/>
                  </a:schemeClr>
                </a:solidFill>
                <a:latin typeface="Courier New" pitchFamily="49" charset="0"/>
              </a:rPr>
              <a:t>employee_id</a:t>
            </a:r>
            <a:r>
              <a:rPr lang="en-US" b="1" dirty="0">
                <a:solidFill>
                  <a:schemeClr val="tx2">
                    <a:lumMod val="50000"/>
                  </a:schemeClr>
                </a:solidFill>
                <a:latin typeface="Courier New" pitchFamily="49" charset="0"/>
              </a:rPr>
              <a:t>, </a:t>
            </a:r>
            <a:r>
              <a:rPr lang="en-US" b="1" dirty="0" err="1">
                <a:solidFill>
                  <a:schemeClr val="tx2">
                    <a:lumMod val="50000"/>
                  </a:schemeClr>
                </a:solidFill>
                <a:latin typeface="Courier New" pitchFamily="49" charset="0"/>
              </a:rPr>
              <a:t>last_name</a:t>
            </a:r>
            <a:r>
              <a:rPr lang="en-US" b="1" dirty="0">
                <a:solidFill>
                  <a:schemeClr val="tx2">
                    <a:lumMod val="50000"/>
                  </a:schemeClr>
                </a:solidFill>
                <a:latin typeface="Courier New" pitchFamily="49" charset="0"/>
              </a:rPr>
              <a:t>, salary</a:t>
            </a:r>
          </a:p>
          <a:p>
            <a:pPr marR="0" lvl="0" indent="0" eaLnBrk="0" fontAlgn="auto" hangingPunct="0">
              <a:lnSpc>
                <a:spcPct val="100000"/>
              </a:lnSpc>
              <a:spcBef>
                <a:spcPct val="0"/>
              </a:spcBef>
              <a:spcAft>
                <a:spcPts val="0"/>
              </a:spcAft>
              <a:buSzTx/>
              <a:tabLst>
                <a:tab pos="1200150" algn="l"/>
              </a:tabLst>
              <a:defRPr/>
            </a:pPr>
            <a:r>
              <a:rPr lang="en-US" b="1" dirty="0">
                <a:solidFill>
                  <a:schemeClr val="tx2">
                    <a:lumMod val="50000"/>
                  </a:schemeClr>
                </a:solidFill>
                <a:latin typeface="Courier New" pitchFamily="49" charset="0"/>
              </a:rPr>
              <a:t>    FROM    employees</a:t>
            </a:r>
          </a:p>
          <a:p>
            <a:pPr marR="0" lvl="0" indent="0" eaLnBrk="0" fontAlgn="auto" hangingPunct="0">
              <a:lnSpc>
                <a:spcPct val="100000"/>
              </a:lnSpc>
              <a:spcBef>
                <a:spcPct val="0"/>
              </a:spcBef>
              <a:spcAft>
                <a:spcPts val="0"/>
              </a:spcAft>
              <a:buSzTx/>
              <a:tabLst>
                <a:tab pos="1200150" algn="l"/>
              </a:tabLst>
              <a:defRPr/>
            </a:pPr>
            <a:r>
              <a:rPr lang="en-US" b="1" dirty="0">
                <a:solidFill>
                  <a:schemeClr val="tx2">
                    <a:lumMod val="50000"/>
                  </a:schemeClr>
                </a:solidFill>
                <a:latin typeface="Courier New" pitchFamily="49" charset="0"/>
              </a:rPr>
              <a:t>    WHERE   </a:t>
            </a:r>
            <a:r>
              <a:rPr lang="en-US" b="1" dirty="0" err="1">
                <a:solidFill>
                  <a:schemeClr val="tx2">
                    <a:lumMod val="50000"/>
                  </a:schemeClr>
                </a:solidFill>
                <a:latin typeface="Courier New" pitchFamily="49" charset="0"/>
              </a:rPr>
              <a:t>department_id</a:t>
            </a:r>
            <a:r>
              <a:rPr lang="en-US" b="1" dirty="0">
                <a:solidFill>
                  <a:schemeClr val="tx2">
                    <a:lumMod val="50000"/>
                  </a:schemeClr>
                </a:solidFill>
                <a:latin typeface="Courier New" pitchFamily="49" charset="0"/>
              </a:rPr>
              <a:t> = 80;</a:t>
            </a:r>
          </a:p>
          <a:p>
            <a:pPr marR="0" lvl="0" indent="0" eaLnBrk="0" fontAlgn="auto" hangingPunct="0">
              <a:lnSpc>
                <a:spcPct val="100000"/>
              </a:lnSpc>
              <a:spcBef>
                <a:spcPct val="0"/>
              </a:spcBef>
              <a:spcAft>
                <a:spcPts val="0"/>
              </a:spcAft>
              <a:buSzTx/>
              <a:tabLst>
                <a:tab pos="1200150" algn="l"/>
              </a:tabLst>
              <a:defRPr/>
            </a:pPr>
            <a:endParaRPr lang="en-US" b="1" dirty="0">
              <a:solidFill>
                <a:schemeClr val="tx2">
                  <a:lumMod val="50000"/>
                </a:schemeClr>
              </a:solidFill>
              <a:latin typeface="Courier New" pitchFamily="49"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Guidelines</a:t>
            </a:r>
            <a:endParaRPr lang="en-US" dirty="0"/>
          </a:p>
        </p:txBody>
      </p:sp>
      <p:sp>
        <p:nvSpPr>
          <p:cNvPr id="5" name="Content Placeholder 4"/>
          <p:cNvSpPr>
            <a:spLocks noGrp="1"/>
          </p:cNvSpPr>
          <p:nvPr>
            <p:ph idx="1"/>
          </p:nvPr>
        </p:nvSpPr>
        <p:spPr/>
        <p:txBody>
          <a:bodyPr>
            <a:normAutofit fontScale="92500" lnSpcReduction="10000"/>
          </a:bodyPr>
          <a:lstStyle/>
          <a:p>
            <a:r>
              <a:rPr lang="en-US" dirty="0" smtClean="0"/>
              <a:t>The sub query that defines a view can contain complex </a:t>
            </a:r>
            <a:r>
              <a:rPr lang="en-US" dirty="0">
                <a:latin typeface="Courier New" pitchFamily="49" charset="0"/>
                <a:cs typeface="Courier New" pitchFamily="49" charset="0"/>
              </a:rPr>
              <a:t>SELECT</a:t>
            </a:r>
            <a:r>
              <a:rPr lang="en-US" dirty="0" smtClean="0"/>
              <a:t> syntax, including Joins ,groups and </a:t>
            </a:r>
            <a:r>
              <a:rPr lang="en-US" dirty="0" err="1"/>
              <a:t>S</a:t>
            </a:r>
            <a:r>
              <a:rPr lang="en-US" dirty="0" err="1" smtClean="0"/>
              <a:t>ubqueries</a:t>
            </a:r>
            <a:r>
              <a:rPr lang="en-US" dirty="0" smtClean="0"/>
              <a:t> </a:t>
            </a:r>
          </a:p>
          <a:p>
            <a:r>
              <a:rPr lang="en-US" dirty="0" smtClean="0"/>
              <a:t>If you don’t specify a constraint name for the view created with the </a:t>
            </a:r>
            <a:r>
              <a:rPr lang="en-US" dirty="0">
                <a:latin typeface="Courier New" pitchFamily="49" charset="0"/>
                <a:cs typeface="Courier New" pitchFamily="49" charset="0"/>
              </a:rPr>
              <a:t>WITH CHECK OPTION</a:t>
            </a:r>
            <a:r>
              <a:rPr lang="en-US" dirty="0" smtClean="0"/>
              <a:t>, the system assigns a default name </a:t>
            </a:r>
            <a:endParaRPr lang="en-US" dirty="0"/>
          </a:p>
          <a:p>
            <a:r>
              <a:rPr lang="en-US" dirty="0" smtClean="0"/>
              <a:t>You can use the </a:t>
            </a:r>
            <a:r>
              <a:rPr lang="en-US" dirty="0">
                <a:latin typeface="Courier New" pitchFamily="49" charset="0"/>
                <a:cs typeface="Courier New" pitchFamily="49" charset="0"/>
              </a:rPr>
              <a:t>OR REPLACE </a:t>
            </a:r>
            <a:r>
              <a:rPr lang="en-US" dirty="0" smtClean="0"/>
              <a:t>option to change the definition of the view without </a:t>
            </a:r>
            <a:r>
              <a:rPr lang="en-US" dirty="0" err="1" smtClean="0"/>
              <a:t>droping</a:t>
            </a:r>
            <a:r>
              <a:rPr lang="en-US" dirty="0" smtClean="0"/>
              <a:t> and re-creating it , or re-granting the object privileges  </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Creating a View</a:t>
            </a:r>
            <a:endParaRPr lang="en-US" dirty="0"/>
          </a:p>
        </p:txBody>
      </p:sp>
      <p:sp>
        <p:nvSpPr>
          <p:cNvPr id="3" name="Content Placeholder 2"/>
          <p:cNvSpPr>
            <a:spLocks noGrp="1"/>
          </p:cNvSpPr>
          <p:nvPr>
            <p:ph idx="1"/>
          </p:nvPr>
        </p:nvSpPr>
        <p:spPr/>
        <p:txBody>
          <a:bodyPr/>
          <a:lstStyle/>
          <a:p>
            <a:pPr lvl="1"/>
            <a:r>
              <a:rPr lang="en-US" dirty="0" smtClean="0"/>
              <a:t>Create a view by using column aliases in the </a:t>
            </a:r>
            <a:r>
              <a:rPr lang="en-US" dirty="0" err="1" smtClean="0"/>
              <a:t>subquery</a:t>
            </a:r>
            <a:r>
              <a:rPr lang="en-US" dirty="0" smtClean="0"/>
              <a:t>:</a:t>
            </a:r>
          </a:p>
          <a:p>
            <a:pPr lvl="1">
              <a:buNone/>
            </a:pPr>
            <a:endParaRPr lang="en-US" dirty="0" smtClean="0"/>
          </a:p>
          <a:p>
            <a:pPr lvl="1"/>
            <a:endParaRPr lang="en-US" dirty="0" smtClean="0"/>
          </a:p>
          <a:p>
            <a:pPr lvl="1"/>
            <a:endParaRPr lang="en-US" dirty="0" smtClean="0"/>
          </a:p>
          <a:p>
            <a:pPr lvl="1"/>
            <a:endParaRPr lang="en-US" dirty="0" smtClean="0"/>
          </a:p>
          <a:p>
            <a:pPr lvl="1"/>
            <a:r>
              <a:rPr lang="en-US" dirty="0" smtClean="0"/>
              <a:t>Select the columns from this view by the given alias names.</a:t>
            </a:r>
          </a:p>
          <a:p>
            <a:endParaRPr lang="en-US" dirty="0"/>
          </a:p>
        </p:txBody>
      </p:sp>
      <p:sp>
        <p:nvSpPr>
          <p:cNvPr id="4" name="Rectangle 1028"/>
          <p:cNvSpPr>
            <a:spLocks noChangeArrowheads="1"/>
          </p:cNvSpPr>
          <p:nvPr/>
        </p:nvSpPr>
        <p:spPr bwMode="blackGray">
          <a:xfrm>
            <a:off x="1371600" y="2667000"/>
            <a:ext cx="7467600" cy="1643063"/>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wrap="none" lIns="92075" tIns="46038" rIns="92075" bIns="46038" anchor="ctr"/>
          <a:lstStyle/>
          <a:p>
            <a:pPr eaLnBrk="0" hangingPunct="0">
              <a:spcBef>
                <a:spcPct val="0"/>
              </a:spcBef>
              <a:tabLst>
                <a:tab pos="1200150" algn="l"/>
              </a:tabLst>
            </a:pPr>
            <a:r>
              <a:rPr lang="en-US" b="1" dirty="0">
                <a:solidFill>
                  <a:schemeClr val="tx2">
                    <a:lumMod val="50000"/>
                  </a:schemeClr>
                </a:solidFill>
                <a:latin typeface="Courier New" pitchFamily="49" charset="0"/>
              </a:rPr>
              <a:t>CREATE VIEW 	salvu50</a:t>
            </a:r>
          </a:p>
          <a:p>
            <a:pPr eaLnBrk="0" hangingPunct="0">
              <a:spcBef>
                <a:spcPct val="0"/>
              </a:spcBef>
              <a:tabLst>
                <a:tab pos="1200150" algn="l"/>
              </a:tabLst>
            </a:pPr>
            <a:r>
              <a:rPr lang="en-US" b="1" dirty="0">
                <a:solidFill>
                  <a:schemeClr val="tx2">
                    <a:lumMod val="50000"/>
                  </a:schemeClr>
                </a:solidFill>
                <a:latin typeface="Courier New" pitchFamily="49" charset="0"/>
              </a:rPr>
              <a:t> AS SELECT  </a:t>
            </a:r>
            <a:r>
              <a:rPr lang="en-US" b="1" dirty="0" err="1">
                <a:solidFill>
                  <a:schemeClr val="tx2">
                    <a:lumMod val="50000"/>
                  </a:schemeClr>
                </a:solidFill>
                <a:latin typeface="Courier New" pitchFamily="49" charset="0"/>
              </a:rPr>
              <a:t>employee_id</a:t>
            </a:r>
            <a:r>
              <a:rPr lang="en-US" b="1" dirty="0">
                <a:solidFill>
                  <a:schemeClr val="tx2">
                    <a:lumMod val="50000"/>
                  </a:schemeClr>
                </a:solidFill>
                <a:latin typeface="Courier New" pitchFamily="49" charset="0"/>
              </a:rPr>
              <a:t> ID_NUMBER, </a:t>
            </a:r>
            <a:r>
              <a:rPr lang="en-US" b="1" dirty="0" err="1">
                <a:solidFill>
                  <a:schemeClr val="tx2">
                    <a:lumMod val="50000"/>
                  </a:schemeClr>
                </a:solidFill>
                <a:latin typeface="Courier New" pitchFamily="49" charset="0"/>
              </a:rPr>
              <a:t>last_name</a:t>
            </a:r>
            <a:r>
              <a:rPr lang="en-US" b="1" dirty="0">
                <a:solidFill>
                  <a:schemeClr val="tx2">
                    <a:lumMod val="50000"/>
                  </a:schemeClr>
                </a:solidFill>
                <a:latin typeface="Courier New" pitchFamily="49" charset="0"/>
              </a:rPr>
              <a:t> NAME,</a:t>
            </a:r>
          </a:p>
          <a:p>
            <a:pPr eaLnBrk="0" hangingPunct="0">
              <a:spcBef>
                <a:spcPct val="0"/>
              </a:spcBef>
              <a:tabLst>
                <a:tab pos="1200150" algn="l"/>
              </a:tabLst>
            </a:pPr>
            <a:r>
              <a:rPr lang="en-US" b="1" dirty="0">
                <a:solidFill>
                  <a:schemeClr val="tx2">
                    <a:lumMod val="50000"/>
                  </a:schemeClr>
                </a:solidFill>
                <a:latin typeface="Courier New" pitchFamily="49" charset="0"/>
              </a:rPr>
              <a:t>            salary*12 ANN_SALARY</a:t>
            </a:r>
          </a:p>
          <a:p>
            <a:pPr eaLnBrk="0" hangingPunct="0">
              <a:spcBef>
                <a:spcPct val="0"/>
              </a:spcBef>
              <a:tabLst>
                <a:tab pos="1200150" algn="l"/>
              </a:tabLst>
            </a:pPr>
            <a:r>
              <a:rPr lang="en-US" b="1" dirty="0">
                <a:solidFill>
                  <a:schemeClr val="tx2">
                    <a:lumMod val="50000"/>
                  </a:schemeClr>
                </a:solidFill>
                <a:latin typeface="Courier New" pitchFamily="49" charset="0"/>
              </a:rPr>
              <a:t>    FROM    employees</a:t>
            </a:r>
          </a:p>
          <a:p>
            <a:pPr eaLnBrk="0" hangingPunct="0">
              <a:spcBef>
                <a:spcPct val="0"/>
              </a:spcBef>
              <a:tabLst>
                <a:tab pos="1200150" algn="l"/>
              </a:tabLst>
            </a:pPr>
            <a:r>
              <a:rPr lang="en-US" b="1" dirty="0">
                <a:solidFill>
                  <a:schemeClr val="tx2">
                    <a:lumMod val="50000"/>
                  </a:schemeClr>
                </a:solidFill>
                <a:latin typeface="Courier New" pitchFamily="49" charset="0"/>
              </a:rPr>
              <a:t>    WHERE   </a:t>
            </a:r>
            <a:r>
              <a:rPr lang="en-US" b="1" dirty="0" err="1">
                <a:solidFill>
                  <a:schemeClr val="tx2">
                    <a:lumMod val="50000"/>
                  </a:schemeClr>
                </a:solidFill>
                <a:latin typeface="Courier New" pitchFamily="49" charset="0"/>
              </a:rPr>
              <a:t>department_id</a:t>
            </a:r>
            <a:r>
              <a:rPr lang="en-US" b="1" dirty="0">
                <a:solidFill>
                  <a:schemeClr val="tx2">
                    <a:lumMod val="50000"/>
                  </a:schemeClr>
                </a:solidFill>
                <a:latin typeface="Courier New" pitchFamily="49" charset="0"/>
              </a:rPr>
              <a:t> = 50;</a:t>
            </a:r>
          </a:p>
          <a:p>
            <a:pPr eaLnBrk="0" hangingPunct="0">
              <a:spcBef>
                <a:spcPct val="0"/>
              </a:spcBef>
              <a:tabLst>
                <a:tab pos="1200150" algn="l"/>
              </a:tabLst>
            </a:pPr>
            <a:endParaRPr lang="en-US" b="1" dirty="0">
              <a:solidFill>
                <a:schemeClr val="tx2">
                  <a:lumMod val="50000"/>
                </a:schemeClr>
              </a:solidFill>
              <a:latin typeface="Courier New" pitchFamily="49"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Creating a View</a:t>
            </a:r>
            <a:endParaRPr lang="en-US" dirty="0"/>
          </a:p>
        </p:txBody>
      </p:sp>
      <p:sp>
        <p:nvSpPr>
          <p:cNvPr id="3" name="Content Placeholder 2"/>
          <p:cNvSpPr>
            <a:spLocks noGrp="1"/>
          </p:cNvSpPr>
          <p:nvPr>
            <p:ph idx="1"/>
          </p:nvPr>
        </p:nvSpPr>
        <p:spPr/>
        <p:txBody>
          <a:bodyPr/>
          <a:lstStyle/>
          <a:p>
            <a:r>
              <a:rPr lang="en-US" dirty="0" smtClean="0"/>
              <a:t>Another way to use aliases :</a:t>
            </a:r>
          </a:p>
          <a:p>
            <a:pPr>
              <a:buNone/>
            </a:pPr>
            <a:endParaRPr lang="en-US" dirty="0"/>
          </a:p>
        </p:txBody>
      </p:sp>
      <p:sp>
        <p:nvSpPr>
          <p:cNvPr id="4" name="Rectangle 1028"/>
          <p:cNvSpPr>
            <a:spLocks noChangeArrowheads="1"/>
          </p:cNvSpPr>
          <p:nvPr/>
        </p:nvSpPr>
        <p:spPr bwMode="blackGray">
          <a:xfrm>
            <a:off x="457200" y="2514600"/>
            <a:ext cx="8458200" cy="1643063"/>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wrap="none" lIns="92075" tIns="46038" rIns="92075" bIns="46038" anchor="ctr"/>
          <a:lstStyle/>
          <a:p>
            <a:pPr eaLnBrk="0" hangingPunct="0">
              <a:spcBef>
                <a:spcPct val="0"/>
              </a:spcBef>
              <a:tabLst>
                <a:tab pos="1200150" algn="l"/>
              </a:tabLst>
            </a:pPr>
            <a:r>
              <a:rPr lang="en-US" b="1" dirty="0">
                <a:solidFill>
                  <a:schemeClr val="tx2">
                    <a:lumMod val="50000"/>
                  </a:schemeClr>
                </a:solidFill>
                <a:latin typeface="Courier New" pitchFamily="49" charset="0"/>
              </a:rPr>
              <a:t>CREATE </a:t>
            </a:r>
            <a:r>
              <a:rPr lang="en-US" b="1" dirty="0" smtClean="0">
                <a:solidFill>
                  <a:schemeClr val="tx2">
                    <a:lumMod val="50000"/>
                  </a:schemeClr>
                </a:solidFill>
                <a:latin typeface="Courier New" pitchFamily="49" charset="0"/>
              </a:rPr>
              <a:t>OR REPLACE VIEW salvu50 (ID_NUMBER, NAME, ANN_SALARY)</a:t>
            </a:r>
            <a:endParaRPr lang="en-US" b="1" dirty="0">
              <a:solidFill>
                <a:schemeClr val="tx2">
                  <a:lumMod val="50000"/>
                </a:schemeClr>
              </a:solidFill>
              <a:latin typeface="Courier New" pitchFamily="49" charset="0"/>
            </a:endParaRPr>
          </a:p>
          <a:p>
            <a:pPr eaLnBrk="0" hangingPunct="0">
              <a:spcBef>
                <a:spcPct val="0"/>
              </a:spcBef>
              <a:tabLst>
                <a:tab pos="1200150" algn="l"/>
              </a:tabLst>
            </a:pPr>
            <a:r>
              <a:rPr lang="en-US" b="1" dirty="0">
                <a:solidFill>
                  <a:schemeClr val="tx2">
                    <a:lumMod val="50000"/>
                  </a:schemeClr>
                </a:solidFill>
                <a:latin typeface="Courier New" pitchFamily="49" charset="0"/>
              </a:rPr>
              <a:t> AS SELECT  </a:t>
            </a:r>
            <a:r>
              <a:rPr lang="en-US" b="1" dirty="0" err="1" smtClean="0">
                <a:solidFill>
                  <a:schemeClr val="tx2">
                    <a:lumMod val="50000"/>
                  </a:schemeClr>
                </a:solidFill>
                <a:latin typeface="Courier New" pitchFamily="49" charset="0"/>
              </a:rPr>
              <a:t>employee_id</a:t>
            </a:r>
            <a:r>
              <a:rPr lang="en-US" b="1" dirty="0" smtClean="0">
                <a:solidFill>
                  <a:schemeClr val="tx2">
                    <a:lumMod val="50000"/>
                  </a:schemeClr>
                </a:solidFill>
                <a:latin typeface="Courier New" pitchFamily="49" charset="0"/>
              </a:rPr>
              <a:t>, </a:t>
            </a:r>
            <a:r>
              <a:rPr lang="en-US" b="1" dirty="0" err="1" smtClean="0">
                <a:solidFill>
                  <a:schemeClr val="tx2">
                    <a:lumMod val="50000"/>
                  </a:schemeClr>
                </a:solidFill>
                <a:latin typeface="Courier New" pitchFamily="49" charset="0"/>
              </a:rPr>
              <a:t>last_name</a:t>
            </a:r>
            <a:r>
              <a:rPr lang="en-US" b="1" dirty="0" smtClean="0">
                <a:solidFill>
                  <a:schemeClr val="tx2">
                    <a:lumMod val="50000"/>
                  </a:schemeClr>
                </a:solidFill>
                <a:latin typeface="Courier New" pitchFamily="49" charset="0"/>
              </a:rPr>
              <a:t>,</a:t>
            </a:r>
            <a:endParaRPr lang="en-US" b="1" dirty="0">
              <a:solidFill>
                <a:schemeClr val="tx2">
                  <a:lumMod val="50000"/>
                </a:schemeClr>
              </a:solidFill>
              <a:latin typeface="Courier New" pitchFamily="49" charset="0"/>
            </a:endParaRPr>
          </a:p>
          <a:p>
            <a:pPr eaLnBrk="0" hangingPunct="0">
              <a:spcBef>
                <a:spcPct val="0"/>
              </a:spcBef>
              <a:tabLst>
                <a:tab pos="1200150" algn="l"/>
              </a:tabLst>
            </a:pPr>
            <a:r>
              <a:rPr lang="en-US" b="1" dirty="0">
                <a:solidFill>
                  <a:schemeClr val="tx2">
                    <a:lumMod val="50000"/>
                  </a:schemeClr>
                </a:solidFill>
                <a:latin typeface="Courier New" pitchFamily="49" charset="0"/>
              </a:rPr>
              <a:t>            </a:t>
            </a:r>
            <a:r>
              <a:rPr lang="en-US" b="1" dirty="0" smtClean="0">
                <a:solidFill>
                  <a:schemeClr val="tx2">
                    <a:lumMod val="50000"/>
                  </a:schemeClr>
                </a:solidFill>
                <a:latin typeface="Courier New" pitchFamily="49" charset="0"/>
              </a:rPr>
              <a:t>salary*12</a:t>
            </a:r>
            <a:endParaRPr lang="en-US" b="1" dirty="0">
              <a:solidFill>
                <a:schemeClr val="tx2">
                  <a:lumMod val="50000"/>
                </a:schemeClr>
              </a:solidFill>
              <a:latin typeface="Courier New" pitchFamily="49" charset="0"/>
            </a:endParaRPr>
          </a:p>
          <a:p>
            <a:pPr eaLnBrk="0" hangingPunct="0">
              <a:spcBef>
                <a:spcPct val="0"/>
              </a:spcBef>
              <a:tabLst>
                <a:tab pos="1200150" algn="l"/>
              </a:tabLst>
            </a:pPr>
            <a:r>
              <a:rPr lang="en-US" b="1" dirty="0">
                <a:solidFill>
                  <a:schemeClr val="tx2">
                    <a:lumMod val="50000"/>
                  </a:schemeClr>
                </a:solidFill>
                <a:latin typeface="Courier New" pitchFamily="49" charset="0"/>
              </a:rPr>
              <a:t>    FROM    employees</a:t>
            </a:r>
          </a:p>
          <a:p>
            <a:pPr eaLnBrk="0" hangingPunct="0">
              <a:spcBef>
                <a:spcPct val="0"/>
              </a:spcBef>
              <a:tabLst>
                <a:tab pos="1200150" algn="l"/>
              </a:tabLst>
            </a:pPr>
            <a:r>
              <a:rPr lang="en-US" b="1" dirty="0">
                <a:solidFill>
                  <a:schemeClr val="tx2">
                    <a:lumMod val="50000"/>
                  </a:schemeClr>
                </a:solidFill>
                <a:latin typeface="Courier New" pitchFamily="49" charset="0"/>
              </a:rPr>
              <a:t>    WHERE   </a:t>
            </a:r>
            <a:r>
              <a:rPr lang="en-US" b="1" dirty="0" err="1">
                <a:solidFill>
                  <a:schemeClr val="tx2">
                    <a:lumMod val="50000"/>
                  </a:schemeClr>
                </a:solidFill>
                <a:latin typeface="Courier New" pitchFamily="49" charset="0"/>
              </a:rPr>
              <a:t>department_id</a:t>
            </a:r>
            <a:r>
              <a:rPr lang="en-US" b="1" dirty="0">
                <a:solidFill>
                  <a:schemeClr val="tx2">
                    <a:lumMod val="50000"/>
                  </a:schemeClr>
                </a:solidFill>
                <a:latin typeface="Courier New" pitchFamily="49" charset="0"/>
              </a:rPr>
              <a:t> = 50;</a:t>
            </a:r>
          </a:p>
          <a:p>
            <a:pPr eaLnBrk="0" hangingPunct="0">
              <a:spcBef>
                <a:spcPct val="0"/>
              </a:spcBef>
              <a:tabLst>
                <a:tab pos="1200150" algn="l"/>
              </a:tabLst>
            </a:pPr>
            <a:endParaRPr lang="en-US" b="1" dirty="0">
              <a:solidFill>
                <a:schemeClr val="tx2">
                  <a:lumMod val="50000"/>
                </a:schemeClr>
              </a:solidFill>
              <a:latin typeface="Courier New" pitchFamily="49"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Retrieving Data from a View</a:t>
            </a:r>
            <a:endParaRPr lang="en-US" dirty="0"/>
          </a:p>
        </p:txBody>
      </p:sp>
      <p:sp>
        <p:nvSpPr>
          <p:cNvPr id="3" name="Content Placeholder 2"/>
          <p:cNvSpPr>
            <a:spLocks noGrp="1"/>
          </p:cNvSpPr>
          <p:nvPr>
            <p:ph idx="1"/>
          </p:nvPr>
        </p:nvSpPr>
        <p:spPr/>
        <p:txBody>
          <a:bodyPr>
            <a:normAutofit/>
          </a:bodyPr>
          <a:lstStyle/>
          <a:p>
            <a:pPr>
              <a:buNone/>
            </a:pPr>
            <a:r>
              <a:rPr lang="en-US" dirty="0" smtClean="0"/>
              <a:t> </a:t>
            </a:r>
          </a:p>
          <a:p>
            <a:pPr>
              <a:buNone/>
            </a:pPr>
            <a:endParaRPr lang="en-US" dirty="0"/>
          </a:p>
          <a:p>
            <a:pPr>
              <a:buNone/>
            </a:pPr>
            <a:endParaRPr lang="en-US" dirty="0" smtClean="0"/>
          </a:p>
          <a:p>
            <a:pPr>
              <a:buNone/>
            </a:pPr>
            <a:endParaRPr lang="en-US" dirty="0"/>
          </a:p>
          <a:p>
            <a:pPr>
              <a:buNone/>
            </a:pPr>
            <a:endParaRPr lang="en-US" dirty="0" smtClean="0"/>
          </a:p>
          <a:p>
            <a:pPr>
              <a:buNone/>
            </a:pPr>
            <a:endParaRPr lang="en-US" dirty="0" smtClean="0"/>
          </a:p>
          <a:p>
            <a:pPr>
              <a:buNone/>
            </a:pPr>
            <a:r>
              <a:rPr lang="en-US" dirty="0" smtClean="0"/>
              <a:t>You can display all the content of a view or specify selected column from the view.</a:t>
            </a:r>
            <a:endParaRPr lang="en-US" dirty="0"/>
          </a:p>
        </p:txBody>
      </p:sp>
      <p:sp>
        <p:nvSpPr>
          <p:cNvPr id="6" name="Rectangle 2"/>
          <p:cNvSpPr>
            <a:spLocks noChangeArrowheads="1"/>
          </p:cNvSpPr>
          <p:nvPr/>
        </p:nvSpPr>
        <p:spPr bwMode="blackGray">
          <a:xfrm>
            <a:off x="1390650" y="2593975"/>
            <a:ext cx="7448550" cy="568325"/>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wrap="none" lIns="92075" tIns="46038" rIns="92075" bIns="46038" anchor="ctr"/>
          <a:lstStyle/>
          <a:p>
            <a:pPr marR="0" lvl="0" indent="0" eaLnBrk="0" fontAlgn="auto" hangingPunct="0">
              <a:lnSpc>
                <a:spcPct val="100000"/>
              </a:lnSpc>
              <a:spcBef>
                <a:spcPct val="0"/>
              </a:spcBef>
              <a:spcAft>
                <a:spcPts val="0"/>
              </a:spcAft>
              <a:buSzTx/>
              <a:tabLst>
                <a:tab pos="1200150" algn="l"/>
              </a:tabLst>
              <a:defRPr/>
            </a:pPr>
            <a:r>
              <a:rPr lang="en-US" b="1">
                <a:solidFill>
                  <a:schemeClr val="tx2">
                    <a:lumMod val="50000"/>
                  </a:schemeClr>
                </a:solidFill>
                <a:latin typeface="Courier New" pitchFamily="49" charset="0"/>
              </a:rPr>
              <a:t>SELECT *</a:t>
            </a:r>
          </a:p>
          <a:p>
            <a:pPr marR="0" lvl="0" indent="0" eaLnBrk="0" fontAlgn="auto" hangingPunct="0">
              <a:lnSpc>
                <a:spcPct val="100000"/>
              </a:lnSpc>
              <a:spcBef>
                <a:spcPct val="0"/>
              </a:spcBef>
              <a:spcAft>
                <a:spcPts val="0"/>
              </a:spcAft>
              <a:buSzTx/>
              <a:tabLst>
                <a:tab pos="1200150" algn="l"/>
              </a:tabLst>
              <a:defRPr/>
            </a:pPr>
            <a:r>
              <a:rPr lang="en-US" b="1">
                <a:solidFill>
                  <a:schemeClr val="tx2">
                    <a:lumMod val="50000"/>
                  </a:schemeClr>
                </a:solidFill>
                <a:latin typeface="Courier New" pitchFamily="49" charset="0"/>
              </a:rPr>
              <a:t>FROM   salvu50;</a:t>
            </a:r>
          </a:p>
        </p:txBody>
      </p:sp>
      <p:pic>
        <p:nvPicPr>
          <p:cNvPr id="7" name="Picture 7" descr="C:\project-SQLFund1\images\img11-10.gif"/>
          <p:cNvPicPr>
            <a:picLocks noChangeAspect="1" noChangeArrowheads="1"/>
          </p:cNvPicPr>
          <p:nvPr/>
        </p:nvPicPr>
        <p:blipFill>
          <a:blip r:embed="rId2" cstate="print"/>
          <a:srcRect/>
          <a:stretch>
            <a:fillRect/>
          </a:stretch>
        </p:blipFill>
        <p:spPr bwMode="gray">
          <a:xfrm>
            <a:off x="2895600" y="3429000"/>
            <a:ext cx="3303587" cy="1439863"/>
          </a:xfrm>
          <a:prstGeom prst="rect">
            <a:avLst/>
          </a:prstGeom>
          <a:noFill/>
        </p:spPr>
      </p:pic>
      <p:sp>
        <p:nvSpPr>
          <p:cNvPr id="9" name="Rectangle 4"/>
          <p:cNvSpPr>
            <a:spLocks noChangeArrowheads="1"/>
          </p:cNvSpPr>
          <p:nvPr/>
        </p:nvSpPr>
        <p:spPr bwMode="gray">
          <a:xfrm>
            <a:off x="2362200" y="2895600"/>
            <a:ext cx="1085850" cy="260350"/>
          </a:xfrm>
          <a:prstGeom prst="rect">
            <a:avLst/>
          </a:prstGeom>
          <a:noFill/>
          <a:ln w="28575">
            <a:solidFill>
              <a:srgbClr val="FF0000"/>
            </a:solid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6661" name="Rectangle 5"/>
          <p:cNvSpPr>
            <a:spLocks noGrp="1" noChangeArrowheads="1"/>
          </p:cNvSpPr>
          <p:nvPr>
            <p:ph type="title"/>
          </p:nvPr>
        </p:nvSpPr>
        <p:spPr/>
        <p:txBody>
          <a:bodyPr/>
          <a:lstStyle/>
          <a:p>
            <a:r>
              <a:rPr lang="en-US"/>
              <a:t>Modifying a View</a:t>
            </a:r>
          </a:p>
        </p:txBody>
      </p:sp>
      <p:sp>
        <p:nvSpPr>
          <p:cNvPr id="326662" name="Rectangle 6"/>
          <p:cNvSpPr>
            <a:spLocks noGrp="1" noChangeArrowheads="1"/>
          </p:cNvSpPr>
          <p:nvPr>
            <p:ph idx="1"/>
          </p:nvPr>
        </p:nvSpPr>
        <p:spPr>
          <a:xfrm>
            <a:off x="844550" y="1449388"/>
            <a:ext cx="7918450" cy="5180012"/>
          </a:xfrm>
        </p:spPr>
        <p:txBody>
          <a:bodyPr>
            <a:normAutofit lnSpcReduction="10000"/>
          </a:bodyPr>
          <a:lstStyle/>
          <a:p>
            <a:pPr lvl="1"/>
            <a:r>
              <a:rPr lang="en-US" dirty="0"/>
              <a:t>Modify the </a:t>
            </a:r>
            <a:r>
              <a:rPr lang="en-US" dirty="0">
                <a:latin typeface="Courier New" pitchFamily="49" charset="0"/>
              </a:rPr>
              <a:t>EMPVU80</a:t>
            </a:r>
            <a:r>
              <a:rPr lang="en-US" dirty="0"/>
              <a:t> view by using a </a:t>
            </a:r>
            <a:r>
              <a:rPr lang="en-US" dirty="0">
                <a:latin typeface="Courier New" pitchFamily="49" charset="0"/>
              </a:rPr>
              <a:t>CREATE</a:t>
            </a:r>
            <a:r>
              <a:rPr lang="en-US" dirty="0"/>
              <a:t> </a:t>
            </a:r>
            <a:r>
              <a:rPr lang="en-US" dirty="0">
                <a:latin typeface="Courier New" pitchFamily="49" charset="0"/>
              </a:rPr>
              <a:t>OR</a:t>
            </a:r>
            <a:r>
              <a:rPr lang="en-US" dirty="0"/>
              <a:t> </a:t>
            </a:r>
            <a:r>
              <a:rPr lang="en-US" dirty="0">
                <a:latin typeface="Courier New" pitchFamily="49" charset="0"/>
              </a:rPr>
              <a:t>REPLACE</a:t>
            </a:r>
            <a:r>
              <a:rPr lang="en-US" dirty="0"/>
              <a:t> </a:t>
            </a:r>
            <a:r>
              <a:rPr lang="en-US" dirty="0">
                <a:latin typeface="Courier New" pitchFamily="49" charset="0"/>
              </a:rPr>
              <a:t>VIEW</a:t>
            </a:r>
            <a:r>
              <a:rPr lang="en-US" dirty="0"/>
              <a:t> clause. Add an alias for each column name:</a:t>
            </a:r>
          </a:p>
          <a:p>
            <a:pPr lvl="1"/>
            <a:endParaRPr lang="en-US" dirty="0"/>
          </a:p>
          <a:p>
            <a:pPr lvl="1"/>
            <a:endParaRPr lang="en-US" dirty="0"/>
          </a:p>
          <a:p>
            <a:pPr lvl="1"/>
            <a:endParaRPr lang="en-US" dirty="0"/>
          </a:p>
          <a:p>
            <a:pPr lvl="1"/>
            <a:endParaRPr lang="en-US" dirty="0" smtClean="0"/>
          </a:p>
          <a:p>
            <a:pPr lvl="1">
              <a:buNone/>
            </a:pPr>
            <a:endParaRPr lang="en-US" dirty="0"/>
          </a:p>
          <a:p>
            <a:pPr lvl="1"/>
            <a:r>
              <a:rPr lang="en-US" dirty="0"/>
              <a:t>Column aliases in the </a:t>
            </a:r>
            <a:r>
              <a:rPr lang="en-US" dirty="0">
                <a:latin typeface="Courier New" pitchFamily="49" charset="0"/>
              </a:rPr>
              <a:t>CREATE</a:t>
            </a:r>
            <a:r>
              <a:rPr lang="en-US" dirty="0"/>
              <a:t> </a:t>
            </a:r>
            <a:r>
              <a:rPr lang="en-US" dirty="0">
                <a:latin typeface="Courier New" pitchFamily="49" charset="0"/>
              </a:rPr>
              <a:t>OR</a:t>
            </a:r>
            <a:r>
              <a:rPr lang="en-US" dirty="0"/>
              <a:t> </a:t>
            </a:r>
            <a:r>
              <a:rPr lang="en-US" dirty="0">
                <a:latin typeface="Courier New" pitchFamily="49" charset="0"/>
              </a:rPr>
              <a:t>REPLACE</a:t>
            </a:r>
            <a:r>
              <a:rPr lang="en-US" dirty="0"/>
              <a:t> </a:t>
            </a:r>
            <a:r>
              <a:rPr lang="en-US" dirty="0">
                <a:latin typeface="Courier New" pitchFamily="49" charset="0"/>
              </a:rPr>
              <a:t>VIEW</a:t>
            </a:r>
            <a:r>
              <a:rPr lang="en-US" dirty="0"/>
              <a:t> clause are listed in the same order as the columns in the </a:t>
            </a:r>
            <a:r>
              <a:rPr lang="en-US" dirty="0" err="1"/>
              <a:t>subquery</a:t>
            </a:r>
            <a:r>
              <a:rPr lang="en-US" dirty="0"/>
              <a:t>.</a:t>
            </a:r>
          </a:p>
        </p:txBody>
      </p:sp>
      <p:sp>
        <p:nvSpPr>
          <p:cNvPr id="326660" name="Rectangle 4"/>
          <p:cNvSpPr>
            <a:spLocks noChangeArrowheads="1"/>
          </p:cNvSpPr>
          <p:nvPr/>
        </p:nvSpPr>
        <p:spPr bwMode="blackGray">
          <a:xfrm>
            <a:off x="1295400" y="2819400"/>
            <a:ext cx="7467600" cy="1962150"/>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wrap="none" lIns="92075" tIns="46038" rIns="92075" bIns="46038" anchor="ctr"/>
          <a:lstStyle/>
          <a:p>
            <a:pPr eaLnBrk="0" hangingPunct="0">
              <a:spcBef>
                <a:spcPct val="0"/>
              </a:spcBef>
              <a:tabLst>
                <a:tab pos="1200150" algn="l"/>
              </a:tabLst>
            </a:pPr>
            <a:r>
              <a:rPr lang="en-US" b="1">
                <a:solidFill>
                  <a:schemeClr val="tx2">
                    <a:lumMod val="50000"/>
                  </a:schemeClr>
                </a:solidFill>
                <a:latin typeface="Courier New" pitchFamily="49" charset="0"/>
              </a:rPr>
              <a:t>CREATE OR REPLACE VIEW empvu80</a:t>
            </a:r>
          </a:p>
          <a:p>
            <a:pPr eaLnBrk="0" hangingPunct="0">
              <a:spcBef>
                <a:spcPct val="0"/>
              </a:spcBef>
              <a:tabLst>
                <a:tab pos="1200150" algn="l"/>
              </a:tabLst>
            </a:pPr>
            <a:r>
              <a:rPr lang="en-US" b="1">
                <a:solidFill>
                  <a:schemeClr val="tx2">
                    <a:lumMod val="50000"/>
                  </a:schemeClr>
                </a:solidFill>
                <a:latin typeface="Courier New" pitchFamily="49" charset="0"/>
              </a:rPr>
              <a:t>  (id_number, name, sal, department_id)</a:t>
            </a:r>
          </a:p>
          <a:p>
            <a:pPr eaLnBrk="0" hangingPunct="0">
              <a:spcBef>
                <a:spcPct val="0"/>
              </a:spcBef>
              <a:tabLst>
                <a:tab pos="1200150" algn="l"/>
              </a:tabLst>
            </a:pPr>
            <a:r>
              <a:rPr lang="en-US" b="1">
                <a:solidFill>
                  <a:schemeClr val="tx2">
                    <a:lumMod val="50000"/>
                  </a:schemeClr>
                </a:solidFill>
                <a:latin typeface="Courier New" pitchFamily="49" charset="0"/>
              </a:rPr>
              <a:t>AS SELECT  employee_id, first_name || ' ' </a:t>
            </a:r>
          </a:p>
          <a:p>
            <a:pPr eaLnBrk="0" hangingPunct="0">
              <a:spcBef>
                <a:spcPct val="0"/>
              </a:spcBef>
              <a:tabLst>
                <a:tab pos="1200150" algn="l"/>
              </a:tabLst>
            </a:pPr>
            <a:r>
              <a:rPr lang="en-US" b="1">
                <a:solidFill>
                  <a:schemeClr val="tx2">
                    <a:lumMod val="50000"/>
                  </a:schemeClr>
                </a:solidFill>
                <a:latin typeface="Courier New" pitchFamily="49" charset="0"/>
              </a:rPr>
              <a:t>           || last_name, salary, department_id</a:t>
            </a:r>
          </a:p>
          <a:p>
            <a:pPr eaLnBrk="0" hangingPunct="0">
              <a:spcBef>
                <a:spcPct val="0"/>
              </a:spcBef>
              <a:tabLst>
                <a:tab pos="1200150" algn="l"/>
              </a:tabLst>
            </a:pPr>
            <a:r>
              <a:rPr lang="en-US" b="1">
                <a:solidFill>
                  <a:schemeClr val="tx2">
                    <a:lumMod val="50000"/>
                  </a:schemeClr>
                </a:solidFill>
                <a:latin typeface="Courier New" pitchFamily="49" charset="0"/>
              </a:rPr>
              <a:t>   FROM    employees</a:t>
            </a:r>
          </a:p>
          <a:p>
            <a:pPr eaLnBrk="0" hangingPunct="0">
              <a:spcBef>
                <a:spcPct val="0"/>
              </a:spcBef>
              <a:tabLst>
                <a:tab pos="1200150" algn="l"/>
              </a:tabLst>
            </a:pPr>
            <a:r>
              <a:rPr lang="en-US" b="1">
                <a:solidFill>
                  <a:schemeClr val="tx2">
                    <a:lumMod val="50000"/>
                  </a:schemeClr>
                </a:solidFill>
                <a:latin typeface="Courier New" pitchFamily="49" charset="0"/>
              </a:rPr>
              <a:t>   WHERE   department_id = 80;</a:t>
            </a:r>
          </a:p>
          <a:p>
            <a:pPr eaLnBrk="0" hangingPunct="0">
              <a:spcBef>
                <a:spcPct val="0"/>
              </a:spcBef>
              <a:tabLst>
                <a:tab pos="1200150" algn="l"/>
              </a:tabLst>
            </a:pPr>
            <a:endParaRPr lang="en-US" b="1">
              <a:solidFill>
                <a:schemeClr val="tx2">
                  <a:lumMod val="50000"/>
                </a:schemeClr>
              </a:solidFill>
              <a:latin typeface="Courier New" pitchFamily="49" charset="0"/>
            </a:endParaRPr>
          </a:p>
        </p:txBody>
      </p:sp>
      <p:pic>
        <p:nvPicPr>
          <p:cNvPr id="326664" name="Picture 8" descr="C:\project-SQLFund1\images\img10-viewcreated2.gif"/>
          <p:cNvPicPr>
            <a:picLocks noChangeAspect="1" noChangeArrowheads="1"/>
          </p:cNvPicPr>
          <p:nvPr/>
        </p:nvPicPr>
        <p:blipFill>
          <a:blip r:embed="rId3" cstate="print"/>
          <a:srcRect/>
          <a:stretch>
            <a:fillRect/>
          </a:stretch>
        </p:blipFill>
        <p:spPr bwMode="gray">
          <a:xfrm>
            <a:off x="1295400" y="4495800"/>
            <a:ext cx="2686050" cy="228600"/>
          </a:xfrm>
          <a:prstGeom prst="rect">
            <a:avLst/>
          </a:prstGeom>
          <a:noFill/>
        </p:spPr>
      </p:pic>
    </p:spTree>
  </p:cSld>
  <p:clrMapOvr>
    <a:masterClrMapping/>
  </p:clrMapOvr>
  <p:transition spd="slow"/>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8709" name="Rectangle 5"/>
          <p:cNvSpPr>
            <a:spLocks noGrp="1" noChangeArrowheads="1"/>
          </p:cNvSpPr>
          <p:nvPr>
            <p:ph type="title"/>
          </p:nvPr>
        </p:nvSpPr>
        <p:spPr/>
        <p:txBody>
          <a:bodyPr/>
          <a:lstStyle/>
          <a:p>
            <a:r>
              <a:rPr lang="en-US"/>
              <a:t>Creating a Complex View</a:t>
            </a:r>
          </a:p>
        </p:txBody>
      </p:sp>
      <p:sp>
        <p:nvSpPr>
          <p:cNvPr id="328710" name="Rectangle 6"/>
          <p:cNvSpPr>
            <a:spLocks noGrp="1" noChangeArrowheads="1"/>
          </p:cNvSpPr>
          <p:nvPr>
            <p:ph idx="1"/>
          </p:nvPr>
        </p:nvSpPr>
        <p:spPr>
          <a:xfrm>
            <a:off x="996950" y="1449388"/>
            <a:ext cx="7918450" cy="695325"/>
          </a:xfrm>
        </p:spPr>
        <p:txBody>
          <a:bodyPr>
            <a:noAutofit/>
          </a:bodyPr>
          <a:lstStyle/>
          <a:p>
            <a:r>
              <a:rPr lang="en-US" sz="2800" dirty="0"/>
              <a:t>Create a complex view that contains group functions to display values from two tables:</a:t>
            </a:r>
          </a:p>
        </p:txBody>
      </p:sp>
      <p:sp>
        <p:nvSpPr>
          <p:cNvPr id="328708" name="Rectangle 4"/>
          <p:cNvSpPr>
            <a:spLocks noChangeArrowheads="1"/>
          </p:cNvSpPr>
          <p:nvPr/>
        </p:nvSpPr>
        <p:spPr bwMode="blackGray">
          <a:xfrm>
            <a:off x="1219200" y="2514600"/>
            <a:ext cx="7467600" cy="2195513"/>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wrap="none" lIns="92075" tIns="46038" rIns="92075" bIns="46038" anchor="ctr"/>
          <a:lstStyle/>
          <a:p>
            <a:pPr eaLnBrk="0" hangingPunct="0">
              <a:spcBef>
                <a:spcPct val="0"/>
              </a:spcBef>
              <a:tabLst>
                <a:tab pos="1200150" algn="l"/>
              </a:tabLst>
            </a:pPr>
            <a:r>
              <a:rPr lang="en-US" b="1" dirty="0">
                <a:solidFill>
                  <a:schemeClr val="tx2">
                    <a:lumMod val="50000"/>
                  </a:schemeClr>
                </a:solidFill>
                <a:latin typeface="Courier New" pitchFamily="49" charset="0"/>
              </a:rPr>
              <a:t>CREATE OR REPLACE VIEW </a:t>
            </a:r>
            <a:r>
              <a:rPr lang="en-US" b="1" dirty="0" err="1">
                <a:solidFill>
                  <a:schemeClr val="tx2">
                    <a:lumMod val="50000"/>
                  </a:schemeClr>
                </a:solidFill>
                <a:latin typeface="Courier New" pitchFamily="49" charset="0"/>
              </a:rPr>
              <a:t>dept_sum_vu</a:t>
            </a:r>
            <a:endParaRPr lang="en-US" b="1" dirty="0">
              <a:solidFill>
                <a:schemeClr val="tx2">
                  <a:lumMod val="50000"/>
                </a:schemeClr>
              </a:solidFill>
              <a:latin typeface="Courier New" pitchFamily="49" charset="0"/>
            </a:endParaRPr>
          </a:p>
          <a:p>
            <a:pPr eaLnBrk="0" hangingPunct="0">
              <a:spcBef>
                <a:spcPct val="0"/>
              </a:spcBef>
              <a:tabLst>
                <a:tab pos="1200150" algn="l"/>
              </a:tabLst>
            </a:pPr>
            <a:r>
              <a:rPr lang="en-US" b="1" dirty="0">
                <a:solidFill>
                  <a:schemeClr val="tx2">
                    <a:lumMod val="50000"/>
                  </a:schemeClr>
                </a:solidFill>
                <a:latin typeface="Courier New" pitchFamily="49" charset="0"/>
              </a:rPr>
              <a:t>  (name, </a:t>
            </a:r>
            <a:r>
              <a:rPr lang="en-US" b="1" dirty="0" err="1">
                <a:solidFill>
                  <a:schemeClr val="tx2">
                    <a:lumMod val="50000"/>
                  </a:schemeClr>
                </a:solidFill>
                <a:latin typeface="Courier New" pitchFamily="49" charset="0"/>
              </a:rPr>
              <a:t>minsal</a:t>
            </a:r>
            <a:r>
              <a:rPr lang="en-US" b="1" dirty="0">
                <a:solidFill>
                  <a:schemeClr val="tx2">
                    <a:lumMod val="50000"/>
                  </a:schemeClr>
                </a:solidFill>
                <a:latin typeface="Courier New" pitchFamily="49" charset="0"/>
              </a:rPr>
              <a:t>, </a:t>
            </a:r>
            <a:r>
              <a:rPr lang="en-US" b="1" dirty="0" err="1">
                <a:solidFill>
                  <a:schemeClr val="tx2">
                    <a:lumMod val="50000"/>
                  </a:schemeClr>
                </a:solidFill>
                <a:latin typeface="Courier New" pitchFamily="49" charset="0"/>
              </a:rPr>
              <a:t>maxsal</a:t>
            </a:r>
            <a:r>
              <a:rPr lang="en-US" b="1" dirty="0">
                <a:solidFill>
                  <a:schemeClr val="tx2">
                    <a:lumMod val="50000"/>
                  </a:schemeClr>
                </a:solidFill>
                <a:latin typeface="Courier New" pitchFamily="49" charset="0"/>
              </a:rPr>
              <a:t>, </a:t>
            </a:r>
            <a:r>
              <a:rPr lang="en-US" b="1" dirty="0" err="1">
                <a:solidFill>
                  <a:schemeClr val="tx2">
                    <a:lumMod val="50000"/>
                  </a:schemeClr>
                </a:solidFill>
                <a:latin typeface="Courier New" pitchFamily="49" charset="0"/>
              </a:rPr>
              <a:t>avgsal</a:t>
            </a:r>
            <a:r>
              <a:rPr lang="en-US" b="1" dirty="0">
                <a:solidFill>
                  <a:schemeClr val="tx2">
                    <a:lumMod val="50000"/>
                  </a:schemeClr>
                </a:solidFill>
                <a:latin typeface="Courier New" pitchFamily="49" charset="0"/>
              </a:rPr>
              <a:t>)</a:t>
            </a:r>
          </a:p>
          <a:p>
            <a:pPr eaLnBrk="0" hangingPunct="0">
              <a:spcBef>
                <a:spcPct val="0"/>
              </a:spcBef>
              <a:tabLst>
                <a:tab pos="1200150" algn="l"/>
              </a:tabLst>
            </a:pPr>
            <a:r>
              <a:rPr lang="en-US" b="1" dirty="0">
                <a:solidFill>
                  <a:schemeClr val="tx2">
                    <a:lumMod val="50000"/>
                  </a:schemeClr>
                </a:solidFill>
                <a:latin typeface="Courier New" pitchFamily="49" charset="0"/>
              </a:rPr>
              <a:t>AS SELECT   </a:t>
            </a:r>
            <a:r>
              <a:rPr lang="en-US" b="1" dirty="0" err="1">
                <a:solidFill>
                  <a:schemeClr val="tx2">
                    <a:lumMod val="50000"/>
                  </a:schemeClr>
                </a:solidFill>
                <a:latin typeface="Courier New" pitchFamily="49" charset="0"/>
              </a:rPr>
              <a:t>d.department_name</a:t>
            </a:r>
            <a:r>
              <a:rPr lang="en-US" b="1" dirty="0">
                <a:solidFill>
                  <a:schemeClr val="tx2">
                    <a:lumMod val="50000"/>
                  </a:schemeClr>
                </a:solidFill>
                <a:latin typeface="Courier New" pitchFamily="49" charset="0"/>
              </a:rPr>
              <a:t>, MIN(</a:t>
            </a:r>
            <a:r>
              <a:rPr lang="en-US" b="1" dirty="0" err="1">
                <a:solidFill>
                  <a:schemeClr val="tx2">
                    <a:lumMod val="50000"/>
                  </a:schemeClr>
                </a:solidFill>
                <a:latin typeface="Courier New" pitchFamily="49" charset="0"/>
              </a:rPr>
              <a:t>e.salary</a:t>
            </a:r>
            <a:r>
              <a:rPr lang="en-US" b="1" dirty="0">
                <a:solidFill>
                  <a:schemeClr val="tx2">
                    <a:lumMod val="50000"/>
                  </a:schemeClr>
                </a:solidFill>
                <a:latin typeface="Courier New" pitchFamily="49" charset="0"/>
              </a:rPr>
              <a:t>), </a:t>
            </a:r>
          </a:p>
          <a:p>
            <a:pPr eaLnBrk="0" hangingPunct="0">
              <a:spcBef>
                <a:spcPct val="0"/>
              </a:spcBef>
              <a:tabLst>
                <a:tab pos="1200150" algn="l"/>
              </a:tabLst>
            </a:pPr>
            <a:r>
              <a:rPr lang="en-US" b="1" dirty="0">
                <a:solidFill>
                  <a:schemeClr val="tx2">
                    <a:lumMod val="50000"/>
                  </a:schemeClr>
                </a:solidFill>
                <a:latin typeface="Courier New" pitchFamily="49" charset="0"/>
              </a:rPr>
              <a:t>            MAX(</a:t>
            </a:r>
            <a:r>
              <a:rPr lang="en-US" b="1" dirty="0" err="1">
                <a:solidFill>
                  <a:schemeClr val="tx2">
                    <a:lumMod val="50000"/>
                  </a:schemeClr>
                </a:solidFill>
                <a:latin typeface="Courier New" pitchFamily="49" charset="0"/>
              </a:rPr>
              <a:t>e.salary</a:t>
            </a:r>
            <a:r>
              <a:rPr lang="en-US" b="1" dirty="0">
                <a:solidFill>
                  <a:schemeClr val="tx2">
                    <a:lumMod val="50000"/>
                  </a:schemeClr>
                </a:solidFill>
                <a:latin typeface="Courier New" pitchFamily="49" charset="0"/>
              </a:rPr>
              <a:t>),AVG(</a:t>
            </a:r>
            <a:r>
              <a:rPr lang="en-US" b="1" dirty="0" err="1">
                <a:solidFill>
                  <a:schemeClr val="tx2">
                    <a:lumMod val="50000"/>
                  </a:schemeClr>
                </a:solidFill>
                <a:latin typeface="Courier New" pitchFamily="49" charset="0"/>
              </a:rPr>
              <a:t>e.salary</a:t>
            </a:r>
            <a:r>
              <a:rPr lang="en-US" b="1" dirty="0">
                <a:solidFill>
                  <a:schemeClr val="tx2">
                    <a:lumMod val="50000"/>
                  </a:schemeClr>
                </a:solidFill>
                <a:latin typeface="Courier New" pitchFamily="49" charset="0"/>
              </a:rPr>
              <a:t>)</a:t>
            </a:r>
          </a:p>
          <a:p>
            <a:pPr eaLnBrk="0" hangingPunct="0">
              <a:spcBef>
                <a:spcPct val="0"/>
              </a:spcBef>
              <a:tabLst>
                <a:tab pos="1200150" algn="l"/>
              </a:tabLst>
            </a:pPr>
            <a:r>
              <a:rPr lang="en-US" b="1" dirty="0">
                <a:solidFill>
                  <a:schemeClr val="tx2">
                    <a:lumMod val="50000"/>
                  </a:schemeClr>
                </a:solidFill>
                <a:latin typeface="Courier New" pitchFamily="49" charset="0"/>
              </a:rPr>
              <a:t>   FROM     employees e JOIN departments d</a:t>
            </a:r>
          </a:p>
          <a:p>
            <a:pPr eaLnBrk="0" hangingPunct="0">
              <a:spcBef>
                <a:spcPct val="0"/>
              </a:spcBef>
              <a:tabLst>
                <a:tab pos="1200150" algn="l"/>
              </a:tabLst>
            </a:pPr>
            <a:r>
              <a:rPr lang="en-US" b="1" dirty="0">
                <a:solidFill>
                  <a:schemeClr val="tx2">
                    <a:lumMod val="50000"/>
                  </a:schemeClr>
                </a:solidFill>
                <a:latin typeface="Courier New" pitchFamily="49" charset="0"/>
              </a:rPr>
              <a:t>   ON       (</a:t>
            </a:r>
            <a:r>
              <a:rPr lang="en-US" b="1" dirty="0" err="1">
                <a:solidFill>
                  <a:schemeClr val="tx2">
                    <a:lumMod val="50000"/>
                  </a:schemeClr>
                </a:solidFill>
                <a:latin typeface="Courier New" pitchFamily="49" charset="0"/>
              </a:rPr>
              <a:t>e.department_id</a:t>
            </a:r>
            <a:r>
              <a:rPr lang="en-US" b="1" dirty="0">
                <a:solidFill>
                  <a:schemeClr val="tx2">
                    <a:lumMod val="50000"/>
                  </a:schemeClr>
                </a:solidFill>
                <a:latin typeface="Courier New" pitchFamily="49" charset="0"/>
              </a:rPr>
              <a:t> = </a:t>
            </a:r>
            <a:r>
              <a:rPr lang="en-US" b="1" dirty="0" err="1">
                <a:solidFill>
                  <a:schemeClr val="tx2">
                    <a:lumMod val="50000"/>
                  </a:schemeClr>
                </a:solidFill>
                <a:latin typeface="Courier New" pitchFamily="49" charset="0"/>
              </a:rPr>
              <a:t>d.department_id</a:t>
            </a:r>
            <a:r>
              <a:rPr lang="en-US" b="1" dirty="0">
                <a:solidFill>
                  <a:schemeClr val="tx2">
                    <a:lumMod val="50000"/>
                  </a:schemeClr>
                </a:solidFill>
                <a:latin typeface="Courier New" pitchFamily="49" charset="0"/>
              </a:rPr>
              <a:t>)</a:t>
            </a:r>
          </a:p>
          <a:p>
            <a:pPr eaLnBrk="0" hangingPunct="0">
              <a:spcBef>
                <a:spcPct val="0"/>
              </a:spcBef>
              <a:tabLst>
                <a:tab pos="1200150" algn="l"/>
              </a:tabLst>
            </a:pPr>
            <a:r>
              <a:rPr lang="en-US" b="1" dirty="0">
                <a:solidFill>
                  <a:schemeClr val="tx2">
                    <a:lumMod val="50000"/>
                  </a:schemeClr>
                </a:solidFill>
                <a:latin typeface="Courier New" pitchFamily="49" charset="0"/>
              </a:rPr>
              <a:t>   GROUP BY </a:t>
            </a:r>
            <a:r>
              <a:rPr lang="en-US" b="1" dirty="0" err="1">
                <a:solidFill>
                  <a:schemeClr val="tx2">
                    <a:lumMod val="50000"/>
                  </a:schemeClr>
                </a:solidFill>
                <a:latin typeface="Courier New" pitchFamily="49" charset="0"/>
              </a:rPr>
              <a:t>d.department_name</a:t>
            </a:r>
            <a:r>
              <a:rPr lang="en-US" b="1" dirty="0">
                <a:solidFill>
                  <a:schemeClr val="tx2">
                    <a:lumMod val="50000"/>
                  </a:schemeClr>
                </a:solidFill>
                <a:latin typeface="Courier New" pitchFamily="49" charset="0"/>
              </a:rPr>
              <a:t>;</a:t>
            </a:r>
          </a:p>
          <a:p>
            <a:pPr eaLnBrk="0" hangingPunct="0">
              <a:spcBef>
                <a:spcPct val="0"/>
              </a:spcBef>
              <a:tabLst>
                <a:tab pos="1200150" algn="l"/>
              </a:tabLst>
            </a:pPr>
            <a:endParaRPr lang="en-US" b="1" dirty="0">
              <a:solidFill>
                <a:schemeClr val="tx2">
                  <a:lumMod val="50000"/>
                </a:schemeClr>
              </a:solidFill>
              <a:latin typeface="Courier New" pitchFamily="49" charset="0"/>
            </a:endParaRPr>
          </a:p>
        </p:txBody>
      </p:sp>
      <p:pic>
        <p:nvPicPr>
          <p:cNvPr id="328711" name="Picture 7" descr="C:\project-SQLFund1\images\img10-viewcreated2.gif"/>
          <p:cNvPicPr>
            <a:picLocks noChangeAspect="1" noChangeArrowheads="1"/>
          </p:cNvPicPr>
          <p:nvPr/>
        </p:nvPicPr>
        <p:blipFill>
          <a:blip r:embed="rId3" cstate="print"/>
          <a:srcRect/>
          <a:stretch>
            <a:fillRect/>
          </a:stretch>
        </p:blipFill>
        <p:spPr bwMode="gray">
          <a:xfrm>
            <a:off x="1219200" y="4495800"/>
            <a:ext cx="2686050" cy="228600"/>
          </a:xfrm>
          <a:prstGeom prst="rect">
            <a:avLst/>
          </a:prstGeom>
          <a:noFill/>
        </p:spPr>
      </p:pic>
      <p:sp>
        <p:nvSpPr>
          <p:cNvPr id="6" name="Rectangle 5"/>
          <p:cNvSpPr/>
          <p:nvPr/>
        </p:nvSpPr>
        <p:spPr>
          <a:xfrm>
            <a:off x="1143000" y="4876800"/>
            <a:ext cx="7620000" cy="1815882"/>
          </a:xfrm>
          <a:prstGeom prst="rect">
            <a:avLst/>
          </a:prstGeom>
        </p:spPr>
        <p:txBody>
          <a:bodyPr wrap="square">
            <a:spAutoFit/>
          </a:bodyPr>
          <a:lstStyle/>
          <a:p>
            <a:r>
              <a:rPr lang="en-US" sz="2800" dirty="0"/>
              <a:t>Note that alternative names have been specified for the view. This is a requirement if any column of the view is derived from a function or an expression.</a:t>
            </a:r>
          </a:p>
        </p:txBody>
      </p:sp>
    </p:spTree>
  </p:cSld>
  <p:clrMapOvr>
    <a:masterClrMapping/>
  </p:clrMapOvr>
  <p:transition spd="slow"/>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0758" name="Rectangle 6"/>
          <p:cNvSpPr>
            <a:spLocks noGrp="1" noChangeArrowheads="1"/>
          </p:cNvSpPr>
          <p:nvPr>
            <p:ph type="title"/>
          </p:nvPr>
        </p:nvSpPr>
        <p:spPr/>
        <p:txBody>
          <a:bodyPr>
            <a:normAutofit fontScale="90000"/>
          </a:bodyPr>
          <a:lstStyle/>
          <a:p>
            <a:r>
              <a:rPr lang="en-US" dirty="0"/>
              <a:t>Rules for Performing </a:t>
            </a:r>
            <a:br>
              <a:rPr lang="en-US" dirty="0"/>
            </a:br>
            <a:r>
              <a:rPr lang="en-US" dirty="0"/>
              <a:t>DML Operations on a View</a:t>
            </a:r>
          </a:p>
        </p:txBody>
      </p:sp>
      <p:sp>
        <p:nvSpPr>
          <p:cNvPr id="330759" name="Rectangle 7"/>
          <p:cNvSpPr>
            <a:spLocks noGrp="1" noChangeArrowheads="1"/>
          </p:cNvSpPr>
          <p:nvPr>
            <p:ph idx="1"/>
          </p:nvPr>
        </p:nvSpPr>
        <p:spPr>
          <a:xfrm>
            <a:off x="990600" y="1449388"/>
            <a:ext cx="7918450" cy="4189412"/>
          </a:xfrm>
        </p:spPr>
        <p:txBody>
          <a:bodyPr>
            <a:noAutofit/>
          </a:bodyPr>
          <a:lstStyle/>
          <a:p>
            <a:pPr lvl="1"/>
            <a:r>
              <a:rPr lang="en-US" dirty="0"/>
              <a:t>You can usually perform DML operations on</a:t>
            </a:r>
            <a:br>
              <a:rPr lang="en-US" dirty="0"/>
            </a:br>
            <a:r>
              <a:rPr lang="en-US" dirty="0"/>
              <a:t>simple views.</a:t>
            </a:r>
          </a:p>
          <a:p>
            <a:pPr lvl="1"/>
            <a:r>
              <a:rPr lang="en-US" dirty="0"/>
              <a:t>You cannot </a:t>
            </a:r>
            <a:r>
              <a:rPr lang="en-US" b="1" u="sng" dirty="0"/>
              <a:t>remove</a:t>
            </a:r>
            <a:r>
              <a:rPr lang="en-US" dirty="0"/>
              <a:t> a row if the view contains the following:</a:t>
            </a:r>
          </a:p>
          <a:p>
            <a:pPr lvl="2"/>
            <a:r>
              <a:rPr lang="en-US" sz="2800" dirty="0"/>
              <a:t>Group functions</a:t>
            </a:r>
          </a:p>
          <a:p>
            <a:pPr lvl="2"/>
            <a:r>
              <a:rPr lang="en-US" sz="2800" dirty="0"/>
              <a:t>A </a:t>
            </a:r>
            <a:r>
              <a:rPr lang="en-US" sz="2800" dirty="0">
                <a:latin typeface="Courier New" pitchFamily="49" charset="0"/>
              </a:rPr>
              <a:t>GROUP</a:t>
            </a:r>
            <a:r>
              <a:rPr lang="en-US" sz="2800" dirty="0"/>
              <a:t> </a:t>
            </a:r>
            <a:r>
              <a:rPr lang="en-US" sz="2800" dirty="0">
                <a:latin typeface="Courier New" pitchFamily="49" charset="0"/>
              </a:rPr>
              <a:t>BY</a:t>
            </a:r>
            <a:r>
              <a:rPr lang="en-US" sz="2800" dirty="0"/>
              <a:t> clause</a:t>
            </a:r>
          </a:p>
          <a:p>
            <a:pPr lvl="2"/>
            <a:r>
              <a:rPr lang="en-US" sz="2800" dirty="0"/>
              <a:t>The </a:t>
            </a:r>
            <a:r>
              <a:rPr lang="en-US" sz="2800" dirty="0">
                <a:latin typeface="Courier New" pitchFamily="49" charset="0"/>
              </a:rPr>
              <a:t>DISTINCT</a:t>
            </a:r>
            <a:r>
              <a:rPr lang="en-US" sz="2800" dirty="0"/>
              <a:t> keyword</a:t>
            </a:r>
          </a:p>
          <a:p>
            <a:pPr lvl="2"/>
            <a:r>
              <a:rPr lang="en-US" sz="2800" dirty="0"/>
              <a:t>The </a:t>
            </a:r>
            <a:r>
              <a:rPr lang="en-US" sz="2800" dirty="0" err="1"/>
              <a:t>pseudocolumn</a:t>
            </a:r>
            <a:r>
              <a:rPr lang="en-US" sz="2800" dirty="0"/>
              <a:t> </a:t>
            </a:r>
            <a:r>
              <a:rPr lang="en-US" sz="2800" dirty="0">
                <a:latin typeface="Courier New" pitchFamily="49" charset="0"/>
              </a:rPr>
              <a:t>ROWNUM</a:t>
            </a:r>
            <a:r>
              <a:rPr lang="en-US" sz="2800" dirty="0"/>
              <a:t> </a:t>
            </a:r>
            <a:r>
              <a:rPr lang="en-US" sz="2800" dirty="0" smtClean="0"/>
              <a:t>keyword</a:t>
            </a:r>
          </a:p>
          <a:p>
            <a:pPr lvl="2">
              <a:buNone/>
            </a:pPr>
            <a:endParaRPr lang="en-US" sz="2800" dirty="0"/>
          </a:p>
        </p:txBody>
      </p:sp>
      <p:pic>
        <p:nvPicPr>
          <p:cNvPr id="330756" name="Picture 4" descr="D:\Temp\symbo005.gif"/>
          <p:cNvPicPr>
            <a:picLocks noChangeAspect="1" noChangeArrowheads="1"/>
          </p:cNvPicPr>
          <p:nvPr/>
        </p:nvPicPr>
        <p:blipFill>
          <a:blip r:embed="rId3" cstate="print"/>
          <a:srcRect/>
          <a:stretch>
            <a:fillRect/>
          </a:stretch>
        </p:blipFill>
        <p:spPr bwMode="gray">
          <a:xfrm>
            <a:off x="7239000" y="1910735"/>
            <a:ext cx="533400" cy="527665"/>
          </a:xfrm>
          <a:prstGeom prst="rect">
            <a:avLst/>
          </a:prstGeom>
          <a:noFill/>
        </p:spPr>
      </p:pic>
      <p:pic>
        <p:nvPicPr>
          <p:cNvPr id="330757" name="Picture 5" descr="D:\Temp\symbo008.gif"/>
          <p:cNvPicPr>
            <a:picLocks noChangeAspect="1" noChangeArrowheads="1"/>
          </p:cNvPicPr>
          <p:nvPr/>
        </p:nvPicPr>
        <p:blipFill>
          <a:blip r:embed="rId4" cstate="print"/>
          <a:srcRect/>
          <a:stretch>
            <a:fillRect/>
          </a:stretch>
        </p:blipFill>
        <p:spPr bwMode="gray">
          <a:xfrm>
            <a:off x="7086600" y="2971800"/>
            <a:ext cx="738187" cy="738188"/>
          </a:xfrm>
          <a:prstGeom prst="rect">
            <a:avLst/>
          </a:prstGeom>
          <a:noFill/>
        </p:spPr>
      </p:pic>
    </p:spTree>
  </p:cSld>
  <p:clrMapOvr>
    <a:masterClrMapping/>
  </p:clrMapOvr>
  <p:transition spd="slow"/>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804" name="Rectangle 4"/>
          <p:cNvSpPr>
            <a:spLocks noGrp="1" noChangeArrowheads="1"/>
          </p:cNvSpPr>
          <p:nvPr>
            <p:ph type="title"/>
          </p:nvPr>
        </p:nvSpPr>
        <p:spPr/>
        <p:txBody>
          <a:bodyPr>
            <a:normAutofit fontScale="90000"/>
          </a:bodyPr>
          <a:lstStyle/>
          <a:p>
            <a:r>
              <a:rPr lang="en-US"/>
              <a:t>Rules for Performing </a:t>
            </a:r>
            <a:br>
              <a:rPr lang="en-US"/>
            </a:br>
            <a:r>
              <a:rPr lang="en-US"/>
              <a:t>DML Operations on a View</a:t>
            </a:r>
          </a:p>
        </p:txBody>
      </p:sp>
      <p:sp>
        <p:nvSpPr>
          <p:cNvPr id="332805" name="Rectangle 5"/>
          <p:cNvSpPr>
            <a:spLocks noGrp="1" noChangeArrowheads="1"/>
          </p:cNvSpPr>
          <p:nvPr>
            <p:ph idx="1"/>
          </p:nvPr>
        </p:nvSpPr>
        <p:spPr>
          <a:xfrm>
            <a:off x="1149350" y="1830388"/>
            <a:ext cx="7918450" cy="4646612"/>
          </a:xfrm>
        </p:spPr>
        <p:txBody>
          <a:bodyPr>
            <a:normAutofit/>
          </a:bodyPr>
          <a:lstStyle/>
          <a:p>
            <a:r>
              <a:rPr lang="en-US" dirty="0"/>
              <a:t>You cannot </a:t>
            </a:r>
            <a:r>
              <a:rPr lang="en-US" b="1" u="sng" dirty="0"/>
              <a:t>modify</a:t>
            </a:r>
            <a:r>
              <a:rPr lang="en-US" dirty="0"/>
              <a:t> data in a view if it contains:</a:t>
            </a:r>
          </a:p>
          <a:p>
            <a:pPr lvl="1"/>
            <a:r>
              <a:rPr lang="en-US" dirty="0"/>
              <a:t>Group functions</a:t>
            </a:r>
          </a:p>
          <a:p>
            <a:pPr lvl="1"/>
            <a:r>
              <a:rPr lang="en-US" dirty="0"/>
              <a:t>A </a:t>
            </a:r>
            <a:r>
              <a:rPr lang="en-US" dirty="0">
                <a:latin typeface="Courier New" pitchFamily="49" charset="0"/>
              </a:rPr>
              <a:t>GROUP</a:t>
            </a:r>
            <a:r>
              <a:rPr lang="en-US" dirty="0"/>
              <a:t> </a:t>
            </a:r>
            <a:r>
              <a:rPr lang="en-US" dirty="0">
                <a:latin typeface="Courier New" pitchFamily="49" charset="0"/>
              </a:rPr>
              <a:t>BY</a:t>
            </a:r>
            <a:r>
              <a:rPr lang="en-US" dirty="0"/>
              <a:t> clause</a:t>
            </a:r>
          </a:p>
          <a:p>
            <a:pPr lvl="1"/>
            <a:r>
              <a:rPr lang="en-US" dirty="0"/>
              <a:t>The </a:t>
            </a:r>
            <a:r>
              <a:rPr lang="en-US" dirty="0">
                <a:latin typeface="Courier New" pitchFamily="49" charset="0"/>
              </a:rPr>
              <a:t>DISTINCT</a:t>
            </a:r>
            <a:r>
              <a:rPr lang="en-US" dirty="0"/>
              <a:t> keyword</a:t>
            </a:r>
          </a:p>
          <a:p>
            <a:pPr lvl="1"/>
            <a:r>
              <a:rPr lang="en-US" dirty="0"/>
              <a:t>The </a:t>
            </a:r>
            <a:r>
              <a:rPr lang="en-US" dirty="0" err="1"/>
              <a:t>pseudocolumn</a:t>
            </a:r>
            <a:r>
              <a:rPr lang="en-US" dirty="0"/>
              <a:t> </a:t>
            </a:r>
            <a:r>
              <a:rPr lang="en-US" dirty="0">
                <a:latin typeface="Courier New" pitchFamily="49" charset="0"/>
              </a:rPr>
              <a:t>ROWNUM</a:t>
            </a:r>
            <a:r>
              <a:rPr lang="en-US" dirty="0"/>
              <a:t> keyword</a:t>
            </a:r>
          </a:p>
          <a:p>
            <a:pPr lvl="1"/>
            <a:r>
              <a:rPr lang="en-US" dirty="0"/>
              <a:t>Columns defined by </a:t>
            </a:r>
            <a:r>
              <a:rPr lang="en-US" dirty="0" smtClean="0"/>
              <a:t>expressions (for example, </a:t>
            </a:r>
            <a:r>
              <a:rPr lang="en-US" dirty="0" smtClean="0">
                <a:latin typeface="Courier New" pitchFamily="49" charset="0"/>
              </a:rPr>
              <a:t>SALARY * 12</a:t>
            </a:r>
            <a:r>
              <a:rPr lang="en-US" dirty="0" smtClean="0"/>
              <a:t>).</a:t>
            </a:r>
          </a:p>
          <a:p>
            <a:pPr lvl="1"/>
            <a:endParaRPr lang="en-US" dirty="0"/>
          </a:p>
        </p:txBody>
      </p:sp>
    </p:spTree>
  </p:cSld>
  <p:clrMapOvr>
    <a:masterClrMapping/>
  </p:clrMapOvr>
  <p:transition spd="slow"/>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Objectives</a:t>
            </a:r>
            <a:endParaRPr lang="en-US" dirty="0"/>
          </a:p>
        </p:txBody>
      </p:sp>
      <p:sp>
        <p:nvSpPr>
          <p:cNvPr id="3" name="Content Placeholder 2"/>
          <p:cNvSpPr>
            <a:spLocks noGrp="1"/>
          </p:cNvSpPr>
          <p:nvPr>
            <p:ph idx="1"/>
          </p:nvPr>
        </p:nvSpPr>
        <p:spPr/>
        <p:txBody>
          <a:bodyPr/>
          <a:lstStyle/>
          <a:p>
            <a:pPr lvl="1"/>
            <a:r>
              <a:rPr lang="en-US" dirty="0" smtClean="0"/>
              <a:t>Create simple and complex views</a:t>
            </a:r>
          </a:p>
          <a:p>
            <a:pPr lvl="1"/>
            <a:r>
              <a:rPr lang="en-US" dirty="0" smtClean="0"/>
              <a:t>Creating a view with a check constraint</a:t>
            </a:r>
          </a:p>
          <a:p>
            <a:pPr lvl="1"/>
            <a:r>
              <a:rPr lang="en-US" dirty="0" smtClean="0"/>
              <a:t>Retrieve data from views</a:t>
            </a:r>
          </a:p>
          <a:p>
            <a:pPr lvl="1"/>
            <a:r>
              <a:rPr lang="en-US" dirty="0" smtClean="0"/>
              <a:t>Data manipulation language (DML) operations on a view</a:t>
            </a:r>
          </a:p>
          <a:p>
            <a:pPr lvl="1"/>
            <a:r>
              <a:rPr lang="en-US" dirty="0" smtClean="0"/>
              <a:t>Dropping a view</a:t>
            </a:r>
          </a:p>
          <a:p>
            <a:endParaRPr lang="en-US" dirty="0" smtClean="0"/>
          </a:p>
          <a:p>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4850" name="Rectangle 2"/>
          <p:cNvSpPr>
            <a:spLocks noChangeArrowheads="1"/>
          </p:cNvSpPr>
          <p:nvPr/>
        </p:nvSpPr>
        <p:spPr bwMode="auto">
          <a:xfrm>
            <a:off x="941388" y="168275"/>
            <a:ext cx="7299325" cy="881063"/>
          </a:xfrm>
          <a:prstGeom prst="rect">
            <a:avLst/>
          </a:prstGeom>
          <a:noFill/>
          <a:ln w="9525">
            <a:noFill/>
            <a:miter lim="800000"/>
            <a:headEnd/>
            <a:tailEnd/>
          </a:ln>
          <a:effectLst>
            <a:outerShdw dist="53882" dir="2700000" algn="ctr" rotWithShape="0">
              <a:srgbClr val="000000"/>
            </a:outerShdw>
          </a:effectLst>
        </p:spPr>
        <p:txBody>
          <a:bodyPr lIns="92075" tIns="46038" rIns="92075" bIns="46038"/>
          <a:lstStyle/>
          <a:p>
            <a:pPr eaLnBrk="0" hangingPunct="0">
              <a:spcBef>
                <a:spcPct val="0"/>
              </a:spcBef>
              <a:buClrTx/>
              <a:buFontTx/>
              <a:buNone/>
            </a:pPr>
            <a:endParaRPr lang="en-US" sz="2400" b="0">
              <a:latin typeface="Times New Roman" charset="0"/>
            </a:endParaRPr>
          </a:p>
        </p:txBody>
      </p:sp>
      <p:sp>
        <p:nvSpPr>
          <p:cNvPr id="334853" name="Rectangle 5"/>
          <p:cNvSpPr>
            <a:spLocks noGrp="1" noChangeArrowheads="1"/>
          </p:cNvSpPr>
          <p:nvPr>
            <p:ph type="title"/>
          </p:nvPr>
        </p:nvSpPr>
        <p:spPr/>
        <p:txBody>
          <a:bodyPr>
            <a:normAutofit fontScale="90000"/>
          </a:bodyPr>
          <a:lstStyle/>
          <a:p>
            <a:r>
              <a:rPr lang="en-US"/>
              <a:t>Rules for Performing </a:t>
            </a:r>
            <a:br>
              <a:rPr lang="en-US"/>
            </a:br>
            <a:r>
              <a:rPr lang="en-US"/>
              <a:t>DML Operations on a View</a:t>
            </a:r>
          </a:p>
        </p:txBody>
      </p:sp>
      <p:sp>
        <p:nvSpPr>
          <p:cNvPr id="334854" name="Rectangle 6"/>
          <p:cNvSpPr>
            <a:spLocks noGrp="1" noChangeArrowheads="1"/>
          </p:cNvSpPr>
          <p:nvPr>
            <p:ph idx="1"/>
          </p:nvPr>
        </p:nvSpPr>
        <p:spPr>
          <a:xfrm>
            <a:off x="920750" y="1449388"/>
            <a:ext cx="7918450" cy="5180012"/>
          </a:xfrm>
        </p:spPr>
        <p:txBody>
          <a:bodyPr>
            <a:normAutofit fontScale="92500" lnSpcReduction="10000"/>
          </a:bodyPr>
          <a:lstStyle/>
          <a:p>
            <a:r>
              <a:rPr lang="en-US" dirty="0"/>
              <a:t>You cannot </a:t>
            </a:r>
            <a:r>
              <a:rPr lang="en-US" b="1" u="sng" dirty="0"/>
              <a:t>add</a:t>
            </a:r>
            <a:r>
              <a:rPr lang="en-US" dirty="0"/>
              <a:t> data through a view if the view includes:</a:t>
            </a:r>
          </a:p>
          <a:p>
            <a:pPr lvl="1"/>
            <a:r>
              <a:rPr lang="en-US" dirty="0"/>
              <a:t>Group functions</a:t>
            </a:r>
          </a:p>
          <a:p>
            <a:pPr lvl="1"/>
            <a:r>
              <a:rPr lang="en-US" dirty="0"/>
              <a:t>A </a:t>
            </a:r>
            <a:r>
              <a:rPr lang="en-US" dirty="0">
                <a:latin typeface="Courier New" pitchFamily="49" charset="0"/>
              </a:rPr>
              <a:t>GROUP</a:t>
            </a:r>
            <a:r>
              <a:rPr lang="en-US" dirty="0"/>
              <a:t> </a:t>
            </a:r>
            <a:r>
              <a:rPr lang="en-US" dirty="0">
                <a:latin typeface="Courier New" pitchFamily="49" charset="0"/>
              </a:rPr>
              <a:t>BY</a:t>
            </a:r>
            <a:r>
              <a:rPr lang="en-US" dirty="0"/>
              <a:t> clause</a:t>
            </a:r>
          </a:p>
          <a:p>
            <a:pPr lvl="1"/>
            <a:r>
              <a:rPr lang="en-US" dirty="0"/>
              <a:t>The </a:t>
            </a:r>
            <a:r>
              <a:rPr lang="en-US" dirty="0">
                <a:latin typeface="Courier New" pitchFamily="49" charset="0"/>
              </a:rPr>
              <a:t>DISTINCT</a:t>
            </a:r>
            <a:r>
              <a:rPr lang="en-US" dirty="0"/>
              <a:t> keyword</a:t>
            </a:r>
          </a:p>
          <a:p>
            <a:pPr lvl="1"/>
            <a:r>
              <a:rPr lang="en-US" dirty="0"/>
              <a:t>The </a:t>
            </a:r>
            <a:r>
              <a:rPr lang="en-US" dirty="0" err="1"/>
              <a:t>pseudocolumn</a:t>
            </a:r>
            <a:r>
              <a:rPr lang="en-US" dirty="0"/>
              <a:t> </a:t>
            </a:r>
            <a:r>
              <a:rPr lang="en-US" dirty="0">
                <a:latin typeface="Courier New" pitchFamily="49" charset="0"/>
              </a:rPr>
              <a:t>ROWNUM</a:t>
            </a:r>
            <a:r>
              <a:rPr lang="en-US" dirty="0"/>
              <a:t> keyword</a:t>
            </a:r>
          </a:p>
          <a:p>
            <a:pPr lvl="1"/>
            <a:r>
              <a:rPr lang="en-US" dirty="0"/>
              <a:t>Columns defined by expressions</a:t>
            </a:r>
          </a:p>
          <a:p>
            <a:pPr lvl="1"/>
            <a:r>
              <a:rPr lang="en-US" dirty="0">
                <a:latin typeface="Courier New" pitchFamily="49" charset="0"/>
              </a:rPr>
              <a:t>NOT</a:t>
            </a:r>
            <a:r>
              <a:rPr lang="en-US" dirty="0"/>
              <a:t> </a:t>
            </a:r>
            <a:r>
              <a:rPr lang="en-US" dirty="0">
                <a:latin typeface="Courier New" pitchFamily="49" charset="0"/>
              </a:rPr>
              <a:t>NULL</a:t>
            </a:r>
            <a:r>
              <a:rPr lang="en-US" dirty="0"/>
              <a:t> columns in the base tables that are not selected by the </a:t>
            </a:r>
            <a:r>
              <a:rPr lang="en-US" dirty="0" smtClean="0"/>
              <a:t>view without default values in the base table</a:t>
            </a:r>
          </a:p>
          <a:p>
            <a:r>
              <a:rPr lang="en-US" dirty="0" smtClean="0"/>
              <a:t>Remember that you are adding values directly to the underlying table </a:t>
            </a:r>
            <a:r>
              <a:rPr lang="en-US" i="1" dirty="0" smtClean="0"/>
              <a:t>through </a:t>
            </a:r>
            <a:r>
              <a:rPr lang="en-US" dirty="0" smtClean="0"/>
              <a:t>the view.</a:t>
            </a:r>
            <a:endParaRPr lang="en-US" dirty="0"/>
          </a:p>
        </p:txBody>
      </p:sp>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6902" name="Rectangle 6"/>
          <p:cNvSpPr>
            <a:spLocks noGrp="1" noChangeArrowheads="1"/>
          </p:cNvSpPr>
          <p:nvPr>
            <p:ph type="title"/>
          </p:nvPr>
        </p:nvSpPr>
        <p:spPr/>
        <p:txBody>
          <a:bodyPr>
            <a:normAutofit fontScale="90000"/>
          </a:bodyPr>
          <a:lstStyle/>
          <a:p>
            <a:r>
              <a:rPr lang="en-US" dirty="0"/>
              <a:t>Using the </a:t>
            </a:r>
            <a:r>
              <a:rPr lang="en-US" dirty="0">
                <a:latin typeface="Courier New" pitchFamily="49" charset="0"/>
              </a:rPr>
              <a:t>WITH</a:t>
            </a:r>
            <a:r>
              <a:rPr lang="en-US" dirty="0"/>
              <a:t> </a:t>
            </a:r>
            <a:r>
              <a:rPr lang="en-US" dirty="0">
                <a:latin typeface="Courier New" pitchFamily="49" charset="0"/>
              </a:rPr>
              <a:t>CHECK</a:t>
            </a:r>
            <a:r>
              <a:rPr lang="en-US" dirty="0"/>
              <a:t> </a:t>
            </a:r>
            <a:r>
              <a:rPr lang="en-US" dirty="0">
                <a:latin typeface="Courier New" pitchFamily="49" charset="0"/>
              </a:rPr>
              <a:t>OPTION</a:t>
            </a:r>
            <a:r>
              <a:rPr lang="en-US" dirty="0"/>
              <a:t> Clause</a:t>
            </a:r>
          </a:p>
        </p:txBody>
      </p:sp>
      <p:sp>
        <p:nvSpPr>
          <p:cNvPr id="336903" name="Rectangle 7"/>
          <p:cNvSpPr>
            <a:spLocks noGrp="1" noChangeArrowheads="1"/>
          </p:cNvSpPr>
          <p:nvPr>
            <p:ph idx="1"/>
          </p:nvPr>
        </p:nvSpPr>
        <p:spPr>
          <a:xfrm>
            <a:off x="609600" y="1449388"/>
            <a:ext cx="7918450" cy="5103812"/>
          </a:xfrm>
        </p:spPr>
        <p:txBody>
          <a:bodyPr>
            <a:noAutofit/>
          </a:bodyPr>
          <a:lstStyle/>
          <a:p>
            <a:pPr lvl="1"/>
            <a:r>
              <a:rPr lang="en-US" dirty="0"/>
              <a:t>You can ensure that DML operations performed on the view stay in the domain of the view by using the </a:t>
            </a:r>
            <a:r>
              <a:rPr lang="en-US" dirty="0">
                <a:latin typeface="Courier New" pitchFamily="49" charset="0"/>
              </a:rPr>
              <a:t>WITH</a:t>
            </a:r>
            <a:r>
              <a:rPr lang="en-US" dirty="0"/>
              <a:t> </a:t>
            </a:r>
            <a:r>
              <a:rPr lang="en-US" dirty="0">
                <a:latin typeface="Courier New" pitchFamily="49" charset="0"/>
              </a:rPr>
              <a:t>CHECK</a:t>
            </a:r>
            <a:r>
              <a:rPr lang="en-US" dirty="0"/>
              <a:t> </a:t>
            </a:r>
            <a:r>
              <a:rPr lang="en-US" dirty="0">
                <a:latin typeface="Courier New" pitchFamily="49" charset="0"/>
              </a:rPr>
              <a:t>OPTION</a:t>
            </a:r>
            <a:r>
              <a:rPr lang="en-US" dirty="0"/>
              <a:t> clause:</a:t>
            </a:r>
          </a:p>
          <a:p>
            <a:pPr lvl="1">
              <a:buFont typeface="Arial" charset="0"/>
              <a:buNone/>
            </a:pPr>
            <a:endParaRPr lang="en-US" dirty="0"/>
          </a:p>
          <a:p>
            <a:pPr lvl="1">
              <a:buFont typeface="Arial" charset="0"/>
              <a:buNone/>
            </a:pPr>
            <a:endParaRPr lang="en-US" dirty="0"/>
          </a:p>
          <a:p>
            <a:pPr lvl="1">
              <a:buFont typeface="Arial" charset="0"/>
              <a:buNone/>
            </a:pPr>
            <a:endParaRPr lang="en-US" dirty="0"/>
          </a:p>
          <a:p>
            <a:pPr lvl="1">
              <a:buFont typeface="Arial" charset="0"/>
              <a:buNone/>
            </a:pPr>
            <a:endParaRPr lang="en-US" sz="1200" dirty="0"/>
          </a:p>
          <a:p>
            <a:pPr lvl="1"/>
            <a:r>
              <a:rPr lang="en-US" dirty="0"/>
              <a:t>Any attempt to </a:t>
            </a:r>
            <a:r>
              <a:rPr lang="en-US" dirty="0">
                <a:latin typeface="Courier New" pitchFamily="49" charset="0"/>
              </a:rPr>
              <a:t>INSERT</a:t>
            </a:r>
            <a:r>
              <a:rPr lang="en-US" dirty="0"/>
              <a:t> a row with a </a:t>
            </a:r>
            <a:r>
              <a:rPr lang="en-US" dirty="0" err="1">
                <a:latin typeface="Courier New" pitchFamily="49" charset="0"/>
              </a:rPr>
              <a:t>department_id</a:t>
            </a:r>
            <a:r>
              <a:rPr lang="en-US" dirty="0"/>
              <a:t> other than 20, or to </a:t>
            </a:r>
            <a:r>
              <a:rPr lang="en-US" dirty="0">
                <a:latin typeface="Courier New" pitchFamily="49" charset="0"/>
              </a:rPr>
              <a:t>UPDATE</a:t>
            </a:r>
            <a:r>
              <a:rPr lang="en-US" dirty="0"/>
              <a:t> the department number for any row in the view fails because it violates the </a:t>
            </a:r>
            <a:r>
              <a:rPr lang="en-US" dirty="0">
                <a:latin typeface="Courier New" pitchFamily="49" charset="0"/>
              </a:rPr>
              <a:t>WITH</a:t>
            </a:r>
            <a:r>
              <a:rPr lang="en-US" dirty="0"/>
              <a:t> </a:t>
            </a:r>
            <a:r>
              <a:rPr lang="en-US" dirty="0">
                <a:latin typeface="Courier New" pitchFamily="49" charset="0"/>
              </a:rPr>
              <a:t>CHECK</a:t>
            </a:r>
            <a:r>
              <a:rPr lang="en-US" dirty="0"/>
              <a:t> </a:t>
            </a:r>
            <a:r>
              <a:rPr lang="en-US" dirty="0">
                <a:latin typeface="Courier New" pitchFamily="49" charset="0"/>
              </a:rPr>
              <a:t>OPTION</a:t>
            </a:r>
            <a:r>
              <a:rPr lang="en-US" dirty="0"/>
              <a:t> constraint.</a:t>
            </a:r>
          </a:p>
        </p:txBody>
      </p:sp>
      <p:sp>
        <p:nvSpPr>
          <p:cNvPr id="336900" name="Rectangle 4"/>
          <p:cNvSpPr>
            <a:spLocks noChangeArrowheads="1"/>
          </p:cNvSpPr>
          <p:nvPr/>
        </p:nvSpPr>
        <p:spPr bwMode="blackGray">
          <a:xfrm>
            <a:off x="1295400" y="2808287"/>
            <a:ext cx="7467600" cy="1763713"/>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wrap="none" lIns="92075" tIns="46038" rIns="92075" bIns="46038" anchor="ctr"/>
          <a:lstStyle/>
          <a:p>
            <a:pPr eaLnBrk="0" hangingPunct="0">
              <a:spcBef>
                <a:spcPct val="0"/>
              </a:spcBef>
              <a:tabLst>
                <a:tab pos="1200150" algn="l"/>
              </a:tabLst>
            </a:pPr>
            <a:r>
              <a:rPr lang="en-US" b="1" dirty="0">
                <a:solidFill>
                  <a:schemeClr val="tx2">
                    <a:lumMod val="50000"/>
                  </a:schemeClr>
                </a:solidFill>
                <a:latin typeface="Courier New" pitchFamily="49" charset="0"/>
              </a:rPr>
              <a:t>CREATE OR REPLACE VIEW empvu20</a:t>
            </a:r>
          </a:p>
          <a:p>
            <a:pPr eaLnBrk="0" hangingPunct="0">
              <a:spcBef>
                <a:spcPct val="0"/>
              </a:spcBef>
              <a:tabLst>
                <a:tab pos="1200150" algn="l"/>
              </a:tabLst>
            </a:pPr>
            <a:r>
              <a:rPr lang="en-US" b="1" dirty="0">
                <a:solidFill>
                  <a:schemeClr val="tx2">
                    <a:lumMod val="50000"/>
                  </a:schemeClr>
                </a:solidFill>
                <a:latin typeface="Courier New" pitchFamily="49" charset="0"/>
              </a:rPr>
              <a:t>AS SELECT	*</a:t>
            </a:r>
          </a:p>
          <a:p>
            <a:pPr eaLnBrk="0" hangingPunct="0">
              <a:spcBef>
                <a:spcPct val="0"/>
              </a:spcBef>
              <a:tabLst>
                <a:tab pos="1200150" algn="l"/>
              </a:tabLst>
            </a:pPr>
            <a:r>
              <a:rPr lang="en-US" b="1" dirty="0">
                <a:solidFill>
                  <a:schemeClr val="tx2">
                    <a:lumMod val="50000"/>
                  </a:schemeClr>
                </a:solidFill>
                <a:latin typeface="Courier New" pitchFamily="49" charset="0"/>
              </a:rPr>
              <a:t>   FROM     employees</a:t>
            </a:r>
          </a:p>
          <a:p>
            <a:pPr eaLnBrk="0" hangingPunct="0">
              <a:spcBef>
                <a:spcPct val="0"/>
              </a:spcBef>
              <a:tabLst>
                <a:tab pos="1200150" algn="l"/>
              </a:tabLst>
            </a:pPr>
            <a:r>
              <a:rPr lang="en-US" b="1" dirty="0">
                <a:solidFill>
                  <a:schemeClr val="tx2">
                    <a:lumMod val="50000"/>
                  </a:schemeClr>
                </a:solidFill>
                <a:latin typeface="Courier New" pitchFamily="49" charset="0"/>
              </a:rPr>
              <a:t>   WHERE    </a:t>
            </a:r>
            <a:r>
              <a:rPr lang="en-US" b="1" dirty="0" err="1">
                <a:solidFill>
                  <a:schemeClr val="tx2">
                    <a:lumMod val="50000"/>
                  </a:schemeClr>
                </a:solidFill>
                <a:latin typeface="Courier New" pitchFamily="49" charset="0"/>
              </a:rPr>
              <a:t>department_id</a:t>
            </a:r>
            <a:r>
              <a:rPr lang="en-US" b="1" dirty="0">
                <a:solidFill>
                  <a:schemeClr val="tx2">
                    <a:lumMod val="50000"/>
                  </a:schemeClr>
                </a:solidFill>
                <a:latin typeface="Courier New" pitchFamily="49" charset="0"/>
              </a:rPr>
              <a:t> = 20</a:t>
            </a:r>
          </a:p>
          <a:p>
            <a:pPr eaLnBrk="0" hangingPunct="0">
              <a:spcBef>
                <a:spcPct val="0"/>
              </a:spcBef>
              <a:tabLst>
                <a:tab pos="1200150" algn="l"/>
              </a:tabLst>
            </a:pPr>
            <a:r>
              <a:rPr lang="en-US" b="1" dirty="0">
                <a:solidFill>
                  <a:schemeClr val="tx2">
                    <a:lumMod val="50000"/>
                  </a:schemeClr>
                </a:solidFill>
                <a:latin typeface="Courier New" pitchFamily="49" charset="0"/>
              </a:rPr>
              <a:t>   WITH CHECK OPTION CONSTRAINT empvu20_ck ;</a:t>
            </a:r>
          </a:p>
          <a:p>
            <a:pPr eaLnBrk="0" hangingPunct="0">
              <a:spcBef>
                <a:spcPct val="0"/>
              </a:spcBef>
              <a:tabLst>
                <a:tab pos="1200150" algn="l"/>
              </a:tabLst>
            </a:pPr>
            <a:endParaRPr lang="en-US" b="1" dirty="0">
              <a:solidFill>
                <a:schemeClr val="tx2">
                  <a:lumMod val="50000"/>
                </a:schemeClr>
              </a:solidFill>
              <a:latin typeface="Courier New" pitchFamily="49" charset="0"/>
            </a:endParaRPr>
          </a:p>
        </p:txBody>
      </p:sp>
      <p:sp>
        <p:nvSpPr>
          <p:cNvPr id="336901" name="Rectangle 5"/>
          <p:cNvSpPr>
            <a:spLocks noChangeArrowheads="1"/>
          </p:cNvSpPr>
          <p:nvPr/>
        </p:nvSpPr>
        <p:spPr bwMode="gray">
          <a:xfrm>
            <a:off x="1752600" y="3951287"/>
            <a:ext cx="5464175" cy="285750"/>
          </a:xfrm>
          <a:prstGeom prst="rect">
            <a:avLst/>
          </a:prstGeom>
          <a:noFill/>
          <a:ln w="28575">
            <a:solidFill>
              <a:schemeClr val="hlink"/>
            </a:solidFill>
            <a:miter lim="800000"/>
            <a:headEnd/>
            <a:tailEnd/>
          </a:ln>
          <a:effectLst/>
        </p:spPr>
        <p:txBody>
          <a:bodyPr wrap="none" anchor="ctr"/>
          <a:lstStyle/>
          <a:p>
            <a:endParaRPr lang="en-US"/>
          </a:p>
        </p:txBody>
      </p:sp>
      <p:pic>
        <p:nvPicPr>
          <p:cNvPr id="336904" name="Picture 8" descr="C:\project-SQLFund1\images\img10-viewcreated2.gif"/>
          <p:cNvPicPr>
            <a:picLocks noChangeAspect="1" noChangeArrowheads="1"/>
          </p:cNvPicPr>
          <p:nvPr/>
        </p:nvPicPr>
        <p:blipFill>
          <a:blip r:embed="rId3" cstate="print"/>
          <a:srcRect/>
          <a:stretch>
            <a:fillRect/>
          </a:stretch>
        </p:blipFill>
        <p:spPr bwMode="gray">
          <a:xfrm>
            <a:off x="1295400" y="4256087"/>
            <a:ext cx="2686050" cy="228600"/>
          </a:xfrm>
          <a:prstGeom prst="rect">
            <a:avLst/>
          </a:prstGeom>
          <a:noFill/>
        </p:spPr>
      </p:pic>
    </p:spTree>
  </p:cSld>
  <p:clrMapOvr>
    <a:masterClrMapping/>
  </p:clrMapOvr>
  <p:transition spd="slow"/>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Using the </a:t>
            </a:r>
            <a:r>
              <a:rPr lang="en-US" dirty="0" smtClean="0">
                <a:latin typeface="Courier New" pitchFamily="49" charset="0"/>
              </a:rPr>
              <a:t>WITH</a:t>
            </a:r>
            <a:r>
              <a:rPr lang="en-US" dirty="0" smtClean="0"/>
              <a:t> </a:t>
            </a:r>
            <a:r>
              <a:rPr lang="en-US" dirty="0" smtClean="0">
                <a:latin typeface="Courier New" pitchFamily="49" charset="0"/>
              </a:rPr>
              <a:t>CHECK</a:t>
            </a:r>
            <a:r>
              <a:rPr lang="en-US" dirty="0" smtClean="0"/>
              <a:t> </a:t>
            </a:r>
            <a:r>
              <a:rPr lang="en-US" dirty="0" smtClean="0">
                <a:latin typeface="Courier New" pitchFamily="49" charset="0"/>
              </a:rPr>
              <a:t>OPTION</a:t>
            </a:r>
            <a:r>
              <a:rPr lang="en-US" dirty="0" smtClean="0"/>
              <a:t> Clause</a:t>
            </a:r>
            <a:endParaRPr lang="en-US" dirty="0"/>
          </a:p>
        </p:txBody>
      </p:sp>
      <p:sp>
        <p:nvSpPr>
          <p:cNvPr id="4" name="Rounded Rectangle 3"/>
          <p:cNvSpPr/>
          <p:nvPr/>
        </p:nvSpPr>
        <p:spPr>
          <a:xfrm>
            <a:off x="1600200" y="4800600"/>
            <a:ext cx="5410200" cy="990600"/>
          </a:xfrm>
          <a:prstGeom prst="roundRect">
            <a:avLst/>
          </a:prstGeom>
          <a:ln>
            <a:headEnd/>
            <a:tailEnd/>
          </a:ln>
        </p:spPr>
        <p:style>
          <a:lnRef idx="1">
            <a:schemeClr val="accent2"/>
          </a:lnRef>
          <a:fillRef idx="2">
            <a:schemeClr val="accent2"/>
          </a:fillRef>
          <a:effectRef idx="1">
            <a:schemeClr val="accent2"/>
          </a:effectRef>
          <a:fontRef idx="minor">
            <a:schemeClr val="dk1"/>
          </a:fontRef>
        </p:style>
        <p:txBody>
          <a:bodyPr wrap="none" lIns="92075" tIns="46038" rIns="92075" bIns="46038" anchor="ctr"/>
          <a:lstStyle/>
          <a:p>
            <a:pPr eaLnBrk="0" hangingPunct="0">
              <a:spcBef>
                <a:spcPct val="0"/>
              </a:spcBef>
              <a:tabLst>
                <a:tab pos="1200150" algn="l"/>
              </a:tabLst>
            </a:pPr>
            <a:endParaRPr lang="en-US" b="1">
              <a:solidFill>
                <a:schemeClr val="tx2">
                  <a:lumMod val="50000"/>
                </a:schemeClr>
              </a:solidFill>
              <a:latin typeface="Courier New" pitchFamily="49" charset="0"/>
            </a:endParaRPr>
          </a:p>
        </p:txBody>
      </p:sp>
      <p:sp>
        <p:nvSpPr>
          <p:cNvPr id="3" name="Content Placeholder 2"/>
          <p:cNvSpPr>
            <a:spLocks noGrp="1"/>
          </p:cNvSpPr>
          <p:nvPr>
            <p:ph idx="1"/>
          </p:nvPr>
        </p:nvSpPr>
        <p:spPr/>
        <p:txBody>
          <a:bodyPr>
            <a:normAutofit fontScale="92500" lnSpcReduction="10000"/>
          </a:bodyPr>
          <a:lstStyle/>
          <a:p>
            <a:pPr lvl="1">
              <a:lnSpc>
                <a:spcPct val="95000"/>
              </a:lnSpc>
            </a:pPr>
            <a:r>
              <a:rPr lang="en-US" dirty="0" smtClean="0"/>
              <a:t>The </a:t>
            </a:r>
            <a:r>
              <a:rPr lang="en-US" dirty="0" smtClean="0">
                <a:latin typeface="Courier New" pitchFamily="49" charset="0"/>
              </a:rPr>
              <a:t>WITH</a:t>
            </a:r>
            <a:r>
              <a:rPr lang="en-US" dirty="0" smtClean="0"/>
              <a:t> </a:t>
            </a:r>
            <a:r>
              <a:rPr lang="en-US" dirty="0" smtClean="0">
                <a:latin typeface="Courier New" pitchFamily="49" charset="0"/>
              </a:rPr>
              <a:t>CHECK</a:t>
            </a:r>
            <a:r>
              <a:rPr lang="en-US" dirty="0" smtClean="0"/>
              <a:t> </a:t>
            </a:r>
            <a:r>
              <a:rPr lang="en-US" dirty="0" smtClean="0">
                <a:latin typeface="Courier New" pitchFamily="49" charset="0"/>
              </a:rPr>
              <a:t>OPTION</a:t>
            </a:r>
            <a:r>
              <a:rPr lang="en-US" dirty="0" smtClean="0"/>
              <a:t> clause specifies that </a:t>
            </a:r>
            <a:r>
              <a:rPr lang="en-US" dirty="0" smtClean="0">
                <a:latin typeface="Courier New" pitchFamily="49" charset="0"/>
              </a:rPr>
              <a:t>INSERT</a:t>
            </a:r>
            <a:r>
              <a:rPr lang="en-US" dirty="0" smtClean="0"/>
              <a:t>s and </a:t>
            </a:r>
            <a:r>
              <a:rPr lang="en-US" dirty="0" smtClean="0">
                <a:latin typeface="Courier New" pitchFamily="49" charset="0"/>
              </a:rPr>
              <a:t>UPDATE</a:t>
            </a:r>
            <a:r>
              <a:rPr lang="en-US" dirty="0" smtClean="0"/>
              <a:t>s performed through the view cannot create rows that the view cannot select. Therefore it enables integrity constraints and data validation checks to be enforced on data being inserted or updated. If there is an attempt to perform DML operations on rows that the view has not selected, an error is displayed, along with the constraint name if that has been specified.</a:t>
            </a:r>
            <a:endParaRPr lang="en-US" sz="500" dirty="0" smtClean="0">
              <a:latin typeface="Courier New" pitchFamily="49" charset="0"/>
            </a:endParaRPr>
          </a:p>
          <a:p>
            <a:pPr lvl="4">
              <a:lnSpc>
                <a:spcPct val="95000"/>
              </a:lnSpc>
              <a:buNone/>
            </a:pPr>
            <a:r>
              <a:rPr lang="en-US" dirty="0" smtClean="0">
                <a:latin typeface="Courier New" pitchFamily="49" charset="0"/>
                <a:cs typeface="Courier New" pitchFamily="49" charset="0"/>
              </a:rPr>
              <a:t>UPDATE empvu20</a:t>
            </a:r>
          </a:p>
          <a:p>
            <a:pPr lvl="4">
              <a:lnSpc>
                <a:spcPct val="95000"/>
              </a:lnSpc>
              <a:buNone/>
            </a:pPr>
            <a:r>
              <a:rPr lang="en-US" dirty="0" smtClean="0">
                <a:latin typeface="Courier New" pitchFamily="49" charset="0"/>
                <a:cs typeface="Courier New" pitchFamily="49" charset="0"/>
              </a:rPr>
              <a:t>SET    </a:t>
            </a:r>
            <a:r>
              <a:rPr lang="en-US" dirty="0" err="1" smtClean="0">
                <a:latin typeface="Courier New" pitchFamily="49" charset="0"/>
                <a:cs typeface="Courier New" pitchFamily="49" charset="0"/>
              </a:rPr>
              <a:t>department_id</a:t>
            </a:r>
            <a:r>
              <a:rPr lang="en-US" dirty="0" smtClean="0">
                <a:latin typeface="Courier New" pitchFamily="49" charset="0"/>
                <a:cs typeface="Courier New" pitchFamily="49" charset="0"/>
              </a:rPr>
              <a:t> = 10</a:t>
            </a:r>
          </a:p>
          <a:p>
            <a:pPr lvl="4">
              <a:lnSpc>
                <a:spcPct val="95000"/>
              </a:lnSpc>
              <a:buNone/>
            </a:pPr>
            <a:r>
              <a:rPr lang="en-US" dirty="0" smtClean="0">
                <a:latin typeface="Courier New" pitchFamily="49" charset="0"/>
                <a:cs typeface="Courier New" pitchFamily="49" charset="0"/>
              </a:rPr>
              <a:t>WHERE  </a:t>
            </a:r>
            <a:r>
              <a:rPr lang="en-US" dirty="0" err="1" smtClean="0">
                <a:latin typeface="Courier New" pitchFamily="49" charset="0"/>
                <a:cs typeface="Courier New" pitchFamily="49" charset="0"/>
              </a:rPr>
              <a:t>employee_id</a:t>
            </a:r>
            <a:r>
              <a:rPr lang="en-US" dirty="0" smtClean="0">
                <a:latin typeface="Courier New" pitchFamily="49" charset="0"/>
                <a:cs typeface="Courier New" pitchFamily="49" charset="0"/>
              </a:rPr>
              <a:t> = 201;</a:t>
            </a:r>
          </a:p>
          <a:p>
            <a:pPr lvl="1">
              <a:lnSpc>
                <a:spcPct val="95000"/>
              </a:lnSpc>
            </a:pPr>
            <a:r>
              <a:rPr lang="en-US" dirty="0" smtClean="0"/>
              <a:t>causes: </a:t>
            </a:r>
            <a:r>
              <a:rPr lang="en-US" dirty="0" smtClean="0">
                <a:latin typeface="Courier New" pitchFamily="49" charset="0"/>
                <a:cs typeface="Courier New" pitchFamily="49" charset="0"/>
              </a:rPr>
              <a:t>ERROR</a:t>
            </a:r>
          </a:p>
          <a:p>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Using the </a:t>
            </a:r>
            <a:r>
              <a:rPr lang="en-US" dirty="0" smtClean="0">
                <a:latin typeface="Courier New" pitchFamily="49" charset="0"/>
              </a:rPr>
              <a:t>WITH</a:t>
            </a:r>
            <a:r>
              <a:rPr lang="en-US" dirty="0" smtClean="0"/>
              <a:t> </a:t>
            </a:r>
            <a:r>
              <a:rPr lang="en-US" dirty="0" smtClean="0">
                <a:latin typeface="Courier New" pitchFamily="49" charset="0"/>
              </a:rPr>
              <a:t>CHECK</a:t>
            </a:r>
            <a:r>
              <a:rPr lang="en-US" dirty="0" smtClean="0"/>
              <a:t> </a:t>
            </a:r>
            <a:r>
              <a:rPr lang="en-US" dirty="0" smtClean="0">
                <a:latin typeface="Courier New" pitchFamily="49" charset="0"/>
              </a:rPr>
              <a:t>OPTION</a:t>
            </a:r>
            <a:r>
              <a:rPr lang="en-US" dirty="0" smtClean="0"/>
              <a:t> Clause</a:t>
            </a:r>
            <a:endParaRPr lang="en-US" dirty="0"/>
          </a:p>
        </p:txBody>
      </p:sp>
      <p:sp>
        <p:nvSpPr>
          <p:cNvPr id="3" name="Content Placeholder 2"/>
          <p:cNvSpPr>
            <a:spLocks noGrp="1"/>
          </p:cNvSpPr>
          <p:nvPr>
            <p:ph idx="1"/>
          </p:nvPr>
        </p:nvSpPr>
        <p:spPr/>
        <p:txBody>
          <a:bodyPr/>
          <a:lstStyle/>
          <a:p>
            <a:r>
              <a:rPr lang="en-US" dirty="0" smtClean="0"/>
              <a:t>No rows are updated because, if the department number were to change to 10, the view would no longer be able to see that employee. With the </a:t>
            </a:r>
            <a:r>
              <a:rPr lang="en-US" dirty="0" smtClean="0">
                <a:latin typeface="Courier New" pitchFamily="49" charset="0"/>
              </a:rPr>
              <a:t>WITH</a:t>
            </a:r>
            <a:r>
              <a:rPr lang="en-US" dirty="0" smtClean="0"/>
              <a:t> </a:t>
            </a:r>
            <a:r>
              <a:rPr lang="en-US" dirty="0" smtClean="0">
                <a:latin typeface="Courier New" pitchFamily="49" charset="0"/>
              </a:rPr>
              <a:t>CHECK</a:t>
            </a:r>
            <a:r>
              <a:rPr lang="en-US" dirty="0" smtClean="0"/>
              <a:t> </a:t>
            </a:r>
            <a:r>
              <a:rPr lang="en-US" dirty="0" smtClean="0">
                <a:latin typeface="Courier New" pitchFamily="49" charset="0"/>
              </a:rPr>
              <a:t>OPTION</a:t>
            </a:r>
            <a:r>
              <a:rPr lang="en-US" dirty="0" smtClean="0"/>
              <a:t> clause, therefore, the view can see only the employees in department 20 and does not allow the department number for those employees to be changed through the view.</a:t>
            </a: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8949" name="Rectangle 5"/>
          <p:cNvSpPr>
            <a:spLocks noGrp="1" noChangeArrowheads="1"/>
          </p:cNvSpPr>
          <p:nvPr>
            <p:ph type="title"/>
          </p:nvPr>
        </p:nvSpPr>
        <p:spPr/>
        <p:txBody>
          <a:bodyPr/>
          <a:lstStyle/>
          <a:p>
            <a:r>
              <a:rPr lang="en-US"/>
              <a:t>Denying DML Operations</a:t>
            </a:r>
          </a:p>
        </p:txBody>
      </p:sp>
      <p:sp>
        <p:nvSpPr>
          <p:cNvPr id="338950" name="Rectangle 6"/>
          <p:cNvSpPr>
            <a:spLocks noGrp="1" noChangeArrowheads="1"/>
          </p:cNvSpPr>
          <p:nvPr>
            <p:ph idx="1"/>
          </p:nvPr>
        </p:nvSpPr>
        <p:spPr>
          <a:xfrm>
            <a:off x="609600" y="1449388"/>
            <a:ext cx="7918450" cy="4494212"/>
          </a:xfrm>
        </p:spPr>
        <p:txBody>
          <a:bodyPr>
            <a:normAutofit/>
          </a:bodyPr>
          <a:lstStyle/>
          <a:p>
            <a:pPr lvl="1"/>
            <a:r>
              <a:rPr lang="en-US" dirty="0"/>
              <a:t>You can ensure that no DML operations occur by adding the </a:t>
            </a:r>
            <a:r>
              <a:rPr lang="en-US" dirty="0">
                <a:latin typeface="Courier New" pitchFamily="49" charset="0"/>
              </a:rPr>
              <a:t>WITH</a:t>
            </a:r>
            <a:r>
              <a:rPr lang="en-US" dirty="0"/>
              <a:t> </a:t>
            </a:r>
            <a:r>
              <a:rPr lang="en-US" dirty="0">
                <a:latin typeface="Courier New" pitchFamily="49" charset="0"/>
              </a:rPr>
              <a:t>READ</a:t>
            </a:r>
            <a:r>
              <a:rPr lang="en-US" dirty="0"/>
              <a:t> </a:t>
            </a:r>
            <a:r>
              <a:rPr lang="en-US" dirty="0">
                <a:latin typeface="Courier New" pitchFamily="49" charset="0"/>
              </a:rPr>
              <a:t>ONLY</a:t>
            </a:r>
            <a:r>
              <a:rPr lang="en-US" dirty="0"/>
              <a:t> option to your view definition.</a:t>
            </a:r>
          </a:p>
          <a:p>
            <a:pPr lvl="1"/>
            <a:r>
              <a:rPr lang="en-US" dirty="0"/>
              <a:t>Any attempt to perform a DML operation on any row in the view results in an Oracle server error.</a:t>
            </a:r>
          </a:p>
        </p:txBody>
      </p:sp>
      <p:pic>
        <p:nvPicPr>
          <p:cNvPr id="338948" name="Picture 4" descr="D:\Temp\traff003.gif"/>
          <p:cNvPicPr>
            <a:picLocks noChangeAspect="1" noChangeArrowheads="1"/>
          </p:cNvPicPr>
          <p:nvPr/>
        </p:nvPicPr>
        <p:blipFill>
          <a:blip r:embed="rId3" cstate="print"/>
          <a:srcRect/>
          <a:stretch>
            <a:fillRect/>
          </a:stretch>
        </p:blipFill>
        <p:spPr bwMode="gray">
          <a:xfrm>
            <a:off x="4038600" y="4114800"/>
            <a:ext cx="1177925" cy="1508125"/>
          </a:xfrm>
          <a:prstGeom prst="rect">
            <a:avLst/>
          </a:prstGeom>
          <a:noFill/>
        </p:spPr>
      </p:pic>
    </p:spTree>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0994" name="Rectangle 2"/>
          <p:cNvSpPr>
            <a:spLocks noChangeArrowheads="1"/>
          </p:cNvSpPr>
          <p:nvPr/>
        </p:nvSpPr>
        <p:spPr bwMode="blackGray">
          <a:xfrm>
            <a:off x="1466850" y="1371600"/>
            <a:ext cx="7448550" cy="2074862"/>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wrap="none" lIns="92075" tIns="46038" rIns="92075" bIns="46038" anchor="ctr"/>
          <a:lstStyle/>
          <a:p>
            <a:pPr eaLnBrk="0" hangingPunct="0">
              <a:spcBef>
                <a:spcPct val="0"/>
              </a:spcBef>
              <a:tabLst>
                <a:tab pos="1200150" algn="l"/>
              </a:tabLst>
            </a:pPr>
            <a:r>
              <a:rPr lang="en-US" b="1">
                <a:solidFill>
                  <a:schemeClr val="tx2">
                    <a:lumMod val="50000"/>
                  </a:schemeClr>
                </a:solidFill>
                <a:latin typeface="Courier New" pitchFamily="49" charset="0"/>
              </a:rPr>
              <a:t>CREATE OR REPLACE VIEW empvu10</a:t>
            </a:r>
          </a:p>
          <a:p>
            <a:pPr eaLnBrk="0" hangingPunct="0">
              <a:spcBef>
                <a:spcPct val="0"/>
              </a:spcBef>
              <a:tabLst>
                <a:tab pos="1200150" algn="l"/>
              </a:tabLst>
            </a:pPr>
            <a:r>
              <a:rPr lang="en-US" b="1">
                <a:solidFill>
                  <a:schemeClr val="tx2">
                    <a:lumMod val="50000"/>
                  </a:schemeClr>
                </a:solidFill>
                <a:latin typeface="Courier New" pitchFamily="49" charset="0"/>
              </a:rPr>
              <a:t>    (employee_number, employee_name, job_title)</a:t>
            </a:r>
          </a:p>
          <a:p>
            <a:pPr eaLnBrk="0" hangingPunct="0">
              <a:spcBef>
                <a:spcPct val="0"/>
              </a:spcBef>
              <a:tabLst>
                <a:tab pos="1200150" algn="l"/>
              </a:tabLst>
            </a:pPr>
            <a:r>
              <a:rPr lang="en-US" b="1">
                <a:solidFill>
                  <a:schemeClr val="tx2">
                    <a:lumMod val="50000"/>
                  </a:schemeClr>
                </a:solidFill>
                <a:latin typeface="Courier New" pitchFamily="49" charset="0"/>
              </a:rPr>
              <a:t>AS SELECT	employee_id, last_name, job_id</a:t>
            </a:r>
          </a:p>
          <a:p>
            <a:pPr eaLnBrk="0" hangingPunct="0">
              <a:spcBef>
                <a:spcPct val="0"/>
              </a:spcBef>
              <a:tabLst>
                <a:tab pos="1200150" algn="l"/>
              </a:tabLst>
            </a:pPr>
            <a:r>
              <a:rPr lang="en-US" b="1">
                <a:solidFill>
                  <a:schemeClr val="tx2">
                    <a:lumMod val="50000"/>
                  </a:schemeClr>
                </a:solidFill>
                <a:latin typeface="Courier New" pitchFamily="49" charset="0"/>
              </a:rPr>
              <a:t>   FROM     employees</a:t>
            </a:r>
          </a:p>
          <a:p>
            <a:pPr eaLnBrk="0" hangingPunct="0">
              <a:spcBef>
                <a:spcPct val="0"/>
              </a:spcBef>
              <a:tabLst>
                <a:tab pos="1200150" algn="l"/>
              </a:tabLst>
            </a:pPr>
            <a:r>
              <a:rPr lang="en-US" b="1">
                <a:solidFill>
                  <a:schemeClr val="tx2">
                    <a:lumMod val="50000"/>
                  </a:schemeClr>
                </a:solidFill>
                <a:latin typeface="Courier New" pitchFamily="49" charset="0"/>
              </a:rPr>
              <a:t>   WHERE    department_id = 10</a:t>
            </a:r>
          </a:p>
          <a:p>
            <a:pPr eaLnBrk="0" hangingPunct="0">
              <a:spcBef>
                <a:spcPct val="0"/>
              </a:spcBef>
              <a:tabLst>
                <a:tab pos="1200150" algn="l"/>
              </a:tabLst>
            </a:pPr>
            <a:r>
              <a:rPr lang="en-US" b="1">
                <a:solidFill>
                  <a:schemeClr val="tx2">
                    <a:lumMod val="50000"/>
                  </a:schemeClr>
                </a:solidFill>
                <a:latin typeface="Courier New" pitchFamily="49" charset="0"/>
              </a:rPr>
              <a:t>   WITH READ ONLY ;</a:t>
            </a:r>
          </a:p>
          <a:p>
            <a:pPr eaLnBrk="0" hangingPunct="0">
              <a:spcBef>
                <a:spcPct val="0"/>
              </a:spcBef>
              <a:tabLst>
                <a:tab pos="1200150" algn="l"/>
              </a:tabLst>
            </a:pPr>
            <a:endParaRPr lang="en-US" b="1">
              <a:solidFill>
                <a:schemeClr val="tx2">
                  <a:lumMod val="50000"/>
                </a:schemeClr>
              </a:solidFill>
              <a:latin typeface="Courier New" pitchFamily="49" charset="0"/>
            </a:endParaRPr>
          </a:p>
        </p:txBody>
      </p:sp>
      <p:sp>
        <p:nvSpPr>
          <p:cNvPr id="340995" name="Rectangle 3"/>
          <p:cNvSpPr>
            <a:spLocks noGrp="1" noChangeArrowheads="1"/>
          </p:cNvSpPr>
          <p:nvPr>
            <p:ph type="title"/>
          </p:nvPr>
        </p:nvSpPr>
        <p:spPr/>
        <p:txBody>
          <a:bodyPr/>
          <a:lstStyle/>
          <a:p>
            <a:r>
              <a:rPr lang="en-US"/>
              <a:t>Denying DML Operations</a:t>
            </a:r>
          </a:p>
        </p:txBody>
      </p:sp>
      <p:sp>
        <p:nvSpPr>
          <p:cNvPr id="340996" name="Rectangle 4"/>
          <p:cNvSpPr>
            <a:spLocks noChangeArrowheads="1"/>
          </p:cNvSpPr>
          <p:nvPr/>
        </p:nvSpPr>
        <p:spPr bwMode="gray">
          <a:xfrm>
            <a:off x="1905000" y="2838450"/>
            <a:ext cx="2109787" cy="285750"/>
          </a:xfrm>
          <a:prstGeom prst="rect">
            <a:avLst/>
          </a:prstGeom>
          <a:noFill/>
          <a:ln w="28575">
            <a:solidFill>
              <a:schemeClr val="hlink"/>
            </a:solidFill>
            <a:miter lim="800000"/>
            <a:headEnd/>
            <a:tailEnd/>
          </a:ln>
          <a:effectLst/>
        </p:spPr>
        <p:txBody>
          <a:bodyPr wrap="none" anchor="ctr"/>
          <a:lstStyle/>
          <a:p>
            <a:endParaRPr lang="en-US"/>
          </a:p>
        </p:txBody>
      </p:sp>
      <p:pic>
        <p:nvPicPr>
          <p:cNvPr id="340998" name="Picture 6" descr="C:\project-SQLFund1\images\img10-viewcreated2.gif"/>
          <p:cNvPicPr>
            <a:picLocks noChangeAspect="1" noChangeArrowheads="1"/>
          </p:cNvPicPr>
          <p:nvPr/>
        </p:nvPicPr>
        <p:blipFill>
          <a:blip r:embed="rId3" cstate="print"/>
          <a:srcRect/>
          <a:stretch>
            <a:fillRect/>
          </a:stretch>
        </p:blipFill>
        <p:spPr bwMode="gray">
          <a:xfrm>
            <a:off x="1504950" y="3276600"/>
            <a:ext cx="2686050" cy="228600"/>
          </a:xfrm>
          <a:prstGeom prst="rect">
            <a:avLst/>
          </a:prstGeom>
          <a:noFill/>
        </p:spPr>
      </p:pic>
      <p:sp>
        <p:nvSpPr>
          <p:cNvPr id="7" name="TextBox 6"/>
          <p:cNvSpPr txBox="1"/>
          <p:nvPr/>
        </p:nvSpPr>
        <p:spPr>
          <a:xfrm>
            <a:off x="1447800" y="3581400"/>
            <a:ext cx="7696200" cy="3108543"/>
          </a:xfrm>
          <a:prstGeom prst="rect">
            <a:avLst/>
          </a:prstGeom>
          <a:noFill/>
        </p:spPr>
        <p:txBody>
          <a:bodyPr wrap="square" rtlCol="0">
            <a:spAutoFit/>
          </a:bodyPr>
          <a:lstStyle/>
          <a:p>
            <a:r>
              <a:rPr lang="en-US" sz="2800" dirty="0" smtClean="0">
                <a:solidFill>
                  <a:schemeClr val="tx2">
                    <a:lumMod val="50000"/>
                  </a:schemeClr>
                </a:solidFill>
              </a:rPr>
              <a:t>Any attempt to remove a row from a view with a read-only constraint results in an error: </a:t>
            </a:r>
          </a:p>
          <a:p>
            <a:r>
              <a:rPr lang="en-US" sz="2800" dirty="0" smtClean="0">
                <a:solidFill>
                  <a:schemeClr val="tx2">
                    <a:lumMod val="50000"/>
                  </a:schemeClr>
                </a:solidFill>
                <a:latin typeface="Courier New" pitchFamily="49" charset="0"/>
                <a:cs typeface="Courier New" pitchFamily="49" charset="0"/>
              </a:rPr>
              <a:t>DELETE FROM empvu10</a:t>
            </a:r>
          </a:p>
          <a:p>
            <a:r>
              <a:rPr lang="en-US" sz="2800" dirty="0" smtClean="0">
                <a:solidFill>
                  <a:schemeClr val="tx2">
                    <a:lumMod val="50000"/>
                  </a:schemeClr>
                </a:solidFill>
                <a:latin typeface="Courier New" pitchFamily="49" charset="0"/>
                <a:cs typeface="Courier New" pitchFamily="49" charset="0"/>
              </a:rPr>
              <a:t>WHERE  </a:t>
            </a:r>
            <a:r>
              <a:rPr lang="en-US" sz="2800" dirty="0" err="1" smtClean="0">
                <a:solidFill>
                  <a:schemeClr val="tx2">
                    <a:lumMod val="50000"/>
                  </a:schemeClr>
                </a:solidFill>
                <a:latin typeface="Courier New" pitchFamily="49" charset="0"/>
                <a:cs typeface="Courier New" pitchFamily="49" charset="0"/>
              </a:rPr>
              <a:t>employee_number</a:t>
            </a:r>
            <a:r>
              <a:rPr lang="en-US" sz="2800" dirty="0" smtClean="0">
                <a:solidFill>
                  <a:schemeClr val="tx2">
                    <a:lumMod val="50000"/>
                  </a:schemeClr>
                </a:solidFill>
                <a:latin typeface="Courier New" pitchFamily="49" charset="0"/>
                <a:cs typeface="Courier New" pitchFamily="49" charset="0"/>
              </a:rPr>
              <a:t> = 200;</a:t>
            </a:r>
          </a:p>
          <a:p>
            <a:r>
              <a:rPr lang="en-US" sz="2800" dirty="0" smtClean="0">
                <a:solidFill>
                  <a:schemeClr val="tx2">
                    <a:lumMod val="50000"/>
                  </a:schemeClr>
                </a:solidFill>
              </a:rPr>
              <a:t>Similarly, any attempt to insert a row or modify a row using the view with a read-only constraint results in the same error.</a:t>
            </a:r>
            <a:endParaRPr lang="en-US" sz="2800" dirty="0">
              <a:solidFill>
                <a:schemeClr val="tx2">
                  <a:lumMod val="50000"/>
                </a:schemeClr>
              </a:solidFill>
            </a:endParaRPr>
          </a:p>
        </p:txBody>
      </p:sp>
    </p:spTree>
  </p:cSld>
  <p:clrMapOvr>
    <a:masterClrMapping/>
  </p:clrMapOvr>
  <p:transition spd="slow"/>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3046" name="Rectangle 1030"/>
          <p:cNvSpPr>
            <a:spLocks noGrp="1" noChangeArrowheads="1"/>
          </p:cNvSpPr>
          <p:nvPr>
            <p:ph type="title"/>
          </p:nvPr>
        </p:nvSpPr>
        <p:spPr/>
        <p:txBody>
          <a:bodyPr/>
          <a:lstStyle/>
          <a:p>
            <a:r>
              <a:rPr lang="en-US"/>
              <a:t>Removing a View</a:t>
            </a:r>
          </a:p>
        </p:txBody>
      </p:sp>
      <p:sp>
        <p:nvSpPr>
          <p:cNvPr id="343047" name="Rectangle 1031"/>
          <p:cNvSpPr>
            <a:spLocks noGrp="1" noChangeArrowheads="1"/>
          </p:cNvSpPr>
          <p:nvPr>
            <p:ph idx="1"/>
          </p:nvPr>
        </p:nvSpPr>
        <p:spPr>
          <a:xfrm>
            <a:off x="996950" y="1295400"/>
            <a:ext cx="7918450" cy="1295400"/>
          </a:xfrm>
        </p:spPr>
        <p:txBody>
          <a:bodyPr>
            <a:noAutofit/>
          </a:bodyPr>
          <a:lstStyle/>
          <a:p>
            <a:r>
              <a:rPr lang="en-US" sz="2800" dirty="0"/>
              <a:t>You can remove a view without losing data because a view is based on underlying tables in the database</a:t>
            </a:r>
            <a:r>
              <a:rPr lang="en-US" sz="2400" dirty="0"/>
              <a:t>.</a:t>
            </a:r>
          </a:p>
        </p:txBody>
      </p:sp>
      <p:sp>
        <p:nvSpPr>
          <p:cNvPr id="343044" name="Rectangle 1028"/>
          <p:cNvSpPr>
            <a:spLocks noChangeArrowheads="1"/>
          </p:cNvSpPr>
          <p:nvPr/>
        </p:nvSpPr>
        <p:spPr bwMode="blackGray">
          <a:xfrm>
            <a:off x="1219200" y="2743200"/>
            <a:ext cx="7467600" cy="609600"/>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wrap="none" lIns="92075" tIns="46038" rIns="92075" bIns="46038" anchor="ctr"/>
          <a:lstStyle/>
          <a:p>
            <a:pPr eaLnBrk="0" hangingPunct="0">
              <a:spcBef>
                <a:spcPct val="0"/>
              </a:spcBef>
              <a:tabLst>
                <a:tab pos="1200150" algn="l"/>
              </a:tabLst>
            </a:pPr>
            <a:r>
              <a:rPr lang="en-US" b="1" dirty="0">
                <a:solidFill>
                  <a:schemeClr val="tx2">
                    <a:lumMod val="50000"/>
                  </a:schemeClr>
                </a:solidFill>
                <a:latin typeface="Courier New" pitchFamily="49" charset="0"/>
              </a:rPr>
              <a:t>DROP VIEW </a:t>
            </a:r>
            <a:r>
              <a:rPr lang="en-US" b="1" dirty="0" err="1">
                <a:solidFill>
                  <a:schemeClr val="tx2">
                    <a:lumMod val="50000"/>
                  </a:schemeClr>
                </a:solidFill>
                <a:latin typeface="Courier New" pitchFamily="49" charset="0"/>
              </a:rPr>
              <a:t>view</a:t>
            </a:r>
            <a:r>
              <a:rPr lang="en-US" b="1" dirty="0">
                <a:solidFill>
                  <a:schemeClr val="tx2">
                    <a:lumMod val="50000"/>
                  </a:schemeClr>
                </a:solidFill>
                <a:latin typeface="Courier New" pitchFamily="49" charset="0"/>
              </a:rPr>
              <a:t>;</a:t>
            </a:r>
          </a:p>
        </p:txBody>
      </p:sp>
      <p:sp>
        <p:nvSpPr>
          <p:cNvPr id="343045" name="Rectangle 1029"/>
          <p:cNvSpPr>
            <a:spLocks noChangeArrowheads="1"/>
          </p:cNvSpPr>
          <p:nvPr/>
        </p:nvSpPr>
        <p:spPr bwMode="blackGray">
          <a:xfrm>
            <a:off x="1219200" y="3581400"/>
            <a:ext cx="7477125" cy="657225"/>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wrap="none" lIns="92075" tIns="46038" rIns="92075" bIns="46038" anchor="ctr"/>
          <a:lstStyle/>
          <a:p>
            <a:pPr eaLnBrk="0" hangingPunct="0">
              <a:spcBef>
                <a:spcPct val="0"/>
              </a:spcBef>
              <a:tabLst>
                <a:tab pos="1200150" algn="l"/>
              </a:tabLst>
            </a:pPr>
            <a:r>
              <a:rPr lang="en-US" b="1">
                <a:solidFill>
                  <a:schemeClr val="tx2">
                    <a:lumMod val="50000"/>
                  </a:schemeClr>
                </a:solidFill>
                <a:latin typeface="Courier New" pitchFamily="49" charset="0"/>
              </a:rPr>
              <a:t>DROP VIEW empvu80;</a:t>
            </a:r>
          </a:p>
          <a:p>
            <a:pPr eaLnBrk="0" hangingPunct="0">
              <a:spcBef>
                <a:spcPct val="0"/>
              </a:spcBef>
              <a:tabLst>
                <a:tab pos="1200150" algn="l"/>
              </a:tabLst>
            </a:pPr>
            <a:endParaRPr lang="en-US" b="1">
              <a:solidFill>
                <a:schemeClr val="tx2">
                  <a:lumMod val="50000"/>
                </a:schemeClr>
              </a:solidFill>
              <a:latin typeface="Courier New" pitchFamily="49" charset="0"/>
            </a:endParaRPr>
          </a:p>
        </p:txBody>
      </p:sp>
      <p:pic>
        <p:nvPicPr>
          <p:cNvPr id="343048" name="Picture 1032" descr="C:\project-SQLFund1\images\img11-dropview.gif"/>
          <p:cNvPicPr>
            <a:picLocks noChangeAspect="1" noChangeArrowheads="1"/>
          </p:cNvPicPr>
          <p:nvPr/>
        </p:nvPicPr>
        <p:blipFill>
          <a:blip r:embed="rId3" cstate="print"/>
          <a:srcRect/>
          <a:stretch>
            <a:fillRect/>
          </a:stretch>
        </p:blipFill>
        <p:spPr bwMode="gray">
          <a:xfrm>
            <a:off x="1273175" y="4267200"/>
            <a:ext cx="2308225" cy="217488"/>
          </a:xfrm>
          <a:prstGeom prst="rect">
            <a:avLst/>
          </a:prstGeom>
          <a:noFill/>
        </p:spPr>
      </p:pic>
      <p:sp>
        <p:nvSpPr>
          <p:cNvPr id="7" name="Rectangle 6"/>
          <p:cNvSpPr/>
          <p:nvPr/>
        </p:nvSpPr>
        <p:spPr>
          <a:xfrm>
            <a:off x="1295400" y="4800600"/>
            <a:ext cx="7543800" cy="1815882"/>
          </a:xfrm>
          <a:prstGeom prst="rect">
            <a:avLst/>
          </a:prstGeom>
        </p:spPr>
        <p:txBody>
          <a:bodyPr wrap="square">
            <a:spAutoFit/>
          </a:bodyPr>
          <a:lstStyle/>
          <a:p>
            <a:pPr>
              <a:buFont typeface="Arial" pitchFamily="34" charset="0"/>
              <a:buChar char="•"/>
            </a:pPr>
            <a:r>
              <a:rPr lang="en-US" sz="2800" dirty="0" smtClean="0">
                <a:solidFill>
                  <a:schemeClr val="tx2">
                    <a:lumMod val="50000"/>
                  </a:schemeClr>
                </a:solidFill>
              </a:rPr>
              <a:t> dropping </a:t>
            </a:r>
            <a:r>
              <a:rPr lang="en-US" sz="2800" dirty="0" smtClean="0">
                <a:solidFill>
                  <a:schemeClr val="tx2">
                    <a:lumMod val="50000"/>
                  </a:schemeClr>
                </a:solidFill>
              </a:rPr>
              <a:t>views has no effect on the tables on which the view was based. On the other hand, views or other applications based on the deleted views become invalid</a:t>
            </a:r>
            <a:endParaRPr lang="en-US" sz="2800" dirty="0">
              <a:solidFill>
                <a:schemeClr val="tx2">
                  <a:lumMod val="50000"/>
                </a:schemeClr>
              </a:solidFill>
            </a:endParaRPr>
          </a:p>
        </p:txBody>
      </p:sp>
    </p:spTree>
  </p:cSld>
  <p:clrMapOvr>
    <a:masterClrMapping/>
  </p:clrMapOvr>
  <p:transition spd="slow"/>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Database Objects</a:t>
            </a:r>
            <a:endParaRPr lang="en-US" dirty="0"/>
          </a:p>
        </p:txBody>
      </p:sp>
      <p:grpSp>
        <p:nvGrpSpPr>
          <p:cNvPr id="54" name="Group 31"/>
          <p:cNvGrpSpPr>
            <a:grpSpLocks noGrp="1"/>
          </p:cNvGrpSpPr>
          <p:nvPr>
            <p:ph idx="1"/>
          </p:nvPr>
        </p:nvGrpSpPr>
        <p:grpSpPr bwMode="auto">
          <a:xfrm>
            <a:off x="1435100" y="1447800"/>
            <a:ext cx="7499350" cy="4800600"/>
            <a:chOff x="840" y="1212"/>
            <a:chExt cx="4041" cy="1927"/>
          </a:xfrm>
        </p:grpSpPr>
        <p:sp>
          <p:nvSpPr>
            <p:cNvPr id="55" name="Rectangle 4"/>
            <p:cNvSpPr>
              <a:spLocks noChangeArrowheads="1"/>
            </p:cNvSpPr>
            <p:nvPr/>
          </p:nvSpPr>
          <p:spPr bwMode="blackWhite">
            <a:xfrm>
              <a:off x="1905" y="1803"/>
              <a:ext cx="2976" cy="403"/>
            </a:xfrm>
            <a:prstGeom prst="rect">
              <a:avLst/>
            </a:prstGeom>
            <a:solidFill>
              <a:srgbClr val="DDDDDD"/>
            </a:solidFill>
            <a:ln w="28575">
              <a:noFill/>
              <a:miter lim="800000"/>
              <a:headEnd type="none" w="sm" len="sm"/>
              <a:tailEnd type="none" w="sm" len="sm"/>
            </a:ln>
            <a:effectLst/>
          </p:spPr>
          <p:txBody>
            <a:bodyPr/>
            <a:lstStyle/>
            <a:p>
              <a:pPr algn="l" defTabSz="228600" eaLnBrk="0" hangingPunct="0">
                <a:spcBef>
                  <a:spcPct val="25000"/>
                </a:spcBef>
                <a:spcAft>
                  <a:spcPct val="25000"/>
                </a:spcAft>
                <a:buClrTx/>
                <a:buFontTx/>
                <a:buNone/>
              </a:pPr>
              <a:r>
                <a:rPr lang="en-US" b="0"/>
                <a:t>Logically represents subsets of data from one or more tables</a:t>
              </a:r>
            </a:p>
          </p:txBody>
        </p:sp>
        <p:sp>
          <p:nvSpPr>
            <p:cNvPr id="56" name="Rectangle 5"/>
            <p:cNvSpPr>
              <a:spLocks noChangeArrowheads="1"/>
            </p:cNvSpPr>
            <p:nvPr/>
          </p:nvSpPr>
          <p:spPr bwMode="blackWhite">
            <a:xfrm>
              <a:off x="840" y="1803"/>
              <a:ext cx="1065" cy="403"/>
            </a:xfrm>
            <a:prstGeom prst="rect">
              <a:avLst/>
            </a:prstGeom>
            <a:solidFill>
              <a:srgbClr val="DDDDDD"/>
            </a:solidFill>
            <a:ln w="28575">
              <a:noFill/>
              <a:miter lim="800000"/>
              <a:headEnd type="none" w="sm" len="sm"/>
              <a:tailEnd type="none" w="sm" len="sm"/>
            </a:ln>
            <a:effectLst/>
          </p:spPr>
          <p:txBody>
            <a:bodyPr/>
            <a:lstStyle/>
            <a:p>
              <a:pPr algn="l" defTabSz="228600" eaLnBrk="0" hangingPunct="0">
                <a:spcBef>
                  <a:spcPct val="25000"/>
                </a:spcBef>
                <a:spcAft>
                  <a:spcPct val="25000"/>
                </a:spcAft>
                <a:buClrTx/>
                <a:buFontTx/>
                <a:buNone/>
              </a:pPr>
              <a:r>
                <a:rPr lang="en-US" b="0"/>
                <a:t>View </a:t>
              </a:r>
            </a:p>
          </p:txBody>
        </p:sp>
        <p:sp>
          <p:nvSpPr>
            <p:cNvPr id="57" name="Rectangle 6"/>
            <p:cNvSpPr>
              <a:spLocks noChangeArrowheads="1"/>
            </p:cNvSpPr>
            <p:nvPr/>
          </p:nvSpPr>
          <p:spPr bwMode="blackWhite">
            <a:xfrm>
              <a:off x="1905" y="2206"/>
              <a:ext cx="2976" cy="265"/>
            </a:xfrm>
            <a:prstGeom prst="rect">
              <a:avLst/>
            </a:prstGeom>
            <a:solidFill>
              <a:srgbClr val="DDDDDD"/>
            </a:solidFill>
            <a:ln w="28575">
              <a:noFill/>
              <a:miter lim="800000"/>
              <a:headEnd type="none" w="sm" len="sm"/>
              <a:tailEnd type="none" w="sm" len="sm"/>
            </a:ln>
            <a:effectLst/>
          </p:spPr>
          <p:txBody>
            <a:bodyPr/>
            <a:lstStyle/>
            <a:p>
              <a:pPr algn="l" defTabSz="228600" eaLnBrk="0" hangingPunct="0">
                <a:lnSpc>
                  <a:spcPct val="120000"/>
                </a:lnSpc>
                <a:spcBef>
                  <a:spcPct val="35000"/>
                </a:spcBef>
                <a:spcAft>
                  <a:spcPct val="35000"/>
                </a:spcAft>
                <a:buClrTx/>
                <a:buFontTx/>
                <a:buNone/>
              </a:pPr>
              <a:r>
                <a:rPr lang="en-US" b="0"/>
                <a:t>Generates numeric values</a:t>
              </a:r>
            </a:p>
          </p:txBody>
        </p:sp>
        <p:sp>
          <p:nvSpPr>
            <p:cNvPr id="58" name="Rectangle 7"/>
            <p:cNvSpPr>
              <a:spLocks noChangeArrowheads="1"/>
            </p:cNvSpPr>
            <p:nvPr/>
          </p:nvSpPr>
          <p:spPr bwMode="blackWhite">
            <a:xfrm>
              <a:off x="840" y="2206"/>
              <a:ext cx="1065" cy="265"/>
            </a:xfrm>
            <a:prstGeom prst="rect">
              <a:avLst/>
            </a:prstGeom>
            <a:solidFill>
              <a:srgbClr val="DDDDDD"/>
            </a:solidFill>
            <a:ln w="28575">
              <a:noFill/>
              <a:miter lim="800000"/>
              <a:headEnd type="none" w="sm" len="sm"/>
              <a:tailEnd type="none" w="sm" len="sm"/>
            </a:ln>
            <a:effectLst/>
          </p:spPr>
          <p:txBody>
            <a:bodyPr/>
            <a:lstStyle/>
            <a:p>
              <a:pPr algn="l" defTabSz="228600" eaLnBrk="0" hangingPunct="0">
                <a:lnSpc>
                  <a:spcPct val="120000"/>
                </a:lnSpc>
                <a:spcBef>
                  <a:spcPct val="35000"/>
                </a:spcBef>
                <a:spcAft>
                  <a:spcPct val="35000"/>
                </a:spcAft>
                <a:buClrTx/>
                <a:buFontTx/>
                <a:buNone/>
              </a:pPr>
              <a:r>
                <a:rPr lang="en-US" b="0" dirty="0"/>
                <a:t>Sequence </a:t>
              </a:r>
            </a:p>
          </p:txBody>
        </p:sp>
        <p:sp>
          <p:nvSpPr>
            <p:cNvPr id="59" name="Rectangle 8"/>
            <p:cNvSpPr>
              <a:spLocks noChangeArrowheads="1"/>
            </p:cNvSpPr>
            <p:nvPr/>
          </p:nvSpPr>
          <p:spPr bwMode="blackWhite">
            <a:xfrm>
              <a:off x="1905" y="1538"/>
              <a:ext cx="2976" cy="265"/>
            </a:xfrm>
            <a:prstGeom prst="rect">
              <a:avLst/>
            </a:prstGeom>
            <a:solidFill>
              <a:srgbClr val="DDDDDD"/>
            </a:solidFill>
            <a:ln w="28575">
              <a:noFill/>
              <a:miter lim="800000"/>
              <a:headEnd type="none" w="sm" len="sm"/>
              <a:tailEnd type="none" w="sm" len="sm"/>
            </a:ln>
            <a:effectLst/>
          </p:spPr>
          <p:txBody>
            <a:bodyPr/>
            <a:lstStyle/>
            <a:p>
              <a:pPr algn="l" defTabSz="228600" eaLnBrk="0" hangingPunct="0">
                <a:lnSpc>
                  <a:spcPct val="120000"/>
                </a:lnSpc>
                <a:spcBef>
                  <a:spcPct val="35000"/>
                </a:spcBef>
                <a:spcAft>
                  <a:spcPct val="35000"/>
                </a:spcAft>
                <a:buClrTx/>
                <a:buFontTx/>
                <a:buNone/>
              </a:pPr>
              <a:r>
                <a:rPr lang="en-US" b="0"/>
                <a:t>Basic unit of storage; composed of rows  </a:t>
              </a:r>
            </a:p>
          </p:txBody>
        </p:sp>
        <p:sp>
          <p:nvSpPr>
            <p:cNvPr id="60" name="Rectangle 9"/>
            <p:cNvSpPr>
              <a:spLocks noChangeArrowheads="1"/>
            </p:cNvSpPr>
            <p:nvPr/>
          </p:nvSpPr>
          <p:spPr bwMode="blackWhite">
            <a:xfrm>
              <a:off x="840" y="1538"/>
              <a:ext cx="1065" cy="265"/>
            </a:xfrm>
            <a:prstGeom prst="rect">
              <a:avLst/>
            </a:prstGeom>
            <a:solidFill>
              <a:srgbClr val="DDDDDD"/>
            </a:solidFill>
            <a:ln w="28575">
              <a:noFill/>
              <a:miter lim="800000"/>
              <a:headEnd type="none" w="sm" len="sm"/>
              <a:tailEnd type="none" w="sm" len="sm"/>
            </a:ln>
            <a:effectLst/>
          </p:spPr>
          <p:txBody>
            <a:bodyPr/>
            <a:lstStyle/>
            <a:p>
              <a:pPr algn="l" defTabSz="228600" eaLnBrk="0" hangingPunct="0">
                <a:lnSpc>
                  <a:spcPct val="120000"/>
                </a:lnSpc>
                <a:spcBef>
                  <a:spcPct val="35000"/>
                </a:spcBef>
                <a:spcAft>
                  <a:spcPct val="35000"/>
                </a:spcAft>
                <a:buClrTx/>
                <a:buFontTx/>
                <a:buNone/>
              </a:pPr>
              <a:r>
                <a:rPr lang="en-US" b="0"/>
                <a:t>Table</a:t>
              </a:r>
            </a:p>
          </p:txBody>
        </p:sp>
        <p:sp>
          <p:nvSpPr>
            <p:cNvPr id="61" name="Rectangle 10"/>
            <p:cNvSpPr>
              <a:spLocks noChangeArrowheads="1"/>
            </p:cNvSpPr>
            <p:nvPr/>
          </p:nvSpPr>
          <p:spPr bwMode="blackWhite">
            <a:xfrm>
              <a:off x="1905" y="2874"/>
              <a:ext cx="2976" cy="265"/>
            </a:xfrm>
            <a:prstGeom prst="rect">
              <a:avLst/>
            </a:prstGeom>
            <a:solidFill>
              <a:srgbClr val="DDDDDD"/>
            </a:solidFill>
            <a:ln w="28575">
              <a:noFill/>
              <a:miter lim="800000"/>
              <a:headEnd type="none" w="sm" len="sm"/>
              <a:tailEnd type="none" w="sm" len="sm"/>
            </a:ln>
            <a:effectLst/>
          </p:spPr>
          <p:txBody>
            <a:bodyPr/>
            <a:lstStyle/>
            <a:p>
              <a:pPr algn="l" defTabSz="228600" eaLnBrk="0" hangingPunct="0">
                <a:lnSpc>
                  <a:spcPct val="120000"/>
                </a:lnSpc>
                <a:spcBef>
                  <a:spcPct val="35000"/>
                </a:spcBef>
                <a:spcAft>
                  <a:spcPct val="35000"/>
                </a:spcAft>
                <a:buClrTx/>
                <a:buFontTx/>
                <a:buNone/>
              </a:pPr>
              <a:r>
                <a:rPr lang="en-US" b="0"/>
                <a:t>Gives alternative names to objects</a:t>
              </a:r>
            </a:p>
          </p:txBody>
        </p:sp>
        <p:sp>
          <p:nvSpPr>
            <p:cNvPr id="62" name="Rectangle 11"/>
            <p:cNvSpPr>
              <a:spLocks noChangeArrowheads="1"/>
            </p:cNvSpPr>
            <p:nvPr/>
          </p:nvSpPr>
          <p:spPr bwMode="blackWhite">
            <a:xfrm>
              <a:off x="840" y="2874"/>
              <a:ext cx="1065" cy="265"/>
            </a:xfrm>
            <a:prstGeom prst="rect">
              <a:avLst/>
            </a:prstGeom>
            <a:solidFill>
              <a:srgbClr val="DDDDDD"/>
            </a:solidFill>
            <a:ln w="28575">
              <a:noFill/>
              <a:miter lim="800000"/>
              <a:headEnd type="none" w="sm" len="sm"/>
              <a:tailEnd type="none" w="sm" len="sm"/>
            </a:ln>
            <a:effectLst/>
          </p:spPr>
          <p:txBody>
            <a:bodyPr/>
            <a:lstStyle/>
            <a:p>
              <a:pPr algn="l" defTabSz="228600" eaLnBrk="0" hangingPunct="0">
                <a:lnSpc>
                  <a:spcPct val="120000"/>
                </a:lnSpc>
                <a:spcBef>
                  <a:spcPct val="35000"/>
                </a:spcBef>
                <a:spcAft>
                  <a:spcPct val="35000"/>
                </a:spcAft>
                <a:buClrTx/>
                <a:buFontTx/>
                <a:buNone/>
              </a:pPr>
              <a:r>
                <a:rPr lang="en-US" b="0"/>
                <a:t>Synonym </a:t>
              </a:r>
            </a:p>
          </p:txBody>
        </p:sp>
        <p:sp>
          <p:nvSpPr>
            <p:cNvPr id="63" name="Rectangle 12"/>
            <p:cNvSpPr>
              <a:spLocks noChangeArrowheads="1"/>
            </p:cNvSpPr>
            <p:nvPr/>
          </p:nvSpPr>
          <p:spPr bwMode="blackWhite">
            <a:xfrm>
              <a:off x="1905" y="2471"/>
              <a:ext cx="2976" cy="403"/>
            </a:xfrm>
            <a:prstGeom prst="rect">
              <a:avLst/>
            </a:prstGeom>
            <a:solidFill>
              <a:srgbClr val="DDDDDD"/>
            </a:solidFill>
            <a:ln w="28575">
              <a:noFill/>
              <a:miter lim="800000"/>
              <a:headEnd type="none" w="sm" len="sm"/>
              <a:tailEnd type="none" w="sm" len="sm"/>
            </a:ln>
            <a:effectLst/>
          </p:spPr>
          <p:txBody>
            <a:bodyPr/>
            <a:lstStyle/>
            <a:p>
              <a:pPr algn="l" defTabSz="228600">
                <a:buClr>
                  <a:srgbClr val="000000"/>
                </a:buClr>
              </a:pPr>
              <a:r>
                <a:rPr lang="en-US" b="0"/>
                <a:t>Improves the performance of data retrieval queries </a:t>
              </a:r>
            </a:p>
          </p:txBody>
        </p:sp>
        <p:sp>
          <p:nvSpPr>
            <p:cNvPr id="64" name="Rectangle 13"/>
            <p:cNvSpPr>
              <a:spLocks noChangeArrowheads="1"/>
            </p:cNvSpPr>
            <p:nvPr/>
          </p:nvSpPr>
          <p:spPr bwMode="blackWhite">
            <a:xfrm>
              <a:off x="840" y="2471"/>
              <a:ext cx="1065" cy="403"/>
            </a:xfrm>
            <a:prstGeom prst="rect">
              <a:avLst/>
            </a:prstGeom>
            <a:solidFill>
              <a:srgbClr val="DDDDDD"/>
            </a:solidFill>
            <a:ln w="28575">
              <a:noFill/>
              <a:miter lim="800000"/>
              <a:headEnd type="none" w="sm" len="sm"/>
              <a:tailEnd type="none" w="sm" len="sm"/>
            </a:ln>
            <a:effectLst/>
          </p:spPr>
          <p:txBody>
            <a:bodyPr/>
            <a:lstStyle/>
            <a:p>
              <a:pPr algn="l" defTabSz="228600">
                <a:buClr>
                  <a:srgbClr val="000000"/>
                </a:buClr>
              </a:pPr>
              <a:r>
                <a:rPr lang="en-US" b="0"/>
                <a:t>Index</a:t>
              </a:r>
            </a:p>
          </p:txBody>
        </p:sp>
        <p:sp>
          <p:nvSpPr>
            <p:cNvPr id="65" name="Rectangle 14"/>
            <p:cNvSpPr>
              <a:spLocks noChangeArrowheads="1"/>
            </p:cNvSpPr>
            <p:nvPr/>
          </p:nvSpPr>
          <p:spPr bwMode="gray">
            <a:xfrm>
              <a:off x="1905" y="1212"/>
              <a:ext cx="2976" cy="326"/>
            </a:xfrm>
            <a:prstGeom prst="rect">
              <a:avLst/>
            </a:prstGeom>
            <a:solidFill>
              <a:schemeClr val="accent2"/>
            </a:solidFill>
            <a:ln w="28575">
              <a:noFill/>
              <a:miter lim="800000"/>
              <a:headEnd type="none" w="sm" len="sm"/>
              <a:tailEnd type="none" w="sm" len="sm"/>
            </a:ln>
            <a:effectLst/>
          </p:spPr>
          <p:txBody>
            <a:bodyPr/>
            <a:lstStyle/>
            <a:p>
              <a:pPr algn="l" defTabSz="228600" eaLnBrk="0" hangingPunct="0">
                <a:lnSpc>
                  <a:spcPct val="115000"/>
                </a:lnSpc>
                <a:spcBef>
                  <a:spcPct val="25000"/>
                </a:spcBef>
                <a:spcAft>
                  <a:spcPct val="35000"/>
                </a:spcAft>
                <a:buClrTx/>
                <a:buFontTx/>
                <a:buNone/>
              </a:pPr>
              <a:r>
                <a:rPr lang="en-US" b="0" dirty="0">
                  <a:solidFill>
                    <a:schemeClr val="bg1"/>
                  </a:solidFill>
                </a:rPr>
                <a:t>Description</a:t>
              </a:r>
            </a:p>
          </p:txBody>
        </p:sp>
        <p:sp>
          <p:nvSpPr>
            <p:cNvPr id="66" name="Rectangle 15"/>
            <p:cNvSpPr>
              <a:spLocks noChangeArrowheads="1"/>
            </p:cNvSpPr>
            <p:nvPr/>
          </p:nvSpPr>
          <p:spPr bwMode="gray">
            <a:xfrm>
              <a:off x="840" y="1212"/>
              <a:ext cx="1065" cy="326"/>
            </a:xfrm>
            <a:prstGeom prst="rect">
              <a:avLst/>
            </a:prstGeom>
            <a:solidFill>
              <a:schemeClr val="accent2"/>
            </a:solidFill>
            <a:ln w="28575">
              <a:noFill/>
              <a:miter lim="800000"/>
              <a:headEnd type="none" w="sm" len="sm"/>
              <a:tailEnd type="none" w="sm" len="sm"/>
            </a:ln>
            <a:effectLst/>
          </p:spPr>
          <p:txBody>
            <a:bodyPr/>
            <a:lstStyle/>
            <a:p>
              <a:pPr algn="l" defTabSz="228600" eaLnBrk="0" hangingPunct="0">
                <a:lnSpc>
                  <a:spcPct val="115000"/>
                </a:lnSpc>
                <a:spcBef>
                  <a:spcPct val="25000"/>
                </a:spcBef>
                <a:spcAft>
                  <a:spcPct val="35000"/>
                </a:spcAft>
                <a:buClrTx/>
                <a:buFontTx/>
                <a:buNone/>
              </a:pPr>
              <a:r>
                <a:rPr lang="en-US" b="0">
                  <a:solidFill>
                    <a:schemeClr val="bg1"/>
                  </a:solidFill>
                </a:rPr>
                <a:t>Object</a:t>
              </a:r>
            </a:p>
          </p:txBody>
        </p:sp>
        <p:sp>
          <p:nvSpPr>
            <p:cNvPr id="67" name="Line 16"/>
            <p:cNvSpPr>
              <a:spLocks noChangeShapeType="1"/>
            </p:cNvSpPr>
            <p:nvPr/>
          </p:nvSpPr>
          <p:spPr bwMode="blackWhite">
            <a:xfrm>
              <a:off x="840" y="1538"/>
              <a:ext cx="4041" cy="0"/>
            </a:xfrm>
            <a:prstGeom prst="line">
              <a:avLst/>
            </a:prstGeom>
            <a:noFill/>
            <a:ln w="57150">
              <a:solidFill>
                <a:schemeClr val="tx1"/>
              </a:solidFill>
              <a:round/>
              <a:headEnd type="none" w="sm" len="sm"/>
              <a:tailEnd type="none" w="sm" len="sm"/>
            </a:ln>
            <a:effectLst/>
          </p:spPr>
          <p:txBody>
            <a:bodyPr/>
            <a:lstStyle/>
            <a:p>
              <a:endParaRPr lang="en-US"/>
            </a:p>
          </p:txBody>
        </p:sp>
        <p:sp>
          <p:nvSpPr>
            <p:cNvPr id="68" name="Line 17"/>
            <p:cNvSpPr>
              <a:spLocks noChangeShapeType="1"/>
            </p:cNvSpPr>
            <p:nvPr/>
          </p:nvSpPr>
          <p:spPr bwMode="blackWhite">
            <a:xfrm>
              <a:off x="840" y="2874"/>
              <a:ext cx="4041" cy="0"/>
            </a:xfrm>
            <a:prstGeom prst="line">
              <a:avLst/>
            </a:prstGeom>
            <a:noFill/>
            <a:ln w="28575">
              <a:solidFill>
                <a:schemeClr val="tx1"/>
              </a:solidFill>
              <a:round/>
              <a:headEnd type="none" w="sm" len="sm"/>
              <a:tailEnd type="none" w="sm" len="sm"/>
            </a:ln>
            <a:effectLst/>
          </p:spPr>
          <p:txBody>
            <a:bodyPr/>
            <a:lstStyle/>
            <a:p>
              <a:endParaRPr lang="en-US"/>
            </a:p>
          </p:txBody>
        </p:sp>
        <p:sp>
          <p:nvSpPr>
            <p:cNvPr id="69" name="Line 18"/>
            <p:cNvSpPr>
              <a:spLocks noChangeShapeType="1"/>
            </p:cNvSpPr>
            <p:nvPr/>
          </p:nvSpPr>
          <p:spPr bwMode="blackWhite">
            <a:xfrm>
              <a:off x="840" y="3139"/>
              <a:ext cx="4041" cy="0"/>
            </a:xfrm>
            <a:prstGeom prst="line">
              <a:avLst/>
            </a:prstGeom>
            <a:noFill/>
            <a:ln w="28575" cap="sq">
              <a:solidFill>
                <a:schemeClr val="tx1"/>
              </a:solidFill>
              <a:round/>
              <a:headEnd type="none" w="sm" len="sm"/>
              <a:tailEnd type="none" w="sm" len="sm"/>
            </a:ln>
            <a:effectLst/>
          </p:spPr>
          <p:txBody>
            <a:bodyPr/>
            <a:lstStyle/>
            <a:p>
              <a:endParaRPr lang="en-US"/>
            </a:p>
          </p:txBody>
        </p:sp>
        <p:sp>
          <p:nvSpPr>
            <p:cNvPr id="70" name="Line 19"/>
            <p:cNvSpPr>
              <a:spLocks noChangeShapeType="1"/>
            </p:cNvSpPr>
            <p:nvPr/>
          </p:nvSpPr>
          <p:spPr bwMode="blackWhite">
            <a:xfrm>
              <a:off x="840" y="1212"/>
              <a:ext cx="0" cy="326"/>
            </a:xfrm>
            <a:prstGeom prst="line">
              <a:avLst/>
            </a:prstGeom>
            <a:noFill/>
            <a:ln w="28575">
              <a:solidFill>
                <a:schemeClr val="tx1"/>
              </a:solidFill>
              <a:round/>
              <a:headEnd type="none" w="sm" len="sm"/>
              <a:tailEnd type="none" w="sm" len="sm"/>
            </a:ln>
            <a:effectLst/>
          </p:spPr>
          <p:txBody>
            <a:bodyPr/>
            <a:lstStyle/>
            <a:p>
              <a:endParaRPr lang="en-US"/>
            </a:p>
          </p:txBody>
        </p:sp>
        <p:sp>
          <p:nvSpPr>
            <p:cNvPr id="71" name="Line 20"/>
            <p:cNvSpPr>
              <a:spLocks noChangeShapeType="1"/>
            </p:cNvSpPr>
            <p:nvPr/>
          </p:nvSpPr>
          <p:spPr bwMode="blackWhite">
            <a:xfrm>
              <a:off x="1905" y="1212"/>
              <a:ext cx="0" cy="1927"/>
            </a:xfrm>
            <a:prstGeom prst="line">
              <a:avLst/>
            </a:prstGeom>
            <a:noFill/>
            <a:ln w="28575">
              <a:solidFill>
                <a:schemeClr val="tx1"/>
              </a:solidFill>
              <a:round/>
              <a:headEnd type="none" w="sm" len="sm"/>
              <a:tailEnd type="none" w="sm" len="sm"/>
            </a:ln>
            <a:effectLst/>
          </p:spPr>
          <p:txBody>
            <a:bodyPr/>
            <a:lstStyle/>
            <a:p>
              <a:endParaRPr lang="en-US"/>
            </a:p>
          </p:txBody>
        </p:sp>
        <p:sp>
          <p:nvSpPr>
            <p:cNvPr id="72" name="Line 21"/>
            <p:cNvSpPr>
              <a:spLocks noChangeShapeType="1"/>
            </p:cNvSpPr>
            <p:nvPr/>
          </p:nvSpPr>
          <p:spPr bwMode="blackWhite">
            <a:xfrm>
              <a:off x="4881" y="1212"/>
              <a:ext cx="0" cy="326"/>
            </a:xfrm>
            <a:prstGeom prst="line">
              <a:avLst/>
            </a:prstGeom>
            <a:noFill/>
            <a:ln w="28575">
              <a:solidFill>
                <a:schemeClr val="tx1"/>
              </a:solidFill>
              <a:round/>
              <a:headEnd type="none" w="sm" len="sm"/>
              <a:tailEnd type="none" w="sm" len="sm"/>
            </a:ln>
            <a:effectLst/>
          </p:spPr>
          <p:txBody>
            <a:bodyPr/>
            <a:lstStyle/>
            <a:p>
              <a:endParaRPr lang="en-US"/>
            </a:p>
          </p:txBody>
        </p:sp>
        <p:sp>
          <p:nvSpPr>
            <p:cNvPr id="73" name="Line 22"/>
            <p:cNvSpPr>
              <a:spLocks noChangeShapeType="1"/>
            </p:cNvSpPr>
            <p:nvPr/>
          </p:nvSpPr>
          <p:spPr bwMode="blackWhite">
            <a:xfrm>
              <a:off x="840" y="1803"/>
              <a:ext cx="4041" cy="0"/>
            </a:xfrm>
            <a:prstGeom prst="line">
              <a:avLst/>
            </a:prstGeom>
            <a:noFill/>
            <a:ln w="28575">
              <a:solidFill>
                <a:schemeClr val="tx1"/>
              </a:solidFill>
              <a:round/>
              <a:headEnd type="none" w="sm" len="sm"/>
              <a:tailEnd type="none" w="sm" len="sm"/>
            </a:ln>
            <a:effectLst/>
          </p:spPr>
          <p:txBody>
            <a:bodyPr wrap="none" anchor="ctr"/>
            <a:lstStyle/>
            <a:p>
              <a:endParaRPr lang="en-US"/>
            </a:p>
          </p:txBody>
        </p:sp>
        <p:sp>
          <p:nvSpPr>
            <p:cNvPr id="74" name="Line 23"/>
            <p:cNvSpPr>
              <a:spLocks noChangeShapeType="1"/>
            </p:cNvSpPr>
            <p:nvPr/>
          </p:nvSpPr>
          <p:spPr bwMode="blackWhite">
            <a:xfrm>
              <a:off x="840" y="2471"/>
              <a:ext cx="4041" cy="0"/>
            </a:xfrm>
            <a:prstGeom prst="line">
              <a:avLst/>
            </a:prstGeom>
            <a:noFill/>
            <a:ln w="28575">
              <a:solidFill>
                <a:schemeClr val="tx1"/>
              </a:solidFill>
              <a:round/>
              <a:headEnd type="none" w="sm" len="sm"/>
              <a:tailEnd type="none" w="sm" len="sm"/>
            </a:ln>
            <a:effectLst/>
          </p:spPr>
          <p:txBody>
            <a:bodyPr/>
            <a:lstStyle/>
            <a:p>
              <a:endParaRPr lang="en-US"/>
            </a:p>
          </p:txBody>
        </p:sp>
        <p:sp>
          <p:nvSpPr>
            <p:cNvPr id="75" name="Line 24"/>
            <p:cNvSpPr>
              <a:spLocks noChangeShapeType="1"/>
            </p:cNvSpPr>
            <p:nvPr/>
          </p:nvSpPr>
          <p:spPr bwMode="blackWhite">
            <a:xfrm>
              <a:off x="840" y="2206"/>
              <a:ext cx="4041" cy="0"/>
            </a:xfrm>
            <a:prstGeom prst="line">
              <a:avLst/>
            </a:prstGeom>
            <a:noFill/>
            <a:ln w="28575">
              <a:solidFill>
                <a:schemeClr val="tx1"/>
              </a:solidFill>
              <a:round/>
              <a:headEnd type="none" w="sm" len="sm"/>
              <a:tailEnd type="none" w="sm" len="sm"/>
            </a:ln>
            <a:effectLst/>
          </p:spPr>
          <p:txBody>
            <a:bodyPr/>
            <a:lstStyle/>
            <a:p>
              <a:endParaRPr lang="en-US"/>
            </a:p>
          </p:txBody>
        </p:sp>
        <p:sp>
          <p:nvSpPr>
            <p:cNvPr id="76" name="Line 25"/>
            <p:cNvSpPr>
              <a:spLocks noChangeShapeType="1"/>
            </p:cNvSpPr>
            <p:nvPr/>
          </p:nvSpPr>
          <p:spPr bwMode="blackWhite">
            <a:xfrm>
              <a:off x="840" y="1212"/>
              <a:ext cx="4041" cy="0"/>
            </a:xfrm>
            <a:prstGeom prst="line">
              <a:avLst/>
            </a:prstGeom>
            <a:noFill/>
            <a:ln w="28575">
              <a:solidFill>
                <a:schemeClr val="tx1"/>
              </a:solidFill>
              <a:round/>
              <a:headEnd type="none" w="sm" len="sm"/>
              <a:tailEnd type="none" w="sm" len="sm"/>
            </a:ln>
            <a:effectLst/>
          </p:spPr>
          <p:txBody>
            <a:bodyPr/>
            <a:lstStyle/>
            <a:p>
              <a:endParaRPr lang="en-US"/>
            </a:p>
          </p:txBody>
        </p:sp>
        <p:sp>
          <p:nvSpPr>
            <p:cNvPr id="77" name="Line 26"/>
            <p:cNvSpPr>
              <a:spLocks noChangeShapeType="1"/>
            </p:cNvSpPr>
            <p:nvPr/>
          </p:nvSpPr>
          <p:spPr bwMode="blackWhite">
            <a:xfrm>
              <a:off x="840" y="1538"/>
              <a:ext cx="0" cy="1601"/>
            </a:xfrm>
            <a:prstGeom prst="line">
              <a:avLst/>
            </a:prstGeom>
            <a:noFill/>
            <a:ln w="28575" cap="sq">
              <a:solidFill>
                <a:schemeClr val="tx1"/>
              </a:solidFill>
              <a:round/>
              <a:headEnd type="none" w="sm" len="sm"/>
              <a:tailEnd type="none" w="sm" len="sm"/>
            </a:ln>
            <a:effectLst/>
          </p:spPr>
          <p:txBody>
            <a:bodyPr/>
            <a:lstStyle/>
            <a:p>
              <a:endParaRPr lang="en-US"/>
            </a:p>
          </p:txBody>
        </p:sp>
        <p:sp>
          <p:nvSpPr>
            <p:cNvPr id="78" name="Line 27"/>
            <p:cNvSpPr>
              <a:spLocks noChangeShapeType="1"/>
            </p:cNvSpPr>
            <p:nvPr/>
          </p:nvSpPr>
          <p:spPr bwMode="blackWhite">
            <a:xfrm>
              <a:off x="4881" y="1538"/>
              <a:ext cx="0" cy="1601"/>
            </a:xfrm>
            <a:prstGeom prst="line">
              <a:avLst/>
            </a:prstGeom>
            <a:noFill/>
            <a:ln w="28575" cap="sq">
              <a:solidFill>
                <a:schemeClr val="tx1"/>
              </a:solidFill>
              <a:round/>
              <a:headEnd type="none" w="sm" len="sm"/>
              <a:tailEnd type="none" w="sm" len="sm"/>
            </a:ln>
            <a:effectLst/>
          </p:spPr>
          <p:txBody>
            <a:bodyPr/>
            <a:lstStyle/>
            <a:p>
              <a:endParaRPr lang="en-US"/>
            </a:p>
          </p:txBody>
        </p:sp>
      </p:gr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 View?</a:t>
            </a:r>
            <a:endParaRPr lang="en-US" dirty="0"/>
          </a:p>
        </p:txBody>
      </p:sp>
      <p:pic>
        <p:nvPicPr>
          <p:cNvPr id="4" name="Picture 1028" descr="C:\project-SQLFund1\images\img11-04.gif"/>
          <p:cNvPicPr>
            <a:picLocks noGrp="1" noChangeAspect="1" noChangeArrowheads="1"/>
          </p:cNvPicPr>
          <p:nvPr>
            <p:ph idx="1"/>
          </p:nvPr>
        </p:nvPicPr>
        <p:blipFill>
          <a:blip r:embed="rId2" cstate="print"/>
          <a:srcRect/>
          <a:stretch>
            <a:fillRect/>
          </a:stretch>
        </p:blipFill>
        <p:spPr bwMode="gray">
          <a:xfrm>
            <a:off x="1371600" y="1752600"/>
            <a:ext cx="6400800" cy="4029075"/>
          </a:xfrm>
          <a:prstGeom prst="rect">
            <a:avLst/>
          </a:prstGeom>
          <a:noFill/>
        </p:spPr>
      </p:pic>
      <p:grpSp>
        <p:nvGrpSpPr>
          <p:cNvPr id="5" name="Group 4"/>
          <p:cNvGrpSpPr/>
          <p:nvPr/>
        </p:nvGrpSpPr>
        <p:grpSpPr>
          <a:xfrm>
            <a:off x="838200" y="2667000"/>
            <a:ext cx="6299200" cy="2768600"/>
            <a:chOff x="1054100" y="2438400"/>
            <a:chExt cx="6299200" cy="2768600"/>
          </a:xfrm>
        </p:grpSpPr>
        <p:sp>
          <p:nvSpPr>
            <p:cNvPr id="6" name="Freeform 1030"/>
            <p:cNvSpPr>
              <a:spLocks/>
            </p:cNvSpPr>
            <p:nvPr/>
          </p:nvSpPr>
          <p:spPr bwMode="gray">
            <a:xfrm>
              <a:off x="1054100" y="2438400"/>
              <a:ext cx="6299200" cy="1295400"/>
            </a:xfrm>
            <a:custGeom>
              <a:avLst/>
              <a:gdLst/>
              <a:ahLst/>
              <a:cxnLst>
                <a:cxn ang="0">
                  <a:pos x="0" y="816"/>
                </a:cxn>
                <a:cxn ang="0">
                  <a:pos x="1016" y="0"/>
                </a:cxn>
                <a:cxn ang="0">
                  <a:pos x="3968" y="0"/>
                </a:cxn>
                <a:cxn ang="0">
                  <a:pos x="2716" y="816"/>
                </a:cxn>
                <a:cxn ang="0">
                  <a:pos x="0" y="816"/>
                </a:cxn>
              </a:cxnLst>
              <a:rect l="0" t="0" r="r" b="b"/>
              <a:pathLst>
                <a:path w="3968" h="816">
                  <a:moveTo>
                    <a:pt x="0" y="816"/>
                  </a:moveTo>
                  <a:lnTo>
                    <a:pt x="1016" y="0"/>
                  </a:lnTo>
                  <a:lnTo>
                    <a:pt x="3968" y="0"/>
                  </a:lnTo>
                  <a:lnTo>
                    <a:pt x="2716" y="816"/>
                  </a:lnTo>
                  <a:lnTo>
                    <a:pt x="0" y="816"/>
                  </a:lnTo>
                  <a:close/>
                </a:path>
              </a:pathLst>
            </a:custGeom>
            <a:solidFill>
              <a:srgbClr val="99CCFF"/>
            </a:solidFill>
            <a:ln w="9525">
              <a:noFill/>
              <a:round/>
              <a:headEnd/>
              <a:tailEnd/>
            </a:ln>
            <a:effectLst/>
          </p:spPr>
          <p:txBody>
            <a:bodyPr/>
            <a:lstStyle/>
            <a:p>
              <a:endParaRPr lang="en-US"/>
            </a:p>
          </p:txBody>
        </p:sp>
        <p:sp>
          <p:nvSpPr>
            <p:cNvPr id="7" name="Freeform 1031"/>
            <p:cNvSpPr>
              <a:spLocks/>
            </p:cNvSpPr>
            <p:nvPr/>
          </p:nvSpPr>
          <p:spPr bwMode="gray">
            <a:xfrm>
              <a:off x="5295900" y="2438400"/>
              <a:ext cx="2044700" cy="2768600"/>
            </a:xfrm>
            <a:custGeom>
              <a:avLst/>
              <a:gdLst/>
              <a:ahLst/>
              <a:cxnLst>
                <a:cxn ang="0">
                  <a:pos x="16" y="1744"/>
                </a:cxn>
                <a:cxn ang="0">
                  <a:pos x="0" y="816"/>
                </a:cxn>
                <a:cxn ang="0">
                  <a:pos x="1288" y="0"/>
                </a:cxn>
                <a:cxn ang="0">
                  <a:pos x="1288" y="904"/>
                </a:cxn>
                <a:cxn ang="0">
                  <a:pos x="16" y="1744"/>
                </a:cxn>
              </a:cxnLst>
              <a:rect l="0" t="0" r="r" b="b"/>
              <a:pathLst>
                <a:path w="1288" h="1744">
                  <a:moveTo>
                    <a:pt x="16" y="1744"/>
                  </a:moveTo>
                  <a:lnTo>
                    <a:pt x="0" y="816"/>
                  </a:lnTo>
                  <a:lnTo>
                    <a:pt x="1288" y="0"/>
                  </a:lnTo>
                  <a:lnTo>
                    <a:pt x="1288" y="904"/>
                  </a:lnTo>
                  <a:lnTo>
                    <a:pt x="16" y="1744"/>
                  </a:lnTo>
                  <a:close/>
                </a:path>
              </a:pathLst>
            </a:custGeom>
            <a:solidFill>
              <a:srgbClr val="3399FF"/>
            </a:solidFill>
            <a:ln w="9525">
              <a:noFill/>
              <a:round/>
              <a:headEnd/>
              <a:tailEnd/>
            </a:ln>
            <a:effectLst/>
          </p:spPr>
          <p:txBody>
            <a:bodyPr/>
            <a:lstStyle/>
            <a:p>
              <a:endParaRPr lang="en-US"/>
            </a:p>
          </p:txBody>
        </p:sp>
        <p:pic>
          <p:nvPicPr>
            <p:cNvPr id="8" name="Picture 1032" descr="C:\project-SQLFund1\images\img11-04a.gif"/>
            <p:cNvPicPr>
              <a:picLocks noChangeAspect="1" noChangeArrowheads="1"/>
            </p:cNvPicPr>
            <p:nvPr/>
          </p:nvPicPr>
          <p:blipFill>
            <a:blip r:embed="rId3" cstate="print"/>
            <a:srcRect/>
            <a:stretch>
              <a:fillRect/>
            </a:stretch>
          </p:blipFill>
          <p:spPr bwMode="gray">
            <a:xfrm>
              <a:off x="1066800" y="3733800"/>
              <a:ext cx="4267200" cy="1473200"/>
            </a:xfrm>
            <a:prstGeom prst="rect">
              <a:avLst/>
            </a:prstGeom>
            <a:noFill/>
          </p:spPr>
        </p:pic>
      </p:grpSp>
      <p:sp>
        <p:nvSpPr>
          <p:cNvPr id="9" name="Rectangle 1027"/>
          <p:cNvSpPr>
            <a:spLocks noChangeArrowheads="1"/>
          </p:cNvSpPr>
          <p:nvPr/>
        </p:nvSpPr>
        <p:spPr bwMode="gray">
          <a:xfrm>
            <a:off x="1371600" y="1219200"/>
            <a:ext cx="2430463" cy="427038"/>
          </a:xfrm>
          <a:prstGeom prst="rect">
            <a:avLst/>
          </a:prstGeom>
          <a:noFill/>
          <a:ln w="9525">
            <a:noFill/>
            <a:miter lim="800000"/>
            <a:headEnd/>
            <a:tailEnd/>
          </a:ln>
          <a:effectLst/>
        </p:spPr>
        <p:txBody>
          <a:bodyPr wrap="none" lIns="92075" tIns="46038" rIns="92075" bIns="46038">
            <a:spAutoFit/>
          </a:bodyPr>
          <a:lstStyle/>
          <a:p>
            <a:pPr algn="l" eaLnBrk="0" hangingPunct="0">
              <a:spcBef>
                <a:spcPct val="0"/>
              </a:spcBef>
              <a:buClrTx/>
              <a:buFontTx/>
              <a:buNone/>
            </a:pPr>
            <a:r>
              <a:rPr lang="en-US" sz="2200" dirty="0">
                <a:latin typeface="Courier New" pitchFamily="49" charset="0"/>
              </a:rPr>
              <a:t>EMPLOYEES</a:t>
            </a:r>
            <a:r>
              <a:rPr lang="en-US" sz="2200" dirty="0"/>
              <a:t> table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 View?</a:t>
            </a:r>
            <a:endParaRPr lang="en-US" dirty="0"/>
          </a:p>
        </p:txBody>
      </p:sp>
      <p:sp>
        <p:nvSpPr>
          <p:cNvPr id="3" name="Content Placeholder 2"/>
          <p:cNvSpPr>
            <a:spLocks noGrp="1"/>
          </p:cNvSpPr>
          <p:nvPr>
            <p:ph idx="1"/>
          </p:nvPr>
        </p:nvSpPr>
        <p:spPr/>
        <p:txBody>
          <a:bodyPr/>
          <a:lstStyle/>
          <a:p>
            <a:r>
              <a:rPr lang="en-US" dirty="0" smtClean="0">
                <a:solidFill>
                  <a:schemeClr val="tx2">
                    <a:lumMod val="50000"/>
                  </a:schemeClr>
                </a:solidFill>
              </a:rPr>
              <a:t>A view is a logical table based on a table or another view</a:t>
            </a:r>
          </a:p>
          <a:p>
            <a:r>
              <a:rPr lang="en-US" dirty="0" smtClean="0">
                <a:solidFill>
                  <a:schemeClr val="tx2">
                    <a:lumMod val="50000"/>
                  </a:schemeClr>
                </a:solidFill>
              </a:rPr>
              <a:t>A view contains no data of its own, but its like a window through which data from tables can be viewed or changed</a:t>
            </a:r>
          </a:p>
          <a:p>
            <a:r>
              <a:rPr lang="en-US" dirty="0" smtClean="0">
                <a:solidFill>
                  <a:schemeClr val="tx2">
                    <a:lumMod val="50000"/>
                  </a:schemeClr>
                </a:solidFill>
              </a:rPr>
              <a:t>The tables on which a view is based are called base tables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Advantages of Views</a:t>
            </a:r>
            <a:endParaRPr lang="en-US" dirty="0"/>
          </a:p>
        </p:txBody>
      </p:sp>
      <p:sp>
        <p:nvSpPr>
          <p:cNvPr id="3" name="Content Placeholder 2"/>
          <p:cNvSpPr>
            <a:spLocks noGrp="1"/>
          </p:cNvSpPr>
          <p:nvPr>
            <p:ph idx="1"/>
          </p:nvPr>
        </p:nvSpPr>
        <p:spPr>
          <a:xfrm>
            <a:off x="990600" y="1219200"/>
            <a:ext cx="7696200" cy="5257800"/>
          </a:xfrm>
        </p:spPr>
        <p:txBody>
          <a:bodyPr>
            <a:normAutofit fontScale="92500"/>
          </a:bodyPr>
          <a:lstStyle/>
          <a:p>
            <a:r>
              <a:rPr lang="en-US" b="1" dirty="0" smtClean="0">
                <a:solidFill>
                  <a:schemeClr val="tx2">
                    <a:lumMod val="50000"/>
                  </a:schemeClr>
                </a:solidFill>
              </a:rPr>
              <a:t>Security: </a:t>
            </a:r>
            <a:r>
              <a:rPr lang="en-US" dirty="0" smtClean="0">
                <a:solidFill>
                  <a:schemeClr val="tx2">
                    <a:lumMod val="50000"/>
                  </a:schemeClr>
                </a:solidFill>
              </a:rPr>
              <a:t>views </a:t>
            </a:r>
            <a:r>
              <a:rPr lang="en-US" dirty="0">
                <a:solidFill>
                  <a:schemeClr val="tx2">
                    <a:lumMod val="50000"/>
                  </a:schemeClr>
                </a:solidFill>
              </a:rPr>
              <a:t>prevent undesired access by providing security as the data that is not of interest to a user can be left out of the view</a:t>
            </a:r>
            <a:r>
              <a:rPr lang="en-US" dirty="0" smtClean="0">
                <a:solidFill>
                  <a:schemeClr val="tx2">
                    <a:lumMod val="50000"/>
                  </a:schemeClr>
                </a:solidFill>
              </a:rPr>
              <a:t>.</a:t>
            </a:r>
          </a:p>
          <a:p>
            <a:r>
              <a:rPr lang="en-US" dirty="0">
                <a:solidFill>
                  <a:schemeClr val="tx2">
                    <a:lumMod val="50000"/>
                  </a:schemeClr>
                </a:solidFill>
              </a:rPr>
              <a:t>Views are usually virtual and occupy no space.</a:t>
            </a:r>
          </a:p>
          <a:p>
            <a:r>
              <a:rPr lang="en-US" dirty="0">
                <a:solidFill>
                  <a:schemeClr val="tx2">
                    <a:lumMod val="50000"/>
                  </a:schemeClr>
                </a:solidFill>
              </a:rPr>
              <a:t>Display different data for different types of users.</a:t>
            </a:r>
          </a:p>
          <a:p>
            <a:r>
              <a:rPr lang="en-US" b="1" dirty="0" smtClean="0">
                <a:solidFill>
                  <a:schemeClr val="tx2">
                    <a:lumMod val="50000"/>
                  </a:schemeClr>
                </a:solidFill>
              </a:rPr>
              <a:t>Simplicity: </a:t>
            </a:r>
            <a:r>
              <a:rPr lang="en-US" dirty="0" smtClean="0">
                <a:solidFill>
                  <a:schemeClr val="tx2">
                    <a:lumMod val="50000"/>
                  </a:schemeClr>
                </a:solidFill>
              </a:rPr>
              <a:t>Complex </a:t>
            </a:r>
            <a:r>
              <a:rPr lang="en-US" dirty="0">
                <a:solidFill>
                  <a:schemeClr val="tx2">
                    <a:lumMod val="50000"/>
                  </a:schemeClr>
                </a:solidFill>
              </a:rPr>
              <a:t>queries that need to be executed often can be saved in a view. Hence by calling the view name, query can be executed</a:t>
            </a:r>
            <a:r>
              <a:rPr lang="en-US" dirty="0" smtClean="0">
                <a:solidFill>
                  <a:schemeClr val="tx2">
                    <a:lumMod val="50000"/>
                  </a:schemeClr>
                </a:solidFill>
              </a:rPr>
              <a:t>.</a:t>
            </a:r>
            <a:endParaRPr lang="en-US" dirty="0">
              <a:solidFill>
                <a:schemeClr val="tx2">
                  <a:lumMod val="50000"/>
                </a:schemeClr>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Advantages of Views</a:t>
            </a:r>
            <a:endParaRPr lang="en-US" dirty="0"/>
          </a:p>
        </p:txBody>
      </p:sp>
      <p:sp>
        <p:nvSpPr>
          <p:cNvPr id="3" name="Content Placeholder 2"/>
          <p:cNvSpPr>
            <a:spLocks noGrp="1"/>
          </p:cNvSpPr>
          <p:nvPr>
            <p:ph idx="1"/>
          </p:nvPr>
        </p:nvSpPr>
        <p:spPr/>
        <p:txBody>
          <a:bodyPr>
            <a:normAutofit lnSpcReduction="10000"/>
          </a:bodyPr>
          <a:lstStyle/>
          <a:p>
            <a:r>
              <a:rPr lang="en-US" b="1" dirty="0" smtClean="0">
                <a:solidFill>
                  <a:schemeClr val="tx2">
                    <a:lumMod val="50000"/>
                  </a:schemeClr>
                </a:solidFill>
              </a:rPr>
              <a:t>Independence:</a:t>
            </a:r>
            <a:r>
              <a:rPr lang="en-US" dirty="0" smtClean="0">
                <a:solidFill>
                  <a:schemeClr val="tx2">
                    <a:lumMod val="50000"/>
                  </a:schemeClr>
                </a:solidFill>
              </a:rPr>
              <a:t> View can make the application and database tables to a certain extent independent. If there is no view, the application must be based on a table. With the view, the program can be established in view of above, to view the program with a database table to be separated.</a:t>
            </a:r>
          </a:p>
          <a:p>
            <a:r>
              <a:rPr lang="en-US" dirty="0" smtClean="0">
                <a:solidFill>
                  <a:schemeClr val="tx2">
                    <a:lumMod val="50000"/>
                  </a:schemeClr>
                </a:solidFill>
              </a:rPr>
              <a:t>One view can be used to represent data from several tables</a:t>
            </a:r>
          </a:p>
          <a:p>
            <a:endParaRPr lang="en-US" dirty="0">
              <a:solidFill>
                <a:schemeClr val="tx2">
                  <a:lumMod val="50000"/>
                </a:schemeClr>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Simple Views and Complex Views</a:t>
            </a:r>
            <a:endParaRPr lang="en-US" dirty="0"/>
          </a:p>
        </p:txBody>
      </p:sp>
      <p:grpSp>
        <p:nvGrpSpPr>
          <p:cNvPr id="4" name="Group 32"/>
          <p:cNvGrpSpPr>
            <a:grpSpLocks noGrp="1"/>
          </p:cNvGrpSpPr>
          <p:nvPr>
            <p:ph idx="1"/>
          </p:nvPr>
        </p:nvGrpSpPr>
        <p:grpSpPr bwMode="auto">
          <a:xfrm>
            <a:off x="1435100" y="1447800"/>
            <a:ext cx="7499350" cy="4800600"/>
            <a:chOff x="540" y="1128"/>
            <a:chExt cx="4596" cy="1505"/>
          </a:xfrm>
        </p:grpSpPr>
        <p:sp>
          <p:nvSpPr>
            <p:cNvPr id="5" name="Rectangle 4"/>
            <p:cNvSpPr>
              <a:spLocks noChangeArrowheads="1"/>
            </p:cNvSpPr>
            <p:nvPr/>
          </p:nvSpPr>
          <p:spPr bwMode="blackWhite">
            <a:xfrm>
              <a:off x="2307" y="2230"/>
              <a:ext cx="1266" cy="403"/>
            </a:xfrm>
            <a:prstGeom prst="rect">
              <a:avLst/>
            </a:prstGeom>
            <a:solidFill>
              <a:srgbClr val="DDDDDD"/>
            </a:solidFill>
            <a:ln w="28575">
              <a:noFill/>
              <a:miter lim="800000"/>
              <a:headEnd type="none" w="sm" len="sm"/>
              <a:tailEnd type="none" w="sm" len="sm"/>
            </a:ln>
            <a:effectLst/>
          </p:spPr>
          <p:txBody>
            <a:bodyPr/>
            <a:lstStyle/>
            <a:p>
              <a:pPr algn="l" defTabSz="228600">
                <a:spcBef>
                  <a:spcPct val="60000"/>
                </a:spcBef>
                <a:buClr>
                  <a:srgbClr val="000000"/>
                </a:buClr>
              </a:pPr>
              <a:r>
                <a:rPr lang="en-US" b="0" dirty="0">
                  <a:solidFill>
                    <a:schemeClr val="tx2">
                      <a:lumMod val="50000"/>
                    </a:schemeClr>
                  </a:solidFill>
                </a:rPr>
                <a:t>Yes</a:t>
              </a:r>
            </a:p>
          </p:txBody>
        </p:sp>
        <p:sp>
          <p:nvSpPr>
            <p:cNvPr id="6" name="Rectangle 5"/>
            <p:cNvSpPr>
              <a:spLocks noChangeArrowheads="1"/>
            </p:cNvSpPr>
            <p:nvPr/>
          </p:nvSpPr>
          <p:spPr bwMode="blackWhite">
            <a:xfrm>
              <a:off x="2307" y="1948"/>
              <a:ext cx="1266" cy="282"/>
            </a:xfrm>
            <a:prstGeom prst="rect">
              <a:avLst/>
            </a:prstGeom>
            <a:solidFill>
              <a:srgbClr val="DDDDDD"/>
            </a:solidFill>
            <a:ln w="28575">
              <a:noFill/>
              <a:miter lim="800000"/>
              <a:headEnd type="none" w="sm" len="sm"/>
              <a:tailEnd type="none" w="sm" len="sm"/>
            </a:ln>
            <a:effectLst/>
          </p:spPr>
          <p:txBody>
            <a:bodyPr/>
            <a:lstStyle/>
            <a:p>
              <a:pPr defTabSz="228600">
                <a:lnSpc>
                  <a:spcPct val="130000"/>
                </a:lnSpc>
                <a:spcBef>
                  <a:spcPct val="60000"/>
                </a:spcBef>
                <a:buClr>
                  <a:srgbClr val="000000"/>
                </a:buClr>
              </a:pPr>
              <a:r>
                <a:rPr lang="en-US" dirty="0">
                  <a:solidFill>
                    <a:schemeClr val="tx2">
                      <a:lumMod val="50000"/>
                    </a:schemeClr>
                  </a:solidFill>
                </a:rPr>
                <a:t>No</a:t>
              </a:r>
            </a:p>
          </p:txBody>
        </p:sp>
        <p:sp>
          <p:nvSpPr>
            <p:cNvPr id="7" name="Rectangle 6"/>
            <p:cNvSpPr>
              <a:spLocks noChangeArrowheads="1"/>
            </p:cNvSpPr>
            <p:nvPr/>
          </p:nvSpPr>
          <p:spPr bwMode="blackWhite">
            <a:xfrm>
              <a:off x="2307" y="1666"/>
              <a:ext cx="1266" cy="282"/>
            </a:xfrm>
            <a:prstGeom prst="rect">
              <a:avLst/>
            </a:prstGeom>
            <a:solidFill>
              <a:srgbClr val="DDDDDD"/>
            </a:solidFill>
            <a:ln w="28575">
              <a:noFill/>
              <a:miter lim="800000"/>
              <a:headEnd type="none" w="sm" len="sm"/>
              <a:tailEnd type="none" w="sm" len="sm"/>
            </a:ln>
            <a:effectLst/>
          </p:spPr>
          <p:txBody>
            <a:bodyPr/>
            <a:lstStyle/>
            <a:p>
              <a:pPr defTabSz="228600">
                <a:lnSpc>
                  <a:spcPct val="130000"/>
                </a:lnSpc>
                <a:spcBef>
                  <a:spcPct val="60000"/>
                </a:spcBef>
                <a:buClr>
                  <a:srgbClr val="000000"/>
                </a:buClr>
              </a:pPr>
              <a:r>
                <a:rPr lang="en-US" dirty="0">
                  <a:solidFill>
                    <a:schemeClr val="tx2">
                      <a:lumMod val="50000"/>
                    </a:schemeClr>
                  </a:solidFill>
                </a:rPr>
                <a:t>No</a:t>
              </a:r>
            </a:p>
          </p:txBody>
        </p:sp>
        <p:sp>
          <p:nvSpPr>
            <p:cNvPr id="8" name="Rectangle 7"/>
            <p:cNvSpPr>
              <a:spLocks noChangeArrowheads="1"/>
            </p:cNvSpPr>
            <p:nvPr/>
          </p:nvSpPr>
          <p:spPr bwMode="blackWhite">
            <a:xfrm>
              <a:off x="2307" y="1384"/>
              <a:ext cx="1266" cy="282"/>
            </a:xfrm>
            <a:prstGeom prst="rect">
              <a:avLst/>
            </a:prstGeom>
            <a:solidFill>
              <a:srgbClr val="DDDDDD"/>
            </a:solidFill>
            <a:ln w="28575">
              <a:noFill/>
              <a:miter lim="800000"/>
              <a:headEnd type="none" w="sm" len="sm"/>
              <a:tailEnd type="none" w="sm" len="sm"/>
            </a:ln>
            <a:effectLst/>
          </p:spPr>
          <p:txBody>
            <a:bodyPr/>
            <a:lstStyle/>
            <a:p>
              <a:pPr defTabSz="228600">
                <a:lnSpc>
                  <a:spcPct val="130000"/>
                </a:lnSpc>
                <a:spcBef>
                  <a:spcPct val="60000"/>
                </a:spcBef>
                <a:buClr>
                  <a:srgbClr val="000000"/>
                </a:buClr>
              </a:pPr>
              <a:r>
                <a:rPr lang="en-US" dirty="0">
                  <a:solidFill>
                    <a:schemeClr val="tx2">
                      <a:lumMod val="50000"/>
                    </a:schemeClr>
                  </a:solidFill>
                </a:rPr>
                <a:t>One</a:t>
              </a:r>
            </a:p>
          </p:txBody>
        </p:sp>
        <p:sp>
          <p:nvSpPr>
            <p:cNvPr id="9" name="Rectangle 8"/>
            <p:cNvSpPr>
              <a:spLocks noChangeArrowheads="1"/>
            </p:cNvSpPr>
            <p:nvPr/>
          </p:nvSpPr>
          <p:spPr bwMode="gray">
            <a:xfrm>
              <a:off x="2307" y="1128"/>
              <a:ext cx="1266" cy="256"/>
            </a:xfrm>
            <a:prstGeom prst="rect">
              <a:avLst/>
            </a:prstGeom>
            <a:solidFill>
              <a:schemeClr val="accent2"/>
            </a:solidFill>
            <a:ln w="28575">
              <a:noFill/>
              <a:miter lim="800000"/>
              <a:headEnd type="none" w="sm" len="sm"/>
              <a:tailEnd type="none" w="sm" len="sm"/>
            </a:ln>
            <a:effectLst/>
          </p:spPr>
          <p:txBody>
            <a:bodyPr/>
            <a:lstStyle/>
            <a:p>
              <a:pPr algn="ctr" defTabSz="228600" eaLnBrk="0" hangingPunct="0">
                <a:lnSpc>
                  <a:spcPct val="115000"/>
                </a:lnSpc>
                <a:spcBef>
                  <a:spcPct val="25000"/>
                </a:spcBef>
                <a:spcAft>
                  <a:spcPct val="35000"/>
                </a:spcAft>
                <a:buClrTx/>
                <a:buFontTx/>
                <a:buNone/>
              </a:pPr>
              <a:r>
                <a:rPr lang="en-US" sz="2800" b="0" dirty="0">
                  <a:solidFill>
                    <a:schemeClr val="bg1"/>
                  </a:solidFill>
                </a:rPr>
                <a:t>Simple Views</a:t>
              </a:r>
            </a:p>
          </p:txBody>
        </p:sp>
        <p:sp>
          <p:nvSpPr>
            <p:cNvPr id="10" name="Rectangle 9"/>
            <p:cNvSpPr>
              <a:spLocks noChangeArrowheads="1"/>
            </p:cNvSpPr>
            <p:nvPr/>
          </p:nvSpPr>
          <p:spPr bwMode="blackWhite">
            <a:xfrm>
              <a:off x="3573" y="1666"/>
              <a:ext cx="1563" cy="282"/>
            </a:xfrm>
            <a:prstGeom prst="rect">
              <a:avLst/>
            </a:prstGeom>
            <a:solidFill>
              <a:srgbClr val="DDDDDD"/>
            </a:solidFill>
            <a:ln w="28575">
              <a:noFill/>
              <a:miter lim="800000"/>
              <a:headEnd type="none" w="sm" len="sm"/>
              <a:tailEnd type="none" w="sm" len="sm"/>
            </a:ln>
            <a:effectLst/>
          </p:spPr>
          <p:txBody>
            <a:bodyPr/>
            <a:lstStyle/>
            <a:p>
              <a:pPr defTabSz="228600">
                <a:lnSpc>
                  <a:spcPct val="130000"/>
                </a:lnSpc>
                <a:spcBef>
                  <a:spcPct val="60000"/>
                </a:spcBef>
                <a:buClr>
                  <a:srgbClr val="000000"/>
                </a:buClr>
              </a:pPr>
              <a:r>
                <a:rPr lang="en-US" dirty="0">
                  <a:solidFill>
                    <a:schemeClr val="tx2">
                      <a:lumMod val="50000"/>
                    </a:schemeClr>
                  </a:solidFill>
                </a:rPr>
                <a:t>Yes</a:t>
              </a:r>
            </a:p>
          </p:txBody>
        </p:sp>
        <p:sp>
          <p:nvSpPr>
            <p:cNvPr id="11" name="Rectangle 10"/>
            <p:cNvSpPr>
              <a:spLocks noChangeArrowheads="1"/>
            </p:cNvSpPr>
            <p:nvPr/>
          </p:nvSpPr>
          <p:spPr bwMode="blackWhite">
            <a:xfrm>
              <a:off x="540" y="1666"/>
              <a:ext cx="1767" cy="282"/>
            </a:xfrm>
            <a:prstGeom prst="rect">
              <a:avLst/>
            </a:prstGeom>
            <a:ln>
              <a:headEnd type="none" w="sm" len="sm"/>
              <a:tailEnd type="none" w="sm" len="sm"/>
            </a:ln>
          </p:spPr>
          <p:style>
            <a:lnRef idx="1">
              <a:schemeClr val="accent2"/>
            </a:lnRef>
            <a:fillRef idx="2">
              <a:schemeClr val="accent2"/>
            </a:fillRef>
            <a:effectRef idx="1">
              <a:schemeClr val="accent2"/>
            </a:effectRef>
            <a:fontRef idx="minor">
              <a:schemeClr val="dk1"/>
            </a:fontRef>
          </p:style>
          <p:txBody>
            <a:bodyPr/>
            <a:lstStyle/>
            <a:p>
              <a:pPr algn="l" defTabSz="228600">
                <a:lnSpc>
                  <a:spcPct val="130000"/>
                </a:lnSpc>
                <a:spcBef>
                  <a:spcPct val="60000"/>
                </a:spcBef>
                <a:buClr>
                  <a:srgbClr val="000000"/>
                </a:buClr>
              </a:pPr>
              <a:r>
                <a:rPr lang="en-US" b="0" dirty="0">
                  <a:solidFill>
                    <a:schemeClr val="tx2">
                      <a:lumMod val="50000"/>
                    </a:schemeClr>
                  </a:solidFill>
                </a:rPr>
                <a:t>Contain functions</a:t>
              </a:r>
            </a:p>
          </p:txBody>
        </p:sp>
        <p:sp>
          <p:nvSpPr>
            <p:cNvPr id="12" name="Rectangle 11"/>
            <p:cNvSpPr>
              <a:spLocks noChangeArrowheads="1"/>
            </p:cNvSpPr>
            <p:nvPr/>
          </p:nvSpPr>
          <p:spPr bwMode="blackWhite">
            <a:xfrm>
              <a:off x="3573" y="1948"/>
              <a:ext cx="1563" cy="282"/>
            </a:xfrm>
            <a:prstGeom prst="rect">
              <a:avLst/>
            </a:prstGeom>
            <a:solidFill>
              <a:srgbClr val="DDDDDD"/>
            </a:solidFill>
            <a:ln w="28575">
              <a:noFill/>
              <a:miter lim="800000"/>
              <a:headEnd type="none" w="sm" len="sm"/>
              <a:tailEnd type="none" w="sm" len="sm"/>
            </a:ln>
            <a:effectLst/>
          </p:spPr>
          <p:txBody>
            <a:bodyPr/>
            <a:lstStyle/>
            <a:p>
              <a:pPr defTabSz="228600">
                <a:lnSpc>
                  <a:spcPct val="130000"/>
                </a:lnSpc>
                <a:spcBef>
                  <a:spcPct val="60000"/>
                </a:spcBef>
                <a:buClr>
                  <a:srgbClr val="000000"/>
                </a:buClr>
              </a:pPr>
              <a:r>
                <a:rPr lang="en-US" dirty="0">
                  <a:solidFill>
                    <a:schemeClr val="tx2">
                      <a:lumMod val="50000"/>
                    </a:schemeClr>
                  </a:solidFill>
                </a:rPr>
                <a:t>Yes</a:t>
              </a:r>
            </a:p>
          </p:txBody>
        </p:sp>
        <p:sp>
          <p:nvSpPr>
            <p:cNvPr id="13" name="Rectangle 12"/>
            <p:cNvSpPr>
              <a:spLocks noChangeArrowheads="1"/>
            </p:cNvSpPr>
            <p:nvPr/>
          </p:nvSpPr>
          <p:spPr bwMode="blackWhite">
            <a:xfrm>
              <a:off x="540" y="1948"/>
              <a:ext cx="1767" cy="282"/>
            </a:xfrm>
            <a:prstGeom prst="rect">
              <a:avLst/>
            </a:prstGeom>
            <a:ln>
              <a:headEnd type="none" w="sm" len="sm"/>
              <a:tailEnd type="none" w="sm" len="sm"/>
            </a:ln>
          </p:spPr>
          <p:style>
            <a:lnRef idx="1">
              <a:schemeClr val="accent2"/>
            </a:lnRef>
            <a:fillRef idx="2">
              <a:schemeClr val="accent2"/>
            </a:fillRef>
            <a:effectRef idx="1">
              <a:schemeClr val="accent2"/>
            </a:effectRef>
            <a:fontRef idx="minor">
              <a:schemeClr val="dk1"/>
            </a:fontRef>
          </p:style>
          <p:txBody>
            <a:bodyPr/>
            <a:lstStyle/>
            <a:p>
              <a:pPr algn="l" defTabSz="228600">
                <a:lnSpc>
                  <a:spcPct val="130000"/>
                </a:lnSpc>
                <a:spcBef>
                  <a:spcPct val="60000"/>
                </a:spcBef>
                <a:buClr>
                  <a:srgbClr val="000000"/>
                </a:buClr>
              </a:pPr>
              <a:r>
                <a:rPr lang="en-US" b="0" dirty="0">
                  <a:solidFill>
                    <a:schemeClr val="tx2">
                      <a:lumMod val="50000"/>
                    </a:schemeClr>
                  </a:solidFill>
                </a:rPr>
                <a:t>Contain groups of data</a:t>
              </a:r>
            </a:p>
          </p:txBody>
        </p:sp>
        <p:sp>
          <p:nvSpPr>
            <p:cNvPr id="14" name="Rectangle 13"/>
            <p:cNvSpPr>
              <a:spLocks noChangeArrowheads="1"/>
            </p:cNvSpPr>
            <p:nvPr/>
          </p:nvSpPr>
          <p:spPr bwMode="blackWhite">
            <a:xfrm>
              <a:off x="3573" y="1384"/>
              <a:ext cx="1563" cy="282"/>
            </a:xfrm>
            <a:prstGeom prst="rect">
              <a:avLst/>
            </a:prstGeom>
            <a:solidFill>
              <a:srgbClr val="DDDDDD"/>
            </a:solidFill>
            <a:ln w="28575">
              <a:noFill/>
              <a:miter lim="800000"/>
              <a:headEnd type="none" w="sm" len="sm"/>
              <a:tailEnd type="none" w="sm" len="sm"/>
            </a:ln>
            <a:effectLst/>
          </p:spPr>
          <p:txBody>
            <a:bodyPr/>
            <a:lstStyle/>
            <a:p>
              <a:pPr defTabSz="228600">
                <a:lnSpc>
                  <a:spcPct val="130000"/>
                </a:lnSpc>
                <a:spcBef>
                  <a:spcPct val="60000"/>
                </a:spcBef>
                <a:buClr>
                  <a:srgbClr val="000000"/>
                </a:buClr>
              </a:pPr>
              <a:r>
                <a:rPr lang="en-US" dirty="0">
                  <a:solidFill>
                    <a:schemeClr val="tx2">
                      <a:lumMod val="50000"/>
                    </a:schemeClr>
                  </a:solidFill>
                </a:rPr>
                <a:t>One or more</a:t>
              </a:r>
            </a:p>
          </p:txBody>
        </p:sp>
        <p:sp>
          <p:nvSpPr>
            <p:cNvPr id="15" name="Rectangle 14"/>
            <p:cNvSpPr>
              <a:spLocks noChangeArrowheads="1"/>
            </p:cNvSpPr>
            <p:nvPr/>
          </p:nvSpPr>
          <p:spPr bwMode="blackWhite">
            <a:xfrm>
              <a:off x="540" y="1384"/>
              <a:ext cx="1767" cy="282"/>
            </a:xfrm>
            <a:prstGeom prst="rect">
              <a:avLst/>
            </a:prstGeom>
            <a:ln>
              <a:headEnd type="none" w="sm" len="sm"/>
              <a:tailEnd type="none" w="sm" len="sm"/>
            </a:ln>
          </p:spPr>
          <p:style>
            <a:lnRef idx="1">
              <a:schemeClr val="accent2"/>
            </a:lnRef>
            <a:fillRef idx="2">
              <a:schemeClr val="accent2"/>
            </a:fillRef>
            <a:effectRef idx="1">
              <a:schemeClr val="accent2"/>
            </a:effectRef>
            <a:fontRef idx="minor">
              <a:schemeClr val="dk1"/>
            </a:fontRef>
          </p:style>
          <p:txBody>
            <a:bodyPr/>
            <a:lstStyle/>
            <a:p>
              <a:pPr algn="l" defTabSz="228600">
                <a:lnSpc>
                  <a:spcPct val="130000"/>
                </a:lnSpc>
                <a:spcBef>
                  <a:spcPct val="60000"/>
                </a:spcBef>
                <a:buClr>
                  <a:srgbClr val="000000"/>
                </a:buClr>
              </a:pPr>
              <a:r>
                <a:rPr lang="en-US" b="0" dirty="0">
                  <a:solidFill>
                    <a:schemeClr val="tx2">
                      <a:lumMod val="50000"/>
                    </a:schemeClr>
                  </a:solidFill>
                </a:rPr>
                <a:t>Number of tables</a:t>
              </a:r>
            </a:p>
          </p:txBody>
        </p:sp>
        <p:sp>
          <p:nvSpPr>
            <p:cNvPr id="16" name="Rectangle 15"/>
            <p:cNvSpPr>
              <a:spLocks noChangeArrowheads="1"/>
            </p:cNvSpPr>
            <p:nvPr/>
          </p:nvSpPr>
          <p:spPr bwMode="blackWhite">
            <a:xfrm>
              <a:off x="3573" y="2230"/>
              <a:ext cx="1563" cy="403"/>
            </a:xfrm>
            <a:prstGeom prst="rect">
              <a:avLst/>
            </a:prstGeom>
            <a:solidFill>
              <a:srgbClr val="DDDDDD"/>
            </a:solidFill>
            <a:ln w="28575">
              <a:noFill/>
              <a:miter lim="800000"/>
              <a:headEnd type="none" w="sm" len="sm"/>
              <a:tailEnd type="none" w="sm" len="sm"/>
            </a:ln>
            <a:effectLst/>
          </p:spPr>
          <p:txBody>
            <a:bodyPr/>
            <a:lstStyle/>
            <a:p>
              <a:pPr algn="l" defTabSz="228600">
                <a:spcBef>
                  <a:spcPct val="60000"/>
                </a:spcBef>
                <a:buClr>
                  <a:srgbClr val="000000"/>
                </a:buClr>
              </a:pPr>
              <a:r>
                <a:rPr lang="en-US" b="0" dirty="0">
                  <a:solidFill>
                    <a:schemeClr val="tx2">
                      <a:lumMod val="50000"/>
                    </a:schemeClr>
                  </a:solidFill>
                </a:rPr>
                <a:t>Not always</a:t>
              </a:r>
            </a:p>
          </p:txBody>
        </p:sp>
        <p:sp>
          <p:nvSpPr>
            <p:cNvPr id="17" name="Rectangle 16"/>
            <p:cNvSpPr>
              <a:spLocks noChangeArrowheads="1"/>
            </p:cNvSpPr>
            <p:nvPr/>
          </p:nvSpPr>
          <p:spPr bwMode="blackWhite">
            <a:xfrm>
              <a:off x="540" y="2230"/>
              <a:ext cx="1767" cy="403"/>
            </a:xfrm>
            <a:prstGeom prst="rect">
              <a:avLst/>
            </a:prstGeom>
            <a:ln>
              <a:headEnd type="none" w="sm" len="sm"/>
              <a:tailEnd type="none" w="sm" len="sm"/>
            </a:ln>
          </p:spPr>
          <p:style>
            <a:lnRef idx="1">
              <a:schemeClr val="accent2"/>
            </a:lnRef>
            <a:fillRef idx="2">
              <a:schemeClr val="accent2"/>
            </a:fillRef>
            <a:effectRef idx="1">
              <a:schemeClr val="accent2"/>
            </a:effectRef>
            <a:fontRef idx="minor">
              <a:schemeClr val="dk1"/>
            </a:fontRef>
          </p:style>
          <p:txBody>
            <a:bodyPr/>
            <a:lstStyle/>
            <a:p>
              <a:pPr algn="l" defTabSz="228600">
                <a:spcBef>
                  <a:spcPct val="60000"/>
                </a:spcBef>
                <a:buClr>
                  <a:srgbClr val="000000"/>
                </a:buClr>
              </a:pPr>
              <a:r>
                <a:rPr lang="en-US" b="0" dirty="0">
                  <a:solidFill>
                    <a:schemeClr val="tx2">
                      <a:lumMod val="50000"/>
                    </a:schemeClr>
                  </a:solidFill>
                </a:rPr>
                <a:t>DML operations through a view</a:t>
              </a:r>
            </a:p>
          </p:txBody>
        </p:sp>
        <p:sp>
          <p:nvSpPr>
            <p:cNvPr id="18" name="Rectangle 17"/>
            <p:cNvSpPr>
              <a:spLocks noChangeArrowheads="1"/>
            </p:cNvSpPr>
            <p:nvPr/>
          </p:nvSpPr>
          <p:spPr bwMode="gray">
            <a:xfrm>
              <a:off x="3573" y="1128"/>
              <a:ext cx="1563" cy="256"/>
            </a:xfrm>
            <a:prstGeom prst="rect">
              <a:avLst/>
            </a:prstGeom>
            <a:solidFill>
              <a:schemeClr val="accent2"/>
            </a:solidFill>
            <a:ln w="28575">
              <a:noFill/>
              <a:miter lim="800000"/>
              <a:headEnd type="none" w="sm" len="sm"/>
              <a:tailEnd type="none" w="sm" len="sm"/>
            </a:ln>
            <a:effectLst/>
          </p:spPr>
          <p:txBody>
            <a:bodyPr/>
            <a:lstStyle/>
            <a:p>
              <a:pPr algn="ctr" defTabSz="228600" eaLnBrk="0" hangingPunct="0">
                <a:lnSpc>
                  <a:spcPct val="115000"/>
                </a:lnSpc>
                <a:spcBef>
                  <a:spcPct val="25000"/>
                </a:spcBef>
                <a:spcAft>
                  <a:spcPct val="35000"/>
                </a:spcAft>
                <a:buClrTx/>
                <a:buFontTx/>
                <a:buNone/>
              </a:pPr>
              <a:r>
                <a:rPr lang="en-US" sz="2800" b="0" dirty="0">
                  <a:solidFill>
                    <a:schemeClr val="bg1"/>
                  </a:solidFill>
                </a:rPr>
                <a:t>Complex Views</a:t>
              </a:r>
            </a:p>
          </p:txBody>
        </p:sp>
        <p:sp>
          <p:nvSpPr>
            <p:cNvPr id="19" name="Rectangle 18"/>
            <p:cNvSpPr>
              <a:spLocks noChangeArrowheads="1"/>
            </p:cNvSpPr>
            <p:nvPr/>
          </p:nvSpPr>
          <p:spPr bwMode="gray">
            <a:xfrm>
              <a:off x="540" y="1128"/>
              <a:ext cx="1767" cy="256"/>
            </a:xfrm>
            <a:prstGeom prst="rect">
              <a:avLst/>
            </a:prstGeom>
            <a:solidFill>
              <a:schemeClr val="accent2"/>
            </a:solidFill>
            <a:ln w="28575">
              <a:noFill/>
              <a:miter lim="800000"/>
              <a:headEnd type="none" w="sm" len="sm"/>
              <a:tailEnd type="none" w="sm" len="sm"/>
            </a:ln>
            <a:effectLst/>
          </p:spPr>
          <p:txBody>
            <a:bodyPr/>
            <a:lstStyle/>
            <a:p>
              <a:pPr algn="ctr" defTabSz="228600" eaLnBrk="0" hangingPunct="0">
                <a:lnSpc>
                  <a:spcPct val="115000"/>
                </a:lnSpc>
                <a:spcBef>
                  <a:spcPct val="25000"/>
                </a:spcBef>
                <a:spcAft>
                  <a:spcPct val="35000"/>
                </a:spcAft>
                <a:buClrTx/>
                <a:buFontTx/>
                <a:buNone/>
              </a:pPr>
              <a:r>
                <a:rPr lang="en-US" sz="2800" b="0" dirty="0">
                  <a:solidFill>
                    <a:schemeClr val="bg1"/>
                  </a:solidFill>
                </a:rPr>
                <a:t>Feature</a:t>
              </a:r>
            </a:p>
          </p:txBody>
        </p:sp>
        <p:sp>
          <p:nvSpPr>
            <p:cNvPr id="20" name="Line 19"/>
            <p:cNvSpPr>
              <a:spLocks noChangeShapeType="1"/>
            </p:cNvSpPr>
            <p:nvPr/>
          </p:nvSpPr>
          <p:spPr bwMode="blackWhite">
            <a:xfrm>
              <a:off x="540" y="1384"/>
              <a:ext cx="4596" cy="0"/>
            </a:xfrm>
            <a:prstGeom prst="line">
              <a:avLst/>
            </a:prstGeom>
            <a:noFill/>
            <a:ln w="57150">
              <a:solidFill>
                <a:schemeClr val="tx1"/>
              </a:solidFill>
              <a:round/>
              <a:headEnd type="none" w="sm" len="sm"/>
              <a:tailEnd type="none" w="sm" len="sm"/>
            </a:ln>
            <a:effectLst/>
          </p:spPr>
          <p:txBody>
            <a:bodyPr/>
            <a:lstStyle/>
            <a:p>
              <a:endParaRPr lang="en-US"/>
            </a:p>
          </p:txBody>
        </p:sp>
        <p:sp>
          <p:nvSpPr>
            <p:cNvPr id="21" name="Line 20"/>
            <p:cNvSpPr>
              <a:spLocks noChangeShapeType="1"/>
            </p:cNvSpPr>
            <p:nvPr/>
          </p:nvSpPr>
          <p:spPr bwMode="blackWhite">
            <a:xfrm>
              <a:off x="540" y="2633"/>
              <a:ext cx="4596" cy="0"/>
            </a:xfrm>
            <a:prstGeom prst="line">
              <a:avLst/>
            </a:prstGeom>
            <a:noFill/>
            <a:ln w="28575" cap="sq">
              <a:solidFill>
                <a:schemeClr val="tx1"/>
              </a:solidFill>
              <a:round/>
              <a:headEnd type="none" w="sm" len="sm"/>
              <a:tailEnd type="none" w="sm" len="sm"/>
            </a:ln>
            <a:effectLst/>
          </p:spPr>
          <p:txBody>
            <a:bodyPr/>
            <a:lstStyle/>
            <a:p>
              <a:endParaRPr lang="en-US"/>
            </a:p>
          </p:txBody>
        </p:sp>
        <p:sp>
          <p:nvSpPr>
            <p:cNvPr id="22" name="Line 21"/>
            <p:cNvSpPr>
              <a:spLocks noChangeShapeType="1"/>
            </p:cNvSpPr>
            <p:nvPr/>
          </p:nvSpPr>
          <p:spPr bwMode="blackWhite">
            <a:xfrm>
              <a:off x="540" y="1128"/>
              <a:ext cx="0" cy="256"/>
            </a:xfrm>
            <a:prstGeom prst="line">
              <a:avLst/>
            </a:prstGeom>
            <a:noFill/>
            <a:ln w="28575">
              <a:solidFill>
                <a:schemeClr val="tx1"/>
              </a:solidFill>
              <a:round/>
              <a:headEnd type="none" w="sm" len="sm"/>
              <a:tailEnd type="none" w="sm" len="sm"/>
            </a:ln>
            <a:effectLst/>
          </p:spPr>
          <p:txBody>
            <a:bodyPr/>
            <a:lstStyle/>
            <a:p>
              <a:endParaRPr lang="en-US"/>
            </a:p>
          </p:txBody>
        </p:sp>
        <p:sp>
          <p:nvSpPr>
            <p:cNvPr id="23" name="Line 22"/>
            <p:cNvSpPr>
              <a:spLocks noChangeShapeType="1"/>
            </p:cNvSpPr>
            <p:nvPr/>
          </p:nvSpPr>
          <p:spPr bwMode="blackWhite">
            <a:xfrm>
              <a:off x="2307" y="1128"/>
              <a:ext cx="0" cy="1505"/>
            </a:xfrm>
            <a:prstGeom prst="line">
              <a:avLst/>
            </a:prstGeom>
            <a:noFill/>
            <a:ln w="28575">
              <a:solidFill>
                <a:schemeClr val="tx1"/>
              </a:solidFill>
              <a:round/>
              <a:headEnd type="none" w="sm" len="sm"/>
              <a:tailEnd type="none" w="sm" len="sm"/>
            </a:ln>
            <a:effectLst/>
          </p:spPr>
          <p:txBody>
            <a:bodyPr/>
            <a:lstStyle/>
            <a:p>
              <a:endParaRPr lang="en-US"/>
            </a:p>
          </p:txBody>
        </p:sp>
        <p:sp>
          <p:nvSpPr>
            <p:cNvPr id="24" name="Line 23"/>
            <p:cNvSpPr>
              <a:spLocks noChangeShapeType="1"/>
            </p:cNvSpPr>
            <p:nvPr/>
          </p:nvSpPr>
          <p:spPr bwMode="blackWhite">
            <a:xfrm>
              <a:off x="5136" y="1128"/>
              <a:ext cx="0" cy="256"/>
            </a:xfrm>
            <a:prstGeom prst="line">
              <a:avLst/>
            </a:prstGeom>
            <a:noFill/>
            <a:ln w="28575">
              <a:solidFill>
                <a:schemeClr val="tx1"/>
              </a:solidFill>
              <a:round/>
              <a:headEnd type="none" w="sm" len="sm"/>
              <a:tailEnd type="none" w="sm" len="sm"/>
            </a:ln>
            <a:effectLst/>
          </p:spPr>
          <p:txBody>
            <a:bodyPr/>
            <a:lstStyle/>
            <a:p>
              <a:endParaRPr lang="en-US"/>
            </a:p>
          </p:txBody>
        </p:sp>
        <p:sp>
          <p:nvSpPr>
            <p:cNvPr id="25" name="Line 24"/>
            <p:cNvSpPr>
              <a:spLocks noChangeShapeType="1"/>
            </p:cNvSpPr>
            <p:nvPr/>
          </p:nvSpPr>
          <p:spPr bwMode="blackWhite">
            <a:xfrm>
              <a:off x="540" y="1666"/>
              <a:ext cx="4596" cy="0"/>
            </a:xfrm>
            <a:prstGeom prst="line">
              <a:avLst/>
            </a:prstGeom>
            <a:noFill/>
            <a:ln w="28575">
              <a:solidFill>
                <a:schemeClr val="tx1"/>
              </a:solidFill>
              <a:round/>
              <a:headEnd type="none" w="sm" len="sm"/>
              <a:tailEnd type="none" w="sm" len="sm"/>
            </a:ln>
            <a:effectLst/>
          </p:spPr>
          <p:txBody>
            <a:bodyPr wrap="none" anchor="ctr"/>
            <a:lstStyle/>
            <a:p>
              <a:endParaRPr lang="en-US"/>
            </a:p>
          </p:txBody>
        </p:sp>
        <p:sp>
          <p:nvSpPr>
            <p:cNvPr id="26" name="Line 25"/>
            <p:cNvSpPr>
              <a:spLocks noChangeShapeType="1"/>
            </p:cNvSpPr>
            <p:nvPr/>
          </p:nvSpPr>
          <p:spPr bwMode="blackWhite">
            <a:xfrm>
              <a:off x="540" y="2230"/>
              <a:ext cx="4596" cy="0"/>
            </a:xfrm>
            <a:prstGeom prst="line">
              <a:avLst/>
            </a:prstGeom>
            <a:noFill/>
            <a:ln w="28575">
              <a:solidFill>
                <a:schemeClr val="tx1"/>
              </a:solidFill>
              <a:round/>
              <a:headEnd type="none" w="sm" len="sm"/>
              <a:tailEnd type="none" w="sm" len="sm"/>
            </a:ln>
            <a:effectLst/>
          </p:spPr>
          <p:txBody>
            <a:bodyPr/>
            <a:lstStyle/>
            <a:p>
              <a:endParaRPr lang="en-US"/>
            </a:p>
          </p:txBody>
        </p:sp>
        <p:sp>
          <p:nvSpPr>
            <p:cNvPr id="27" name="Line 26"/>
            <p:cNvSpPr>
              <a:spLocks noChangeShapeType="1"/>
            </p:cNvSpPr>
            <p:nvPr/>
          </p:nvSpPr>
          <p:spPr bwMode="blackWhite">
            <a:xfrm>
              <a:off x="540" y="1948"/>
              <a:ext cx="4596" cy="0"/>
            </a:xfrm>
            <a:prstGeom prst="line">
              <a:avLst/>
            </a:prstGeom>
            <a:noFill/>
            <a:ln w="28575">
              <a:solidFill>
                <a:schemeClr val="tx1"/>
              </a:solidFill>
              <a:round/>
              <a:headEnd type="none" w="sm" len="sm"/>
              <a:tailEnd type="none" w="sm" len="sm"/>
            </a:ln>
            <a:effectLst/>
          </p:spPr>
          <p:txBody>
            <a:bodyPr/>
            <a:lstStyle/>
            <a:p>
              <a:endParaRPr lang="en-US"/>
            </a:p>
          </p:txBody>
        </p:sp>
        <p:sp>
          <p:nvSpPr>
            <p:cNvPr id="28" name="Line 27"/>
            <p:cNvSpPr>
              <a:spLocks noChangeShapeType="1"/>
            </p:cNvSpPr>
            <p:nvPr/>
          </p:nvSpPr>
          <p:spPr bwMode="blackWhite">
            <a:xfrm>
              <a:off x="3573" y="1128"/>
              <a:ext cx="0" cy="1505"/>
            </a:xfrm>
            <a:prstGeom prst="line">
              <a:avLst/>
            </a:prstGeom>
            <a:noFill/>
            <a:ln w="28575">
              <a:solidFill>
                <a:schemeClr val="tx1"/>
              </a:solidFill>
              <a:round/>
              <a:headEnd type="none" w="sm" len="sm"/>
              <a:tailEnd type="none" w="sm" len="sm"/>
            </a:ln>
            <a:effectLst/>
          </p:spPr>
          <p:txBody>
            <a:bodyPr/>
            <a:lstStyle/>
            <a:p>
              <a:endParaRPr lang="en-US"/>
            </a:p>
          </p:txBody>
        </p:sp>
        <p:sp>
          <p:nvSpPr>
            <p:cNvPr id="29" name="Line 28"/>
            <p:cNvSpPr>
              <a:spLocks noChangeShapeType="1"/>
            </p:cNvSpPr>
            <p:nvPr/>
          </p:nvSpPr>
          <p:spPr bwMode="blackWhite">
            <a:xfrm>
              <a:off x="540" y="1128"/>
              <a:ext cx="4596" cy="0"/>
            </a:xfrm>
            <a:prstGeom prst="line">
              <a:avLst/>
            </a:prstGeom>
            <a:noFill/>
            <a:ln w="28575">
              <a:solidFill>
                <a:schemeClr val="tx1"/>
              </a:solidFill>
              <a:round/>
              <a:headEnd type="none" w="sm" len="sm"/>
              <a:tailEnd type="none" w="sm" len="sm"/>
            </a:ln>
            <a:effectLst/>
          </p:spPr>
          <p:txBody>
            <a:bodyPr/>
            <a:lstStyle/>
            <a:p>
              <a:endParaRPr lang="en-US"/>
            </a:p>
          </p:txBody>
        </p:sp>
        <p:sp>
          <p:nvSpPr>
            <p:cNvPr id="30" name="Line 29"/>
            <p:cNvSpPr>
              <a:spLocks noChangeShapeType="1"/>
            </p:cNvSpPr>
            <p:nvPr/>
          </p:nvSpPr>
          <p:spPr bwMode="blackWhite">
            <a:xfrm>
              <a:off x="540" y="1384"/>
              <a:ext cx="0" cy="1249"/>
            </a:xfrm>
            <a:prstGeom prst="line">
              <a:avLst/>
            </a:prstGeom>
            <a:noFill/>
            <a:ln w="28575" cap="sq">
              <a:solidFill>
                <a:schemeClr val="tx1"/>
              </a:solidFill>
              <a:round/>
              <a:headEnd type="none" w="sm" len="sm"/>
              <a:tailEnd type="none" w="sm" len="sm"/>
            </a:ln>
            <a:effectLst/>
          </p:spPr>
          <p:txBody>
            <a:bodyPr/>
            <a:lstStyle/>
            <a:p>
              <a:endParaRPr lang="en-US"/>
            </a:p>
          </p:txBody>
        </p:sp>
        <p:sp>
          <p:nvSpPr>
            <p:cNvPr id="31" name="Line 30"/>
            <p:cNvSpPr>
              <a:spLocks noChangeShapeType="1"/>
            </p:cNvSpPr>
            <p:nvPr/>
          </p:nvSpPr>
          <p:spPr bwMode="blackWhite">
            <a:xfrm>
              <a:off x="5136" y="1384"/>
              <a:ext cx="0" cy="1249"/>
            </a:xfrm>
            <a:prstGeom prst="line">
              <a:avLst/>
            </a:prstGeom>
            <a:noFill/>
            <a:ln w="28575" cap="sq">
              <a:solidFill>
                <a:schemeClr val="tx1"/>
              </a:solidFill>
              <a:round/>
              <a:headEnd type="none" w="sm" len="sm"/>
              <a:tailEnd type="none" w="sm" len="sm"/>
            </a:ln>
            <a:effectLst/>
          </p:spPr>
          <p:txBody>
            <a:bodyPr/>
            <a:lstStyle/>
            <a:p>
              <a:endParaRPr lang="en-US"/>
            </a:p>
          </p:txBody>
        </p:sp>
      </p:gr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Creating a view</a:t>
            </a:r>
            <a:endParaRPr lang="en-US" dirty="0"/>
          </a:p>
        </p:txBody>
      </p:sp>
      <p:sp>
        <p:nvSpPr>
          <p:cNvPr id="4" name="Rectangle 6"/>
          <p:cNvSpPr>
            <a:spLocks noGrp="1" noChangeArrowheads="1"/>
          </p:cNvSpPr>
          <p:nvPr>
            <p:ph idx="1"/>
          </p:nvPr>
        </p:nvSpPr>
        <p:spPr/>
        <p:txBody>
          <a:bodyPr/>
          <a:lstStyle/>
          <a:p>
            <a:pPr lvl="1"/>
            <a:r>
              <a:rPr lang="en-US" dirty="0"/>
              <a:t>You embed a </a:t>
            </a:r>
            <a:r>
              <a:rPr lang="en-US" dirty="0" err="1"/>
              <a:t>subquery</a:t>
            </a:r>
            <a:r>
              <a:rPr lang="en-US" dirty="0"/>
              <a:t> in the </a:t>
            </a:r>
            <a:r>
              <a:rPr lang="en-US" dirty="0">
                <a:latin typeface="Courier New" pitchFamily="49" charset="0"/>
              </a:rPr>
              <a:t>CREATE</a:t>
            </a:r>
            <a:r>
              <a:rPr lang="en-US" dirty="0"/>
              <a:t> </a:t>
            </a:r>
            <a:r>
              <a:rPr lang="en-US" dirty="0">
                <a:latin typeface="Courier New" pitchFamily="49" charset="0"/>
              </a:rPr>
              <a:t>VIEW</a:t>
            </a:r>
            <a:r>
              <a:rPr lang="en-US" dirty="0"/>
              <a:t> statement:</a:t>
            </a:r>
          </a:p>
          <a:p>
            <a:pPr lvl="1">
              <a:buNone/>
            </a:pPr>
            <a:endParaRPr lang="en-US" dirty="0"/>
          </a:p>
          <a:p>
            <a:pPr lvl="1">
              <a:buFont typeface="Arial" charset="0"/>
              <a:buNone/>
            </a:pPr>
            <a:endParaRPr lang="en-US" dirty="0"/>
          </a:p>
          <a:p>
            <a:pPr lvl="1">
              <a:buFont typeface="Arial" charset="0"/>
              <a:buNone/>
            </a:pPr>
            <a:endParaRPr lang="en-US" dirty="0"/>
          </a:p>
          <a:p>
            <a:pPr lvl="1">
              <a:buFont typeface="Arial" charset="0"/>
              <a:buNone/>
            </a:pPr>
            <a:endParaRPr lang="en-US" dirty="0"/>
          </a:p>
          <a:p>
            <a:pPr lvl="1">
              <a:buFont typeface="Arial" charset="0"/>
              <a:buNone/>
            </a:pPr>
            <a:endParaRPr lang="en-US" dirty="0"/>
          </a:p>
          <a:p>
            <a:pPr lvl="1"/>
            <a:r>
              <a:rPr lang="en-US" dirty="0"/>
              <a:t>The </a:t>
            </a:r>
            <a:r>
              <a:rPr lang="en-US" dirty="0" err="1"/>
              <a:t>subquery</a:t>
            </a:r>
            <a:r>
              <a:rPr lang="en-US" dirty="0"/>
              <a:t> can contain complex </a:t>
            </a:r>
            <a:r>
              <a:rPr lang="en-US" dirty="0">
                <a:latin typeface="Courier New" pitchFamily="49" charset="0"/>
              </a:rPr>
              <a:t>SELECT</a:t>
            </a:r>
            <a:r>
              <a:rPr lang="en-US" dirty="0"/>
              <a:t> syntax.</a:t>
            </a:r>
          </a:p>
        </p:txBody>
      </p:sp>
      <p:sp>
        <p:nvSpPr>
          <p:cNvPr id="5" name="Rectangle 4"/>
          <p:cNvSpPr>
            <a:spLocks noChangeArrowheads="1"/>
          </p:cNvSpPr>
          <p:nvPr/>
        </p:nvSpPr>
        <p:spPr bwMode="blackGray">
          <a:xfrm>
            <a:off x="1238250" y="2878138"/>
            <a:ext cx="7448550" cy="1465262"/>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wrap="none" lIns="92075" tIns="46038" rIns="92075" bIns="46038" anchor="ctr"/>
          <a:lstStyle/>
          <a:p>
            <a:pPr algn="l" eaLnBrk="0" hangingPunct="0">
              <a:spcBef>
                <a:spcPct val="0"/>
              </a:spcBef>
              <a:buClrTx/>
              <a:buFontTx/>
              <a:buNone/>
              <a:tabLst>
                <a:tab pos="1200150" algn="l"/>
              </a:tabLst>
            </a:pPr>
            <a:r>
              <a:rPr lang="en-US" b="1" dirty="0">
                <a:solidFill>
                  <a:schemeClr val="tx2">
                    <a:lumMod val="50000"/>
                  </a:schemeClr>
                </a:solidFill>
                <a:latin typeface="Courier New" pitchFamily="49" charset="0"/>
              </a:rPr>
              <a:t>CREATE [OR REPLACE] [FORCE|</a:t>
            </a:r>
            <a:r>
              <a:rPr lang="en-US" b="1" u="sng" dirty="0">
                <a:solidFill>
                  <a:schemeClr val="tx2">
                    <a:lumMod val="50000"/>
                  </a:schemeClr>
                </a:solidFill>
                <a:latin typeface="Courier New" pitchFamily="49" charset="0"/>
              </a:rPr>
              <a:t>NOFORCE</a:t>
            </a:r>
            <a:r>
              <a:rPr lang="en-US" b="1" dirty="0">
                <a:solidFill>
                  <a:schemeClr val="tx2">
                    <a:lumMod val="50000"/>
                  </a:schemeClr>
                </a:solidFill>
                <a:latin typeface="Courier New" pitchFamily="49" charset="0"/>
              </a:rPr>
              <a:t>] VIEW </a:t>
            </a:r>
            <a:r>
              <a:rPr lang="en-US" b="1" i="1" dirty="0" err="1">
                <a:solidFill>
                  <a:schemeClr val="tx2">
                    <a:lumMod val="50000"/>
                  </a:schemeClr>
                </a:solidFill>
                <a:latin typeface="Courier New" pitchFamily="49" charset="0"/>
              </a:rPr>
              <a:t>view</a:t>
            </a:r>
            <a:endParaRPr lang="en-US" b="1" i="1" dirty="0">
              <a:solidFill>
                <a:schemeClr val="tx2">
                  <a:lumMod val="50000"/>
                </a:schemeClr>
              </a:solidFill>
              <a:latin typeface="Courier New" pitchFamily="49" charset="0"/>
            </a:endParaRPr>
          </a:p>
          <a:p>
            <a:pPr algn="l" eaLnBrk="0" hangingPunct="0">
              <a:spcBef>
                <a:spcPct val="0"/>
              </a:spcBef>
              <a:buClrTx/>
              <a:buFontTx/>
              <a:buNone/>
              <a:tabLst>
                <a:tab pos="1200150" algn="l"/>
              </a:tabLst>
            </a:pPr>
            <a:r>
              <a:rPr lang="en-US" b="1" dirty="0">
                <a:solidFill>
                  <a:schemeClr val="tx2">
                    <a:lumMod val="50000"/>
                  </a:schemeClr>
                </a:solidFill>
                <a:latin typeface="Courier New" pitchFamily="49" charset="0"/>
              </a:rPr>
              <a:t>  [(</a:t>
            </a:r>
            <a:r>
              <a:rPr lang="en-US" b="1" i="1" dirty="0">
                <a:solidFill>
                  <a:schemeClr val="tx2">
                    <a:lumMod val="50000"/>
                  </a:schemeClr>
                </a:solidFill>
                <a:latin typeface="Courier New" pitchFamily="49" charset="0"/>
              </a:rPr>
              <a:t>alias</a:t>
            </a:r>
            <a:r>
              <a:rPr lang="en-US" b="1" dirty="0">
                <a:solidFill>
                  <a:schemeClr val="tx2">
                    <a:lumMod val="50000"/>
                  </a:schemeClr>
                </a:solidFill>
                <a:latin typeface="Courier New" pitchFamily="49" charset="0"/>
              </a:rPr>
              <a:t>[, </a:t>
            </a:r>
            <a:r>
              <a:rPr lang="en-US" b="1" i="1" dirty="0">
                <a:solidFill>
                  <a:schemeClr val="tx2">
                    <a:lumMod val="50000"/>
                  </a:schemeClr>
                </a:solidFill>
                <a:latin typeface="Courier New" pitchFamily="49" charset="0"/>
              </a:rPr>
              <a:t>alias</a:t>
            </a:r>
            <a:r>
              <a:rPr lang="en-US" b="1" dirty="0">
                <a:solidFill>
                  <a:schemeClr val="tx2">
                    <a:lumMod val="50000"/>
                  </a:schemeClr>
                </a:solidFill>
                <a:latin typeface="Courier New" pitchFamily="49" charset="0"/>
              </a:rPr>
              <a:t>]...)]</a:t>
            </a:r>
          </a:p>
          <a:p>
            <a:pPr algn="l" eaLnBrk="0" hangingPunct="0">
              <a:spcBef>
                <a:spcPct val="0"/>
              </a:spcBef>
              <a:buClrTx/>
              <a:buFontTx/>
              <a:buNone/>
              <a:tabLst>
                <a:tab pos="1200150" algn="l"/>
              </a:tabLst>
            </a:pPr>
            <a:r>
              <a:rPr lang="en-US" b="1" dirty="0">
                <a:solidFill>
                  <a:schemeClr val="tx2">
                    <a:lumMod val="50000"/>
                  </a:schemeClr>
                </a:solidFill>
                <a:latin typeface="Courier New" pitchFamily="49" charset="0"/>
              </a:rPr>
              <a:t> AS </a:t>
            </a:r>
            <a:r>
              <a:rPr lang="en-US" b="1" i="1" dirty="0" err="1">
                <a:solidFill>
                  <a:schemeClr val="tx2">
                    <a:lumMod val="50000"/>
                  </a:schemeClr>
                </a:solidFill>
                <a:latin typeface="Courier New" pitchFamily="49" charset="0"/>
              </a:rPr>
              <a:t>subquery</a:t>
            </a:r>
            <a:endParaRPr lang="en-US" b="1" dirty="0">
              <a:solidFill>
                <a:schemeClr val="tx2">
                  <a:lumMod val="50000"/>
                </a:schemeClr>
              </a:solidFill>
              <a:latin typeface="Courier New" pitchFamily="49" charset="0"/>
            </a:endParaRPr>
          </a:p>
          <a:p>
            <a:pPr algn="l" eaLnBrk="0" hangingPunct="0">
              <a:spcBef>
                <a:spcPct val="0"/>
              </a:spcBef>
              <a:buClrTx/>
              <a:buFontTx/>
              <a:buNone/>
              <a:tabLst>
                <a:tab pos="1200150" algn="l"/>
              </a:tabLst>
            </a:pPr>
            <a:r>
              <a:rPr lang="en-US" b="1" dirty="0">
                <a:solidFill>
                  <a:schemeClr val="tx2">
                    <a:lumMod val="50000"/>
                  </a:schemeClr>
                </a:solidFill>
                <a:latin typeface="Courier New" pitchFamily="49" charset="0"/>
              </a:rPr>
              <a:t>[WITH CHECK OPTION [CONSTRAINT </a:t>
            </a:r>
            <a:r>
              <a:rPr lang="en-US" b="1" i="1" dirty="0" err="1">
                <a:solidFill>
                  <a:schemeClr val="tx2">
                    <a:lumMod val="50000"/>
                  </a:schemeClr>
                </a:solidFill>
                <a:latin typeface="Courier New" pitchFamily="49" charset="0"/>
              </a:rPr>
              <a:t>constraint</a:t>
            </a:r>
            <a:r>
              <a:rPr lang="en-US" b="1" dirty="0">
                <a:solidFill>
                  <a:schemeClr val="tx2">
                    <a:lumMod val="50000"/>
                  </a:schemeClr>
                </a:solidFill>
                <a:latin typeface="Courier New" pitchFamily="49" charset="0"/>
              </a:rPr>
              <a:t>]]</a:t>
            </a:r>
          </a:p>
          <a:p>
            <a:pPr algn="l" eaLnBrk="0" hangingPunct="0">
              <a:spcBef>
                <a:spcPct val="0"/>
              </a:spcBef>
              <a:buClrTx/>
              <a:buFontTx/>
              <a:buNone/>
              <a:tabLst>
                <a:tab pos="1200150" algn="l"/>
              </a:tabLst>
            </a:pPr>
            <a:r>
              <a:rPr lang="en-US" b="1" dirty="0">
                <a:solidFill>
                  <a:schemeClr val="tx2">
                    <a:lumMod val="50000"/>
                  </a:schemeClr>
                </a:solidFill>
                <a:latin typeface="Courier New" pitchFamily="49" charset="0"/>
              </a:rPr>
              <a:t>[WITH READ ONLY [CONSTRAINT </a:t>
            </a:r>
            <a:r>
              <a:rPr lang="en-US" b="1" i="1" dirty="0" err="1">
                <a:solidFill>
                  <a:schemeClr val="tx2">
                    <a:lumMod val="50000"/>
                  </a:schemeClr>
                </a:solidFill>
                <a:latin typeface="Courier New" pitchFamily="49" charset="0"/>
              </a:rPr>
              <a:t>constraint</a:t>
            </a:r>
            <a:r>
              <a:rPr lang="en-US" b="1" dirty="0">
                <a:solidFill>
                  <a:schemeClr val="tx2">
                    <a:lumMod val="50000"/>
                  </a:schemeClr>
                </a:solidFill>
                <a:latin typeface="Courier New" pitchFamily="49" charset="0"/>
              </a:rPr>
              <a:t>]];</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انقلاب">
  <a:themeElements>
    <a:clrScheme name="انقلاب">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انقلاب">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انقلاب">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574</TotalTime>
  <Words>1377</Words>
  <Application>Microsoft Office PowerPoint</Application>
  <PresentationFormat>عرض على الشاشة (3:4)‏</PresentationFormat>
  <Paragraphs>205</Paragraphs>
  <Slides>26</Slides>
  <Notes>9</Notes>
  <HiddenSlides>0</HiddenSlides>
  <MMClips>0</MMClips>
  <ScaleCrop>false</ScaleCrop>
  <HeadingPairs>
    <vt:vector size="4" baseType="variant">
      <vt:variant>
        <vt:lpstr>سمة</vt:lpstr>
      </vt:variant>
      <vt:variant>
        <vt:i4>1</vt:i4>
      </vt:variant>
      <vt:variant>
        <vt:lpstr>عناوين الشرائح</vt:lpstr>
      </vt:variant>
      <vt:variant>
        <vt:i4>26</vt:i4>
      </vt:variant>
    </vt:vector>
  </HeadingPairs>
  <TitlesOfParts>
    <vt:vector size="27" baseType="lpstr">
      <vt:lpstr>انقلاب</vt:lpstr>
      <vt:lpstr>Chapter 2</vt:lpstr>
      <vt:lpstr>Objectives</vt:lpstr>
      <vt:lpstr>Database Objects</vt:lpstr>
      <vt:lpstr>What Is a View?</vt:lpstr>
      <vt:lpstr>What Is a View?</vt:lpstr>
      <vt:lpstr>Advantages of Views</vt:lpstr>
      <vt:lpstr>Advantages of Views</vt:lpstr>
      <vt:lpstr>Simple Views and Complex Views</vt:lpstr>
      <vt:lpstr>Creating a view</vt:lpstr>
      <vt:lpstr>Creating a view</vt:lpstr>
      <vt:lpstr>Creating a view</vt:lpstr>
      <vt:lpstr>Guidelines</vt:lpstr>
      <vt:lpstr>Creating a View</vt:lpstr>
      <vt:lpstr>Creating a View</vt:lpstr>
      <vt:lpstr>Retrieving Data from a View</vt:lpstr>
      <vt:lpstr>Modifying a View</vt:lpstr>
      <vt:lpstr>Creating a Complex View</vt:lpstr>
      <vt:lpstr>Rules for Performing  DML Operations on a View</vt:lpstr>
      <vt:lpstr>Rules for Performing  DML Operations on a View</vt:lpstr>
      <vt:lpstr>Rules for Performing  DML Operations on a View</vt:lpstr>
      <vt:lpstr>Using the WITH CHECK OPTION Clause</vt:lpstr>
      <vt:lpstr>Using the WITH CHECK OPTION Clause</vt:lpstr>
      <vt:lpstr>Using the WITH CHECK OPTION Clause</vt:lpstr>
      <vt:lpstr>Denying DML Operations</vt:lpstr>
      <vt:lpstr>Denying DML Operations</vt:lpstr>
      <vt:lpstr>Removing a View</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2</dc:title>
  <dc:creator>Mashael</dc:creator>
  <cp:lastModifiedBy>GK</cp:lastModifiedBy>
  <cp:revision>21</cp:revision>
  <dcterms:created xsi:type="dcterms:W3CDTF">2014-02-04T15:13:15Z</dcterms:created>
  <dcterms:modified xsi:type="dcterms:W3CDTF">2014-09-14T15:31:46Z</dcterms:modified>
</cp:coreProperties>
</file>