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30"/>
  </p:notesMasterIdLst>
  <p:handoutMasterIdLst>
    <p:handoutMasterId r:id="rId131"/>
  </p:handoutMasterIdLst>
  <p:sldIdLst>
    <p:sldId id="763" r:id="rId2"/>
    <p:sldId id="929" r:id="rId3"/>
    <p:sldId id="930" r:id="rId4"/>
    <p:sldId id="931" r:id="rId5"/>
    <p:sldId id="932" r:id="rId6"/>
    <p:sldId id="942" r:id="rId7"/>
    <p:sldId id="933" r:id="rId8"/>
    <p:sldId id="936" r:id="rId9"/>
    <p:sldId id="937" r:id="rId10"/>
    <p:sldId id="938" r:id="rId11"/>
    <p:sldId id="939" r:id="rId12"/>
    <p:sldId id="940" r:id="rId13"/>
    <p:sldId id="941" r:id="rId14"/>
    <p:sldId id="821" r:id="rId15"/>
    <p:sldId id="822" r:id="rId16"/>
    <p:sldId id="824" r:id="rId17"/>
    <p:sldId id="823" r:id="rId18"/>
    <p:sldId id="825" r:id="rId19"/>
    <p:sldId id="826" r:id="rId20"/>
    <p:sldId id="827" r:id="rId21"/>
    <p:sldId id="828" r:id="rId22"/>
    <p:sldId id="829" r:id="rId23"/>
    <p:sldId id="830" r:id="rId24"/>
    <p:sldId id="831" r:id="rId25"/>
    <p:sldId id="832" r:id="rId26"/>
    <p:sldId id="833" r:id="rId27"/>
    <p:sldId id="834" r:id="rId28"/>
    <p:sldId id="835" r:id="rId29"/>
    <p:sldId id="836" r:id="rId30"/>
    <p:sldId id="837" r:id="rId31"/>
    <p:sldId id="838" r:id="rId32"/>
    <p:sldId id="839" r:id="rId33"/>
    <p:sldId id="840" r:id="rId34"/>
    <p:sldId id="841" r:id="rId35"/>
    <p:sldId id="842" r:id="rId36"/>
    <p:sldId id="943" r:id="rId37"/>
    <p:sldId id="843" r:id="rId38"/>
    <p:sldId id="844" r:id="rId39"/>
    <p:sldId id="845" r:id="rId40"/>
    <p:sldId id="846" r:id="rId41"/>
    <p:sldId id="847" r:id="rId42"/>
    <p:sldId id="848" r:id="rId43"/>
    <p:sldId id="849" r:id="rId44"/>
    <p:sldId id="850" r:id="rId45"/>
    <p:sldId id="944" r:id="rId46"/>
    <p:sldId id="851" r:id="rId47"/>
    <p:sldId id="852" r:id="rId48"/>
    <p:sldId id="853" r:id="rId49"/>
    <p:sldId id="854" r:id="rId50"/>
    <p:sldId id="855" r:id="rId51"/>
    <p:sldId id="856" r:id="rId52"/>
    <p:sldId id="857" r:id="rId53"/>
    <p:sldId id="858" r:id="rId54"/>
    <p:sldId id="859" r:id="rId55"/>
    <p:sldId id="860" r:id="rId56"/>
    <p:sldId id="861" r:id="rId57"/>
    <p:sldId id="862" r:id="rId58"/>
    <p:sldId id="863" r:id="rId59"/>
    <p:sldId id="864" r:id="rId60"/>
    <p:sldId id="865" r:id="rId61"/>
    <p:sldId id="866" r:id="rId62"/>
    <p:sldId id="867" r:id="rId63"/>
    <p:sldId id="868" r:id="rId64"/>
    <p:sldId id="945" r:id="rId65"/>
    <p:sldId id="869" r:id="rId66"/>
    <p:sldId id="870" r:id="rId67"/>
    <p:sldId id="871" r:id="rId68"/>
    <p:sldId id="872" r:id="rId69"/>
    <p:sldId id="873" r:id="rId70"/>
    <p:sldId id="874" r:id="rId71"/>
    <p:sldId id="875" r:id="rId72"/>
    <p:sldId id="876" r:id="rId73"/>
    <p:sldId id="877" r:id="rId74"/>
    <p:sldId id="946" r:id="rId75"/>
    <p:sldId id="878" r:id="rId76"/>
    <p:sldId id="879" r:id="rId77"/>
    <p:sldId id="880" r:id="rId78"/>
    <p:sldId id="881" r:id="rId79"/>
    <p:sldId id="882" r:id="rId80"/>
    <p:sldId id="883" r:id="rId81"/>
    <p:sldId id="884" r:id="rId82"/>
    <p:sldId id="885" r:id="rId83"/>
    <p:sldId id="886" r:id="rId84"/>
    <p:sldId id="887" r:id="rId85"/>
    <p:sldId id="888" r:id="rId86"/>
    <p:sldId id="889" r:id="rId87"/>
    <p:sldId id="890" r:id="rId88"/>
    <p:sldId id="891" r:id="rId89"/>
    <p:sldId id="892" r:id="rId90"/>
    <p:sldId id="947" r:id="rId91"/>
    <p:sldId id="893" r:id="rId92"/>
    <p:sldId id="894" r:id="rId93"/>
    <p:sldId id="895" r:id="rId94"/>
    <p:sldId id="896" r:id="rId95"/>
    <p:sldId id="897" r:id="rId96"/>
    <p:sldId id="898" r:id="rId97"/>
    <p:sldId id="899" r:id="rId98"/>
    <p:sldId id="900" r:id="rId99"/>
    <p:sldId id="901" r:id="rId100"/>
    <p:sldId id="902" r:id="rId101"/>
    <p:sldId id="903" r:id="rId102"/>
    <p:sldId id="904" r:id="rId103"/>
    <p:sldId id="905" r:id="rId104"/>
    <p:sldId id="948" r:id="rId105"/>
    <p:sldId id="906" r:id="rId106"/>
    <p:sldId id="907" r:id="rId107"/>
    <p:sldId id="908" r:id="rId108"/>
    <p:sldId id="909" r:id="rId109"/>
    <p:sldId id="910" r:id="rId110"/>
    <p:sldId id="911" r:id="rId111"/>
    <p:sldId id="949" r:id="rId112"/>
    <p:sldId id="912" r:id="rId113"/>
    <p:sldId id="913" r:id="rId114"/>
    <p:sldId id="914" r:id="rId115"/>
    <p:sldId id="915" r:id="rId116"/>
    <p:sldId id="916" r:id="rId117"/>
    <p:sldId id="917" r:id="rId118"/>
    <p:sldId id="918" r:id="rId119"/>
    <p:sldId id="919" r:id="rId120"/>
    <p:sldId id="920" r:id="rId121"/>
    <p:sldId id="921" r:id="rId122"/>
    <p:sldId id="922" r:id="rId123"/>
    <p:sldId id="924" r:id="rId124"/>
    <p:sldId id="923" r:id="rId125"/>
    <p:sldId id="925" r:id="rId126"/>
    <p:sldId id="926" r:id="rId127"/>
    <p:sldId id="927" r:id="rId128"/>
    <p:sldId id="928" r:id="rId129"/>
  </p:sldIdLst>
  <p:sldSz cx="9144000" cy="6858000" type="screen4x3"/>
  <p:notesSz cx="7099300" cy="10234613"/>
  <p:defaultTextStyle>
    <a:defPPr>
      <a:defRPr lang="en-US"/>
    </a:defPPr>
    <a:lvl1pPr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5pPr>
    <a:lvl6pPr marL="2286000" algn="l" defTabSz="914400" rtl="0" eaLnBrk="1" latinLnBrk="0" hangingPunct="1">
      <a:defRPr sz="3200" b="1" kern="1200">
        <a:solidFill>
          <a:schemeClr val="tx1"/>
        </a:solidFill>
        <a:latin typeface="Arial" panose="020B0604020202020204" pitchFamily="34" charset="0"/>
        <a:ea typeface="+mn-ea"/>
        <a:cs typeface="+mn-cs"/>
      </a:defRPr>
    </a:lvl6pPr>
    <a:lvl7pPr marL="2743200" algn="l" defTabSz="914400" rtl="0" eaLnBrk="1" latinLnBrk="0" hangingPunct="1">
      <a:defRPr sz="3200" b="1" kern="1200">
        <a:solidFill>
          <a:schemeClr val="tx1"/>
        </a:solidFill>
        <a:latin typeface="Arial" panose="020B0604020202020204" pitchFamily="34" charset="0"/>
        <a:ea typeface="+mn-ea"/>
        <a:cs typeface="+mn-cs"/>
      </a:defRPr>
    </a:lvl7pPr>
    <a:lvl8pPr marL="3200400" algn="l" defTabSz="914400" rtl="0" eaLnBrk="1" latinLnBrk="0" hangingPunct="1">
      <a:defRPr sz="3200" b="1" kern="1200">
        <a:solidFill>
          <a:schemeClr val="tx1"/>
        </a:solidFill>
        <a:latin typeface="Arial" panose="020B0604020202020204" pitchFamily="34" charset="0"/>
        <a:ea typeface="+mn-ea"/>
        <a:cs typeface="+mn-cs"/>
      </a:defRPr>
    </a:lvl8pPr>
    <a:lvl9pPr marL="3657600" algn="l" defTabSz="914400" rtl="0" eaLnBrk="1" latinLnBrk="0" hangingPunct="1">
      <a:defRPr sz="32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0FE6A"/>
    <a:srgbClr val="660066"/>
    <a:srgbClr val="00CC00"/>
    <a:srgbClr val="996633"/>
    <a:srgbClr val="6666FF"/>
    <a:srgbClr val="3366FF"/>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8681" autoAdjust="0"/>
    <p:restoredTop sz="94752" autoAdjust="0"/>
  </p:normalViewPr>
  <p:slideViewPr>
    <p:cSldViewPr>
      <p:cViewPr varScale="1">
        <p:scale>
          <a:sx n="69" d="100"/>
          <a:sy n="69" d="100"/>
        </p:scale>
        <p:origin x="1363"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5632"/>
    </p:cViewPr>
  </p:sorterViewPr>
  <p:notesViewPr>
    <p:cSldViewPr>
      <p:cViewPr varScale="1">
        <p:scale>
          <a:sx n="66" d="100"/>
          <a:sy n="66" d="100"/>
        </p:scale>
        <p:origin x="-2340" y="-102"/>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notesMaster" Target="notesMasters/notesMaster1.xml"/><Relationship Id="rId13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0098"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eaLnBrk="1" hangingPunct="1">
              <a:defRPr sz="1300" b="0">
                <a:latin typeface="Times New Roman" pitchFamily="18" charset="0"/>
              </a:defRPr>
            </a:lvl1pPr>
          </a:lstStyle>
          <a:p>
            <a:pPr>
              <a:defRPr/>
            </a:pPr>
            <a:endParaRPr lang="en-US"/>
          </a:p>
        </p:txBody>
      </p:sp>
      <p:sp>
        <p:nvSpPr>
          <p:cNvPr id="900099"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eaLnBrk="1" hangingPunct="1">
              <a:defRPr sz="1300" b="0">
                <a:latin typeface="Times New Roman" pitchFamily="18" charset="0"/>
              </a:defRPr>
            </a:lvl1pPr>
          </a:lstStyle>
          <a:p>
            <a:pPr>
              <a:defRPr/>
            </a:pPr>
            <a:fld id="{5CC2633A-CE62-4EF9-AAC2-7B27A179F869}" type="datetime1">
              <a:rPr lang="en-US" smtClean="0"/>
              <a:t>10/19/2016</a:t>
            </a:fld>
            <a:endParaRPr lang="en-US"/>
          </a:p>
        </p:txBody>
      </p:sp>
      <p:sp>
        <p:nvSpPr>
          <p:cNvPr id="900100"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eaLnBrk="1" hangingPunct="1">
              <a:defRPr sz="1300" b="0">
                <a:latin typeface="Times New Roman" pitchFamily="18" charset="0"/>
              </a:defRPr>
            </a:lvl1pPr>
          </a:lstStyle>
          <a:p>
            <a:pPr>
              <a:defRPr/>
            </a:pPr>
            <a:endParaRPr lang="en-US"/>
          </a:p>
        </p:txBody>
      </p:sp>
      <p:sp>
        <p:nvSpPr>
          <p:cNvPr id="900101"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eaLnBrk="1" hangingPunct="1">
              <a:defRPr sz="1300" b="0">
                <a:latin typeface="Times New Roman" panose="02020603050405020304" pitchFamily="18" charset="0"/>
              </a:defRPr>
            </a:lvl1pPr>
          </a:lstStyle>
          <a:p>
            <a:pPr>
              <a:defRPr/>
            </a:pPr>
            <a:fld id="{D6DBD198-DF87-46F2-83AA-166173E1CAB2}" type="slidenum">
              <a:rPr lang="en-US" altLang="ar-SA"/>
              <a:pPr>
                <a:defRPr/>
              </a:pPr>
              <a:t>‹#›</a:t>
            </a:fld>
            <a:endParaRPr lang="en-US" altLang="ar-SA"/>
          </a:p>
        </p:txBody>
      </p:sp>
    </p:spTree>
    <p:extLst>
      <p:ext uri="{BB962C8B-B14F-4D97-AF65-F5344CB8AC3E}">
        <p14:creationId xmlns:p14="http://schemas.microsoft.com/office/powerpoint/2010/main" val="2350390238"/>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859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eaLnBrk="1" hangingPunct="1">
              <a:defRPr sz="1300" b="0">
                <a:latin typeface="Times New Roman" pitchFamily="18" charset="0"/>
              </a:defRPr>
            </a:lvl1pPr>
          </a:lstStyle>
          <a:p>
            <a:pPr>
              <a:defRPr/>
            </a:pPr>
            <a:endParaRPr lang="en-US"/>
          </a:p>
        </p:txBody>
      </p:sp>
      <p:sp>
        <p:nvSpPr>
          <p:cNvPr id="878595"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eaLnBrk="1" hangingPunct="1">
              <a:defRPr sz="1300" b="0">
                <a:latin typeface="Times New Roman" pitchFamily="18" charset="0"/>
              </a:defRPr>
            </a:lvl1pPr>
          </a:lstStyle>
          <a:p>
            <a:pPr>
              <a:defRPr/>
            </a:pPr>
            <a:fld id="{7C79615B-1D10-431B-932E-3CB7E1D9DF7E}" type="datetime1">
              <a:rPr lang="en-US" smtClean="0"/>
              <a:t>10/19/2016</a:t>
            </a:fld>
            <a:endParaRPr lang="en-US"/>
          </a:p>
        </p:txBody>
      </p:sp>
      <p:sp>
        <p:nvSpPr>
          <p:cNvPr id="205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8597"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8598"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eaLnBrk="1" hangingPunct="1">
              <a:defRPr sz="1300" b="0">
                <a:latin typeface="Times New Roman" pitchFamily="18" charset="0"/>
              </a:defRPr>
            </a:lvl1pPr>
          </a:lstStyle>
          <a:p>
            <a:pPr>
              <a:defRPr/>
            </a:pPr>
            <a:endParaRPr lang="en-US"/>
          </a:p>
        </p:txBody>
      </p:sp>
      <p:sp>
        <p:nvSpPr>
          <p:cNvPr id="878599"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eaLnBrk="1" hangingPunct="1">
              <a:defRPr sz="1300" b="0">
                <a:latin typeface="Times New Roman" panose="02020603050405020304" pitchFamily="18" charset="0"/>
              </a:defRPr>
            </a:lvl1pPr>
          </a:lstStyle>
          <a:p>
            <a:pPr>
              <a:defRPr/>
            </a:pPr>
            <a:fld id="{36183867-4593-419E-9AFB-539C0C6C1BA7}" type="slidenum">
              <a:rPr lang="en-US" altLang="ar-SA"/>
              <a:pPr>
                <a:defRPr/>
              </a:pPr>
              <a:t>‹#›</a:t>
            </a:fld>
            <a:endParaRPr lang="en-US" altLang="ar-SA"/>
          </a:p>
        </p:txBody>
      </p:sp>
    </p:spTree>
    <p:extLst>
      <p:ext uri="{BB962C8B-B14F-4D97-AF65-F5344CB8AC3E}">
        <p14:creationId xmlns:p14="http://schemas.microsoft.com/office/powerpoint/2010/main" val="207751027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
        <p:nvSpPr>
          <p:cNvPr id="5124"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46925A7C-E06C-47D1-8EC1-9341F904170B}" type="datetime1">
              <a:rPr lang="en-US" altLang="ar-SA" sz="1300" b="0" smtClean="0">
                <a:latin typeface="Times New Roman" panose="02020603050405020304" pitchFamily="18" charset="0"/>
              </a:rPr>
              <a:t>10/19/2016</a:t>
            </a:fld>
            <a:endParaRPr lang="en-US" altLang="ar-SA" sz="1300" b="0" smtClean="0">
              <a:latin typeface="Times New Roman" panose="02020603050405020304" pitchFamily="18" charset="0"/>
            </a:endParaRPr>
          </a:p>
        </p:txBody>
      </p:sp>
    </p:spTree>
    <p:extLst>
      <p:ext uri="{BB962C8B-B14F-4D97-AF65-F5344CB8AC3E}">
        <p14:creationId xmlns:p14="http://schemas.microsoft.com/office/powerpoint/2010/main" val="4090922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CFBE7E1F-CA28-4989-B69F-15C29CB04C8C}" type="slidenum">
              <a:rPr lang="en-US" altLang="ar-SA" sz="1200" b="0">
                <a:latin typeface="Times New Roman" panose="02020603050405020304" pitchFamily="18" charset="0"/>
              </a:rPr>
              <a:pPr/>
              <a:t>16</a:t>
            </a:fld>
            <a:endParaRPr lang="en-US" altLang="ar-SA" sz="1200" b="0">
              <a:latin typeface="Times New Roman" panose="02020603050405020304"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891051045"/>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6B479ACB-A82B-42F7-8236-FF38B0F43BE7}" type="slidenum">
              <a:rPr lang="en-US" altLang="ar-SA" b="0"/>
              <a:pPr eaLnBrk="1" hangingPunct="1"/>
              <a:t>106</a:t>
            </a:fld>
            <a:endParaRPr lang="en-US" altLang="ar-SA" b="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63703896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AB62BEA-CE2B-40F2-8555-1FC9143F6574}" type="slidenum">
              <a:rPr lang="en-US" altLang="ar-SA" b="0"/>
              <a:pPr eaLnBrk="1" hangingPunct="1"/>
              <a:t>107</a:t>
            </a:fld>
            <a:endParaRPr lang="en-US" altLang="ar-SA" b="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6950760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64B6285D-55D4-4961-B500-1E015457D124}" type="slidenum">
              <a:rPr lang="en-US" altLang="ar-SA" b="0"/>
              <a:pPr eaLnBrk="1" hangingPunct="1"/>
              <a:t>108</a:t>
            </a:fld>
            <a:endParaRPr lang="en-US" altLang="ar-SA" b="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02343271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6BA28096-28A3-461E-B138-A8E72DED2E3A}" type="slidenum">
              <a:rPr lang="en-US" altLang="ar-SA" b="0"/>
              <a:pPr eaLnBrk="1" hangingPunct="1"/>
              <a:t>109</a:t>
            </a:fld>
            <a:endParaRPr lang="en-US" altLang="ar-SA" b="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25925637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BB6AAF2-1DD5-4195-8FD3-59DD4BAEBBDB}" type="slidenum">
              <a:rPr lang="en-US" altLang="ar-SA" b="0"/>
              <a:pPr eaLnBrk="1" hangingPunct="1"/>
              <a:t>110</a:t>
            </a:fld>
            <a:endParaRPr lang="en-US" altLang="ar-SA" b="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84327271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111</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06196728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1BD03233-DF06-4854-895B-7E58DF892957}" type="slidenum">
              <a:rPr lang="en-US" altLang="ar-SA" b="0"/>
              <a:pPr eaLnBrk="1" hangingPunct="1"/>
              <a:t>112</a:t>
            </a:fld>
            <a:endParaRPr lang="en-US" altLang="ar-SA" b="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2902289869"/>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B547A358-6A98-4A5F-A23F-C3D78B6FFB9B}" type="slidenum">
              <a:rPr lang="en-US" altLang="ar-SA" b="0"/>
              <a:pPr eaLnBrk="1" hangingPunct="1"/>
              <a:t>113</a:t>
            </a:fld>
            <a:endParaRPr lang="en-US" altLang="ar-SA" b="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966181197"/>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71751B1C-5A87-460A-88D9-B4B49537D571}" type="slidenum">
              <a:rPr lang="en-US" altLang="ar-SA" b="0"/>
              <a:pPr eaLnBrk="1" hangingPunct="1"/>
              <a:t>114</a:t>
            </a:fld>
            <a:endParaRPr lang="en-US" altLang="ar-SA" b="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187926230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44819C3-89A0-4BDC-84FB-65D616A2420D}" type="slidenum">
              <a:rPr lang="en-US" altLang="ar-SA" b="0"/>
              <a:pPr eaLnBrk="1" hangingPunct="1"/>
              <a:t>115</a:t>
            </a:fld>
            <a:endParaRPr lang="en-US" altLang="ar-SA" b="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840550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35EA7CEA-DC04-49B3-83A2-239B9E1F974A}" type="slidenum">
              <a:rPr lang="en-US" altLang="ar-SA" sz="1200" b="0">
                <a:latin typeface="Times New Roman" panose="02020603050405020304" pitchFamily="18" charset="0"/>
              </a:rPr>
              <a:pPr/>
              <a:t>17</a:t>
            </a:fld>
            <a:endParaRPr lang="en-US" altLang="ar-SA" sz="1200" b="0">
              <a:latin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808972560"/>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7558BB5-4390-4AD6-ABE6-3EABA177C821}" type="slidenum">
              <a:rPr lang="en-US" altLang="ar-SA" b="0"/>
              <a:pPr eaLnBrk="1" hangingPunct="1"/>
              <a:t>116</a:t>
            </a:fld>
            <a:endParaRPr lang="en-US" altLang="ar-SA" b="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91919712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12FE619C-6BC0-4DD6-AF6C-9F271ACC50DF}" type="slidenum">
              <a:rPr lang="en-US" altLang="ar-SA" b="0"/>
              <a:pPr eaLnBrk="1" hangingPunct="1"/>
              <a:t>117</a:t>
            </a:fld>
            <a:endParaRPr lang="en-US" altLang="ar-SA" b="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1798685282"/>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A655B066-2504-41A2-9674-FBF31E08D4CC}" type="slidenum">
              <a:rPr lang="en-US" altLang="ar-SA" b="0"/>
              <a:pPr eaLnBrk="1" hangingPunct="1"/>
              <a:t>118</a:t>
            </a:fld>
            <a:endParaRPr lang="en-US" altLang="ar-SA" b="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67601073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3295D9F2-89DC-41A9-ABAE-1EF77769847C}" type="slidenum">
              <a:rPr lang="en-US" altLang="ar-SA" b="0"/>
              <a:pPr eaLnBrk="1" hangingPunct="1"/>
              <a:t>119</a:t>
            </a:fld>
            <a:endParaRPr lang="en-US" altLang="ar-SA" b="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262894644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F288AF07-DCF5-49FB-926C-C22BE1E66722}" type="slidenum">
              <a:rPr lang="en-US" altLang="ar-SA" b="0"/>
              <a:pPr eaLnBrk="1" hangingPunct="1"/>
              <a:t>120</a:t>
            </a:fld>
            <a:endParaRPr lang="en-US" altLang="ar-SA" b="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195891977"/>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B8091A0-65EA-414A-9CF8-A124332752BF}" type="slidenum">
              <a:rPr lang="en-US" altLang="ar-SA" b="0"/>
              <a:pPr eaLnBrk="1" hangingPunct="1"/>
              <a:t>121</a:t>
            </a:fld>
            <a:endParaRPr lang="en-US" altLang="ar-SA" b="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449493810"/>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A238BBB-EB55-474E-B416-0AC4759FF770}" type="slidenum">
              <a:rPr lang="en-US" altLang="ar-SA" b="0"/>
              <a:pPr eaLnBrk="1" hangingPunct="1"/>
              <a:t>122</a:t>
            </a:fld>
            <a:endParaRPr lang="en-US" altLang="ar-SA" b="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1105899750"/>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D57296B-4F05-46ED-BF2A-9901B977C4F1}" type="slidenum">
              <a:rPr lang="en-US" altLang="ar-SA" b="0"/>
              <a:pPr eaLnBrk="1" hangingPunct="1"/>
              <a:t>123</a:t>
            </a:fld>
            <a:endParaRPr lang="en-US" altLang="ar-SA" b="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12866785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F0AC822F-A0A2-4573-A990-0FC4AE049857}" type="slidenum">
              <a:rPr lang="en-US" altLang="ar-SA" b="0"/>
              <a:pPr eaLnBrk="1" hangingPunct="1"/>
              <a:t>124</a:t>
            </a:fld>
            <a:endParaRPr lang="en-US" altLang="ar-SA" b="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764001225"/>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A20868FD-032C-439C-8511-DDB4ABCA7921}" type="slidenum">
              <a:rPr lang="en-US" altLang="ar-SA" b="0"/>
              <a:pPr eaLnBrk="1" hangingPunct="1"/>
              <a:t>125</a:t>
            </a:fld>
            <a:endParaRPr lang="en-US" altLang="ar-SA" b="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2796351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7CC5E19-2590-44E9-935E-1F847ACDA132}" type="slidenum">
              <a:rPr lang="en-US" altLang="ar-SA" sz="1200" b="0">
                <a:latin typeface="Times New Roman" panose="02020603050405020304" pitchFamily="18" charset="0"/>
              </a:rPr>
              <a:pPr/>
              <a:t>18</a:t>
            </a:fld>
            <a:endParaRPr lang="en-US" altLang="ar-SA" sz="1200" b="0">
              <a:latin typeface="Times New Roman" panose="02020603050405020304"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342776728"/>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C8A2C58-13FA-4B3B-B079-0BAE1824CC33}" type="slidenum">
              <a:rPr lang="en-US" altLang="ar-SA" b="0"/>
              <a:pPr eaLnBrk="1" hangingPunct="1"/>
              <a:t>126</a:t>
            </a:fld>
            <a:endParaRPr lang="en-US" altLang="ar-SA" b="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2170929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FA3BA0E2-98B3-419F-B169-CD24BD859ADB}" type="slidenum">
              <a:rPr lang="en-US" altLang="ar-SA" sz="1200" b="0">
                <a:latin typeface="Times New Roman" panose="02020603050405020304" pitchFamily="18" charset="0"/>
              </a:rPr>
              <a:pPr/>
              <a:t>19</a:t>
            </a:fld>
            <a:endParaRPr lang="en-US" altLang="ar-SA" sz="1200" b="0">
              <a:latin typeface="Times New Roman" panose="02020603050405020304"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54520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1F7E0C12-59EF-46FA-B372-0EF4154AFD21}" type="slidenum">
              <a:rPr lang="en-US" altLang="ar-SA" sz="1200" b="0">
                <a:latin typeface="Times New Roman" panose="02020603050405020304" pitchFamily="18" charset="0"/>
              </a:rPr>
              <a:pPr/>
              <a:t>20</a:t>
            </a:fld>
            <a:endParaRPr lang="en-US" altLang="ar-SA" sz="1200" b="0">
              <a:latin typeface="Times New Roman" panose="02020603050405020304"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509406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CE150CDE-7906-4408-9D69-1E555C22E17E}" type="slidenum">
              <a:rPr lang="en-US" altLang="ar-SA" sz="1200" b="0">
                <a:latin typeface="Times New Roman" panose="02020603050405020304" pitchFamily="18" charset="0"/>
              </a:rPr>
              <a:pPr/>
              <a:t>21</a:t>
            </a:fld>
            <a:endParaRPr lang="en-US" altLang="ar-SA" sz="1200" b="0">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328555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F2FEAB8E-AEAD-4E5C-A0AB-CE94B0F8BAEC}" type="slidenum">
              <a:rPr lang="en-US" altLang="ar-SA" sz="1200" b="0">
                <a:latin typeface="Times New Roman" panose="02020603050405020304" pitchFamily="18" charset="0"/>
              </a:rPr>
              <a:pPr/>
              <a:t>22</a:t>
            </a:fld>
            <a:endParaRPr lang="en-US" altLang="ar-SA" sz="1200" b="0">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3912752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1DA4F3C-C0F2-4A52-AF3A-2F466FF94980}" type="slidenum">
              <a:rPr lang="en-US" altLang="ar-SA" sz="1200" b="0">
                <a:latin typeface="Times New Roman" panose="02020603050405020304" pitchFamily="18" charset="0"/>
              </a:rPr>
              <a:pPr/>
              <a:t>23</a:t>
            </a:fld>
            <a:endParaRPr lang="en-US" altLang="ar-SA" sz="1200" b="0">
              <a:latin typeface="Times New Roman" panose="02020603050405020304" pitchFamily="18"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980351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E7276BA-63C5-4A04-890F-9E2573C88506}" type="slidenum">
              <a:rPr lang="en-US" altLang="ar-SA" sz="1200" b="0">
                <a:latin typeface="Times New Roman" panose="02020603050405020304" pitchFamily="18" charset="0"/>
              </a:rPr>
              <a:pPr/>
              <a:t>24</a:t>
            </a:fld>
            <a:endParaRPr lang="en-US" altLang="ar-SA" sz="1200" b="0">
              <a:latin typeface="Times New Roman" panose="02020603050405020304"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1574183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1119E7DD-FBB3-4407-87B3-39EBF6FB79C2}" type="slidenum">
              <a:rPr lang="en-US" altLang="ar-SA" sz="1200" b="0">
                <a:latin typeface="Times New Roman" panose="02020603050405020304" pitchFamily="18" charset="0"/>
              </a:rPr>
              <a:pPr/>
              <a:t>25</a:t>
            </a:fld>
            <a:endParaRPr lang="en-US" altLang="ar-SA" sz="1200" b="0">
              <a:latin typeface="Times New Roman" panose="02020603050405020304" pitchFamily="18"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4461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t>Gray units can be optionally omitted without causing later gaps</a:t>
            </a:r>
          </a:p>
        </p:txBody>
      </p:sp>
      <p:sp>
        <p:nvSpPr>
          <p:cNvPr id="4" name="Slide Number Placeholder 3"/>
          <p:cNvSpPr>
            <a:spLocks noGrp="1"/>
          </p:cNvSpPr>
          <p:nvPr>
            <p:ph type="sldNum" sz="quarter" idx="5"/>
          </p:nvPr>
        </p:nvSpPr>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fld id="{27D3EB87-A46D-425C-A6AE-A36EA15900C2}" type="slidenum">
              <a:rPr lang="en-US" altLang="ar-SA" sz="1200" b="0">
                <a:latin typeface="Times New Roman" panose="02020603050405020304" pitchFamily="18" charset="0"/>
              </a:rPr>
              <a:pPr/>
              <a:t>2</a:t>
            </a:fld>
            <a:endParaRPr lang="en-US" altLang="ar-SA" sz="1200" b="0">
              <a:latin typeface="Times New Roman" panose="02020603050405020304" pitchFamily="18" charset="0"/>
            </a:endParaRPr>
          </a:p>
        </p:txBody>
      </p:sp>
    </p:spTree>
    <p:extLst>
      <p:ext uri="{BB962C8B-B14F-4D97-AF65-F5344CB8AC3E}">
        <p14:creationId xmlns:p14="http://schemas.microsoft.com/office/powerpoint/2010/main" val="10481416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7D8E0E9B-6EDF-4D9E-8A9F-6B89AD79A0FF}" type="slidenum">
              <a:rPr lang="en-US" altLang="ar-SA" sz="1200" b="0">
                <a:latin typeface="Times New Roman" panose="02020603050405020304" pitchFamily="18" charset="0"/>
              </a:rPr>
              <a:pPr/>
              <a:t>26</a:t>
            </a:fld>
            <a:endParaRPr lang="en-US" altLang="ar-SA" sz="1200" b="0">
              <a:latin typeface="Times New Roman" panose="02020603050405020304"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450708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D4859E2F-EAE8-4DDC-A391-1B57E1A9079B}" type="slidenum">
              <a:rPr lang="en-US" altLang="ar-SA" sz="1200" b="0">
                <a:latin typeface="Times New Roman" panose="02020603050405020304" pitchFamily="18" charset="0"/>
              </a:rPr>
              <a:pPr/>
              <a:t>27</a:t>
            </a:fld>
            <a:endParaRPr lang="en-US" altLang="ar-SA" sz="1200" b="0">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791697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7D57FF0A-03A0-419F-A247-9FA5E71F09FC}" type="slidenum">
              <a:rPr lang="en-US" altLang="ar-SA" sz="1200" b="0">
                <a:latin typeface="Times New Roman" panose="02020603050405020304" pitchFamily="18" charset="0"/>
              </a:rPr>
              <a:pPr/>
              <a:t>28</a:t>
            </a:fld>
            <a:endParaRPr lang="en-US" altLang="ar-SA" sz="1200" b="0">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398356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B8126273-608B-4657-86FD-1A263FA7B61D}" type="slidenum">
              <a:rPr lang="en-US" altLang="ar-SA" sz="1200" b="0">
                <a:latin typeface="Times New Roman" panose="02020603050405020304" pitchFamily="18" charset="0"/>
              </a:rPr>
              <a:pPr/>
              <a:t>29</a:t>
            </a:fld>
            <a:endParaRPr lang="en-US" altLang="ar-SA" sz="1200" b="0">
              <a:latin typeface="Times New Roman" panose="02020603050405020304" pitchFamily="18"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832119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8F0EE846-D507-4436-8C06-4D7FD3FA5E47}" type="slidenum">
              <a:rPr lang="en-US" altLang="ar-SA" sz="1200" b="0">
                <a:latin typeface="Times New Roman" panose="02020603050405020304" pitchFamily="18" charset="0"/>
              </a:rPr>
              <a:pPr/>
              <a:t>30</a:t>
            </a:fld>
            <a:endParaRPr lang="en-US" altLang="ar-SA" sz="1200" b="0">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130340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BD9FECC8-89C2-483E-A421-71866D1AEEC6}" type="slidenum">
              <a:rPr lang="en-US" altLang="ar-SA" sz="1200" b="0">
                <a:latin typeface="Times New Roman" panose="02020603050405020304" pitchFamily="18" charset="0"/>
              </a:rPr>
              <a:pPr/>
              <a:t>31</a:t>
            </a:fld>
            <a:endParaRPr lang="en-US" altLang="ar-SA" sz="1200" b="0">
              <a:latin typeface="Times New Roman" panose="02020603050405020304"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5284384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8B951ACE-5A78-4FA8-879C-7214A6BDFF5F}" type="slidenum">
              <a:rPr lang="en-US" altLang="ar-SA" sz="1200" b="0">
                <a:latin typeface="Times New Roman" panose="02020603050405020304" pitchFamily="18" charset="0"/>
              </a:rPr>
              <a:pPr/>
              <a:t>32</a:t>
            </a:fld>
            <a:endParaRPr lang="en-US" altLang="ar-SA" sz="1200" b="0">
              <a:latin typeface="Times New Roman" panose="02020603050405020304" pitchFamily="18"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4275377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2B917BA1-C2CA-4D25-9E9B-2EE7AC76622B}" type="slidenum">
              <a:rPr lang="en-US" altLang="ar-SA" sz="1200" b="0">
                <a:latin typeface="Times New Roman" panose="02020603050405020304" pitchFamily="18" charset="0"/>
              </a:rPr>
              <a:pPr/>
              <a:t>33</a:t>
            </a:fld>
            <a:endParaRPr lang="en-US" altLang="ar-SA" sz="1200" b="0">
              <a:latin typeface="Times New Roman" panose="02020603050405020304" pitchFamily="18"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0989428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FB7D3E6D-936A-4237-9D9B-93A3B95558D2}" type="slidenum">
              <a:rPr lang="en-US" altLang="ar-SA" sz="1200" b="0">
                <a:latin typeface="Times New Roman" panose="02020603050405020304" pitchFamily="18" charset="0"/>
              </a:rPr>
              <a:pPr/>
              <a:t>34</a:t>
            </a:fld>
            <a:endParaRPr lang="en-US" altLang="ar-SA" sz="1200" b="0">
              <a:latin typeface="Times New Roman" panose="02020603050405020304" pitchFamily="18"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5334269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A68BDCB7-7DBA-4ACB-908E-A517CAC476F1}" type="slidenum">
              <a:rPr lang="en-US" altLang="ar-SA" sz="1200" b="0">
                <a:latin typeface="Times New Roman" panose="02020603050405020304" pitchFamily="18" charset="0"/>
              </a:rPr>
              <a:pPr/>
              <a:t>35</a:t>
            </a:fld>
            <a:endParaRPr lang="en-US" altLang="ar-SA" sz="1200" b="0">
              <a:latin typeface="Times New Roman" panose="02020603050405020304" pitchFamily="18"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133439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
        <p:nvSpPr>
          <p:cNvPr id="4" name="Slide Number Placeholder 3"/>
          <p:cNvSpPr>
            <a:spLocks noGrp="1"/>
          </p:cNvSpPr>
          <p:nvPr>
            <p:ph type="sldNum" sz="quarter" idx="5"/>
          </p:nvPr>
        </p:nvSpPr>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fld id="{126A6474-B43D-46B3-9274-BC4CDA20DA46}" type="slidenum">
              <a:rPr lang="en-US" altLang="ar-SA" sz="1200" b="0">
                <a:latin typeface="Times New Roman" panose="02020603050405020304" pitchFamily="18" charset="0"/>
              </a:rPr>
              <a:pPr/>
              <a:t>3</a:t>
            </a:fld>
            <a:endParaRPr lang="en-US" altLang="ar-SA" sz="1200" b="0">
              <a:latin typeface="Times New Roman" panose="02020603050405020304" pitchFamily="18" charset="0"/>
            </a:endParaRPr>
          </a:p>
        </p:txBody>
      </p:sp>
    </p:spTree>
    <p:extLst>
      <p:ext uri="{BB962C8B-B14F-4D97-AF65-F5344CB8AC3E}">
        <p14:creationId xmlns:p14="http://schemas.microsoft.com/office/powerpoint/2010/main" val="42942187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36</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0593548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799642F0-C637-4ECE-9904-E836E2696100}" type="slidenum">
              <a:rPr lang="en-US" altLang="ar-SA" sz="1200" b="0">
                <a:latin typeface="Times New Roman" panose="02020603050405020304" pitchFamily="18" charset="0"/>
              </a:rPr>
              <a:pPr/>
              <a:t>37</a:t>
            </a:fld>
            <a:endParaRPr lang="en-US" altLang="ar-SA" sz="1200" b="0">
              <a:latin typeface="Times New Roman" panose="02020603050405020304"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520302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865770F6-0E8B-4FAE-B2D8-7205F2D354BA}" type="slidenum">
              <a:rPr lang="en-US" altLang="ar-SA" sz="1200" b="0">
                <a:latin typeface="Times New Roman" panose="02020603050405020304" pitchFamily="18" charset="0"/>
              </a:rPr>
              <a:pPr/>
              <a:t>38</a:t>
            </a:fld>
            <a:endParaRPr lang="en-US" altLang="ar-SA" sz="1200" b="0">
              <a:latin typeface="Times New Roman" panose="02020603050405020304" pitchFamily="18"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0465514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994B00F-E281-4D07-908D-CE5CCF98F975}" type="slidenum">
              <a:rPr lang="en-US" altLang="ar-SA" sz="1200" b="0">
                <a:latin typeface="Times New Roman" panose="02020603050405020304" pitchFamily="18" charset="0"/>
              </a:rPr>
              <a:pPr/>
              <a:t>39</a:t>
            </a:fld>
            <a:endParaRPr lang="en-US" altLang="ar-SA" sz="1200" b="0">
              <a:latin typeface="Times New Roman" panose="02020603050405020304" pitchFamily="18"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4572544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F9CF574E-8A6D-448D-9836-9D13FE52EB47}" type="slidenum">
              <a:rPr lang="en-US" altLang="ar-SA" sz="1200" b="0">
                <a:latin typeface="Times New Roman" panose="02020603050405020304" pitchFamily="18" charset="0"/>
              </a:rPr>
              <a:pPr/>
              <a:t>40</a:t>
            </a:fld>
            <a:endParaRPr lang="en-US" altLang="ar-SA" sz="1200" b="0">
              <a:latin typeface="Times New Roman" panose="02020603050405020304"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7573442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B3D4C44A-F87B-45B9-B231-B96C16A451E6}" type="slidenum">
              <a:rPr lang="en-US" altLang="ar-SA" sz="1200" b="0">
                <a:latin typeface="Times New Roman" panose="02020603050405020304" pitchFamily="18" charset="0"/>
              </a:rPr>
              <a:pPr/>
              <a:t>41</a:t>
            </a:fld>
            <a:endParaRPr lang="en-US" altLang="ar-SA" sz="1200" b="0">
              <a:latin typeface="Times New Roman" panose="02020603050405020304" pitchFamily="18"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0369668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1DC1DB9F-687D-47FB-ABB2-E439F4FE9A74}" type="slidenum">
              <a:rPr lang="en-US" altLang="ar-SA" sz="1200" b="0">
                <a:latin typeface="Times New Roman" panose="02020603050405020304" pitchFamily="18" charset="0"/>
              </a:rPr>
              <a:pPr/>
              <a:t>42</a:t>
            </a:fld>
            <a:endParaRPr lang="en-US" altLang="ar-SA" sz="1200" b="0">
              <a:latin typeface="Times New Roman" panose="02020603050405020304"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2760231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796E1201-D81F-4F37-8310-D34CFCB6E270}" type="slidenum">
              <a:rPr lang="en-US" altLang="ar-SA" sz="1200" b="0">
                <a:latin typeface="Times New Roman" panose="02020603050405020304" pitchFamily="18" charset="0"/>
              </a:rPr>
              <a:pPr/>
              <a:t>43</a:t>
            </a:fld>
            <a:endParaRPr lang="en-US" altLang="ar-SA" sz="1200" b="0">
              <a:latin typeface="Times New Roman" panose="02020603050405020304" pitchFamily="18"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678420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DF383049-0DCD-43B0-AA61-7FE35176F49C}" type="slidenum">
              <a:rPr lang="en-US" altLang="ar-SA" sz="1200" b="0">
                <a:latin typeface="Times New Roman" panose="02020603050405020304" pitchFamily="18" charset="0"/>
              </a:rPr>
              <a:pPr/>
              <a:t>44</a:t>
            </a:fld>
            <a:endParaRPr lang="en-US" altLang="ar-SA" sz="1200" b="0">
              <a:latin typeface="Times New Roman" panose="02020603050405020304"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20163005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45</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277791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
        <p:nvSpPr>
          <p:cNvPr id="4" name="Slide Number Placeholder 3"/>
          <p:cNvSpPr>
            <a:spLocks noGrp="1"/>
          </p:cNvSpPr>
          <p:nvPr>
            <p:ph type="sldNum" sz="quarter" idx="5"/>
          </p:nvPr>
        </p:nvSpPr>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fld id="{F8D33CF9-D0D4-426D-96D3-1DB575CF770F}" type="slidenum">
              <a:rPr lang="en-US" altLang="ar-SA" sz="1200" b="0">
                <a:latin typeface="Times New Roman" panose="02020603050405020304" pitchFamily="18" charset="0"/>
              </a:rPr>
              <a:pPr/>
              <a:t>4</a:t>
            </a:fld>
            <a:endParaRPr lang="en-US" altLang="ar-SA" sz="1200" b="0">
              <a:latin typeface="Times New Roman" panose="02020603050405020304" pitchFamily="18" charset="0"/>
            </a:endParaRPr>
          </a:p>
        </p:txBody>
      </p:sp>
    </p:spTree>
    <p:extLst>
      <p:ext uri="{BB962C8B-B14F-4D97-AF65-F5344CB8AC3E}">
        <p14:creationId xmlns:p14="http://schemas.microsoft.com/office/powerpoint/2010/main" val="12216244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1F081474-7942-4C89-97BE-08DD87E540B3}" type="slidenum">
              <a:rPr lang="en-US" altLang="ar-SA" sz="1200" b="0">
                <a:latin typeface="Times New Roman" panose="02020603050405020304" pitchFamily="18" charset="0"/>
              </a:rPr>
              <a:pPr/>
              <a:t>46</a:t>
            </a:fld>
            <a:endParaRPr lang="en-US" altLang="ar-SA" sz="1200" b="0">
              <a:latin typeface="Times New Roman" panose="02020603050405020304" pitchFamily="18"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0471451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963DBD87-E5A5-41C0-A713-6DCC412C8DE9}" type="slidenum">
              <a:rPr lang="en-US" altLang="ar-SA" sz="1200" b="0">
                <a:latin typeface="Times New Roman" panose="02020603050405020304" pitchFamily="18" charset="0"/>
              </a:rPr>
              <a:pPr/>
              <a:t>47</a:t>
            </a:fld>
            <a:endParaRPr lang="en-US" altLang="ar-SA" sz="1200" b="0">
              <a:latin typeface="Times New Roman" panose="02020603050405020304"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6468646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4E56A69A-0975-46D8-9C90-D3F031781140}" type="slidenum">
              <a:rPr lang="en-US" altLang="ar-SA" sz="1200" b="0">
                <a:latin typeface="Times New Roman" panose="02020603050405020304" pitchFamily="18" charset="0"/>
              </a:rPr>
              <a:pPr/>
              <a:t>48</a:t>
            </a:fld>
            <a:endParaRPr lang="en-US" altLang="ar-SA" sz="1200" b="0">
              <a:latin typeface="Times New Roman" panose="02020603050405020304"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859381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2D415528-3B2D-4EC5-A7A6-8607D4B4447E}" type="slidenum">
              <a:rPr lang="en-US" altLang="ar-SA" sz="1200" b="0"/>
              <a:pPr/>
              <a:t>49</a:t>
            </a:fld>
            <a:endParaRPr lang="en-US" altLang="ar-SA" sz="1200" b="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8263799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8EF6E536-8FBF-4C5C-B35C-7F1D26509C41}" type="slidenum">
              <a:rPr lang="en-US" altLang="ar-SA" sz="1200" b="0"/>
              <a:pPr/>
              <a:t>50</a:t>
            </a:fld>
            <a:endParaRPr lang="en-US" altLang="ar-SA" sz="1200" b="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34974938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F8685940-DEC8-4871-BCCF-E794B04711DA}" type="slidenum">
              <a:rPr lang="en-US" altLang="ar-SA" sz="1200" b="0"/>
              <a:pPr/>
              <a:t>51</a:t>
            </a:fld>
            <a:endParaRPr lang="en-US" altLang="ar-SA" sz="1200" b="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40134975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A28AC73-49C2-40A1-9120-14C7FB8261AC}" type="slidenum">
              <a:rPr lang="en-US" altLang="ar-SA" sz="1200" b="0"/>
              <a:pPr/>
              <a:t>52</a:t>
            </a:fld>
            <a:endParaRPr lang="en-US" altLang="ar-SA" sz="1200" b="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14083527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84F67BF-50DA-40D0-BE0C-285D58EDD320}" type="slidenum">
              <a:rPr lang="en-US" altLang="ar-SA" sz="1200" b="0">
                <a:latin typeface="Times New Roman" panose="02020603050405020304" pitchFamily="18" charset="0"/>
              </a:rPr>
              <a:pPr/>
              <a:t>53</a:t>
            </a:fld>
            <a:endParaRPr lang="en-US" altLang="ar-SA" sz="1200" b="0">
              <a:latin typeface="Times New Roman" panose="02020603050405020304" pitchFamily="18"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9661868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261ADBA-02AB-4D07-B928-13B5A2FA418A}" type="slidenum">
              <a:rPr lang="en-US" altLang="ar-SA" sz="1200" b="0">
                <a:latin typeface="Times New Roman" panose="02020603050405020304" pitchFamily="18" charset="0"/>
              </a:rPr>
              <a:pPr/>
              <a:t>54</a:t>
            </a:fld>
            <a:endParaRPr lang="en-US" altLang="ar-SA" sz="1200" b="0">
              <a:latin typeface="Times New Roman" panose="02020603050405020304" pitchFamily="18"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7161787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AC5E023A-C9A5-4A92-91CB-4C330986D380}" type="slidenum">
              <a:rPr lang="en-US" altLang="ar-SA" sz="1200" b="0"/>
              <a:pPr/>
              <a:t>55</a:t>
            </a:fld>
            <a:endParaRPr lang="en-US" altLang="ar-SA" sz="1200" b="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3222490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6</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0286579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03365EB2-ECD7-4A62-B426-A51E2DFF6779}" type="slidenum">
              <a:rPr lang="en-US" altLang="ar-SA" sz="1200" b="0"/>
              <a:pPr/>
              <a:t>56</a:t>
            </a:fld>
            <a:endParaRPr lang="en-US" altLang="ar-SA" sz="1200" b="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37241135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7C487158-8F37-404F-9F4E-CF00214FD200}" type="slidenum">
              <a:rPr lang="en-US" altLang="ar-SA" sz="1200" b="0">
                <a:latin typeface="Times New Roman" panose="02020603050405020304" pitchFamily="18" charset="0"/>
              </a:rPr>
              <a:pPr/>
              <a:t>57</a:t>
            </a:fld>
            <a:endParaRPr lang="en-US" altLang="ar-SA" sz="1200" b="0">
              <a:latin typeface="Times New Roman" panose="02020603050405020304"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1607226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A124BFC9-66F9-4899-8128-3CC769D3AEF0}" type="slidenum">
              <a:rPr lang="en-US" altLang="ar-SA" sz="1200" b="0">
                <a:latin typeface="Times New Roman" panose="02020603050405020304" pitchFamily="18" charset="0"/>
              </a:rPr>
              <a:pPr/>
              <a:t>58</a:t>
            </a:fld>
            <a:endParaRPr lang="en-US" altLang="ar-SA" sz="1200" b="0">
              <a:latin typeface="Times New Roman" panose="02020603050405020304" pitchFamily="18"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3174212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7727994-3EC4-4716-8984-28D9DEADF232}" type="slidenum">
              <a:rPr lang="en-US" altLang="ar-SA" sz="1200" b="0">
                <a:latin typeface="Times New Roman" panose="02020603050405020304" pitchFamily="18" charset="0"/>
              </a:rPr>
              <a:pPr/>
              <a:t>59</a:t>
            </a:fld>
            <a:endParaRPr lang="en-US" altLang="ar-SA" sz="1200" b="0">
              <a:latin typeface="Times New Roman" panose="02020603050405020304" pitchFamily="18"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76205123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06956E38-A155-43D6-8863-7A9CEAE72D86}" type="slidenum">
              <a:rPr lang="en-US" altLang="ar-SA" sz="1200" b="0">
                <a:latin typeface="Times New Roman" panose="02020603050405020304" pitchFamily="18" charset="0"/>
              </a:rPr>
              <a:pPr/>
              <a:t>60</a:t>
            </a:fld>
            <a:endParaRPr lang="en-US" altLang="ar-SA" sz="1200" b="0">
              <a:latin typeface="Times New Roman" panose="02020603050405020304" pitchFamily="18"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3838420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187895A5-9189-446F-9593-8B686D97F070}" type="slidenum">
              <a:rPr lang="en-US" altLang="ar-SA" sz="1200" b="0">
                <a:latin typeface="Times New Roman" panose="02020603050405020304" pitchFamily="18" charset="0"/>
              </a:rPr>
              <a:pPr/>
              <a:t>61</a:t>
            </a:fld>
            <a:endParaRPr lang="en-US" altLang="ar-SA" sz="1200" b="0">
              <a:latin typeface="Times New Roman" panose="02020603050405020304" pitchFamily="18"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5983442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9D803099-4C1F-41BF-900F-B7A9E357E44B}" type="slidenum">
              <a:rPr lang="en-US" altLang="ar-SA" sz="1200" b="0">
                <a:latin typeface="Times New Roman" panose="02020603050405020304" pitchFamily="18" charset="0"/>
              </a:rPr>
              <a:pPr/>
              <a:t>62</a:t>
            </a:fld>
            <a:endParaRPr lang="en-US" altLang="ar-SA" sz="1200" b="0">
              <a:latin typeface="Times New Roman" panose="02020603050405020304" pitchFamily="18"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095579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446661F6-25A2-419B-BE4A-AD73C1518B44}" type="slidenum">
              <a:rPr lang="en-US" altLang="ar-SA" sz="1200" b="0">
                <a:latin typeface="Times New Roman" panose="02020603050405020304" pitchFamily="18" charset="0"/>
              </a:rPr>
              <a:pPr/>
              <a:t>63</a:t>
            </a:fld>
            <a:endParaRPr lang="en-US" altLang="ar-SA" sz="1200" b="0">
              <a:latin typeface="Times New Roman" panose="02020603050405020304" pitchFamily="18"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1005669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64</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52201211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ACAC351-D103-43B6-931C-7AD9D97B010C}" type="slidenum">
              <a:rPr lang="en-US" altLang="ar-SA" sz="1200" b="0">
                <a:latin typeface="Times New Roman" panose="02020603050405020304" pitchFamily="18" charset="0"/>
              </a:rPr>
              <a:pPr/>
              <a:t>65</a:t>
            </a:fld>
            <a:endParaRPr lang="en-US" altLang="ar-SA" sz="1200" b="0">
              <a:latin typeface="Times New Roman" panose="02020603050405020304" pitchFamily="18"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386907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t>We</a:t>
            </a:r>
            <a:r>
              <a:rPr lang="en-US" altLang="en-US" smtClean="0"/>
              <a:t>’</a:t>
            </a:r>
            <a:r>
              <a:rPr lang="en-US" altLang="ar-SA" smtClean="0"/>
              <a:t>ll get to this later in the chapter (error detection/correction, and elementary data link protocols)</a:t>
            </a:r>
          </a:p>
        </p:txBody>
      </p:sp>
      <p:sp>
        <p:nvSpPr>
          <p:cNvPr id="4" name="Slide Number Placeholder 3"/>
          <p:cNvSpPr>
            <a:spLocks noGrp="1"/>
          </p:cNvSpPr>
          <p:nvPr>
            <p:ph type="sldNum" sz="quarter" idx="5"/>
          </p:nvPr>
        </p:nvSpPr>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fld id="{4CDDFE22-882B-408D-85DA-4ED779654AA2}" type="slidenum">
              <a:rPr lang="en-US" altLang="ar-SA" sz="1200" b="0">
                <a:latin typeface="Times New Roman" panose="02020603050405020304" pitchFamily="18" charset="0"/>
              </a:rPr>
              <a:pPr/>
              <a:t>12</a:t>
            </a:fld>
            <a:endParaRPr lang="en-US" altLang="ar-SA" sz="1200" b="0">
              <a:latin typeface="Times New Roman" panose="02020603050405020304" pitchFamily="18" charset="0"/>
            </a:endParaRPr>
          </a:p>
        </p:txBody>
      </p:sp>
    </p:spTree>
    <p:extLst>
      <p:ext uri="{BB962C8B-B14F-4D97-AF65-F5344CB8AC3E}">
        <p14:creationId xmlns:p14="http://schemas.microsoft.com/office/powerpoint/2010/main" val="17574781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9974E66A-0C79-4BE8-B8D4-8BFDF571425B}" type="slidenum">
              <a:rPr lang="en-US" altLang="ar-SA" sz="1200" b="0">
                <a:latin typeface="Times New Roman" panose="02020603050405020304" pitchFamily="18" charset="0"/>
              </a:rPr>
              <a:pPr/>
              <a:t>66</a:t>
            </a:fld>
            <a:endParaRPr lang="en-US" altLang="ar-SA" sz="1200" b="0">
              <a:latin typeface="Times New Roman" panose="02020603050405020304" pitchFamily="18"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7650869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43BCBC7-7EC4-4086-BD3B-5646048C2D33}" type="slidenum">
              <a:rPr lang="en-US" altLang="ar-SA" sz="1200" b="0">
                <a:latin typeface="Times New Roman" panose="02020603050405020304" pitchFamily="18" charset="0"/>
              </a:rPr>
              <a:pPr/>
              <a:t>67</a:t>
            </a:fld>
            <a:endParaRPr lang="en-US" altLang="ar-SA" sz="1200" b="0">
              <a:latin typeface="Times New Roman" panose="02020603050405020304" pitchFamily="18"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098992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25C5FB9-B780-46EC-BEA0-D205053A19A7}" type="slidenum">
              <a:rPr lang="en-US" altLang="ar-SA" sz="1200" b="0">
                <a:latin typeface="Times New Roman" panose="02020603050405020304" pitchFamily="18" charset="0"/>
              </a:rPr>
              <a:pPr/>
              <a:t>68</a:t>
            </a:fld>
            <a:endParaRPr lang="en-US" altLang="ar-SA" sz="1200" b="0">
              <a:latin typeface="Times New Roman" panose="02020603050405020304" pitchFamily="18"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04982535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FF27DC89-BF98-48CF-9C48-185AE689CD1B}" type="slidenum">
              <a:rPr lang="en-US" altLang="ar-SA" sz="1200" b="0">
                <a:latin typeface="Times New Roman" panose="02020603050405020304" pitchFamily="18" charset="0"/>
              </a:rPr>
              <a:pPr/>
              <a:t>69</a:t>
            </a:fld>
            <a:endParaRPr lang="en-US" altLang="ar-SA" sz="1200" b="0">
              <a:latin typeface="Times New Roman" panose="02020603050405020304" pitchFamily="18"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4542903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C31EB5AC-B620-4898-938C-719160049560}" type="slidenum">
              <a:rPr lang="en-US" altLang="ar-SA" sz="1200" b="0">
                <a:latin typeface="Times New Roman" panose="02020603050405020304" pitchFamily="18" charset="0"/>
              </a:rPr>
              <a:pPr/>
              <a:t>70</a:t>
            </a:fld>
            <a:endParaRPr lang="en-US" altLang="ar-SA" sz="1200" b="0">
              <a:latin typeface="Times New Roman" panose="02020603050405020304" pitchFamily="18"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57225612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2B406A5C-4F02-467B-BB48-F6BC9F2E7238}" type="slidenum">
              <a:rPr lang="en-US" altLang="ar-SA" sz="1200" b="0">
                <a:latin typeface="Times New Roman" panose="02020603050405020304" pitchFamily="18" charset="0"/>
              </a:rPr>
              <a:pPr/>
              <a:t>71</a:t>
            </a:fld>
            <a:endParaRPr lang="en-US" altLang="ar-SA" sz="1200" b="0">
              <a:latin typeface="Times New Roman" panose="02020603050405020304" pitchFamily="18"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74495828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B8532284-3948-43FF-983E-7541E7505E1B}" type="slidenum">
              <a:rPr lang="en-US" altLang="ar-SA" sz="1200" b="0">
                <a:latin typeface="Times New Roman" panose="02020603050405020304" pitchFamily="18" charset="0"/>
              </a:rPr>
              <a:pPr/>
              <a:t>72</a:t>
            </a:fld>
            <a:endParaRPr lang="en-US" altLang="ar-SA" sz="1200" b="0">
              <a:latin typeface="Times New Roman" panose="02020603050405020304" pitchFamily="18" charset="0"/>
            </a:endParaRPr>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2374515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2C8CACC8-8F2D-484E-B58F-AAC9EC0453A2}" type="slidenum">
              <a:rPr lang="en-US" altLang="ar-SA" sz="1200" b="0">
                <a:latin typeface="Times New Roman" panose="02020603050405020304" pitchFamily="18" charset="0"/>
              </a:rPr>
              <a:pPr/>
              <a:t>73</a:t>
            </a:fld>
            <a:endParaRPr lang="en-US" altLang="ar-SA" sz="1200" b="0">
              <a:latin typeface="Times New Roman" panose="02020603050405020304" pitchFamily="18"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8038789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74</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02805685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D010403-1B1E-4B5B-88D2-DCFB12805B8B}" type="slidenum">
              <a:rPr lang="en-US" altLang="ar-SA" b="0"/>
              <a:pPr eaLnBrk="1" hangingPunct="1"/>
              <a:t>75</a:t>
            </a:fld>
            <a:endParaRPr lang="en-US" altLang="ar-SA" b="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899507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t>We</a:t>
            </a:r>
            <a:r>
              <a:rPr lang="en-US" altLang="en-US" smtClean="0"/>
              <a:t>’</a:t>
            </a:r>
            <a:r>
              <a:rPr lang="en-US" altLang="ar-SA" smtClean="0"/>
              <a:t>ll get to this later in the chapter (sliding window protocol) but note that flow control is mostly the responsibility of the Transport layer in practice (e.g., TCP)</a:t>
            </a:r>
          </a:p>
        </p:txBody>
      </p:sp>
      <p:sp>
        <p:nvSpPr>
          <p:cNvPr id="4" name="Slide Number Placeholder 3"/>
          <p:cNvSpPr>
            <a:spLocks noGrp="1"/>
          </p:cNvSpPr>
          <p:nvPr>
            <p:ph type="sldNum" sz="quarter" idx="5"/>
          </p:nvPr>
        </p:nvSpPr>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fld id="{CFFF451F-7935-4F11-A9F6-26887B5C7947}" type="slidenum">
              <a:rPr lang="en-US" altLang="ar-SA" sz="1200" b="0">
                <a:latin typeface="Times New Roman" panose="02020603050405020304" pitchFamily="18" charset="0"/>
              </a:rPr>
              <a:pPr/>
              <a:t>13</a:t>
            </a:fld>
            <a:endParaRPr lang="en-US" altLang="ar-SA" sz="1200" b="0">
              <a:latin typeface="Times New Roman" panose="02020603050405020304" pitchFamily="18" charset="0"/>
            </a:endParaRPr>
          </a:p>
        </p:txBody>
      </p:sp>
    </p:spTree>
    <p:extLst>
      <p:ext uri="{BB962C8B-B14F-4D97-AF65-F5344CB8AC3E}">
        <p14:creationId xmlns:p14="http://schemas.microsoft.com/office/powerpoint/2010/main" val="271986506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AC7EC5C5-86BC-4185-BA2F-CCB0E104C36D}" type="slidenum">
              <a:rPr lang="en-US" altLang="ar-SA" b="0"/>
              <a:pPr eaLnBrk="1" hangingPunct="1"/>
              <a:t>76</a:t>
            </a:fld>
            <a:endParaRPr lang="en-US" altLang="ar-SA" b="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85946270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5E8929C-3647-429F-81E9-5C6D80DB98EF}" type="slidenum">
              <a:rPr lang="en-US" altLang="ar-SA" b="0"/>
              <a:pPr eaLnBrk="1" hangingPunct="1"/>
              <a:t>77</a:t>
            </a:fld>
            <a:endParaRPr lang="en-US" altLang="ar-SA" b="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3775054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F7D6FEA9-130C-444B-9377-31E75B3FCF1C}" type="slidenum">
              <a:rPr lang="en-US" altLang="ar-SA" b="0"/>
              <a:pPr eaLnBrk="1" hangingPunct="1"/>
              <a:t>78</a:t>
            </a:fld>
            <a:endParaRPr lang="en-US" altLang="ar-SA" b="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4424236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AF36DC1-B15B-4751-A440-8ACD45B05604}" type="slidenum">
              <a:rPr lang="en-US" altLang="ar-SA" b="0"/>
              <a:pPr eaLnBrk="1" hangingPunct="1"/>
              <a:t>79</a:t>
            </a:fld>
            <a:endParaRPr lang="en-US" altLang="ar-SA" b="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45589150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583AF81-194B-48AF-AB84-3E14CA26A506}" type="slidenum">
              <a:rPr lang="en-US" altLang="ar-SA" b="0"/>
              <a:pPr eaLnBrk="1" hangingPunct="1"/>
              <a:t>80</a:t>
            </a:fld>
            <a:endParaRPr lang="en-US" altLang="ar-SA" b="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59396426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31397F4C-4FA1-4DC1-A34E-1B3B98D01BD2}" type="slidenum">
              <a:rPr lang="en-US" altLang="ar-SA" b="0"/>
              <a:pPr eaLnBrk="1" hangingPunct="1"/>
              <a:t>81</a:t>
            </a:fld>
            <a:endParaRPr lang="en-US" altLang="ar-SA" b="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52988554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B2528CB9-AC5A-43E0-BD68-DE28D2707A39}" type="slidenum">
              <a:rPr lang="en-US" altLang="ar-SA" b="0"/>
              <a:pPr eaLnBrk="1" hangingPunct="1"/>
              <a:t>82</a:t>
            </a:fld>
            <a:endParaRPr lang="en-US" altLang="ar-SA" b="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57091660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D4C9AC0E-5C27-456E-892C-CDC44393F217}" type="slidenum">
              <a:rPr lang="en-US" altLang="ar-SA" b="0"/>
              <a:pPr eaLnBrk="1" hangingPunct="1"/>
              <a:t>83</a:t>
            </a:fld>
            <a:endParaRPr lang="en-US" altLang="ar-SA" b="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71414616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71042DAF-FBEC-42B5-9642-DCD9BC01902C}" type="slidenum">
              <a:rPr lang="en-US" altLang="ar-SA" b="0"/>
              <a:pPr eaLnBrk="1" hangingPunct="1"/>
              <a:t>84</a:t>
            </a:fld>
            <a:endParaRPr lang="en-US" altLang="ar-SA" b="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0844711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74C1A93D-6A6E-4947-AD41-95A7AD658FA3}" type="slidenum">
              <a:rPr lang="en-US" altLang="ar-SA" b="0"/>
              <a:pPr eaLnBrk="1" hangingPunct="1"/>
              <a:t>85</a:t>
            </a:fld>
            <a:endParaRPr lang="en-US" altLang="ar-SA" b="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596952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14</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54489308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F56D9E7-F194-49BF-968D-6F1128407A5E}" type="slidenum">
              <a:rPr lang="en-US" altLang="ar-SA" b="0"/>
              <a:pPr eaLnBrk="1" hangingPunct="1"/>
              <a:t>86</a:t>
            </a:fld>
            <a:endParaRPr lang="en-US" altLang="ar-SA" b="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19306079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19F343C7-ED3E-4AB7-8A23-A4031FAEF036}" type="slidenum">
              <a:rPr lang="en-US" altLang="ar-SA" b="0"/>
              <a:pPr eaLnBrk="1" hangingPunct="1"/>
              <a:t>87</a:t>
            </a:fld>
            <a:endParaRPr lang="en-US" altLang="ar-SA" b="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12394040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12C07184-AEFA-4AC1-98A2-49FCCCABC9EC}" type="slidenum">
              <a:rPr lang="en-US" altLang="ar-SA" b="0"/>
              <a:pPr eaLnBrk="1" hangingPunct="1"/>
              <a:t>88</a:t>
            </a:fld>
            <a:endParaRPr lang="en-US" altLang="ar-SA" b="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80153141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1D0CD45A-F5C2-44B7-B2B4-13E6FCE88AEA}" type="slidenum">
              <a:rPr lang="en-US" altLang="ar-SA" b="0"/>
              <a:pPr eaLnBrk="1" hangingPunct="1"/>
              <a:t>89</a:t>
            </a:fld>
            <a:endParaRPr lang="en-US" altLang="ar-SA" b="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7052319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90</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5752836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D494A0A-F276-4821-912B-6E69199F9E29}" type="slidenum">
              <a:rPr lang="en-US" altLang="ar-SA" b="0"/>
              <a:pPr eaLnBrk="1" hangingPunct="1"/>
              <a:t>91</a:t>
            </a:fld>
            <a:endParaRPr lang="en-US" altLang="ar-SA" b="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63745124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FB305136-ABBC-4ED2-95F5-D6C840AB3C5B}" type="slidenum">
              <a:rPr lang="en-US" altLang="ar-SA" b="0"/>
              <a:pPr eaLnBrk="1" hangingPunct="1"/>
              <a:t>92</a:t>
            </a:fld>
            <a:endParaRPr lang="en-US" altLang="ar-SA" b="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53097238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DFD80CDE-2858-4DD3-AC27-2A9BAE5D49BF}" type="slidenum">
              <a:rPr lang="en-US" altLang="ar-SA" b="0"/>
              <a:pPr eaLnBrk="1" hangingPunct="1"/>
              <a:t>93</a:t>
            </a:fld>
            <a:endParaRPr lang="en-US" altLang="ar-SA" b="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90902252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E81A5EF-ADF8-4DBC-83DF-B9354516FD86}" type="slidenum">
              <a:rPr lang="en-US" altLang="ar-SA" b="0"/>
              <a:pPr eaLnBrk="1" hangingPunct="1"/>
              <a:t>94</a:t>
            </a:fld>
            <a:endParaRPr lang="en-US" altLang="ar-SA" b="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545053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69E0A6F5-2817-4668-AB0B-7FAFB7C6E315}" type="slidenum">
              <a:rPr lang="en-US" altLang="ar-SA" b="0"/>
              <a:pPr eaLnBrk="1" hangingPunct="1"/>
              <a:t>95</a:t>
            </a:fld>
            <a:endParaRPr lang="en-US" altLang="ar-SA" b="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2099475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AFC03B1F-0C4A-442A-9D33-47107A620ED0}" type="slidenum">
              <a:rPr lang="en-US" altLang="ar-SA" sz="1200" b="0">
                <a:latin typeface="Times New Roman" panose="02020603050405020304" pitchFamily="18" charset="0"/>
              </a:rPr>
              <a:pPr/>
              <a:t>15</a:t>
            </a:fld>
            <a:endParaRPr lang="en-US" altLang="ar-SA" sz="1200" b="0">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03844940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AF93C79-40B2-454D-8550-CA0D9A7BD233}" type="slidenum">
              <a:rPr lang="en-US" altLang="ar-SA" b="0"/>
              <a:pPr eaLnBrk="1" hangingPunct="1"/>
              <a:t>96</a:t>
            </a:fld>
            <a:endParaRPr lang="en-US" altLang="ar-SA" b="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17553361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B05A260-CC08-4A9F-9C5A-DE75706B0D64}" type="slidenum">
              <a:rPr lang="en-US" altLang="ar-SA" b="0"/>
              <a:pPr eaLnBrk="1" hangingPunct="1"/>
              <a:t>97</a:t>
            </a:fld>
            <a:endParaRPr lang="en-US" altLang="ar-SA" b="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50088078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729D4FFE-97CB-4C50-BA91-AD094189DE47}" type="slidenum">
              <a:rPr lang="en-US" altLang="ar-SA" b="0"/>
              <a:pPr eaLnBrk="1" hangingPunct="1"/>
              <a:t>98</a:t>
            </a:fld>
            <a:endParaRPr lang="en-US" altLang="ar-SA" b="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49963811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7F7C0A30-C01E-46B3-AE9D-702D9848E6EB}" type="slidenum">
              <a:rPr lang="en-US" altLang="ar-SA" b="0"/>
              <a:pPr eaLnBrk="1" hangingPunct="1"/>
              <a:t>99</a:t>
            </a:fld>
            <a:endParaRPr lang="en-US" altLang="ar-SA" b="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78175690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B7453AA9-78F0-48A5-8D54-4AF4FC19AC35}" type="slidenum">
              <a:rPr lang="en-US" altLang="ar-SA" b="0"/>
              <a:pPr eaLnBrk="1" hangingPunct="1"/>
              <a:t>100</a:t>
            </a:fld>
            <a:endParaRPr lang="en-US" altLang="ar-SA" b="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240902928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7A45500-4614-4E7C-960F-D517BDF013DA}" type="slidenum">
              <a:rPr lang="en-US" altLang="ar-SA" b="0"/>
              <a:pPr eaLnBrk="1" hangingPunct="1"/>
              <a:t>101</a:t>
            </a:fld>
            <a:endParaRPr lang="en-US" altLang="ar-SA" b="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171760968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4011A6F-3CCD-466B-9E80-04CEB9BE30F5}" type="slidenum">
              <a:rPr lang="en-US" altLang="ar-SA" b="0"/>
              <a:pPr eaLnBrk="1" hangingPunct="1"/>
              <a:t>102</a:t>
            </a:fld>
            <a:endParaRPr lang="en-US" altLang="ar-SA" b="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6018691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B22475F-9A60-497B-B343-FD3CCB7FDB52}" type="slidenum">
              <a:rPr lang="en-US" altLang="ar-SA" b="0"/>
              <a:pPr eaLnBrk="1" hangingPunct="1"/>
              <a:t>103</a:t>
            </a:fld>
            <a:endParaRPr lang="en-US" altLang="ar-SA" b="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120292940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574027E8-5D33-49A3-9383-D3CD978FDB7A}" type="slidenum">
              <a:rPr lang="en-US" altLang="ar-SA" sz="1200" b="0">
                <a:latin typeface="Times New Roman" panose="02020603050405020304" pitchFamily="18" charset="0"/>
              </a:rPr>
              <a:pPr/>
              <a:t>104</a:t>
            </a:fld>
            <a:endParaRPr lang="en-US" altLang="ar-SA" sz="1200" b="0">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79597397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7A26583B-7471-43AB-B051-4766A1C6D451}" type="slidenum">
              <a:rPr lang="en-US" altLang="ar-SA" b="0"/>
              <a:pPr eaLnBrk="1" hangingPunct="1"/>
              <a:t>105</a:t>
            </a:fld>
            <a:endParaRPr lang="en-US" altLang="ar-SA" b="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4145790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29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3066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0323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9927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prstGeom prst="rect">
            <a:avLst/>
          </a:prstGeom>
        </p:spPr>
        <p:txBody>
          <a:bodyPr/>
          <a:lstStyle/>
          <a:p>
            <a:r>
              <a:rPr lang="en-US" smtClean="0"/>
              <a:t>Click to edit Master title style</a:t>
            </a:r>
            <a:endParaRPr lang="en-US"/>
          </a:p>
        </p:txBody>
      </p:sp>
      <p:sp>
        <p:nvSpPr>
          <p:cNvPr id="4" name="Content Placeholder 2"/>
          <p:cNvSpPr>
            <a:spLocks noGrp="1"/>
          </p:cNvSpPr>
          <p:nvPr>
            <p:ph idx="1"/>
          </p:nvPr>
        </p:nvSpPr>
        <p:spPr>
          <a:xfrm>
            <a:off x="1381124" y="1990725"/>
            <a:ext cx="7315201" cy="4019550"/>
          </a:xfrm>
          <a:prstGeom prst="rect">
            <a:avLst/>
          </a:prstGeom>
        </p:spPr>
        <p:txBody>
          <a:bodyPr/>
          <a:lstStyle>
            <a:lvl1pPr>
              <a:buClr>
                <a:srgbClr val="0000FF"/>
              </a:buClr>
              <a:buFont typeface="Arial" pitchFamily="34" charset="0"/>
              <a:buNone/>
              <a:defRPr/>
            </a:lvl1pPr>
            <a:lvl2pPr>
              <a:buClr>
                <a:srgbClr val="0000FF"/>
              </a:buClr>
              <a:defRPr/>
            </a:lvl2pPr>
            <a:lvl3pPr>
              <a:buClr>
                <a:srgbClr val="0000FF"/>
              </a:buClr>
              <a:defRPr/>
            </a:lvl3pPr>
            <a:lvl4pPr>
              <a:buClr>
                <a:srgbClr val="0000FF"/>
              </a:buClr>
              <a:defRPr/>
            </a:lvl4pPr>
            <a:lvl5pPr>
              <a:buClr>
                <a:srgbClr val="0000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txBox="1">
            <a:spLocks/>
          </p:cNvSpPr>
          <p:nvPr userDrawn="1"/>
        </p:nvSpPr>
        <p:spPr bwMode="auto">
          <a:xfrm>
            <a:off x="122238" y="6429375"/>
            <a:ext cx="8945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ar-SA" sz="1200" b="0" dirty="0" smtClean="0">
                <a:latin typeface="Times New Roman" panose="02020603050405020304" pitchFamily="18" charset="0"/>
                <a:cs typeface="Times New Roman" panose="02020603050405020304" pitchFamily="18" charset="0"/>
              </a:rPr>
              <a:t>CSC 329                                                         Chapter 3 </a:t>
            </a:r>
            <a:r>
              <a:rPr lang="en-US" sz="1200" dirty="0" smtClean="0"/>
              <a:t>      Data Link Layer     				 </a:t>
            </a:r>
            <a:r>
              <a:rPr lang="en-US" altLang="ar-SA" sz="1200" dirty="0" smtClean="0"/>
              <a:t>3.</a:t>
            </a:r>
            <a:fld id="{7C9F07C5-B5FF-4250-8092-65E14640B8F4}" type="slidenum">
              <a:rPr lang="en-US" altLang="ar-SA" sz="120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ar-SA" sz="1200" dirty="0" smtClean="0"/>
          </a:p>
          <a:p>
            <a:pPr marL="0" marR="0" indent="0" algn="l" defTabSz="914400" rtl="0" eaLnBrk="0" fontAlgn="base" latinLnBrk="0" hangingPunct="0">
              <a:lnSpc>
                <a:spcPct val="100000"/>
              </a:lnSpc>
              <a:spcBef>
                <a:spcPct val="0"/>
              </a:spcBef>
              <a:spcAft>
                <a:spcPct val="0"/>
              </a:spcAft>
              <a:buClrTx/>
              <a:buSzTx/>
              <a:buFontTx/>
              <a:buNone/>
              <a:tabLst/>
              <a:defRPr/>
            </a:pPr>
            <a:endParaRPr lang="en-US" sz="1200" b="1" kern="1200" dirty="0" smtClean="0">
              <a:solidFill>
                <a:schemeClr val="tx1"/>
              </a:solidFill>
              <a:effectLst/>
              <a:latin typeface="Arial" panose="020B0604020202020204" pitchFamily="34" charset="0"/>
              <a:ea typeface="+mn-ea"/>
              <a:cs typeface="+mn-cs"/>
            </a:endParaRPr>
          </a:p>
          <a:p>
            <a:pPr>
              <a:defRPr/>
            </a:pPr>
            <a:endParaRPr lang="en-US" altLang="ar-SA" sz="1200" b="0" dirty="0" smtClean="0">
              <a:latin typeface="Times New Roman" panose="02020603050405020304" pitchFamily="18" charset="0"/>
              <a:cs typeface="Times New Roman" panose="02020603050405020304" pitchFamily="18" charset="0"/>
            </a:endParaRPr>
          </a:p>
        </p:txBody>
      </p:sp>
      <p:sp>
        <p:nvSpPr>
          <p:cNvPr id="10" name="Line 3"/>
          <p:cNvSpPr>
            <a:spLocks noChangeShapeType="1"/>
          </p:cNvSpPr>
          <p:nvPr userDrawn="1"/>
        </p:nvSpPr>
        <p:spPr bwMode="auto">
          <a:xfrm>
            <a:off x="228600" y="6391275"/>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1330705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prstGeom prst="rect">
            <a:avLst/>
          </a:prstGeom>
        </p:spPr>
        <p:txBody>
          <a:bodyPr/>
          <a:lstStyle/>
          <a:p>
            <a:r>
              <a:rPr lang="en-US" smtClean="0"/>
              <a:t>Click to edit Master title style</a:t>
            </a:r>
            <a:endParaRPr lang="en-US"/>
          </a:p>
        </p:txBody>
      </p:sp>
      <p:sp>
        <p:nvSpPr>
          <p:cNvPr id="4" name="Content Placeholder 2"/>
          <p:cNvSpPr>
            <a:spLocks noGrp="1"/>
          </p:cNvSpPr>
          <p:nvPr>
            <p:ph idx="1"/>
          </p:nvPr>
        </p:nvSpPr>
        <p:spPr>
          <a:xfrm>
            <a:off x="914399" y="1610713"/>
            <a:ext cx="7790214" cy="4600081"/>
          </a:xfrm>
          <a:prstGeom prst="rect">
            <a:avLst/>
          </a:prstGeom>
        </p:spPr>
        <p:txBody>
          <a:bodyPr/>
          <a:lstStyle>
            <a:lvl1pPr>
              <a:buFont typeface="Arial" pitchFamily="34" charset="0"/>
              <a:buNone/>
              <a:defRPr/>
            </a:lvl1pPr>
            <a:lvl2pPr>
              <a:buClr>
                <a:srgbClr val="0000FF"/>
              </a:buClr>
              <a:defRPr/>
            </a:lvl2pPr>
            <a:lvl3pPr>
              <a:buClr>
                <a:srgbClr val="0000FF"/>
              </a:buClr>
              <a:defRPr/>
            </a:lvl3pPr>
            <a:lvl4pPr>
              <a:buClr>
                <a:srgbClr val="0000FF"/>
              </a:buClr>
              <a:defRPr/>
            </a:lvl4pPr>
            <a:lvl5pPr>
              <a:buClr>
                <a:srgbClr val="0000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txBox="1">
            <a:spLocks/>
          </p:cNvSpPr>
          <p:nvPr userDrawn="1"/>
        </p:nvSpPr>
        <p:spPr bwMode="auto">
          <a:xfrm>
            <a:off x="122238" y="6429375"/>
            <a:ext cx="8945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ar-SA" sz="1200" b="0" dirty="0" smtClean="0">
                <a:latin typeface="Times New Roman" panose="02020603050405020304" pitchFamily="18" charset="0"/>
                <a:cs typeface="Times New Roman" panose="02020603050405020304" pitchFamily="18" charset="0"/>
              </a:rPr>
              <a:t>CSC 329                                                         Chapter 3 </a:t>
            </a:r>
            <a:r>
              <a:rPr lang="en-US" sz="1200" dirty="0" smtClean="0"/>
              <a:t>      Data Link Layer     				 </a:t>
            </a:r>
            <a:r>
              <a:rPr lang="en-US" altLang="ar-SA" sz="1200" dirty="0" smtClean="0"/>
              <a:t>3.</a:t>
            </a:r>
            <a:fld id="{7C9F07C5-B5FF-4250-8092-65E14640B8F4}" type="slidenum">
              <a:rPr lang="en-US" altLang="ar-SA" sz="120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ar-SA" sz="1200" dirty="0" smtClean="0"/>
          </a:p>
          <a:p>
            <a:pPr marL="0" marR="0" indent="0" algn="l" defTabSz="914400" rtl="0" eaLnBrk="0" fontAlgn="base" latinLnBrk="0" hangingPunct="0">
              <a:lnSpc>
                <a:spcPct val="100000"/>
              </a:lnSpc>
              <a:spcBef>
                <a:spcPct val="0"/>
              </a:spcBef>
              <a:spcAft>
                <a:spcPct val="0"/>
              </a:spcAft>
              <a:buClrTx/>
              <a:buSzTx/>
              <a:buFontTx/>
              <a:buNone/>
              <a:tabLst/>
              <a:defRPr/>
            </a:pPr>
            <a:endParaRPr lang="en-US" sz="1200" b="1" kern="1200" dirty="0" smtClean="0">
              <a:solidFill>
                <a:schemeClr val="tx1"/>
              </a:solidFill>
              <a:effectLst/>
              <a:latin typeface="Arial" panose="020B0604020202020204" pitchFamily="34" charset="0"/>
              <a:ea typeface="+mn-ea"/>
              <a:cs typeface="+mn-cs"/>
            </a:endParaRPr>
          </a:p>
          <a:p>
            <a:pPr>
              <a:defRPr/>
            </a:pPr>
            <a:endParaRPr lang="en-US" altLang="ar-SA" sz="1200" b="0" dirty="0" smtClean="0">
              <a:latin typeface="Times New Roman" panose="02020603050405020304" pitchFamily="18" charset="0"/>
              <a:cs typeface="Times New Roman" panose="02020603050405020304" pitchFamily="18" charset="0"/>
            </a:endParaRPr>
          </a:p>
        </p:txBody>
      </p:sp>
      <p:sp>
        <p:nvSpPr>
          <p:cNvPr id="10" name="Line 3"/>
          <p:cNvSpPr>
            <a:spLocks noChangeShapeType="1"/>
          </p:cNvSpPr>
          <p:nvPr userDrawn="1"/>
        </p:nvSpPr>
        <p:spPr bwMode="auto">
          <a:xfrm>
            <a:off x="228600" y="6391275"/>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26255931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Date Placeholder 3"/>
          <p:cNvSpPr txBox="1">
            <a:spLocks/>
          </p:cNvSpPr>
          <p:nvPr userDrawn="1"/>
        </p:nvSpPr>
        <p:spPr bwMode="auto">
          <a:xfrm>
            <a:off x="122238" y="6429375"/>
            <a:ext cx="8945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ar-SA" sz="1200" b="0" dirty="0" smtClean="0">
                <a:latin typeface="Times New Roman" panose="02020603050405020304" pitchFamily="18" charset="0"/>
                <a:cs typeface="Times New Roman" panose="02020603050405020304" pitchFamily="18" charset="0"/>
              </a:rPr>
              <a:t>CSC 329                                                         Chapter 3 </a:t>
            </a:r>
            <a:r>
              <a:rPr lang="en-US" sz="1200" dirty="0" smtClean="0"/>
              <a:t>      Data Link Layer     				 </a:t>
            </a:r>
            <a:r>
              <a:rPr lang="en-US" altLang="ar-SA" sz="1200" dirty="0" smtClean="0"/>
              <a:t>3.</a:t>
            </a:r>
            <a:fld id="{7C9F07C5-B5FF-4250-8092-65E14640B8F4}" type="slidenum">
              <a:rPr lang="en-US" altLang="ar-SA" sz="120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ar-SA" sz="1200" dirty="0" smtClean="0"/>
          </a:p>
          <a:p>
            <a:pPr marL="0" marR="0" indent="0" algn="l" defTabSz="914400" rtl="0" eaLnBrk="0" fontAlgn="base" latinLnBrk="0" hangingPunct="0">
              <a:lnSpc>
                <a:spcPct val="100000"/>
              </a:lnSpc>
              <a:spcBef>
                <a:spcPct val="0"/>
              </a:spcBef>
              <a:spcAft>
                <a:spcPct val="0"/>
              </a:spcAft>
              <a:buClrTx/>
              <a:buSzTx/>
              <a:buFontTx/>
              <a:buNone/>
              <a:tabLst/>
              <a:defRPr/>
            </a:pPr>
            <a:endParaRPr lang="en-US" sz="1200" b="1" kern="1200" dirty="0" smtClean="0">
              <a:solidFill>
                <a:schemeClr val="tx1"/>
              </a:solidFill>
              <a:effectLst/>
              <a:latin typeface="Arial" panose="020B0604020202020204" pitchFamily="34" charset="0"/>
              <a:ea typeface="+mn-ea"/>
              <a:cs typeface="+mn-cs"/>
            </a:endParaRPr>
          </a:p>
          <a:p>
            <a:pPr>
              <a:defRPr/>
            </a:pPr>
            <a:endParaRPr lang="en-US" altLang="ar-SA" sz="1200" b="0" dirty="0" smtClean="0">
              <a:latin typeface="Times New Roman" panose="02020603050405020304" pitchFamily="18" charset="0"/>
              <a:cs typeface="Times New Roman" panose="02020603050405020304" pitchFamily="18" charset="0"/>
            </a:endParaRPr>
          </a:p>
        </p:txBody>
      </p:sp>
      <p:sp>
        <p:nvSpPr>
          <p:cNvPr id="1028" name="Line 3"/>
          <p:cNvSpPr>
            <a:spLocks noChangeShapeType="1"/>
          </p:cNvSpPr>
          <p:nvPr userDrawn="1"/>
        </p:nvSpPr>
        <p:spPr bwMode="auto">
          <a:xfrm>
            <a:off x="228600" y="6391275"/>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0.xml"/><Relationship Id="rId1" Type="http://schemas.openxmlformats.org/officeDocument/2006/relationships/slideLayout" Target="../slideLayouts/slideLayout4.xml"/><Relationship Id="rId4" Type="http://schemas.openxmlformats.org/officeDocument/2006/relationships/image" Target="../media/image56.png"/></Relationships>
</file>

<file path=ppt/slides/_rels/slide10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04.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8.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0.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12.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1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14.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15.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17.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20.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5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0.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808038" y="990600"/>
            <a:ext cx="73914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defRPr/>
            </a:pPr>
            <a:r>
              <a:rPr lang="en-US" altLang="en-US" sz="4400" dirty="0" smtClean="0">
                <a:solidFill>
                  <a:schemeClr val="tx2"/>
                </a:solidFill>
              </a:rPr>
              <a:t>Chapter 3</a:t>
            </a:r>
          </a:p>
          <a:p>
            <a:pPr algn="ctr">
              <a:defRPr/>
            </a:pPr>
            <a:endParaRPr lang="en-US" altLang="en-US" sz="2000" dirty="0" smtClean="0">
              <a:solidFill>
                <a:schemeClr val="tx2"/>
              </a:solidFill>
            </a:endParaRPr>
          </a:p>
          <a:p>
            <a:pPr algn="ctr"/>
            <a:r>
              <a:rPr lang="en-US" dirty="0"/>
              <a:t>The Data Link </a:t>
            </a:r>
            <a:r>
              <a:rPr lang="en-US" dirty="0" smtClean="0"/>
              <a:t>Layer</a:t>
            </a:r>
            <a:endParaRPr lang="en-US" dirty="0"/>
          </a:p>
          <a:p>
            <a:pPr algn="ctr">
              <a:defRPr/>
            </a:pPr>
            <a:endParaRPr lang="en-US" altLang="ar-SA" sz="4400" dirty="0" smtClean="0"/>
          </a:p>
          <a:p>
            <a:pPr algn="ctr">
              <a:defRPr/>
            </a:pPr>
            <a:r>
              <a:rPr lang="en-US" altLang="en-US" sz="2800" dirty="0">
                <a:solidFill>
                  <a:srgbClr val="00B050"/>
                </a:solidFill>
              </a:rPr>
              <a:t>Prepared by :</a:t>
            </a:r>
          </a:p>
          <a:p>
            <a:pPr algn="ctr">
              <a:defRPr/>
            </a:pPr>
            <a:endParaRPr lang="en-US" altLang="en-US" sz="2800" dirty="0">
              <a:solidFill>
                <a:schemeClr val="accent5">
                  <a:lumMod val="50000"/>
                </a:schemeClr>
              </a:solidFill>
            </a:endParaRPr>
          </a:p>
          <a:p>
            <a:pPr algn="ctr">
              <a:defRPr/>
            </a:pPr>
            <a:r>
              <a:rPr lang="en-US" altLang="en-US" sz="2800" dirty="0">
                <a:solidFill>
                  <a:srgbClr val="FF0000"/>
                </a:solidFill>
              </a:rPr>
              <a:t>Dr. Adel </a:t>
            </a:r>
            <a:r>
              <a:rPr lang="en-US" altLang="en-US" sz="2800" dirty="0" err="1">
                <a:solidFill>
                  <a:srgbClr val="FF0000"/>
                </a:solidFill>
              </a:rPr>
              <a:t>Soudani</a:t>
            </a:r>
            <a:r>
              <a:rPr lang="en-US" altLang="en-US" sz="2800" dirty="0">
                <a:solidFill>
                  <a:srgbClr val="FF0000"/>
                </a:solidFill>
              </a:rPr>
              <a:t> &amp; Dr. Mznah Al-Rodhaan</a:t>
            </a:r>
            <a:endParaRPr lang="en-US" altLang="ar-SA" sz="28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Framing – Byte stuffing</a:t>
            </a:r>
          </a:p>
        </p:txBody>
      </p:sp>
      <p:sp>
        <p:nvSpPr>
          <p:cNvPr id="32770" name="Content Placeholder 2"/>
          <p:cNvSpPr>
            <a:spLocks noGrp="1"/>
          </p:cNvSpPr>
          <p:nvPr>
            <p:ph idx="1"/>
          </p:nvPr>
        </p:nvSpPr>
        <p:spPr bwMode="auto">
          <a:xfrm>
            <a:off x="914400" y="1611313"/>
            <a:ext cx="7789863" cy="4598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000" smtClean="0"/>
              <a:t>Special </a:t>
            </a:r>
            <a:r>
              <a:rPr lang="en-US" altLang="ar-SA" sz="2000" u="sng" smtClean="0"/>
              <a:t>flag</a:t>
            </a:r>
            <a:r>
              <a:rPr lang="en-US" altLang="ar-SA" sz="2000" smtClean="0"/>
              <a:t> bytes delimit frames; occurrences of flags in the data must be stuffed (escaped)</a:t>
            </a:r>
          </a:p>
          <a:p>
            <a:pPr lvl="1"/>
            <a:r>
              <a:rPr lang="en-US" altLang="ar-SA" sz="2000" smtClean="0"/>
              <a:t>Longer, but easy to resynchronize after error</a:t>
            </a:r>
          </a:p>
        </p:txBody>
      </p:sp>
      <p:pic>
        <p:nvPicPr>
          <p:cNvPr id="32771" name="Picture 2"/>
          <p:cNvPicPr>
            <a:picLocks noChangeAspect="1" noChangeArrowheads="1"/>
          </p:cNvPicPr>
          <p:nvPr/>
        </p:nvPicPr>
        <p:blipFill>
          <a:blip r:embed="rId2">
            <a:extLst>
              <a:ext uri="{28A0092B-C50C-407E-A947-70E740481C1C}">
                <a14:useLocalDpi xmlns:a14="http://schemas.microsoft.com/office/drawing/2010/main" val="0"/>
              </a:ext>
            </a:extLst>
          </a:blip>
          <a:srcRect b="10046"/>
          <a:stretch>
            <a:fillRect/>
          </a:stretch>
        </p:blipFill>
        <p:spPr bwMode="auto">
          <a:xfrm>
            <a:off x="2384425" y="3076575"/>
            <a:ext cx="5464175"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extBox 8"/>
          <p:cNvSpPr txBox="1">
            <a:spLocks noChangeArrowheads="1"/>
          </p:cNvSpPr>
          <p:nvPr/>
        </p:nvSpPr>
        <p:spPr bwMode="auto">
          <a:xfrm>
            <a:off x="1219200" y="4829175"/>
            <a:ext cx="1120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r"/>
            <a:r>
              <a:rPr lang="en-US" altLang="ar-SA" sz="1600"/>
              <a:t>Stuffing</a:t>
            </a:r>
          </a:p>
          <a:p>
            <a:pPr algn="r"/>
            <a:r>
              <a:rPr lang="en-US" altLang="ar-SA" sz="1600"/>
              <a:t>examples</a:t>
            </a:r>
          </a:p>
        </p:txBody>
      </p:sp>
      <p:sp>
        <p:nvSpPr>
          <p:cNvPr id="32773" name="TextBox 9"/>
          <p:cNvSpPr txBox="1">
            <a:spLocks noChangeArrowheads="1"/>
          </p:cNvSpPr>
          <p:nvPr/>
        </p:nvSpPr>
        <p:spPr bwMode="auto">
          <a:xfrm>
            <a:off x="1439863" y="3111500"/>
            <a:ext cx="825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r"/>
            <a:r>
              <a:rPr lang="en-US" altLang="ar-SA" sz="1600"/>
              <a:t>Frame</a:t>
            </a:r>
          </a:p>
          <a:p>
            <a:pPr algn="r"/>
            <a:r>
              <a:rPr lang="en-US" altLang="ar-SA" sz="1600"/>
              <a:t>format</a:t>
            </a:r>
          </a:p>
        </p:txBody>
      </p:sp>
      <p:sp>
        <p:nvSpPr>
          <p:cNvPr id="32774" name="Rectangle 10"/>
          <p:cNvSpPr>
            <a:spLocks noChangeArrowheads="1"/>
          </p:cNvSpPr>
          <p:nvPr/>
        </p:nvSpPr>
        <p:spPr bwMode="auto">
          <a:xfrm>
            <a:off x="4895850" y="3686175"/>
            <a:ext cx="323850" cy="1714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eaLnBrk="1" hangingPunct="1"/>
            <a:endParaRPr lang="ar-SA" altLang="ar-SA" sz="1600" b="0"/>
          </a:p>
        </p:txBody>
      </p:sp>
      <p:sp>
        <p:nvSpPr>
          <p:cNvPr id="32775" name="TextBox 14"/>
          <p:cNvSpPr txBox="1">
            <a:spLocks noChangeArrowheads="1"/>
          </p:cNvSpPr>
          <p:nvPr/>
        </p:nvSpPr>
        <p:spPr bwMode="auto">
          <a:xfrm>
            <a:off x="6932613" y="3965575"/>
            <a:ext cx="1820862" cy="830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r>
              <a:rPr lang="en-US" altLang="ar-SA" sz="1600"/>
              <a:t>Need to escape extra ESCAPE bytes too!</a:t>
            </a:r>
          </a:p>
        </p:txBody>
      </p:sp>
      <p:sp>
        <p:nvSpPr>
          <p:cNvPr id="16" name="Freeform 15"/>
          <p:cNvSpPr/>
          <p:nvPr/>
        </p:nvSpPr>
        <p:spPr bwMode="auto">
          <a:xfrm rot="21014507" flipH="1">
            <a:off x="5649913" y="4441825"/>
            <a:ext cx="1300162" cy="122238"/>
          </a:xfrm>
          <a:custGeom>
            <a:avLst/>
            <a:gdLst>
              <a:gd name="connsiteX0" fmla="*/ 0 w 523875"/>
              <a:gd name="connsiteY0" fmla="*/ 103188 h 150813"/>
              <a:gd name="connsiteX1" fmla="*/ 219075 w 523875"/>
              <a:gd name="connsiteY1" fmla="*/ 7938 h 150813"/>
              <a:gd name="connsiteX2" fmla="*/ 523875 w 523875"/>
              <a:gd name="connsiteY2" fmla="*/ 150813 h 150813"/>
              <a:gd name="connsiteX0" fmla="*/ 0 w 523875"/>
              <a:gd name="connsiteY0" fmla="*/ 112713 h 160338"/>
              <a:gd name="connsiteX1" fmla="*/ 304800 w 523875"/>
              <a:gd name="connsiteY1" fmla="*/ 7938 h 160338"/>
              <a:gd name="connsiteX2" fmla="*/ 523875 w 523875"/>
              <a:gd name="connsiteY2" fmla="*/ 160338 h 160338"/>
              <a:gd name="connsiteX0" fmla="*/ 0 w 533400"/>
              <a:gd name="connsiteY0" fmla="*/ 106362 h 115887"/>
              <a:gd name="connsiteX1" fmla="*/ 304800 w 533400"/>
              <a:gd name="connsiteY1" fmla="*/ 1587 h 115887"/>
              <a:gd name="connsiteX2" fmla="*/ 533400 w 533400"/>
              <a:gd name="connsiteY2" fmla="*/ 115887 h 115887"/>
            </a:gdLst>
            <a:ahLst/>
            <a:cxnLst>
              <a:cxn ang="0">
                <a:pos x="connsiteX0" y="connsiteY0"/>
              </a:cxn>
              <a:cxn ang="0">
                <a:pos x="connsiteX1" y="connsiteY1"/>
              </a:cxn>
              <a:cxn ang="0">
                <a:pos x="connsiteX2" y="connsiteY2"/>
              </a:cxn>
            </a:cxnLst>
            <a:rect l="l" t="t" r="r" b="b"/>
            <a:pathLst>
              <a:path w="533400" h="115887">
                <a:moveTo>
                  <a:pt x="0" y="106362"/>
                </a:moveTo>
                <a:cubicBezTo>
                  <a:pt x="65881" y="54768"/>
                  <a:pt x="215900" y="0"/>
                  <a:pt x="304800" y="1587"/>
                </a:cubicBezTo>
                <a:cubicBezTo>
                  <a:pt x="393700" y="3174"/>
                  <a:pt x="424656" y="48418"/>
                  <a:pt x="533400" y="115887"/>
                </a:cubicBezTo>
              </a:path>
            </a:pathLst>
          </a:custGeom>
          <a:noFill/>
          <a:ln w="19050" cap="flat" cmpd="sng" algn="ctr">
            <a:solidFill>
              <a:schemeClr val="accent3">
                <a:lumMod val="60000"/>
                <a:lumOff val="40000"/>
              </a:schemeClr>
            </a:solidFill>
            <a:prstDash val="solid"/>
            <a:round/>
            <a:headEnd type="none" w="med" len="med"/>
            <a:tailEnd type="triangle" w="lg" len="lg"/>
          </a:ln>
          <a:effectLst/>
        </p:spPr>
        <p:txBody>
          <a:bodyPr/>
          <a:lstStyle/>
          <a:p>
            <a:pPr algn="ctr" eaLnBrk="1" hangingPunct="1">
              <a:defRPr/>
            </a:pPr>
            <a:endParaRPr lang="en-US" sz="1600" b="0">
              <a:latin typeface="Arial" charset="0"/>
              <a:ea typeface="ＭＳ Ｐゴシック" charset="0"/>
              <a:cs typeface="ＭＳ Ｐゴシック" charset="0"/>
            </a:endParaRPr>
          </a:p>
        </p:txBody>
      </p:sp>
      <p:sp>
        <p:nvSpPr>
          <p:cNvPr id="17" name="Rectangle 16"/>
          <p:cNvSpPr/>
          <p:nvPr/>
        </p:nvSpPr>
        <p:spPr bwMode="auto">
          <a:xfrm>
            <a:off x="5381625" y="4695825"/>
            <a:ext cx="381000" cy="361950"/>
          </a:xfrm>
          <a:prstGeom prst="rect">
            <a:avLst/>
          </a:prstGeom>
          <a:solidFill>
            <a:schemeClr val="accent3">
              <a:lumMod val="60000"/>
              <a:lumOff val="40000"/>
              <a:alpha val="50196"/>
            </a:schemeClr>
          </a:solidFill>
          <a:ln w="9525" cap="flat" cmpd="sng" algn="ctr">
            <a:solidFill>
              <a:schemeClr val="tx1"/>
            </a:solidFill>
            <a:prstDash val="solid"/>
            <a:round/>
            <a:headEnd type="none" w="med" len="med"/>
            <a:tailEnd type="none" w="med" len="med"/>
          </a:ln>
          <a:effectLst/>
        </p:spPr>
        <p:txBody>
          <a:bodyPr/>
          <a:lstStyle/>
          <a:p>
            <a:pPr algn="ctr" eaLnBrk="1" hangingPunct="1">
              <a:defRPr/>
            </a:pPr>
            <a:endParaRPr lang="en-US" sz="1600" b="0">
              <a:latin typeface="Arial" charset="0"/>
              <a:ea typeface="ＭＳ Ｐゴシック" charset="0"/>
              <a:cs typeface="ＭＳ Ｐゴシック" charset="0"/>
            </a:endParaRPr>
          </a:p>
        </p:txBody>
      </p:sp>
      <p:sp>
        <p:nvSpPr>
          <p:cNvPr id="32778"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132897713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28675" name="Line 9"/>
          <p:cNvSpPr>
            <a:spLocks noChangeShapeType="1"/>
          </p:cNvSpPr>
          <p:nvPr/>
        </p:nvSpPr>
        <p:spPr bwMode="auto">
          <a:xfrm>
            <a:off x="457200" y="23622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76" name="Line 10"/>
          <p:cNvSpPr>
            <a:spLocks noChangeShapeType="1"/>
          </p:cNvSpPr>
          <p:nvPr/>
        </p:nvSpPr>
        <p:spPr bwMode="auto">
          <a:xfrm>
            <a:off x="565150" y="5319713"/>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77" name="Rectangle 11"/>
          <p:cNvSpPr>
            <a:spLocks noChangeArrowheads="1"/>
          </p:cNvSpPr>
          <p:nvPr/>
        </p:nvSpPr>
        <p:spPr bwMode="auto">
          <a:xfrm>
            <a:off x="577850" y="2644775"/>
            <a:ext cx="8077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r>
              <a:rPr lang="en-US" altLang="ar-SA" sz="2800"/>
              <a:t>In the Go-Back-N Protocol, the sequence numbers are modulo 2</a:t>
            </a:r>
            <a:r>
              <a:rPr lang="en-US" altLang="ar-SA" sz="2800" i="1" baseline="30000"/>
              <a:t>m</a:t>
            </a:r>
            <a:r>
              <a:rPr lang="en-US" altLang="ar-SA" sz="2800"/>
              <a:t>,</a:t>
            </a:r>
          </a:p>
          <a:p>
            <a:pPr algn="ctr" eaLnBrk="1" hangingPunct="1"/>
            <a:r>
              <a:rPr lang="en-US" altLang="ar-SA" sz="2800"/>
              <a:t>where m is the size of the sequence number field in bits (Number of bits needed to represent one sequence number).</a:t>
            </a:r>
          </a:p>
        </p:txBody>
      </p:sp>
    </p:spTree>
    <p:extLst>
      <p:ext uri="{BB962C8B-B14F-4D97-AF65-F5344CB8AC3E}">
        <p14:creationId xmlns:p14="http://schemas.microsoft.com/office/powerpoint/2010/main" val="67272195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29699" name="Rectangle 9"/>
          <p:cNvSpPr>
            <a:spLocks noChangeArrowheads="1"/>
          </p:cNvSpPr>
          <p:nvPr/>
        </p:nvSpPr>
        <p:spPr bwMode="auto">
          <a:xfrm>
            <a:off x="228600" y="990600"/>
            <a:ext cx="8229600" cy="1800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just" eaLnBrk="1" hangingPunct="1"/>
            <a:r>
              <a:rPr lang="en-US" altLang="ar-SA" sz="2800">
                <a:latin typeface="Times New Roman" panose="02020603050405020304" pitchFamily="18" charset="0"/>
              </a:rPr>
              <a:t>What is the utilization percentage of the link in Example 11.4 if we have a protocol that can send up to 15 frames before stopping and worrying about the acknowledgments?</a:t>
            </a:r>
          </a:p>
        </p:txBody>
      </p:sp>
      <p:sp>
        <p:nvSpPr>
          <p:cNvPr id="29700" name="Rectangle 10"/>
          <p:cNvSpPr>
            <a:spLocks noChangeArrowheads="1"/>
          </p:cNvSpPr>
          <p:nvPr/>
        </p:nvSpPr>
        <p:spPr bwMode="auto">
          <a:xfrm>
            <a:off x="514350" y="3335338"/>
            <a:ext cx="7940675" cy="2678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just" eaLnBrk="1" hangingPunct="1"/>
            <a:r>
              <a:rPr lang="en-US" altLang="ar-SA" sz="2400" dirty="0">
                <a:solidFill>
                  <a:srgbClr val="FF0000"/>
                </a:solidFill>
                <a:latin typeface="Times New Roman" panose="02020603050405020304" pitchFamily="18" charset="0"/>
                <a:cs typeface="Times New Roman" panose="02020603050405020304" pitchFamily="18" charset="0"/>
              </a:rPr>
              <a:t>Solution</a:t>
            </a:r>
          </a:p>
          <a:p>
            <a:pPr algn="just" eaLnBrk="1" hangingPunct="1"/>
            <a:r>
              <a:rPr lang="en-US" altLang="ar-SA" sz="2400" dirty="0">
                <a:latin typeface="Times New Roman" panose="02020603050405020304" pitchFamily="18" charset="0"/>
                <a:cs typeface="Times New Roman" panose="02020603050405020304" pitchFamily="18" charset="0"/>
              </a:rPr>
              <a:t>The bandwidth-delay product is still 20,000 bits. The system can send up to 15 frames or 15,000 bits during a round trip. This means the utilization is 15,000/20,000, or </a:t>
            </a:r>
            <a:r>
              <a:rPr lang="en-US" altLang="ar-SA" sz="2400" dirty="0">
                <a:solidFill>
                  <a:srgbClr val="FF0000"/>
                </a:solidFill>
                <a:latin typeface="Times New Roman" panose="02020603050405020304" pitchFamily="18" charset="0"/>
                <a:cs typeface="Times New Roman" panose="02020603050405020304" pitchFamily="18" charset="0"/>
              </a:rPr>
              <a:t>75</a:t>
            </a:r>
            <a:r>
              <a:rPr lang="en-US" altLang="ar-SA" sz="2400" dirty="0">
                <a:latin typeface="Times New Roman" panose="02020603050405020304" pitchFamily="18" charset="0"/>
                <a:cs typeface="Times New Roman" panose="02020603050405020304" pitchFamily="18" charset="0"/>
              </a:rPr>
              <a:t>%. Of course, if there are damaged frames, the utilization percentage is much less because frames have to be resent.</a:t>
            </a:r>
          </a:p>
        </p:txBody>
      </p:sp>
      <p:sp>
        <p:nvSpPr>
          <p:cNvPr id="29701" name="Text Box 11"/>
          <p:cNvSpPr txBox="1">
            <a:spLocks noChangeArrowheads="1"/>
          </p:cNvSpPr>
          <p:nvPr/>
        </p:nvSpPr>
        <p:spPr bwMode="auto">
          <a:xfrm>
            <a:off x="457200" y="0"/>
            <a:ext cx="15408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dirty="0" smtClean="0">
                <a:solidFill>
                  <a:srgbClr val="FF0000"/>
                </a:solidFill>
                <a:latin typeface="Times New Roman" panose="02020603050405020304" pitchFamily="18" charset="0"/>
              </a:rPr>
              <a:t>Example</a:t>
            </a:r>
            <a:endParaRPr lang="en-US" altLang="ar-SA" sz="2800" i="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166901502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ar-SA" smtClean="0">
                <a:solidFill>
                  <a:schemeClr val="tx1"/>
                </a:solidFill>
              </a:rPr>
              <a:t>Go-back-</a:t>
            </a:r>
            <a:r>
              <a:rPr lang="en-US" altLang="ar-SA" i="1" smtClean="0">
                <a:solidFill>
                  <a:schemeClr val="tx1"/>
                </a:solidFill>
              </a:rPr>
              <a:t>N</a:t>
            </a:r>
          </a:p>
        </p:txBody>
      </p:sp>
      <p:sp>
        <p:nvSpPr>
          <p:cNvPr id="861187" name="Rectangle 3"/>
          <p:cNvSpPr>
            <a:spLocks noGrp="1" noChangeArrowheads="1"/>
          </p:cNvSpPr>
          <p:nvPr>
            <p:ph type="body" idx="1"/>
          </p:nvPr>
        </p:nvSpPr>
        <p:spPr/>
        <p:txBody>
          <a:bodyPr/>
          <a:lstStyle/>
          <a:p>
            <a:pPr eaLnBrk="1" hangingPunct="1">
              <a:lnSpc>
                <a:spcPct val="90000"/>
              </a:lnSpc>
              <a:buClr>
                <a:schemeClr val="tx1"/>
              </a:buClr>
            </a:pPr>
            <a:r>
              <a:rPr lang="en-US" altLang="ar-SA" sz="2600" smtClean="0"/>
              <a:t>Inefficient	</a:t>
            </a:r>
          </a:p>
          <a:p>
            <a:pPr lvl="1" eaLnBrk="1" hangingPunct="1">
              <a:lnSpc>
                <a:spcPct val="90000"/>
              </a:lnSpc>
              <a:buClr>
                <a:schemeClr val="tx1"/>
              </a:buClr>
            </a:pPr>
            <a:r>
              <a:rPr lang="en-GB" altLang="ar-SA" sz="2200" smtClean="0"/>
              <a:t>all out of order received packets are discarded</a:t>
            </a:r>
          </a:p>
          <a:p>
            <a:pPr eaLnBrk="1" hangingPunct="1">
              <a:lnSpc>
                <a:spcPct val="90000"/>
              </a:lnSpc>
              <a:buClr>
                <a:schemeClr val="tx1"/>
              </a:buClr>
            </a:pPr>
            <a:r>
              <a:rPr lang="en-GB" altLang="ar-SA" sz="2600" smtClean="0"/>
              <a:t>This is a problem in a noisy link</a:t>
            </a:r>
          </a:p>
          <a:p>
            <a:pPr lvl="1" eaLnBrk="1" hangingPunct="1">
              <a:lnSpc>
                <a:spcPct val="90000"/>
              </a:lnSpc>
              <a:buClr>
                <a:schemeClr val="tx1"/>
              </a:buClr>
            </a:pPr>
            <a:r>
              <a:rPr lang="en-GB" altLang="ar-SA" sz="2200" smtClean="0"/>
              <a:t>many frames must be retransmitted -&gt; bandwidth consuming</a:t>
            </a:r>
          </a:p>
          <a:p>
            <a:pPr eaLnBrk="1" hangingPunct="1">
              <a:lnSpc>
                <a:spcPct val="90000"/>
              </a:lnSpc>
              <a:buClr>
                <a:schemeClr val="tx1"/>
              </a:buClr>
            </a:pPr>
            <a:endParaRPr lang="en-GB" altLang="ar-SA" sz="2600" smtClean="0"/>
          </a:p>
          <a:p>
            <a:pPr eaLnBrk="1" hangingPunct="1">
              <a:lnSpc>
                <a:spcPct val="90000"/>
              </a:lnSpc>
              <a:buClr>
                <a:schemeClr val="tx1"/>
              </a:buClr>
            </a:pPr>
            <a:r>
              <a:rPr lang="en-GB" altLang="ar-SA" sz="2600" smtClean="0"/>
              <a:t>Solution</a:t>
            </a:r>
          </a:p>
          <a:p>
            <a:pPr lvl="1" eaLnBrk="1" hangingPunct="1">
              <a:lnSpc>
                <a:spcPct val="90000"/>
              </a:lnSpc>
              <a:buClr>
                <a:schemeClr val="tx1"/>
              </a:buClr>
            </a:pPr>
            <a:r>
              <a:rPr lang="en-GB" altLang="ar-SA" sz="2200" smtClean="0"/>
              <a:t>re-send only the damaged frames</a:t>
            </a:r>
          </a:p>
          <a:p>
            <a:pPr lvl="1" eaLnBrk="1" hangingPunct="1">
              <a:lnSpc>
                <a:spcPct val="90000"/>
              </a:lnSpc>
              <a:buClr>
                <a:schemeClr val="tx1"/>
              </a:buClr>
            </a:pPr>
            <a:endParaRPr lang="en-GB" altLang="ar-SA" sz="2200" smtClean="0"/>
          </a:p>
          <a:p>
            <a:pPr eaLnBrk="1" hangingPunct="1">
              <a:lnSpc>
                <a:spcPct val="90000"/>
              </a:lnSpc>
              <a:buClr>
                <a:schemeClr val="tx1"/>
              </a:buClr>
            </a:pPr>
            <a:r>
              <a:rPr lang="en-GB" altLang="ar-SA" sz="2600" smtClean="0"/>
              <a:t>Selective Repeat ARQ </a:t>
            </a:r>
          </a:p>
          <a:p>
            <a:pPr lvl="1" eaLnBrk="1" hangingPunct="1">
              <a:lnSpc>
                <a:spcPct val="90000"/>
              </a:lnSpc>
              <a:buClr>
                <a:schemeClr val="tx1"/>
              </a:buClr>
            </a:pPr>
            <a:r>
              <a:rPr lang="en-GB" altLang="ar-SA" sz="2200" smtClean="0"/>
              <a:t>avoid unnecessary retransmissions </a:t>
            </a:r>
            <a:endParaRPr lang="en-US" altLang="ar-SA" sz="2200" smtClean="0"/>
          </a:p>
        </p:txBody>
      </p:sp>
      <p:sp>
        <p:nvSpPr>
          <p:cNvPr id="30724" name="Rectangle 8"/>
          <p:cNvSpPr>
            <a:spLocks noChangeArrowheads="1"/>
          </p:cNvSpPr>
          <p:nvPr/>
        </p:nvSpPr>
        <p:spPr bwMode="gray">
          <a:xfrm>
            <a:off x="442913" y="99695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3995487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61187">
                                            <p:txEl>
                                              <p:pRg st="5" end="5"/>
                                            </p:txEl>
                                          </p:spTgt>
                                        </p:tgtEl>
                                        <p:attrNameLst>
                                          <p:attrName>style.visibility</p:attrName>
                                        </p:attrNameLst>
                                      </p:cBhvr>
                                      <p:to>
                                        <p:strVal val="visible"/>
                                      </p:to>
                                    </p:set>
                                    <p:animEffect transition="in" filter="blinds(horizontal)">
                                      <p:cBhvr>
                                        <p:cTn id="7" dur="500"/>
                                        <p:tgtEl>
                                          <p:spTgt spid="861187">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61187">
                                            <p:txEl>
                                              <p:pRg st="6" end="6"/>
                                            </p:txEl>
                                          </p:spTgt>
                                        </p:tgtEl>
                                        <p:attrNameLst>
                                          <p:attrName>style.visibility</p:attrName>
                                        </p:attrNameLst>
                                      </p:cBhvr>
                                      <p:to>
                                        <p:strVal val="visible"/>
                                      </p:to>
                                    </p:set>
                                    <p:animEffect transition="in" filter="blinds(horizontal)">
                                      <p:cBhvr>
                                        <p:cTn id="10" dur="500"/>
                                        <p:tgtEl>
                                          <p:spTgt spid="861187">
                                            <p:txEl>
                                              <p:pRg st="6" end="6"/>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861187">
                                            <p:txEl>
                                              <p:pRg st="8" end="8"/>
                                            </p:txEl>
                                          </p:spTgt>
                                        </p:tgtEl>
                                        <p:attrNameLst>
                                          <p:attrName>style.visibility</p:attrName>
                                        </p:attrNameLst>
                                      </p:cBhvr>
                                      <p:to>
                                        <p:strVal val="visible"/>
                                      </p:to>
                                    </p:set>
                                    <p:animEffect transition="in" filter="blinds(horizontal)">
                                      <p:cBhvr>
                                        <p:cTn id="13" dur="500"/>
                                        <p:tgtEl>
                                          <p:spTgt spid="861187">
                                            <p:txEl>
                                              <p:pRg st="8" end="8"/>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861187">
                                            <p:txEl>
                                              <p:pRg st="9" end="9"/>
                                            </p:txEl>
                                          </p:spTgt>
                                        </p:tgtEl>
                                        <p:attrNameLst>
                                          <p:attrName>style.visibility</p:attrName>
                                        </p:attrNameLst>
                                      </p:cBhvr>
                                      <p:to>
                                        <p:strVal val="visible"/>
                                      </p:to>
                                    </p:set>
                                    <p:animEffect transition="in" filter="blinds(horizontal)">
                                      <p:cBhvr>
                                        <p:cTn id="16" dur="500"/>
                                        <p:tgtEl>
                                          <p:spTgt spid="8611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Line 2"/>
          <p:cNvSpPr>
            <a:spLocks noChangeShapeType="1"/>
          </p:cNvSpPr>
          <p:nvPr/>
        </p:nvSpPr>
        <p:spPr bwMode="auto">
          <a:xfrm>
            <a:off x="457200" y="2667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1747" name="Line 3"/>
          <p:cNvSpPr>
            <a:spLocks noChangeShapeType="1"/>
          </p:cNvSpPr>
          <p:nvPr/>
        </p:nvSpPr>
        <p:spPr bwMode="auto">
          <a:xfrm>
            <a:off x="458788" y="44196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1748" name="Rectangle 4"/>
          <p:cNvSpPr>
            <a:spLocks noChangeArrowheads="1"/>
          </p:cNvSpPr>
          <p:nvPr/>
        </p:nvSpPr>
        <p:spPr bwMode="auto">
          <a:xfrm>
            <a:off x="495300" y="2759075"/>
            <a:ext cx="80772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US" altLang="ar-SA" sz="3200"/>
              <a:t>Stop-and-Wait ARQ is a special case of Go-Back-N ARQ in which the size of the send window is 1.</a:t>
            </a:r>
          </a:p>
        </p:txBody>
      </p:sp>
    </p:spTree>
    <p:extLst>
      <p:ext uri="{BB962C8B-B14F-4D97-AF65-F5344CB8AC3E}">
        <p14:creationId xmlns:p14="http://schemas.microsoft.com/office/powerpoint/2010/main" val="412307305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8</a:t>
            </a:r>
            <a:endParaRPr lang="en-US" altLang="en-US" sz="4400" dirty="0">
              <a:solidFill>
                <a:schemeClr val="tx2"/>
              </a:solidFill>
            </a:endParaRPr>
          </a:p>
          <a:p>
            <a:pPr algn="ctr"/>
            <a:endParaRPr lang="en-US" altLang="en-US" sz="2000" dirty="0">
              <a:solidFill>
                <a:schemeClr val="tx2"/>
              </a:solidFill>
            </a:endParaRPr>
          </a:p>
          <a:p>
            <a:pPr algn="ctr">
              <a:buClr>
                <a:schemeClr val="tx1"/>
              </a:buClr>
              <a:buSzPct val="117000"/>
              <a:buFont typeface="Wingdings" panose="05000000000000000000" pitchFamily="2" charset="2"/>
              <a:buNone/>
            </a:pPr>
            <a:r>
              <a:rPr lang="en-US" sz="4400" i="1" dirty="0" smtClean="0">
                <a:effectLst>
                  <a:outerShdw blurRad="38100" dist="38100" dir="2700000" algn="tl">
                    <a:srgbClr val="C0C0C0"/>
                  </a:outerShdw>
                </a:effectLst>
                <a:latin typeface="Times New Roman" pitchFamily="18" charset="0"/>
              </a:rPr>
              <a:t>Selective Repeat</a:t>
            </a:r>
            <a:endParaRPr lang="en-US" altLang="ar-SA" sz="4400" dirty="0"/>
          </a:p>
        </p:txBody>
      </p:sp>
    </p:spTree>
    <p:extLst>
      <p:ext uri="{BB962C8B-B14F-4D97-AF65-F5344CB8AC3E}">
        <p14:creationId xmlns:p14="http://schemas.microsoft.com/office/powerpoint/2010/main" val="357683222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0"/>
            <a:ext cx="8229600" cy="788988"/>
          </a:xfrm>
        </p:spPr>
        <p:txBody>
          <a:bodyPr/>
          <a:lstStyle/>
          <a:p>
            <a:pPr eaLnBrk="1" hangingPunct="1"/>
            <a:r>
              <a:rPr lang="en-US" altLang="ar-SA" smtClean="0">
                <a:solidFill>
                  <a:schemeClr val="tx1"/>
                </a:solidFill>
              </a:rPr>
              <a:t>Selective Repeat ARQ</a:t>
            </a:r>
          </a:p>
        </p:txBody>
      </p:sp>
      <p:sp>
        <p:nvSpPr>
          <p:cNvPr id="32771" name="Rectangle 3"/>
          <p:cNvSpPr>
            <a:spLocks noGrp="1" noChangeArrowheads="1"/>
          </p:cNvSpPr>
          <p:nvPr>
            <p:ph type="body" idx="1"/>
          </p:nvPr>
        </p:nvSpPr>
        <p:spPr>
          <a:xfrm>
            <a:off x="533400" y="1066800"/>
            <a:ext cx="8077200" cy="4724400"/>
          </a:xfrm>
          <a:noFill/>
        </p:spPr>
        <p:txBody>
          <a:bodyPr/>
          <a:lstStyle/>
          <a:p>
            <a:pPr eaLnBrk="1" hangingPunct="1">
              <a:buClr>
                <a:schemeClr val="tx1"/>
              </a:buClr>
            </a:pPr>
            <a:r>
              <a:rPr lang="en-US" altLang="ar-SA" sz="2600" smtClean="0"/>
              <a:t>Processing at the receiver more complex</a:t>
            </a:r>
          </a:p>
          <a:p>
            <a:pPr eaLnBrk="1" hangingPunct="1">
              <a:buClr>
                <a:schemeClr val="tx1"/>
              </a:buClr>
            </a:pPr>
            <a:r>
              <a:rPr lang="en-US" altLang="ar-SA" sz="2600" smtClean="0"/>
              <a:t>The window size is reduced to one </a:t>
            </a:r>
            <a:r>
              <a:rPr lang="en-US" altLang="ar-SA" sz="2600" smtClean="0">
                <a:solidFill>
                  <a:srgbClr val="FF0000"/>
                </a:solidFill>
              </a:rPr>
              <a:t>half of 2</a:t>
            </a:r>
            <a:r>
              <a:rPr lang="en-US" altLang="ar-SA" sz="2600" baseline="50000" smtClean="0">
                <a:solidFill>
                  <a:srgbClr val="FF0000"/>
                </a:solidFill>
              </a:rPr>
              <a:t>m</a:t>
            </a:r>
          </a:p>
          <a:p>
            <a:pPr eaLnBrk="1" hangingPunct="1">
              <a:buClr>
                <a:schemeClr val="tx1"/>
              </a:buClr>
            </a:pPr>
            <a:r>
              <a:rPr lang="en-US" altLang="ar-SA" sz="2600" smtClean="0"/>
              <a:t>Both the transmitter and the receiver have the same window size</a:t>
            </a:r>
          </a:p>
          <a:p>
            <a:pPr eaLnBrk="1" hangingPunct="1">
              <a:buClr>
                <a:schemeClr val="tx1"/>
              </a:buClr>
            </a:pPr>
            <a:r>
              <a:rPr lang="en-US" altLang="ar-SA" sz="2600" smtClean="0"/>
              <a:t>Receiver expects frames within the range of the sequence numbers</a:t>
            </a:r>
            <a:endParaRPr lang="en-GB" altLang="ar-SA" sz="2600" smtClean="0"/>
          </a:p>
        </p:txBody>
      </p:sp>
      <p:pic>
        <p:nvPicPr>
          <p:cNvPr id="327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191000"/>
            <a:ext cx="7467600"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Oval 5"/>
          <p:cNvSpPr>
            <a:spLocks noChangeArrowheads="1"/>
          </p:cNvSpPr>
          <p:nvPr/>
        </p:nvSpPr>
        <p:spPr bwMode="auto">
          <a:xfrm>
            <a:off x="6019800" y="5181600"/>
            <a:ext cx="914400" cy="45720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sp>
        <p:nvSpPr>
          <p:cNvPr id="32774" name="Rectangle 8"/>
          <p:cNvSpPr>
            <a:spLocks noChangeArrowheads="1"/>
          </p:cNvSpPr>
          <p:nvPr/>
        </p:nvSpPr>
        <p:spPr bwMode="gray">
          <a:xfrm>
            <a:off x="442913" y="9017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159195527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0"/>
            <a:ext cx="8229600" cy="788988"/>
          </a:xfrm>
        </p:spPr>
        <p:txBody>
          <a:bodyPr/>
          <a:lstStyle/>
          <a:p>
            <a:pPr eaLnBrk="1" hangingPunct="1"/>
            <a:r>
              <a:rPr lang="en-US" altLang="ar-SA" smtClean="0">
                <a:solidFill>
                  <a:schemeClr val="tx1"/>
                </a:solidFill>
              </a:rPr>
              <a:t>Selective Repeat ARQ</a:t>
            </a:r>
          </a:p>
        </p:txBody>
      </p:sp>
      <p:sp>
        <p:nvSpPr>
          <p:cNvPr id="33795" name="Rectangle 8"/>
          <p:cNvSpPr>
            <a:spLocks noChangeArrowheads="1"/>
          </p:cNvSpPr>
          <p:nvPr/>
        </p:nvSpPr>
        <p:spPr bwMode="gray">
          <a:xfrm>
            <a:off x="442913" y="9017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8" name="Rectangle 5"/>
          <p:cNvSpPr txBox="1">
            <a:spLocks noChangeArrowheads="1"/>
          </p:cNvSpPr>
          <p:nvPr/>
        </p:nvSpPr>
        <p:spPr bwMode="auto">
          <a:xfrm>
            <a:off x="684213" y="1125538"/>
            <a:ext cx="7772400" cy="358775"/>
          </a:xfrm>
          <a:prstGeom prst="rect">
            <a:avLst/>
          </a:prstGeom>
          <a:noFill/>
          <a:ln w="9525">
            <a:noFill/>
            <a:miter lim="800000"/>
            <a:headEnd/>
            <a:tailEnd/>
          </a:ln>
        </p:spPr>
        <p:txBody>
          <a:bodyPr/>
          <a:lstStyle/>
          <a:p>
            <a:pPr marL="342900" indent="-342900" eaLnBrk="0" hangingPunct="0">
              <a:lnSpc>
                <a:spcPct val="80000"/>
              </a:lnSpc>
              <a:spcBef>
                <a:spcPct val="20000"/>
              </a:spcBef>
              <a:buClr>
                <a:schemeClr val="accent1"/>
              </a:buClr>
              <a:buSzPct val="65000"/>
              <a:buFont typeface="Wingdings" pitchFamily="2" charset="2"/>
              <a:buChar char="n"/>
              <a:defRPr/>
            </a:pPr>
            <a:r>
              <a:rPr lang="en-US" altLang="ko-KR" sz="2000" b="0" kern="0">
                <a:latin typeface="+mn-lt"/>
              </a:rPr>
              <a:t>Sender window size</a:t>
            </a:r>
          </a:p>
          <a:p>
            <a:pPr marL="342900" indent="-342900" eaLnBrk="0" hangingPunct="0">
              <a:lnSpc>
                <a:spcPct val="80000"/>
              </a:lnSpc>
              <a:spcBef>
                <a:spcPct val="20000"/>
              </a:spcBef>
              <a:buClr>
                <a:schemeClr val="accent1"/>
              </a:buClr>
              <a:buSzPct val="65000"/>
              <a:buFont typeface="Wingdings" pitchFamily="2" charset="2"/>
              <a:buChar char="n"/>
              <a:defRPr/>
            </a:pPr>
            <a:endParaRPr lang="en-US" altLang="ko-KR" sz="2000" b="0" kern="0">
              <a:latin typeface="+mn-lt"/>
            </a:endParaRPr>
          </a:p>
        </p:txBody>
      </p:sp>
      <p:sp>
        <p:nvSpPr>
          <p:cNvPr id="33797" name="Rectangle 6"/>
          <p:cNvSpPr>
            <a:spLocks noChangeArrowheads="1"/>
          </p:cNvSpPr>
          <p:nvPr/>
        </p:nvSpPr>
        <p:spPr bwMode="auto">
          <a:xfrm>
            <a:off x="687388" y="3716338"/>
            <a:ext cx="77724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lnSpc>
                <a:spcPct val="80000"/>
              </a:lnSpc>
              <a:spcBef>
                <a:spcPct val="20000"/>
              </a:spcBef>
              <a:buClr>
                <a:srgbClr val="CC0000"/>
              </a:buClr>
              <a:buSzPct val="112000"/>
              <a:buFont typeface="Wingdings" panose="05000000000000000000" pitchFamily="2" charset="2"/>
              <a:buChar char="§"/>
            </a:pPr>
            <a:r>
              <a:rPr lang="en-US" altLang="ko-KR" sz="2000">
                <a:latin typeface="Times New Roman" panose="02020603050405020304" pitchFamily="18" charset="0"/>
                <a:ea typeface="굴림" charset="-127"/>
              </a:rPr>
              <a:t>Receive window size</a:t>
            </a:r>
          </a:p>
        </p:txBody>
      </p:sp>
      <p:pic>
        <p:nvPicPr>
          <p:cNvPr id="3379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0950" y="1700213"/>
            <a:ext cx="6416675"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0325" y="4083050"/>
            <a:ext cx="6337300" cy="179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239533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0"/>
            <a:ext cx="8229600" cy="788988"/>
          </a:xfrm>
        </p:spPr>
        <p:txBody>
          <a:bodyPr/>
          <a:lstStyle/>
          <a:p>
            <a:pPr eaLnBrk="1" hangingPunct="1"/>
            <a:r>
              <a:rPr lang="en-US" altLang="ar-SA" smtClean="0">
                <a:solidFill>
                  <a:schemeClr val="tx1"/>
                </a:solidFill>
              </a:rPr>
              <a:t>Selective Repeat ARQ</a:t>
            </a:r>
          </a:p>
        </p:txBody>
      </p:sp>
      <p:sp>
        <p:nvSpPr>
          <p:cNvPr id="34819" name="Rectangle 8"/>
          <p:cNvSpPr>
            <a:spLocks noChangeArrowheads="1"/>
          </p:cNvSpPr>
          <p:nvPr/>
        </p:nvSpPr>
        <p:spPr bwMode="gray">
          <a:xfrm>
            <a:off x="442913" y="9017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34820"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150" y="1268413"/>
            <a:ext cx="5329238" cy="449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455867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ar-SA" sz="3800" smtClean="0">
                <a:solidFill>
                  <a:schemeClr val="tx1"/>
                </a:solidFill>
              </a:rPr>
              <a:t>Selective Repeat ARQ</a:t>
            </a:r>
            <a:r>
              <a:rPr lang="en-US" altLang="ar-SA" sz="3800" smtClean="0"/>
              <a:t/>
            </a:r>
            <a:br>
              <a:rPr lang="en-US" altLang="ar-SA" sz="3800" smtClean="0"/>
            </a:br>
            <a:r>
              <a:rPr lang="en-US" altLang="ar-SA" sz="3800" smtClean="0"/>
              <a:t/>
            </a:r>
            <a:br>
              <a:rPr lang="en-US" altLang="ar-SA" sz="3800" smtClean="0"/>
            </a:br>
            <a:r>
              <a:rPr lang="en-US" altLang="ar-SA" sz="3200" smtClean="0">
                <a:solidFill>
                  <a:srgbClr val="FF0000"/>
                </a:solidFill>
              </a:rPr>
              <a:t>lost frame</a:t>
            </a:r>
          </a:p>
        </p:txBody>
      </p:sp>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143000"/>
            <a:ext cx="510540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3236" name="Text Box 4"/>
          <p:cNvSpPr txBox="1">
            <a:spLocks noChangeArrowheads="1"/>
          </p:cNvSpPr>
          <p:nvPr/>
        </p:nvSpPr>
        <p:spPr bwMode="auto">
          <a:xfrm>
            <a:off x="533400" y="4343400"/>
            <a:ext cx="2819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US" altLang="ar-SA" sz="1600" b="0">
                <a:latin typeface="Times New Roman" panose="02020603050405020304" pitchFamily="18" charset="0"/>
                <a:cs typeface="Times New Roman" panose="02020603050405020304" pitchFamily="18" charset="0"/>
              </a:rPr>
              <a:t>Note: </a:t>
            </a:r>
            <a:br>
              <a:rPr lang="en-US" altLang="ar-SA" sz="1600" b="0">
                <a:latin typeface="Times New Roman" panose="02020603050405020304" pitchFamily="18" charset="0"/>
                <a:cs typeface="Times New Roman" panose="02020603050405020304" pitchFamily="18" charset="0"/>
              </a:rPr>
            </a:br>
            <a:r>
              <a:rPr lang="en-US" altLang="ar-SA" sz="1600" b="0">
                <a:latin typeface="Times New Roman" panose="02020603050405020304" pitchFamily="18" charset="0"/>
                <a:cs typeface="Times New Roman" panose="02020603050405020304" pitchFamily="18" charset="0"/>
              </a:rPr>
              <a:t>retransmission triggered with NACK and not with expired timer.</a:t>
            </a:r>
          </a:p>
        </p:txBody>
      </p:sp>
      <p:sp>
        <p:nvSpPr>
          <p:cNvPr id="35845" name="Rectangle 8"/>
          <p:cNvSpPr>
            <a:spLocks noChangeArrowheads="1"/>
          </p:cNvSpPr>
          <p:nvPr/>
        </p:nvSpPr>
        <p:spPr bwMode="gray">
          <a:xfrm>
            <a:off x="442913" y="9255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1313833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3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3236"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7813"/>
            <a:ext cx="8229600" cy="2203450"/>
          </a:xfrm>
        </p:spPr>
        <p:txBody>
          <a:bodyPr/>
          <a:lstStyle/>
          <a:p>
            <a:pPr eaLnBrk="1" hangingPunct="1"/>
            <a:r>
              <a:rPr lang="en-US" altLang="ar-SA" smtClean="0">
                <a:solidFill>
                  <a:schemeClr val="tx1"/>
                </a:solidFill>
              </a:rPr>
              <a:t>Selective Repeat ARQ</a:t>
            </a:r>
            <a:r>
              <a:rPr lang="en-US" altLang="ar-SA" smtClean="0"/>
              <a:t/>
            </a:r>
            <a:br>
              <a:rPr lang="en-US" altLang="ar-SA" smtClean="0"/>
            </a:br>
            <a:r>
              <a:rPr lang="en-US" altLang="ar-SA" sz="2800" smtClean="0">
                <a:solidFill>
                  <a:srgbClr val="FF0000"/>
                </a:solidFill>
              </a:rPr>
              <a:t>Sender window size</a:t>
            </a:r>
          </a:p>
        </p:txBody>
      </p:sp>
      <p:sp>
        <p:nvSpPr>
          <p:cNvPr id="36867" name="Rectangle 8"/>
          <p:cNvSpPr>
            <a:spLocks noChangeArrowheads="1"/>
          </p:cNvSpPr>
          <p:nvPr/>
        </p:nvSpPr>
        <p:spPr bwMode="gray">
          <a:xfrm>
            <a:off x="442913" y="99695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3686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25" y="1527175"/>
            <a:ext cx="8537575"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6885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Framing – Bit stuffing</a:t>
            </a:r>
          </a:p>
        </p:txBody>
      </p:sp>
      <p:sp>
        <p:nvSpPr>
          <p:cNvPr id="33794" name="Content Placeholder 2"/>
          <p:cNvSpPr>
            <a:spLocks noGrp="1"/>
          </p:cNvSpPr>
          <p:nvPr>
            <p:ph idx="1"/>
          </p:nvPr>
        </p:nvSpPr>
        <p:spPr bwMode="auto">
          <a:xfrm>
            <a:off x="914400" y="1611313"/>
            <a:ext cx="7789863" cy="4598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1800" smtClean="0"/>
              <a:t>Stuffing done at the bit level:</a:t>
            </a:r>
          </a:p>
          <a:p>
            <a:pPr lvl="1"/>
            <a:r>
              <a:rPr lang="en-US" altLang="ar-SA" sz="1800" smtClean="0"/>
              <a:t>Frame flag has six consecutive 1s (01111110)</a:t>
            </a:r>
          </a:p>
          <a:p>
            <a:pPr lvl="1"/>
            <a:r>
              <a:rPr lang="en-US" altLang="ar-SA" sz="1800" smtClean="0"/>
              <a:t>On transmit, after five 1s in the data, a 0 is added</a:t>
            </a:r>
          </a:p>
          <a:p>
            <a:pPr lvl="1"/>
            <a:r>
              <a:rPr lang="en-US" altLang="ar-SA" sz="1800" smtClean="0"/>
              <a:t>On receive, a 0 after five 1s is deleted </a:t>
            </a:r>
          </a:p>
        </p:txBody>
      </p:sp>
      <p:grpSp>
        <p:nvGrpSpPr>
          <p:cNvPr id="33795" name="Group 10"/>
          <p:cNvGrpSpPr>
            <a:grpSpLocks/>
          </p:cNvGrpSpPr>
          <p:nvPr/>
        </p:nvGrpSpPr>
        <p:grpSpPr bwMode="auto">
          <a:xfrm>
            <a:off x="950913" y="3762375"/>
            <a:ext cx="7229475" cy="1924050"/>
            <a:chOff x="732190" y="3657600"/>
            <a:chExt cx="7229123" cy="1924050"/>
          </a:xfrm>
        </p:grpSpPr>
        <p:pic>
          <p:nvPicPr>
            <p:cNvPr id="33797" name="Picture 2"/>
            <p:cNvPicPr>
              <a:picLocks noChangeAspect="1" noChangeArrowheads="1"/>
            </p:cNvPicPr>
            <p:nvPr/>
          </p:nvPicPr>
          <p:blipFill>
            <a:blip r:embed="rId2">
              <a:extLst>
                <a:ext uri="{28A0092B-C50C-407E-A947-70E740481C1C}">
                  <a14:useLocalDpi xmlns:a14="http://schemas.microsoft.com/office/drawing/2010/main" val="0"/>
                </a:ext>
              </a:extLst>
            </a:blip>
            <a:srcRect l="11578" b="24060"/>
            <a:stretch>
              <a:fillRect/>
            </a:stretch>
          </p:blipFill>
          <p:spPr bwMode="auto">
            <a:xfrm>
              <a:off x="2552700" y="3657600"/>
              <a:ext cx="540861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Box 8"/>
            <p:cNvSpPr txBox="1">
              <a:spLocks noChangeArrowheads="1"/>
            </p:cNvSpPr>
            <p:nvPr/>
          </p:nvSpPr>
          <p:spPr bwMode="auto">
            <a:xfrm>
              <a:off x="732190" y="4486275"/>
              <a:ext cx="176943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r"/>
              <a:r>
                <a:rPr lang="en-US" altLang="ar-SA" sz="1600"/>
                <a:t>Transmitted bits</a:t>
              </a:r>
            </a:p>
            <a:p>
              <a:pPr algn="r"/>
              <a:r>
                <a:rPr lang="en-US" altLang="ar-SA" sz="1600"/>
                <a:t>with stuffing</a:t>
              </a:r>
            </a:p>
          </p:txBody>
        </p:sp>
        <p:sp>
          <p:nvSpPr>
            <p:cNvPr id="33799" name="TextBox 9"/>
            <p:cNvSpPr txBox="1">
              <a:spLocks noChangeArrowheads="1"/>
            </p:cNvSpPr>
            <p:nvPr/>
          </p:nvSpPr>
          <p:spPr bwMode="auto">
            <a:xfrm>
              <a:off x="1366944" y="3815834"/>
              <a:ext cx="10511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r"/>
              <a:r>
                <a:rPr lang="en-US" altLang="ar-SA" sz="1600"/>
                <a:t>Data bits</a:t>
              </a:r>
            </a:p>
          </p:txBody>
        </p:sp>
      </p:grpSp>
      <p:sp>
        <p:nvSpPr>
          <p:cNvPr id="33796"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290387021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7813"/>
            <a:ext cx="8229600" cy="2203450"/>
          </a:xfrm>
        </p:spPr>
        <p:txBody>
          <a:bodyPr/>
          <a:lstStyle/>
          <a:p>
            <a:pPr eaLnBrk="1" hangingPunct="1"/>
            <a:r>
              <a:rPr lang="en-US" altLang="ar-SA" smtClean="0"/>
              <a:t/>
            </a:r>
            <a:br>
              <a:rPr lang="en-US" altLang="ar-SA" smtClean="0"/>
            </a:br>
            <a:endParaRPr lang="en-US" altLang="ar-SA" sz="2800" smtClean="0">
              <a:solidFill>
                <a:srgbClr val="FF0000"/>
              </a:solidFill>
            </a:endParaRPr>
          </a:p>
        </p:txBody>
      </p:sp>
      <p:sp>
        <p:nvSpPr>
          <p:cNvPr id="37891" name="Rectangle 8"/>
          <p:cNvSpPr>
            <a:spLocks noChangeArrowheads="1"/>
          </p:cNvSpPr>
          <p:nvPr/>
        </p:nvSpPr>
        <p:spPr bwMode="gray">
          <a:xfrm>
            <a:off x="442913" y="99695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5" name="Rectangle 2"/>
          <p:cNvSpPr txBox="1">
            <a:spLocks noChangeArrowheads="1"/>
          </p:cNvSpPr>
          <p:nvPr/>
        </p:nvSpPr>
        <p:spPr bwMode="auto">
          <a:xfrm>
            <a:off x="661988" y="298450"/>
            <a:ext cx="7772400" cy="914400"/>
          </a:xfrm>
          <a:prstGeom prst="rect">
            <a:avLst/>
          </a:prstGeom>
          <a:noFill/>
          <a:ln w="9525">
            <a:noFill/>
            <a:miter lim="800000"/>
            <a:headEnd/>
            <a:tailEnd/>
          </a:ln>
        </p:spPr>
        <p:txBody>
          <a:bodyPr/>
          <a:lstStyle/>
          <a:p>
            <a:pPr eaLnBrk="0" hangingPunct="0">
              <a:defRPr/>
            </a:pPr>
            <a:r>
              <a:rPr lang="en-US" altLang="ko-KR" sz="4200" b="0" kern="0">
                <a:solidFill>
                  <a:schemeClr val="tx2"/>
                </a:solidFill>
                <a:latin typeface="+mj-lt"/>
                <a:ea typeface="+mj-ea"/>
                <a:cs typeface="+mj-cs"/>
              </a:rPr>
              <a:t>Piggybacking</a:t>
            </a:r>
          </a:p>
        </p:txBody>
      </p:sp>
      <p:pic>
        <p:nvPicPr>
          <p:cNvPr id="3789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5800" y="1992313"/>
            <a:ext cx="5113338"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txBox="1">
            <a:spLocks noChangeArrowheads="1"/>
          </p:cNvSpPr>
          <p:nvPr/>
        </p:nvSpPr>
        <p:spPr bwMode="auto">
          <a:xfrm>
            <a:off x="736600" y="1163638"/>
            <a:ext cx="7772400" cy="574675"/>
          </a:xfrm>
          <a:prstGeom prst="rect">
            <a:avLst/>
          </a:prstGeom>
          <a:noFill/>
          <a:ln w="9525">
            <a:noFill/>
            <a:miter lim="800000"/>
            <a:headEnd/>
            <a:tailEnd/>
          </a:ln>
        </p:spPr>
        <p:txBody>
          <a:bodyPr/>
          <a:lstStyle/>
          <a:p>
            <a:pPr marL="342900" indent="-342900" eaLnBrk="0" hangingPunct="0">
              <a:lnSpc>
                <a:spcPct val="80000"/>
              </a:lnSpc>
              <a:spcBef>
                <a:spcPct val="20000"/>
              </a:spcBef>
              <a:buClr>
                <a:schemeClr val="accent1"/>
              </a:buClr>
              <a:buSzPct val="65000"/>
              <a:buFont typeface="Wingdings" pitchFamily="2" charset="2"/>
              <a:buChar char="n"/>
              <a:defRPr/>
            </a:pPr>
            <a:r>
              <a:rPr lang="en-US" altLang="ko-KR" sz="2000" b="0" kern="0">
                <a:latin typeface="+mn-lt"/>
              </a:rPr>
              <a:t>To improve the efficiency of the bidirectional protocols</a:t>
            </a:r>
          </a:p>
          <a:p>
            <a:pPr marL="342900" indent="-342900" eaLnBrk="0" hangingPunct="0">
              <a:lnSpc>
                <a:spcPct val="80000"/>
              </a:lnSpc>
              <a:spcBef>
                <a:spcPct val="20000"/>
              </a:spcBef>
              <a:buClr>
                <a:schemeClr val="accent1"/>
              </a:buClr>
              <a:buSzPct val="65000"/>
              <a:buFont typeface="Wingdings" pitchFamily="2" charset="2"/>
              <a:buChar char="n"/>
              <a:defRPr/>
            </a:pPr>
            <a:r>
              <a:rPr lang="en-US" altLang="ko-KR" sz="2000" b="0" kern="0">
                <a:latin typeface="+mn-lt"/>
              </a:rPr>
              <a:t>Piggybacking in Go-Back-N ARQ</a:t>
            </a:r>
          </a:p>
        </p:txBody>
      </p:sp>
    </p:spTree>
    <p:extLst>
      <p:ext uri="{BB962C8B-B14F-4D97-AF65-F5344CB8AC3E}">
        <p14:creationId xmlns:p14="http://schemas.microsoft.com/office/powerpoint/2010/main" val="133520356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9</a:t>
            </a:r>
            <a:endParaRPr lang="en-US" altLang="en-US" sz="4400" dirty="0">
              <a:solidFill>
                <a:schemeClr val="tx2"/>
              </a:solidFill>
            </a:endParaRPr>
          </a:p>
          <a:p>
            <a:pPr algn="ctr"/>
            <a:endParaRPr lang="en-US" altLang="en-US" sz="2000" dirty="0">
              <a:solidFill>
                <a:schemeClr val="tx2"/>
              </a:solidFill>
            </a:endParaRPr>
          </a:p>
          <a:p>
            <a:pPr algn="ctr">
              <a:buClr>
                <a:schemeClr val="tx1"/>
              </a:buClr>
              <a:buSzPct val="117000"/>
              <a:buFont typeface="Wingdings" panose="05000000000000000000" pitchFamily="2" charset="2"/>
              <a:buNone/>
            </a:pPr>
            <a:r>
              <a:rPr lang="en-US" sz="4400" i="1" dirty="0" smtClean="0">
                <a:solidFill>
                  <a:srgbClr val="FF0000"/>
                </a:solidFill>
                <a:effectLst>
                  <a:outerShdw blurRad="38100" dist="38100" dir="2700000" algn="tl">
                    <a:srgbClr val="C0C0C0"/>
                  </a:outerShdw>
                </a:effectLst>
                <a:latin typeface="Times New Roman" pitchFamily="18" charset="0"/>
              </a:rPr>
              <a:t>High-level Data Link Control</a:t>
            </a:r>
            <a:endParaRPr lang="en-US" altLang="ar-SA" sz="4400" dirty="0"/>
          </a:p>
        </p:txBody>
      </p:sp>
    </p:spTree>
    <p:extLst>
      <p:ext uri="{BB962C8B-B14F-4D97-AF65-F5344CB8AC3E}">
        <p14:creationId xmlns:p14="http://schemas.microsoft.com/office/powerpoint/2010/main" val="168045090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3234"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a:effectLst>
                <a:outerShdw blurRad="38100" dist="38100" dir="2700000" algn="tl">
                  <a:srgbClr val="FFFFFF"/>
                </a:outerShdw>
              </a:effectLst>
              <a:latin typeface="Times New Roman" pitchFamily="18" charset="0"/>
            </a:endParaRPr>
          </a:p>
        </p:txBody>
      </p:sp>
      <p:sp>
        <p:nvSpPr>
          <p:cNvPr id="863235" name="Text Box 3"/>
          <p:cNvSpPr txBox="1">
            <a:spLocks noChangeArrowheads="1"/>
          </p:cNvSpPr>
          <p:nvPr/>
        </p:nvSpPr>
        <p:spPr bwMode="auto">
          <a:xfrm>
            <a:off x="228600" y="406400"/>
            <a:ext cx="1370888" cy="584775"/>
          </a:xfrm>
          <a:prstGeom prst="rect">
            <a:avLst/>
          </a:prstGeom>
          <a:noFill/>
          <a:ln w="9525">
            <a:noFill/>
            <a:miter lim="800000"/>
            <a:headEnd/>
            <a:tailEnd/>
          </a:ln>
          <a:effectLst/>
        </p:spPr>
        <p:txBody>
          <a:bodyPr wrap="none">
            <a:spAutoFit/>
          </a:bodyPr>
          <a:lstStyle/>
          <a:p>
            <a:pPr>
              <a:defRPr/>
            </a:pPr>
            <a:r>
              <a:rPr lang="en-US" sz="3200" dirty="0" smtClean="0">
                <a:effectLst>
                  <a:outerShdw blurRad="38100" dist="38100" dir="2700000" algn="tl">
                    <a:srgbClr val="C0C0C0"/>
                  </a:outerShdw>
                </a:effectLst>
                <a:latin typeface="Times" pitchFamily="18" charset="0"/>
              </a:rPr>
              <a:t>HDLC</a:t>
            </a:r>
            <a:endParaRPr lang="en-US" sz="3200" dirty="0">
              <a:effectLst>
                <a:outerShdw blurRad="38100" dist="38100" dir="2700000" algn="tl">
                  <a:srgbClr val="C0C0C0"/>
                </a:outerShdw>
              </a:effectLst>
              <a:latin typeface="Times" pitchFamily="18" charset="0"/>
            </a:endParaRPr>
          </a:p>
        </p:txBody>
      </p:sp>
      <p:sp>
        <p:nvSpPr>
          <p:cNvPr id="38916"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latin typeface="Times New Roman" panose="02020603050405020304" pitchFamily="18" charset="0"/>
            </a:endParaRPr>
          </a:p>
        </p:txBody>
      </p:sp>
      <p:sp>
        <p:nvSpPr>
          <p:cNvPr id="863237" name="Rectangle 5"/>
          <p:cNvSpPr>
            <a:spLocks noChangeArrowheads="1"/>
          </p:cNvSpPr>
          <p:nvPr/>
        </p:nvSpPr>
        <p:spPr bwMode="auto">
          <a:xfrm>
            <a:off x="457200" y="1066800"/>
            <a:ext cx="8229600" cy="1800225"/>
          </a:xfrm>
          <a:prstGeom prst="rect">
            <a:avLst/>
          </a:prstGeom>
          <a:noFill/>
          <a:ln w="9525">
            <a:noFill/>
            <a:miter lim="800000"/>
            <a:headEnd/>
            <a:tailEnd/>
          </a:ln>
          <a:effectLst/>
        </p:spPr>
        <p:txBody>
          <a:bodyPr anchor="ctr">
            <a:spAutoFit/>
          </a:bodyPr>
          <a:lstStyle/>
          <a:p>
            <a:pPr algn="just">
              <a:defRPr/>
            </a:pPr>
            <a:r>
              <a:rPr lang="en-US" sz="2800" i="1" dirty="0">
                <a:solidFill>
                  <a:srgbClr val="FF0000"/>
                </a:solidFill>
                <a:effectLst>
                  <a:outerShdw blurRad="38100" dist="38100" dir="2700000" algn="tl">
                    <a:srgbClr val="C0C0C0"/>
                  </a:outerShdw>
                </a:effectLst>
                <a:latin typeface="Times New Roman" pitchFamily="18" charset="0"/>
              </a:rPr>
              <a:t>High-level Data Link Control (HDLC) </a:t>
            </a:r>
            <a:r>
              <a:rPr lang="en-US" sz="2800" i="1" dirty="0">
                <a:effectLst>
                  <a:outerShdw blurRad="38100" dist="38100" dir="2700000" algn="tl">
                    <a:srgbClr val="C0C0C0"/>
                  </a:outerShdw>
                </a:effectLst>
                <a:latin typeface="Times New Roman" pitchFamily="18" charset="0"/>
              </a:rPr>
              <a:t>supports half-duplex and full-duplex communication over point-to-point and multipoint links. It implements the ARQ mechanisms we discussed in this chapter.</a:t>
            </a:r>
          </a:p>
        </p:txBody>
      </p:sp>
      <p:sp>
        <p:nvSpPr>
          <p:cNvPr id="38918" name="Rectangle 6"/>
          <p:cNvSpPr>
            <a:spLocks noChangeArrowheads="1"/>
          </p:cNvSpPr>
          <p:nvPr/>
        </p:nvSpPr>
        <p:spPr bwMode="auto">
          <a:xfrm>
            <a:off x="762000" y="4038600"/>
            <a:ext cx="6705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b="1">
                <a:solidFill>
                  <a:schemeClr val="tx1"/>
                </a:solidFill>
                <a:latin typeface="Arial" panose="020B0604020202020204" pitchFamily="34" charset="0"/>
              </a:defRPr>
            </a:lvl1pPr>
            <a:lvl2pPr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buClr>
                <a:schemeClr val="tx1"/>
              </a:buClr>
              <a:buSzPct val="117000"/>
              <a:buFont typeface="Wingdings" panose="05000000000000000000" pitchFamily="2" charset="2"/>
              <a:buChar char="§"/>
            </a:pPr>
            <a:r>
              <a:rPr lang="en-US" altLang="ar-SA" sz="2400">
                <a:solidFill>
                  <a:srgbClr val="0033CC"/>
                </a:solidFill>
                <a:latin typeface="Times New Roman" panose="02020603050405020304" pitchFamily="18" charset="0"/>
              </a:rPr>
              <a:t>Configurations and Transfer Modes</a:t>
            </a:r>
          </a:p>
          <a:p>
            <a:pPr lvl="1" eaLnBrk="1" hangingPunct="1">
              <a:buClr>
                <a:schemeClr val="tx1"/>
              </a:buClr>
              <a:buSzPct val="60000"/>
              <a:buFont typeface="Wingdings" panose="05000000000000000000" pitchFamily="2" charset="2"/>
              <a:buChar char="q"/>
            </a:pPr>
            <a:r>
              <a:rPr lang="en-US" altLang="ar-SA" sz="2400">
                <a:solidFill>
                  <a:srgbClr val="0033CC"/>
                </a:solidFill>
                <a:latin typeface="Times New Roman" panose="02020603050405020304" pitchFamily="18" charset="0"/>
              </a:rPr>
              <a:t>	Normal respond mode (NRM)</a:t>
            </a:r>
          </a:p>
          <a:p>
            <a:pPr lvl="1" eaLnBrk="1" hangingPunct="1">
              <a:buClr>
                <a:schemeClr val="tx1"/>
              </a:buClr>
              <a:buSzPct val="60000"/>
              <a:buFont typeface="Wingdings" panose="05000000000000000000" pitchFamily="2" charset="2"/>
              <a:buChar char="q"/>
            </a:pPr>
            <a:r>
              <a:rPr lang="en-US" altLang="ar-SA" sz="2400">
                <a:solidFill>
                  <a:srgbClr val="0033CC"/>
                </a:solidFill>
                <a:latin typeface="Times New Roman" panose="02020603050405020304" pitchFamily="18" charset="0"/>
              </a:rPr>
              <a:t>	Asynchronous balanced mode (ABM)</a:t>
            </a:r>
            <a:endParaRPr lang="fr-FR" altLang="ar-SA" sz="2400">
              <a:solidFill>
                <a:srgbClr val="0033CC"/>
              </a:solidFill>
              <a:latin typeface="Times New Roman" panose="02020603050405020304" pitchFamily="18" charset="0"/>
            </a:endParaRPr>
          </a:p>
          <a:p>
            <a:pPr eaLnBrk="1" hangingPunct="1">
              <a:buClr>
                <a:schemeClr val="tx1"/>
              </a:buClr>
              <a:buSzPct val="100000"/>
              <a:buFont typeface="Wingdings" panose="05000000000000000000" pitchFamily="2" charset="2"/>
              <a:buChar char="§"/>
            </a:pPr>
            <a:r>
              <a:rPr lang="fr-FR" altLang="ar-SA" sz="2400">
                <a:solidFill>
                  <a:srgbClr val="0033CC"/>
                </a:solidFill>
                <a:latin typeface="Times New Roman" panose="02020603050405020304" pitchFamily="18" charset="0"/>
              </a:rPr>
              <a:t>Frames</a:t>
            </a:r>
          </a:p>
          <a:p>
            <a:pPr eaLnBrk="1" hangingPunct="1">
              <a:buClr>
                <a:schemeClr val="tx1"/>
              </a:buClr>
              <a:buSzPct val="100000"/>
              <a:buFont typeface="Wingdings" panose="05000000000000000000" pitchFamily="2" charset="2"/>
              <a:buChar char="§"/>
            </a:pPr>
            <a:r>
              <a:rPr lang="fr-FR" altLang="ar-SA" sz="2400">
                <a:solidFill>
                  <a:srgbClr val="0033CC"/>
                </a:solidFill>
                <a:latin typeface="Times New Roman" panose="02020603050405020304" pitchFamily="18" charset="0"/>
              </a:rPr>
              <a:t>Control Field</a:t>
            </a:r>
            <a:endParaRPr lang="en-US" altLang="ar-SA" sz="2400">
              <a:solidFill>
                <a:srgbClr val="0033CC"/>
              </a:solidFill>
              <a:latin typeface="Times New Roman" panose="02020603050405020304" pitchFamily="18" charset="0"/>
            </a:endParaRPr>
          </a:p>
        </p:txBody>
      </p:sp>
      <p:sp>
        <p:nvSpPr>
          <p:cNvPr id="863239" name="Text Box 7"/>
          <p:cNvSpPr txBox="1">
            <a:spLocks noChangeArrowheads="1"/>
          </p:cNvSpPr>
          <p:nvPr/>
        </p:nvSpPr>
        <p:spPr bwMode="auto">
          <a:xfrm>
            <a:off x="457200" y="3429000"/>
            <a:ext cx="4862513" cy="519113"/>
          </a:xfrm>
          <a:prstGeom prst="rect">
            <a:avLst/>
          </a:prstGeom>
          <a:noFill/>
          <a:ln w="76200" algn="ctr">
            <a:noFill/>
            <a:miter lim="800000"/>
            <a:headEnd/>
            <a:tailEnd/>
          </a:ln>
          <a:effectLst/>
        </p:spPr>
        <p:txBody>
          <a:bodyPr wrap="none">
            <a:spAutoFit/>
          </a:bodyPr>
          <a:lstStyle/>
          <a:p>
            <a:pPr algn="ctr">
              <a:defRPr/>
            </a:pPr>
            <a:r>
              <a:rPr lang="en-US" sz="2800" i="1" u="sng" dirty="0">
                <a:solidFill>
                  <a:srgbClr val="7030A0"/>
                </a:solidFill>
                <a:effectLst>
                  <a:outerShdw blurRad="38100" dist="38100" dir="2700000" algn="tl">
                    <a:srgbClr val="C0C0C0"/>
                  </a:outerShdw>
                </a:effectLst>
                <a:latin typeface="Times New Roman" pitchFamily="18" charset="0"/>
              </a:rPr>
              <a:t>Topics discussed in this section:</a:t>
            </a:r>
          </a:p>
        </p:txBody>
      </p:sp>
      <p:sp>
        <p:nvSpPr>
          <p:cNvPr id="38920" name="Rectangle 8"/>
          <p:cNvSpPr>
            <a:spLocks noChangeArrowheads="1"/>
          </p:cNvSpPr>
          <p:nvPr/>
        </p:nvSpPr>
        <p:spPr bwMode="gray">
          <a:xfrm>
            <a:off x="442913" y="9493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04605579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4"/>
          <p:cNvSpPr txBox="1">
            <a:spLocks noChangeArrowheads="1"/>
          </p:cNvSpPr>
          <p:nvPr/>
        </p:nvSpPr>
        <p:spPr bwMode="auto">
          <a:xfrm>
            <a:off x="304800" y="381000"/>
            <a:ext cx="35925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Normal response mode</a:t>
            </a:r>
          </a:p>
        </p:txBody>
      </p:sp>
      <p:pic>
        <p:nvPicPr>
          <p:cNvPr id="3993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63" y="1493838"/>
            <a:ext cx="8364537" cy="437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8"/>
          <p:cNvSpPr>
            <a:spLocks noChangeArrowheads="1"/>
          </p:cNvSpPr>
          <p:nvPr/>
        </p:nvSpPr>
        <p:spPr bwMode="gray">
          <a:xfrm>
            <a:off x="442913" y="96043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03669260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4"/>
          <p:cNvSpPr txBox="1">
            <a:spLocks noChangeArrowheads="1"/>
          </p:cNvSpPr>
          <p:nvPr/>
        </p:nvSpPr>
        <p:spPr bwMode="auto">
          <a:xfrm>
            <a:off x="304800" y="381000"/>
            <a:ext cx="57578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Asynchronous balanced mode (ABM)</a:t>
            </a:r>
          </a:p>
        </p:txBody>
      </p:sp>
      <p:sp>
        <p:nvSpPr>
          <p:cNvPr id="40963" name="Line 5"/>
          <p:cNvSpPr>
            <a:spLocks noChangeShapeType="1"/>
          </p:cNvSpPr>
          <p:nvPr/>
        </p:nvSpPr>
        <p:spPr bwMode="auto">
          <a:xfrm>
            <a:off x="152400" y="64008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pic>
        <p:nvPicPr>
          <p:cNvPr id="4096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2819400"/>
            <a:ext cx="87757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Text Box 4"/>
          <p:cNvSpPr txBox="1">
            <a:spLocks noChangeArrowheads="1"/>
          </p:cNvSpPr>
          <p:nvPr/>
        </p:nvSpPr>
        <p:spPr bwMode="auto">
          <a:xfrm>
            <a:off x="304800" y="5257800"/>
            <a:ext cx="5827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ABM is used over point-to-point links.</a:t>
            </a:r>
          </a:p>
        </p:txBody>
      </p:sp>
      <p:sp>
        <p:nvSpPr>
          <p:cNvPr id="40966" name="Rectangle 8"/>
          <p:cNvSpPr>
            <a:spLocks noChangeArrowheads="1"/>
          </p:cNvSpPr>
          <p:nvPr/>
        </p:nvSpPr>
        <p:spPr bwMode="gray">
          <a:xfrm>
            <a:off x="442913" y="106838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70000077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6" name="Text Box 4"/>
          <p:cNvSpPr txBox="1">
            <a:spLocks noChangeArrowheads="1"/>
          </p:cNvSpPr>
          <p:nvPr/>
        </p:nvSpPr>
        <p:spPr bwMode="auto">
          <a:xfrm>
            <a:off x="762000" y="1905000"/>
            <a:ext cx="4838700" cy="2057400"/>
          </a:xfrm>
          <a:prstGeom prst="rect">
            <a:avLst/>
          </a:prstGeom>
          <a:noFill/>
          <a:ln w="9525">
            <a:noFill/>
            <a:miter lim="800000"/>
            <a:headEnd/>
            <a:tailEnd/>
          </a:ln>
          <a:effectLst/>
        </p:spPr>
        <p:txBody>
          <a:bodyPr wrap="none">
            <a:spAutoFit/>
          </a:bodyPr>
          <a:lstStyle/>
          <a:p>
            <a:pPr>
              <a:defRPr/>
            </a:pPr>
            <a:r>
              <a:rPr lang="en-US" sz="2400" i="1" dirty="0">
                <a:latin typeface="Times New Roman" pitchFamily="18" charset="0"/>
                <a:cs typeface="Times New Roman" pitchFamily="18" charset="0"/>
              </a:rPr>
              <a:t>HDLC frames:</a:t>
            </a:r>
          </a:p>
          <a:p>
            <a:pPr marL="457200" indent="-457200">
              <a:lnSpc>
                <a:spcPct val="150000"/>
              </a:lnSpc>
              <a:buFont typeface="+mj-lt"/>
              <a:buAutoNum type="arabicPeriod"/>
              <a:defRPr/>
            </a:pPr>
            <a:r>
              <a:rPr lang="en-US" sz="2400" dirty="0">
                <a:latin typeface="Times New Roman" pitchFamily="18" charset="0"/>
                <a:cs typeface="Times New Roman" pitchFamily="18" charset="0"/>
              </a:rPr>
              <a:t>Information frames (I-frame).</a:t>
            </a:r>
          </a:p>
          <a:p>
            <a:pPr>
              <a:lnSpc>
                <a:spcPct val="150000"/>
              </a:lnSpc>
              <a:defRPr/>
            </a:pPr>
            <a:r>
              <a:rPr lang="en-US" sz="2400" dirty="0">
                <a:latin typeface="Times New Roman" pitchFamily="18" charset="0"/>
                <a:cs typeface="Times New Roman" pitchFamily="18" charset="0"/>
              </a:rPr>
              <a:t>2.   Supervisory frames (S-frame).</a:t>
            </a:r>
          </a:p>
          <a:p>
            <a:pPr>
              <a:lnSpc>
                <a:spcPct val="150000"/>
              </a:lnSpc>
              <a:defRPr/>
            </a:pPr>
            <a:r>
              <a:rPr lang="en-US" sz="2400" dirty="0">
                <a:latin typeface="Times New Roman" pitchFamily="18" charset="0"/>
                <a:cs typeface="Times New Roman" pitchFamily="18" charset="0"/>
              </a:rPr>
              <a:t>3.   Unnumbered frames (U-frame).</a:t>
            </a:r>
            <a:endParaRPr lang="en-US" sz="2400" i="1" dirty="0">
              <a:latin typeface="Times New Roman" pitchFamily="18" charset="0"/>
              <a:cs typeface="Times New Roman" pitchFamily="18" charset="0"/>
            </a:endParaRPr>
          </a:p>
        </p:txBody>
      </p:sp>
      <p:sp>
        <p:nvSpPr>
          <p:cNvPr id="41987" name="Text Box 4"/>
          <p:cNvSpPr txBox="1">
            <a:spLocks noChangeArrowheads="1"/>
          </p:cNvSpPr>
          <p:nvPr/>
        </p:nvSpPr>
        <p:spPr bwMode="auto">
          <a:xfrm>
            <a:off x="304800" y="381000"/>
            <a:ext cx="13192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Frames</a:t>
            </a:r>
          </a:p>
        </p:txBody>
      </p:sp>
      <p:sp>
        <p:nvSpPr>
          <p:cNvPr id="41988" name="Rectangle 8"/>
          <p:cNvSpPr>
            <a:spLocks noChangeArrowheads="1"/>
          </p:cNvSpPr>
          <p:nvPr/>
        </p:nvSpPr>
        <p:spPr bwMode="gray">
          <a:xfrm>
            <a:off x="442913" y="105568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23351881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4"/>
          <p:cNvSpPr txBox="1">
            <a:spLocks noChangeArrowheads="1"/>
          </p:cNvSpPr>
          <p:nvPr/>
        </p:nvSpPr>
        <p:spPr bwMode="auto">
          <a:xfrm>
            <a:off x="304800" y="11430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000" i="1">
                <a:latin typeface="Times New Roman" panose="02020603050405020304" pitchFamily="18" charset="0"/>
              </a:rPr>
              <a:t>HDLC frames</a:t>
            </a:r>
          </a:p>
        </p:txBody>
      </p:sp>
      <p:pic>
        <p:nvPicPr>
          <p:cNvPr id="4301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1752600"/>
            <a:ext cx="8702675" cy="384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Text Box 4"/>
          <p:cNvSpPr txBox="1">
            <a:spLocks noChangeArrowheads="1"/>
          </p:cNvSpPr>
          <p:nvPr/>
        </p:nvSpPr>
        <p:spPr bwMode="auto">
          <a:xfrm>
            <a:off x="304800" y="381000"/>
            <a:ext cx="13192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Frames</a:t>
            </a:r>
          </a:p>
        </p:txBody>
      </p:sp>
      <p:sp>
        <p:nvSpPr>
          <p:cNvPr id="43013" name="Rectangle 8"/>
          <p:cNvSpPr>
            <a:spLocks noChangeArrowheads="1"/>
          </p:cNvSpPr>
          <p:nvPr/>
        </p:nvSpPr>
        <p:spPr bwMode="gray">
          <a:xfrm>
            <a:off x="442913" y="105568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57159954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4"/>
          <p:cNvSpPr txBox="1">
            <a:spLocks noChangeArrowheads="1"/>
          </p:cNvSpPr>
          <p:nvPr/>
        </p:nvSpPr>
        <p:spPr bwMode="auto">
          <a:xfrm>
            <a:off x="304800" y="11430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000" i="1">
                <a:latin typeface="Times New Roman" panose="02020603050405020304" pitchFamily="18" charset="0"/>
              </a:rPr>
              <a:t>HDLC frames</a:t>
            </a:r>
          </a:p>
        </p:txBody>
      </p:sp>
      <p:sp>
        <p:nvSpPr>
          <p:cNvPr id="44035" name="Text Box 4"/>
          <p:cNvSpPr txBox="1">
            <a:spLocks noChangeArrowheads="1"/>
          </p:cNvSpPr>
          <p:nvPr/>
        </p:nvSpPr>
        <p:spPr bwMode="auto">
          <a:xfrm>
            <a:off x="304800" y="381000"/>
            <a:ext cx="13192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Frames</a:t>
            </a:r>
          </a:p>
        </p:txBody>
      </p:sp>
      <p:sp>
        <p:nvSpPr>
          <p:cNvPr id="44036" name="Rectangle 8"/>
          <p:cNvSpPr>
            <a:spLocks noChangeArrowheads="1"/>
          </p:cNvSpPr>
          <p:nvPr/>
        </p:nvSpPr>
        <p:spPr bwMode="auto">
          <a:xfrm>
            <a:off x="381000" y="1858963"/>
            <a:ext cx="80772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buFont typeface="Garamond" panose="02020404030301010803" pitchFamily="18" charset="0"/>
              <a:buAutoNum type="arabicPeriod"/>
            </a:pPr>
            <a:r>
              <a:rPr lang="en-GB" altLang="ar-SA" sz="2400">
                <a:solidFill>
                  <a:srgbClr val="FF0000"/>
                </a:solidFill>
              </a:rPr>
              <a:t>Flag</a:t>
            </a:r>
            <a:r>
              <a:rPr lang="en-GB" altLang="ar-SA" sz="2400"/>
              <a:t>: 8-bit ; 01111110 that identifies the beginning and </a:t>
            </a:r>
            <a:r>
              <a:rPr lang="en-US" altLang="ar-SA" sz="2400"/>
              <a:t>end of the frame</a:t>
            </a:r>
          </a:p>
          <a:p>
            <a:pPr eaLnBrk="1" hangingPunct="1">
              <a:buFont typeface="Garamond" panose="02020404030301010803" pitchFamily="18" charset="0"/>
              <a:buAutoNum type="arabicPeriod"/>
            </a:pPr>
            <a:r>
              <a:rPr lang="en-GB" altLang="ar-SA" sz="2400">
                <a:solidFill>
                  <a:srgbClr val="FF0000"/>
                </a:solidFill>
              </a:rPr>
              <a:t>FCS</a:t>
            </a:r>
            <a:r>
              <a:rPr lang="en-GB" altLang="ar-SA" sz="2400"/>
              <a:t>: frame check sequence is error detection field</a:t>
            </a:r>
          </a:p>
          <a:p>
            <a:pPr eaLnBrk="1" hangingPunct="1">
              <a:buFont typeface="Garamond" panose="02020404030301010803" pitchFamily="18" charset="0"/>
              <a:buAutoNum type="arabicPeriod"/>
            </a:pPr>
            <a:r>
              <a:rPr lang="en-GB" altLang="ar-SA" sz="2400">
                <a:solidFill>
                  <a:srgbClr val="FF0000"/>
                </a:solidFill>
              </a:rPr>
              <a:t>Address</a:t>
            </a:r>
            <a:r>
              <a:rPr lang="en-GB" altLang="ar-SA" sz="2400"/>
              <a:t>: contain the address of the </a:t>
            </a:r>
            <a:r>
              <a:rPr lang="en-GB" altLang="ar-SA" sz="2400" u="sng">
                <a:solidFill>
                  <a:srgbClr val="3333FF"/>
                </a:solidFill>
              </a:rPr>
              <a:t>secondary station</a:t>
            </a:r>
            <a:r>
              <a:rPr lang="en-GB" altLang="ar-SA" sz="2400"/>
              <a:t>. It can be one byte or more . If the address is more than one bytes , all bytes end with zero except the last byte ends with ones</a:t>
            </a:r>
            <a:r>
              <a:rPr lang="en-US" altLang="ar-SA" sz="2400"/>
              <a:t>.</a:t>
            </a:r>
            <a:endParaRPr lang="en-GB" altLang="ar-SA" sz="2400"/>
          </a:p>
        </p:txBody>
      </p:sp>
      <p:sp>
        <p:nvSpPr>
          <p:cNvPr id="44037" name="Rectangle 8"/>
          <p:cNvSpPr>
            <a:spLocks noChangeArrowheads="1"/>
          </p:cNvSpPr>
          <p:nvPr/>
        </p:nvSpPr>
        <p:spPr bwMode="gray">
          <a:xfrm>
            <a:off x="442913" y="98425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98681131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4"/>
          <p:cNvSpPr txBox="1">
            <a:spLocks noChangeArrowheads="1"/>
          </p:cNvSpPr>
          <p:nvPr/>
        </p:nvSpPr>
        <p:spPr bwMode="auto">
          <a:xfrm>
            <a:off x="304800" y="381000"/>
            <a:ext cx="5318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000" i="1">
                <a:latin typeface="Times New Roman" panose="02020603050405020304" pitchFamily="18" charset="0"/>
              </a:rPr>
              <a:t>Control field format for the different frame types</a:t>
            </a:r>
          </a:p>
        </p:txBody>
      </p:sp>
      <p:pic>
        <p:nvPicPr>
          <p:cNvPr id="4505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5675" y="2025650"/>
            <a:ext cx="4479925"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8"/>
          <p:cNvSpPr>
            <a:spLocks noChangeArrowheads="1"/>
          </p:cNvSpPr>
          <p:nvPr/>
        </p:nvSpPr>
        <p:spPr bwMode="gray">
          <a:xfrm>
            <a:off x="442913" y="105568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090000051"/>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4"/>
          <p:cNvSpPr txBox="1">
            <a:spLocks noChangeArrowheads="1"/>
          </p:cNvSpPr>
          <p:nvPr/>
        </p:nvSpPr>
        <p:spPr bwMode="auto">
          <a:xfrm>
            <a:off x="304800" y="381000"/>
            <a:ext cx="5457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Control field format for the </a:t>
            </a:r>
            <a:r>
              <a:rPr lang="en-US" altLang="ar-SA" sz="2800" i="1">
                <a:solidFill>
                  <a:srgbClr val="FF0000"/>
                </a:solidFill>
                <a:latin typeface="Times New Roman" panose="02020603050405020304" pitchFamily="18" charset="0"/>
              </a:rPr>
              <a:t>I-frame</a:t>
            </a:r>
          </a:p>
        </p:txBody>
      </p:sp>
      <p:pic>
        <p:nvPicPr>
          <p:cNvPr id="46083" name="Picture 6"/>
          <p:cNvPicPr>
            <a:picLocks noChangeAspect="1" noChangeArrowheads="1"/>
          </p:cNvPicPr>
          <p:nvPr/>
        </p:nvPicPr>
        <p:blipFill>
          <a:blip r:embed="rId3">
            <a:extLst>
              <a:ext uri="{28A0092B-C50C-407E-A947-70E740481C1C}">
                <a14:useLocalDpi xmlns:a14="http://schemas.microsoft.com/office/drawing/2010/main" val="0"/>
              </a:ext>
            </a:extLst>
          </a:blip>
          <a:srcRect b="71753"/>
          <a:stretch>
            <a:fillRect/>
          </a:stretch>
        </p:blipFill>
        <p:spPr bwMode="auto">
          <a:xfrm>
            <a:off x="1905000" y="1295400"/>
            <a:ext cx="4479925"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Rectangle 6"/>
          <p:cNvSpPr>
            <a:spLocks noChangeArrowheads="1"/>
          </p:cNvSpPr>
          <p:nvPr/>
        </p:nvSpPr>
        <p:spPr bwMode="auto">
          <a:xfrm>
            <a:off x="609600" y="2690813"/>
            <a:ext cx="7924800"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lnSpc>
                <a:spcPct val="150000"/>
              </a:lnSpc>
            </a:pPr>
            <a:r>
              <a:rPr lang="en-GB" altLang="ar-SA" sz="2800"/>
              <a:t>N(s): Sequence number of the frame in travel</a:t>
            </a:r>
          </a:p>
          <a:p>
            <a:pPr eaLnBrk="1" hangingPunct="1">
              <a:lnSpc>
                <a:spcPct val="150000"/>
              </a:lnSpc>
            </a:pPr>
            <a:r>
              <a:rPr lang="en-GB" altLang="ar-SA" sz="2800"/>
              <a:t>N(R): the value of ACK when piggybacking is used.</a:t>
            </a:r>
          </a:p>
          <a:p>
            <a:pPr eaLnBrk="1" hangingPunct="1">
              <a:lnSpc>
                <a:spcPct val="150000"/>
              </a:lnSpc>
            </a:pPr>
            <a:r>
              <a:rPr lang="en-US" altLang="ar-SA" sz="2800"/>
              <a:t>P/F: (poll/Final)</a:t>
            </a:r>
          </a:p>
        </p:txBody>
      </p:sp>
      <p:sp>
        <p:nvSpPr>
          <p:cNvPr id="46085" name="Rectangle 8"/>
          <p:cNvSpPr>
            <a:spLocks noChangeArrowheads="1"/>
          </p:cNvSpPr>
          <p:nvPr/>
        </p:nvSpPr>
        <p:spPr bwMode="gray">
          <a:xfrm>
            <a:off x="442913" y="105568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42087145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Error Control</a:t>
            </a:r>
          </a:p>
        </p:txBody>
      </p:sp>
      <p:sp>
        <p:nvSpPr>
          <p:cNvPr id="34818" name="Content Placeholder 3"/>
          <p:cNvSpPr>
            <a:spLocks noGrp="1"/>
          </p:cNvSpPr>
          <p:nvPr>
            <p:ph idx="1"/>
          </p:nvPr>
        </p:nvSpPr>
        <p:spPr bwMode="auto">
          <a:xfrm>
            <a:off x="914400" y="1611313"/>
            <a:ext cx="7789863" cy="4598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1800" smtClean="0"/>
              <a:t>Error control repairs frames that are received in error</a:t>
            </a:r>
          </a:p>
          <a:p>
            <a:pPr lvl="1"/>
            <a:r>
              <a:rPr lang="en-US" altLang="ar-SA" sz="1800" smtClean="0"/>
              <a:t>Requires errors to be detected at the receiver</a:t>
            </a:r>
          </a:p>
          <a:p>
            <a:pPr lvl="1"/>
            <a:r>
              <a:rPr lang="en-US" altLang="ar-SA" sz="1800" smtClean="0"/>
              <a:t>Typically retransmit the unacknowledged frames</a:t>
            </a:r>
          </a:p>
          <a:p>
            <a:pPr lvl="1"/>
            <a:r>
              <a:rPr lang="en-US" altLang="ar-SA" sz="1800" smtClean="0"/>
              <a:t>Timer protects against lost acknowledgements</a:t>
            </a:r>
          </a:p>
          <a:p>
            <a:pPr lvl="1"/>
            <a:endParaRPr lang="en-US" altLang="ar-SA" sz="1800" smtClean="0"/>
          </a:p>
          <a:p>
            <a:r>
              <a:rPr lang="en-US" altLang="ar-SA" sz="1800" smtClean="0"/>
              <a:t>Detecting errors and retransmissions are next topics.</a:t>
            </a:r>
          </a:p>
          <a:p>
            <a:pPr lvl="1"/>
            <a:endParaRPr lang="en-US" altLang="ar-SA" sz="1800" smtClean="0"/>
          </a:p>
          <a:p>
            <a:pPr lvl="1"/>
            <a:endParaRPr lang="en-US" altLang="ar-SA" sz="1800" smtClean="0"/>
          </a:p>
        </p:txBody>
      </p:sp>
      <p:sp>
        <p:nvSpPr>
          <p:cNvPr id="34819"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165232649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4"/>
          <p:cNvSpPr txBox="1">
            <a:spLocks noChangeArrowheads="1"/>
          </p:cNvSpPr>
          <p:nvPr/>
        </p:nvSpPr>
        <p:spPr bwMode="auto">
          <a:xfrm>
            <a:off x="304800" y="304800"/>
            <a:ext cx="49704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Control field format for </a:t>
            </a:r>
            <a:r>
              <a:rPr lang="en-US" altLang="ar-SA" sz="2800" i="1">
                <a:solidFill>
                  <a:srgbClr val="FF0000"/>
                </a:solidFill>
                <a:latin typeface="Times New Roman" panose="02020603050405020304" pitchFamily="18" charset="0"/>
              </a:rPr>
              <a:t>S-frame</a:t>
            </a:r>
          </a:p>
        </p:txBody>
      </p:sp>
      <p:sp>
        <p:nvSpPr>
          <p:cNvPr id="47107" name="Rectangle 6"/>
          <p:cNvSpPr>
            <a:spLocks noChangeArrowheads="1"/>
          </p:cNvSpPr>
          <p:nvPr/>
        </p:nvSpPr>
        <p:spPr bwMode="auto">
          <a:xfrm>
            <a:off x="390525" y="2133600"/>
            <a:ext cx="836295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lnSpc>
                <a:spcPct val="150000"/>
              </a:lnSpc>
              <a:buFont typeface="Garamond" panose="02020404030301010803" pitchFamily="18" charset="0"/>
              <a:buAutoNum type="arabicPeriod"/>
            </a:pPr>
            <a:r>
              <a:rPr lang="en-GB" altLang="ar-SA" sz="2400"/>
              <a:t>SS=00 RR - Receiver Ready to accept more I-frames </a:t>
            </a:r>
          </a:p>
          <a:p>
            <a:pPr eaLnBrk="1" hangingPunct="1">
              <a:lnSpc>
                <a:spcPct val="150000"/>
              </a:lnSpc>
              <a:buFont typeface="Garamond" panose="02020404030301010803" pitchFamily="18" charset="0"/>
              <a:buAutoNum type="arabicPeriod"/>
            </a:pPr>
            <a:r>
              <a:rPr lang="en-GB" altLang="ar-SA" sz="2400"/>
              <a:t>SS=01 REJ - Go-Back-N retransmission request for an I-frame </a:t>
            </a:r>
          </a:p>
          <a:p>
            <a:pPr eaLnBrk="1" hangingPunct="1">
              <a:lnSpc>
                <a:spcPct val="150000"/>
              </a:lnSpc>
              <a:buFont typeface="Garamond" panose="02020404030301010803" pitchFamily="18" charset="0"/>
              <a:buAutoNum type="arabicPeriod"/>
            </a:pPr>
            <a:r>
              <a:rPr lang="en-GB" altLang="ar-SA" sz="2400"/>
              <a:t>SS=10 RNR - Receiver Not Ready to accept more I-frames </a:t>
            </a:r>
          </a:p>
          <a:p>
            <a:pPr eaLnBrk="1" hangingPunct="1">
              <a:lnSpc>
                <a:spcPct val="150000"/>
              </a:lnSpc>
              <a:buFont typeface="Garamond" panose="02020404030301010803" pitchFamily="18" charset="0"/>
              <a:buAutoNum type="arabicPeriod"/>
            </a:pPr>
            <a:r>
              <a:rPr lang="en-GB" altLang="ar-SA" sz="2400"/>
              <a:t>SS=11 SREJ - Selective retransmission request for an I-frame</a:t>
            </a:r>
          </a:p>
        </p:txBody>
      </p:sp>
      <p:grpSp>
        <p:nvGrpSpPr>
          <p:cNvPr id="47108" name="Group 10"/>
          <p:cNvGrpSpPr>
            <a:grpSpLocks/>
          </p:cNvGrpSpPr>
          <p:nvPr/>
        </p:nvGrpSpPr>
        <p:grpSpPr bwMode="auto">
          <a:xfrm>
            <a:off x="2057400" y="1143000"/>
            <a:ext cx="4479925" cy="990600"/>
            <a:chOff x="2057400" y="1143000"/>
            <a:chExt cx="4479925" cy="990600"/>
          </a:xfrm>
        </p:grpSpPr>
        <p:pic>
          <p:nvPicPr>
            <p:cNvPr id="47110" name="Picture 6"/>
            <p:cNvPicPr>
              <a:picLocks noChangeAspect="1" noChangeArrowheads="1"/>
            </p:cNvPicPr>
            <p:nvPr/>
          </p:nvPicPr>
          <p:blipFill>
            <a:blip r:embed="rId3">
              <a:extLst>
                <a:ext uri="{28A0092B-C50C-407E-A947-70E740481C1C}">
                  <a14:useLocalDpi xmlns:a14="http://schemas.microsoft.com/office/drawing/2010/main" val="0"/>
                </a:ext>
              </a:extLst>
            </a:blip>
            <a:srcRect t="33195" b="34639"/>
            <a:stretch>
              <a:fillRect/>
            </a:stretch>
          </p:blipFill>
          <p:spPr bwMode="auto">
            <a:xfrm>
              <a:off x="2057400" y="1143000"/>
              <a:ext cx="44799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TextBox 7"/>
            <p:cNvSpPr txBox="1">
              <a:spLocks noChangeArrowheads="1"/>
            </p:cNvSpPr>
            <p:nvPr/>
          </p:nvSpPr>
          <p:spPr bwMode="auto">
            <a:xfrm>
              <a:off x="3429000" y="1295400"/>
              <a:ext cx="304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1800"/>
                <a:t>S</a:t>
              </a:r>
            </a:p>
          </p:txBody>
        </p:sp>
        <p:sp>
          <p:nvSpPr>
            <p:cNvPr id="47112" name="TextBox 9"/>
            <p:cNvSpPr txBox="1">
              <a:spLocks noChangeArrowheads="1"/>
            </p:cNvSpPr>
            <p:nvPr/>
          </p:nvSpPr>
          <p:spPr bwMode="auto">
            <a:xfrm>
              <a:off x="2971800" y="1295400"/>
              <a:ext cx="304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1800" dirty="0"/>
                <a:t>S</a:t>
              </a:r>
            </a:p>
          </p:txBody>
        </p:sp>
      </p:grpSp>
      <p:sp>
        <p:nvSpPr>
          <p:cNvPr id="47109" name="Rectangle 8"/>
          <p:cNvSpPr>
            <a:spLocks noChangeArrowheads="1"/>
          </p:cNvSpPr>
          <p:nvPr/>
        </p:nvSpPr>
        <p:spPr bwMode="gray">
          <a:xfrm>
            <a:off x="442913" y="9493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193867561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304800" y="685800"/>
            <a:ext cx="44529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000" i="1">
                <a:latin typeface="Times New Roman" panose="02020603050405020304" pitchFamily="18" charset="0"/>
              </a:rPr>
              <a:t>U-frame control command and response</a:t>
            </a:r>
          </a:p>
        </p:txBody>
      </p:sp>
      <p:pic>
        <p:nvPicPr>
          <p:cNvPr id="4813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750" y="1158875"/>
            <a:ext cx="8756650"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203509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49155" name="Rectangle 9"/>
          <p:cNvSpPr>
            <a:spLocks noChangeArrowheads="1"/>
          </p:cNvSpPr>
          <p:nvPr/>
        </p:nvSpPr>
        <p:spPr bwMode="auto">
          <a:xfrm>
            <a:off x="228600" y="903288"/>
            <a:ext cx="8686800" cy="48320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just" eaLnBrk="1" hangingPunct="1"/>
            <a:r>
              <a:rPr lang="en-US" altLang="ar-SA" sz="2800" b="0" dirty="0" smtClean="0">
                <a:latin typeface="Times New Roman" panose="02020603050405020304" pitchFamily="18" charset="0"/>
              </a:rPr>
              <a:t>The figure in the next slide shows </a:t>
            </a:r>
            <a:r>
              <a:rPr lang="en-US" altLang="ar-SA" sz="2800" b="0" dirty="0">
                <a:latin typeface="Times New Roman" panose="02020603050405020304" pitchFamily="18" charset="0"/>
              </a:rPr>
              <a:t>an exchange using piggybacking. Node A begins the exchange of information with an </a:t>
            </a:r>
            <a:br>
              <a:rPr lang="en-US" altLang="ar-SA" sz="2800" b="0" dirty="0">
                <a:latin typeface="Times New Roman" panose="02020603050405020304" pitchFamily="18" charset="0"/>
              </a:rPr>
            </a:br>
            <a:r>
              <a:rPr lang="en-US" altLang="ar-SA" sz="2800" b="0" dirty="0">
                <a:latin typeface="Times New Roman" panose="02020603050405020304" pitchFamily="18" charset="0"/>
              </a:rPr>
              <a:t>I-frame numbered 0 followed by another I-frame numbered 1. Node B piggybacks its acknowledgment of both frames onto an I-frame of its own. Node B’s first </a:t>
            </a:r>
            <a:br>
              <a:rPr lang="en-US" altLang="ar-SA" sz="2800" b="0" dirty="0">
                <a:latin typeface="Times New Roman" panose="02020603050405020304" pitchFamily="18" charset="0"/>
              </a:rPr>
            </a:br>
            <a:r>
              <a:rPr lang="en-US" altLang="ar-SA" sz="2800" b="0" dirty="0">
                <a:latin typeface="Times New Roman" panose="02020603050405020304" pitchFamily="18" charset="0"/>
              </a:rPr>
              <a:t>I-frame is also numbered 0 [N(S) field] and contains a 2 in its N(R) field, acknowledging the receipt of A’s frames 1 and 0 and indicating that it expects frame 2 to arrive next. Node B transmits its second and third I-frames (numbered 1 and 2) before accepting further frames from node A. </a:t>
            </a:r>
          </a:p>
        </p:txBody>
      </p:sp>
      <p:sp>
        <p:nvSpPr>
          <p:cNvPr id="49156" name="Text Box 10"/>
          <p:cNvSpPr txBox="1">
            <a:spLocks noChangeArrowheads="1"/>
          </p:cNvSpPr>
          <p:nvPr/>
        </p:nvSpPr>
        <p:spPr bwMode="auto">
          <a:xfrm>
            <a:off x="457200" y="0"/>
            <a:ext cx="1346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400" i="1" dirty="0" smtClean="0">
                <a:solidFill>
                  <a:srgbClr val="FF0000"/>
                </a:solidFill>
                <a:latin typeface="Times New Roman" panose="02020603050405020304" pitchFamily="18" charset="0"/>
              </a:rPr>
              <a:t>Example</a:t>
            </a:r>
            <a:endParaRPr lang="en-US" altLang="ar-SA" sz="2400" i="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3484574150"/>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4"/>
          <p:cNvSpPr txBox="1">
            <a:spLocks noChangeArrowheads="1"/>
          </p:cNvSpPr>
          <p:nvPr/>
        </p:nvSpPr>
        <p:spPr bwMode="auto">
          <a:xfrm>
            <a:off x="304800" y="228600"/>
            <a:ext cx="45081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000" i="1" dirty="0" smtClean="0">
                <a:latin typeface="Times New Roman" panose="02020603050405020304" pitchFamily="18" charset="0"/>
              </a:rPr>
              <a:t>Example </a:t>
            </a:r>
            <a:r>
              <a:rPr lang="en-US" altLang="ar-SA" sz="2000" i="1" dirty="0">
                <a:latin typeface="Times New Roman" panose="02020603050405020304" pitchFamily="18" charset="0"/>
              </a:rPr>
              <a:t>of piggybacking without error</a:t>
            </a:r>
          </a:p>
        </p:txBody>
      </p:sp>
      <p:pic>
        <p:nvPicPr>
          <p:cNvPr id="5120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1463" y="838200"/>
            <a:ext cx="4510087"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Rectangle 8"/>
          <p:cNvSpPr>
            <a:spLocks noChangeArrowheads="1"/>
          </p:cNvSpPr>
          <p:nvPr/>
        </p:nvSpPr>
        <p:spPr bwMode="gray">
          <a:xfrm>
            <a:off x="442913" y="711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48574882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50179" name="Rectangle 9"/>
          <p:cNvSpPr>
            <a:spLocks noChangeArrowheads="1"/>
          </p:cNvSpPr>
          <p:nvPr/>
        </p:nvSpPr>
        <p:spPr bwMode="auto">
          <a:xfrm>
            <a:off x="228600" y="1143000"/>
            <a:ext cx="8686800" cy="3508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just" eaLnBrk="1" hangingPunct="1"/>
            <a:r>
              <a:rPr lang="en-US" altLang="ar-SA" sz="2800" b="0">
                <a:latin typeface="Times New Roman" panose="02020603050405020304" pitchFamily="18" charset="0"/>
              </a:rPr>
              <a:t>Its N(R) information, therefore, has not changed: B frames 1 and 2 indicate that node B is still expecting A’s frame 2 to arrive next. Node A has sent all its data. Therefore, it cannot piggyback an acknowledgment onto an I-frame and sends an S-frame instead. The RR code indicates that A is still ready to receive. The number 3 in the N(R) field tells B that frames 0, 1, and 2 have all been accepted and that A is now expecting frame number 3.</a:t>
            </a:r>
          </a:p>
        </p:txBody>
      </p:sp>
    </p:spTree>
    <p:extLst>
      <p:ext uri="{BB962C8B-B14F-4D97-AF65-F5344CB8AC3E}">
        <p14:creationId xmlns:p14="http://schemas.microsoft.com/office/powerpoint/2010/main" val="220178322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52227" name="Rectangle 9"/>
          <p:cNvSpPr>
            <a:spLocks noChangeArrowheads="1"/>
          </p:cNvSpPr>
          <p:nvPr/>
        </p:nvSpPr>
        <p:spPr bwMode="auto">
          <a:xfrm>
            <a:off x="228600" y="762000"/>
            <a:ext cx="8686800" cy="48320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just" eaLnBrk="1" hangingPunct="1"/>
            <a:r>
              <a:rPr lang="en-US" altLang="ar-SA" sz="2800" b="0" dirty="0" smtClean="0">
                <a:latin typeface="Times New Roman" panose="02020603050405020304" pitchFamily="18" charset="0"/>
              </a:rPr>
              <a:t>The figure in the next slide shows </a:t>
            </a:r>
            <a:r>
              <a:rPr lang="en-US" altLang="ar-SA" sz="2800" b="0" dirty="0">
                <a:latin typeface="Times New Roman" panose="02020603050405020304" pitchFamily="18" charset="0"/>
              </a:rPr>
              <a:t>an exchange in which a frame is lost. Node B sends three data frames (0, 1, and 2), but frame 1 is lost. When node A receives frame 2, it discards it and sends a REJ frame for frame 1. Note that the protocol being used is Go-Back-N with the special use of an REJ frame as a NAK frame. The NAK frame does two things here: It confirms the receipt of frame 0 and declares that frame 1 and any following frames must be resent. Node B, after receiving the REJ frame, resends frames 1 and 2. Node A acknowledges the receipt by sending an RR frame (ACK) with acknowledgment number 3.</a:t>
            </a:r>
          </a:p>
        </p:txBody>
      </p:sp>
      <p:sp>
        <p:nvSpPr>
          <p:cNvPr id="52228" name="Text Box 10"/>
          <p:cNvSpPr txBox="1">
            <a:spLocks noChangeArrowheads="1"/>
          </p:cNvSpPr>
          <p:nvPr/>
        </p:nvSpPr>
        <p:spPr bwMode="auto">
          <a:xfrm>
            <a:off x="457200" y="0"/>
            <a:ext cx="14237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400" i="1" dirty="0" smtClean="0">
                <a:solidFill>
                  <a:srgbClr val="FF0000"/>
                </a:solidFill>
                <a:latin typeface="Times New Roman" panose="02020603050405020304" pitchFamily="18" charset="0"/>
              </a:rPr>
              <a:t>Example </a:t>
            </a:r>
            <a:endParaRPr lang="en-US" altLang="ar-SA" sz="2400" i="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173808951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4"/>
          <p:cNvSpPr txBox="1">
            <a:spLocks noChangeArrowheads="1"/>
          </p:cNvSpPr>
          <p:nvPr/>
        </p:nvSpPr>
        <p:spPr bwMode="auto">
          <a:xfrm>
            <a:off x="304800" y="228600"/>
            <a:ext cx="5737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400">
                <a:latin typeface="Times New Roman" panose="02020603050405020304" pitchFamily="18" charset="0"/>
              </a:rPr>
              <a:t>Figure 11.31  </a:t>
            </a:r>
            <a:r>
              <a:rPr lang="en-US" altLang="ar-SA" sz="2000" i="1">
                <a:latin typeface="Times New Roman" panose="02020603050405020304" pitchFamily="18" charset="0"/>
              </a:rPr>
              <a:t>Example of piggybacking with error</a:t>
            </a:r>
          </a:p>
        </p:txBody>
      </p:sp>
      <p:sp>
        <p:nvSpPr>
          <p:cNvPr id="53251" name="Rectangle 8"/>
          <p:cNvSpPr>
            <a:spLocks noChangeArrowheads="1"/>
          </p:cNvSpPr>
          <p:nvPr/>
        </p:nvSpPr>
        <p:spPr bwMode="gray">
          <a:xfrm>
            <a:off x="442913" y="6762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grpSp>
        <p:nvGrpSpPr>
          <p:cNvPr id="53252" name="Group 5"/>
          <p:cNvGrpSpPr>
            <a:grpSpLocks/>
          </p:cNvGrpSpPr>
          <p:nvPr/>
        </p:nvGrpSpPr>
        <p:grpSpPr bwMode="auto">
          <a:xfrm>
            <a:off x="2338388" y="868363"/>
            <a:ext cx="4465637" cy="5562600"/>
            <a:chOff x="106363" y="821377"/>
            <a:chExt cx="4465637" cy="5562600"/>
          </a:xfrm>
        </p:grpSpPr>
        <p:pic>
          <p:nvPicPr>
            <p:cNvPr id="5325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363" y="821377"/>
              <a:ext cx="4465637"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6"/>
            <p:cNvPicPr>
              <a:picLocks noChangeAspect="1" noChangeArrowheads="1"/>
            </p:cNvPicPr>
            <p:nvPr/>
          </p:nvPicPr>
          <p:blipFill>
            <a:blip r:embed="rId3">
              <a:extLst>
                <a:ext uri="{28A0092B-C50C-407E-A947-70E740481C1C}">
                  <a14:useLocalDpi xmlns:a14="http://schemas.microsoft.com/office/drawing/2010/main" val="0"/>
                </a:ext>
              </a:extLst>
            </a:blip>
            <a:srcRect l="53819" t="25369" r="40596" b="70148"/>
            <a:stretch>
              <a:fillRect/>
            </a:stretch>
          </p:blipFill>
          <p:spPr bwMode="auto">
            <a:xfrm>
              <a:off x="2517569" y="2945080"/>
              <a:ext cx="249382" cy="24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6503434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28600"/>
            <a:ext cx="8229600" cy="762000"/>
          </a:xfrm>
        </p:spPr>
        <p:txBody>
          <a:bodyPr/>
          <a:lstStyle/>
          <a:p>
            <a:pPr eaLnBrk="1" hangingPunct="1"/>
            <a:r>
              <a:rPr lang="en-US" altLang="ar-SA" sz="3200" smtClean="0">
                <a:solidFill>
                  <a:schemeClr val="tx1"/>
                </a:solidFill>
                <a:latin typeface="Times New Roman" panose="02020603050405020304" pitchFamily="18" charset="0"/>
                <a:cs typeface="Times New Roman" panose="02020603050405020304" pitchFamily="18" charset="0"/>
              </a:rPr>
              <a:t>Data Transparency</a:t>
            </a:r>
            <a:r>
              <a:rPr lang="en-US" altLang="ar-SA" sz="3200" smtClean="0"/>
              <a:t/>
            </a:r>
            <a:br>
              <a:rPr lang="en-US" altLang="ar-SA" sz="3200" smtClean="0"/>
            </a:br>
            <a:endParaRPr lang="en-US" altLang="ar-SA" sz="3200" smtClean="0"/>
          </a:p>
        </p:txBody>
      </p:sp>
      <p:pic>
        <p:nvPicPr>
          <p:cNvPr id="5427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4775" y="2773363"/>
            <a:ext cx="6394450" cy="310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Rectangle 12"/>
          <p:cNvSpPr>
            <a:spLocks noChangeArrowheads="1"/>
          </p:cNvSpPr>
          <p:nvPr/>
        </p:nvSpPr>
        <p:spPr bwMode="auto">
          <a:xfrm>
            <a:off x="433388" y="2259013"/>
            <a:ext cx="16668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400" b="0">
                <a:latin typeface="Times New Roman" panose="02020603050405020304" pitchFamily="18" charset="0"/>
                <a:cs typeface="Times New Roman" panose="02020603050405020304" pitchFamily="18" charset="0"/>
              </a:rPr>
              <a:t>Bit Stuffing</a:t>
            </a:r>
          </a:p>
        </p:txBody>
      </p:sp>
      <p:pic>
        <p:nvPicPr>
          <p:cNvPr id="5427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00" y="1001713"/>
            <a:ext cx="6673850"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Rectangle 8"/>
          <p:cNvSpPr>
            <a:spLocks noChangeArrowheads="1"/>
          </p:cNvSpPr>
          <p:nvPr/>
        </p:nvSpPr>
        <p:spPr bwMode="gray">
          <a:xfrm>
            <a:off x="442913" y="80645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765944865"/>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81000" y="304800"/>
            <a:ext cx="2765425" cy="1139825"/>
          </a:xfrm>
        </p:spPr>
        <p:txBody>
          <a:bodyPr/>
          <a:lstStyle/>
          <a:p>
            <a:pPr eaLnBrk="1" hangingPunct="1"/>
            <a:r>
              <a:rPr lang="en-US" altLang="ar-SA" sz="3600" smtClean="0">
                <a:solidFill>
                  <a:schemeClr val="tx1"/>
                </a:solidFill>
                <a:latin typeface="Times New Roman" panose="02020603050405020304" pitchFamily="18" charset="0"/>
                <a:cs typeface="Times New Roman" panose="02020603050405020304" pitchFamily="18" charset="0"/>
              </a:rPr>
              <a:t>Bit Stuffing</a:t>
            </a:r>
          </a:p>
        </p:txBody>
      </p:sp>
      <p:grpSp>
        <p:nvGrpSpPr>
          <p:cNvPr id="55299" name="Group 8"/>
          <p:cNvGrpSpPr>
            <a:grpSpLocks/>
          </p:cNvGrpSpPr>
          <p:nvPr/>
        </p:nvGrpSpPr>
        <p:grpSpPr bwMode="auto">
          <a:xfrm>
            <a:off x="1624013" y="1143000"/>
            <a:ext cx="5691187" cy="5181600"/>
            <a:chOff x="1624012" y="1143000"/>
            <a:chExt cx="5691187" cy="5181599"/>
          </a:xfrm>
        </p:grpSpPr>
        <p:pic>
          <p:nvPicPr>
            <p:cNvPr id="5530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78981" y="-511969"/>
              <a:ext cx="2285999" cy="559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5302" name="Group 7"/>
            <p:cNvGrpSpPr>
              <a:grpSpLocks/>
            </p:cNvGrpSpPr>
            <p:nvPr/>
          </p:nvGrpSpPr>
          <p:grpSpPr bwMode="auto">
            <a:xfrm>
              <a:off x="1626937" y="3429000"/>
              <a:ext cx="5688262" cy="2895599"/>
              <a:chOff x="1626938" y="3429001"/>
              <a:chExt cx="5688262" cy="2895599"/>
            </a:xfrm>
          </p:grpSpPr>
          <p:pic>
            <p:nvPicPr>
              <p:cNvPr id="553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972470" y="2083469"/>
                <a:ext cx="2895599" cy="558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4" name="TextBox 7"/>
              <p:cNvSpPr txBox="1">
                <a:spLocks noChangeArrowheads="1"/>
              </p:cNvSpPr>
              <p:nvPr/>
            </p:nvSpPr>
            <p:spPr bwMode="auto">
              <a:xfrm>
                <a:off x="6324600" y="3886199"/>
                <a:ext cx="9906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1400" dirty="0"/>
                  <a:t>≥ 15</a:t>
                </a:r>
              </a:p>
            </p:txBody>
          </p:sp>
          <p:sp>
            <p:nvSpPr>
              <p:cNvPr id="55305" name="TextBox 9"/>
              <p:cNvSpPr txBox="1">
                <a:spLocks noChangeArrowheads="1"/>
              </p:cNvSpPr>
              <p:nvPr/>
            </p:nvSpPr>
            <p:spPr bwMode="auto">
              <a:xfrm>
                <a:off x="4876800" y="3886199"/>
                <a:ext cx="6858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1400" dirty="0"/>
                  <a:t>&lt; 15</a:t>
                </a:r>
              </a:p>
            </p:txBody>
          </p:sp>
        </p:grpSp>
      </p:grpSp>
      <p:sp>
        <p:nvSpPr>
          <p:cNvPr id="55300" name="Rectangle 8"/>
          <p:cNvSpPr>
            <a:spLocks noChangeArrowheads="1"/>
          </p:cNvSpPr>
          <p:nvPr/>
        </p:nvSpPr>
        <p:spPr bwMode="gray">
          <a:xfrm>
            <a:off x="442913" y="9128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0074739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mtClean="0"/>
              <a:t>Flow Control</a:t>
            </a:r>
          </a:p>
        </p:txBody>
      </p:sp>
      <p:sp>
        <p:nvSpPr>
          <p:cNvPr id="36866" name="Content Placeholder 3"/>
          <p:cNvSpPr>
            <a:spLocks noGrp="1"/>
          </p:cNvSpPr>
          <p:nvPr>
            <p:ph idx="1"/>
          </p:nvPr>
        </p:nvSpPr>
        <p:spPr bwMode="auto">
          <a:xfrm>
            <a:off x="914400" y="1611313"/>
            <a:ext cx="7789863" cy="4598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000" dirty="0" smtClean="0"/>
              <a:t>Prevents a fast sender from out-pacing a slow receiver</a:t>
            </a:r>
          </a:p>
          <a:p>
            <a:pPr lvl="1"/>
            <a:r>
              <a:rPr lang="en-US" altLang="ar-SA" sz="2000" dirty="0" smtClean="0"/>
              <a:t>Receiver gives feedback on the data it can accept</a:t>
            </a:r>
          </a:p>
          <a:p>
            <a:pPr lvl="1"/>
            <a:r>
              <a:rPr lang="en-US" altLang="ar-SA" sz="2000" dirty="0" smtClean="0"/>
              <a:t>Rare in the Link layer as NICs run at </a:t>
            </a:r>
            <a:r>
              <a:rPr lang="en-US" altLang="en-US" sz="2000" dirty="0" smtClean="0"/>
              <a:t>“</a:t>
            </a:r>
            <a:r>
              <a:rPr lang="en-US" altLang="ar-SA" sz="2000" dirty="0" smtClean="0"/>
              <a:t>wire speed</a:t>
            </a:r>
            <a:r>
              <a:rPr lang="en-US" altLang="en-US" sz="2000" dirty="0" smtClean="0"/>
              <a:t>”</a:t>
            </a:r>
            <a:endParaRPr lang="en-US" altLang="ar-SA" sz="2000" dirty="0" smtClean="0"/>
          </a:p>
          <a:p>
            <a:pPr lvl="2"/>
            <a:r>
              <a:rPr lang="en-US" altLang="ar-SA" sz="2000" dirty="0" smtClean="0"/>
              <a:t>Receiver can take data as fast as it can be sent </a:t>
            </a:r>
          </a:p>
          <a:p>
            <a:pPr lvl="2"/>
            <a:endParaRPr lang="en-US" altLang="ar-SA" sz="2000" dirty="0" smtClean="0"/>
          </a:p>
          <a:p>
            <a:r>
              <a:rPr lang="en-US" altLang="ar-SA" sz="2000" dirty="0" smtClean="0"/>
              <a:t>Flow control is a topic in the Data Link and Transport layers.</a:t>
            </a:r>
          </a:p>
        </p:txBody>
      </p:sp>
      <p:sp>
        <p:nvSpPr>
          <p:cNvPr id="36867"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3024464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2</a:t>
            </a:r>
            <a:endParaRPr lang="en-US" altLang="en-US" sz="4400" dirty="0">
              <a:solidFill>
                <a:schemeClr val="tx2"/>
              </a:solidFill>
            </a:endParaRPr>
          </a:p>
          <a:p>
            <a:pPr algn="ctr"/>
            <a:endParaRPr lang="en-US" altLang="en-US" sz="2000" dirty="0">
              <a:solidFill>
                <a:schemeClr val="tx2"/>
              </a:solidFill>
            </a:endParaRPr>
          </a:p>
          <a:p>
            <a:pPr algn="ctr"/>
            <a:r>
              <a:rPr lang="en-US" altLang="ar-SA" sz="4400" dirty="0"/>
              <a:t>Error </a:t>
            </a:r>
            <a:r>
              <a:rPr lang="en-US" altLang="ar-SA" sz="4400" dirty="0" smtClean="0"/>
              <a:t>Control</a:t>
            </a:r>
            <a:endParaRPr lang="en-US" altLang="ar-SA" sz="4400" dirty="0"/>
          </a:p>
          <a:p>
            <a:pPr algn="ctr"/>
            <a:endParaRPr lang="en-US" altLang="ar-SA" sz="4400" dirty="0"/>
          </a:p>
        </p:txBody>
      </p:sp>
    </p:spTree>
    <p:extLst>
      <p:ext uri="{BB962C8B-B14F-4D97-AF65-F5344CB8AC3E}">
        <p14:creationId xmlns:p14="http://schemas.microsoft.com/office/powerpoint/2010/main" val="2067380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8"/>
          <p:cNvSpPr>
            <a:spLocks noChangeArrowheads="1"/>
          </p:cNvSpPr>
          <p:nvPr/>
        </p:nvSpPr>
        <p:spPr bwMode="gray">
          <a:xfrm>
            <a:off x="458788" y="9906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410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75" y="1688306"/>
            <a:ext cx="7843838"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8"/>
          <p:cNvSpPr>
            <a:spLocks noChangeArrowheads="1"/>
          </p:cNvSpPr>
          <p:nvPr/>
        </p:nvSpPr>
        <p:spPr bwMode="auto">
          <a:xfrm>
            <a:off x="533400" y="304800"/>
            <a:ext cx="323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t>Data Link Layer</a:t>
            </a:r>
          </a:p>
        </p:txBody>
      </p:sp>
      <p:sp>
        <p:nvSpPr>
          <p:cNvPr id="6" name="Oval 5"/>
          <p:cNvSpPr>
            <a:spLocks noChangeArrowheads="1"/>
          </p:cNvSpPr>
          <p:nvPr/>
        </p:nvSpPr>
        <p:spPr bwMode="auto">
          <a:xfrm>
            <a:off x="5791200" y="3581400"/>
            <a:ext cx="1524000" cy="990600"/>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a:p>
        </p:txBody>
      </p:sp>
    </p:spTree>
    <p:extLst>
      <p:ext uri="{BB962C8B-B14F-4D97-AF65-F5344CB8AC3E}">
        <p14:creationId xmlns:p14="http://schemas.microsoft.com/office/powerpoint/2010/main" val="23001216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5250" name="Rectangle 2"/>
          <p:cNvSpPr>
            <a:spLocks noChangeArrowheads="1"/>
          </p:cNvSpPr>
          <p:nvPr/>
        </p:nvSpPr>
        <p:spPr bwMode="auto">
          <a:xfrm>
            <a:off x="0" y="0"/>
            <a:ext cx="9144000" cy="838200"/>
          </a:xfrm>
          <a:prstGeom prst="rect">
            <a:avLst/>
          </a:prstGeom>
          <a:noFill/>
          <a:ln w="9525">
            <a:solidFill>
              <a:schemeClr val="tx1"/>
            </a:solid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565251" name="Text Box 3"/>
          <p:cNvSpPr txBox="1">
            <a:spLocks noChangeArrowheads="1"/>
          </p:cNvSpPr>
          <p:nvPr/>
        </p:nvSpPr>
        <p:spPr bwMode="auto">
          <a:xfrm>
            <a:off x="228600" y="152400"/>
            <a:ext cx="4291559" cy="584775"/>
          </a:xfrm>
          <a:prstGeom prst="rect">
            <a:avLst/>
          </a:prstGeom>
          <a:noFill/>
          <a:ln w="9525">
            <a:noFill/>
            <a:miter lim="800000"/>
            <a:headEnd/>
            <a:tailEnd/>
          </a:ln>
          <a:effectLst/>
        </p:spPr>
        <p:txBody>
          <a:bodyPr wrap="none">
            <a:spAutoFit/>
          </a:bodyPr>
          <a:lstStyle/>
          <a:p>
            <a:pPr>
              <a:defRPr/>
            </a:pPr>
            <a:r>
              <a:rPr lang="en-US" dirty="0" smtClean="0">
                <a:effectLst>
                  <a:outerShdw blurRad="38100" dist="38100" dir="2700000" algn="tl">
                    <a:srgbClr val="C0C0C0"/>
                  </a:outerShdw>
                </a:effectLst>
                <a:latin typeface="Times" pitchFamily="18" charset="0"/>
              </a:rPr>
              <a:t>3.1   </a:t>
            </a:r>
            <a:r>
              <a:rPr lang="en-US" dirty="0">
                <a:effectLst>
                  <a:outerShdw blurRad="38100" dist="38100" dir="2700000" algn="tl">
                    <a:srgbClr val="C0C0C0"/>
                  </a:outerShdw>
                </a:effectLst>
                <a:latin typeface="Times" pitchFamily="18" charset="0"/>
              </a:rPr>
              <a:t>INTRODUCTION</a:t>
            </a:r>
          </a:p>
        </p:txBody>
      </p:sp>
      <p:sp>
        <p:nvSpPr>
          <p:cNvPr id="6149"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6150" name="Rectangle 29"/>
          <p:cNvSpPr>
            <a:spLocks noChangeArrowheads="1"/>
          </p:cNvSpPr>
          <p:nvPr/>
        </p:nvSpPr>
        <p:spPr bwMode="auto">
          <a:xfrm>
            <a:off x="762000" y="1524000"/>
            <a:ext cx="70104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635000" indent="-40640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635000" indent="-4064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pPr>
            <a:r>
              <a:rPr lang="en-US" altLang="ar-SA" sz="2400" dirty="0">
                <a:solidFill>
                  <a:srgbClr val="0033CC"/>
                </a:solidFill>
                <a:latin typeface="Times New Roman" panose="02020603050405020304" pitchFamily="18" charset="0"/>
              </a:rPr>
              <a:t>Types of Errors</a:t>
            </a:r>
            <a:r>
              <a:rPr lang="fr-FR" altLang="ar-SA" sz="2400" dirty="0">
                <a:solidFill>
                  <a:srgbClr val="0033CC"/>
                </a:solidFill>
                <a:latin typeface="Times New Roman" panose="02020603050405020304" pitchFamily="18" charset="0"/>
              </a:rPr>
              <a:t/>
            </a:r>
            <a:br>
              <a:rPr lang="fr-FR" altLang="ar-SA" sz="2400" dirty="0">
                <a:solidFill>
                  <a:srgbClr val="0033CC"/>
                </a:solidFill>
                <a:latin typeface="Times New Roman" panose="02020603050405020304" pitchFamily="18" charset="0"/>
              </a:rPr>
            </a:br>
            <a:r>
              <a:rPr lang="fr-FR" altLang="ar-SA" sz="2400" dirty="0" err="1">
                <a:solidFill>
                  <a:srgbClr val="0033CC"/>
                </a:solidFill>
                <a:latin typeface="Times New Roman" panose="02020603050405020304" pitchFamily="18" charset="0"/>
              </a:rPr>
              <a:t>Redundancy</a:t>
            </a:r>
            <a:r>
              <a:rPr lang="fr-FR" altLang="ar-SA" sz="2400" dirty="0">
                <a:solidFill>
                  <a:srgbClr val="0033CC"/>
                </a:solidFill>
                <a:latin typeface="Times New Roman" panose="02020603050405020304" pitchFamily="18" charset="0"/>
              </a:rPr>
              <a:t/>
            </a:r>
            <a:br>
              <a:rPr lang="fr-FR" altLang="ar-SA" sz="2400" dirty="0">
                <a:solidFill>
                  <a:srgbClr val="0033CC"/>
                </a:solidFill>
                <a:latin typeface="Times New Roman" panose="02020603050405020304" pitchFamily="18" charset="0"/>
              </a:rPr>
            </a:br>
            <a:r>
              <a:rPr lang="fr-FR" altLang="ar-SA" sz="2400" dirty="0" err="1">
                <a:solidFill>
                  <a:srgbClr val="0033CC"/>
                </a:solidFill>
                <a:latin typeface="Times New Roman" panose="02020603050405020304" pitchFamily="18" charset="0"/>
              </a:rPr>
              <a:t>Detection</a:t>
            </a:r>
            <a:r>
              <a:rPr lang="fr-FR" altLang="ar-SA" sz="2400" dirty="0">
                <a:solidFill>
                  <a:srgbClr val="0033CC"/>
                </a:solidFill>
                <a:latin typeface="Times New Roman" panose="02020603050405020304" pitchFamily="18" charset="0"/>
              </a:rPr>
              <a:t> Versus Correction</a:t>
            </a:r>
          </a:p>
          <a:p>
            <a:pPr>
              <a:buClr>
                <a:schemeClr val="tx1"/>
              </a:buClr>
              <a:buSzPct val="117000"/>
            </a:pPr>
            <a:r>
              <a:rPr lang="fr-FR" altLang="ar-SA" sz="2800" dirty="0" err="1">
                <a:solidFill>
                  <a:srgbClr val="0033CC"/>
                </a:solidFill>
                <a:latin typeface="Times New Roman" panose="02020603050405020304" pitchFamily="18" charset="0"/>
              </a:rPr>
              <a:t>Detection</a:t>
            </a:r>
            <a:endParaRPr lang="en-US" altLang="ar-SA" sz="2400" dirty="0"/>
          </a:p>
          <a:p>
            <a:pPr lvl="3">
              <a:buFont typeface="Arial" panose="020B0604020202020204" pitchFamily="34" charset="0"/>
              <a:buChar char="•"/>
            </a:pPr>
            <a:r>
              <a:rPr lang="en-US" altLang="ar-SA" sz="2400" dirty="0"/>
              <a:t>Parity Check</a:t>
            </a:r>
          </a:p>
          <a:p>
            <a:pPr lvl="3">
              <a:buFont typeface="Arial" panose="020B0604020202020204" pitchFamily="34" charset="0"/>
              <a:buChar char="•"/>
            </a:pPr>
            <a:r>
              <a:rPr lang="en-US" altLang="ar-SA" sz="2400" dirty="0"/>
              <a:t>Cyclic Redundancy Check (CRC)</a:t>
            </a:r>
          </a:p>
          <a:p>
            <a:pPr lvl="3">
              <a:buFont typeface="Arial" panose="020B0604020202020204" pitchFamily="34" charset="0"/>
              <a:buChar char="•"/>
            </a:pPr>
            <a:r>
              <a:rPr lang="en-US" altLang="ar-SA" sz="2400" dirty="0"/>
              <a:t>Checksum</a:t>
            </a:r>
            <a:endParaRPr lang="en-US" altLang="ar-SA" sz="2400" dirty="0">
              <a:solidFill>
                <a:srgbClr val="0033CC"/>
              </a:solidFill>
              <a:latin typeface="Times New Roman" panose="02020603050405020304" pitchFamily="18" charset="0"/>
            </a:endParaRPr>
          </a:p>
          <a:p>
            <a:pPr>
              <a:buClr>
                <a:schemeClr val="tx1"/>
              </a:buClr>
              <a:buSzPct val="117000"/>
              <a:buFont typeface="Wingdings" panose="05000000000000000000" pitchFamily="2" charset="2"/>
              <a:buNone/>
            </a:pPr>
            <a:r>
              <a:rPr lang="en-US" altLang="ar-SA" sz="2800" dirty="0">
                <a:solidFill>
                  <a:srgbClr val="0033CC"/>
                </a:solidFill>
                <a:latin typeface="Times New Roman" panose="02020603050405020304" pitchFamily="18" charset="0"/>
              </a:rPr>
              <a:t>Corrections</a:t>
            </a:r>
          </a:p>
          <a:p>
            <a:pPr lvl="1">
              <a:buFont typeface="Arial" panose="020B0604020202020204" pitchFamily="34" charset="0"/>
              <a:buChar char="•"/>
            </a:pPr>
            <a:r>
              <a:rPr lang="en-US" altLang="ar-SA" sz="2400" dirty="0"/>
              <a:t>Retransmission</a:t>
            </a:r>
          </a:p>
          <a:p>
            <a:pPr lvl="1">
              <a:buFont typeface="Arial" panose="020B0604020202020204" pitchFamily="34" charset="0"/>
              <a:buChar char="•"/>
            </a:pPr>
            <a:r>
              <a:rPr lang="en-US" altLang="ar-SA" sz="2400" dirty="0"/>
              <a:t>Forward Error Correction</a:t>
            </a:r>
          </a:p>
          <a:p>
            <a:pPr lvl="1">
              <a:buFont typeface="Arial" panose="020B0604020202020204" pitchFamily="34" charset="0"/>
              <a:buChar char="•"/>
            </a:pPr>
            <a:r>
              <a:rPr lang="en-US" altLang="ar-SA" sz="2400" dirty="0"/>
              <a:t>Burst Error </a:t>
            </a:r>
            <a:r>
              <a:rPr lang="en-US" altLang="ar-SA" sz="2400" dirty="0" smtClean="0"/>
              <a:t>Correction</a:t>
            </a:r>
            <a:endParaRPr lang="en-US" altLang="ar-SA" sz="2400" dirty="0"/>
          </a:p>
        </p:txBody>
      </p:sp>
      <p:sp>
        <p:nvSpPr>
          <p:cNvPr id="565278" name="Text Box 30"/>
          <p:cNvSpPr txBox="1">
            <a:spLocks noChangeArrowheads="1"/>
          </p:cNvSpPr>
          <p:nvPr/>
        </p:nvSpPr>
        <p:spPr bwMode="auto">
          <a:xfrm>
            <a:off x="457200" y="1066800"/>
            <a:ext cx="4862513" cy="519113"/>
          </a:xfrm>
          <a:prstGeom prst="rect">
            <a:avLst/>
          </a:prstGeom>
          <a:noFill/>
          <a:ln w="76200" algn="ctr">
            <a:noFill/>
            <a:miter lim="800000"/>
            <a:headEnd/>
            <a:tailEnd/>
          </a:ln>
          <a:effectLst/>
        </p:spPr>
        <p:txBody>
          <a:bodyPr wrap="none">
            <a:spAutoFit/>
          </a:bodyPr>
          <a:lstStyle/>
          <a:p>
            <a:pPr algn="ctr">
              <a:defRPr/>
            </a:pPr>
            <a:r>
              <a:rPr lang="en-US" sz="2800" i="1" u="sng" dirty="0">
                <a:solidFill>
                  <a:schemeClr val="hlink"/>
                </a:solidFill>
                <a:effectLst>
                  <a:outerShdw blurRad="38100" dist="38100" dir="2700000" algn="tl">
                    <a:srgbClr val="C0C0C0"/>
                  </a:outerShdw>
                </a:effectLst>
                <a:latin typeface="Times New Roman" pitchFamily="18" charset="0"/>
              </a:rPr>
              <a:t>Topics discussed in this section:</a:t>
            </a:r>
          </a:p>
        </p:txBody>
      </p:sp>
    </p:spTree>
    <p:extLst>
      <p:ext uri="{BB962C8B-B14F-4D97-AF65-F5344CB8AC3E}">
        <p14:creationId xmlns:p14="http://schemas.microsoft.com/office/powerpoint/2010/main" val="1384702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5124" name="Line 9"/>
          <p:cNvSpPr>
            <a:spLocks noChangeShapeType="1"/>
          </p:cNvSpPr>
          <p:nvPr/>
        </p:nvSpPr>
        <p:spPr bwMode="auto">
          <a:xfrm>
            <a:off x="531813" y="19812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125" name="Line 10"/>
          <p:cNvSpPr>
            <a:spLocks noChangeShapeType="1"/>
          </p:cNvSpPr>
          <p:nvPr/>
        </p:nvSpPr>
        <p:spPr bwMode="auto">
          <a:xfrm>
            <a:off x="533400" y="4724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126" name="Rectangle 11"/>
          <p:cNvSpPr>
            <a:spLocks noChangeArrowheads="1"/>
          </p:cNvSpPr>
          <p:nvPr/>
        </p:nvSpPr>
        <p:spPr bwMode="auto">
          <a:xfrm>
            <a:off x="569913" y="2073275"/>
            <a:ext cx="80772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Data can be corrupted </a:t>
            </a:r>
            <a:br>
              <a:rPr lang="en-US" altLang="ar-SA"/>
            </a:br>
            <a:r>
              <a:rPr lang="en-US" altLang="ar-SA"/>
              <a:t>during transmission.</a:t>
            </a:r>
            <a:br>
              <a:rPr lang="en-US" altLang="ar-SA"/>
            </a:br>
            <a:endParaRPr lang="en-US" altLang="ar-SA"/>
          </a:p>
          <a:p>
            <a:pPr algn="ctr"/>
            <a:r>
              <a:rPr lang="en-US" altLang="ar-SA"/>
              <a:t>Some applications require that </a:t>
            </a:r>
            <a:br>
              <a:rPr lang="en-US" altLang="ar-SA"/>
            </a:br>
            <a:r>
              <a:rPr lang="en-US" altLang="ar-SA"/>
              <a:t>errors be detected and corrected.</a:t>
            </a:r>
          </a:p>
        </p:txBody>
      </p:sp>
    </p:spTree>
    <p:extLst>
      <p:ext uri="{BB962C8B-B14F-4D97-AF65-F5344CB8AC3E}">
        <p14:creationId xmlns:p14="http://schemas.microsoft.com/office/powerpoint/2010/main" val="33345919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8"/>
          <p:cNvSpPr>
            <a:spLocks noChangeArrowheads="1"/>
          </p:cNvSpPr>
          <p:nvPr/>
        </p:nvSpPr>
        <p:spPr bwMode="gray">
          <a:xfrm>
            <a:off x="457200"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7172" name="Line 9"/>
          <p:cNvSpPr>
            <a:spLocks noChangeShapeType="1"/>
          </p:cNvSpPr>
          <p:nvPr/>
        </p:nvSpPr>
        <p:spPr bwMode="auto">
          <a:xfrm>
            <a:off x="457200" y="22098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7173" name="Line 10"/>
          <p:cNvSpPr>
            <a:spLocks noChangeShapeType="1"/>
          </p:cNvSpPr>
          <p:nvPr/>
        </p:nvSpPr>
        <p:spPr bwMode="auto">
          <a:xfrm>
            <a:off x="458788" y="3429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7174" name="Rectangle 11"/>
          <p:cNvSpPr>
            <a:spLocks noChangeArrowheads="1"/>
          </p:cNvSpPr>
          <p:nvPr/>
        </p:nvSpPr>
        <p:spPr bwMode="auto">
          <a:xfrm>
            <a:off x="495300" y="2301875"/>
            <a:ext cx="8077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In a single-bit error, only 1 bit in the data unit has changed.</a:t>
            </a:r>
          </a:p>
        </p:txBody>
      </p:sp>
      <p:pic>
        <p:nvPicPr>
          <p:cNvPr id="717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 y="3581400"/>
            <a:ext cx="8153400"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Rectangle 7"/>
          <p:cNvSpPr>
            <a:spLocks noChangeArrowheads="1"/>
          </p:cNvSpPr>
          <p:nvPr/>
        </p:nvSpPr>
        <p:spPr bwMode="auto">
          <a:xfrm>
            <a:off x="533400" y="228600"/>
            <a:ext cx="2930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solidFill>
                  <a:srgbClr val="0033CC"/>
                </a:solidFill>
                <a:latin typeface="Times New Roman" panose="02020603050405020304" pitchFamily="18" charset="0"/>
              </a:rPr>
              <a:t>Types of Errors</a:t>
            </a:r>
            <a:endParaRPr lang="en-US" altLang="ar-SA"/>
          </a:p>
        </p:txBody>
      </p:sp>
      <p:sp>
        <p:nvSpPr>
          <p:cNvPr id="7177" name="Rectangle 8"/>
          <p:cNvSpPr>
            <a:spLocks noChangeArrowheads="1"/>
          </p:cNvSpPr>
          <p:nvPr/>
        </p:nvSpPr>
        <p:spPr bwMode="auto">
          <a:xfrm>
            <a:off x="381000" y="1143000"/>
            <a:ext cx="3692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t>1.  Single-bit error</a:t>
            </a:r>
          </a:p>
        </p:txBody>
      </p:sp>
    </p:spTree>
    <p:extLst>
      <p:ext uri="{BB962C8B-B14F-4D97-AF65-F5344CB8AC3E}">
        <p14:creationId xmlns:p14="http://schemas.microsoft.com/office/powerpoint/2010/main" val="13313298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8"/>
          <p:cNvSpPr>
            <a:spLocks noChangeArrowheads="1"/>
          </p:cNvSpPr>
          <p:nvPr/>
        </p:nvSpPr>
        <p:spPr bwMode="gray">
          <a:xfrm>
            <a:off x="457200"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8196" name="Line 9"/>
          <p:cNvSpPr>
            <a:spLocks noChangeShapeType="1"/>
          </p:cNvSpPr>
          <p:nvPr/>
        </p:nvSpPr>
        <p:spPr bwMode="auto">
          <a:xfrm>
            <a:off x="457200" y="18288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8197" name="Line 10"/>
          <p:cNvSpPr>
            <a:spLocks noChangeShapeType="1"/>
          </p:cNvSpPr>
          <p:nvPr/>
        </p:nvSpPr>
        <p:spPr bwMode="auto">
          <a:xfrm>
            <a:off x="458788" y="3048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8198" name="Rectangle 11"/>
          <p:cNvSpPr>
            <a:spLocks noChangeArrowheads="1"/>
          </p:cNvSpPr>
          <p:nvPr/>
        </p:nvSpPr>
        <p:spPr bwMode="auto">
          <a:xfrm>
            <a:off x="495300" y="1920875"/>
            <a:ext cx="8077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A burst error means that 2 or more bits in the data unit have changed.</a:t>
            </a:r>
          </a:p>
        </p:txBody>
      </p:sp>
      <p:pic>
        <p:nvPicPr>
          <p:cNvPr id="819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200401"/>
            <a:ext cx="716756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Rectangle 7"/>
          <p:cNvSpPr>
            <a:spLocks noChangeArrowheads="1"/>
          </p:cNvSpPr>
          <p:nvPr/>
        </p:nvSpPr>
        <p:spPr bwMode="auto">
          <a:xfrm>
            <a:off x="533400" y="152400"/>
            <a:ext cx="2930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solidFill>
                  <a:srgbClr val="0033CC"/>
                </a:solidFill>
                <a:latin typeface="Times New Roman" panose="02020603050405020304" pitchFamily="18" charset="0"/>
              </a:rPr>
              <a:t>Types of Errors</a:t>
            </a:r>
            <a:endParaRPr lang="en-US" altLang="ar-SA"/>
          </a:p>
        </p:txBody>
      </p:sp>
      <p:sp>
        <p:nvSpPr>
          <p:cNvPr id="8201" name="Rectangle 8"/>
          <p:cNvSpPr>
            <a:spLocks noChangeArrowheads="1"/>
          </p:cNvSpPr>
          <p:nvPr/>
        </p:nvSpPr>
        <p:spPr bwMode="auto">
          <a:xfrm>
            <a:off x="457200" y="1143000"/>
            <a:ext cx="30114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t>2.  Burst error </a:t>
            </a:r>
          </a:p>
        </p:txBody>
      </p:sp>
    </p:spTree>
    <p:extLst>
      <p:ext uri="{BB962C8B-B14F-4D97-AF65-F5344CB8AC3E}">
        <p14:creationId xmlns:p14="http://schemas.microsoft.com/office/powerpoint/2010/main" val="698507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bwMode="auto">
          <a:xfrm>
            <a:off x="0" y="12700"/>
            <a:ext cx="91440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The Data Link Layer</a:t>
            </a:r>
            <a:br>
              <a:rPr lang="en-US" altLang="ar-SA" sz="3600" smtClean="0"/>
            </a:br>
            <a:endParaRPr lang="en-US" altLang="ar-SA" sz="3600" smtClean="0"/>
          </a:p>
        </p:txBody>
      </p:sp>
      <p:sp>
        <p:nvSpPr>
          <p:cNvPr id="19458" name="Subtitle 2"/>
          <p:cNvSpPr>
            <a:spLocks noGrp="1"/>
          </p:cNvSpPr>
          <p:nvPr>
            <p:ph idx="1"/>
          </p:nvPr>
        </p:nvSpPr>
        <p:spPr bwMode="auto">
          <a:xfrm>
            <a:off x="1257300" y="1990725"/>
            <a:ext cx="6686550" cy="4019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US" altLang="ar-SA" smtClean="0"/>
              <a:t>Data Link Layer Design Issues</a:t>
            </a:r>
          </a:p>
          <a:p>
            <a:pPr lvl="1"/>
            <a:r>
              <a:rPr lang="en-US" altLang="ar-SA" smtClean="0"/>
              <a:t>Error Detection and Correction</a:t>
            </a:r>
          </a:p>
          <a:p>
            <a:pPr lvl="1"/>
            <a:r>
              <a:rPr lang="en-US" altLang="ar-SA" smtClean="0"/>
              <a:t>Elementary Data Link Protocols</a:t>
            </a:r>
          </a:p>
          <a:p>
            <a:pPr lvl="1"/>
            <a:r>
              <a:rPr lang="en-US" altLang="ar-SA" smtClean="0"/>
              <a:t>Sliding Window Protocols</a:t>
            </a:r>
          </a:p>
          <a:p>
            <a:pPr lvl="1"/>
            <a:r>
              <a:rPr lang="en-US" altLang="ar-SA" smtClean="0"/>
              <a:t>Example Data Link Protocols</a:t>
            </a:r>
          </a:p>
        </p:txBody>
      </p:sp>
      <p:sp>
        <p:nvSpPr>
          <p:cNvPr id="19459"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27925093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8"/>
          <p:cNvSpPr>
            <a:spLocks noChangeArrowheads="1"/>
          </p:cNvSpPr>
          <p:nvPr/>
        </p:nvSpPr>
        <p:spPr bwMode="gray">
          <a:xfrm>
            <a:off x="458788" y="9906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9220" name="Line 9"/>
          <p:cNvSpPr>
            <a:spLocks noChangeShapeType="1"/>
          </p:cNvSpPr>
          <p:nvPr/>
        </p:nvSpPr>
        <p:spPr bwMode="auto">
          <a:xfrm>
            <a:off x="533400" y="2057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9221" name="Line 10"/>
          <p:cNvSpPr>
            <a:spLocks noChangeShapeType="1"/>
          </p:cNvSpPr>
          <p:nvPr/>
        </p:nvSpPr>
        <p:spPr bwMode="auto">
          <a:xfrm>
            <a:off x="496888" y="56388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9222" name="Rectangle 11"/>
          <p:cNvSpPr>
            <a:spLocks noChangeArrowheads="1"/>
          </p:cNvSpPr>
          <p:nvPr/>
        </p:nvSpPr>
        <p:spPr bwMode="auto">
          <a:xfrm>
            <a:off x="533400" y="4267200"/>
            <a:ext cx="8077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To detect or correct errors, we need to send extra (redundant) bits with data.</a:t>
            </a:r>
          </a:p>
        </p:txBody>
      </p:sp>
      <p:sp>
        <p:nvSpPr>
          <p:cNvPr id="9223" name="Rectangle 2"/>
          <p:cNvSpPr>
            <a:spLocks noChangeArrowheads="1"/>
          </p:cNvSpPr>
          <p:nvPr/>
        </p:nvSpPr>
        <p:spPr bwMode="auto">
          <a:xfrm>
            <a:off x="800100" y="2133600"/>
            <a:ext cx="7543800" cy="2062163"/>
          </a:xfrm>
          <a:prstGeom prst="rect">
            <a:avLst/>
          </a:prstGeom>
          <a:solidFill>
            <a:schemeClr val="bg1"/>
          </a:solidFill>
          <a:ln>
            <a:noFill/>
          </a:ln>
          <a:extLst>
            <a:ext uri="{91240B29-F687-4F45-9708-019B960494DF}">
              <a14:hiddenLine xmlns:a14="http://schemas.microsoft.com/office/drawing/2010/main" w="57150">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just" eaLnBrk="1" hangingPunct="1">
              <a:spcBef>
                <a:spcPts val="1200"/>
              </a:spcBef>
              <a:spcAft>
                <a:spcPts val="1000"/>
              </a:spcAft>
            </a:pPr>
            <a:r>
              <a:rPr lang="en-US" altLang="ar-SA" i="1"/>
              <a:t>Error detection uses the concept of redundancy, which means adding extra bits for detecting errors at the destination.</a:t>
            </a:r>
          </a:p>
        </p:txBody>
      </p:sp>
      <p:sp>
        <p:nvSpPr>
          <p:cNvPr id="9224" name="Rectangle 8"/>
          <p:cNvSpPr>
            <a:spLocks noChangeArrowheads="1"/>
          </p:cNvSpPr>
          <p:nvPr/>
        </p:nvSpPr>
        <p:spPr bwMode="auto">
          <a:xfrm>
            <a:off x="609600" y="228600"/>
            <a:ext cx="264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i="1"/>
              <a:t>Redundancy</a:t>
            </a:r>
            <a:endParaRPr lang="en-US" altLang="ar-SA"/>
          </a:p>
        </p:txBody>
      </p:sp>
    </p:spTree>
    <p:extLst>
      <p:ext uri="{BB962C8B-B14F-4D97-AF65-F5344CB8AC3E}">
        <p14:creationId xmlns:p14="http://schemas.microsoft.com/office/powerpoint/2010/main" val="18472948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244" name="Text Box 4"/>
          <p:cNvSpPr txBox="1">
            <a:spLocks noChangeArrowheads="1"/>
          </p:cNvSpPr>
          <p:nvPr/>
        </p:nvSpPr>
        <p:spPr bwMode="auto">
          <a:xfrm>
            <a:off x="304800" y="762000"/>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i="1"/>
              <a:t>Redundancy</a:t>
            </a:r>
            <a:endParaRPr lang="en-US" altLang="ar-SA" sz="2000" i="1">
              <a:latin typeface="Times New Roman" panose="02020603050405020304" pitchFamily="18" charset="0"/>
            </a:endParaRPr>
          </a:p>
        </p:txBody>
      </p:sp>
      <p:pic>
        <p:nvPicPr>
          <p:cNvPr id="1024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76400"/>
            <a:ext cx="7696200" cy="400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4624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1268" name="Text Box 4"/>
          <p:cNvSpPr txBox="1">
            <a:spLocks noChangeArrowheads="1"/>
          </p:cNvSpPr>
          <p:nvPr/>
        </p:nvSpPr>
        <p:spPr bwMode="auto">
          <a:xfrm>
            <a:off x="304800" y="762000"/>
            <a:ext cx="4487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XORing of two single bits or two words</a:t>
            </a:r>
          </a:p>
        </p:txBody>
      </p:sp>
      <p:pic>
        <p:nvPicPr>
          <p:cNvPr id="1126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3" y="2373313"/>
            <a:ext cx="8675687" cy="212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761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858117" name="Rectangle 5"/>
          <p:cNvSpPr>
            <a:spLocks noChangeArrowheads="1"/>
          </p:cNvSpPr>
          <p:nvPr/>
        </p:nvSpPr>
        <p:spPr bwMode="auto">
          <a:xfrm>
            <a:off x="647700" y="1009650"/>
            <a:ext cx="8191500" cy="3540125"/>
          </a:xfrm>
          <a:prstGeom prst="rect">
            <a:avLst/>
          </a:prstGeom>
          <a:noFill/>
          <a:ln w="9525">
            <a:noFill/>
            <a:miter lim="800000"/>
            <a:headEnd/>
            <a:tailEnd/>
          </a:ln>
          <a:effectLst/>
        </p:spPr>
        <p:txBody>
          <a:bodyPr anchor="ctr">
            <a:spAutoFit/>
          </a:bodyPr>
          <a:lstStyle/>
          <a:p>
            <a:pPr algn="just" eaLnBrk="1" hangingPunct="1">
              <a:defRPr/>
            </a:pPr>
            <a:r>
              <a:rPr lang="en-US" i="1" dirty="0">
                <a:effectLst>
                  <a:outerShdw blurRad="38100" dist="38100" dir="2700000" algn="tl">
                    <a:srgbClr val="C0C0C0"/>
                  </a:outerShdw>
                </a:effectLst>
                <a:latin typeface="Times New Roman" pitchFamily="18" charset="0"/>
              </a:rPr>
              <a:t>We divide the message into blocks, each of m bits, called </a:t>
            </a:r>
            <a:r>
              <a:rPr lang="en-US" i="1" dirty="0">
                <a:solidFill>
                  <a:schemeClr val="hlink"/>
                </a:solidFill>
                <a:effectLst>
                  <a:outerShdw blurRad="38100" dist="38100" dir="2700000" algn="tl">
                    <a:srgbClr val="C0C0C0"/>
                  </a:outerShdw>
                </a:effectLst>
                <a:latin typeface="Times New Roman" pitchFamily="18" charset="0"/>
              </a:rPr>
              <a:t>datawords</a:t>
            </a:r>
            <a:r>
              <a:rPr lang="en-US" i="1" dirty="0">
                <a:effectLst>
                  <a:outerShdw blurRad="38100" dist="38100" dir="2700000" algn="tl">
                    <a:srgbClr val="C0C0C0"/>
                  </a:outerShdw>
                </a:effectLst>
                <a:latin typeface="Times New Roman" pitchFamily="18" charset="0"/>
              </a:rPr>
              <a:t>. We add r redundant bits to each block to make the length </a:t>
            </a:r>
          </a:p>
          <a:p>
            <a:pPr algn="just" eaLnBrk="1" hangingPunct="1">
              <a:defRPr/>
            </a:pPr>
            <a:r>
              <a:rPr lang="en-US" i="1" dirty="0">
                <a:effectLst>
                  <a:outerShdw blurRad="38100" dist="38100" dir="2700000" algn="tl">
                    <a:srgbClr val="C0C0C0"/>
                  </a:outerShdw>
                </a:effectLst>
                <a:latin typeface="Times New Roman" pitchFamily="18" charset="0"/>
              </a:rPr>
              <a:t>n = m + r. </a:t>
            </a:r>
          </a:p>
          <a:p>
            <a:pPr algn="just" eaLnBrk="1" hangingPunct="1">
              <a:defRPr/>
            </a:pPr>
            <a:r>
              <a:rPr lang="en-US" i="1" dirty="0">
                <a:effectLst>
                  <a:outerShdw blurRad="38100" dist="38100" dir="2700000" algn="tl">
                    <a:srgbClr val="C0C0C0"/>
                  </a:outerShdw>
                </a:effectLst>
                <a:latin typeface="Times New Roman" pitchFamily="18" charset="0"/>
              </a:rPr>
              <a:t>The resulting n-bit blocks are called </a:t>
            </a:r>
            <a:r>
              <a:rPr lang="en-US" i="1" dirty="0">
                <a:solidFill>
                  <a:schemeClr val="hlink"/>
                </a:solidFill>
                <a:effectLst>
                  <a:outerShdw blurRad="38100" dist="38100" dir="2700000" algn="tl">
                    <a:srgbClr val="C0C0C0"/>
                  </a:outerShdw>
                </a:effectLst>
                <a:latin typeface="Times New Roman" pitchFamily="18" charset="0"/>
              </a:rPr>
              <a:t>codewords</a:t>
            </a:r>
            <a:r>
              <a:rPr lang="en-US" i="1" dirty="0">
                <a:effectLst>
                  <a:outerShdw blurRad="38100" dist="38100" dir="2700000" algn="tl">
                    <a:srgbClr val="C0C0C0"/>
                  </a:outerShdw>
                </a:effectLst>
                <a:latin typeface="Times New Roman" pitchFamily="18" charset="0"/>
              </a:rPr>
              <a:t>.</a:t>
            </a:r>
          </a:p>
          <a:p>
            <a:pPr algn="just" eaLnBrk="1" hangingPunct="1">
              <a:defRPr/>
            </a:pPr>
            <a:endParaRPr lang="en-US" i="1" dirty="0">
              <a:effectLst>
                <a:outerShdw blurRad="38100" dist="38100" dir="2700000" algn="tl">
                  <a:srgbClr val="C0C0C0"/>
                </a:outerShdw>
              </a:effectLst>
              <a:latin typeface="Times New Roman" pitchFamily="18" charset="0"/>
            </a:endParaRPr>
          </a:p>
        </p:txBody>
      </p:sp>
      <p:sp>
        <p:nvSpPr>
          <p:cNvPr id="12293" name="Rectangle 6"/>
          <p:cNvSpPr>
            <a:spLocks noChangeArrowheads="1"/>
          </p:cNvSpPr>
          <p:nvPr/>
        </p:nvSpPr>
        <p:spPr bwMode="auto">
          <a:xfrm>
            <a:off x="1371600" y="5105400"/>
            <a:ext cx="4724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400">
                <a:solidFill>
                  <a:srgbClr val="0033CC"/>
                </a:solidFill>
                <a:latin typeface="Times New Roman" panose="02020603050405020304" pitchFamily="18" charset="0"/>
              </a:rPr>
              <a:t>Error Detection</a:t>
            </a:r>
            <a:r>
              <a:rPr lang="fr-FR" altLang="ar-SA" sz="2400">
                <a:solidFill>
                  <a:srgbClr val="0033CC"/>
                </a:solidFill>
                <a:latin typeface="Times New Roman" panose="02020603050405020304" pitchFamily="18" charset="0"/>
              </a:rPr>
              <a:t/>
            </a:r>
            <a:br>
              <a:rPr lang="fr-FR" altLang="ar-SA" sz="2400">
                <a:solidFill>
                  <a:srgbClr val="0033CC"/>
                </a:solidFill>
                <a:latin typeface="Times New Roman" panose="02020603050405020304" pitchFamily="18" charset="0"/>
              </a:rPr>
            </a:br>
            <a:r>
              <a:rPr lang="fr-FR" altLang="ar-SA" sz="2400">
                <a:solidFill>
                  <a:srgbClr val="0033CC"/>
                </a:solidFill>
                <a:latin typeface="Times New Roman" panose="02020603050405020304" pitchFamily="18" charset="0"/>
              </a:rPr>
              <a:t>Error Correction</a:t>
            </a:r>
            <a:br>
              <a:rPr lang="fr-FR" altLang="ar-SA" sz="2400">
                <a:solidFill>
                  <a:srgbClr val="0033CC"/>
                </a:solidFill>
                <a:latin typeface="Times New Roman" panose="02020603050405020304" pitchFamily="18" charset="0"/>
              </a:rPr>
            </a:br>
            <a:endParaRPr lang="en-US" altLang="ar-SA" sz="2400">
              <a:solidFill>
                <a:srgbClr val="0033CC"/>
              </a:solidFill>
              <a:latin typeface="Times New Roman" panose="02020603050405020304" pitchFamily="18" charset="0"/>
            </a:endParaRPr>
          </a:p>
        </p:txBody>
      </p:sp>
      <p:sp>
        <p:nvSpPr>
          <p:cNvPr id="858119" name="Text Box 7"/>
          <p:cNvSpPr txBox="1">
            <a:spLocks noChangeArrowheads="1"/>
          </p:cNvSpPr>
          <p:nvPr/>
        </p:nvSpPr>
        <p:spPr bwMode="auto">
          <a:xfrm>
            <a:off x="838200" y="4572000"/>
            <a:ext cx="4862513" cy="519113"/>
          </a:xfrm>
          <a:prstGeom prst="rect">
            <a:avLst/>
          </a:prstGeom>
          <a:noFill/>
          <a:ln w="76200" algn="ctr">
            <a:noFill/>
            <a:miter lim="800000"/>
            <a:headEnd/>
            <a:tailEnd/>
          </a:ln>
          <a:effectLst/>
        </p:spPr>
        <p:txBody>
          <a:bodyPr wrap="none">
            <a:spAutoFit/>
          </a:bodyPr>
          <a:lstStyle/>
          <a:p>
            <a:pPr algn="ctr">
              <a:defRPr/>
            </a:pPr>
            <a:r>
              <a:rPr lang="en-US" sz="2800" i="1" u="sng" dirty="0">
                <a:solidFill>
                  <a:schemeClr val="hlink"/>
                </a:solidFill>
                <a:effectLst>
                  <a:outerShdw blurRad="38100" dist="38100" dir="2700000" algn="tl">
                    <a:srgbClr val="C0C0C0"/>
                  </a:outerShdw>
                </a:effectLst>
                <a:latin typeface="Times New Roman" pitchFamily="18" charset="0"/>
              </a:rPr>
              <a:t>Topics discussed in this section:</a:t>
            </a:r>
          </a:p>
        </p:txBody>
      </p:sp>
      <p:sp>
        <p:nvSpPr>
          <p:cNvPr id="7" name="Rectangle 2"/>
          <p:cNvSpPr>
            <a:spLocks noChangeArrowheads="1"/>
          </p:cNvSpPr>
          <p:nvPr/>
        </p:nvSpPr>
        <p:spPr bwMode="auto">
          <a:xfrm>
            <a:off x="0" y="0"/>
            <a:ext cx="9144000" cy="838200"/>
          </a:xfrm>
          <a:prstGeom prst="rect">
            <a:avLst/>
          </a:prstGeom>
          <a:noFill/>
          <a:ln w="9525">
            <a:solidFill>
              <a:schemeClr val="tx1"/>
            </a:solid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8" name="Text Box 3"/>
          <p:cNvSpPr txBox="1">
            <a:spLocks noChangeArrowheads="1"/>
          </p:cNvSpPr>
          <p:nvPr/>
        </p:nvSpPr>
        <p:spPr bwMode="auto">
          <a:xfrm>
            <a:off x="152400" y="76200"/>
            <a:ext cx="3387466" cy="584775"/>
          </a:xfrm>
          <a:prstGeom prst="rect">
            <a:avLst/>
          </a:prstGeom>
          <a:noFill/>
          <a:ln w="9525">
            <a:noFill/>
            <a:miter lim="800000"/>
            <a:headEnd/>
            <a:tailEnd/>
          </a:ln>
          <a:effectLst/>
        </p:spPr>
        <p:txBody>
          <a:bodyPr wrap="none">
            <a:spAutoFit/>
          </a:bodyPr>
          <a:lstStyle/>
          <a:p>
            <a:pPr>
              <a:defRPr/>
            </a:pPr>
            <a:r>
              <a:rPr lang="en-US" dirty="0" smtClean="0">
                <a:effectLst>
                  <a:outerShdw blurRad="38100" dist="38100" dir="2700000" algn="tl">
                    <a:srgbClr val="C0C0C0"/>
                  </a:outerShdw>
                </a:effectLst>
                <a:latin typeface="Times" pitchFamily="18" charset="0"/>
              </a:rPr>
              <a:t>3.2   </a:t>
            </a:r>
            <a:r>
              <a:rPr lang="en-US" dirty="0">
                <a:effectLst>
                  <a:outerShdw blurRad="38100" dist="38100" dir="2700000" algn="tl">
                    <a:srgbClr val="C0C0C0"/>
                  </a:outerShdw>
                </a:effectLst>
                <a:latin typeface="Times" pitchFamily="18" charset="0"/>
              </a:rPr>
              <a:t>Block Coding</a:t>
            </a:r>
          </a:p>
        </p:txBody>
      </p:sp>
      <p:sp>
        <p:nvSpPr>
          <p:cNvPr id="12297" name="Text Box 2"/>
          <p:cNvSpPr txBox="1">
            <a:spLocks noChangeArrowheads="1"/>
          </p:cNvSpPr>
          <p:nvPr/>
        </p:nvSpPr>
        <p:spPr bwMode="auto">
          <a:xfrm>
            <a:off x="762000" y="4114800"/>
            <a:ext cx="213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2400" i="1"/>
              <a:t>2 </a:t>
            </a:r>
            <a:r>
              <a:rPr lang="en-US" altLang="en-US" sz="2400" i="1" baseline="50000"/>
              <a:t>r</a:t>
            </a:r>
            <a:r>
              <a:rPr lang="en-US" altLang="en-US" sz="2400" i="1"/>
              <a:t> ≥ m+r+1</a:t>
            </a:r>
          </a:p>
        </p:txBody>
      </p:sp>
    </p:spTree>
    <p:extLst>
      <p:ext uri="{BB962C8B-B14F-4D97-AF65-F5344CB8AC3E}">
        <p14:creationId xmlns:p14="http://schemas.microsoft.com/office/powerpoint/2010/main" val="17332823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13316" name="Rectangle 6"/>
          <p:cNvSpPr>
            <a:spLocks noChangeArrowheads="1"/>
          </p:cNvSpPr>
          <p:nvPr/>
        </p:nvSpPr>
        <p:spPr bwMode="auto">
          <a:xfrm>
            <a:off x="457200" y="152400"/>
            <a:ext cx="472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400">
                <a:solidFill>
                  <a:srgbClr val="0033CC"/>
                </a:solidFill>
                <a:latin typeface="Times New Roman" panose="02020603050405020304" pitchFamily="18" charset="0"/>
              </a:rPr>
              <a:t>Error Detection</a:t>
            </a:r>
          </a:p>
        </p:txBody>
      </p:sp>
      <p:pic>
        <p:nvPicPr>
          <p:cNvPr id="133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143000"/>
            <a:ext cx="7620000"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Line 2"/>
          <p:cNvSpPr>
            <a:spLocks noChangeShapeType="1"/>
          </p:cNvSpPr>
          <p:nvPr/>
        </p:nvSpPr>
        <p:spPr bwMode="auto">
          <a:xfrm>
            <a:off x="152400" y="7620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3319" name="Rectangle 6"/>
          <p:cNvSpPr>
            <a:spLocks noChangeArrowheads="1"/>
          </p:cNvSpPr>
          <p:nvPr/>
        </p:nvSpPr>
        <p:spPr bwMode="auto">
          <a:xfrm>
            <a:off x="762000" y="5181600"/>
            <a:ext cx="191590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514350" indent="-51435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1800" dirty="0">
                <a:solidFill>
                  <a:srgbClr val="FF0000"/>
                </a:solidFill>
              </a:rPr>
              <a:t>Solution</a:t>
            </a:r>
            <a:r>
              <a:rPr lang="en-US" altLang="ar-SA" sz="1800" dirty="0"/>
              <a:t> </a:t>
            </a:r>
          </a:p>
          <a:p>
            <a:r>
              <a:rPr lang="en-US" altLang="ar-SA" sz="1800" dirty="0"/>
              <a:t>Retransmission</a:t>
            </a:r>
          </a:p>
        </p:txBody>
      </p:sp>
    </p:spTree>
    <p:extLst>
      <p:ext uri="{BB962C8B-B14F-4D97-AF65-F5344CB8AC3E}">
        <p14:creationId xmlns:p14="http://schemas.microsoft.com/office/powerpoint/2010/main" val="32170427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14340" name="Rectangle 6"/>
          <p:cNvSpPr>
            <a:spLocks noChangeArrowheads="1"/>
          </p:cNvSpPr>
          <p:nvPr/>
        </p:nvSpPr>
        <p:spPr bwMode="auto">
          <a:xfrm>
            <a:off x="457200" y="152400"/>
            <a:ext cx="472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400">
                <a:solidFill>
                  <a:srgbClr val="0033CC"/>
                </a:solidFill>
                <a:latin typeface="Times New Roman" panose="02020603050405020304" pitchFamily="18" charset="0"/>
              </a:rPr>
              <a:t>Error Correction</a:t>
            </a:r>
          </a:p>
        </p:txBody>
      </p:sp>
      <p:sp>
        <p:nvSpPr>
          <p:cNvPr id="14341" name="Line 2"/>
          <p:cNvSpPr>
            <a:spLocks noChangeShapeType="1"/>
          </p:cNvSpPr>
          <p:nvPr/>
        </p:nvSpPr>
        <p:spPr bwMode="auto">
          <a:xfrm>
            <a:off x="152400" y="7620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838200"/>
            <a:ext cx="74676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Rectangle 4"/>
          <p:cNvSpPr>
            <a:spLocks noChangeArrowheads="1"/>
          </p:cNvSpPr>
          <p:nvPr/>
        </p:nvSpPr>
        <p:spPr bwMode="auto">
          <a:xfrm>
            <a:off x="381000" y="4572000"/>
            <a:ext cx="6019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1800" dirty="0">
                <a:solidFill>
                  <a:srgbClr val="FF0000"/>
                </a:solidFill>
              </a:rPr>
              <a:t>Solution</a:t>
            </a:r>
            <a:r>
              <a:rPr lang="en-US" altLang="ar-SA" sz="1800" dirty="0"/>
              <a:t> </a:t>
            </a:r>
          </a:p>
          <a:p>
            <a:pPr>
              <a:buFont typeface="Tahoma" panose="020B0604030504040204" pitchFamily="34" charset="0"/>
              <a:buAutoNum type="arabicPeriod"/>
            </a:pPr>
            <a:r>
              <a:rPr lang="en-US" altLang="ar-SA" sz="1800" dirty="0"/>
              <a:t>Forward Error Correction</a:t>
            </a:r>
          </a:p>
          <a:p>
            <a:pPr>
              <a:buFont typeface="Tahoma" panose="020B0604030504040204" pitchFamily="34" charset="0"/>
              <a:buAutoNum type="arabicPeriod"/>
            </a:pPr>
            <a:r>
              <a:rPr lang="en-US" altLang="ar-SA" sz="1800" dirty="0"/>
              <a:t>Burst Error Correction</a:t>
            </a:r>
          </a:p>
        </p:txBody>
      </p:sp>
    </p:spTree>
    <p:extLst>
      <p:ext uri="{BB962C8B-B14F-4D97-AF65-F5344CB8AC3E}">
        <p14:creationId xmlns:p14="http://schemas.microsoft.com/office/powerpoint/2010/main" val="2596393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15364" name="Text Box 11"/>
          <p:cNvSpPr txBox="1">
            <a:spLocks noChangeArrowheads="1"/>
          </p:cNvSpPr>
          <p:nvPr/>
        </p:nvSpPr>
        <p:spPr bwMode="auto">
          <a:xfrm>
            <a:off x="533400" y="1066800"/>
            <a:ext cx="2867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i="1">
                <a:solidFill>
                  <a:schemeClr val="hlink"/>
                </a:solidFill>
                <a:latin typeface="Times New Roman" panose="02020603050405020304" pitchFamily="18" charset="0"/>
              </a:rPr>
              <a:t>Error Detection</a:t>
            </a:r>
          </a:p>
        </p:txBody>
      </p:sp>
      <p:pic>
        <p:nvPicPr>
          <p:cNvPr id="1536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667000"/>
            <a:ext cx="762317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6"/>
          <p:cNvSpPr>
            <a:spLocks noChangeArrowheads="1"/>
          </p:cNvSpPr>
          <p:nvPr/>
        </p:nvSpPr>
        <p:spPr bwMode="auto">
          <a:xfrm>
            <a:off x="457200" y="152400"/>
            <a:ext cx="472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dirty="0" smtClean="0">
                <a:solidFill>
                  <a:srgbClr val="0033CC"/>
                </a:solidFill>
                <a:latin typeface="Times New Roman" panose="02020603050405020304" pitchFamily="18" charset="0"/>
              </a:rPr>
              <a:t>3.3 </a:t>
            </a:r>
            <a:r>
              <a:rPr lang="en-US" altLang="ar-SA" dirty="0">
                <a:solidFill>
                  <a:srgbClr val="0033CC"/>
                </a:solidFill>
                <a:latin typeface="Times New Roman" panose="02020603050405020304" pitchFamily="18" charset="0"/>
              </a:rPr>
              <a:t>Linear Block Coding</a:t>
            </a:r>
          </a:p>
        </p:txBody>
      </p:sp>
    </p:spTree>
    <p:extLst>
      <p:ext uri="{BB962C8B-B14F-4D97-AF65-F5344CB8AC3E}">
        <p14:creationId xmlns:p14="http://schemas.microsoft.com/office/powerpoint/2010/main" val="9180072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6388" name="Text Box 4"/>
          <p:cNvSpPr txBox="1">
            <a:spLocks noChangeArrowheads="1"/>
          </p:cNvSpPr>
          <p:nvPr/>
        </p:nvSpPr>
        <p:spPr bwMode="auto">
          <a:xfrm>
            <a:off x="457200" y="1524000"/>
            <a:ext cx="3125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2400" i="1"/>
              <a:t>Even-parity concept</a:t>
            </a:r>
            <a:endParaRPr lang="en-US" altLang="ar-SA" sz="2000" i="1">
              <a:latin typeface="Times New Roman" panose="02020603050405020304" pitchFamily="18" charset="0"/>
            </a:endParaRPr>
          </a:p>
        </p:txBody>
      </p:sp>
      <p:pic>
        <p:nvPicPr>
          <p:cNvPr id="1638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981200"/>
            <a:ext cx="4953000" cy="345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10"/>
          <p:cNvSpPr>
            <a:spLocks noChangeArrowheads="1"/>
          </p:cNvSpPr>
          <p:nvPr/>
        </p:nvSpPr>
        <p:spPr bwMode="auto">
          <a:xfrm>
            <a:off x="304800" y="685800"/>
            <a:ext cx="5426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635000" indent="-4064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lvl="3"/>
            <a:r>
              <a:rPr lang="en-US" altLang="ar-SA"/>
              <a:t>Simple Parity Check code</a:t>
            </a:r>
          </a:p>
        </p:txBody>
      </p:sp>
      <p:sp>
        <p:nvSpPr>
          <p:cNvPr id="16391" name="Text Box 4"/>
          <p:cNvSpPr txBox="1">
            <a:spLocks noChangeArrowheads="1"/>
          </p:cNvSpPr>
          <p:nvPr/>
        </p:nvSpPr>
        <p:spPr bwMode="auto">
          <a:xfrm>
            <a:off x="457200" y="5638800"/>
            <a:ext cx="3276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2400" i="1"/>
              <a:t>Odd-parity concept ?</a:t>
            </a:r>
            <a:endParaRPr lang="en-US" altLang="ar-SA" sz="2000" i="1">
              <a:latin typeface="Times New Roman" panose="02020603050405020304" pitchFamily="18" charset="0"/>
            </a:endParaRPr>
          </a:p>
        </p:txBody>
      </p:sp>
    </p:spTree>
    <p:extLst>
      <p:ext uri="{BB962C8B-B14F-4D97-AF65-F5344CB8AC3E}">
        <p14:creationId xmlns:p14="http://schemas.microsoft.com/office/powerpoint/2010/main" val="3744151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7412" name="Rectangle 10"/>
          <p:cNvSpPr>
            <a:spLocks noChangeArrowheads="1"/>
          </p:cNvSpPr>
          <p:nvPr/>
        </p:nvSpPr>
        <p:spPr bwMode="auto">
          <a:xfrm>
            <a:off x="304800" y="685800"/>
            <a:ext cx="2898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635000" indent="-4064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lvl="3"/>
            <a:r>
              <a:rPr lang="en-US" altLang="ar-SA"/>
              <a:t>Parity Check</a:t>
            </a:r>
          </a:p>
        </p:txBody>
      </p:sp>
      <p:pic>
        <p:nvPicPr>
          <p:cNvPr id="1741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8088" y="1905000"/>
            <a:ext cx="672782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21491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921609" name="Rectangle 9"/>
          <p:cNvSpPr>
            <a:spLocks noChangeArrowheads="1"/>
          </p:cNvSpPr>
          <p:nvPr/>
        </p:nvSpPr>
        <p:spPr bwMode="auto">
          <a:xfrm>
            <a:off x="1066800" y="2667000"/>
            <a:ext cx="6629400" cy="2246313"/>
          </a:xfrm>
          <a:prstGeom prst="rect">
            <a:avLst/>
          </a:prstGeom>
          <a:solidFill>
            <a:schemeClr val="bg1"/>
          </a:solidFill>
          <a:ln w="9525">
            <a:noFill/>
            <a:miter lim="800000"/>
            <a:headEnd/>
            <a:tailEnd/>
          </a:ln>
          <a:effectLst/>
        </p:spPr>
        <p:txBody>
          <a:bodyPr>
            <a:spAutoFit/>
          </a:bodyPr>
          <a:lstStyle/>
          <a:p>
            <a:pPr algn="just">
              <a:defRPr/>
            </a:pPr>
            <a:r>
              <a:rPr lang="en-US" sz="2800" i="1" dirty="0">
                <a:effectLst>
                  <a:outerShdw blurRad="38100" dist="38100" dir="2700000" algn="tl">
                    <a:srgbClr val="C0C0C0"/>
                  </a:outerShdw>
                </a:effectLst>
                <a:latin typeface="Arial" charset="0"/>
              </a:rPr>
              <a:t>Simple parity check can detect all single-bit errors. </a:t>
            </a:r>
          </a:p>
          <a:p>
            <a:pPr algn="just">
              <a:defRPr/>
            </a:pPr>
            <a:r>
              <a:rPr lang="en-US" sz="2800" i="1" dirty="0">
                <a:effectLst>
                  <a:outerShdw blurRad="38100" dist="38100" dir="2700000" algn="tl">
                    <a:srgbClr val="C0C0C0"/>
                  </a:outerShdw>
                </a:effectLst>
                <a:latin typeface="Arial" charset="0"/>
              </a:rPr>
              <a:t>It can detect burst errors only if the total number of errors in each data unit is odd for even-parity.</a:t>
            </a:r>
            <a:endParaRPr lang="en-US" sz="2800" i="1" dirty="0">
              <a:latin typeface="Times New Roman" pitchFamily="18" charset="0"/>
            </a:endParaRPr>
          </a:p>
        </p:txBody>
      </p:sp>
    </p:spTree>
    <p:extLst>
      <p:ext uri="{BB962C8B-B14F-4D97-AF65-F5344CB8AC3E}">
        <p14:creationId xmlns:p14="http://schemas.microsoft.com/office/powerpoint/2010/main" val="2979433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The Data Link Layer</a:t>
            </a:r>
          </a:p>
        </p:txBody>
      </p:sp>
      <p:sp>
        <p:nvSpPr>
          <p:cNvPr id="21506" name="Content Placeholder 2"/>
          <p:cNvSpPr>
            <a:spLocks noGrp="1"/>
          </p:cNvSpPr>
          <p:nvPr>
            <p:ph idx="1"/>
          </p:nvPr>
        </p:nvSpPr>
        <p:spPr bwMode="auto">
          <a:xfrm>
            <a:off x="381000" y="1524000"/>
            <a:ext cx="6324600" cy="4019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mtClean="0"/>
              <a:t>Responsible for delivering frames of information over a single link</a:t>
            </a:r>
          </a:p>
          <a:p>
            <a:pPr lvl="1"/>
            <a:r>
              <a:rPr lang="en-US" altLang="ar-SA" smtClean="0"/>
              <a:t>Handles transmission errors and regulates the flow of data</a:t>
            </a:r>
          </a:p>
        </p:txBody>
      </p:sp>
      <p:grpSp>
        <p:nvGrpSpPr>
          <p:cNvPr id="21507" name="Group 26"/>
          <p:cNvGrpSpPr>
            <a:grpSpLocks/>
          </p:cNvGrpSpPr>
          <p:nvPr/>
        </p:nvGrpSpPr>
        <p:grpSpPr bwMode="auto">
          <a:xfrm>
            <a:off x="6753225" y="2257425"/>
            <a:ext cx="1466850" cy="1930400"/>
            <a:chOff x="6753225" y="2638425"/>
            <a:chExt cx="1466850" cy="1930400"/>
          </a:xfrm>
        </p:grpSpPr>
        <p:sp>
          <p:nvSpPr>
            <p:cNvPr id="21509" name="Rectangle 4"/>
            <p:cNvSpPr>
              <a:spLocks noChangeArrowheads="1"/>
            </p:cNvSpPr>
            <p:nvPr/>
          </p:nvSpPr>
          <p:spPr bwMode="auto">
            <a:xfrm>
              <a:off x="6753225" y="4187825"/>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endParaRPr lang="ar-SA" altLang="ar-SA"/>
            </a:p>
          </p:txBody>
        </p:sp>
        <p:sp>
          <p:nvSpPr>
            <p:cNvPr id="21510" name="Rectangle 5"/>
            <p:cNvSpPr>
              <a:spLocks noChangeArrowheads="1"/>
            </p:cNvSpPr>
            <p:nvPr/>
          </p:nvSpPr>
          <p:spPr bwMode="auto">
            <a:xfrm>
              <a:off x="6753225" y="3806825"/>
              <a:ext cx="1447800" cy="381000"/>
            </a:xfrm>
            <a:prstGeom prst="rect">
              <a:avLst/>
            </a:prstGeom>
            <a:solidFill>
              <a:srgbClr val="FF2BD8">
                <a:alpha val="50195"/>
              </a:srgbClr>
            </a:solidFill>
            <a:ln w="9525">
              <a:solidFill>
                <a:schemeClr val="tx1"/>
              </a:solidFill>
              <a:miter lim="800000"/>
              <a:headEnd/>
              <a:tailEnd/>
            </a:ln>
          </p:spPr>
          <p:txBody>
            <a:bodyPr wrap="none" anchor="ctr">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endParaRPr lang="ar-SA" altLang="ar-SA"/>
            </a:p>
          </p:txBody>
        </p:sp>
        <p:sp>
          <p:nvSpPr>
            <p:cNvPr id="21511" name="Rectangle 6"/>
            <p:cNvSpPr>
              <a:spLocks noChangeArrowheads="1"/>
            </p:cNvSpPr>
            <p:nvPr/>
          </p:nvSpPr>
          <p:spPr bwMode="auto">
            <a:xfrm>
              <a:off x="6753225" y="3416300"/>
              <a:ext cx="1447800" cy="381000"/>
            </a:xfrm>
            <a:prstGeom prst="rect">
              <a:avLst/>
            </a:prstGeom>
            <a:solidFill>
              <a:schemeClr val="bg1"/>
            </a:solidFill>
            <a:ln w="9525">
              <a:solidFill>
                <a:schemeClr val="tx1"/>
              </a:solidFill>
              <a:miter lim="800000"/>
              <a:headEnd/>
              <a:tailEnd/>
            </a:ln>
          </p:spPr>
          <p:txBody>
            <a:bodyPr wrap="none" anchor="ctr">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endParaRPr lang="ar-SA" altLang="ar-SA"/>
            </a:p>
          </p:txBody>
        </p:sp>
        <p:sp>
          <p:nvSpPr>
            <p:cNvPr id="21512" name="Rectangle 7"/>
            <p:cNvSpPr>
              <a:spLocks noChangeArrowheads="1"/>
            </p:cNvSpPr>
            <p:nvPr/>
          </p:nvSpPr>
          <p:spPr bwMode="auto">
            <a:xfrm>
              <a:off x="6753225" y="3035300"/>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endParaRPr lang="ar-SA" altLang="ar-SA"/>
            </a:p>
          </p:txBody>
        </p:sp>
        <p:sp>
          <p:nvSpPr>
            <p:cNvPr id="21513" name="Rectangle 10"/>
            <p:cNvSpPr>
              <a:spLocks noChangeArrowheads="1"/>
            </p:cNvSpPr>
            <p:nvPr/>
          </p:nvSpPr>
          <p:spPr bwMode="auto">
            <a:xfrm>
              <a:off x="6753225" y="2657475"/>
              <a:ext cx="14478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endParaRPr lang="ar-SA" altLang="ar-SA"/>
            </a:p>
          </p:txBody>
        </p:sp>
        <p:sp>
          <p:nvSpPr>
            <p:cNvPr id="21514" name="Text Box 11"/>
            <p:cNvSpPr txBox="1">
              <a:spLocks noChangeArrowheads="1"/>
            </p:cNvSpPr>
            <p:nvPr/>
          </p:nvSpPr>
          <p:spPr bwMode="auto">
            <a:xfrm>
              <a:off x="6916738" y="4162425"/>
              <a:ext cx="11318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r>
                <a:rPr lang="en-US" altLang="ar-SA" sz="2000"/>
                <a:t>Physical</a:t>
              </a:r>
            </a:p>
          </p:txBody>
        </p:sp>
        <p:sp>
          <p:nvSpPr>
            <p:cNvPr id="21515" name="Text Box 12"/>
            <p:cNvSpPr txBox="1">
              <a:spLocks noChangeArrowheads="1"/>
            </p:cNvSpPr>
            <p:nvPr/>
          </p:nvSpPr>
          <p:spPr bwMode="auto">
            <a:xfrm>
              <a:off x="7145975" y="3797300"/>
              <a:ext cx="6559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r>
                <a:rPr lang="en-US" altLang="ar-SA" sz="2000"/>
                <a:t>Link</a:t>
              </a:r>
            </a:p>
          </p:txBody>
        </p:sp>
        <p:sp>
          <p:nvSpPr>
            <p:cNvPr id="21516" name="Text Box 13"/>
            <p:cNvSpPr txBox="1">
              <a:spLocks noChangeArrowheads="1"/>
            </p:cNvSpPr>
            <p:nvPr/>
          </p:nvSpPr>
          <p:spPr bwMode="auto">
            <a:xfrm>
              <a:off x="6904038" y="3432175"/>
              <a:ext cx="1116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r>
                <a:rPr lang="en-US" altLang="ar-SA" sz="2000"/>
                <a:t>Network</a:t>
              </a:r>
            </a:p>
          </p:txBody>
        </p:sp>
        <p:sp>
          <p:nvSpPr>
            <p:cNvPr id="21517" name="Text Box 14"/>
            <p:cNvSpPr txBox="1">
              <a:spLocks noChangeArrowheads="1"/>
            </p:cNvSpPr>
            <p:nvPr/>
          </p:nvSpPr>
          <p:spPr bwMode="auto">
            <a:xfrm>
              <a:off x="6818313" y="3035300"/>
              <a:ext cx="1270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r>
                <a:rPr lang="en-US" altLang="ar-SA" sz="2000"/>
                <a:t>Transport</a:t>
              </a:r>
            </a:p>
          </p:txBody>
        </p:sp>
        <p:sp>
          <p:nvSpPr>
            <p:cNvPr id="21518" name="Text Box 17"/>
            <p:cNvSpPr txBox="1">
              <a:spLocks noChangeArrowheads="1"/>
            </p:cNvSpPr>
            <p:nvPr/>
          </p:nvSpPr>
          <p:spPr bwMode="auto">
            <a:xfrm>
              <a:off x="6791325" y="2638425"/>
              <a:ext cx="14287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r>
                <a:rPr lang="en-US" altLang="ar-SA" sz="2000"/>
                <a:t>Application</a:t>
              </a:r>
            </a:p>
          </p:txBody>
        </p:sp>
      </p:grpSp>
      <p:sp>
        <p:nvSpPr>
          <p:cNvPr id="21508"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28470788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9460" name="Text Box 4"/>
          <p:cNvSpPr txBox="1">
            <a:spLocks noChangeArrowheads="1"/>
          </p:cNvSpPr>
          <p:nvPr/>
        </p:nvSpPr>
        <p:spPr bwMode="auto">
          <a:xfrm>
            <a:off x="304800" y="762000"/>
            <a:ext cx="3930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Two-dimensional parity-check code</a:t>
            </a:r>
          </a:p>
        </p:txBody>
      </p:sp>
      <p:sp>
        <p:nvSpPr>
          <p:cNvPr id="19461" name="Rectangle 2"/>
          <p:cNvSpPr>
            <a:spLocks noChangeArrowheads="1"/>
          </p:cNvSpPr>
          <p:nvPr/>
        </p:nvSpPr>
        <p:spPr bwMode="auto">
          <a:xfrm>
            <a:off x="533400" y="2255838"/>
            <a:ext cx="7543800" cy="2346325"/>
          </a:xfrm>
          <a:prstGeom prst="rect">
            <a:avLst/>
          </a:prstGeom>
          <a:solidFill>
            <a:schemeClr val="bg1"/>
          </a:solidFill>
          <a:ln>
            <a:noFill/>
          </a:ln>
          <a:extLst>
            <a:ext uri="{91240B29-F687-4F45-9708-019B960494DF}">
              <a14:hiddenLine xmlns:a14="http://schemas.microsoft.com/office/drawing/2010/main" w="57150">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spcBef>
                <a:spcPts val="1200"/>
              </a:spcBef>
              <a:spcAft>
                <a:spcPts val="1000"/>
              </a:spcAft>
            </a:pPr>
            <a:r>
              <a:rPr lang="en-US" altLang="ar-SA" sz="3600" i="1"/>
              <a:t>In two-dimensional parity check, a block of bits is divided into rows and a redundant row of bits is added to the whole block.</a:t>
            </a:r>
          </a:p>
        </p:txBody>
      </p:sp>
    </p:spTree>
    <p:extLst>
      <p:ext uri="{BB962C8B-B14F-4D97-AF65-F5344CB8AC3E}">
        <p14:creationId xmlns:p14="http://schemas.microsoft.com/office/powerpoint/2010/main" val="13812975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0484" name="Text Box 4"/>
          <p:cNvSpPr txBox="1">
            <a:spLocks noChangeArrowheads="1"/>
          </p:cNvSpPr>
          <p:nvPr/>
        </p:nvSpPr>
        <p:spPr bwMode="auto">
          <a:xfrm>
            <a:off x="304800" y="762000"/>
            <a:ext cx="3930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Two-dimensional parity-check code</a:t>
            </a:r>
          </a:p>
        </p:txBody>
      </p:sp>
      <p:pic>
        <p:nvPicPr>
          <p:cNvPr id="2048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1550" y="2209800"/>
            <a:ext cx="438785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34404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8"/>
          <p:cNvSpPr>
            <a:spLocks noChangeArrowheads="1"/>
          </p:cNvSpPr>
          <p:nvPr/>
        </p:nvSpPr>
        <p:spPr bwMode="gray">
          <a:xfrm>
            <a:off x="458788" y="914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21508" name="Text Box 10"/>
          <p:cNvSpPr txBox="1">
            <a:spLocks noChangeArrowheads="1"/>
          </p:cNvSpPr>
          <p:nvPr/>
        </p:nvSpPr>
        <p:spPr bwMode="auto">
          <a:xfrm>
            <a:off x="685800" y="304800"/>
            <a:ext cx="4745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i="1"/>
              <a:t>Two-dimensional parity</a:t>
            </a:r>
            <a:endParaRPr lang="en-US" altLang="ar-SA" i="1">
              <a:solidFill>
                <a:schemeClr val="hlink"/>
              </a:solidFill>
              <a:latin typeface="Times New Roman" panose="02020603050405020304" pitchFamily="18" charset="0"/>
            </a:endParaRPr>
          </a:p>
        </p:txBody>
      </p:sp>
      <p:pic>
        <p:nvPicPr>
          <p:cNvPr id="2150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95400"/>
            <a:ext cx="7559675"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8356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1828800" y="838200"/>
          <a:ext cx="6096000" cy="1854200"/>
        </p:xfrm>
        <a:graphic>
          <a:graphicData uri="http://schemas.openxmlformats.org/drawingml/2006/table">
            <a:tbl>
              <a:tblPr firstRow="1" bandRow="1">
                <a:tableStyleId>{BDBED569-4797-4DF1-A0F4-6AAB3CD982D8}</a:tableStyleId>
              </a:tblPr>
              <a:tblGrid>
                <a:gridCol w="762000">
                  <a:extLst>
                    <a:ext uri="{9D8B030D-6E8A-4147-A177-3AD203B41FA5}">
                      <a16:colId xmlns:a16="http://schemas.microsoft.com/office/drawing/2014/main" xmlns="" val="20000"/>
                    </a:ext>
                  </a:extLst>
                </a:gridCol>
                <a:gridCol w="762000">
                  <a:extLst>
                    <a:ext uri="{9D8B030D-6E8A-4147-A177-3AD203B41FA5}">
                      <a16:colId xmlns:a16="http://schemas.microsoft.com/office/drawing/2014/main" xmlns="" val="20001"/>
                    </a:ext>
                  </a:extLst>
                </a:gridCol>
                <a:gridCol w="762000">
                  <a:extLst>
                    <a:ext uri="{9D8B030D-6E8A-4147-A177-3AD203B41FA5}">
                      <a16:colId xmlns:a16="http://schemas.microsoft.com/office/drawing/2014/main" xmlns="" val="20002"/>
                    </a:ext>
                  </a:extLst>
                </a:gridCol>
                <a:gridCol w="762000">
                  <a:extLst>
                    <a:ext uri="{9D8B030D-6E8A-4147-A177-3AD203B41FA5}">
                      <a16:colId xmlns:a16="http://schemas.microsoft.com/office/drawing/2014/main" xmlns="" val="20003"/>
                    </a:ext>
                  </a:extLst>
                </a:gridCol>
                <a:gridCol w="762000">
                  <a:extLst>
                    <a:ext uri="{9D8B030D-6E8A-4147-A177-3AD203B41FA5}">
                      <a16:colId xmlns:a16="http://schemas.microsoft.com/office/drawing/2014/main" xmlns="" val="20004"/>
                    </a:ext>
                  </a:extLst>
                </a:gridCol>
                <a:gridCol w="762000">
                  <a:extLst>
                    <a:ext uri="{9D8B030D-6E8A-4147-A177-3AD203B41FA5}">
                      <a16:colId xmlns:a16="http://schemas.microsoft.com/office/drawing/2014/main" xmlns="" val="20005"/>
                    </a:ext>
                  </a:extLst>
                </a:gridCol>
                <a:gridCol w="762000">
                  <a:extLst>
                    <a:ext uri="{9D8B030D-6E8A-4147-A177-3AD203B41FA5}">
                      <a16:colId xmlns:a16="http://schemas.microsoft.com/office/drawing/2014/main" xmlns="" val="20006"/>
                    </a:ext>
                  </a:extLst>
                </a:gridCol>
                <a:gridCol w="762000">
                  <a:extLst>
                    <a:ext uri="{9D8B030D-6E8A-4147-A177-3AD203B41FA5}">
                      <a16:colId xmlns:a16="http://schemas.microsoft.com/office/drawing/2014/main" xmlns="" val="20007"/>
                    </a:ext>
                  </a:extLst>
                </a:gridCol>
              </a:tblGrid>
              <a:tr h="370840">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solidFill>
                            <a:srgbClr val="FF0000"/>
                          </a:solidFill>
                        </a:rPr>
                        <a:t>1</a:t>
                      </a:r>
                      <a:endParaRPr lang="en-US" b="1" dirty="0">
                        <a:solidFill>
                          <a:srgbClr val="FF0000"/>
                        </a:solidFill>
                      </a:endParaRPr>
                    </a:p>
                  </a:txBody>
                  <a:tcPr/>
                </a:tc>
                <a:extLst>
                  <a:ext uri="{0D108BD9-81ED-4DB2-BD59-A6C34878D82A}">
                    <a16:rowId xmlns:a16="http://schemas.microsoft.com/office/drawing/2014/main" xmlns="" val="10000"/>
                  </a:ext>
                </a:extLst>
              </a:tr>
              <a:tr h="370840">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solidFill>
                            <a:srgbClr val="FF0000"/>
                          </a:solidFill>
                        </a:rPr>
                        <a:t>1</a:t>
                      </a:r>
                      <a:endParaRPr lang="en-US" b="1" dirty="0">
                        <a:solidFill>
                          <a:srgbClr val="FF0000"/>
                        </a:solidFill>
                      </a:endParaRPr>
                    </a:p>
                  </a:txBody>
                  <a:tcPr/>
                </a:tc>
                <a:extLst>
                  <a:ext uri="{0D108BD9-81ED-4DB2-BD59-A6C34878D82A}">
                    <a16:rowId xmlns:a16="http://schemas.microsoft.com/office/drawing/2014/main" xmlns="" val="10001"/>
                  </a:ext>
                </a:extLst>
              </a:tr>
              <a:tr h="370840">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solidFill>
                            <a:srgbClr val="FF0000"/>
                          </a:solidFill>
                        </a:rPr>
                        <a:t>1</a:t>
                      </a:r>
                      <a:endParaRPr lang="en-US" b="1" dirty="0">
                        <a:solidFill>
                          <a:srgbClr val="FF0000"/>
                        </a:solidFill>
                      </a:endParaRPr>
                    </a:p>
                  </a:txBody>
                  <a:tcPr/>
                </a:tc>
                <a:extLst>
                  <a:ext uri="{0D108BD9-81ED-4DB2-BD59-A6C34878D82A}">
                    <a16:rowId xmlns:a16="http://schemas.microsoft.com/office/drawing/2014/main" xmlns="" val="10002"/>
                  </a:ext>
                </a:extLst>
              </a:tr>
              <a:tr h="370840">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solidFill>
                            <a:srgbClr val="FF0000"/>
                          </a:solidFill>
                        </a:rPr>
                        <a:t>1</a:t>
                      </a:r>
                      <a:endParaRPr lang="en-US" b="1" dirty="0">
                        <a:solidFill>
                          <a:srgbClr val="FF0000"/>
                        </a:solidFill>
                      </a:endParaRPr>
                    </a:p>
                  </a:txBody>
                  <a:tcPr/>
                </a:tc>
                <a:extLst>
                  <a:ext uri="{0D108BD9-81ED-4DB2-BD59-A6C34878D82A}">
                    <a16:rowId xmlns:a16="http://schemas.microsoft.com/office/drawing/2014/main" xmlns="" val="10003"/>
                  </a:ext>
                </a:extLst>
              </a:tr>
              <a:tr h="370840">
                <a:tc>
                  <a:txBody>
                    <a:bodyPr/>
                    <a:lstStyle/>
                    <a:p>
                      <a:r>
                        <a:rPr lang="en-US" dirty="0" smtClean="0">
                          <a:solidFill>
                            <a:srgbClr val="FF0000"/>
                          </a:solidFill>
                        </a:rPr>
                        <a:t>1</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1</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1</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1</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4"/>
                  </a:ext>
                </a:extLst>
              </a:tr>
            </a:tbl>
          </a:graphicData>
        </a:graphic>
      </p:graphicFrame>
      <p:sp>
        <p:nvSpPr>
          <p:cNvPr id="22587" name="TextBox 12"/>
          <p:cNvSpPr txBox="1">
            <a:spLocks noChangeArrowheads="1"/>
          </p:cNvSpPr>
          <p:nvPr/>
        </p:nvSpPr>
        <p:spPr bwMode="auto">
          <a:xfrm>
            <a:off x="292100" y="1122363"/>
            <a:ext cx="85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a:t>Sent</a:t>
            </a:r>
          </a:p>
        </p:txBody>
      </p:sp>
      <p:sp>
        <p:nvSpPr>
          <p:cNvPr id="22588" name="TextBox 13"/>
          <p:cNvSpPr txBox="1">
            <a:spLocks noChangeArrowheads="1"/>
          </p:cNvSpPr>
          <p:nvPr/>
        </p:nvSpPr>
        <p:spPr bwMode="auto">
          <a:xfrm>
            <a:off x="139700" y="3332163"/>
            <a:ext cx="15382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a:t>Received</a:t>
            </a:r>
          </a:p>
        </p:txBody>
      </p:sp>
      <p:graphicFrame>
        <p:nvGraphicFramePr>
          <p:cNvPr id="11" name="Table 10"/>
          <p:cNvGraphicFramePr>
            <a:graphicFrameLocks noGrp="1"/>
          </p:cNvGraphicFramePr>
          <p:nvPr/>
        </p:nvGraphicFramePr>
        <p:xfrm>
          <a:off x="1828800" y="3429000"/>
          <a:ext cx="6934203" cy="2514600"/>
        </p:xfrm>
        <a:graphic>
          <a:graphicData uri="http://schemas.openxmlformats.org/drawingml/2006/table">
            <a:tbl>
              <a:tblPr firstRow="1" bandRow="1">
                <a:tableStyleId>{BDBED569-4797-4DF1-A0F4-6AAB3CD982D8}</a:tableStyleId>
              </a:tblPr>
              <a:tblGrid>
                <a:gridCol w="770467">
                  <a:extLst>
                    <a:ext uri="{9D8B030D-6E8A-4147-A177-3AD203B41FA5}">
                      <a16:colId xmlns:a16="http://schemas.microsoft.com/office/drawing/2014/main" xmlns="" val="20000"/>
                    </a:ext>
                  </a:extLst>
                </a:gridCol>
                <a:gridCol w="770467">
                  <a:extLst>
                    <a:ext uri="{9D8B030D-6E8A-4147-A177-3AD203B41FA5}">
                      <a16:colId xmlns:a16="http://schemas.microsoft.com/office/drawing/2014/main" xmlns="" val="20001"/>
                    </a:ext>
                  </a:extLst>
                </a:gridCol>
                <a:gridCol w="770467">
                  <a:extLst>
                    <a:ext uri="{9D8B030D-6E8A-4147-A177-3AD203B41FA5}">
                      <a16:colId xmlns:a16="http://schemas.microsoft.com/office/drawing/2014/main" xmlns="" val="20002"/>
                    </a:ext>
                  </a:extLst>
                </a:gridCol>
                <a:gridCol w="770467">
                  <a:extLst>
                    <a:ext uri="{9D8B030D-6E8A-4147-A177-3AD203B41FA5}">
                      <a16:colId xmlns:a16="http://schemas.microsoft.com/office/drawing/2014/main" xmlns="" val="20003"/>
                    </a:ext>
                  </a:extLst>
                </a:gridCol>
                <a:gridCol w="770467">
                  <a:extLst>
                    <a:ext uri="{9D8B030D-6E8A-4147-A177-3AD203B41FA5}">
                      <a16:colId xmlns:a16="http://schemas.microsoft.com/office/drawing/2014/main" xmlns="" val="20004"/>
                    </a:ext>
                  </a:extLst>
                </a:gridCol>
                <a:gridCol w="770467">
                  <a:extLst>
                    <a:ext uri="{9D8B030D-6E8A-4147-A177-3AD203B41FA5}">
                      <a16:colId xmlns:a16="http://schemas.microsoft.com/office/drawing/2014/main" xmlns="" val="20005"/>
                    </a:ext>
                  </a:extLst>
                </a:gridCol>
                <a:gridCol w="770467">
                  <a:extLst>
                    <a:ext uri="{9D8B030D-6E8A-4147-A177-3AD203B41FA5}">
                      <a16:colId xmlns:a16="http://schemas.microsoft.com/office/drawing/2014/main" xmlns="" val="20006"/>
                    </a:ext>
                  </a:extLst>
                </a:gridCol>
                <a:gridCol w="770467">
                  <a:extLst>
                    <a:ext uri="{9D8B030D-6E8A-4147-A177-3AD203B41FA5}">
                      <a16:colId xmlns:a16="http://schemas.microsoft.com/office/drawing/2014/main" xmlns="" val="20007"/>
                    </a:ext>
                  </a:extLst>
                </a:gridCol>
                <a:gridCol w="770467">
                  <a:extLst>
                    <a:ext uri="{9D8B030D-6E8A-4147-A177-3AD203B41FA5}">
                      <a16:colId xmlns:a16="http://schemas.microsoft.com/office/drawing/2014/main" xmlns="" val="20008"/>
                    </a:ext>
                  </a:extLst>
                </a:gridCol>
              </a:tblGrid>
              <a:tr h="419100">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1" dirty="0"/>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0"/>
                  </a:ext>
                </a:extLst>
              </a:tr>
              <a:tr h="419100">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1" dirty="0"/>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1"/>
                  </a:ext>
                </a:extLst>
              </a:tr>
              <a:tr h="419100">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1" dirty="0"/>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2"/>
                  </a:ext>
                </a:extLst>
              </a:tr>
              <a:tr h="419100">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0</a:t>
                      </a:r>
                      <a:endParaRPr lang="en-US" b="0" dirty="0"/>
                    </a:p>
                  </a:txBody>
                  <a:tcPr/>
                </a:tc>
                <a:tc>
                  <a:txBody>
                    <a:bodyPr/>
                    <a:lstStyle/>
                    <a:p>
                      <a:r>
                        <a:rPr lang="en-US" dirty="0" smtClean="0"/>
                        <a:t>0</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0" dirty="0"/>
                    </a:p>
                  </a:txBody>
                  <a:tcPr/>
                </a:tc>
                <a:tc>
                  <a:txBody>
                    <a:bodyPr/>
                    <a:lstStyle/>
                    <a:p>
                      <a:r>
                        <a:rPr lang="en-US" dirty="0" smtClean="0"/>
                        <a:t>1</a:t>
                      </a:r>
                      <a:endParaRPr lang="en-US" b="1" dirty="0"/>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3"/>
                  </a:ext>
                </a:extLst>
              </a:tr>
              <a:tr h="419100">
                <a:tc>
                  <a:txBody>
                    <a:bodyPr/>
                    <a:lstStyle/>
                    <a:p>
                      <a:r>
                        <a:rPr lang="en-US" dirty="0" smtClean="0"/>
                        <a:t>1</a:t>
                      </a:r>
                      <a:endParaRPr lang="en-US" b="1" dirty="0"/>
                    </a:p>
                  </a:txBody>
                  <a:tcPr/>
                </a:tc>
                <a:tc>
                  <a:txBody>
                    <a:bodyPr/>
                    <a:lstStyle/>
                    <a:p>
                      <a:r>
                        <a:rPr lang="en-US" dirty="0" smtClean="0"/>
                        <a:t>0</a:t>
                      </a:r>
                      <a:endParaRPr lang="en-US" b="1" dirty="0"/>
                    </a:p>
                  </a:txBody>
                  <a:tcPr/>
                </a:tc>
                <a:tc>
                  <a:txBody>
                    <a:bodyPr/>
                    <a:lstStyle/>
                    <a:p>
                      <a:r>
                        <a:rPr lang="en-US" dirty="0" smtClean="0"/>
                        <a:t>1</a:t>
                      </a:r>
                      <a:endParaRPr lang="en-US" b="1" dirty="0"/>
                    </a:p>
                  </a:txBody>
                  <a:tcPr/>
                </a:tc>
                <a:tc>
                  <a:txBody>
                    <a:bodyPr/>
                    <a:lstStyle/>
                    <a:p>
                      <a:r>
                        <a:rPr lang="en-US" dirty="0" smtClean="0"/>
                        <a:t>0</a:t>
                      </a:r>
                      <a:endParaRPr lang="en-US" b="1" dirty="0"/>
                    </a:p>
                  </a:txBody>
                  <a:tcPr/>
                </a:tc>
                <a:tc>
                  <a:txBody>
                    <a:bodyPr/>
                    <a:lstStyle/>
                    <a:p>
                      <a:r>
                        <a:rPr lang="en-US" dirty="0" smtClean="0"/>
                        <a:t>1</a:t>
                      </a:r>
                      <a:endParaRPr lang="en-US" b="1" dirty="0"/>
                    </a:p>
                  </a:txBody>
                  <a:tcPr/>
                </a:tc>
                <a:tc>
                  <a:txBody>
                    <a:bodyPr/>
                    <a:lstStyle/>
                    <a:p>
                      <a:r>
                        <a:rPr lang="en-US" dirty="0" smtClean="0"/>
                        <a:t>0</a:t>
                      </a:r>
                      <a:endParaRPr lang="en-US" b="1" dirty="0"/>
                    </a:p>
                  </a:txBody>
                  <a:tcPr/>
                </a:tc>
                <a:tc>
                  <a:txBody>
                    <a:bodyPr/>
                    <a:lstStyle/>
                    <a:p>
                      <a:r>
                        <a:rPr lang="en-US" dirty="0" smtClean="0"/>
                        <a:t>1</a:t>
                      </a:r>
                      <a:endParaRPr lang="en-US" b="1" dirty="0"/>
                    </a:p>
                  </a:txBody>
                  <a:tcPr/>
                </a:tc>
                <a:tc>
                  <a:txBody>
                    <a:bodyPr/>
                    <a:lstStyle/>
                    <a:p>
                      <a:r>
                        <a:rPr lang="en-US" dirty="0" smtClean="0"/>
                        <a:t>0</a:t>
                      </a:r>
                      <a:endParaRPr lang="en-US" b="1" dirty="0"/>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4"/>
                  </a:ext>
                </a:extLst>
              </a:tr>
              <a:tr h="419100">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tc>
                  <a:txBody>
                    <a:bodyPr/>
                    <a:lstStyle/>
                    <a:p>
                      <a:r>
                        <a:rPr lang="en-US" dirty="0" smtClean="0">
                          <a:solidFill>
                            <a:srgbClr val="FF0000"/>
                          </a:solidFill>
                        </a:rPr>
                        <a:t>0</a:t>
                      </a:r>
                      <a:endParaRPr lang="en-US" b="1" dirty="0">
                        <a:solidFill>
                          <a:srgbClr val="FF0000"/>
                        </a:solidFill>
                      </a:endParaRPr>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7997040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3556" name="Text Box 4"/>
          <p:cNvSpPr txBox="1">
            <a:spLocks noChangeArrowheads="1"/>
          </p:cNvSpPr>
          <p:nvPr/>
        </p:nvSpPr>
        <p:spPr bwMode="auto">
          <a:xfrm>
            <a:off x="304800" y="762000"/>
            <a:ext cx="3930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Two-dimensional parity-check code</a:t>
            </a:r>
          </a:p>
        </p:txBody>
      </p:sp>
      <p:pic>
        <p:nvPicPr>
          <p:cNvPr id="2355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47900"/>
            <a:ext cx="8547100"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59513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4580" name="Text Box 4"/>
          <p:cNvSpPr txBox="1">
            <a:spLocks noChangeArrowheads="1"/>
          </p:cNvSpPr>
          <p:nvPr/>
        </p:nvSpPr>
        <p:spPr bwMode="auto">
          <a:xfrm>
            <a:off x="304800" y="762000"/>
            <a:ext cx="3930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Two-dimensional parity-check code</a:t>
            </a:r>
          </a:p>
        </p:txBody>
      </p:sp>
      <p:pic>
        <p:nvPicPr>
          <p:cNvPr id="2458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2189163"/>
            <a:ext cx="8547100" cy="284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33590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3</a:t>
            </a:r>
            <a:endParaRPr lang="en-US" altLang="en-US" sz="4400" dirty="0">
              <a:solidFill>
                <a:schemeClr val="tx2"/>
              </a:solidFill>
            </a:endParaRPr>
          </a:p>
          <a:p>
            <a:pPr algn="ctr"/>
            <a:endParaRPr lang="en-US" altLang="en-US" sz="2000" dirty="0">
              <a:solidFill>
                <a:schemeClr val="tx2"/>
              </a:solidFill>
            </a:endParaRPr>
          </a:p>
          <a:p>
            <a:pPr algn="ctr"/>
            <a:r>
              <a:rPr lang="en-US" altLang="ar-SA" sz="4400" dirty="0"/>
              <a:t>Error Detection </a:t>
            </a:r>
            <a:br>
              <a:rPr lang="en-US" altLang="ar-SA" sz="4400" dirty="0"/>
            </a:br>
            <a:r>
              <a:rPr lang="en-US" altLang="ar-SA" sz="4400" dirty="0"/>
              <a:t>and </a:t>
            </a:r>
            <a:br>
              <a:rPr lang="en-US" altLang="ar-SA" sz="4400" dirty="0"/>
            </a:br>
            <a:r>
              <a:rPr lang="en-US" altLang="ar-SA" sz="4400" dirty="0"/>
              <a:t>Correction</a:t>
            </a:r>
          </a:p>
          <a:p>
            <a:pPr algn="ctr"/>
            <a:endParaRPr lang="en-US" altLang="ar-SA" sz="4400" dirty="0"/>
          </a:p>
        </p:txBody>
      </p:sp>
    </p:spTree>
    <p:extLst>
      <p:ext uri="{BB962C8B-B14F-4D97-AF65-F5344CB8AC3E}">
        <p14:creationId xmlns:p14="http://schemas.microsoft.com/office/powerpoint/2010/main" val="20804619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8"/>
          <p:cNvSpPr>
            <a:spLocks noChangeArrowheads="1"/>
          </p:cNvSpPr>
          <p:nvPr/>
        </p:nvSpPr>
        <p:spPr bwMode="gray">
          <a:xfrm>
            <a:off x="458788" y="1066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25604" name="Rectangle 7"/>
          <p:cNvSpPr>
            <a:spLocks noChangeArrowheads="1"/>
          </p:cNvSpPr>
          <p:nvPr/>
        </p:nvSpPr>
        <p:spPr bwMode="auto">
          <a:xfrm>
            <a:off x="457200" y="457200"/>
            <a:ext cx="30321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b="0"/>
              <a:t>Hamming Code</a:t>
            </a:r>
            <a:endParaRPr lang="en-US" altLang="ar-SA"/>
          </a:p>
        </p:txBody>
      </p:sp>
      <p:sp>
        <p:nvSpPr>
          <p:cNvPr id="25605" name="Rectangle 8"/>
          <p:cNvSpPr>
            <a:spLocks noChangeArrowheads="1"/>
          </p:cNvSpPr>
          <p:nvPr/>
        </p:nvSpPr>
        <p:spPr bwMode="auto">
          <a:xfrm>
            <a:off x="609600" y="1219200"/>
            <a:ext cx="74676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b="1">
                <a:solidFill>
                  <a:schemeClr val="tx1"/>
                </a:solidFill>
                <a:latin typeface="Arial" panose="020B0604020202020204" pitchFamily="34" charset="0"/>
              </a:defRPr>
            </a:lvl1pPr>
            <a:lvl2pPr marL="914400" indent="-45720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Font typeface="Tahoma" panose="020B0604030504040204" pitchFamily="34" charset="0"/>
              <a:buAutoNum type="arabicPeriod"/>
            </a:pPr>
            <a:r>
              <a:rPr lang="en-US" altLang="ar-SA" sz="2400" b="0"/>
              <a:t>Hamming codes provide for FEC using a “Block Parity”</a:t>
            </a:r>
          </a:p>
          <a:p>
            <a:pPr lvl="1"/>
            <a:r>
              <a:rPr lang="en-US" altLang="ar-SA" sz="2400" b="0"/>
              <a:t>	i.e, instead of one parity bit send a block of parity bits</a:t>
            </a:r>
          </a:p>
          <a:p>
            <a:pPr>
              <a:buFont typeface="Tahoma" panose="020B0604030504040204" pitchFamily="34" charset="0"/>
              <a:buAutoNum type="arabicPeriod"/>
            </a:pPr>
            <a:r>
              <a:rPr lang="en-US" altLang="ar-SA" sz="2400" b="0"/>
              <a:t>Allows correction of single bit errors</a:t>
            </a:r>
          </a:p>
          <a:p>
            <a:pPr>
              <a:buFont typeface="Tahoma" panose="020B0604030504040204" pitchFamily="34" charset="0"/>
              <a:buAutoNum type="arabicPeriod"/>
            </a:pPr>
            <a:r>
              <a:rPr lang="en-US" altLang="ar-SA" sz="2400" b="0"/>
              <a:t>This is accomplished by using more than one parity bit</a:t>
            </a:r>
          </a:p>
          <a:p>
            <a:pPr>
              <a:buFont typeface="Tahoma" panose="020B0604030504040204" pitchFamily="34" charset="0"/>
              <a:buAutoNum type="arabicPeriod"/>
            </a:pPr>
            <a:r>
              <a:rPr lang="en-US" altLang="ar-SA" sz="2400" b="0"/>
              <a:t>Each computed on different combination of bits in the data</a:t>
            </a:r>
          </a:p>
        </p:txBody>
      </p:sp>
      <p:sp>
        <p:nvSpPr>
          <p:cNvPr id="25606" name="Rectangle 5"/>
          <p:cNvSpPr>
            <a:spLocks noChangeArrowheads="1"/>
          </p:cNvSpPr>
          <p:nvPr/>
        </p:nvSpPr>
        <p:spPr bwMode="auto">
          <a:xfrm>
            <a:off x="228600" y="5410200"/>
            <a:ext cx="845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000" b="0">
                <a:latin typeface="Times New Roman" panose="02020603050405020304" pitchFamily="18" charset="0"/>
              </a:rPr>
              <a:t>Note: Study the Hamming code from the slides.</a:t>
            </a:r>
          </a:p>
        </p:txBody>
      </p:sp>
    </p:spTree>
    <p:extLst>
      <p:ext uri="{BB962C8B-B14F-4D97-AF65-F5344CB8AC3E}">
        <p14:creationId xmlns:p14="http://schemas.microsoft.com/office/powerpoint/2010/main" val="8460537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5"/>
          <p:cNvSpPr>
            <a:spLocks noChangeArrowheads="1"/>
          </p:cNvSpPr>
          <p:nvPr/>
        </p:nvSpPr>
        <p:spPr bwMode="auto">
          <a:xfrm>
            <a:off x="609600" y="228600"/>
            <a:ext cx="7924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800" b="0"/>
              <a:t>Redundancy Bits Calculation</a:t>
            </a:r>
          </a:p>
        </p:txBody>
      </p:sp>
      <p:sp>
        <p:nvSpPr>
          <p:cNvPr id="26628"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graphicFrame>
        <p:nvGraphicFramePr>
          <p:cNvPr id="8" name="Table 7"/>
          <p:cNvGraphicFramePr>
            <a:graphicFrameLocks noGrp="1"/>
          </p:cNvGraphicFramePr>
          <p:nvPr/>
        </p:nvGraphicFramePr>
        <p:xfrm>
          <a:off x="533400" y="2895600"/>
          <a:ext cx="2286000" cy="3265488"/>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xmlns="" val="20000"/>
                    </a:ext>
                  </a:extLst>
                </a:gridCol>
                <a:gridCol w="1143000">
                  <a:extLst>
                    <a:ext uri="{9D8B030D-6E8A-4147-A177-3AD203B41FA5}">
                      <a16:colId xmlns:a16="http://schemas.microsoft.com/office/drawing/2014/main" xmlns="" val="20001"/>
                    </a:ext>
                  </a:extLst>
                </a:gridCol>
              </a:tblGrid>
              <a:tr h="408186">
                <a:tc>
                  <a:txBody>
                    <a:bodyPr/>
                    <a:lstStyle/>
                    <a:p>
                      <a:pPr algn="ctr"/>
                      <a:r>
                        <a:rPr lang="en-US" sz="1800" dirty="0" smtClean="0"/>
                        <a:t>Decimal</a:t>
                      </a:r>
                      <a:endParaRPr lang="en-US" sz="1800" dirty="0"/>
                    </a:p>
                  </a:txBody>
                  <a:tcPr marT="45723" marB="45723"/>
                </a:tc>
                <a:tc>
                  <a:txBody>
                    <a:bodyPr/>
                    <a:lstStyle/>
                    <a:p>
                      <a:pPr algn="ctr"/>
                      <a:r>
                        <a:rPr lang="en-US" sz="1800" dirty="0" smtClean="0"/>
                        <a:t>Binary</a:t>
                      </a:r>
                      <a:endParaRPr lang="en-US" sz="1800" dirty="0"/>
                    </a:p>
                  </a:txBody>
                  <a:tcPr marT="45723" marB="45723"/>
                </a:tc>
                <a:extLst>
                  <a:ext uri="{0D108BD9-81ED-4DB2-BD59-A6C34878D82A}">
                    <a16:rowId xmlns:a16="http://schemas.microsoft.com/office/drawing/2014/main" xmlns="" val="10000"/>
                  </a:ext>
                </a:extLst>
              </a:tr>
              <a:tr h="408186">
                <a:tc>
                  <a:txBody>
                    <a:bodyPr/>
                    <a:lstStyle/>
                    <a:p>
                      <a:pPr algn="ctr"/>
                      <a:r>
                        <a:rPr lang="en-US" sz="1800" dirty="0" smtClean="0"/>
                        <a:t>3</a:t>
                      </a:r>
                      <a:endParaRPr lang="en-US" sz="1800" dirty="0"/>
                    </a:p>
                  </a:txBody>
                  <a:tcPr marT="45723" marB="45723"/>
                </a:tc>
                <a:tc>
                  <a:txBody>
                    <a:bodyPr/>
                    <a:lstStyle/>
                    <a:p>
                      <a:pPr algn="ctr"/>
                      <a:r>
                        <a:rPr lang="en-US" sz="1800" dirty="0" smtClean="0"/>
                        <a:t>0011</a:t>
                      </a:r>
                      <a:endParaRPr lang="en-US" sz="1800" dirty="0"/>
                    </a:p>
                  </a:txBody>
                  <a:tcPr marT="45723" marB="45723"/>
                </a:tc>
                <a:extLst>
                  <a:ext uri="{0D108BD9-81ED-4DB2-BD59-A6C34878D82A}">
                    <a16:rowId xmlns:a16="http://schemas.microsoft.com/office/drawing/2014/main" xmlns="" val="10001"/>
                  </a:ext>
                </a:extLst>
              </a:tr>
              <a:tr h="408186">
                <a:tc>
                  <a:txBody>
                    <a:bodyPr/>
                    <a:lstStyle/>
                    <a:p>
                      <a:pPr algn="ctr"/>
                      <a:r>
                        <a:rPr lang="en-US" sz="1800" dirty="0" smtClean="0"/>
                        <a:t>5</a:t>
                      </a:r>
                      <a:endParaRPr lang="en-US" sz="1800" dirty="0"/>
                    </a:p>
                  </a:txBody>
                  <a:tcPr marT="45723" marB="45723"/>
                </a:tc>
                <a:tc>
                  <a:txBody>
                    <a:bodyPr/>
                    <a:lstStyle/>
                    <a:p>
                      <a:pPr algn="ctr"/>
                      <a:r>
                        <a:rPr lang="en-US" sz="1800" dirty="0" smtClean="0"/>
                        <a:t>0101</a:t>
                      </a:r>
                      <a:endParaRPr lang="en-US" sz="1800" dirty="0"/>
                    </a:p>
                  </a:txBody>
                  <a:tcPr marT="45723" marB="45723"/>
                </a:tc>
                <a:extLst>
                  <a:ext uri="{0D108BD9-81ED-4DB2-BD59-A6C34878D82A}">
                    <a16:rowId xmlns:a16="http://schemas.microsoft.com/office/drawing/2014/main" xmlns="" val="10002"/>
                  </a:ext>
                </a:extLst>
              </a:tr>
              <a:tr h="408186">
                <a:tc>
                  <a:txBody>
                    <a:bodyPr/>
                    <a:lstStyle/>
                    <a:p>
                      <a:pPr algn="ctr"/>
                      <a:r>
                        <a:rPr lang="en-US" sz="1800" dirty="0" smtClean="0"/>
                        <a:t>6</a:t>
                      </a:r>
                      <a:endParaRPr lang="en-US" sz="1800" dirty="0"/>
                    </a:p>
                  </a:txBody>
                  <a:tcPr marT="45723" marB="45723"/>
                </a:tc>
                <a:tc>
                  <a:txBody>
                    <a:bodyPr/>
                    <a:lstStyle/>
                    <a:p>
                      <a:pPr algn="ctr"/>
                      <a:r>
                        <a:rPr lang="en-US" sz="1800" dirty="0" smtClean="0"/>
                        <a:t>0110</a:t>
                      </a:r>
                      <a:endParaRPr lang="en-US" sz="1800" dirty="0"/>
                    </a:p>
                  </a:txBody>
                  <a:tcPr marT="45723" marB="45723"/>
                </a:tc>
                <a:extLst>
                  <a:ext uri="{0D108BD9-81ED-4DB2-BD59-A6C34878D82A}">
                    <a16:rowId xmlns:a16="http://schemas.microsoft.com/office/drawing/2014/main" xmlns="" val="10003"/>
                  </a:ext>
                </a:extLst>
              </a:tr>
              <a:tr h="408186">
                <a:tc>
                  <a:txBody>
                    <a:bodyPr/>
                    <a:lstStyle/>
                    <a:p>
                      <a:pPr algn="ctr"/>
                      <a:r>
                        <a:rPr lang="en-US" sz="1800" dirty="0" smtClean="0"/>
                        <a:t>7</a:t>
                      </a:r>
                      <a:endParaRPr lang="en-US" sz="1800" dirty="0"/>
                    </a:p>
                  </a:txBody>
                  <a:tcPr marT="45723" marB="45723"/>
                </a:tc>
                <a:tc>
                  <a:txBody>
                    <a:bodyPr/>
                    <a:lstStyle/>
                    <a:p>
                      <a:pPr algn="ctr"/>
                      <a:r>
                        <a:rPr lang="en-US" sz="1800" dirty="0" smtClean="0"/>
                        <a:t>0111</a:t>
                      </a:r>
                      <a:endParaRPr lang="en-US" sz="1800" dirty="0"/>
                    </a:p>
                  </a:txBody>
                  <a:tcPr marT="45723" marB="45723"/>
                </a:tc>
                <a:extLst>
                  <a:ext uri="{0D108BD9-81ED-4DB2-BD59-A6C34878D82A}">
                    <a16:rowId xmlns:a16="http://schemas.microsoft.com/office/drawing/2014/main" xmlns="" val="10004"/>
                  </a:ext>
                </a:extLst>
              </a:tr>
              <a:tr h="408186">
                <a:tc>
                  <a:txBody>
                    <a:bodyPr/>
                    <a:lstStyle/>
                    <a:p>
                      <a:pPr algn="ctr"/>
                      <a:r>
                        <a:rPr lang="en-US" sz="1800" dirty="0" smtClean="0"/>
                        <a:t>9</a:t>
                      </a:r>
                      <a:endParaRPr lang="en-US" sz="1800" dirty="0"/>
                    </a:p>
                  </a:txBody>
                  <a:tcPr marT="45723" marB="45723"/>
                </a:tc>
                <a:tc>
                  <a:txBody>
                    <a:bodyPr/>
                    <a:lstStyle/>
                    <a:p>
                      <a:pPr algn="ctr"/>
                      <a:r>
                        <a:rPr lang="en-US" sz="1800" dirty="0" smtClean="0"/>
                        <a:t>1001</a:t>
                      </a:r>
                      <a:endParaRPr lang="en-US" sz="1800" dirty="0"/>
                    </a:p>
                  </a:txBody>
                  <a:tcPr marT="45723" marB="45723"/>
                </a:tc>
                <a:extLst>
                  <a:ext uri="{0D108BD9-81ED-4DB2-BD59-A6C34878D82A}">
                    <a16:rowId xmlns:a16="http://schemas.microsoft.com/office/drawing/2014/main" xmlns="" val="10005"/>
                  </a:ext>
                </a:extLst>
              </a:tr>
              <a:tr h="408186">
                <a:tc>
                  <a:txBody>
                    <a:bodyPr/>
                    <a:lstStyle/>
                    <a:p>
                      <a:pPr algn="ctr"/>
                      <a:r>
                        <a:rPr lang="en-US" sz="1800" dirty="0" smtClean="0"/>
                        <a:t>10</a:t>
                      </a:r>
                      <a:endParaRPr lang="en-US" sz="1800" dirty="0"/>
                    </a:p>
                  </a:txBody>
                  <a:tcPr marT="45723" marB="45723"/>
                </a:tc>
                <a:tc>
                  <a:txBody>
                    <a:bodyPr/>
                    <a:lstStyle/>
                    <a:p>
                      <a:pPr algn="ctr"/>
                      <a:r>
                        <a:rPr lang="en-US" sz="1800" dirty="0" smtClean="0"/>
                        <a:t>1010</a:t>
                      </a:r>
                      <a:endParaRPr lang="en-US" sz="1800" dirty="0"/>
                    </a:p>
                  </a:txBody>
                  <a:tcPr marT="45723" marB="45723"/>
                </a:tc>
                <a:extLst>
                  <a:ext uri="{0D108BD9-81ED-4DB2-BD59-A6C34878D82A}">
                    <a16:rowId xmlns:a16="http://schemas.microsoft.com/office/drawing/2014/main" xmlns="" val="10006"/>
                  </a:ext>
                </a:extLst>
              </a:tr>
              <a:tr h="408186">
                <a:tc>
                  <a:txBody>
                    <a:bodyPr/>
                    <a:lstStyle/>
                    <a:p>
                      <a:pPr algn="ctr"/>
                      <a:r>
                        <a:rPr lang="en-US" sz="1800" dirty="0" smtClean="0"/>
                        <a:t>11</a:t>
                      </a:r>
                      <a:endParaRPr lang="en-US" sz="1800" dirty="0"/>
                    </a:p>
                  </a:txBody>
                  <a:tcPr marT="45723" marB="45723"/>
                </a:tc>
                <a:tc>
                  <a:txBody>
                    <a:bodyPr/>
                    <a:lstStyle/>
                    <a:p>
                      <a:pPr algn="ctr"/>
                      <a:r>
                        <a:rPr lang="en-US" sz="1800" dirty="0" smtClean="0"/>
                        <a:t>1011</a:t>
                      </a:r>
                      <a:endParaRPr lang="en-US" sz="1800" dirty="0"/>
                    </a:p>
                  </a:txBody>
                  <a:tcPr marT="45723" marB="45723"/>
                </a:tc>
                <a:extLst>
                  <a:ext uri="{0D108BD9-81ED-4DB2-BD59-A6C34878D82A}">
                    <a16:rowId xmlns:a16="http://schemas.microsoft.com/office/drawing/2014/main" xmlns="" val="10007"/>
                  </a:ext>
                </a:extLst>
              </a:tr>
            </a:tbl>
          </a:graphicData>
        </a:graphic>
      </p:graphicFrame>
      <p:sp>
        <p:nvSpPr>
          <p:cNvPr id="26658" name="Rectangle 6"/>
          <p:cNvSpPr>
            <a:spLocks noChangeArrowheads="1"/>
          </p:cNvSpPr>
          <p:nvPr/>
        </p:nvSpPr>
        <p:spPr bwMode="auto">
          <a:xfrm>
            <a:off x="2971800" y="3657600"/>
            <a:ext cx="5791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 indent="-50800">
              <a:defRPr sz="3200" b="1">
                <a:solidFill>
                  <a:schemeClr val="tx1"/>
                </a:solidFill>
                <a:latin typeface="Arial" panose="020B0604020202020204" pitchFamily="34" charset="0"/>
              </a:defRPr>
            </a:lvl3pPr>
            <a:lvl4pPr marL="685800" indent="-3937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lvl="2" eaLnBrk="1" hangingPunct="1"/>
            <a:r>
              <a:rPr lang="en-US" altLang="ar-SA" sz="2400" b="0"/>
              <a:t>Uses four (4) parity bits</a:t>
            </a:r>
          </a:p>
          <a:p>
            <a:pPr lvl="3" eaLnBrk="1" hangingPunct="1">
              <a:buFont typeface="Arial" panose="020B0604020202020204" pitchFamily="34" charset="0"/>
              <a:buChar char="•"/>
            </a:pPr>
            <a:r>
              <a:rPr lang="en-US" altLang="ar-SA" sz="2400" b="0"/>
              <a:t>Bit Position 1 (r</a:t>
            </a:r>
            <a:r>
              <a:rPr lang="en-US" altLang="ar-SA" sz="2400" b="0" baseline="-25000"/>
              <a:t>1</a:t>
            </a:r>
            <a:r>
              <a:rPr lang="en-US" altLang="ar-SA" sz="2400" b="0"/>
              <a:t>): Bits 3, 5, 7, 9, 11</a:t>
            </a:r>
          </a:p>
          <a:p>
            <a:pPr lvl="3" eaLnBrk="1" hangingPunct="1">
              <a:buFont typeface="Arial" panose="020B0604020202020204" pitchFamily="34" charset="0"/>
              <a:buChar char="•"/>
            </a:pPr>
            <a:r>
              <a:rPr lang="en-US" altLang="ar-SA" sz="2400" b="0"/>
              <a:t>Bit Position 2 (r</a:t>
            </a:r>
            <a:r>
              <a:rPr lang="en-US" altLang="ar-SA" sz="2400" b="0" baseline="-25000"/>
              <a:t>2</a:t>
            </a:r>
            <a:r>
              <a:rPr lang="en-US" altLang="ar-SA" sz="2400" b="0"/>
              <a:t>): Bits 3, 6, 7, 10, 11</a:t>
            </a:r>
          </a:p>
          <a:p>
            <a:pPr lvl="3" eaLnBrk="1" hangingPunct="1">
              <a:buFont typeface="Arial" panose="020B0604020202020204" pitchFamily="34" charset="0"/>
              <a:buChar char="•"/>
            </a:pPr>
            <a:r>
              <a:rPr lang="en-US" altLang="ar-SA" sz="2400" b="0"/>
              <a:t>Bit Position 4 (r</a:t>
            </a:r>
            <a:r>
              <a:rPr lang="en-US" altLang="ar-SA" sz="2400" b="0" baseline="-25000"/>
              <a:t>3</a:t>
            </a:r>
            <a:r>
              <a:rPr lang="en-US" altLang="ar-SA" sz="2400" b="0"/>
              <a:t>): Bits 5, 6, 7</a:t>
            </a:r>
          </a:p>
          <a:p>
            <a:pPr lvl="3" eaLnBrk="1" hangingPunct="1">
              <a:buFont typeface="Arial" panose="020B0604020202020204" pitchFamily="34" charset="0"/>
              <a:buChar char="•"/>
            </a:pPr>
            <a:r>
              <a:rPr lang="en-US" altLang="ar-SA" sz="2400" b="0"/>
              <a:t>Bit Position 8 (r</a:t>
            </a:r>
            <a:r>
              <a:rPr lang="en-US" altLang="ar-SA" sz="2400" b="0" baseline="-25000"/>
              <a:t>4</a:t>
            </a:r>
            <a:r>
              <a:rPr lang="en-US" altLang="ar-SA" sz="2400" b="0"/>
              <a:t>): Bits 9, 10, 11</a:t>
            </a:r>
          </a:p>
        </p:txBody>
      </p:sp>
      <p:pic>
        <p:nvPicPr>
          <p:cNvPr id="2665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1676400"/>
            <a:ext cx="854710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60" name="Rectangle 6"/>
          <p:cNvSpPr>
            <a:spLocks noChangeArrowheads="1"/>
          </p:cNvSpPr>
          <p:nvPr/>
        </p:nvSpPr>
        <p:spPr bwMode="auto">
          <a:xfrm>
            <a:off x="457200" y="1066800"/>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b="0">
                <a:solidFill>
                  <a:srgbClr val="FF0000"/>
                </a:solidFill>
              </a:rPr>
              <a:t>Parity Bits</a:t>
            </a:r>
            <a:endParaRPr lang="en-US" altLang="ar-SA" sz="2400">
              <a:solidFill>
                <a:srgbClr val="FF0000"/>
              </a:solidFill>
            </a:endParaRPr>
          </a:p>
        </p:txBody>
      </p:sp>
    </p:spTree>
    <p:extLst>
      <p:ext uri="{BB962C8B-B14F-4D97-AF65-F5344CB8AC3E}">
        <p14:creationId xmlns:p14="http://schemas.microsoft.com/office/powerpoint/2010/main" val="5806266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5"/>
          <p:cNvSpPr>
            <a:spLocks noChangeArrowheads="1"/>
          </p:cNvSpPr>
          <p:nvPr/>
        </p:nvSpPr>
        <p:spPr bwMode="auto">
          <a:xfrm>
            <a:off x="609600" y="228600"/>
            <a:ext cx="7924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800" b="0"/>
              <a:t>Redundancy Bits Calculation</a:t>
            </a:r>
          </a:p>
        </p:txBody>
      </p:sp>
      <p:sp>
        <p:nvSpPr>
          <p:cNvPr id="27652"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27653"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990600"/>
            <a:ext cx="854710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8"/>
          <p:cNvSpPr>
            <a:spLocks noChangeArrowheads="1"/>
          </p:cNvSpPr>
          <p:nvPr/>
        </p:nvSpPr>
        <p:spPr bwMode="auto">
          <a:xfrm>
            <a:off x="381000" y="2209800"/>
            <a:ext cx="80772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06400" indent="-40640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Font typeface="Arial" panose="020B0604020202020204" pitchFamily="34" charset="0"/>
              <a:buChar char="•"/>
            </a:pPr>
            <a:r>
              <a:rPr lang="en-US" altLang="ar-SA" sz="2400" b="0">
                <a:latin typeface="Times New Roman" panose="02020603050405020304" pitchFamily="18" charset="0"/>
                <a:cs typeface="Times New Roman" panose="02020603050405020304" pitchFamily="18" charset="0"/>
              </a:rPr>
              <a:t>Position 1: check 1 bit, skip 1 bit, ..etc. (1,3,5,7,9,11,13,15,...)</a:t>
            </a:r>
          </a:p>
          <a:p>
            <a:pPr>
              <a:buFont typeface="Arial" panose="020B0604020202020204" pitchFamily="34" charset="0"/>
              <a:buChar char="•"/>
            </a:pPr>
            <a:r>
              <a:rPr lang="en-US" altLang="ar-SA" sz="2400" b="0">
                <a:latin typeface="Times New Roman" panose="02020603050405020304" pitchFamily="18" charset="0"/>
                <a:cs typeface="Times New Roman" panose="02020603050405020304" pitchFamily="18" charset="0"/>
              </a:rPr>
              <a:t>Position 2: check 2 bits, skip 2 bits, ..etc. (2,3,6,7,10,11,14,15,...)</a:t>
            </a:r>
          </a:p>
          <a:p>
            <a:pPr>
              <a:buFont typeface="Arial" panose="020B0604020202020204" pitchFamily="34" charset="0"/>
              <a:buChar char="•"/>
            </a:pPr>
            <a:r>
              <a:rPr lang="en-US" altLang="ar-SA" sz="2400" b="0">
                <a:latin typeface="Times New Roman" panose="02020603050405020304" pitchFamily="18" charset="0"/>
                <a:cs typeface="Times New Roman" panose="02020603050405020304" pitchFamily="18" charset="0"/>
              </a:rPr>
              <a:t>Position 4: check 4 bits, skip 4 bits, ..etc. (4,5,6,7,12,13,14,15,20,21,22,23,...)</a:t>
            </a:r>
          </a:p>
          <a:p>
            <a:pPr>
              <a:buFont typeface="Arial" panose="020B0604020202020204" pitchFamily="34" charset="0"/>
              <a:buChar char="•"/>
            </a:pPr>
            <a:r>
              <a:rPr lang="en-US" altLang="ar-SA" sz="2400" b="0">
                <a:latin typeface="Times New Roman" panose="02020603050405020304" pitchFamily="18" charset="0"/>
                <a:cs typeface="Times New Roman" panose="02020603050405020304" pitchFamily="18" charset="0"/>
              </a:rPr>
              <a:t>Position 8: check 8 bits, skip 8 bits..etc. (8-15,24-31,40-47,...)</a:t>
            </a:r>
          </a:p>
          <a:p>
            <a:pPr>
              <a:buFont typeface="Arial" panose="020B0604020202020204" pitchFamily="34" charset="0"/>
              <a:buChar char="•"/>
            </a:pPr>
            <a:r>
              <a:rPr lang="en-US" altLang="ar-SA" sz="2400" b="0">
                <a:latin typeface="Times New Roman" panose="02020603050405020304" pitchFamily="18" charset="0"/>
                <a:cs typeface="Times New Roman" panose="02020603050405020304" pitchFamily="18" charset="0"/>
              </a:rPr>
              <a:t>Position 16: check 16 bits, skip 16 bits, ..etc. (16-31,48-63,80-95,...)</a:t>
            </a:r>
          </a:p>
        </p:txBody>
      </p:sp>
    </p:spTree>
    <p:extLst>
      <p:ext uri="{BB962C8B-B14F-4D97-AF65-F5344CB8AC3E}">
        <p14:creationId xmlns:p14="http://schemas.microsoft.com/office/powerpoint/2010/main" val="1475828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The Data Link Layer</a:t>
            </a:r>
          </a:p>
        </p:txBody>
      </p:sp>
      <p:sp>
        <p:nvSpPr>
          <p:cNvPr id="23554"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pic>
        <p:nvPicPr>
          <p:cNvPr id="23555" name="Picture 2" descr="ch02-80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2800" y="1270000"/>
            <a:ext cx="4978400"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5427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990600"/>
            <a:ext cx="7092950"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Rectangle 5"/>
          <p:cNvSpPr>
            <a:spLocks noChangeArrowheads="1"/>
          </p:cNvSpPr>
          <p:nvPr/>
        </p:nvSpPr>
        <p:spPr bwMode="auto">
          <a:xfrm>
            <a:off x="609600" y="228600"/>
            <a:ext cx="7924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800" b="0"/>
              <a:t>Redundancy Bits Calculation</a:t>
            </a:r>
          </a:p>
        </p:txBody>
      </p:sp>
      <p:sp>
        <p:nvSpPr>
          <p:cNvPr id="28677"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13438757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3" y="1676400"/>
            <a:ext cx="8967787" cy="411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5"/>
          <p:cNvSpPr>
            <a:spLocks noChangeArrowheads="1"/>
          </p:cNvSpPr>
          <p:nvPr/>
        </p:nvSpPr>
        <p:spPr bwMode="auto">
          <a:xfrm>
            <a:off x="457200" y="228600"/>
            <a:ext cx="1871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t>Example</a:t>
            </a:r>
          </a:p>
        </p:txBody>
      </p:sp>
      <p:sp>
        <p:nvSpPr>
          <p:cNvPr id="29701" name="Rectangle 8"/>
          <p:cNvSpPr>
            <a:spLocks noChangeArrowheads="1"/>
          </p:cNvSpPr>
          <p:nvPr/>
        </p:nvSpPr>
        <p:spPr bwMode="gray">
          <a:xfrm>
            <a:off x="458788" y="914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29702" name="Rectangle 5"/>
          <p:cNvSpPr>
            <a:spLocks noChangeArrowheads="1"/>
          </p:cNvSpPr>
          <p:nvPr/>
        </p:nvSpPr>
        <p:spPr bwMode="auto">
          <a:xfrm>
            <a:off x="609600" y="1143000"/>
            <a:ext cx="7924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b="0"/>
              <a:t>Redundancy bits calculation using even-parity </a:t>
            </a:r>
            <a:r>
              <a:rPr lang="en-US" altLang="ar-SA" sz="1600" b="0"/>
              <a:t>( at the sender)</a:t>
            </a:r>
          </a:p>
        </p:txBody>
      </p:sp>
      <p:sp>
        <p:nvSpPr>
          <p:cNvPr id="29703" name="Rectangle 6"/>
          <p:cNvSpPr>
            <a:spLocks noChangeArrowheads="1"/>
          </p:cNvSpPr>
          <p:nvPr/>
        </p:nvSpPr>
        <p:spPr bwMode="auto">
          <a:xfrm>
            <a:off x="228600" y="5943600"/>
            <a:ext cx="784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000" b="0">
                <a:latin typeface="Times New Roman" panose="02020603050405020304" pitchFamily="18" charset="0"/>
              </a:rPr>
              <a:t>So the sender will send 10011100101  </a:t>
            </a:r>
          </a:p>
        </p:txBody>
      </p:sp>
    </p:spTree>
    <p:extLst>
      <p:ext uri="{BB962C8B-B14F-4D97-AF65-F5344CB8AC3E}">
        <p14:creationId xmlns:p14="http://schemas.microsoft.com/office/powerpoint/2010/main" val="13314667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762000"/>
            <a:ext cx="5610225"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Rectangle 5"/>
          <p:cNvSpPr>
            <a:spLocks noChangeArrowheads="1"/>
          </p:cNvSpPr>
          <p:nvPr/>
        </p:nvSpPr>
        <p:spPr bwMode="auto">
          <a:xfrm>
            <a:off x="457200" y="152400"/>
            <a:ext cx="807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b="0">
                <a:latin typeface="Times New Roman" panose="02020603050405020304" pitchFamily="18" charset="0"/>
                <a:cs typeface="Times New Roman" panose="02020603050405020304" pitchFamily="18" charset="0"/>
              </a:rPr>
              <a:t>Error Correction using Hamming Code </a:t>
            </a:r>
          </a:p>
        </p:txBody>
      </p:sp>
      <p:sp>
        <p:nvSpPr>
          <p:cNvPr id="30725" name="Rectangle 8"/>
          <p:cNvSpPr>
            <a:spLocks noChangeArrowheads="1"/>
          </p:cNvSpPr>
          <p:nvPr/>
        </p:nvSpPr>
        <p:spPr bwMode="gray">
          <a:xfrm>
            <a:off x="458788" y="685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30726" name="Rectangle 5"/>
          <p:cNvSpPr>
            <a:spLocks noChangeArrowheads="1"/>
          </p:cNvSpPr>
          <p:nvPr/>
        </p:nvSpPr>
        <p:spPr bwMode="auto">
          <a:xfrm>
            <a:off x="381000" y="833438"/>
            <a:ext cx="2209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400" b="0">
                <a:latin typeface="Times New Roman" panose="02020603050405020304" pitchFamily="18" charset="0"/>
              </a:rPr>
              <a:t>At the receiver:</a:t>
            </a:r>
          </a:p>
        </p:txBody>
      </p:sp>
      <p:sp>
        <p:nvSpPr>
          <p:cNvPr id="30727" name="Rectangle 6"/>
          <p:cNvSpPr>
            <a:spLocks noChangeArrowheads="1"/>
          </p:cNvSpPr>
          <p:nvPr/>
        </p:nvSpPr>
        <p:spPr bwMode="auto">
          <a:xfrm>
            <a:off x="381000" y="6019800"/>
            <a:ext cx="784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000" b="0">
                <a:latin typeface="Times New Roman" panose="02020603050405020304" pitchFamily="18" charset="0"/>
              </a:rPr>
              <a:t>So the corrected data will be 10011100101  </a:t>
            </a:r>
          </a:p>
        </p:txBody>
      </p:sp>
    </p:spTree>
    <p:extLst>
      <p:ext uri="{BB962C8B-B14F-4D97-AF65-F5344CB8AC3E}">
        <p14:creationId xmlns:p14="http://schemas.microsoft.com/office/powerpoint/2010/main" val="34902594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5"/>
          <p:cNvSpPr>
            <a:spLocks noChangeArrowheads="1"/>
          </p:cNvSpPr>
          <p:nvPr/>
        </p:nvSpPr>
        <p:spPr bwMode="auto">
          <a:xfrm>
            <a:off x="457200" y="152400"/>
            <a:ext cx="807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b="0">
                <a:latin typeface="Times New Roman" panose="02020603050405020304" pitchFamily="18" charset="0"/>
                <a:cs typeface="Times New Roman" panose="02020603050405020304" pitchFamily="18" charset="0"/>
              </a:rPr>
              <a:t>Error Correction using Hamming Code</a:t>
            </a:r>
          </a:p>
        </p:txBody>
      </p:sp>
      <p:sp>
        <p:nvSpPr>
          <p:cNvPr id="31748" name="Rectangle 8"/>
          <p:cNvSpPr>
            <a:spLocks noChangeArrowheads="1"/>
          </p:cNvSpPr>
          <p:nvPr/>
        </p:nvSpPr>
        <p:spPr bwMode="gray">
          <a:xfrm>
            <a:off x="458788" y="685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31749" name="Rectangle 6"/>
          <p:cNvSpPr>
            <a:spLocks noChangeArrowheads="1"/>
          </p:cNvSpPr>
          <p:nvPr/>
        </p:nvSpPr>
        <p:spPr bwMode="auto">
          <a:xfrm>
            <a:off x="914400" y="2209800"/>
            <a:ext cx="7391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lvl="2" algn="just" eaLnBrk="1" hangingPunct="1"/>
            <a:r>
              <a:rPr lang="en-US" altLang="ar-SA" b="0"/>
              <a:t>Hamming code Increases overhead in both data transmitted and processing time</a:t>
            </a:r>
          </a:p>
        </p:txBody>
      </p:sp>
      <p:sp>
        <p:nvSpPr>
          <p:cNvPr id="31750" name="Line 9"/>
          <p:cNvSpPr>
            <a:spLocks noChangeShapeType="1"/>
          </p:cNvSpPr>
          <p:nvPr/>
        </p:nvSpPr>
        <p:spPr bwMode="auto">
          <a:xfrm>
            <a:off x="495300" y="2057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1751" name="Line 9"/>
          <p:cNvSpPr>
            <a:spLocks noChangeShapeType="1"/>
          </p:cNvSpPr>
          <p:nvPr/>
        </p:nvSpPr>
        <p:spPr bwMode="auto">
          <a:xfrm>
            <a:off x="495300" y="3962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6687761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2772" name="Text Box 4"/>
          <p:cNvSpPr txBox="1">
            <a:spLocks noChangeArrowheads="1"/>
          </p:cNvSpPr>
          <p:nvPr/>
        </p:nvSpPr>
        <p:spPr bwMode="auto">
          <a:xfrm>
            <a:off x="304800" y="381000"/>
            <a:ext cx="498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Burst error correction using Hamming code</a:t>
            </a:r>
          </a:p>
        </p:txBody>
      </p:sp>
      <p:pic>
        <p:nvPicPr>
          <p:cNvPr id="3277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425" y="1066800"/>
            <a:ext cx="772477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47046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4</a:t>
            </a:r>
            <a:endParaRPr lang="en-US" altLang="en-US" sz="4400" dirty="0">
              <a:solidFill>
                <a:schemeClr val="tx2"/>
              </a:solidFill>
            </a:endParaRPr>
          </a:p>
          <a:p>
            <a:pPr algn="ctr"/>
            <a:endParaRPr lang="en-US" altLang="en-US" sz="2000" dirty="0">
              <a:solidFill>
                <a:schemeClr val="tx2"/>
              </a:solidFill>
            </a:endParaRPr>
          </a:p>
          <a:p>
            <a:pPr algn="ctr">
              <a:buClr>
                <a:schemeClr val="tx1"/>
              </a:buClr>
              <a:buSzPct val="117000"/>
              <a:buFont typeface="Wingdings" panose="05000000000000000000" pitchFamily="2" charset="2"/>
              <a:buNone/>
            </a:pPr>
            <a:r>
              <a:rPr lang="en-US" altLang="ar-SA" sz="4400" dirty="0" smtClean="0">
                <a:latin typeface="Times New Roman" panose="02020603050405020304" pitchFamily="18" charset="0"/>
              </a:rPr>
              <a:t>Cyclic codes</a:t>
            </a:r>
          </a:p>
          <a:p>
            <a:pPr algn="ctr"/>
            <a:endParaRPr lang="en-US" altLang="ar-SA" sz="4400" dirty="0"/>
          </a:p>
        </p:txBody>
      </p:sp>
    </p:spTree>
    <p:extLst>
      <p:ext uri="{BB962C8B-B14F-4D97-AF65-F5344CB8AC3E}">
        <p14:creationId xmlns:p14="http://schemas.microsoft.com/office/powerpoint/2010/main" val="22739306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62" name="Rectangle 2"/>
          <p:cNvSpPr>
            <a:spLocks noChangeArrowheads="1"/>
          </p:cNvSpPr>
          <p:nvPr/>
        </p:nvSpPr>
        <p:spPr bwMode="auto">
          <a:xfrm>
            <a:off x="0" y="0"/>
            <a:ext cx="9144000" cy="1371600"/>
          </a:xfrm>
          <a:prstGeom prst="rect">
            <a:avLst/>
          </a:prstGeom>
          <a:noFill/>
          <a:ln w="9525">
            <a:solidFill>
              <a:schemeClr val="tx1"/>
            </a:solid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860163" name="Text Box 3"/>
          <p:cNvSpPr txBox="1">
            <a:spLocks noChangeArrowheads="1"/>
          </p:cNvSpPr>
          <p:nvPr/>
        </p:nvSpPr>
        <p:spPr bwMode="auto">
          <a:xfrm>
            <a:off x="228600" y="406400"/>
            <a:ext cx="4039888" cy="584775"/>
          </a:xfrm>
          <a:prstGeom prst="rect">
            <a:avLst/>
          </a:prstGeom>
          <a:noFill/>
          <a:ln w="9525">
            <a:noFill/>
            <a:miter lim="800000"/>
            <a:headEnd/>
            <a:tailEnd/>
          </a:ln>
          <a:effectLst/>
        </p:spPr>
        <p:txBody>
          <a:bodyPr wrap="none">
            <a:spAutoFit/>
          </a:bodyPr>
          <a:lstStyle/>
          <a:p>
            <a:pPr>
              <a:defRPr/>
            </a:pPr>
            <a:r>
              <a:rPr lang="en-US" dirty="0" smtClean="0">
                <a:effectLst>
                  <a:outerShdw blurRad="38100" dist="38100" dir="2700000" algn="tl">
                    <a:srgbClr val="C0C0C0"/>
                  </a:outerShdw>
                </a:effectLst>
                <a:latin typeface="Times" pitchFamily="18" charset="0"/>
              </a:rPr>
              <a:t>3.4  </a:t>
            </a:r>
            <a:r>
              <a:rPr lang="en-US" dirty="0">
                <a:effectLst>
                  <a:outerShdw blurRad="38100" dist="38100" dir="2700000" algn="tl">
                    <a:srgbClr val="C0C0C0"/>
                  </a:outerShdw>
                </a:effectLst>
                <a:latin typeface="Times" pitchFamily="18" charset="0"/>
              </a:rPr>
              <a:t>CYCLIC CODES</a:t>
            </a:r>
          </a:p>
        </p:txBody>
      </p:sp>
      <p:sp>
        <p:nvSpPr>
          <p:cNvPr id="860165" name="Rectangle 5"/>
          <p:cNvSpPr>
            <a:spLocks noChangeArrowheads="1"/>
          </p:cNvSpPr>
          <p:nvPr/>
        </p:nvSpPr>
        <p:spPr bwMode="auto">
          <a:xfrm>
            <a:off x="457200" y="1447800"/>
            <a:ext cx="8229600" cy="954088"/>
          </a:xfrm>
          <a:prstGeom prst="rect">
            <a:avLst/>
          </a:prstGeom>
          <a:noFill/>
          <a:ln w="9525">
            <a:noFill/>
            <a:miter lim="800000"/>
            <a:headEnd/>
            <a:tailEnd/>
          </a:ln>
          <a:effectLst/>
        </p:spPr>
        <p:txBody>
          <a:bodyPr anchor="ctr">
            <a:spAutoFit/>
          </a:bodyPr>
          <a:lstStyle/>
          <a:p>
            <a:pPr algn="just" eaLnBrk="1" hangingPunct="1">
              <a:defRPr/>
            </a:pPr>
            <a:r>
              <a:rPr lang="en-US" sz="2800" i="1" dirty="0">
                <a:effectLst>
                  <a:outerShdw blurRad="38100" dist="38100" dir="2700000" algn="tl">
                    <a:srgbClr val="C0C0C0"/>
                  </a:outerShdw>
                </a:effectLst>
                <a:latin typeface="Times New Roman" pitchFamily="18" charset="0"/>
              </a:rPr>
              <a:t>In a cyclic code, if a codeword is cyclically shifted (rotated), the result is another codeword.</a:t>
            </a:r>
          </a:p>
        </p:txBody>
      </p:sp>
      <p:sp>
        <p:nvSpPr>
          <p:cNvPr id="33798" name="Rectangle 6"/>
          <p:cNvSpPr>
            <a:spLocks noChangeArrowheads="1"/>
          </p:cNvSpPr>
          <p:nvPr/>
        </p:nvSpPr>
        <p:spPr bwMode="auto">
          <a:xfrm>
            <a:off x="762000" y="4572000"/>
            <a:ext cx="6705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400">
                <a:solidFill>
                  <a:srgbClr val="0033CC"/>
                </a:solidFill>
                <a:latin typeface="Times New Roman" panose="02020603050405020304" pitchFamily="18" charset="0"/>
              </a:rPr>
              <a:t>Cyclic Redundancy Check</a:t>
            </a:r>
          </a:p>
          <a:p>
            <a:pPr>
              <a:buClr>
                <a:schemeClr val="tx1"/>
              </a:buClr>
              <a:buSzPct val="117000"/>
              <a:buFont typeface="Wingdings" panose="05000000000000000000" pitchFamily="2" charset="2"/>
              <a:buNone/>
            </a:pPr>
            <a:r>
              <a:rPr lang="en-US" altLang="ar-SA" sz="2400">
                <a:solidFill>
                  <a:srgbClr val="0033CC"/>
                </a:solidFill>
                <a:latin typeface="Times New Roman" panose="02020603050405020304" pitchFamily="18" charset="0"/>
              </a:rPr>
              <a:t>	Generator and Checker</a:t>
            </a:r>
            <a:r>
              <a:rPr lang="fr-FR" altLang="ar-SA" sz="2400">
                <a:solidFill>
                  <a:srgbClr val="0033CC"/>
                </a:solidFill>
                <a:latin typeface="Times New Roman" panose="02020603050405020304" pitchFamily="18" charset="0"/>
              </a:rPr>
              <a:t/>
            </a:r>
            <a:br>
              <a:rPr lang="fr-FR" altLang="ar-SA" sz="2400">
                <a:solidFill>
                  <a:srgbClr val="0033CC"/>
                </a:solidFill>
                <a:latin typeface="Times New Roman" panose="02020603050405020304" pitchFamily="18" charset="0"/>
              </a:rPr>
            </a:br>
            <a:r>
              <a:rPr lang="fr-FR" altLang="ar-SA" sz="2400">
                <a:solidFill>
                  <a:srgbClr val="0033CC"/>
                </a:solidFill>
                <a:latin typeface="Times New Roman" panose="02020603050405020304" pitchFamily="18" charset="0"/>
              </a:rPr>
              <a:t>	Polynomials</a:t>
            </a:r>
            <a:r>
              <a:rPr lang="en-US" altLang="ar-SA" sz="2400">
                <a:solidFill>
                  <a:srgbClr val="0033CC"/>
                </a:solidFill>
                <a:latin typeface="Times New Roman" panose="02020603050405020304" pitchFamily="18" charset="0"/>
              </a:rPr>
              <a:t/>
            </a:r>
            <a:br>
              <a:rPr lang="en-US" altLang="ar-SA" sz="2400">
                <a:solidFill>
                  <a:srgbClr val="0033CC"/>
                </a:solidFill>
                <a:latin typeface="Times New Roman" panose="02020603050405020304" pitchFamily="18" charset="0"/>
              </a:rPr>
            </a:br>
            <a:r>
              <a:rPr lang="en-US" altLang="ar-SA" sz="2400">
                <a:solidFill>
                  <a:srgbClr val="0033CC"/>
                </a:solidFill>
                <a:latin typeface="Times New Roman" panose="02020603050405020304" pitchFamily="18" charset="0"/>
              </a:rPr>
              <a:t>Checksum</a:t>
            </a:r>
          </a:p>
        </p:txBody>
      </p:sp>
      <p:sp>
        <p:nvSpPr>
          <p:cNvPr id="860167" name="Text Box 7"/>
          <p:cNvSpPr txBox="1">
            <a:spLocks noChangeArrowheads="1"/>
          </p:cNvSpPr>
          <p:nvPr/>
        </p:nvSpPr>
        <p:spPr bwMode="auto">
          <a:xfrm>
            <a:off x="317500" y="4114800"/>
            <a:ext cx="4862513" cy="519113"/>
          </a:xfrm>
          <a:prstGeom prst="rect">
            <a:avLst/>
          </a:prstGeom>
          <a:noFill/>
          <a:ln w="76200" algn="ctr">
            <a:noFill/>
            <a:miter lim="800000"/>
            <a:headEnd/>
            <a:tailEnd/>
          </a:ln>
          <a:effectLst/>
        </p:spPr>
        <p:txBody>
          <a:bodyPr wrap="none">
            <a:spAutoFit/>
          </a:bodyPr>
          <a:lstStyle/>
          <a:p>
            <a:pPr algn="ctr">
              <a:defRPr/>
            </a:pPr>
            <a:r>
              <a:rPr lang="en-US" sz="2800" i="1" u="sng" dirty="0">
                <a:solidFill>
                  <a:schemeClr val="hlink"/>
                </a:solidFill>
                <a:effectLst>
                  <a:outerShdw blurRad="38100" dist="38100" dir="2700000" algn="tl">
                    <a:srgbClr val="C0C0C0"/>
                  </a:outerShdw>
                </a:effectLst>
                <a:latin typeface="Times New Roman" pitchFamily="18" charset="0"/>
              </a:rPr>
              <a:t>Topics discussed in this section:</a:t>
            </a:r>
          </a:p>
        </p:txBody>
      </p:sp>
      <p:sp>
        <p:nvSpPr>
          <p:cNvPr id="33800" name="Rectangle 8"/>
          <p:cNvSpPr>
            <a:spLocks noChangeArrowheads="1"/>
          </p:cNvSpPr>
          <p:nvPr/>
        </p:nvSpPr>
        <p:spPr bwMode="auto">
          <a:xfrm>
            <a:off x="685800" y="2798763"/>
            <a:ext cx="45720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indent="-22860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800" dirty="0">
                <a:solidFill>
                  <a:srgbClr val="0033CC"/>
                </a:solidFill>
                <a:latin typeface="Times New Roman" panose="02020603050405020304" pitchFamily="18" charset="0"/>
              </a:rPr>
              <a:t>Cyclic codes</a:t>
            </a:r>
          </a:p>
          <a:p>
            <a:pPr lvl="1">
              <a:buClr>
                <a:schemeClr val="tx1"/>
              </a:buClr>
              <a:buSzPct val="117000"/>
              <a:buFont typeface="Arial" panose="020B0604020202020204" pitchFamily="34" charset="0"/>
              <a:buChar char="•"/>
            </a:pPr>
            <a:r>
              <a:rPr lang="en-US" altLang="ar-SA" sz="2400" dirty="0">
                <a:solidFill>
                  <a:srgbClr val="0033CC"/>
                </a:solidFill>
                <a:latin typeface="Times New Roman" panose="02020603050405020304" pitchFamily="18" charset="0"/>
              </a:rPr>
              <a:t>Cyclic Redundancy Check</a:t>
            </a:r>
          </a:p>
          <a:p>
            <a:pPr lvl="1">
              <a:buClr>
                <a:schemeClr val="tx1"/>
              </a:buClr>
              <a:buSzPct val="117000"/>
              <a:buFont typeface="Arial" panose="020B0604020202020204" pitchFamily="34" charset="0"/>
              <a:buChar char="•"/>
            </a:pPr>
            <a:r>
              <a:rPr lang="en-US" altLang="ar-SA" sz="2400" dirty="0">
                <a:solidFill>
                  <a:srgbClr val="0033CC"/>
                </a:solidFill>
                <a:latin typeface="Times New Roman" panose="02020603050405020304" pitchFamily="18" charset="0"/>
              </a:rPr>
              <a:t>Checksum</a:t>
            </a:r>
          </a:p>
        </p:txBody>
      </p:sp>
    </p:spTree>
    <p:extLst>
      <p:ext uri="{BB962C8B-B14F-4D97-AF65-F5344CB8AC3E}">
        <p14:creationId xmlns:p14="http://schemas.microsoft.com/office/powerpoint/2010/main" val="23167585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457200" y="381000"/>
            <a:ext cx="43259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2400" i="1"/>
              <a:t>CRC generator and checker</a:t>
            </a:r>
            <a:endParaRPr lang="en-US" altLang="ar-SA" sz="2000" i="1">
              <a:latin typeface="Times New Roman" panose="02020603050405020304" pitchFamily="18" charset="0"/>
            </a:endParaRPr>
          </a:p>
        </p:txBody>
      </p:sp>
      <p:sp>
        <p:nvSpPr>
          <p:cNvPr id="34820" name="Rectangle 8"/>
          <p:cNvSpPr>
            <a:spLocks noChangeArrowheads="1"/>
          </p:cNvSpPr>
          <p:nvPr/>
        </p:nvSpPr>
        <p:spPr bwMode="gray">
          <a:xfrm>
            <a:off x="458788" y="914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3482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25" y="1557338"/>
            <a:ext cx="7773988" cy="408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80831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2"/>
          <p:cNvSpPr txBox="1">
            <a:spLocks noChangeArrowheads="1"/>
          </p:cNvSpPr>
          <p:nvPr/>
        </p:nvSpPr>
        <p:spPr bwMode="auto">
          <a:xfrm>
            <a:off x="533400" y="685800"/>
            <a:ext cx="2778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A CRC code with C(7, 4)</a:t>
            </a:r>
          </a:p>
        </p:txBody>
      </p:sp>
      <p:pic>
        <p:nvPicPr>
          <p:cNvPr id="3584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3" y="1201738"/>
            <a:ext cx="8739187" cy="428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82137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sz="half" idx="1"/>
          </p:nvPr>
        </p:nvSpPr>
        <p:spPr bwMode="auto">
          <a:xfrm>
            <a:off x="381000" y="1447800"/>
            <a:ext cx="4724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200" b="1" smtClean="0">
                <a:latin typeface="Arial" panose="020B0604020202020204" pitchFamily="34" charset="0"/>
              </a:rPr>
              <a:t>Find the quotient and remainder when 1111101 is divided by 1101 in modulo 2 arithmetic.</a:t>
            </a:r>
          </a:p>
          <a:p>
            <a:pPr lvl="1"/>
            <a:r>
              <a:rPr lang="en-US" altLang="ar-SA" smtClean="0"/>
              <a:t>As with traditional division, we note that the dividend is divisible once by the divisor.</a:t>
            </a:r>
          </a:p>
          <a:p>
            <a:pPr lvl="1"/>
            <a:r>
              <a:rPr lang="en-US" altLang="ar-SA" smtClean="0"/>
              <a:t>We place the divisor under the dividend and perform modulo 2 subtraction.</a:t>
            </a:r>
          </a:p>
          <a:p>
            <a:pPr lvl="1">
              <a:spcBef>
                <a:spcPct val="40000"/>
              </a:spcBef>
              <a:buFontTx/>
              <a:buNone/>
            </a:pPr>
            <a:endParaRPr lang="en-US" altLang="ar-SA" sz="2200" baseline="-25000" smtClean="0"/>
          </a:p>
        </p:txBody>
      </p:sp>
      <p:pic>
        <p:nvPicPr>
          <p:cNvPr id="36867" name="Picture 4" descr="34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600200"/>
            <a:ext cx="2787650" cy="315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4"/>
          <p:cNvSpPr>
            <a:spLocks noGrp="1" noChangeArrowheads="1"/>
          </p:cNvSpPr>
          <p:nvPr>
            <p:ph type="title"/>
          </p:nvPr>
        </p:nvSpPr>
        <p:spPr bwMode="auto">
          <a:xfrm>
            <a:off x="381000" y="381000"/>
            <a:ext cx="3886200" cy="547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400" b="1" smtClean="0">
                <a:solidFill>
                  <a:schemeClr val="tx1"/>
                </a:solidFill>
                <a:latin typeface="Arial" panose="020B0604020202020204" pitchFamily="34" charset="0"/>
              </a:rPr>
              <a:t> Binary Division</a:t>
            </a:r>
            <a:endParaRPr lang="en-US" altLang="ar-SA" sz="3400" smtClean="0">
              <a:latin typeface="Arial" panose="020B0604020202020204" pitchFamily="34" charset="0"/>
            </a:endParaRPr>
          </a:p>
        </p:txBody>
      </p:sp>
      <p:sp>
        <p:nvSpPr>
          <p:cNvPr id="36869" name="Rectangle 8"/>
          <p:cNvSpPr>
            <a:spLocks noChangeArrowheads="1"/>
          </p:cNvSpPr>
          <p:nvPr/>
        </p:nvSpPr>
        <p:spPr bwMode="gray">
          <a:xfrm>
            <a:off x="458788" y="1066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9284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Data Link Layer Design Issues</a:t>
            </a:r>
          </a:p>
        </p:txBody>
      </p:sp>
      <p:sp>
        <p:nvSpPr>
          <p:cNvPr id="25602" name="Rectangle 3"/>
          <p:cNvSpPr>
            <a:spLocks noGrp="1" noChangeArrowheads="1"/>
          </p:cNvSpPr>
          <p:nvPr>
            <p:ph idx="1"/>
          </p:nvPr>
        </p:nvSpPr>
        <p:spPr bwMode="auto">
          <a:xfrm>
            <a:off x="1381125" y="1990725"/>
            <a:ext cx="7315200" cy="4019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US" altLang="ar-SA" smtClean="0"/>
              <a:t>Frames </a:t>
            </a:r>
            <a:r>
              <a:rPr lang="en-US" altLang="ar-SA" smtClean="0">
                <a:solidFill>
                  <a:srgbClr val="0000FF"/>
                </a:solidFill>
              </a:rPr>
              <a:t>»</a:t>
            </a:r>
            <a:endParaRPr lang="en-US" altLang="ar-SA" smtClean="0"/>
          </a:p>
          <a:p>
            <a:pPr lvl="1"/>
            <a:r>
              <a:rPr lang="en-US" altLang="ar-SA" smtClean="0"/>
              <a:t>Possible services </a:t>
            </a:r>
            <a:r>
              <a:rPr lang="en-US" altLang="ar-SA" smtClean="0">
                <a:solidFill>
                  <a:srgbClr val="0000FF"/>
                </a:solidFill>
              </a:rPr>
              <a:t>»</a:t>
            </a:r>
            <a:endParaRPr lang="en-US" altLang="ar-SA" smtClean="0"/>
          </a:p>
          <a:p>
            <a:pPr lvl="1"/>
            <a:r>
              <a:rPr lang="en-US" altLang="ar-SA" smtClean="0"/>
              <a:t>Framing methods </a:t>
            </a:r>
            <a:r>
              <a:rPr lang="en-US" altLang="ar-SA" smtClean="0">
                <a:solidFill>
                  <a:srgbClr val="0000FF"/>
                </a:solidFill>
              </a:rPr>
              <a:t>»</a:t>
            </a:r>
            <a:endParaRPr lang="en-US" altLang="ar-SA" smtClean="0"/>
          </a:p>
          <a:p>
            <a:pPr lvl="1"/>
            <a:r>
              <a:rPr lang="en-US" altLang="ar-SA" smtClean="0"/>
              <a:t>Error control </a:t>
            </a:r>
            <a:r>
              <a:rPr lang="en-US" altLang="ar-SA" smtClean="0">
                <a:solidFill>
                  <a:srgbClr val="0000FF"/>
                </a:solidFill>
              </a:rPr>
              <a:t>»</a:t>
            </a:r>
            <a:endParaRPr lang="en-US" altLang="ar-SA" smtClean="0"/>
          </a:p>
          <a:p>
            <a:pPr lvl="1"/>
            <a:r>
              <a:rPr lang="en-US" altLang="ar-SA" smtClean="0"/>
              <a:t>Flow control </a:t>
            </a:r>
            <a:r>
              <a:rPr lang="en-US" altLang="ar-SA" smtClean="0">
                <a:solidFill>
                  <a:srgbClr val="0000FF"/>
                </a:solidFill>
              </a:rPr>
              <a:t>»</a:t>
            </a:r>
            <a:endParaRPr lang="en-US" altLang="ar-SA" smtClean="0"/>
          </a:p>
          <a:p>
            <a:endParaRPr lang="en-US" altLang="ar-SA" smtClean="0"/>
          </a:p>
        </p:txBody>
      </p:sp>
      <p:sp>
        <p:nvSpPr>
          <p:cNvPr id="25603"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19763853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body" sz="half" idx="1"/>
          </p:nvPr>
        </p:nvSpPr>
        <p:spPr bwMode="auto">
          <a:xfrm>
            <a:off x="381000" y="1447800"/>
            <a:ext cx="4724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200" b="1" smtClean="0">
                <a:latin typeface="Arial" panose="020B0604020202020204" pitchFamily="34" charset="0"/>
              </a:rPr>
              <a:t>Find the quotient and remainder when 1111101 is divided by 1101 in modulo 2 arithmetic…</a:t>
            </a:r>
          </a:p>
          <a:p>
            <a:pPr lvl="1"/>
            <a:r>
              <a:rPr lang="en-US" altLang="ar-SA" smtClean="0"/>
              <a:t>Now we bring down the next bit of the dividend.</a:t>
            </a:r>
          </a:p>
          <a:p>
            <a:pPr lvl="1"/>
            <a:r>
              <a:rPr lang="en-US" altLang="ar-SA" smtClean="0"/>
              <a:t>We see that 00101 is not divisible by 1101. So we place a zero in the quotient.</a:t>
            </a:r>
          </a:p>
          <a:p>
            <a:pPr lvl="1">
              <a:spcBef>
                <a:spcPct val="40000"/>
              </a:spcBef>
              <a:buFontTx/>
              <a:buNone/>
            </a:pPr>
            <a:endParaRPr lang="en-US" altLang="ar-SA" sz="2200" baseline="-25000" smtClean="0"/>
          </a:p>
        </p:txBody>
      </p:sp>
      <p:sp>
        <p:nvSpPr>
          <p:cNvPr id="37891" name="Rectangle 4"/>
          <p:cNvSpPr>
            <a:spLocks noGrp="1" noChangeArrowheads="1"/>
          </p:cNvSpPr>
          <p:nvPr>
            <p:ph type="title"/>
          </p:nvPr>
        </p:nvSpPr>
        <p:spPr bwMode="auto">
          <a:xfrm>
            <a:off x="381000" y="381000"/>
            <a:ext cx="3886200" cy="547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400" b="1" smtClean="0">
                <a:solidFill>
                  <a:schemeClr val="tx1"/>
                </a:solidFill>
                <a:latin typeface="Arial" panose="020B0604020202020204" pitchFamily="34" charset="0"/>
              </a:rPr>
              <a:t> Binary Division</a:t>
            </a:r>
            <a:endParaRPr lang="en-US" altLang="ar-SA" sz="3400" smtClean="0">
              <a:latin typeface="Arial" panose="020B0604020202020204" pitchFamily="34" charset="0"/>
            </a:endParaRPr>
          </a:p>
        </p:txBody>
      </p:sp>
      <p:sp>
        <p:nvSpPr>
          <p:cNvPr id="37892" name="Rectangle 8"/>
          <p:cNvSpPr>
            <a:spLocks noChangeArrowheads="1"/>
          </p:cNvSpPr>
          <p:nvPr/>
        </p:nvSpPr>
        <p:spPr bwMode="gray">
          <a:xfrm>
            <a:off x="458788" y="1066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grpSp>
        <p:nvGrpSpPr>
          <p:cNvPr id="37893" name="Group 8"/>
          <p:cNvGrpSpPr>
            <a:grpSpLocks/>
          </p:cNvGrpSpPr>
          <p:nvPr/>
        </p:nvGrpSpPr>
        <p:grpSpPr bwMode="auto">
          <a:xfrm>
            <a:off x="5410200" y="1676400"/>
            <a:ext cx="2797175" cy="3170238"/>
            <a:chOff x="5410200" y="1676400"/>
            <a:chExt cx="2797175" cy="3170238"/>
          </a:xfrm>
        </p:grpSpPr>
        <p:pic>
          <p:nvPicPr>
            <p:cNvPr id="37894" name="Picture 2" descr="34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676400"/>
              <a:ext cx="279717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895" name="Group 5"/>
            <p:cNvGrpSpPr>
              <a:grpSpLocks/>
            </p:cNvGrpSpPr>
            <p:nvPr/>
          </p:nvGrpSpPr>
          <p:grpSpPr bwMode="auto">
            <a:xfrm>
              <a:off x="6629400" y="3276600"/>
              <a:ext cx="990600" cy="381000"/>
              <a:chOff x="5029200" y="5486400"/>
              <a:chExt cx="990600" cy="381000"/>
            </a:xfrm>
          </p:grpSpPr>
          <p:pic>
            <p:nvPicPr>
              <p:cNvPr id="37896" name="Picture 2" descr="34"/>
              <p:cNvPicPr>
                <a:picLocks noChangeAspect="1" noChangeArrowheads="1"/>
              </p:cNvPicPr>
              <p:nvPr/>
            </p:nvPicPr>
            <p:blipFill>
              <a:blip r:embed="rId4">
                <a:extLst>
                  <a:ext uri="{28A0092B-C50C-407E-A947-70E740481C1C}">
                    <a14:useLocalDpi xmlns:a14="http://schemas.microsoft.com/office/drawing/2010/main" val="0"/>
                  </a:ext>
                </a:extLst>
              </a:blip>
              <a:srcRect l="35414" t="40862" r="45517" b="47121"/>
              <a:stretch>
                <a:fillRect/>
              </a:stretch>
            </p:blipFill>
            <p:spPr bwMode="auto">
              <a:xfrm>
                <a:off x="5029200" y="548640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2" descr="34"/>
              <p:cNvPicPr>
                <a:picLocks noChangeAspect="1" noChangeArrowheads="1"/>
              </p:cNvPicPr>
              <p:nvPr/>
            </p:nvPicPr>
            <p:blipFill>
              <a:blip r:embed="rId4">
                <a:extLst>
                  <a:ext uri="{28A0092B-C50C-407E-A947-70E740481C1C}">
                    <a14:useLocalDpi xmlns:a14="http://schemas.microsoft.com/office/drawing/2010/main" val="0"/>
                  </a:ext>
                </a:extLst>
              </a:blip>
              <a:srcRect l="35414" t="40862" r="45517" b="47121"/>
              <a:stretch>
                <a:fillRect/>
              </a:stretch>
            </p:blipFill>
            <p:spPr bwMode="auto">
              <a:xfrm>
                <a:off x="5486400" y="548640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667812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sz="half" idx="1"/>
          </p:nvPr>
        </p:nvSpPr>
        <p:spPr bwMode="auto">
          <a:xfrm>
            <a:off x="381000" y="1447800"/>
            <a:ext cx="4724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200" b="1" smtClean="0">
                <a:latin typeface="Arial" panose="020B0604020202020204" pitchFamily="34" charset="0"/>
              </a:rPr>
              <a:t>Find the quotient and remainder when 1111101 is divided by 1101 in modulo 2 arithmetic…</a:t>
            </a:r>
          </a:p>
          <a:p>
            <a:pPr lvl="1"/>
            <a:r>
              <a:rPr lang="en-US" altLang="ar-SA" smtClean="0"/>
              <a:t>1010 is divisible by 1101 in modulo 2.</a:t>
            </a:r>
          </a:p>
          <a:p>
            <a:pPr lvl="1"/>
            <a:r>
              <a:rPr lang="en-US" altLang="ar-SA" smtClean="0"/>
              <a:t>We perform the modulo 2 subtraction.</a:t>
            </a:r>
          </a:p>
          <a:p>
            <a:pPr lvl="1">
              <a:spcBef>
                <a:spcPct val="40000"/>
              </a:spcBef>
              <a:buFontTx/>
              <a:buNone/>
            </a:pPr>
            <a:endParaRPr lang="en-US" altLang="ar-SA" sz="2200" baseline="-25000" smtClean="0"/>
          </a:p>
        </p:txBody>
      </p:sp>
      <p:sp>
        <p:nvSpPr>
          <p:cNvPr id="38915" name="Rectangle 4"/>
          <p:cNvSpPr>
            <a:spLocks noGrp="1" noChangeArrowheads="1"/>
          </p:cNvSpPr>
          <p:nvPr>
            <p:ph type="title"/>
          </p:nvPr>
        </p:nvSpPr>
        <p:spPr bwMode="auto">
          <a:xfrm>
            <a:off x="152400" y="382588"/>
            <a:ext cx="7467600" cy="547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400" b="1" smtClean="0">
                <a:solidFill>
                  <a:srgbClr val="FFFFFF"/>
                </a:solidFill>
                <a:latin typeface="Arial" panose="020B0604020202020204" pitchFamily="34" charset="0"/>
              </a:rPr>
              <a:t>2.8 Error Detection and Correction</a:t>
            </a:r>
            <a:endParaRPr lang="en-US" altLang="ar-SA" sz="3400" smtClean="0">
              <a:latin typeface="Arial" panose="020B0604020202020204" pitchFamily="34" charset="0"/>
            </a:endParaRPr>
          </a:p>
        </p:txBody>
      </p:sp>
      <p:sp>
        <p:nvSpPr>
          <p:cNvPr id="5" name="Rectangle 4"/>
          <p:cNvSpPr txBox="1">
            <a:spLocks noChangeArrowheads="1"/>
          </p:cNvSpPr>
          <p:nvPr/>
        </p:nvSpPr>
        <p:spPr>
          <a:xfrm>
            <a:off x="381000" y="381000"/>
            <a:ext cx="3886200" cy="547688"/>
          </a:xfrm>
          <a:prstGeom prst="rect">
            <a:avLst/>
          </a:prstGeom>
          <a:noFill/>
        </p:spPr>
        <p:txBody>
          <a:bodyPr/>
          <a:lstStyle/>
          <a:p>
            <a:pPr>
              <a:defRPr/>
            </a:pPr>
            <a:r>
              <a:rPr lang="en-US" sz="3400" kern="0" dirty="0">
                <a:ea typeface="+mj-ea"/>
                <a:cs typeface="+mj-cs"/>
              </a:rPr>
              <a:t> Binary Division</a:t>
            </a:r>
            <a:endParaRPr lang="en-US" sz="3400" b="0" kern="0" dirty="0">
              <a:solidFill>
                <a:schemeClr val="tx2"/>
              </a:solidFill>
              <a:ea typeface="+mj-ea"/>
              <a:cs typeface="+mj-cs"/>
            </a:endParaRPr>
          </a:p>
        </p:txBody>
      </p:sp>
      <p:sp>
        <p:nvSpPr>
          <p:cNvPr id="38917" name="Rectangle 8"/>
          <p:cNvSpPr>
            <a:spLocks noChangeArrowheads="1"/>
          </p:cNvSpPr>
          <p:nvPr/>
        </p:nvSpPr>
        <p:spPr bwMode="gray">
          <a:xfrm>
            <a:off x="458788" y="1066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grpSp>
        <p:nvGrpSpPr>
          <p:cNvPr id="38918" name="Group 16"/>
          <p:cNvGrpSpPr>
            <a:grpSpLocks/>
          </p:cNvGrpSpPr>
          <p:nvPr/>
        </p:nvGrpSpPr>
        <p:grpSpPr bwMode="auto">
          <a:xfrm>
            <a:off x="5410200" y="1676400"/>
            <a:ext cx="2873375" cy="3276600"/>
            <a:chOff x="5410200" y="1676400"/>
            <a:chExt cx="2873375" cy="3276600"/>
          </a:xfrm>
        </p:grpSpPr>
        <p:pic>
          <p:nvPicPr>
            <p:cNvPr id="38919" name="Picture 2" descr="34c"/>
            <p:cNvPicPr>
              <a:picLocks noChangeAspect="1" noChangeArrowheads="1"/>
            </p:cNvPicPr>
            <p:nvPr/>
          </p:nvPicPr>
          <p:blipFill>
            <a:blip r:embed="rId3">
              <a:extLst>
                <a:ext uri="{28A0092B-C50C-407E-A947-70E740481C1C}">
                  <a14:useLocalDpi xmlns:a14="http://schemas.microsoft.com/office/drawing/2010/main" val="0"/>
                </a:ext>
              </a:extLst>
            </a:blip>
            <a:srcRect b="49524"/>
            <a:stretch>
              <a:fillRect/>
            </a:stretch>
          </p:blipFill>
          <p:spPr bwMode="auto">
            <a:xfrm>
              <a:off x="5410200" y="1676400"/>
              <a:ext cx="27971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0" name="Group 7"/>
            <p:cNvGrpSpPr>
              <a:grpSpLocks/>
            </p:cNvGrpSpPr>
            <p:nvPr/>
          </p:nvGrpSpPr>
          <p:grpSpPr bwMode="auto">
            <a:xfrm>
              <a:off x="6629400" y="3276600"/>
              <a:ext cx="990600" cy="381000"/>
              <a:chOff x="5029200" y="5486400"/>
              <a:chExt cx="990600" cy="381000"/>
            </a:xfrm>
          </p:grpSpPr>
          <p:pic>
            <p:nvPicPr>
              <p:cNvPr id="38926" name="Picture 2" descr="34"/>
              <p:cNvPicPr>
                <a:picLocks noChangeAspect="1" noChangeArrowheads="1"/>
              </p:cNvPicPr>
              <p:nvPr/>
            </p:nvPicPr>
            <p:blipFill>
              <a:blip r:embed="rId4">
                <a:extLst>
                  <a:ext uri="{28A0092B-C50C-407E-A947-70E740481C1C}">
                    <a14:useLocalDpi xmlns:a14="http://schemas.microsoft.com/office/drawing/2010/main" val="0"/>
                  </a:ext>
                </a:extLst>
              </a:blip>
              <a:srcRect l="35414" t="40862" r="45517" b="47121"/>
              <a:stretch>
                <a:fillRect/>
              </a:stretch>
            </p:blipFill>
            <p:spPr bwMode="auto">
              <a:xfrm>
                <a:off x="5029200" y="548640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7" name="Picture 2" descr="34"/>
              <p:cNvPicPr>
                <a:picLocks noChangeAspect="1" noChangeArrowheads="1"/>
              </p:cNvPicPr>
              <p:nvPr/>
            </p:nvPicPr>
            <p:blipFill>
              <a:blip r:embed="rId4">
                <a:extLst>
                  <a:ext uri="{28A0092B-C50C-407E-A947-70E740481C1C}">
                    <a14:useLocalDpi xmlns:a14="http://schemas.microsoft.com/office/drawing/2010/main" val="0"/>
                  </a:ext>
                </a:extLst>
              </a:blip>
              <a:srcRect l="35414" t="40862" r="45517" b="47121"/>
              <a:stretch>
                <a:fillRect/>
              </a:stretch>
            </p:blipFill>
            <p:spPr bwMode="auto">
              <a:xfrm>
                <a:off x="5486400" y="548640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8921" name="Picture 2" descr="34"/>
            <p:cNvPicPr>
              <a:picLocks noChangeAspect="1" noChangeArrowheads="1"/>
            </p:cNvPicPr>
            <p:nvPr/>
          </p:nvPicPr>
          <p:blipFill>
            <a:blip r:embed="rId4">
              <a:extLst>
                <a:ext uri="{28A0092B-C50C-407E-A947-70E740481C1C}">
                  <a14:useLocalDpi xmlns:a14="http://schemas.microsoft.com/office/drawing/2010/main" val="0"/>
                </a:ext>
              </a:extLst>
            </a:blip>
            <a:srcRect l="46310" t="60091" b="35103"/>
            <a:stretch>
              <a:fillRect/>
            </a:stretch>
          </p:blipFill>
          <p:spPr bwMode="auto">
            <a:xfrm>
              <a:off x="6629400" y="3581400"/>
              <a:ext cx="1501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2" name="Rectangle 11"/>
            <p:cNvSpPr>
              <a:spLocks noChangeArrowheads="1"/>
            </p:cNvSpPr>
            <p:nvPr/>
          </p:nvSpPr>
          <p:spPr bwMode="auto">
            <a:xfrm>
              <a:off x="7543800" y="2971800"/>
              <a:ext cx="533400" cy="381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a:p>
          </p:txBody>
        </p:sp>
        <p:grpSp>
          <p:nvGrpSpPr>
            <p:cNvPr id="38923" name="Group 13"/>
            <p:cNvGrpSpPr>
              <a:grpSpLocks/>
            </p:cNvGrpSpPr>
            <p:nvPr/>
          </p:nvGrpSpPr>
          <p:grpSpPr bwMode="auto">
            <a:xfrm>
              <a:off x="5486400" y="3733800"/>
              <a:ext cx="2797175" cy="1219200"/>
              <a:chOff x="4267200" y="4724400"/>
              <a:chExt cx="2797175" cy="1219200"/>
            </a:xfrm>
          </p:grpSpPr>
          <p:pic>
            <p:nvPicPr>
              <p:cNvPr id="38924" name="Picture 2" descr="34c"/>
              <p:cNvPicPr>
                <a:picLocks noChangeAspect="1" noChangeArrowheads="1"/>
              </p:cNvPicPr>
              <p:nvPr/>
            </p:nvPicPr>
            <p:blipFill>
              <a:blip r:embed="rId3">
                <a:extLst>
                  <a:ext uri="{28A0092B-C50C-407E-A947-70E740481C1C}">
                    <a14:useLocalDpi xmlns:a14="http://schemas.microsoft.com/office/drawing/2010/main" val="0"/>
                  </a:ext>
                </a:extLst>
              </a:blip>
              <a:srcRect t="40862" b="20682"/>
              <a:stretch>
                <a:fillRect/>
              </a:stretch>
            </p:blipFill>
            <p:spPr bwMode="auto">
              <a:xfrm>
                <a:off x="4267200" y="4724400"/>
                <a:ext cx="279717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5" name="Rectangle 15"/>
              <p:cNvSpPr>
                <a:spLocks noChangeArrowheads="1"/>
              </p:cNvSpPr>
              <p:nvPr/>
            </p:nvSpPr>
            <p:spPr bwMode="auto">
              <a:xfrm>
                <a:off x="5105400" y="4724400"/>
                <a:ext cx="457200" cy="304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a:p>
            </p:txBody>
          </p:sp>
        </p:grpSp>
      </p:grpSp>
    </p:spTree>
    <p:extLst>
      <p:ext uri="{BB962C8B-B14F-4D97-AF65-F5344CB8AC3E}">
        <p14:creationId xmlns:p14="http://schemas.microsoft.com/office/powerpoint/2010/main" val="23212725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sz="half" idx="1"/>
          </p:nvPr>
        </p:nvSpPr>
        <p:spPr bwMode="auto">
          <a:xfrm>
            <a:off x="381000" y="1447800"/>
            <a:ext cx="4724400" cy="3581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40000"/>
              </a:spcBef>
            </a:pPr>
            <a:r>
              <a:rPr lang="en-US" altLang="ar-SA" sz="2200" b="1" smtClean="0">
                <a:latin typeface="Arial" panose="020B0604020202020204" pitchFamily="34" charset="0"/>
              </a:rPr>
              <a:t>Find the quotient and remainder when 1111101 is divided by 1101 in modulo 2 arithmetic…</a:t>
            </a:r>
          </a:p>
          <a:p>
            <a:pPr lvl="1">
              <a:spcBef>
                <a:spcPct val="40000"/>
              </a:spcBef>
            </a:pPr>
            <a:r>
              <a:rPr lang="en-US" altLang="ar-SA" smtClean="0"/>
              <a:t>We find the quotient is 1011, and the remainder is 0010.</a:t>
            </a:r>
          </a:p>
          <a:p>
            <a:pPr>
              <a:spcBef>
                <a:spcPct val="40000"/>
              </a:spcBef>
            </a:pPr>
            <a:r>
              <a:rPr lang="en-US" altLang="ar-SA" sz="2200" b="1" smtClean="0">
                <a:latin typeface="Arial" panose="020B0604020202020204" pitchFamily="34" charset="0"/>
              </a:rPr>
              <a:t>This procedure is very useful to us in calculating CRC syndromes.</a:t>
            </a:r>
          </a:p>
          <a:p>
            <a:pPr lvl="1">
              <a:spcBef>
                <a:spcPct val="40000"/>
              </a:spcBef>
              <a:buFontTx/>
              <a:buNone/>
            </a:pPr>
            <a:endParaRPr lang="en-US" altLang="ar-SA" sz="2200" baseline="-25000" smtClean="0"/>
          </a:p>
        </p:txBody>
      </p:sp>
      <p:sp>
        <p:nvSpPr>
          <p:cNvPr id="39939" name="Rectangle 4"/>
          <p:cNvSpPr>
            <a:spLocks noGrp="1" noChangeArrowheads="1"/>
          </p:cNvSpPr>
          <p:nvPr>
            <p:ph type="title"/>
          </p:nvPr>
        </p:nvSpPr>
        <p:spPr bwMode="auto">
          <a:xfrm>
            <a:off x="152400" y="382588"/>
            <a:ext cx="7467600" cy="547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400" b="1" smtClean="0">
                <a:solidFill>
                  <a:srgbClr val="FFFFFF"/>
                </a:solidFill>
                <a:latin typeface="Arial" panose="020B0604020202020204" pitchFamily="34" charset="0"/>
              </a:rPr>
              <a:t>2.8 Error Detection and Correction</a:t>
            </a:r>
            <a:endParaRPr lang="en-US" altLang="ar-SA" sz="3400" smtClean="0">
              <a:latin typeface="Arial" panose="020B0604020202020204" pitchFamily="34" charset="0"/>
            </a:endParaRPr>
          </a:p>
        </p:txBody>
      </p:sp>
      <p:sp>
        <p:nvSpPr>
          <p:cNvPr id="6" name="Rectangle 4"/>
          <p:cNvSpPr txBox="1">
            <a:spLocks noChangeArrowheads="1"/>
          </p:cNvSpPr>
          <p:nvPr/>
        </p:nvSpPr>
        <p:spPr>
          <a:xfrm>
            <a:off x="381000" y="381000"/>
            <a:ext cx="3886200" cy="547688"/>
          </a:xfrm>
          <a:prstGeom prst="rect">
            <a:avLst/>
          </a:prstGeom>
          <a:noFill/>
        </p:spPr>
        <p:txBody>
          <a:bodyPr/>
          <a:lstStyle/>
          <a:p>
            <a:pPr>
              <a:defRPr/>
            </a:pPr>
            <a:r>
              <a:rPr lang="en-US" sz="3400" kern="0" dirty="0">
                <a:ea typeface="+mj-ea"/>
                <a:cs typeface="+mj-cs"/>
              </a:rPr>
              <a:t> Binary Division</a:t>
            </a:r>
            <a:endParaRPr lang="en-US" sz="3400" b="0" kern="0" dirty="0">
              <a:solidFill>
                <a:schemeClr val="tx2"/>
              </a:solidFill>
              <a:ea typeface="+mj-ea"/>
              <a:cs typeface="+mj-cs"/>
            </a:endParaRPr>
          </a:p>
        </p:txBody>
      </p:sp>
      <p:sp>
        <p:nvSpPr>
          <p:cNvPr id="39941" name="Rectangle 8"/>
          <p:cNvSpPr>
            <a:spLocks noChangeArrowheads="1"/>
          </p:cNvSpPr>
          <p:nvPr/>
        </p:nvSpPr>
        <p:spPr bwMode="gray">
          <a:xfrm>
            <a:off x="458788" y="11430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grpSp>
        <p:nvGrpSpPr>
          <p:cNvPr id="39942" name="Group 16"/>
          <p:cNvGrpSpPr>
            <a:grpSpLocks/>
          </p:cNvGrpSpPr>
          <p:nvPr/>
        </p:nvGrpSpPr>
        <p:grpSpPr bwMode="auto">
          <a:xfrm>
            <a:off x="5410200" y="1676400"/>
            <a:ext cx="2819400" cy="3856038"/>
            <a:chOff x="5410200" y="1676400"/>
            <a:chExt cx="2819400" cy="3856038"/>
          </a:xfrm>
        </p:grpSpPr>
        <p:pic>
          <p:nvPicPr>
            <p:cNvPr id="39943" name="Picture 2" descr="34"/>
            <p:cNvPicPr>
              <a:picLocks noChangeAspect="1" noChangeArrowheads="1"/>
            </p:cNvPicPr>
            <p:nvPr/>
          </p:nvPicPr>
          <p:blipFill>
            <a:blip r:embed="rId3">
              <a:extLst>
                <a:ext uri="{28A0092B-C50C-407E-A947-70E740481C1C}">
                  <a14:useLocalDpi xmlns:a14="http://schemas.microsoft.com/office/drawing/2010/main" val="0"/>
                </a:ext>
              </a:extLst>
            </a:blip>
            <a:srcRect b="47121"/>
            <a:stretch>
              <a:fillRect/>
            </a:stretch>
          </p:blipFill>
          <p:spPr bwMode="auto">
            <a:xfrm>
              <a:off x="5410200" y="1676400"/>
              <a:ext cx="27971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4" name="Group 9"/>
            <p:cNvGrpSpPr>
              <a:grpSpLocks/>
            </p:cNvGrpSpPr>
            <p:nvPr/>
          </p:nvGrpSpPr>
          <p:grpSpPr bwMode="auto">
            <a:xfrm>
              <a:off x="6629400" y="3276600"/>
              <a:ext cx="990600" cy="381000"/>
              <a:chOff x="5029200" y="5486400"/>
              <a:chExt cx="990600" cy="381000"/>
            </a:xfrm>
          </p:grpSpPr>
          <p:pic>
            <p:nvPicPr>
              <p:cNvPr id="39951" name="Picture 2" descr="34"/>
              <p:cNvPicPr>
                <a:picLocks noChangeAspect="1" noChangeArrowheads="1"/>
              </p:cNvPicPr>
              <p:nvPr/>
            </p:nvPicPr>
            <p:blipFill>
              <a:blip r:embed="rId3">
                <a:extLst>
                  <a:ext uri="{28A0092B-C50C-407E-A947-70E740481C1C}">
                    <a14:useLocalDpi xmlns:a14="http://schemas.microsoft.com/office/drawing/2010/main" val="0"/>
                  </a:ext>
                </a:extLst>
              </a:blip>
              <a:srcRect l="35414" t="40862" r="45517" b="47121"/>
              <a:stretch>
                <a:fillRect/>
              </a:stretch>
            </p:blipFill>
            <p:spPr bwMode="auto">
              <a:xfrm>
                <a:off x="5029200" y="548640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2" name="Picture 2" descr="34"/>
              <p:cNvPicPr>
                <a:picLocks noChangeAspect="1" noChangeArrowheads="1"/>
              </p:cNvPicPr>
              <p:nvPr/>
            </p:nvPicPr>
            <p:blipFill>
              <a:blip r:embed="rId3">
                <a:extLst>
                  <a:ext uri="{28A0092B-C50C-407E-A947-70E740481C1C}">
                    <a14:useLocalDpi xmlns:a14="http://schemas.microsoft.com/office/drawing/2010/main" val="0"/>
                  </a:ext>
                </a:extLst>
              </a:blip>
              <a:srcRect l="35414" t="40862" r="45517" b="47121"/>
              <a:stretch>
                <a:fillRect/>
              </a:stretch>
            </p:blipFill>
            <p:spPr bwMode="auto">
              <a:xfrm>
                <a:off x="5486400" y="5486400"/>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9945" name="Picture 2" descr="34"/>
            <p:cNvPicPr>
              <a:picLocks noChangeAspect="1" noChangeArrowheads="1"/>
            </p:cNvPicPr>
            <p:nvPr/>
          </p:nvPicPr>
          <p:blipFill>
            <a:blip r:embed="rId3">
              <a:extLst>
                <a:ext uri="{28A0092B-C50C-407E-A947-70E740481C1C}">
                  <a14:useLocalDpi xmlns:a14="http://schemas.microsoft.com/office/drawing/2010/main" val="0"/>
                </a:ext>
              </a:extLst>
            </a:blip>
            <a:srcRect l="46310" t="60091" b="35103"/>
            <a:stretch>
              <a:fillRect/>
            </a:stretch>
          </p:blipFill>
          <p:spPr bwMode="auto">
            <a:xfrm>
              <a:off x="6629400" y="3581400"/>
              <a:ext cx="1501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6" name="Group 14"/>
            <p:cNvGrpSpPr>
              <a:grpSpLocks/>
            </p:cNvGrpSpPr>
            <p:nvPr/>
          </p:nvGrpSpPr>
          <p:grpSpPr bwMode="auto">
            <a:xfrm>
              <a:off x="5410200" y="3733800"/>
              <a:ext cx="2797175" cy="1219200"/>
              <a:chOff x="4267200" y="4724400"/>
              <a:chExt cx="2797175" cy="1219200"/>
            </a:xfrm>
          </p:grpSpPr>
          <p:pic>
            <p:nvPicPr>
              <p:cNvPr id="39949" name="Picture 2" descr="34c"/>
              <p:cNvPicPr>
                <a:picLocks noChangeAspect="1" noChangeArrowheads="1"/>
              </p:cNvPicPr>
              <p:nvPr/>
            </p:nvPicPr>
            <p:blipFill>
              <a:blip r:embed="rId4">
                <a:extLst>
                  <a:ext uri="{28A0092B-C50C-407E-A947-70E740481C1C}">
                    <a14:useLocalDpi xmlns:a14="http://schemas.microsoft.com/office/drawing/2010/main" val="0"/>
                  </a:ext>
                </a:extLst>
              </a:blip>
              <a:srcRect t="40862" b="20682"/>
              <a:stretch>
                <a:fillRect/>
              </a:stretch>
            </p:blipFill>
            <p:spPr bwMode="auto">
              <a:xfrm>
                <a:off x="4267200" y="4724400"/>
                <a:ext cx="279717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50" name="Rectangle 13"/>
              <p:cNvSpPr>
                <a:spLocks noChangeArrowheads="1"/>
              </p:cNvSpPr>
              <p:nvPr/>
            </p:nvSpPr>
            <p:spPr bwMode="auto">
              <a:xfrm>
                <a:off x="5105400" y="4724400"/>
                <a:ext cx="457200" cy="304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a:p>
            </p:txBody>
          </p:sp>
        </p:grpSp>
        <p:pic>
          <p:nvPicPr>
            <p:cNvPr id="39947" name="Picture 2" descr="34"/>
            <p:cNvPicPr>
              <a:picLocks noChangeAspect="1" noChangeArrowheads="1"/>
            </p:cNvPicPr>
            <p:nvPr/>
          </p:nvPicPr>
          <p:blipFill>
            <a:blip r:embed="rId3">
              <a:extLst>
                <a:ext uri="{28A0092B-C50C-407E-A947-70E740481C1C}">
                  <a14:useLocalDpi xmlns:a14="http://schemas.microsoft.com/office/drawing/2010/main" val="0"/>
                </a:ext>
              </a:extLst>
            </a:blip>
            <a:srcRect t="52879"/>
            <a:stretch>
              <a:fillRect/>
            </a:stretch>
          </p:blipFill>
          <p:spPr bwMode="auto">
            <a:xfrm>
              <a:off x="5432425" y="4038600"/>
              <a:ext cx="2797175"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8" name="Rectangle 15"/>
            <p:cNvSpPr>
              <a:spLocks noChangeArrowheads="1"/>
            </p:cNvSpPr>
            <p:nvPr/>
          </p:nvSpPr>
          <p:spPr bwMode="auto">
            <a:xfrm>
              <a:off x="7543800" y="2971800"/>
              <a:ext cx="533400" cy="381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a:p>
          </p:txBody>
        </p:sp>
      </p:grpSp>
    </p:spTree>
    <p:extLst>
      <p:ext uri="{BB962C8B-B14F-4D97-AF65-F5344CB8AC3E}">
        <p14:creationId xmlns:p14="http://schemas.microsoft.com/office/powerpoint/2010/main" val="17315969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0964" name="Text Box 4"/>
          <p:cNvSpPr txBox="1">
            <a:spLocks noChangeArrowheads="1"/>
          </p:cNvSpPr>
          <p:nvPr/>
        </p:nvSpPr>
        <p:spPr bwMode="auto">
          <a:xfrm>
            <a:off x="304800" y="304800"/>
            <a:ext cx="2825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Division in CRC encoder</a:t>
            </a:r>
          </a:p>
        </p:txBody>
      </p:sp>
      <p:pic>
        <p:nvPicPr>
          <p:cNvPr id="4096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625" y="1000125"/>
            <a:ext cx="4854575" cy="501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32732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1988" name="Text Box 4"/>
          <p:cNvSpPr txBox="1">
            <a:spLocks noChangeArrowheads="1"/>
          </p:cNvSpPr>
          <p:nvPr/>
        </p:nvSpPr>
        <p:spPr bwMode="auto">
          <a:xfrm>
            <a:off x="304800" y="762000"/>
            <a:ext cx="4632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Division in the CRC decoder for two cases</a:t>
            </a:r>
          </a:p>
        </p:txBody>
      </p:sp>
      <p:pic>
        <p:nvPicPr>
          <p:cNvPr id="4198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13" y="1550988"/>
            <a:ext cx="7659687" cy="454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6728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bwMode="auto">
          <a:xfrm>
            <a:off x="382588" y="1443038"/>
            <a:ext cx="5180012" cy="44243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200" b="1" smtClean="0">
                <a:latin typeface="Arial" panose="020B0604020202020204" pitchFamily="34" charset="0"/>
              </a:rPr>
              <a:t>Suppose we want to transmit the information string: 1111101.</a:t>
            </a:r>
            <a:endParaRPr lang="en-US" altLang="ar-SA" sz="2600" smtClean="0">
              <a:latin typeface="Arial" panose="020B0604020202020204" pitchFamily="34" charset="0"/>
            </a:endParaRPr>
          </a:p>
          <a:p>
            <a:pPr>
              <a:spcBef>
                <a:spcPct val="10000"/>
              </a:spcBef>
            </a:pPr>
            <a:r>
              <a:rPr lang="en-US" altLang="ar-SA" sz="2200" b="1" smtClean="0">
                <a:latin typeface="Arial" panose="020B0604020202020204" pitchFamily="34" charset="0"/>
              </a:rPr>
              <a:t>The receiver and sender decide to use the polynomial pattern, 1101.</a:t>
            </a:r>
          </a:p>
          <a:p>
            <a:pPr>
              <a:spcBef>
                <a:spcPct val="10000"/>
              </a:spcBef>
            </a:pPr>
            <a:r>
              <a:rPr lang="en-US" altLang="ar-SA" sz="2200" b="1" smtClean="0">
                <a:latin typeface="Arial" panose="020B0604020202020204" pitchFamily="34" charset="0"/>
              </a:rPr>
              <a:t>The information string is shifted left by one position less than the number of positions in the divisor.</a:t>
            </a:r>
          </a:p>
          <a:p>
            <a:r>
              <a:rPr lang="en-US" altLang="ar-SA" sz="2200" b="1" smtClean="0">
                <a:latin typeface="Arial" panose="020B0604020202020204" pitchFamily="34" charset="0"/>
              </a:rPr>
              <a:t>The remainder is found through modulo 2 division (at right) and added to the information string: 1111101000 + 111 = 1111101111.</a:t>
            </a:r>
          </a:p>
        </p:txBody>
      </p:sp>
      <p:sp>
        <p:nvSpPr>
          <p:cNvPr id="43011" name="Rectangle 3"/>
          <p:cNvSpPr>
            <a:spLocks noGrp="1" noChangeArrowheads="1"/>
          </p:cNvSpPr>
          <p:nvPr>
            <p:ph type="title"/>
          </p:nvPr>
        </p:nvSpPr>
        <p:spPr bwMode="auto">
          <a:xfrm>
            <a:off x="609600" y="457200"/>
            <a:ext cx="4724400" cy="547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400" b="1" smtClean="0">
                <a:solidFill>
                  <a:schemeClr val="tx1"/>
                </a:solidFill>
                <a:latin typeface="Arial" panose="020B0604020202020204" pitchFamily="34" charset="0"/>
              </a:rPr>
              <a:t>At the sender side</a:t>
            </a:r>
            <a:endParaRPr lang="en-US" altLang="ar-SA" sz="3400" smtClean="0">
              <a:solidFill>
                <a:schemeClr val="tx1"/>
              </a:solidFill>
              <a:latin typeface="Arial" panose="020B0604020202020204" pitchFamily="34" charset="0"/>
            </a:endParaRPr>
          </a:p>
        </p:txBody>
      </p:sp>
      <p:pic>
        <p:nvPicPr>
          <p:cNvPr id="43012" name="Picture 4" descr="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1589088"/>
            <a:ext cx="3327400" cy="435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Rectangle 8"/>
          <p:cNvSpPr>
            <a:spLocks noChangeArrowheads="1"/>
          </p:cNvSpPr>
          <p:nvPr/>
        </p:nvSpPr>
        <p:spPr bwMode="gray">
          <a:xfrm>
            <a:off x="458788" y="11430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9145173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sz="half" idx="1"/>
          </p:nvPr>
        </p:nvSpPr>
        <p:spPr bwMode="auto">
          <a:xfrm>
            <a:off x="381000" y="1447800"/>
            <a:ext cx="46482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30000"/>
              </a:spcBef>
            </a:pPr>
            <a:r>
              <a:rPr lang="en-US" altLang="ar-SA" sz="2200" b="1" smtClean="0">
                <a:latin typeface="Arial" panose="020B0604020202020204" pitchFamily="34" charset="0"/>
              </a:rPr>
              <a:t>If no bits are lost or corrupted, dividing the received information string by the agreed upon pattern will give a remainder of zero.</a:t>
            </a:r>
            <a:endParaRPr lang="en-US" altLang="ar-SA" smtClean="0"/>
          </a:p>
          <a:p>
            <a:pPr>
              <a:spcBef>
                <a:spcPct val="30000"/>
              </a:spcBef>
            </a:pPr>
            <a:r>
              <a:rPr lang="en-US" altLang="ar-SA" sz="2200" b="1" smtClean="0">
                <a:latin typeface="Arial" panose="020B0604020202020204" pitchFamily="34" charset="0"/>
              </a:rPr>
              <a:t>We see this is so in the calculation at the right.</a:t>
            </a:r>
          </a:p>
          <a:p>
            <a:pPr>
              <a:spcBef>
                <a:spcPct val="30000"/>
              </a:spcBef>
            </a:pPr>
            <a:r>
              <a:rPr lang="en-US" altLang="ar-SA" sz="2200" b="1" smtClean="0">
                <a:latin typeface="Arial" panose="020B0604020202020204" pitchFamily="34" charset="0"/>
              </a:rPr>
              <a:t>Real applications use longer polynomials to cover larger information strings.  </a:t>
            </a:r>
          </a:p>
        </p:txBody>
      </p:sp>
      <p:pic>
        <p:nvPicPr>
          <p:cNvPr id="44035" name="Picture 4" descr="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8775" y="1589088"/>
            <a:ext cx="3327400" cy="435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3"/>
          <p:cNvSpPr>
            <a:spLocks noGrp="1" noChangeArrowheads="1"/>
          </p:cNvSpPr>
          <p:nvPr>
            <p:ph type="title"/>
          </p:nvPr>
        </p:nvSpPr>
        <p:spPr bwMode="auto">
          <a:xfrm>
            <a:off x="609600" y="457200"/>
            <a:ext cx="4724400" cy="547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400" b="1" smtClean="0">
                <a:solidFill>
                  <a:schemeClr val="tx1"/>
                </a:solidFill>
                <a:latin typeface="Arial" panose="020B0604020202020204" pitchFamily="34" charset="0"/>
              </a:rPr>
              <a:t>At the receiver side</a:t>
            </a:r>
            <a:endParaRPr lang="en-US" altLang="ar-SA" sz="3400" smtClean="0">
              <a:solidFill>
                <a:schemeClr val="tx1"/>
              </a:solidFill>
              <a:latin typeface="Arial" panose="020B0604020202020204" pitchFamily="34" charset="0"/>
            </a:endParaRPr>
          </a:p>
        </p:txBody>
      </p:sp>
      <p:sp>
        <p:nvSpPr>
          <p:cNvPr id="44037" name="Rectangle 8"/>
          <p:cNvSpPr>
            <a:spLocks noChangeArrowheads="1"/>
          </p:cNvSpPr>
          <p:nvPr/>
        </p:nvSpPr>
        <p:spPr bwMode="gray">
          <a:xfrm>
            <a:off x="458788" y="11430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405709924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Line 2"/>
          <p:cNvSpPr>
            <a:spLocks noChangeShapeType="1"/>
          </p:cNvSpPr>
          <p:nvPr/>
        </p:nvSpPr>
        <p:spPr bwMode="auto">
          <a:xfrm>
            <a:off x="152400" y="533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5060"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5061" name="Text Box 4"/>
          <p:cNvSpPr txBox="1">
            <a:spLocks noChangeArrowheads="1"/>
          </p:cNvSpPr>
          <p:nvPr/>
        </p:nvSpPr>
        <p:spPr bwMode="auto">
          <a:xfrm>
            <a:off x="304800" y="762000"/>
            <a:ext cx="6143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800" i="1">
                <a:latin typeface="Times New Roman" panose="02020603050405020304" pitchFamily="18" charset="0"/>
              </a:rPr>
              <a:t>A</a:t>
            </a:r>
            <a:r>
              <a:rPr lang="en-US" altLang="ar-SA" sz="2800">
                <a:latin typeface="Times New Roman" panose="02020603050405020304" pitchFamily="18" charset="0"/>
              </a:rPr>
              <a:t> </a:t>
            </a:r>
            <a:r>
              <a:rPr lang="en-US" altLang="ar-SA" sz="2800" i="1">
                <a:latin typeface="Times New Roman" panose="02020603050405020304" pitchFamily="18" charset="0"/>
              </a:rPr>
              <a:t>polynomial to represent a binary word</a:t>
            </a:r>
          </a:p>
        </p:txBody>
      </p:sp>
      <p:pic>
        <p:nvPicPr>
          <p:cNvPr id="4506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00200"/>
            <a:ext cx="7934325"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3" name="Rectangle 5"/>
          <p:cNvSpPr>
            <a:spLocks noChangeArrowheads="1"/>
          </p:cNvSpPr>
          <p:nvPr/>
        </p:nvSpPr>
        <p:spPr bwMode="auto">
          <a:xfrm>
            <a:off x="685800" y="4267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spcBef>
                <a:spcPct val="20000"/>
              </a:spcBef>
            </a:pPr>
            <a:r>
              <a:rPr lang="en-US" altLang="ar-SA" sz="2200" i="1">
                <a:solidFill>
                  <a:srgbClr val="FF0000"/>
                </a:solidFill>
                <a:latin typeface="Times New Roman" panose="02020603050405020304" pitchFamily="18" charset="0"/>
              </a:rPr>
              <a:t>Note: </a:t>
            </a:r>
          </a:p>
          <a:p>
            <a:pPr>
              <a:spcBef>
                <a:spcPct val="20000"/>
              </a:spcBef>
            </a:pPr>
            <a:r>
              <a:rPr lang="en-US" altLang="ar-SA" sz="2200" i="1">
                <a:latin typeface="Times New Roman" panose="02020603050405020304" pitchFamily="18" charset="0"/>
              </a:rPr>
              <a:t>The divisor </a:t>
            </a:r>
            <a:r>
              <a:rPr lang="en-US" altLang="ar-SA" sz="2200" i="1">
                <a:solidFill>
                  <a:srgbClr val="FF0000"/>
                </a:solidFill>
                <a:latin typeface="Times New Roman" panose="02020603050405020304" pitchFamily="18" charset="0"/>
              </a:rPr>
              <a:t>1101 </a:t>
            </a:r>
            <a:r>
              <a:rPr lang="en-US" altLang="ar-SA" sz="2200" i="1">
                <a:latin typeface="Times New Roman" panose="02020603050405020304" pitchFamily="18" charset="0"/>
              </a:rPr>
              <a:t>corresponds to the polynomial:   </a:t>
            </a:r>
            <a:r>
              <a:rPr lang="en-US" altLang="ar-SA" sz="2200">
                <a:solidFill>
                  <a:srgbClr val="FF0000"/>
                </a:solidFill>
              </a:rPr>
              <a:t>X</a:t>
            </a:r>
            <a:r>
              <a:rPr lang="en-US" altLang="ar-SA" sz="2200" baseline="30000">
                <a:solidFill>
                  <a:srgbClr val="FF0000"/>
                </a:solidFill>
              </a:rPr>
              <a:t> 3</a:t>
            </a:r>
            <a:r>
              <a:rPr lang="en-US" altLang="ar-SA" sz="2200">
                <a:solidFill>
                  <a:srgbClr val="FF0000"/>
                </a:solidFill>
              </a:rPr>
              <a:t> + X</a:t>
            </a:r>
            <a:r>
              <a:rPr lang="en-US" altLang="ar-SA" sz="2200" baseline="30000">
                <a:solidFill>
                  <a:srgbClr val="FF0000"/>
                </a:solidFill>
              </a:rPr>
              <a:t> 2</a:t>
            </a:r>
            <a:r>
              <a:rPr lang="en-US" altLang="ar-SA" sz="2200">
                <a:solidFill>
                  <a:srgbClr val="FF0000"/>
                </a:solidFill>
              </a:rPr>
              <a:t> + 1.</a:t>
            </a:r>
          </a:p>
          <a:p>
            <a:pPr>
              <a:spcBef>
                <a:spcPct val="20000"/>
              </a:spcBef>
            </a:pPr>
            <a:r>
              <a:rPr lang="en-US" altLang="ar-SA" sz="2200" i="1">
                <a:latin typeface="Times New Roman" panose="02020603050405020304" pitchFamily="18" charset="0"/>
              </a:rPr>
              <a:t>The divisor </a:t>
            </a:r>
            <a:r>
              <a:rPr lang="en-US" altLang="ar-SA" sz="2200" i="1">
                <a:solidFill>
                  <a:srgbClr val="FF0000"/>
                </a:solidFill>
                <a:latin typeface="Times New Roman" panose="02020603050405020304" pitchFamily="18" charset="0"/>
              </a:rPr>
              <a:t>1011 </a:t>
            </a:r>
            <a:r>
              <a:rPr lang="en-US" altLang="ar-SA" sz="2200" i="1">
                <a:latin typeface="Times New Roman" panose="02020603050405020304" pitchFamily="18" charset="0"/>
              </a:rPr>
              <a:t>corresponds to the polynomial:   </a:t>
            </a:r>
            <a:r>
              <a:rPr lang="en-US" altLang="ar-SA" sz="2200">
                <a:solidFill>
                  <a:srgbClr val="FF0000"/>
                </a:solidFill>
              </a:rPr>
              <a:t>X</a:t>
            </a:r>
            <a:r>
              <a:rPr lang="en-US" altLang="ar-SA" sz="2200" baseline="30000">
                <a:solidFill>
                  <a:srgbClr val="FF0000"/>
                </a:solidFill>
              </a:rPr>
              <a:t> 3</a:t>
            </a:r>
            <a:r>
              <a:rPr lang="en-US" altLang="ar-SA" sz="2200">
                <a:solidFill>
                  <a:srgbClr val="FF0000"/>
                </a:solidFill>
              </a:rPr>
              <a:t> + X</a:t>
            </a:r>
            <a:r>
              <a:rPr lang="en-US" altLang="ar-SA" sz="2200" baseline="30000">
                <a:solidFill>
                  <a:srgbClr val="FF0000"/>
                </a:solidFill>
              </a:rPr>
              <a:t> 1</a:t>
            </a:r>
            <a:r>
              <a:rPr lang="en-US" altLang="ar-SA" sz="2200">
                <a:solidFill>
                  <a:srgbClr val="FF0000"/>
                </a:solidFill>
              </a:rPr>
              <a:t> + 1.</a:t>
            </a:r>
            <a:endParaRPr lang="en-US" altLang="ar-SA" sz="2200">
              <a:solidFill>
                <a:srgbClr val="FF0000"/>
              </a:solidFill>
              <a:latin typeface="Times New Roman" panose="02020603050405020304" pitchFamily="18" charset="0"/>
            </a:endParaRPr>
          </a:p>
          <a:p>
            <a:pPr>
              <a:spcBef>
                <a:spcPct val="20000"/>
              </a:spcBef>
            </a:pPr>
            <a:endParaRPr lang="en-US" altLang="ar-SA" sz="220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34348949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46084" name="Line 9"/>
          <p:cNvSpPr>
            <a:spLocks noChangeShapeType="1"/>
          </p:cNvSpPr>
          <p:nvPr/>
        </p:nvSpPr>
        <p:spPr bwMode="auto">
          <a:xfrm>
            <a:off x="457200" y="2667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6085" name="Line 10"/>
          <p:cNvSpPr>
            <a:spLocks noChangeShapeType="1"/>
          </p:cNvSpPr>
          <p:nvPr/>
        </p:nvSpPr>
        <p:spPr bwMode="auto">
          <a:xfrm>
            <a:off x="458788" y="44196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6086" name="Rectangle 11"/>
          <p:cNvSpPr>
            <a:spLocks noChangeArrowheads="1"/>
          </p:cNvSpPr>
          <p:nvPr/>
        </p:nvSpPr>
        <p:spPr bwMode="auto">
          <a:xfrm>
            <a:off x="495300" y="2759075"/>
            <a:ext cx="8077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The divisor in a CRC is normally called the generator polynomial</a:t>
            </a:r>
          </a:p>
          <a:p>
            <a:pPr algn="ctr"/>
            <a:r>
              <a:rPr lang="en-US" altLang="ar-SA"/>
              <a:t>or simply the generator.</a:t>
            </a:r>
          </a:p>
        </p:txBody>
      </p:sp>
    </p:spTree>
    <p:extLst>
      <p:ext uri="{BB962C8B-B14F-4D97-AF65-F5344CB8AC3E}">
        <p14:creationId xmlns:p14="http://schemas.microsoft.com/office/powerpoint/2010/main" val="387050106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47108" name="Rectangle 11"/>
          <p:cNvSpPr>
            <a:spLocks noChangeArrowheads="1"/>
          </p:cNvSpPr>
          <p:nvPr/>
        </p:nvSpPr>
        <p:spPr bwMode="auto">
          <a:xfrm>
            <a:off x="533400" y="1676400"/>
            <a:ext cx="8077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400" dirty="0"/>
              <a:t>A good polynomial generator needs to have the following characteristics:</a:t>
            </a:r>
          </a:p>
          <a:p>
            <a:r>
              <a:rPr lang="en-US" altLang="ar-SA" sz="2400" dirty="0">
                <a:solidFill>
                  <a:schemeClr val="hlink"/>
                </a:solidFill>
              </a:rPr>
              <a:t>1.</a:t>
            </a:r>
            <a:r>
              <a:rPr lang="en-US" altLang="ar-SA" sz="2400" dirty="0"/>
              <a:t> It should have at least two terms.</a:t>
            </a:r>
          </a:p>
          <a:p>
            <a:r>
              <a:rPr lang="en-US" altLang="ar-SA" sz="2400" dirty="0">
                <a:solidFill>
                  <a:schemeClr val="hlink"/>
                </a:solidFill>
              </a:rPr>
              <a:t>2.</a:t>
            </a:r>
            <a:r>
              <a:rPr lang="en-US" altLang="ar-SA" sz="2400" dirty="0"/>
              <a:t> The coefficient of the term x</a:t>
            </a:r>
            <a:r>
              <a:rPr lang="en-US" altLang="ar-SA" sz="2400" baseline="30000" dirty="0"/>
              <a:t>0</a:t>
            </a:r>
            <a:r>
              <a:rPr lang="en-US" altLang="ar-SA" sz="2400" dirty="0"/>
              <a:t> should</a:t>
            </a:r>
            <a:br>
              <a:rPr lang="en-US" altLang="ar-SA" sz="2400" dirty="0"/>
            </a:br>
            <a:r>
              <a:rPr lang="en-US" altLang="ar-SA" sz="2400" dirty="0"/>
              <a:t>    be 1.</a:t>
            </a:r>
          </a:p>
          <a:p>
            <a:r>
              <a:rPr lang="en-US" altLang="ar-SA" sz="2400" dirty="0">
                <a:solidFill>
                  <a:schemeClr val="hlink"/>
                </a:solidFill>
              </a:rPr>
              <a:t>3.</a:t>
            </a:r>
            <a:r>
              <a:rPr lang="en-US" altLang="ar-SA" sz="2400" dirty="0"/>
              <a:t> It should have the factor </a:t>
            </a:r>
            <a:r>
              <a:rPr lang="en-US" altLang="ar-SA" sz="2400" i="1" dirty="0"/>
              <a:t>x</a:t>
            </a:r>
            <a:r>
              <a:rPr lang="en-US" altLang="ar-SA" sz="2400" dirty="0"/>
              <a:t> + 1.</a:t>
            </a:r>
          </a:p>
        </p:txBody>
      </p:sp>
      <p:sp>
        <p:nvSpPr>
          <p:cNvPr id="47109" name="Rectangle 16"/>
          <p:cNvSpPr>
            <a:spLocks noChangeArrowheads="1"/>
          </p:cNvSpPr>
          <p:nvPr/>
        </p:nvSpPr>
        <p:spPr bwMode="auto">
          <a:xfrm>
            <a:off x="381000" y="228600"/>
            <a:ext cx="4464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t>polynomial generator </a:t>
            </a:r>
          </a:p>
        </p:txBody>
      </p:sp>
    </p:spTree>
    <p:extLst>
      <p:ext uri="{BB962C8B-B14F-4D97-AF65-F5344CB8AC3E}">
        <p14:creationId xmlns:p14="http://schemas.microsoft.com/office/powerpoint/2010/main" val="3172074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endParaRPr lang="en-US" altLang="en-US" sz="2000" dirty="0">
              <a:solidFill>
                <a:schemeClr val="tx2"/>
              </a:solidFill>
            </a:endParaRPr>
          </a:p>
          <a:p>
            <a:pPr algn="ctr"/>
            <a:r>
              <a:rPr lang="en-US" altLang="ar-SA" sz="4400" dirty="0" smtClean="0"/>
              <a:t>Framing</a:t>
            </a:r>
            <a:endParaRPr lang="en-US" altLang="ar-SA" sz="4400" dirty="0"/>
          </a:p>
          <a:p>
            <a:pPr algn="ctr"/>
            <a:endParaRPr lang="en-US" altLang="ar-SA" sz="4400" dirty="0"/>
          </a:p>
        </p:txBody>
      </p:sp>
    </p:spTree>
    <p:extLst>
      <p:ext uri="{BB962C8B-B14F-4D97-AF65-F5344CB8AC3E}">
        <p14:creationId xmlns:p14="http://schemas.microsoft.com/office/powerpoint/2010/main" val="25794869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48132" name="Rectangle 16"/>
          <p:cNvSpPr>
            <a:spLocks noChangeArrowheads="1"/>
          </p:cNvSpPr>
          <p:nvPr/>
        </p:nvSpPr>
        <p:spPr bwMode="auto">
          <a:xfrm>
            <a:off x="381000" y="228600"/>
            <a:ext cx="4464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a:t>polynomial generator </a:t>
            </a:r>
          </a:p>
        </p:txBody>
      </p:sp>
      <p:sp>
        <p:nvSpPr>
          <p:cNvPr id="48133" name="Rectangle 5"/>
          <p:cNvSpPr>
            <a:spLocks noChangeArrowheads="1"/>
          </p:cNvSpPr>
          <p:nvPr/>
        </p:nvSpPr>
        <p:spPr bwMode="auto">
          <a:xfrm>
            <a:off x="533400" y="1274763"/>
            <a:ext cx="7696200" cy="375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ar-SA" sz="2800" b="0">
                <a:latin typeface="Times New Roman" panose="02020603050405020304" pitchFamily="18" charset="0"/>
                <a:cs typeface="Times New Roman" panose="02020603050405020304" pitchFamily="18" charset="0"/>
              </a:rPr>
              <a:t>It is obvious that we cannot choose </a:t>
            </a:r>
            <a:r>
              <a:rPr lang="en-US" altLang="ar-SA" sz="2800">
                <a:solidFill>
                  <a:schemeClr val="hlink"/>
                </a:solidFill>
                <a:latin typeface="Times New Roman" panose="02020603050405020304" pitchFamily="18" charset="0"/>
                <a:cs typeface="Times New Roman" panose="02020603050405020304" pitchFamily="18" charset="0"/>
              </a:rPr>
              <a:t>x</a:t>
            </a:r>
            <a:r>
              <a:rPr lang="en-US" altLang="ar-SA" sz="2800" b="0">
                <a:latin typeface="Times New Roman" panose="02020603050405020304" pitchFamily="18" charset="0"/>
                <a:cs typeface="Times New Roman" panose="02020603050405020304" pitchFamily="18" charset="0"/>
              </a:rPr>
              <a:t> (binary 10) or </a:t>
            </a:r>
            <a:r>
              <a:rPr lang="en-US" altLang="ar-SA" sz="2800">
                <a:solidFill>
                  <a:schemeClr val="hlink"/>
                </a:solidFill>
                <a:latin typeface="Times New Roman" panose="02020603050405020304" pitchFamily="18" charset="0"/>
                <a:cs typeface="Times New Roman" panose="02020603050405020304" pitchFamily="18" charset="0"/>
              </a:rPr>
              <a:t>x</a:t>
            </a:r>
            <a:r>
              <a:rPr lang="en-US" altLang="ar-SA" sz="2800" baseline="30000">
                <a:solidFill>
                  <a:schemeClr val="hlink"/>
                </a:solidFill>
                <a:latin typeface="Times New Roman" panose="02020603050405020304" pitchFamily="18" charset="0"/>
                <a:cs typeface="Times New Roman" panose="02020603050405020304" pitchFamily="18" charset="0"/>
              </a:rPr>
              <a:t>2</a:t>
            </a:r>
            <a:r>
              <a:rPr lang="en-US" altLang="ar-SA" sz="2800">
                <a:solidFill>
                  <a:schemeClr val="hlink"/>
                </a:solidFill>
                <a:latin typeface="Times New Roman" panose="02020603050405020304" pitchFamily="18" charset="0"/>
                <a:cs typeface="Times New Roman" panose="02020603050405020304" pitchFamily="18" charset="0"/>
              </a:rPr>
              <a:t> + x</a:t>
            </a:r>
            <a:r>
              <a:rPr lang="en-US" altLang="ar-SA" sz="2800" b="0">
                <a:latin typeface="Times New Roman" panose="02020603050405020304" pitchFamily="18" charset="0"/>
                <a:cs typeface="Times New Roman" panose="02020603050405020304" pitchFamily="18" charset="0"/>
              </a:rPr>
              <a:t> (binary 110) as the polynomial because both are divisible by x to guarantee that all burst errors of length ≤ degree of the polynomial are detected. </a:t>
            </a:r>
          </a:p>
          <a:p>
            <a:pPr eaLnBrk="1" hangingPunct="1">
              <a:spcBef>
                <a:spcPct val="50000"/>
              </a:spcBef>
            </a:pPr>
            <a:r>
              <a:rPr lang="en-US" altLang="ar-SA" sz="2800" b="0">
                <a:latin typeface="Times New Roman" panose="02020603050405020304" pitchFamily="18" charset="0"/>
                <a:cs typeface="Times New Roman" panose="02020603050405020304" pitchFamily="18" charset="0"/>
              </a:rPr>
              <a:t>However, we can choose </a:t>
            </a:r>
            <a:r>
              <a:rPr lang="en-US" altLang="ar-SA" sz="2800">
                <a:solidFill>
                  <a:schemeClr val="hlink"/>
                </a:solidFill>
                <a:latin typeface="Times New Roman" panose="02020603050405020304" pitchFamily="18" charset="0"/>
                <a:cs typeface="Times New Roman" panose="02020603050405020304" pitchFamily="18" charset="0"/>
              </a:rPr>
              <a:t>x + 1</a:t>
            </a:r>
            <a:r>
              <a:rPr lang="en-US" altLang="ar-SA" sz="2800" b="0">
                <a:latin typeface="Times New Roman" panose="02020603050405020304" pitchFamily="18" charset="0"/>
                <a:cs typeface="Times New Roman" panose="02020603050405020304" pitchFamily="18" charset="0"/>
              </a:rPr>
              <a:t> (binary 11) or </a:t>
            </a:r>
            <a:r>
              <a:rPr lang="en-US" altLang="ar-SA" sz="2800">
                <a:solidFill>
                  <a:schemeClr val="hlink"/>
                </a:solidFill>
                <a:latin typeface="Times New Roman" panose="02020603050405020304" pitchFamily="18" charset="0"/>
                <a:cs typeface="Times New Roman" panose="02020603050405020304" pitchFamily="18" charset="0"/>
              </a:rPr>
              <a:t>x</a:t>
            </a:r>
            <a:r>
              <a:rPr lang="en-US" altLang="ar-SA" sz="2800" baseline="30000">
                <a:solidFill>
                  <a:schemeClr val="hlink"/>
                </a:solidFill>
                <a:latin typeface="Times New Roman" panose="02020603050405020304" pitchFamily="18" charset="0"/>
                <a:cs typeface="Times New Roman" panose="02020603050405020304" pitchFamily="18" charset="0"/>
              </a:rPr>
              <a:t>2</a:t>
            </a:r>
            <a:r>
              <a:rPr lang="en-US" altLang="ar-SA" sz="2800">
                <a:solidFill>
                  <a:schemeClr val="hlink"/>
                </a:solidFill>
                <a:latin typeface="Times New Roman" panose="02020603050405020304" pitchFamily="18" charset="0"/>
                <a:cs typeface="Times New Roman" panose="02020603050405020304" pitchFamily="18" charset="0"/>
              </a:rPr>
              <a:t> + 1</a:t>
            </a:r>
            <a:r>
              <a:rPr lang="en-US" altLang="ar-SA" sz="2800" b="0">
                <a:latin typeface="Times New Roman" panose="02020603050405020304" pitchFamily="18" charset="0"/>
                <a:cs typeface="Times New Roman" panose="02020603050405020304" pitchFamily="18" charset="0"/>
              </a:rPr>
              <a:t> (binary 101) because it is divisible by x + 1 (binary division) to guarantee that all burst of odd numbers are detected. </a:t>
            </a:r>
          </a:p>
        </p:txBody>
      </p:sp>
    </p:spTree>
    <p:extLst>
      <p:ext uri="{BB962C8B-B14F-4D97-AF65-F5344CB8AC3E}">
        <p14:creationId xmlns:p14="http://schemas.microsoft.com/office/powerpoint/2010/main" val="21579463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8"/>
          <p:cNvSpPr>
            <a:spLocks noChangeArrowheads="1"/>
          </p:cNvSpPr>
          <p:nvPr/>
        </p:nvSpPr>
        <p:spPr bwMode="gray">
          <a:xfrm>
            <a:off x="458788" y="838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49156" name="Rectangle 6"/>
          <p:cNvSpPr>
            <a:spLocks noChangeArrowheads="1"/>
          </p:cNvSpPr>
          <p:nvPr/>
        </p:nvSpPr>
        <p:spPr bwMode="auto">
          <a:xfrm>
            <a:off x="762000" y="1074738"/>
            <a:ext cx="7620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ar-SA" sz="2800" b="0">
                <a:latin typeface="Times New Roman" panose="02020603050405020304" pitchFamily="18" charset="0"/>
                <a:cs typeface="Times New Roman" panose="02020603050405020304" pitchFamily="18" charset="0"/>
              </a:rPr>
              <a:t>The CRC-12 </a:t>
            </a:r>
          </a:p>
          <a:p>
            <a:pPr eaLnBrk="1" hangingPunct="1">
              <a:spcBef>
                <a:spcPct val="50000"/>
              </a:spcBef>
            </a:pPr>
            <a:r>
              <a:rPr lang="en-US" altLang="ar-SA" sz="2800" b="0">
                <a:latin typeface="Times New Roman" panose="02020603050405020304" pitchFamily="18" charset="0"/>
                <a:cs typeface="Times New Roman" panose="02020603050405020304" pitchFamily="18" charset="0"/>
              </a:rPr>
              <a:t>                   </a:t>
            </a:r>
            <a:r>
              <a:rPr lang="en-US" altLang="ar-SA" sz="2800">
                <a:solidFill>
                  <a:schemeClr val="hlink"/>
                </a:solidFill>
                <a:latin typeface="Times New Roman" panose="02020603050405020304" pitchFamily="18" charset="0"/>
                <a:cs typeface="Times New Roman" panose="02020603050405020304" pitchFamily="18" charset="0"/>
              </a:rPr>
              <a:t>x</a:t>
            </a:r>
            <a:r>
              <a:rPr lang="en-US" altLang="ar-SA" sz="2800" baseline="30000">
                <a:solidFill>
                  <a:schemeClr val="hlink"/>
                </a:solidFill>
                <a:latin typeface="Times New Roman" panose="02020603050405020304" pitchFamily="18" charset="0"/>
                <a:cs typeface="Times New Roman" panose="02020603050405020304" pitchFamily="18" charset="0"/>
              </a:rPr>
              <a:t>12</a:t>
            </a:r>
            <a:r>
              <a:rPr lang="en-US" altLang="ar-SA" sz="2800">
                <a:solidFill>
                  <a:schemeClr val="hlink"/>
                </a:solidFill>
                <a:latin typeface="Times New Roman" panose="02020603050405020304" pitchFamily="18" charset="0"/>
                <a:cs typeface="Times New Roman" panose="02020603050405020304" pitchFamily="18" charset="0"/>
              </a:rPr>
              <a:t> + x</a:t>
            </a:r>
            <a:r>
              <a:rPr lang="en-US" altLang="ar-SA" sz="2800" baseline="30000">
                <a:solidFill>
                  <a:schemeClr val="hlink"/>
                </a:solidFill>
                <a:latin typeface="Times New Roman" panose="02020603050405020304" pitchFamily="18" charset="0"/>
                <a:cs typeface="Times New Roman" panose="02020603050405020304" pitchFamily="18" charset="0"/>
              </a:rPr>
              <a:t>11</a:t>
            </a:r>
            <a:r>
              <a:rPr lang="en-US" altLang="ar-SA" sz="2800">
                <a:solidFill>
                  <a:schemeClr val="hlink"/>
                </a:solidFill>
                <a:latin typeface="Times New Roman" panose="02020603050405020304" pitchFamily="18" charset="0"/>
                <a:cs typeface="Times New Roman" panose="02020603050405020304" pitchFamily="18" charset="0"/>
              </a:rPr>
              <a:t> + x</a:t>
            </a:r>
            <a:r>
              <a:rPr lang="en-US" altLang="ar-SA" sz="2800" baseline="30000">
                <a:solidFill>
                  <a:schemeClr val="hlink"/>
                </a:solidFill>
                <a:latin typeface="Times New Roman" panose="02020603050405020304" pitchFamily="18" charset="0"/>
                <a:cs typeface="Times New Roman" panose="02020603050405020304" pitchFamily="18" charset="0"/>
              </a:rPr>
              <a:t>3</a:t>
            </a:r>
            <a:r>
              <a:rPr lang="en-US" altLang="ar-SA" sz="2800">
                <a:solidFill>
                  <a:schemeClr val="hlink"/>
                </a:solidFill>
                <a:latin typeface="Times New Roman" panose="02020603050405020304" pitchFamily="18" charset="0"/>
                <a:cs typeface="Times New Roman" panose="02020603050405020304" pitchFamily="18" charset="0"/>
              </a:rPr>
              <a:t> + x + 1</a:t>
            </a:r>
          </a:p>
          <a:p>
            <a:pPr eaLnBrk="1" hangingPunct="1">
              <a:spcBef>
                <a:spcPct val="50000"/>
              </a:spcBef>
            </a:pPr>
            <a:r>
              <a:rPr lang="en-US" altLang="ar-SA" sz="2800" b="0">
                <a:latin typeface="Times New Roman" panose="02020603050405020304" pitchFamily="18" charset="0"/>
                <a:cs typeface="Times New Roman" panose="02020603050405020304" pitchFamily="18" charset="0"/>
              </a:rPr>
              <a:t>which has a degree of 12, will detect all burst errors affecting an odd number of bits, will detect all burst errors with a length less than or equal to 12, and will detect, 99.97 percent of the time, burst errors with a length of 12 or more.</a:t>
            </a:r>
          </a:p>
        </p:txBody>
      </p:sp>
      <p:sp>
        <p:nvSpPr>
          <p:cNvPr id="49157" name="Text Box 4"/>
          <p:cNvSpPr txBox="1">
            <a:spLocks noChangeArrowheads="1"/>
          </p:cNvSpPr>
          <p:nvPr/>
        </p:nvSpPr>
        <p:spPr bwMode="auto">
          <a:xfrm>
            <a:off x="457200" y="304800"/>
            <a:ext cx="20425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i="1" dirty="0" smtClean="0">
                <a:latin typeface="Times New Roman" panose="02020603050405020304" pitchFamily="18" charset="0"/>
              </a:rPr>
              <a:t>Example 1</a:t>
            </a:r>
            <a:endParaRPr lang="en-US" altLang="ar-SA" i="1" dirty="0">
              <a:latin typeface="Times New Roman" panose="02020603050405020304" pitchFamily="18" charset="0"/>
            </a:endParaRPr>
          </a:p>
        </p:txBody>
      </p:sp>
    </p:spTree>
    <p:extLst>
      <p:ext uri="{BB962C8B-B14F-4D97-AF65-F5344CB8AC3E}">
        <p14:creationId xmlns:p14="http://schemas.microsoft.com/office/powerpoint/2010/main" val="417435825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50180" name="Line 9"/>
          <p:cNvSpPr>
            <a:spLocks noChangeShapeType="1"/>
          </p:cNvSpPr>
          <p:nvPr/>
        </p:nvSpPr>
        <p:spPr bwMode="auto">
          <a:xfrm>
            <a:off x="495300" y="1143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0181" name="Line 10"/>
          <p:cNvSpPr>
            <a:spLocks noChangeShapeType="1"/>
          </p:cNvSpPr>
          <p:nvPr/>
        </p:nvSpPr>
        <p:spPr bwMode="auto">
          <a:xfrm>
            <a:off x="496888" y="28956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0182" name="Rectangle 11"/>
          <p:cNvSpPr>
            <a:spLocks noChangeArrowheads="1"/>
          </p:cNvSpPr>
          <p:nvPr/>
        </p:nvSpPr>
        <p:spPr bwMode="auto">
          <a:xfrm>
            <a:off x="533400" y="1235075"/>
            <a:ext cx="8077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If the generator has more than one term and the coefficient of x</a:t>
            </a:r>
            <a:r>
              <a:rPr lang="en-US" altLang="ar-SA" baseline="30000"/>
              <a:t>0</a:t>
            </a:r>
            <a:r>
              <a:rPr lang="en-US" altLang="ar-SA"/>
              <a:t> is 1, </a:t>
            </a:r>
            <a:br>
              <a:rPr lang="en-US" altLang="ar-SA"/>
            </a:br>
            <a:r>
              <a:rPr lang="en-US" altLang="ar-SA"/>
              <a:t>all </a:t>
            </a:r>
            <a:r>
              <a:rPr lang="en-US" altLang="ar-SA">
                <a:solidFill>
                  <a:srgbClr val="FF0000"/>
                </a:solidFill>
              </a:rPr>
              <a:t>single</a:t>
            </a:r>
            <a:r>
              <a:rPr lang="en-US" altLang="ar-SA"/>
              <a:t> errors can be caught.</a:t>
            </a:r>
          </a:p>
        </p:txBody>
      </p:sp>
      <p:sp>
        <p:nvSpPr>
          <p:cNvPr id="50183" name="Line 9"/>
          <p:cNvSpPr>
            <a:spLocks noChangeShapeType="1"/>
          </p:cNvSpPr>
          <p:nvPr/>
        </p:nvSpPr>
        <p:spPr bwMode="auto">
          <a:xfrm>
            <a:off x="495300" y="3810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0184" name="Line 10"/>
          <p:cNvSpPr>
            <a:spLocks noChangeShapeType="1"/>
          </p:cNvSpPr>
          <p:nvPr/>
        </p:nvSpPr>
        <p:spPr bwMode="auto">
          <a:xfrm>
            <a:off x="496888" y="5486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0185" name="Rectangle 11"/>
          <p:cNvSpPr>
            <a:spLocks noChangeArrowheads="1"/>
          </p:cNvSpPr>
          <p:nvPr/>
        </p:nvSpPr>
        <p:spPr bwMode="auto">
          <a:xfrm>
            <a:off x="533400" y="3825875"/>
            <a:ext cx="8077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A generator that contains a factor of </a:t>
            </a:r>
            <a:br>
              <a:rPr lang="en-US" altLang="ar-SA"/>
            </a:br>
            <a:r>
              <a:rPr lang="en-US" altLang="ar-SA" i="1"/>
              <a:t>x</a:t>
            </a:r>
            <a:r>
              <a:rPr lang="en-US" altLang="ar-SA"/>
              <a:t> + 1 can detect all </a:t>
            </a:r>
            <a:r>
              <a:rPr lang="en-US" altLang="ar-SA">
                <a:solidFill>
                  <a:srgbClr val="FF0000"/>
                </a:solidFill>
              </a:rPr>
              <a:t>odd-numbered</a:t>
            </a:r>
            <a:r>
              <a:rPr lang="en-US" altLang="ar-SA"/>
              <a:t> errors.</a:t>
            </a:r>
          </a:p>
        </p:txBody>
      </p:sp>
    </p:spTree>
    <p:extLst>
      <p:ext uri="{BB962C8B-B14F-4D97-AF65-F5344CB8AC3E}">
        <p14:creationId xmlns:p14="http://schemas.microsoft.com/office/powerpoint/2010/main" val="9345669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2"/>
          <p:cNvSpPr txBox="1">
            <a:spLocks noChangeArrowheads="1"/>
          </p:cNvSpPr>
          <p:nvPr/>
        </p:nvSpPr>
        <p:spPr bwMode="auto">
          <a:xfrm>
            <a:off x="533400" y="533400"/>
            <a:ext cx="3425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800" i="1">
                <a:latin typeface="Times New Roman" panose="02020603050405020304" pitchFamily="18" charset="0"/>
              </a:rPr>
              <a:t>Standard polynomials</a:t>
            </a:r>
          </a:p>
        </p:txBody>
      </p:sp>
      <p:graphicFrame>
        <p:nvGraphicFramePr>
          <p:cNvPr id="5" name="Group 105"/>
          <p:cNvGraphicFramePr>
            <a:graphicFrameLocks noGrp="1"/>
          </p:cNvGraphicFramePr>
          <p:nvPr/>
        </p:nvGraphicFramePr>
        <p:xfrm>
          <a:off x="914400" y="1893888"/>
          <a:ext cx="7162800" cy="2801936"/>
        </p:xfrm>
        <a:graphic>
          <a:graphicData uri="http://schemas.openxmlformats.org/drawingml/2006/table">
            <a:tbl>
              <a:tblPr/>
              <a:tblGrid>
                <a:gridCol w="1447800">
                  <a:extLst>
                    <a:ext uri="{9D8B030D-6E8A-4147-A177-3AD203B41FA5}">
                      <a16:colId xmlns:a16="http://schemas.microsoft.com/office/drawing/2014/main" xmlns="" val="20000"/>
                    </a:ext>
                  </a:extLst>
                </a:gridCol>
                <a:gridCol w="4038600">
                  <a:extLst>
                    <a:ext uri="{9D8B030D-6E8A-4147-A177-3AD203B41FA5}">
                      <a16:colId xmlns:a16="http://schemas.microsoft.com/office/drawing/2014/main" xmlns="" val="20001"/>
                    </a:ext>
                  </a:extLst>
                </a:gridCol>
                <a:gridCol w="1676400">
                  <a:extLst>
                    <a:ext uri="{9D8B030D-6E8A-4147-A177-3AD203B41FA5}">
                      <a16:colId xmlns:a16="http://schemas.microsoft.com/office/drawing/2014/main" xmlns="" val="20002"/>
                    </a:ext>
                  </a:extLst>
                </a:gridCol>
              </a:tblGrid>
              <a:tr h="68581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Name</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Polynomial</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Application</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73071">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hlink"/>
                          </a:solidFill>
                          <a:effectLst>
                            <a:outerShdw blurRad="38100" dist="38100" dir="2700000" algn="tl">
                              <a:srgbClr val="C0C0C0"/>
                            </a:outerShdw>
                          </a:effectLst>
                          <a:latin typeface="Times New Roman" pitchFamily="18" charset="0"/>
                        </a:rPr>
                        <a:t>CRC-8</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0" i="1" u="none" strike="noStrike" cap="none" normalizeH="0" baseline="0" dirty="0" smtClean="0">
                          <a:ln>
                            <a:noFill/>
                          </a:ln>
                          <a:solidFill>
                            <a:schemeClr val="tx1"/>
                          </a:solidFill>
                          <a:effectLst/>
                          <a:latin typeface="Times New Roman" pitchFamily="18" charset="0"/>
                        </a:rPr>
                        <a:t>x</a:t>
                      </a:r>
                      <a:r>
                        <a:rPr kumimoji="0" lang="en-US" sz="1800" b="0" i="0" u="none" strike="noStrike" cap="none" normalizeH="0" baseline="30000" dirty="0" smtClean="0">
                          <a:ln>
                            <a:noFill/>
                          </a:ln>
                          <a:solidFill>
                            <a:schemeClr val="tx1"/>
                          </a:solidFill>
                          <a:effectLst/>
                          <a:latin typeface="Times New Roman" pitchFamily="18" charset="0"/>
                        </a:rPr>
                        <a:t>8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2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1</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ATM header</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69896">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hlink"/>
                          </a:solidFill>
                          <a:effectLst>
                            <a:outerShdw blurRad="38100" dist="38100" dir="2700000" algn="tl">
                              <a:srgbClr val="C0C0C0"/>
                            </a:outerShdw>
                          </a:effectLst>
                          <a:latin typeface="Times New Roman" pitchFamily="18" charset="0"/>
                        </a:rPr>
                        <a:t>CRC-10</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10</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9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5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4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 2</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1</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ATM AAL</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40094">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hlink"/>
                          </a:solidFill>
                          <a:effectLst>
                            <a:outerShdw blurRad="38100" dist="38100" dir="2700000" algn="tl">
                              <a:srgbClr val="C0C0C0"/>
                            </a:outerShdw>
                          </a:effectLst>
                          <a:latin typeface="Times New Roman" pitchFamily="18" charset="0"/>
                        </a:rPr>
                        <a:t>CRC-16 (ITU-16)</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16</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12</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5 </a:t>
                      </a:r>
                      <a:r>
                        <a:rPr kumimoji="0" lang="en-US" sz="1800" b="0" i="0" u="none" strike="noStrike" cap="none" normalizeH="0" baseline="0" dirty="0" smtClean="0">
                          <a:ln>
                            <a:noFill/>
                          </a:ln>
                          <a:solidFill>
                            <a:schemeClr val="tx1"/>
                          </a:solidFill>
                          <a:effectLst/>
                          <a:latin typeface="Times New Roman" pitchFamily="18" charset="0"/>
                        </a:rPr>
                        <a:t>+ </a:t>
                      </a:r>
                      <a:r>
                        <a:rPr kumimoji="0" lang="en-US" sz="1800" b="1" i="0" u="none" strike="noStrike" cap="none" normalizeH="0" baseline="0" dirty="0" smtClean="0">
                          <a:ln>
                            <a:noFill/>
                          </a:ln>
                          <a:solidFill>
                            <a:schemeClr val="tx1"/>
                          </a:solidFill>
                          <a:effectLst/>
                          <a:latin typeface="Times New Roman" pitchFamily="18" charset="0"/>
                        </a:rPr>
                        <a:t>1</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HDLC</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733060">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hlink"/>
                          </a:solidFill>
                          <a:effectLst>
                            <a:outerShdw blurRad="38100" dist="38100" dir="2700000" algn="tl">
                              <a:srgbClr val="C0C0C0"/>
                            </a:outerShdw>
                          </a:effectLst>
                          <a:latin typeface="Times New Roman" pitchFamily="18" charset="0"/>
                        </a:rPr>
                        <a:t>CRC-32</a:t>
                      </a:r>
                    </a:p>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hlink"/>
                          </a:solidFill>
                          <a:effectLst>
                            <a:outerShdw blurRad="38100" dist="38100" dir="2700000" algn="tl">
                              <a:srgbClr val="C0C0C0"/>
                            </a:outerShdw>
                          </a:effectLst>
                          <a:latin typeface="Times New Roman" pitchFamily="18" charset="0"/>
                        </a:rPr>
                        <a:t>(ITU-32)</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32</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26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23</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22</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16</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12</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11</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10</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 </a:t>
                      </a:r>
                      <a:r>
                        <a:rPr kumimoji="0" lang="en-US" sz="1800" b="0" i="1" u="none" strike="noStrike" cap="none" normalizeH="0" baseline="0" dirty="0" smtClean="0">
                          <a:ln>
                            <a:noFill/>
                          </a:ln>
                          <a:solidFill>
                            <a:schemeClr val="tx1"/>
                          </a:solidFill>
                          <a:effectLst/>
                          <a:latin typeface="Times New Roman" pitchFamily="18" charset="0"/>
                        </a:rPr>
                        <a:t>x</a:t>
                      </a:r>
                      <a:r>
                        <a:rPr kumimoji="0" lang="en-US" sz="1800" b="0" i="0" u="none" strike="noStrike" cap="none" normalizeH="0" baseline="30000" dirty="0" smtClean="0">
                          <a:ln>
                            <a:noFill/>
                          </a:ln>
                          <a:solidFill>
                            <a:schemeClr val="tx1"/>
                          </a:solidFill>
                          <a:effectLst/>
                          <a:latin typeface="Times New Roman" pitchFamily="18" charset="0"/>
                        </a:rPr>
                        <a:t>8</a:t>
                      </a:r>
                      <a:r>
                        <a:rPr kumimoji="0" lang="en-US" sz="1800" b="0" i="0" u="none" strike="noStrike" cap="none" normalizeH="0" baseline="0" dirty="0" smtClean="0">
                          <a:ln>
                            <a:noFill/>
                          </a:ln>
                          <a:solidFill>
                            <a:schemeClr val="tx1"/>
                          </a:solidFill>
                          <a:effectLst/>
                          <a:latin typeface="Times New Roman" pitchFamily="18" charset="0"/>
                        </a:rPr>
                        <a:t> +</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7</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5</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4</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a:t>
                      </a:r>
                      <a:r>
                        <a:rPr kumimoji="0" lang="en-US" sz="1800" b="1" i="0" u="none" strike="noStrike" cap="none" normalizeH="0" baseline="30000" dirty="0" smtClean="0">
                          <a:ln>
                            <a:noFill/>
                          </a:ln>
                          <a:solidFill>
                            <a:schemeClr val="tx1"/>
                          </a:solidFill>
                          <a:effectLst/>
                          <a:latin typeface="Times New Roman" pitchFamily="18" charset="0"/>
                        </a:rPr>
                        <a:t>2</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a:t>
                      </a:r>
                      <a:r>
                        <a:rPr kumimoji="0" lang="en-US" sz="1800" b="1" i="1" u="none" strike="noStrike" cap="none" normalizeH="0" baseline="0" dirty="0" smtClean="0">
                          <a:ln>
                            <a:noFill/>
                          </a:ln>
                          <a:solidFill>
                            <a:schemeClr val="tx1"/>
                          </a:solidFill>
                          <a:effectLst/>
                          <a:latin typeface="Times New Roman" pitchFamily="18" charset="0"/>
                        </a:rPr>
                        <a:t>x </a:t>
                      </a:r>
                      <a:r>
                        <a:rPr kumimoji="0" lang="en-US" sz="1800" b="0" i="0" u="none" strike="noStrike" cap="none" normalizeH="0" baseline="0" dirty="0" smtClean="0">
                          <a:ln>
                            <a:noFill/>
                          </a:ln>
                          <a:solidFill>
                            <a:schemeClr val="tx1"/>
                          </a:solidFill>
                          <a:effectLst/>
                          <a:latin typeface="Times New Roman" pitchFamily="18" charset="0"/>
                        </a:rPr>
                        <a:t>+</a:t>
                      </a:r>
                      <a:r>
                        <a:rPr kumimoji="0" lang="en-US" sz="1800" b="1" i="0" u="none" strike="noStrike" cap="none" normalizeH="0" baseline="0" dirty="0" smtClean="0">
                          <a:ln>
                            <a:noFill/>
                          </a:ln>
                          <a:solidFill>
                            <a:schemeClr val="tx1"/>
                          </a:solidFill>
                          <a:effectLst/>
                          <a:latin typeface="Times New Roman" pitchFamily="18" charset="0"/>
                        </a:rPr>
                        <a:t> 1</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ts val="300"/>
                        </a:spcAft>
                        <a:buClr>
                          <a:schemeClr val="folHlink"/>
                        </a:buClr>
                        <a:buSzPct val="60000"/>
                        <a:buFont typeface="Wingdings" pitchFamily="2" charset="2"/>
                        <a:buNone/>
                        <a:tabLst/>
                      </a:pPr>
                      <a:r>
                        <a:rPr kumimoji="0" lang="en-US" sz="1800" b="1" i="0" u="none" strike="noStrike" cap="none" normalizeH="0" baseline="0" dirty="0" smtClean="0">
                          <a:ln>
                            <a:noFill/>
                          </a:ln>
                          <a:solidFill>
                            <a:schemeClr val="tx1"/>
                          </a:solidFill>
                          <a:effectLst/>
                          <a:latin typeface="Times New Roman" pitchFamily="18" charset="0"/>
                        </a:rPr>
                        <a:t>LANs</a:t>
                      </a:r>
                    </a:p>
                  </a:txBody>
                  <a:tcPr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51230" name="Rectangle 8"/>
          <p:cNvSpPr>
            <a:spLocks noChangeArrowheads="1"/>
          </p:cNvSpPr>
          <p:nvPr/>
        </p:nvSpPr>
        <p:spPr bwMode="gray">
          <a:xfrm>
            <a:off x="458788" y="11430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71736495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5</a:t>
            </a:r>
            <a:endParaRPr lang="en-US" altLang="en-US" sz="4400" dirty="0">
              <a:solidFill>
                <a:schemeClr val="tx2"/>
              </a:solidFill>
            </a:endParaRPr>
          </a:p>
          <a:p>
            <a:pPr algn="ctr"/>
            <a:endParaRPr lang="en-US" altLang="en-US" sz="2000" dirty="0">
              <a:solidFill>
                <a:schemeClr val="tx2"/>
              </a:solidFill>
            </a:endParaRPr>
          </a:p>
          <a:p>
            <a:pPr algn="ctr">
              <a:buClr>
                <a:schemeClr val="tx1"/>
              </a:buClr>
              <a:buSzPct val="117000"/>
              <a:buFont typeface="Wingdings" panose="05000000000000000000" pitchFamily="2" charset="2"/>
              <a:buNone/>
            </a:pPr>
            <a:r>
              <a:rPr lang="en-US" sz="4400" i="1" dirty="0" smtClean="0">
                <a:effectLst>
                  <a:outerShdw blurRad="38100" dist="38100" dir="2700000" algn="tl">
                    <a:srgbClr val="C0C0C0"/>
                  </a:outerShdw>
                </a:effectLst>
                <a:latin typeface="Times New Roman" pitchFamily="18" charset="0"/>
              </a:rPr>
              <a:t>Checksum</a:t>
            </a:r>
            <a:endParaRPr lang="en-US" altLang="ar-SA" sz="4400" dirty="0"/>
          </a:p>
        </p:txBody>
      </p:sp>
    </p:spTree>
    <p:extLst>
      <p:ext uri="{BB962C8B-B14F-4D97-AF65-F5344CB8AC3E}">
        <p14:creationId xmlns:p14="http://schemas.microsoft.com/office/powerpoint/2010/main" val="31671170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solidFill>
              <a:schemeClr val="tx1"/>
            </a:solid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861187" name="Text Box 3"/>
          <p:cNvSpPr txBox="1">
            <a:spLocks noChangeArrowheads="1"/>
          </p:cNvSpPr>
          <p:nvPr/>
        </p:nvSpPr>
        <p:spPr bwMode="auto">
          <a:xfrm>
            <a:off x="228600" y="406400"/>
            <a:ext cx="3320140" cy="584775"/>
          </a:xfrm>
          <a:prstGeom prst="rect">
            <a:avLst/>
          </a:prstGeom>
          <a:noFill/>
          <a:ln w="9525">
            <a:noFill/>
            <a:miter lim="800000"/>
            <a:headEnd/>
            <a:tailEnd/>
          </a:ln>
          <a:effectLst/>
        </p:spPr>
        <p:txBody>
          <a:bodyPr wrap="none">
            <a:spAutoFit/>
          </a:bodyPr>
          <a:lstStyle/>
          <a:p>
            <a:pPr>
              <a:defRPr/>
            </a:pPr>
            <a:r>
              <a:rPr lang="en-US" dirty="0" smtClean="0">
                <a:effectLst>
                  <a:outerShdw blurRad="38100" dist="38100" dir="2700000" algn="tl">
                    <a:srgbClr val="C0C0C0"/>
                  </a:outerShdw>
                </a:effectLst>
                <a:latin typeface="Times" pitchFamily="18" charset="0"/>
              </a:rPr>
              <a:t>3.5  </a:t>
            </a:r>
            <a:r>
              <a:rPr lang="en-US" dirty="0">
                <a:effectLst>
                  <a:outerShdw blurRad="38100" dist="38100" dir="2700000" algn="tl">
                    <a:srgbClr val="C0C0C0"/>
                  </a:outerShdw>
                </a:effectLst>
                <a:latin typeface="Times" pitchFamily="18" charset="0"/>
              </a:rPr>
              <a:t>CHECKSUM</a:t>
            </a:r>
          </a:p>
        </p:txBody>
      </p:sp>
      <p:sp>
        <p:nvSpPr>
          <p:cNvPr id="52229"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861189" name="Rectangle 5"/>
          <p:cNvSpPr>
            <a:spLocks noChangeArrowheads="1"/>
          </p:cNvSpPr>
          <p:nvPr/>
        </p:nvSpPr>
        <p:spPr bwMode="auto">
          <a:xfrm>
            <a:off x="152400" y="1524000"/>
            <a:ext cx="8229600" cy="2227263"/>
          </a:xfrm>
          <a:prstGeom prst="rect">
            <a:avLst/>
          </a:prstGeom>
          <a:noFill/>
          <a:ln w="9525">
            <a:noFill/>
            <a:miter lim="800000"/>
            <a:headEnd/>
            <a:tailEnd/>
          </a:ln>
          <a:effectLst/>
        </p:spPr>
        <p:txBody>
          <a:bodyPr anchor="ctr">
            <a:spAutoFit/>
          </a:bodyPr>
          <a:lstStyle/>
          <a:p>
            <a:pPr algn="just" eaLnBrk="1" hangingPunct="1">
              <a:defRPr/>
            </a:pPr>
            <a:r>
              <a:rPr lang="en-US" sz="2800" i="1" dirty="0">
                <a:effectLst>
                  <a:outerShdw blurRad="38100" dist="38100" dir="2700000" algn="tl">
                    <a:srgbClr val="C0C0C0"/>
                  </a:outerShdw>
                </a:effectLst>
                <a:latin typeface="Times New Roman" pitchFamily="18" charset="0"/>
              </a:rPr>
              <a:t>Checksum is an error detection method. The checksum is used in the Internet by several protocols although not at the data link layer. However, we briefly discuss it here to complete our discussion on error checking</a:t>
            </a:r>
          </a:p>
        </p:txBody>
      </p:sp>
      <p:sp>
        <p:nvSpPr>
          <p:cNvPr id="52231" name="Rectangle 6"/>
          <p:cNvSpPr>
            <a:spLocks noChangeArrowheads="1"/>
          </p:cNvSpPr>
          <p:nvPr/>
        </p:nvSpPr>
        <p:spPr bwMode="auto">
          <a:xfrm>
            <a:off x="914400" y="472440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buClr>
                <a:schemeClr val="tx1"/>
              </a:buClr>
              <a:buSzPct val="117000"/>
              <a:buFont typeface="Wingdings" panose="05000000000000000000" pitchFamily="2" charset="2"/>
              <a:buNone/>
            </a:pPr>
            <a:r>
              <a:rPr lang="en-US" altLang="ar-SA" sz="2400">
                <a:solidFill>
                  <a:srgbClr val="0033CC"/>
                </a:solidFill>
                <a:latin typeface="Times New Roman" panose="02020603050405020304" pitchFamily="18" charset="0"/>
              </a:rPr>
              <a:t>Idea</a:t>
            </a:r>
            <a:r>
              <a:rPr lang="fr-FR" altLang="ar-SA" sz="2400">
                <a:solidFill>
                  <a:srgbClr val="0033CC"/>
                </a:solidFill>
                <a:latin typeface="Times New Roman" panose="02020603050405020304" pitchFamily="18" charset="0"/>
              </a:rPr>
              <a:t/>
            </a:r>
            <a:br>
              <a:rPr lang="fr-FR" altLang="ar-SA" sz="2400">
                <a:solidFill>
                  <a:srgbClr val="0033CC"/>
                </a:solidFill>
                <a:latin typeface="Times New Roman" panose="02020603050405020304" pitchFamily="18" charset="0"/>
              </a:rPr>
            </a:br>
            <a:r>
              <a:rPr lang="fr-FR" altLang="ar-SA" sz="2400">
                <a:solidFill>
                  <a:srgbClr val="0033CC"/>
                </a:solidFill>
                <a:latin typeface="Times New Roman" panose="02020603050405020304" pitchFamily="18" charset="0"/>
              </a:rPr>
              <a:t>One’s Complement</a:t>
            </a:r>
            <a:br>
              <a:rPr lang="fr-FR" altLang="ar-SA" sz="2400">
                <a:solidFill>
                  <a:srgbClr val="0033CC"/>
                </a:solidFill>
                <a:latin typeface="Times New Roman" panose="02020603050405020304" pitchFamily="18" charset="0"/>
              </a:rPr>
            </a:br>
            <a:r>
              <a:rPr lang="fr-FR" altLang="ar-SA" sz="2400">
                <a:solidFill>
                  <a:srgbClr val="0033CC"/>
                </a:solidFill>
                <a:latin typeface="Times New Roman" panose="02020603050405020304" pitchFamily="18" charset="0"/>
              </a:rPr>
              <a:t>Internet Checksum</a:t>
            </a:r>
            <a:endParaRPr lang="en-US" altLang="ar-SA" sz="2400">
              <a:solidFill>
                <a:srgbClr val="0033CC"/>
              </a:solidFill>
              <a:latin typeface="Times New Roman" panose="02020603050405020304" pitchFamily="18" charset="0"/>
            </a:endParaRPr>
          </a:p>
        </p:txBody>
      </p:sp>
      <p:sp>
        <p:nvSpPr>
          <p:cNvPr id="861191" name="Text Box 7"/>
          <p:cNvSpPr txBox="1">
            <a:spLocks noChangeArrowheads="1"/>
          </p:cNvSpPr>
          <p:nvPr/>
        </p:nvSpPr>
        <p:spPr bwMode="auto">
          <a:xfrm>
            <a:off x="165100" y="4203700"/>
            <a:ext cx="4862513" cy="519113"/>
          </a:xfrm>
          <a:prstGeom prst="rect">
            <a:avLst/>
          </a:prstGeom>
          <a:noFill/>
          <a:ln w="76200" algn="ctr">
            <a:noFill/>
            <a:miter lim="800000"/>
            <a:headEnd/>
            <a:tailEnd/>
          </a:ln>
          <a:effectLst/>
        </p:spPr>
        <p:txBody>
          <a:bodyPr wrap="none">
            <a:spAutoFit/>
          </a:bodyPr>
          <a:lstStyle/>
          <a:p>
            <a:pPr algn="ctr">
              <a:defRPr/>
            </a:pPr>
            <a:r>
              <a:rPr lang="en-US" sz="2800" i="1" u="sng" dirty="0">
                <a:solidFill>
                  <a:schemeClr val="hlink"/>
                </a:solidFill>
                <a:effectLst>
                  <a:outerShdw blurRad="38100" dist="38100" dir="2700000" algn="tl">
                    <a:srgbClr val="C0C0C0"/>
                  </a:outerShdw>
                </a:effectLst>
                <a:latin typeface="Times New Roman" pitchFamily="18" charset="0"/>
              </a:rPr>
              <a:t>Topics discussed in this section:</a:t>
            </a:r>
          </a:p>
        </p:txBody>
      </p:sp>
    </p:spTree>
    <p:extLst>
      <p:ext uri="{BB962C8B-B14F-4D97-AF65-F5344CB8AC3E}">
        <p14:creationId xmlns:p14="http://schemas.microsoft.com/office/powerpoint/2010/main" val="313754627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861187" name="Text Box 3"/>
          <p:cNvSpPr txBox="1">
            <a:spLocks noChangeArrowheads="1"/>
          </p:cNvSpPr>
          <p:nvPr/>
        </p:nvSpPr>
        <p:spPr bwMode="auto">
          <a:xfrm>
            <a:off x="228600" y="0"/>
            <a:ext cx="2601913" cy="584200"/>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C0C0C0"/>
                  </a:outerShdw>
                </a:effectLst>
                <a:latin typeface="Times" pitchFamily="18" charset="0"/>
              </a:rPr>
              <a:t>CHECKSUM</a:t>
            </a:r>
          </a:p>
        </p:txBody>
      </p:sp>
      <p:sp>
        <p:nvSpPr>
          <p:cNvPr id="53253"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pic>
        <p:nvPicPr>
          <p:cNvPr id="5325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888" y="990600"/>
            <a:ext cx="7642225"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13" y="5257800"/>
            <a:ext cx="8739187"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6" name="Rectangle 8"/>
          <p:cNvSpPr>
            <a:spLocks noChangeArrowheads="1"/>
          </p:cNvSpPr>
          <p:nvPr/>
        </p:nvSpPr>
        <p:spPr bwMode="gray">
          <a:xfrm>
            <a:off x="304800" y="685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72217284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861187" name="Text Box 3"/>
          <p:cNvSpPr txBox="1">
            <a:spLocks noChangeArrowheads="1"/>
          </p:cNvSpPr>
          <p:nvPr/>
        </p:nvSpPr>
        <p:spPr bwMode="auto">
          <a:xfrm>
            <a:off x="228600" y="406400"/>
            <a:ext cx="2601913" cy="584200"/>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C0C0C0"/>
                  </a:outerShdw>
                </a:effectLst>
                <a:latin typeface="Times" pitchFamily="18" charset="0"/>
              </a:rPr>
              <a:t>CHECKSUM</a:t>
            </a:r>
          </a:p>
        </p:txBody>
      </p:sp>
      <p:sp>
        <p:nvSpPr>
          <p:cNvPr id="54277"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11" name="Rectangle 10"/>
          <p:cNvSpPr/>
          <p:nvPr/>
        </p:nvSpPr>
        <p:spPr>
          <a:xfrm>
            <a:off x="647700" y="1525588"/>
            <a:ext cx="7848600" cy="3806825"/>
          </a:xfrm>
          <a:prstGeom prst="rect">
            <a:avLst/>
          </a:prstGeom>
        </p:spPr>
        <p:txBody>
          <a:bodyPr>
            <a:spAutoFit/>
          </a:bodyPr>
          <a:lstStyle/>
          <a:p>
            <a:pPr eaLnBrk="1" hangingPunct="1">
              <a:spcBef>
                <a:spcPts val="1200"/>
              </a:spcBef>
              <a:spcAft>
                <a:spcPts val="1000"/>
              </a:spcAft>
              <a:defRPr/>
            </a:pPr>
            <a:r>
              <a:rPr lang="en-US" sz="2400" dirty="0">
                <a:solidFill>
                  <a:schemeClr val="hlink"/>
                </a:solidFill>
                <a:latin typeface="Helvetica Neue"/>
              </a:rPr>
              <a:t>The sender follows these steps:</a:t>
            </a:r>
          </a:p>
          <a:p>
            <a:pPr marL="342900" indent="-342900" eaLnBrk="1" hangingPunct="1">
              <a:spcBef>
                <a:spcPts val="1200"/>
              </a:spcBef>
              <a:spcAft>
                <a:spcPts val="1000"/>
              </a:spcAft>
              <a:buFontTx/>
              <a:buChar char="•"/>
              <a:defRPr/>
            </a:pPr>
            <a:r>
              <a:rPr lang="en-US" sz="2400" b="0" dirty="0">
                <a:latin typeface="Helvetica Neue"/>
              </a:rPr>
              <a:t>The unit is divided into k sections, each of n bits.</a:t>
            </a:r>
          </a:p>
          <a:p>
            <a:pPr marL="342900" indent="-342900" eaLnBrk="1" hangingPunct="1">
              <a:spcBef>
                <a:spcPts val="1200"/>
              </a:spcBef>
              <a:spcAft>
                <a:spcPts val="1000"/>
              </a:spcAft>
              <a:buFontTx/>
              <a:buChar char="•"/>
              <a:defRPr/>
            </a:pPr>
            <a:r>
              <a:rPr lang="en-US" sz="2400" b="0" dirty="0">
                <a:latin typeface="Helvetica Neue"/>
              </a:rPr>
              <a:t>All sections are added using one’s complement to get the sum.</a:t>
            </a:r>
          </a:p>
          <a:p>
            <a:pPr marL="342900" indent="-342900" eaLnBrk="1" hangingPunct="1">
              <a:spcBef>
                <a:spcPts val="1200"/>
              </a:spcBef>
              <a:spcAft>
                <a:spcPts val="1000"/>
              </a:spcAft>
              <a:buFontTx/>
              <a:buChar char="•"/>
              <a:defRPr/>
            </a:pPr>
            <a:r>
              <a:rPr lang="en-US" sz="2400" b="0" dirty="0">
                <a:latin typeface="Helvetica Neue"/>
              </a:rPr>
              <a:t>The sum is complemented and becomes the checksum.</a:t>
            </a:r>
          </a:p>
          <a:p>
            <a:pPr marL="342900" indent="-342900" eaLnBrk="1" hangingPunct="1">
              <a:spcBef>
                <a:spcPts val="1200"/>
              </a:spcBef>
              <a:spcAft>
                <a:spcPts val="1000"/>
              </a:spcAft>
              <a:buFontTx/>
              <a:buChar char="•"/>
              <a:defRPr/>
            </a:pPr>
            <a:r>
              <a:rPr lang="en-US" sz="2400" b="0" dirty="0">
                <a:latin typeface="Helvetica Neue"/>
              </a:rPr>
              <a:t>The checksum is sent with the data.</a:t>
            </a:r>
          </a:p>
        </p:txBody>
      </p:sp>
      <p:sp>
        <p:nvSpPr>
          <p:cNvPr id="54279" name="Rectangle 8"/>
          <p:cNvSpPr>
            <a:spLocks noChangeArrowheads="1"/>
          </p:cNvSpPr>
          <p:nvPr/>
        </p:nvSpPr>
        <p:spPr bwMode="gray">
          <a:xfrm>
            <a:off x="458788" y="12192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89167115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861187" name="Text Box 3"/>
          <p:cNvSpPr txBox="1">
            <a:spLocks noChangeArrowheads="1"/>
          </p:cNvSpPr>
          <p:nvPr/>
        </p:nvSpPr>
        <p:spPr bwMode="auto">
          <a:xfrm>
            <a:off x="228600" y="406400"/>
            <a:ext cx="2601913" cy="584200"/>
          </a:xfrm>
          <a:prstGeom prst="rect">
            <a:avLst/>
          </a:prstGeom>
          <a:noFill/>
          <a:ln w="9525">
            <a:noFill/>
            <a:miter lim="800000"/>
            <a:headEnd/>
            <a:tailEnd/>
          </a:ln>
          <a:effectLst/>
        </p:spPr>
        <p:txBody>
          <a:bodyPr wrap="none">
            <a:spAutoFit/>
          </a:bodyPr>
          <a:lstStyle/>
          <a:p>
            <a:pPr>
              <a:defRPr/>
            </a:pPr>
            <a:r>
              <a:rPr lang="en-US" dirty="0">
                <a:effectLst>
                  <a:outerShdw blurRad="38100" dist="38100" dir="2700000" algn="tl">
                    <a:srgbClr val="C0C0C0"/>
                  </a:outerShdw>
                </a:effectLst>
                <a:latin typeface="Times" pitchFamily="18" charset="0"/>
              </a:rPr>
              <a:t>CHECKSUM</a:t>
            </a:r>
          </a:p>
        </p:txBody>
      </p:sp>
      <p:sp>
        <p:nvSpPr>
          <p:cNvPr id="55301"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11" name="Rectangle 10"/>
          <p:cNvSpPr/>
          <p:nvPr/>
        </p:nvSpPr>
        <p:spPr>
          <a:xfrm>
            <a:off x="647700" y="1525588"/>
            <a:ext cx="7848600" cy="3868737"/>
          </a:xfrm>
          <a:prstGeom prst="rect">
            <a:avLst/>
          </a:prstGeom>
        </p:spPr>
        <p:txBody>
          <a:bodyPr>
            <a:spAutoFit/>
          </a:bodyPr>
          <a:lstStyle/>
          <a:p>
            <a:pPr eaLnBrk="1" hangingPunct="1">
              <a:spcBef>
                <a:spcPts val="1200"/>
              </a:spcBef>
              <a:spcAft>
                <a:spcPts val="1000"/>
              </a:spcAft>
              <a:defRPr/>
            </a:pPr>
            <a:r>
              <a:rPr lang="en-US" sz="2400" dirty="0">
                <a:solidFill>
                  <a:schemeClr val="hlink"/>
                </a:solidFill>
                <a:latin typeface="Helvetica Neue"/>
              </a:rPr>
              <a:t>The receiver follows these steps:</a:t>
            </a:r>
          </a:p>
          <a:p>
            <a:pPr marL="406400" indent="-406400" eaLnBrk="1" hangingPunct="1">
              <a:spcBef>
                <a:spcPts val="1200"/>
              </a:spcBef>
              <a:spcAft>
                <a:spcPts val="1000"/>
              </a:spcAft>
              <a:buFontTx/>
              <a:buChar char="•"/>
              <a:defRPr/>
            </a:pPr>
            <a:r>
              <a:rPr lang="en-US" sz="2400" b="0" dirty="0">
                <a:latin typeface="Helvetica Neue"/>
              </a:rPr>
              <a:t>The unit is divided into k sections, each of n bits.</a:t>
            </a:r>
          </a:p>
          <a:p>
            <a:pPr marL="406400" indent="-406400" eaLnBrk="1" hangingPunct="1">
              <a:spcBef>
                <a:spcPts val="1200"/>
              </a:spcBef>
              <a:spcAft>
                <a:spcPts val="1000"/>
              </a:spcAft>
              <a:buFontTx/>
              <a:buChar char="•"/>
              <a:defRPr/>
            </a:pPr>
            <a:r>
              <a:rPr lang="en-US" sz="2400" b="0" dirty="0">
                <a:latin typeface="Helvetica Neue"/>
              </a:rPr>
              <a:t>All sections are added using one’s complement to get the sum.</a:t>
            </a:r>
          </a:p>
          <a:p>
            <a:pPr marL="406400" indent="-406400" eaLnBrk="1" hangingPunct="1">
              <a:spcBef>
                <a:spcPts val="1200"/>
              </a:spcBef>
              <a:spcAft>
                <a:spcPts val="1000"/>
              </a:spcAft>
              <a:buFontTx/>
              <a:buChar char="•"/>
              <a:defRPr/>
            </a:pPr>
            <a:r>
              <a:rPr lang="en-US" sz="2400" b="0" dirty="0">
                <a:latin typeface="Helvetica Neue"/>
              </a:rPr>
              <a:t>The sum is complemented.</a:t>
            </a:r>
          </a:p>
          <a:p>
            <a:pPr marL="406400" indent="-406400" eaLnBrk="1" hangingPunct="1">
              <a:spcBef>
                <a:spcPts val="1200"/>
              </a:spcBef>
              <a:spcAft>
                <a:spcPts val="1000"/>
              </a:spcAft>
              <a:buFontTx/>
              <a:buChar char="•"/>
              <a:defRPr/>
            </a:pPr>
            <a:r>
              <a:rPr lang="en-US" sz="2400" b="0" dirty="0">
                <a:latin typeface="Helvetica Neue"/>
              </a:rPr>
              <a:t>If the result is zero, the data are accepted: otherwise, rejected.</a:t>
            </a:r>
          </a:p>
        </p:txBody>
      </p:sp>
      <p:sp>
        <p:nvSpPr>
          <p:cNvPr id="55303" name="Rectangle 8"/>
          <p:cNvSpPr>
            <a:spLocks noChangeArrowheads="1"/>
          </p:cNvSpPr>
          <p:nvPr/>
        </p:nvSpPr>
        <p:spPr bwMode="gray">
          <a:xfrm>
            <a:off x="458788" y="11430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422792414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56324" name="Text Box 3"/>
          <p:cNvSpPr txBox="1">
            <a:spLocks noChangeArrowheads="1"/>
          </p:cNvSpPr>
          <p:nvPr/>
        </p:nvSpPr>
        <p:spPr bwMode="auto">
          <a:xfrm>
            <a:off x="228600" y="406400"/>
            <a:ext cx="20425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i="1" dirty="0">
                <a:latin typeface="Times New Roman" panose="02020603050405020304" pitchFamily="18" charset="0"/>
              </a:rPr>
              <a:t>Example </a:t>
            </a:r>
            <a:r>
              <a:rPr lang="en-US" altLang="ar-SA" i="1" dirty="0" smtClean="0">
                <a:latin typeface="Times New Roman" panose="02020603050405020304" pitchFamily="18" charset="0"/>
              </a:rPr>
              <a:t>2</a:t>
            </a:r>
            <a:endParaRPr lang="en-US" altLang="ar-SA" i="1" dirty="0">
              <a:latin typeface="Times New Roman" panose="02020603050405020304" pitchFamily="18" charset="0"/>
            </a:endParaRPr>
          </a:p>
        </p:txBody>
      </p:sp>
      <p:sp>
        <p:nvSpPr>
          <p:cNvPr id="56325"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56326" name="Rectangle 10"/>
          <p:cNvSpPr>
            <a:spLocks noChangeArrowheads="1"/>
          </p:cNvSpPr>
          <p:nvPr/>
        </p:nvSpPr>
        <p:spPr bwMode="auto">
          <a:xfrm>
            <a:off x="647700" y="1143000"/>
            <a:ext cx="78486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ar-SA" sz="2400" b="0">
                <a:latin typeface="Times New Roman" panose="02020603050405020304" pitchFamily="18" charset="0"/>
                <a:cs typeface="Times New Roman" panose="02020603050405020304" pitchFamily="18" charset="0"/>
              </a:rPr>
              <a:t>Suppose the following block of 16 bits is to be sent using a checksum of 8 bits. </a:t>
            </a:r>
          </a:p>
          <a:p>
            <a:pPr eaLnBrk="1" hangingPunct="1">
              <a:spcBef>
                <a:spcPct val="50000"/>
              </a:spcBef>
            </a:pPr>
            <a:r>
              <a:rPr lang="en-US" altLang="ar-SA" sz="2400" b="0">
                <a:latin typeface="Times New Roman" panose="02020603050405020304" pitchFamily="18" charset="0"/>
                <a:cs typeface="Times New Roman" panose="02020603050405020304" pitchFamily="18" charset="0"/>
              </a:rPr>
              <a:t>  10101001   00111001 </a:t>
            </a:r>
          </a:p>
          <a:p>
            <a:pPr eaLnBrk="1" hangingPunct="1">
              <a:spcBef>
                <a:spcPct val="50000"/>
              </a:spcBef>
            </a:pPr>
            <a:r>
              <a:rPr lang="en-US" altLang="ar-SA" sz="2400" b="0">
                <a:latin typeface="Times New Roman" panose="02020603050405020304" pitchFamily="18" charset="0"/>
                <a:cs typeface="Times New Roman" panose="02020603050405020304" pitchFamily="18" charset="0"/>
              </a:rPr>
              <a:t>The numbers are added using one’s complement</a:t>
            </a:r>
          </a:p>
          <a:p>
            <a:pPr eaLnBrk="1" hangingPunct="1">
              <a:spcBef>
                <a:spcPct val="50000"/>
              </a:spcBef>
            </a:pPr>
            <a:r>
              <a:rPr lang="en-US" altLang="ar-SA" sz="2400" b="0">
                <a:latin typeface="Times New Roman" panose="02020603050405020304" pitchFamily="18" charset="0"/>
                <a:cs typeface="Times New Roman" panose="02020603050405020304" pitchFamily="18" charset="0"/>
              </a:rPr>
              <a:t>                           10101001    </a:t>
            </a:r>
          </a:p>
          <a:p>
            <a:pPr eaLnBrk="1" hangingPunct="1">
              <a:spcBef>
                <a:spcPct val="50000"/>
              </a:spcBef>
            </a:pPr>
            <a:r>
              <a:rPr lang="en-US" altLang="ar-SA" sz="2400" b="0">
                <a:latin typeface="Times New Roman" panose="02020603050405020304" pitchFamily="18" charset="0"/>
                <a:cs typeface="Times New Roman" panose="02020603050405020304" pitchFamily="18" charset="0"/>
              </a:rPr>
              <a:t>                           00111001</a:t>
            </a:r>
            <a:br>
              <a:rPr lang="en-US" altLang="ar-SA" sz="2400" b="0">
                <a:latin typeface="Times New Roman" panose="02020603050405020304" pitchFamily="18" charset="0"/>
                <a:cs typeface="Times New Roman" panose="02020603050405020304" pitchFamily="18" charset="0"/>
              </a:rPr>
            </a:br>
            <a:r>
              <a:rPr lang="en-US" altLang="ar-SA" sz="2400" b="0">
                <a:latin typeface="Times New Roman" panose="02020603050405020304" pitchFamily="18" charset="0"/>
                <a:cs typeface="Times New Roman" panose="02020603050405020304" pitchFamily="18" charset="0"/>
              </a:rPr>
              <a:t>                           ------------</a:t>
            </a:r>
            <a:br>
              <a:rPr lang="en-US" altLang="ar-SA" sz="2400" b="0">
                <a:latin typeface="Times New Roman" panose="02020603050405020304" pitchFamily="18" charset="0"/>
                <a:cs typeface="Times New Roman" panose="02020603050405020304" pitchFamily="18" charset="0"/>
              </a:rPr>
            </a:br>
            <a:r>
              <a:rPr lang="en-US" altLang="ar-SA" sz="2400" b="0">
                <a:latin typeface="Times New Roman" panose="02020603050405020304" pitchFamily="18" charset="0"/>
                <a:cs typeface="Times New Roman" panose="02020603050405020304" pitchFamily="18" charset="0"/>
              </a:rPr>
              <a:t>Sum	               11100010</a:t>
            </a:r>
          </a:p>
          <a:p>
            <a:pPr eaLnBrk="1" hangingPunct="1">
              <a:spcBef>
                <a:spcPct val="50000"/>
              </a:spcBef>
            </a:pPr>
            <a:r>
              <a:rPr lang="en-US" altLang="ar-SA" sz="2400" b="0">
                <a:latin typeface="Times New Roman" panose="02020603050405020304" pitchFamily="18" charset="0"/>
                <a:cs typeface="Times New Roman" panose="02020603050405020304" pitchFamily="18" charset="0"/>
              </a:rPr>
              <a:t>Checksum          </a:t>
            </a:r>
            <a:r>
              <a:rPr lang="en-US" altLang="ar-SA" sz="2400">
                <a:solidFill>
                  <a:schemeClr val="hlink"/>
                </a:solidFill>
                <a:latin typeface="Times New Roman" panose="02020603050405020304" pitchFamily="18" charset="0"/>
                <a:cs typeface="Times New Roman" panose="02020603050405020304" pitchFamily="18" charset="0"/>
              </a:rPr>
              <a:t>00011101</a:t>
            </a:r>
          </a:p>
          <a:p>
            <a:pPr eaLnBrk="1" hangingPunct="1">
              <a:spcBef>
                <a:spcPct val="50000"/>
              </a:spcBef>
            </a:pPr>
            <a:r>
              <a:rPr lang="en-US" altLang="ar-SA" sz="2400" b="0">
                <a:latin typeface="Times New Roman" panose="02020603050405020304" pitchFamily="18" charset="0"/>
                <a:cs typeface="Times New Roman" panose="02020603050405020304" pitchFamily="18" charset="0"/>
              </a:rPr>
              <a:t>The pattern sent is       10101001   00111001   </a:t>
            </a:r>
            <a:r>
              <a:rPr lang="en-US" altLang="ar-SA" sz="2400">
                <a:solidFill>
                  <a:schemeClr val="hlink"/>
                </a:solidFill>
                <a:latin typeface="Times New Roman" panose="02020603050405020304" pitchFamily="18" charset="0"/>
                <a:cs typeface="Times New Roman" panose="02020603050405020304" pitchFamily="18" charset="0"/>
              </a:rPr>
              <a:t>00011101</a:t>
            </a:r>
          </a:p>
        </p:txBody>
      </p:sp>
      <p:sp>
        <p:nvSpPr>
          <p:cNvPr id="56327" name="Rectangle 8"/>
          <p:cNvSpPr>
            <a:spLocks noChangeArrowheads="1"/>
          </p:cNvSpPr>
          <p:nvPr/>
        </p:nvSpPr>
        <p:spPr bwMode="gray">
          <a:xfrm>
            <a:off x="458788" y="10668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4032618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mtClean="0"/>
              <a:t>Frames</a:t>
            </a:r>
          </a:p>
        </p:txBody>
      </p:sp>
      <p:sp>
        <p:nvSpPr>
          <p:cNvPr id="26626" name="Content Placeholder 2"/>
          <p:cNvSpPr>
            <a:spLocks noGrp="1"/>
          </p:cNvSpPr>
          <p:nvPr>
            <p:ph idx="1"/>
          </p:nvPr>
        </p:nvSpPr>
        <p:spPr bwMode="auto">
          <a:xfrm>
            <a:off x="914400" y="1363663"/>
            <a:ext cx="7789863" cy="4598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2000" smtClean="0"/>
              <a:t>Link layer accepts </a:t>
            </a:r>
            <a:r>
              <a:rPr lang="en-US" altLang="ar-SA" sz="2000" u="sng" smtClean="0"/>
              <a:t>packets</a:t>
            </a:r>
            <a:r>
              <a:rPr lang="en-US" altLang="ar-SA" sz="2000" smtClean="0"/>
              <a:t> from the network layer, and encapsulates them into </a:t>
            </a:r>
            <a:r>
              <a:rPr lang="en-US" altLang="ar-SA" sz="2000" u="sng" smtClean="0"/>
              <a:t>frames</a:t>
            </a:r>
            <a:r>
              <a:rPr lang="en-US" altLang="ar-SA" sz="2000" smtClean="0"/>
              <a:t> that it sends using the physical layer; reception is the opposite process</a:t>
            </a:r>
          </a:p>
        </p:txBody>
      </p:sp>
      <p:grpSp>
        <p:nvGrpSpPr>
          <p:cNvPr id="26627" name="Group 1"/>
          <p:cNvGrpSpPr>
            <a:grpSpLocks/>
          </p:cNvGrpSpPr>
          <p:nvPr/>
        </p:nvGrpSpPr>
        <p:grpSpPr bwMode="auto">
          <a:xfrm>
            <a:off x="885825" y="2933700"/>
            <a:ext cx="7353300" cy="2838450"/>
            <a:chOff x="885825" y="2933700"/>
            <a:chExt cx="7353300" cy="2838450"/>
          </a:xfrm>
        </p:grpSpPr>
        <p:grpSp>
          <p:nvGrpSpPr>
            <p:cNvPr id="26629" name="Group 21"/>
            <p:cNvGrpSpPr>
              <a:grpSpLocks/>
            </p:cNvGrpSpPr>
            <p:nvPr/>
          </p:nvGrpSpPr>
          <p:grpSpPr bwMode="auto">
            <a:xfrm>
              <a:off x="3390899" y="4562475"/>
              <a:ext cx="3695699" cy="1123950"/>
              <a:chOff x="3390900" y="4772025"/>
              <a:chExt cx="3695700" cy="1123950"/>
            </a:xfrm>
          </p:grpSpPr>
          <p:sp>
            <p:nvSpPr>
              <p:cNvPr id="26643" name="Rounded Rectangle 19"/>
              <p:cNvSpPr>
                <a:spLocks noChangeArrowheads="1"/>
              </p:cNvSpPr>
              <p:nvPr/>
            </p:nvSpPr>
            <p:spPr bwMode="auto">
              <a:xfrm>
                <a:off x="3486150" y="4838700"/>
                <a:ext cx="3371850" cy="1057275"/>
              </a:xfrm>
              <a:prstGeom prst="roundRect">
                <a:avLst>
                  <a:gd name="adj" fmla="val 16667"/>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eaLnBrk="1" hangingPunct="1"/>
                <a:endParaRPr lang="ar-SA" altLang="ar-SA" sz="1400" b="0"/>
              </a:p>
            </p:txBody>
          </p:sp>
          <p:sp>
            <p:nvSpPr>
              <p:cNvPr id="26644" name="Rectangle 20"/>
              <p:cNvSpPr>
                <a:spLocks noChangeArrowheads="1"/>
              </p:cNvSpPr>
              <p:nvPr/>
            </p:nvSpPr>
            <p:spPr bwMode="auto">
              <a:xfrm>
                <a:off x="3390900" y="4772025"/>
                <a:ext cx="3695700" cy="2571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eaLnBrk="1" hangingPunct="1"/>
                <a:endParaRPr lang="ar-SA" altLang="ar-SA" sz="1400" b="0"/>
              </a:p>
            </p:txBody>
          </p:sp>
        </p:grpSp>
        <p:pic>
          <p:nvPicPr>
            <p:cNvPr id="26630" name="Picture 2"/>
            <p:cNvPicPr>
              <a:picLocks noChangeAspect="1" noChangeArrowheads="1"/>
            </p:cNvPicPr>
            <p:nvPr/>
          </p:nvPicPr>
          <p:blipFill>
            <a:blip r:embed="rId2">
              <a:extLst>
                <a:ext uri="{28A0092B-C50C-407E-A947-70E740481C1C}">
                  <a14:useLocalDpi xmlns:a14="http://schemas.microsoft.com/office/drawing/2010/main" val="0"/>
                </a:ext>
              </a:extLst>
            </a:blip>
            <a:srcRect b="5392"/>
            <a:stretch>
              <a:fillRect/>
            </a:stretch>
          </p:blipFill>
          <p:spPr bwMode="auto">
            <a:xfrm>
              <a:off x="2152650" y="2933700"/>
              <a:ext cx="606901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bwMode="auto">
            <a:xfrm>
              <a:off x="2297113" y="4176713"/>
              <a:ext cx="2422525" cy="436562"/>
            </a:xfrm>
            <a:prstGeom prst="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1" hangingPunct="1">
                <a:defRPr/>
              </a:pPr>
              <a:endParaRPr lang="en-US" sz="1400" b="0">
                <a:solidFill>
                  <a:srgbClr val="3366FF"/>
                </a:solidFill>
              </a:endParaRPr>
            </a:p>
          </p:txBody>
        </p:sp>
        <p:sp>
          <p:nvSpPr>
            <p:cNvPr id="26632" name="Rectangle 22"/>
            <p:cNvSpPr>
              <a:spLocks noChangeArrowheads="1"/>
            </p:cNvSpPr>
            <p:nvPr/>
          </p:nvSpPr>
          <p:spPr bwMode="auto">
            <a:xfrm>
              <a:off x="4248149" y="4848225"/>
              <a:ext cx="1847849" cy="2095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eaLnBrk="1" hangingPunct="1"/>
              <a:endParaRPr lang="ar-SA" altLang="ar-SA" sz="1400" b="0"/>
            </a:p>
          </p:txBody>
        </p:sp>
        <p:cxnSp>
          <p:nvCxnSpPr>
            <p:cNvPr id="18" name="Straight Arrow Connector 17"/>
            <p:cNvCxnSpPr/>
            <p:nvPr/>
          </p:nvCxnSpPr>
          <p:spPr bwMode="auto">
            <a:xfrm>
              <a:off x="4248150" y="4953000"/>
              <a:ext cx="1847850" cy="9525"/>
            </a:xfrm>
            <a:prstGeom prst="straightConnector1">
              <a:avLst/>
            </a:prstGeom>
            <a:solidFill>
              <a:schemeClr val="accent1"/>
            </a:solidFill>
            <a:ln w="19050" cap="flat" cmpd="sng" algn="ctr">
              <a:solidFill>
                <a:schemeClr val="accent3">
                  <a:lumMod val="60000"/>
                  <a:lumOff val="40000"/>
                </a:schemeClr>
              </a:solidFill>
              <a:prstDash val="dash"/>
              <a:round/>
              <a:headEnd type="none" w="med" len="med"/>
              <a:tailEnd type="arrow"/>
            </a:ln>
            <a:effectLst/>
          </p:spPr>
        </p:cxnSp>
        <p:sp>
          <p:nvSpPr>
            <p:cNvPr id="26634" name="Rectangle 23"/>
            <p:cNvSpPr>
              <a:spLocks noChangeArrowheads="1"/>
            </p:cNvSpPr>
            <p:nvPr/>
          </p:nvSpPr>
          <p:spPr bwMode="auto">
            <a:xfrm>
              <a:off x="4238624" y="5562600"/>
              <a:ext cx="1847849" cy="2095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eaLnBrk="1" hangingPunct="1"/>
              <a:endParaRPr lang="ar-SA" altLang="ar-SA" sz="1400" b="0"/>
            </a:p>
          </p:txBody>
        </p:sp>
        <p:cxnSp>
          <p:nvCxnSpPr>
            <p:cNvPr id="26635" name="Straight Arrow Connector 18"/>
            <p:cNvCxnSpPr>
              <a:cxnSpLocks noChangeShapeType="1"/>
            </p:cNvCxnSpPr>
            <p:nvPr/>
          </p:nvCxnSpPr>
          <p:spPr bwMode="auto">
            <a:xfrm>
              <a:off x="4238624" y="5686425"/>
              <a:ext cx="1847849" cy="9525"/>
            </a:xfrm>
            <a:prstGeom prst="straightConnector1">
              <a:avLst/>
            </a:prstGeom>
            <a:noFill/>
            <a:ln w="19050">
              <a:solidFill>
                <a:schemeClr val="tx1"/>
              </a:solidFill>
              <a:round/>
              <a:headEnd/>
              <a:tailEnd type="arrow" w="med" len="med"/>
            </a:ln>
            <a:extLst>
              <a:ext uri="{909E8E84-426E-40DD-AFC4-6F175D3DCCD1}">
                <a14:hiddenFill xmlns:a14="http://schemas.microsoft.com/office/drawing/2010/main">
                  <a:noFill/>
                </a14:hiddenFill>
              </a:ext>
            </a:extLst>
          </p:spPr>
        </p:cxnSp>
        <p:sp>
          <p:nvSpPr>
            <p:cNvPr id="26636" name="TextBox 29"/>
            <p:cNvSpPr txBox="1">
              <a:spLocks noChangeArrowheads="1"/>
            </p:cNvSpPr>
            <p:nvPr/>
          </p:nvSpPr>
          <p:spPr bwMode="auto">
            <a:xfrm>
              <a:off x="4400662" y="5295900"/>
              <a:ext cx="1581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a:r>
                <a:rPr lang="en-US" altLang="ar-SA" sz="1400"/>
                <a:t>Actual data path</a:t>
              </a:r>
            </a:p>
          </p:txBody>
        </p:sp>
        <p:sp>
          <p:nvSpPr>
            <p:cNvPr id="26637" name="TextBox 30"/>
            <p:cNvSpPr txBox="1">
              <a:spLocks noChangeArrowheads="1"/>
            </p:cNvSpPr>
            <p:nvPr/>
          </p:nvSpPr>
          <p:spPr bwMode="auto">
            <a:xfrm>
              <a:off x="4387762" y="4600575"/>
              <a:ext cx="15879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a:r>
                <a:rPr lang="en-US" altLang="ar-SA" sz="1400"/>
                <a:t>Virtual data path</a:t>
              </a:r>
            </a:p>
          </p:txBody>
        </p:sp>
        <p:cxnSp>
          <p:nvCxnSpPr>
            <p:cNvPr id="26638" name="Straight Connector 32"/>
            <p:cNvCxnSpPr>
              <a:cxnSpLocks noChangeShapeType="1"/>
            </p:cNvCxnSpPr>
            <p:nvPr/>
          </p:nvCxnSpPr>
          <p:spPr bwMode="auto">
            <a:xfrm rot="10800000">
              <a:off x="885825" y="3809999"/>
              <a:ext cx="73533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6639" name="Straight Connector 33"/>
            <p:cNvCxnSpPr>
              <a:cxnSpLocks noChangeShapeType="1"/>
            </p:cNvCxnSpPr>
            <p:nvPr/>
          </p:nvCxnSpPr>
          <p:spPr bwMode="auto">
            <a:xfrm rot="10800000">
              <a:off x="895350" y="5153025"/>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6640" name="TextBox 34"/>
            <p:cNvSpPr txBox="1">
              <a:spLocks noChangeArrowheads="1"/>
            </p:cNvSpPr>
            <p:nvPr/>
          </p:nvSpPr>
          <p:spPr bwMode="auto">
            <a:xfrm>
              <a:off x="953838" y="3177658"/>
              <a:ext cx="8929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a:r>
                <a:rPr lang="en-US" altLang="ar-SA" sz="1400"/>
                <a:t>Network</a:t>
              </a:r>
            </a:p>
          </p:txBody>
        </p:sp>
        <p:sp>
          <p:nvSpPr>
            <p:cNvPr id="26641" name="TextBox 35"/>
            <p:cNvSpPr txBox="1">
              <a:spLocks noChangeArrowheads="1"/>
            </p:cNvSpPr>
            <p:nvPr/>
          </p:nvSpPr>
          <p:spPr bwMode="auto">
            <a:xfrm>
              <a:off x="1064905" y="4215883"/>
              <a:ext cx="556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a:r>
                <a:rPr lang="en-US" altLang="ar-SA" sz="1400"/>
                <a:t>Link</a:t>
              </a:r>
            </a:p>
          </p:txBody>
        </p:sp>
        <p:sp>
          <p:nvSpPr>
            <p:cNvPr id="26642" name="TextBox 36"/>
            <p:cNvSpPr txBox="1">
              <a:spLocks noChangeArrowheads="1"/>
            </p:cNvSpPr>
            <p:nvPr/>
          </p:nvSpPr>
          <p:spPr bwMode="auto">
            <a:xfrm>
              <a:off x="934191" y="5311259"/>
              <a:ext cx="913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a:r>
                <a:rPr lang="en-US" altLang="ar-SA" sz="1400"/>
                <a:t>Physical</a:t>
              </a:r>
            </a:p>
          </p:txBody>
        </p:sp>
      </p:grpSp>
      <p:sp>
        <p:nvSpPr>
          <p:cNvPr id="26628"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321516753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57348" name="Text Box 3"/>
          <p:cNvSpPr txBox="1">
            <a:spLocks noChangeArrowheads="1"/>
          </p:cNvSpPr>
          <p:nvPr/>
        </p:nvSpPr>
        <p:spPr bwMode="auto">
          <a:xfrm>
            <a:off x="228600" y="406400"/>
            <a:ext cx="20425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i="1" dirty="0">
                <a:latin typeface="Times New Roman" panose="02020603050405020304" pitchFamily="18" charset="0"/>
              </a:rPr>
              <a:t>Example </a:t>
            </a:r>
            <a:r>
              <a:rPr lang="en-US" altLang="ar-SA" i="1" dirty="0" smtClean="0">
                <a:latin typeface="Times New Roman" panose="02020603050405020304" pitchFamily="18" charset="0"/>
              </a:rPr>
              <a:t>3</a:t>
            </a:r>
            <a:endParaRPr lang="en-US" altLang="ar-SA" i="1" dirty="0">
              <a:latin typeface="Times New Roman" panose="02020603050405020304" pitchFamily="18" charset="0"/>
            </a:endParaRPr>
          </a:p>
        </p:txBody>
      </p:sp>
      <p:sp>
        <p:nvSpPr>
          <p:cNvPr id="57349"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57350" name="Rectangle 10"/>
          <p:cNvSpPr>
            <a:spLocks noChangeArrowheads="1"/>
          </p:cNvSpPr>
          <p:nvPr/>
        </p:nvSpPr>
        <p:spPr bwMode="auto">
          <a:xfrm>
            <a:off x="514350" y="990600"/>
            <a:ext cx="81153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Now suppose the receiver receives the pattern sent in Example </a:t>
            </a:r>
            <a:r>
              <a:rPr lang="en-US" altLang="ar-SA" sz="2400" b="0" dirty="0" smtClean="0">
                <a:latin typeface="Times New Roman" panose="02020603050405020304" pitchFamily="18" charset="0"/>
                <a:cs typeface="Times New Roman" panose="02020603050405020304" pitchFamily="18" charset="0"/>
              </a:rPr>
              <a:t>2 and </a:t>
            </a:r>
            <a:r>
              <a:rPr lang="en-US" altLang="ar-SA" sz="2400" b="0" dirty="0">
                <a:latin typeface="Times New Roman" panose="02020603050405020304" pitchFamily="18" charset="0"/>
                <a:cs typeface="Times New Roman" panose="02020603050405020304" pitchFamily="18" charset="0"/>
              </a:rPr>
              <a:t>there is no error.     10101001   00111001   00011101</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When the receiver adds the three sections, it will get all 1s, which, after complementing, is all 0s and shows that there is no error.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10101001</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00111001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00011101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Sum			11111111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Complement        	</a:t>
            </a:r>
            <a:r>
              <a:rPr lang="en-US" altLang="ar-SA" sz="2400" dirty="0">
                <a:solidFill>
                  <a:schemeClr val="hlink"/>
                </a:solidFill>
                <a:latin typeface="Times New Roman" panose="02020603050405020304" pitchFamily="18" charset="0"/>
                <a:cs typeface="Times New Roman" panose="02020603050405020304" pitchFamily="18" charset="0"/>
              </a:rPr>
              <a:t>00000000</a:t>
            </a:r>
            <a:r>
              <a:rPr lang="en-US" altLang="ar-SA" sz="2400" b="0" dirty="0">
                <a:latin typeface="Times New Roman" panose="02020603050405020304" pitchFamily="18" charset="0"/>
                <a:cs typeface="Times New Roman" panose="02020603050405020304" pitchFamily="18" charset="0"/>
              </a:rPr>
              <a:t>  </a:t>
            </a:r>
            <a:r>
              <a:rPr lang="en-US" altLang="ar-SA" sz="2400" b="0" dirty="0">
                <a:solidFill>
                  <a:srgbClr val="3366FF"/>
                </a:solidFill>
                <a:latin typeface="Times New Roman" panose="02020603050405020304" pitchFamily="18" charset="0"/>
                <a:cs typeface="Times New Roman" panose="02020603050405020304" pitchFamily="18" charset="0"/>
              </a:rPr>
              <a:t>means that the pattern is OK.</a:t>
            </a:r>
          </a:p>
        </p:txBody>
      </p:sp>
      <p:sp>
        <p:nvSpPr>
          <p:cNvPr id="57351" name="Rectangle 8"/>
          <p:cNvSpPr>
            <a:spLocks noChangeArrowheads="1"/>
          </p:cNvSpPr>
          <p:nvPr/>
        </p:nvSpPr>
        <p:spPr bwMode="gray">
          <a:xfrm>
            <a:off x="458788" y="9906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5366243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1186" name="Rectangle 2"/>
          <p:cNvSpPr>
            <a:spLocks noChangeArrowheads="1"/>
          </p:cNvSpPr>
          <p:nvPr/>
        </p:nvSpPr>
        <p:spPr bwMode="auto">
          <a:xfrm>
            <a:off x="0" y="0"/>
            <a:ext cx="9144000" cy="1371600"/>
          </a:xfrm>
          <a:prstGeom prst="rect">
            <a:avLst/>
          </a:prstGeom>
          <a:noFill/>
          <a:ln w="9525">
            <a:noFill/>
            <a:miter lim="800000"/>
            <a:headEnd/>
            <a:tailEnd/>
          </a:ln>
          <a:effectLst/>
        </p:spPr>
        <p:txBody>
          <a:bodyPr wrap="none" anchor="ctr"/>
          <a:lstStyle/>
          <a:p>
            <a:pPr algn="ctr">
              <a:defRPr/>
            </a:pPr>
            <a:endParaRPr lang="en-US" dirty="0">
              <a:effectLst>
                <a:outerShdw blurRad="38100" dist="38100" dir="2700000" algn="tl">
                  <a:srgbClr val="FFFFFF"/>
                </a:outerShdw>
              </a:effectLst>
              <a:latin typeface="Times New Roman" pitchFamily="18" charset="0"/>
            </a:endParaRPr>
          </a:p>
        </p:txBody>
      </p:sp>
      <p:sp>
        <p:nvSpPr>
          <p:cNvPr id="58372" name="Text Box 3"/>
          <p:cNvSpPr txBox="1">
            <a:spLocks noChangeArrowheads="1"/>
          </p:cNvSpPr>
          <p:nvPr/>
        </p:nvSpPr>
        <p:spPr bwMode="auto">
          <a:xfrm>
            <a:off x="228600" y="406400"/>
            <a:ext cx="20425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i="1" dirty="0">
                <a:latin typeface="Times New Roman" panose="02020603050405020304" pitchFamily="18" charset="0"/>
              </a:rPr>
              <a:t>Example </a:t>
            </a:r>
            <a:r>
              <a:rPr lang="en-US" altLang="ar-SA" i="1" dirty="0" smtClean="0">
                <a:latin typeface="Times New Roman" panose="02020603050405020304" pitchFamily="18" charset="0"/>
              </a:rPr>
              <a:t>4</a:t>
            </a:r>
            <a:endParaRPr lang="en-US" altLang="ar-SA" i="1" dirty="0">
              <a:latin typeface="Times New Roman" panose="02020603050405020304" pitchFamily="18" charset="0"/>
            </a:endParaRPr>
          </a:p>
        </p:txBody>
      </p:sp>
      <p:sp>
        <p:nvSpPr>
          <p:cNvPr id="58373"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ar-SA" altLang="ar-SA" sz="1800">
              <a:latin typeface="Times New Roman" panose="02020603050405020304" pitchFamily="18" charset="0"/>
            </a:endParaRPr>
          </a:p>
        </p:txBody>
      </p:sp>
      <p:sp>
        <p:nvSpPr>
          <p:cNvPr id="58374" name="Rectangle 10"/>
          <p:cNvSpPr>
            <a:spLocks noChangeArrowheads="1"/>
          </p:cNvSpPr>
          <p:nvPr/>
        </p:nvSpPr>
        <p:spPr bwMode="auto">
          <a:xfrm>
            <a:off x="514350" y="990600"/>
            <a:ext cx="8115300"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Now suppose there is a burst error of length 5 that affects 4 bits.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10101</a:t>
            </a:r>
            <a:r>
              <a:rPr lang="en-US" altLang="ar-SA" sz="2400" i="1" u="sng" dirty="0">
                <a:solidFill>
                  <a:schemeClr val="hlink"/>
                </a:solidFill>
                <a:latin typeface="Times New Roman" panose="02020603050405020304" pitchFamily="18" charset="0"/>
                <a:cs typeface="Times New Roman" panose="02020603050405020304" pitchFamily="18" charset="0"/>
              </a:rPr>
              <a:t>11</a:t>
            </a:r>
            <a:r>
              <a:rPr lang="en-US" altLang="ar-SA" sz="2400" u="sng" dirty="0">
                <a:solidFill>
                  <a:schemeClr val="hlink"/>
                </a:solidFill>
                <a:latin typeface="Times New Roman" panose="02020603050405020304" pitchFamily="18" charset="0"/>
                <a:cs typeface="Times New Roman" panose="02020603050405020304" pitchFamily="18" charset="0"/>
              </a:rPr>
              <a:t>1</a:t>
            </a:r>
            <a:r>
              <a:rPr lang="en-US" altLang="ar-SA" sz="2400" b="0" u="sng" dirty="0">
                <a:solidFill>
                  <a:schemeClr val="hlink"/>
                </a:solidFill>
                <a:latin typeface="Times New Roman" panose="02020603050405020304" pitchFamily="18" charset="0"/>
                <a:cs typeface="Times New Roman" panose="02020603050405020304" pitchFamily="18" charset="0"/>
              </a:rPr>
              <a:t>   </a:t>
            </a:r>
            <a:r>
              <a:rPr lang="en-US" altLang="ar-SA" sz="2400" i="1" u="sng" dirty="0">
                <a:solidFill>
                  <a:schemeClr val="hlink"/>
                </a:solidFill>
                <a:latin typeface="Times New Roman" panose="02020603050405020304" pitchFamily="18" charset="0"/>
                <a:cs typeface="Times New Roman" panose="02020603050405020304" pitchFamily="18" charset="0"/>
              </a:rPr>
              <a:t>11</a:t>
            </a:r>
            <a:r>
              <a:rPr lang="en-US" altLang="ar-SA" sz="2400" b="0" dirty="0">
                <a:latin typeface="Times New Roman" panose="02020603050405020304" pitchFamily="18" charset="0"/>
                <a:cs typeface="Times New Roman" panose="02020603050405020304" pitchFamily="18" charset="0"/>
              </a:rPr>
              <a:t>111001   00011101</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When the receiver adds the three sections, it gets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10101111</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11111001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			00011101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Partial Sum              </a:t>
            </a:r>
            <a:r>
              <a:rPr lang="en-US" altLang="ar-SA" sz="2400" dirty="0">
                <a:solidFill>
                  <a:schemeClr val="hlink"/>
                </a:solidFill>
                <a:latin typeface="Times New Roman" panose="02020603050405020304" pitchFamily="18" charset="0"/>
                <a:cs typeface="Times New Roman" panose="02020603050405020304" pitchFamily="18" charset="0"/>
              </a:rPr>
              <a:t>1</a:t>
            </a:r>
            <a:r>
              <a:rPr lang="en-US" altLang="ar-SA" sz="2400" b="0" dirty="0">
                <a:latin typeface="Times New Roman" panose="02020603050405020304" pitchFamily="18" charset="0"/>
                <a:cs typeface="Times New Roman" panose="02020603050405020304" pitchFamily="18" charset="0"/>
              </a:rPr>
              <a:t> 11000101</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Carry				  </a:t>
            </a:r>
            <a:r>
              <a:rPr lang="en-US" altLang="ar-SA" sz="2400" dirty="0">
                <a:solidFill>
                  <a:schemeClr val="hlink"/>
                </a:solidFill>
                <a:latin typeface="Times New Roman" panose="02020603050405020304" pitchFamily="18" charset="0"/>
                <a:cs typeface="Times New Roman" panose="02020603050405020304" pitchFamily="18" charset="0"/>
              </a:rPr>
              <a:t>1</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Sum			11000110   </a:t>
            </a:r>
          </a:p>
          <a:p>
            <a:pPr eaLnBrk="1" hangingPunct="1">
              <a:spcBef>
                <a:spcPct val="50000"/>
              </a:spcBef>
            </a:pPr>
            <a:r>
              <a:rPr lang="en-US" altLang="ar-SA" sz="2400" b="0" dirty="0">
                <a:latin typeface="Times New Roman" panose="02020603050405020304" pitchFamily="18" charset="0"/>
                <a:cs typeface="Times New Roman" panose="02020603050405020304" pitchFamily="18" charset="0"/>
              </a:rPr>
              <a:t>Complement               </a:t>
            </a:r>
            <a:r>
              <a:rPr lang="en-US" altLang="ar-SA" sz="2400" dirty="0">
                <a:solidFill>
                  <a:schemeClr val="hlink"/>
                </a:solidFill>
                <a:latin typeface="Times New Roman" panose="02020603050405020304" pitchFamily="18" charset="0"/>
                <a:cs typeface="Times New Roman" panose="02020603050405020304" pitchFamily="18" charset="0"/>
              </a:rPr>
              <a:t>00111001</a:t>
            </a:r>
            <a:r>
              <a:rPr lang="en-US" altLang="ar-SA" sz="2400" b="0" dirty="0">
                <a:latin typeface="Times New Roman" panose="02020603050405020304" pitchFamily="18" charset="0"/>
                <a:cs typeface="Times New Roman" panose="02020603050405020304" pitchFamily="18" charset="0"/>
              </a:rPr>
              <a:t>    </a:t>
            </a:r>
            <a:r>
              <a:rPr lang="en-US" altLang="ar-SA" sz="2400" dirty="0">
                <a:solidFill>
                  <a:srgbClr val="3366FF"/>
                </a:solidFill>
                <a:latin typeface="Times New Roman" panose="02020603050405020304" pitchFamily="18" charset="0"/>
                <a:cs typeface="Times New Roman" panose="02020603050405020304" pitchFamily="18" charset="0"/>
              </a:rPr>
              <a:t>the pattern is corrupted.</a:t>
            </a:r>
            <a:endParaRPr lang="en-US" altLang="ar-SA" sz="2400" b="0" dirty="0">
              <a:solidFill>
                <a:srgbClr val="3366FF"/>
              </a:solidFill>
              <a:latin typeface="Times New Roman" panose="02020603050405020304" pitchFamily="18" charset="0"/>
              <a:cs typeface="Times New Roman" panose="02020603050405020304" pitchFamily="18" charset="0"/>
            </a:endParaRPr>
          </a:p>
        </p:txBody>
      </p:sp>
      <p:sp>
        <p:nvSpPr>
          <p:cNvPr id="58375" name="Rectangle 8"/>
          <p:cNvSpPr>
            <a:spLocks noChangeArrowheads="1"/>
          </p:cNvSpPr>
          <p:nvPr/>
        </p:nvSpPr>
        <p:spPr bwMode="gray">
          <a:xfrm>
            <a:off x="458788" y="9906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6914829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9396" name="Text Box 4"/>
          <p:cNvSpPr txBox="1">
            <a:spLocks noChangeArrowheads="1"/>
          </p:cNvSpPr>
          <p:nvPr/>
        </p:nvSpPr>
        <p:spPr bwMode="auto">
          <a:xfrm>
            <a:off x="304800" y="304800"/>
            <a:ext cx="13452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dirty="0">
                <a:latin typeface="Times New Roman" panose="02020603050405020304" pitchFamily="18" charset="0"/>
              </a:rPr>
              <a:t>Example </a:t>
            </a:r>
            <a:r>
              <a:rPr lang="en-US" altLang="ar-SA" sz="2000" i="1" dirty="0" smtClean="0">
                <a:latin typeface="Times New Roman" panose="02020603050405020304" pitchFamily="18" charset="0"/>
              </a:rPr>
              <a:t>5</a:t>
            </a:r>
            <a:endParaRPr lang="en-US" altLang="ar-SA" sz="2000" i="1" dirty="0">
              <a:latin typeface="Times New Roman" panose="02020603050405020304" pitchFamily="18" charset="0"/>
            </a:endParaRPr>
          </a:p>
        </p:txBody>
      </p:sp>
      <p:sp>
        <p:nvSpPr>
          <p:cNvPr id="59397" name="Rectangle 11"/>
          <p:cNvSpPr>
            <a:spLocks noChangeArrowheads="1"/>
          </p:cNvSpPr>
          <p:nvPr/>
        </p:nvSpPr>
        <p:spPr bwMode="auto">
          <a:xfrm>
            <a:off x="381000" y="990600"/>
            <a:ext cx="845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ar-SA" sz="2000" i="1">
                <a:latin typeface="Times New Roman" panose="02020603050405020304" pitchFamily="18" charset="0"/>
              </a:rPr>
              <a:t>If  we need to send the set of numbers (7, 11, 12, 0, 6), we</a:t>
            </a:r>
            <a:endParaRPr lang="en-US" altLang="ar-SA" sz="2000"/>
          </a:p>
        </p:txBody>
      </p:sp>
      <p:grpSp>
        <p:nvGrpSpPr>
          <p:cNvPr id="59398" name="Group 14"/>
          <p:cNvGrpSpPr>
            <a:grpSpLocks/>
          </p:cNvGrpSpPr>
          <p:nvPr/>
        </p:nvGrpSpPr>
        <p:grpSpPr bwMode="auto">
          <a:xfrm>
            <a:off x="979488" y="1524000"/>
            <a:ext cx="7185025" cy="4670425"/>
            <a:chOff x="979488" y="1093788"/>
            <a:chExt cx="7185025" cy="4670425"/>
          </a:xfrm>
        </p:grpSpPr>
        <p:grpSp>
          <p:nvGrpSpPr>
            <p:cNvPr id="59399" name="Group 10"/>
            <p:cNvGrpSpPr>
              <a:grpSpLocks/>
            </p:cNvGrpSpPr>
            <p:nvPr/>
          </p:nvGrpSpPr>
          <p:grpSpPr bwMode="auto">
            <a:xfrm>
              <a:off x="979488" y="1093788"/>
              <a:ext cx="7185025" cy="4670425"/>
              <a:chOff x="979487" y="1094581"/>
              <a:chExt cx="7185025" cy="4668838"/>
            </a:xfrm>
          </p:grpSpPr>
          <p:pic>
            <p:nvPicPr>
              <p:cNvPr id="594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9487" y="1094581"/>
                <a:ext cx="7185025" cy="466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404" name="Group 21"/>
              <p:cNvGrpSpPr>
                <a:grpSpLocks/>
              </p:cNvGrpSpPr>
              <p:nvPr/>
            </p:nvGrpSpPr>
            <p:grpSpPr bwMode="auto">
              <a:xfrm>
                <a:off x="6324599" y="4571611"/>
                <a:ext cx="1600200" cy="609989"/>
                <a:chOff x="5562599" y="4571611"/>
                <a:chExt cx="1600200" cy="609989"/>
              </a:xfrm>
            </p:grpSpPr>
            <p:pic>
              <p:nvPicPr>
                <p:cNvPr id="59405" name="Picture 7"/>
                <p:cNvPicPr>
                  <a:picLocks noChangeAspect="1" noChangeArrowheads="1"/>
                </p:cNvPicPr>
                <p:nvPr/>
              </p:nvPicPr>
              <p:blipFill>
                <a:blip r:embed="rId3">
                  <a:extLst>
                    <a:ext uri="{28A0092B-C50C-407E-A947-70E740481C1C}">
                      <a14:useLocalDpi xmlns:a14="http://schemas.microsoft.com/office/drawing/2010/main" val="0"/>
                    </a:ext>
                  </a:extLst>
                </a:blip>
                <a:srcRect l="69025" t="75076" r="24612" b="15131"/>
                <a:stretch>
                  <a:fillRect/>
                </a:stretch>
              </p:blipFill>
              <p:spPr bwMode="auto">
                <a:xfrm>
                  <a:off x="5638800" y="4581533"/>
                  <a:ext cx="990600" cy="60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5562599" y="4571612"/>
                  <a:ext cx="1600200" cy="584002"/>
                </a:xfrm>
                <a:prstGeom prst="rect">
                  <a:avLst/>
                </a:prstGeom>
                <a:noFill/>
              </p:spPr>
              <p:txBody>
                <a:bodyPr>
                  <a:spAutoFit/>
                </a:bodyPr>
                <a:lstStyle/>
                <a:p>
                  <a:pPr>
                    <a:defRPr/>
                  </a:pPr>
                  <a:r>
                    <a:rPr lang="en-US" sz="1600" spc="1200" dirty="0">
                      <a:latin typeface="Arial" charset="0"/>
                    </a:rPr>
                    <a:t>1111</a:t>
                  </a:r>
                </a:p>
                <a:p>
                  <a:pPr>
                    <a:defRPr/>
                  </a:pPr>
                  <a:r>
                    <a:rPr lang="en-US" sz="1600" spc="1200" dirty="0">
                      <a:latin typeface="Arial" charset="0"/>
                    </a:rPr>
                    <a:t>0000</a:t>
                  </a:r>
                </a:p>
              </p:txBody>
            </p:sp>
          </p:grpSp>
        </p:grpSp>
        <p:grpSp>
          <p:nvGrpSpPr>
            <p:cNvPr id="59400" name="Group 13"/>
            <p:cNvGrpSpPr>
              <a:grpSpLocks/>
            </p:cNvGrpSpPr>
            <p:nvPr/>
          </p:nvGrpSpPr>
          <p:grpSpPr bwMode="auto">
            <a:xfrm>
              <a:off x="1447800" y="4572000"/>
              <a:ext cx="1638300" cy="600271"/>
              <a:chOff x="4076700" y="5181600"/>
              <a:chExt cx="1638300" cy="600271"/>
            </a:xfrm>
          </p:grpSpPr>
          <p:pic>
            <p:nvPicPr>
              <p:cNvPr id="59401" name="Picture 7"/>
              <p:cNvPicPr>
                <a:picLocks noChangeAspect="1" noChangeArrowheads="1"/>
              </p:cNvPicPr>
              <p:nvPr/>
            </p:nvPicPr>
            <p:blipFill>
              <a:blip r:embed="rId3">
                <a:extLst>
                  <a:ext uri="{28A0092B-C50C-407E-A947-70E740481C1C}">
                    <a14:useLocalDpi xmlns:a14="http://schemas.microsoft.com/office/drawing/2010/main" val="0"/>
                  </a:ext>
                </a:extLst>
              </a:blip>
              <a:srcRect l="69025" t="75076" r="24612" b="15131"/>
              <a:stretch>
                <a:fillRect/>
              </a:stretch>
            </p:blipFill>
            <p:spPr bwMode="auto">
              <a:xfrm>
                <a:off x="4076700" y="5181600"/>
                <a:ext cx="990600" cy="600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bwMode="auto">
              <a:xfrm>
                <a:off x="4114800" y="5181601"/>
                <a:ext cx="1600200" cy="584200"/>
              </a:xfrm>
              <a:prstGeom prst="rect">
                <a:avLst/>
              </a:prstGeom>
              <a:noFill/>
            </p:spPr>
            <p:txBody>
              <a:bodyPr>
                <a:spAutoFit/>
              </a:bodyPr>
              <a:lstStyle/>
              <a:p>
                <a:pPr>
                  <a:defRPr/>
                </a:pPr>
                <a:r>
                  <a:rPr lang="en-US" sz="1600" spc="1000" dirty="0">
                    <a:latin typeface="Arial" charset="0"/>
                  </a:rPr>
                  <a:t>0110</a:t>
                </a:r>
              </a:p>
              <a:p>
                <a:pPr>
                  <a:defRPr/>
                </a:pPr>
                <a:r>
                  <a:rPr lang="en-US" sz="1600" spc="1000" dirty="0">
                    <a:latin typeface="Arial" charset="0"/>
                  </a:rPr>
                  <a:t>1001</a:t>
                </a:r>
              </a:p>
            </p:txBody>
          </p:sp>
        </p:grpSp>
      </p:grpSp>
    </p:spTree>
    <p:extLst>
      <p:ext uri="{BB962C8B-B14F-4D97-AF65-F5344CB8AC3E}">
        <p14:creationId xmlns:p14="http://schemas.microsoft.com/office/powerpoint/2010/main" val="5677191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8"/>
          <p:cNvSpPr>
            <a:spLocks noChangeArrowheads="1"/>
          </p:cNvSpPr>
          <p:nvPr/>
        </p:nvSpPr>
        <p:spPr bwMode="gray">
          <a:xfrm>
            <a:off x="442913" y="57785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60420" name="Line 9"/>
          <p:cNvSpPr>
            <a:spLocks noChangeShapeType="1"/>
          </p:cNvSpPr>
          <p:nvPr/>
        </p:nvSpPr>
        <p:spPr bwMode="auto">
          <a:xfrm>
            <a:off x="457200" y="2667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0421" name="Line 10"/>
          <p:cNvSpPr>
            <a:spLocks noChangeShapeType="1"/>
          </p:cNvSpPr>
          <p:nvPr/>
        </p:nvSpPr>
        <p:spPr bwMode="auto">
          <a:xfrm>
            <a:off x="458788" y="48768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0422" name="Rectangle 11"/>
          <p:cNvSpPr>
            <a:spLocks noChangeArrowheads="1"/>
          </p:cNvSpPr>
          <p:nvPr/>
        </p:nvSpPr>
        <p:spPr bwMode="auto">
          <a:xfrm>
            <a:off x="495300" y="2759075"/>
            <a:ext cx="80772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ar-SA"/>
              <a:t>An error-detecting code can detect </a:t>
            </a:r>
            <a:br>
              <a:rPr lang="en-US" altLang="ar-SA"/>
            </a:br>
            <a:r>
              <a:rPr lang="en-US" altLang="ar-SA"/>
              <a:t>only the types of errors for which it is designed; other types of errors may remain undetected.</a:t>
            </a:r>
          </a:p>
        </p:txBody>
      </p:sp>
    </p:spTree>
    <p:extLst>
      <p:ext uri="{BB962C8B-B14F-4D97-AF65-F5344CB8AC3E}">
        <p14:creationId xmlns:p14="http://schemas.microsoft.com/office/powerpoint/2010/main" val="199930198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6</a:t>
            </a:r>
            <a:endParaRPr lang="en-US" altLang="en-US" sz="4400" dirty="0">
              <a:solidFill>
                <a:schemeClr val="tx2"/>
              </a:solidFill>
            </a:endParaRPr>
          </a:p>
          <a:p>
            <a:pPr algn="ctr"/>
            <a:endParaRPr lang="en-US" altLang="en-US" sz="2000" dirty="0">
              <a:solidFill>
                <a:schemeClr val="tx2"/>
              </a:solidFill>
            </a:endParaRPr>
          </a:p>
          <a:p>
            <a:pPr algn="ctr">
              <a:buClr>
                <a:schemeClr val="tx1"/>
              </a:buClr>
              <a:buSzPct val="117000"/>
              <a:buFont typeface="Wingdings" panose="05000000000000000000" pitchFamily="2" charset="2"/>
              <a:buNone/>
            </a:pPr>
            <a:r>
              <a:rPr lang="en-US" sz="4400" i="1" dirty="0" smtClean="0">
                <a:effectLst>
                  <a:outerShdw blurRad="38100" dist="38100" dir="2700000" algn="tl">
                    <a:srgbClr val="C0C0C0"/>
                  </a:outerShdw>
                </a:effectLst>
                <a:latin typeface="Times New Roman" pitchFamily="18" charset="0"/>
              </a:rPr>
              <a:t>Flow Control</a:t>
            </a:r>
            <a:endParaRPr lang="en-US" altLang="ar-SA" sz="4400" dirty="0"/>
          </a:p>
        </p:txBody>
      </p:sp>
    </p:spTree>
    <p:extLst>
      <p:ext uri="{BB962C8B-B14F-4D97-AF65-F5344CB8AC3E}">
        <p14:creationId xmlns:p14="http://schemas.microsoft.com/office/powerpoint/2010/main" val="378448238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ar-SA" sz="3800" smtClean="0">
                <a:solidFill>
                  <a:schemeClr val="tx1"/>
                </a:solidFill>
              </a:rPr>
              <a:t>Data Link Layer (DLL)</a:t>
            </a:r>
            <a:r>
              <a:rPr lang="en-GB" altLang="ar-SA" sz="3800" smtClean="0">
                <a:solidFill>
                  <a:schemeClr val="accent2"/>
                </a:solidFill>
              </a:rPr>
              <a:t/>
            </a:r>
            <a:br>
              <a:rPr lang="en-GB" altLang="ar-SA" sz="3800" smtClean="0">
                <a:solidFill>
                  <a:schemeClr val="accent2"/>
                </a:solidFill>
              </a:rPr>
            </a:br>
            <a:endParaRPr lang="en-US" altLang="ar-SA" sz="3800" smtClean="0">
              <a:solidFill>
                <a:schemeClr val="accent2"/>
              </a:solidFill>
            </a:endParaRPr>
          </a:p>
        </p:txBody>
      </p:sp>
      <p:pic>
        <p:nvPicPr>
          <p:cNvPr id="409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535113"/>
            <a:ext cx="784542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p:cNvSpPr>
            <a:spLocks noChangeArrowheads="1"/>
          </p:cNvSpPr>
          <p:nvPr/>
        </p:nvSpPr>
        <p:spPr bwMode="auto">
          <a:xfrm>
            <a:off x="1982788" y="3429000"/>
            <a:ext cx="1460500" cy="938213"/>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spTree>
    <p:extLst>
      <p:ext uri="{BB962C8B-B14F-4D97-AF65-F5344CB8AC3E}">
        <p14:creationId xmlns:p14="http://schemas.microsoft.com/office/powerpoint/2010/main" val="17170877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ar-SA" sz="3600" dirty="0" smtClean="0">
                <a:solidFill>
                  <a:schemeClr val="tx1"/>
                </a:solidFill>
                <a:latin typeface="Times New Roman" panose="02020603050405020304" pitchFamily="18" charset="0"/>
                <a:cs typeface="Times New Roman" panose="02020603050405020304" pitchFamily="18" charset="0"/>
              </a:rPr>
              <a:t>Flow and Error Control</a:t>
            </a:r>
          </a:p>
        </p:txBody>
      </p:sp>
      <p:sp>
        <p:nvSpPr>
          <p:cNvPr id="840707" name="Rectangle 3"/>
          <p:cNvSpPr>
            <a:spLocks noGrp="1" noChangeArrowheads="1"/>
          </p:cNvSpPr>
          <p:nvPr>
            <p:ph type="body" idx="1"/>
          </p:nvPr>
        </p:nvSpPr>
        <p:spPr>
          <a:xfrm>
            <a:off x="457200" y="1108075"/>
            <a:ext cx="8229600" cy="4530725"/>
          </a:xfrm>
        </p:spPr>
        <p:txBody>
          <a:bodyPr/>
          <a:lstStyle/>
          <a:p>
            <a:pPr eaLnBrk="1" hangingPunct="1">
              <a:buClr>
                <a:schemeClr val="tx1"/>
              </a:buClr>
              <a:defRPr/>
            </a:pPr>
            <a:r>
              <a:rPr lang="en-US" sz="2800" dirty="0" smtClean="0"/>
              <a:t>The most important responsibilities of the data link layer are</a:t>
            </a:r>
            <a:r>
              <a:rPr lang="en-US" sz="2800" b="1" i="1" dirty="0" smtClean="0">
                <a:effectLst>
                  <a:outerShdw blurRad="38100" dist="38100" dir="2700000" algn="tl">
                    <a:srgbClr val="C0C0C0"/>
                  </a:outerShdw>
                </a:effectLst>
              </a:rPr>
              <a:t> </a:t>
            </a:r>
            <a:r>
              <a:rPr lang="en-US" sz="2800" dirty="0" smtClean="0">
                <a:solidFill>
                  <a:srgbClr val="FF0000"/>
                </a:solidFill>
                <a:effectLst>
                  <a:outerShdw blurRad="38100" dist="38100" dir="2700000" algn="tl">
                    <a:srgbClr val="C0C0C0"/>
                  </a:outerShdw>
                </a:effectLst>
              </a:rPr>
              <a:t>flow control</a:t>
            </a:r>
            <a:r>
              <a:rPr lang="en-US" sz="2800" b="1" i="1" dirty="0" smtClean="0">
                <a:solidFill>
                  <a:srgbClr val="FF0000"/>
                </a:solidFill>
                <a:effectLst>
                  <a:outerShdw blurRad="38100" dist="38100" dir="2700000" algn="tl">
                    <a:srgbClr val="C0C0C0"/>
                  </a:outerShdw>
                </a:effectLst>
              </a:rPr>
              <a:t> </a:t>
            </a:r>
            <a:r>
              <a:rPr lang="en-US" sz="2800" dirty="0" smtClean="0"/>
              <a:t>and </a:t>
            </a:r>
            <a:r>
              <a:rPr lang="en-US" sz="2800" dirty="0" smtClean="0">
                <a:solidFill>
                  <a:srgbClr val="FF0000"/>
                </a:solidFill>
                <a:effectLst>
                  <a:outerShdw blurRad="38100" dist="38100" dir="2700000" algn="tl">
                    <a:srgbClr val="C0C0C0"/>
                  </a:outerShdw>
                </a:effectLst>
              </a:rPr>
              <a:t>error control</a:t>
            </a:r>
            <a:r>
              <a:rPr lang="en-US" sz="2800" dirty="0" smtClean="0"/>
              <a:t>. Collectively, these functions are</a:t>
            </a:r>
            <a:r>
              <a:rPr lang="en-US" sz="2800" b="1" i="1" dirty="0" smtClean="0">
                <a:effectLst>
                  <a:outerShdw blurRad="38100" dist="38100" dir="2700000" algn="tl">
                    <a:srgbClr val="C0C0C0"/>
                  </a:outerShdw>
                </a:effectLst>
              </a:rPr>
              <a:t> </a:t>
            </a:r>
            <a:r>
              <a:rPr lang="en-US" sz="2800" dirty="0" smtClean="0">
                <a:effectLst>
                  <a:outerShdw blurRad="38100" dist="38100" dir="2700000" algn="tl">
                    <a:srgbClr val="C0C0C0"/>
                  </a:outerShdw>
                </a:effectLst>
              </a:rPr>
              <a:t>known as</a:t>
            </a:r>
            <a:r>
              <a:rPr lang="en-US" sz="2800" b="1" i="1" dirty="0" smtClean="0">
                <a:effectLst>
                  <a:outerShdw blurRad="38100" dist="38100" dir="2700000" algn="tl">
                    <a:srgbClr val="C0C0C0"/>
                  </a:outerShdw>
                </a:effectLst>
              </a:rPr>
              <a:t> </a:t>
            </a:r>
            <a:r>
              <a:rPr lang="en-US" sz="2800" dirty="0" smtClean="0">
                <a:solidFill>
                  <a:srgbClr val="FF0000"/>
                </a:solidFill>
                <a:effectLst>
                  <a:outerShdw blurRad="38100" dist="38100" dir="2700000" algn="tl">
                    <a:srgbClr val="C0C0C0"/>
                  </a:outerShdw>
                </a:effectLst>
              </a:rPr>
              <a:t>data link control</a:t>
            </a:r>
            <a:r>
              <a:rPr lang="en-US" sz="2800" dirty="0" smtClean="0">
                <a:effectLst>
                  <a:outerShdw blurRad="38100" dist="38100" dir="2700000" algn="tl">
                    <a:srgbClr val="C0C0C0"/>
                  </a:outerShdw>
                </a:effectLst>
              </a:rPr>
              <a:t>.</a:t>
            </a:r>
          </a:p>
          <a:p>
            <a:pPr lvl="1" eaLnBrk="1" hangingPunct="1">
              <a:defRPr/>
            </a:pPr>
            <a:r>
              <a:rPr lang="en-US" dirty="0" smtClean="0">
                <a:effectLst>
                  <a:outerShdw blurRad="38100" dist="38100" dir="2700000" algn="tl">
                    <a:srgbClr val="C0C0C0"/>
                  </a:outerShdw>
                </a:effectLst>
              </a:rPr>
              <a:t>Flow control refers to a set of procedures used to </a:t>
            </a:r>
            <a:r>
              <a:rPr lang="en-US" dirty="0" smtClean="0">
                <a:solidFill>
                  <a:srgbClr val="FF0000"/>
                </a:solidFill>
                <a:effectLst>
                  <a:outerShdw blurRad="38100" dist="38100" dir="2700000" algn="tl">
                    <a:srgbClr val="C0C0C0"/>
                  </a:outerShdw>
                </a:effectLst>
              </a:rPr>
              <a:t>restrict </a:t>
            </a:r>
            <a:r>
              <a:rPr lang="en-US" dirty="0" smtClean="0">
                <a:effectLst>
                  <a:outerShdw blurRad="38100" dist="38100" dir="2700000" algn="tl">
                    <a:srgbClr val="C0C0C0"/>
                  </a:outerShdw>
                </a:effectLst>
              </a:rPr>
              <a:t> the amount of data that the sender can send  before waiting for acknowledgment.</a:t>
            </a:r>
          </a:p>
          <a:p>
            <a:pPr lvl="1" eaLnBrk="1" hangingPunct="1">
              <a:defRPr/>
            </a:pPr>
            <a:r>
              <a:rPr lang="en-US" dirty="0" smtClean="0"/>
              <a:t>Error control in the data link layer is based on </a:t>
            </a:r>
            <a:r>
              <a:rPr lang="en-US" dirty="0" smtClean="0">
                <a:solidFill>
                  <a:srgbClr val="FF0000"/>
                </a:solidFill>
              </a:rPr>
              <a:t>automatic repeat request (ARQ)</a:t>
            </a:r>
            <a:r>
              <a:rPr lang="en-US" dirty="0" smtClean="0"/>
              <a:t>, which is the retransmission of data.</a:t>
            </a:r>
            <a:endParaRPr lang="en-US" dirty="0" smtClean="0">
              <a:effectLst>
                <a:outerShdw blurRad="38100" dist="38100" dir="2700000" algn="tl">
                  <a:srgbClr val="C0C0C0"/>
                </a:outerShdw>
              </a:effectLst>
            </a:endParaRPr>
          </a:p>
          <a:p>
            <a:pPr algn="ctr">
              <a:spcBef>
                <a:spcPct val="0"/>
              </a:spcBef>
              <a:buClrTx/>
              <a:buSzTx/>
              <a:buFontTx/>
              <a:buNone/>
              <a:defRPr/>
            </a:pPr>
            <a:endParaRPr lang="en-US" sz="2800" dirty="0" smtClean="0">
              <a:effectLst>
                <a:outerShdw blurRad="38100" dist="38100" dir="2700000" algn="tl">
                  <a:srgbClr val="C0C0C0"/>
                </a:outerShdw>
              </a:effectLst>
            </a:endParaRPr>
          </a:p>
        </p:txBody>
      </p:sp>
    </p:spTree>
    <p:extLst>
      <p:ext uri="{BB962C8B-B14F-4D97-AF65-F5344CB8AC3E}">
        <p14:creationId xmlns:p14="http://schemas.microsoft.com/office/powerpoint/2010/main" val="15784688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458788" y="304800"/>
            <a:ext cx="21916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ar-SA" sz="4200" b="0" dirty="0" smtClean="0">
                <a:solidFill>
                  <a:schemeClr val="tx2"/>
                </a:solidFill>
                <a:latin typeface="Garamond" panose="02020404030301010803" pitchFamily="18" charset="0"/>
              </a:rPr>
              <a:t>Protocols</a:t>
            </a:r>
            <a:endParaRPr lang="en-US" altLang="ar-SA" sz="4200" b="0" dirty="0">
              <a:solidFill>
                <a:schemeClr val="tx2"/>
              </a:solidFill>
              <a:latin typeface="Garamond" panose="02020404030301010803" pitchFamily="18" charset="0"/>
            </a:endParaRPr>
          </a:p>
        </p:txBody>
      </p:sp>
      <p:pic>
        <p:nvPicPr>
          <p:cNvPr id="6147" name="Picture 6"/>
          <p:cNvPicPr>
            <a:picLocks noChangeAspect="1" noChangeArrowheads="1"/>
          </p:cNvPicPr>
          <p:nvPr/>
        </p:nvPicPr>
        <p:blipFill>
          <a:blip r:embed="rId3">
            <a:extLst>
              <a:ext uri="{28A0092B-C50C-407E-A947-70E740481C1C}">
                <a14:useLocalDpi xmlns:a14="http://schemas.microsoft.com/office/drawing/2010/main" val="0"/>
              </a:ext>
            </a:extLst>
          </a:blip>
          <a:srcRect l="54430" t="37286"/>
          <a:stretch>
            <a:fillRect/>
          </a:stretch>
        </p:blipFill>
        <p:spPr bwMode="auto">
          <a:xfrm>
            <a:off x="457200" y="1644650"/>
            <a:ext cx="5791200"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320963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ar-SA" dirty="0" smtClean="0">
                <a:solidFill>
                  <a:schemeClr val="tx1"/>
                </a:solidFill>
              </a:rPr>
              <a:t>Noisy Channels</a:t>
            </a:r>
          </a:p>
        </p:txBody>
      </p:sp>
      <p:sp>
        <p:nvSpPr>
          <p:cNvPr id="7171"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ar-SA" dirty="0" smtClean="0"/>
              <a:t>We discuss three protocols in this section that use error control.</a:t>
            </a:r>
          </a:p>
          <a:p>
            <a:pPr lvl="1" eaLnBrk="1" hangingPunct="1">
              <a:lnSpc>
                <a:spcPct val="150000"/>
              </a:lnSpc>
              <a:buClrTx/>
              <a:buSzPct val="100000"/>
              <a:buFont typeface="Wingdings" panose="05000000000000000000" pitchFamily="2" charset="2"/>
              <a:buChar char="§"/>
            </a:pPr>
            <a:r>
              <a:rPr lang="en-US" altLang="ar-SA" dirty="0" smtClean="0"/>
              <a:t>Stop &amp; Wait Automatic Repeat Request</a:t>
            </a:r>
          </a:p>
          <a:p>
            <a:pPr lvl="1" eaLnBrk="1" hangingPunct="1">
              <a:lnSpc>
                <a:spcPct val="150000"/>
              </a:lnSpc>
              <a:buClrTx/>
              <a:buSzPct val="100000"/>
              <a:buFont typeface="Wingdings" panose="05000000000000000000" pitchFamily="2" charset="2"/>
              <a:buChar char="§"/>
            </a:pPr>
            <a:r>
              <a:rPr lang="en-US" altLang="ar-SA" dirty="0" smtClean="0"/>
              <a:t>Go-Back-N Automatic Repeat Request</a:t>
            </a:r>
          </a:p>
          <a:p>
            <a:pPr lvl="1" eaLnBrk="1" hangingPunct="1">
              <a:lnSpc>
                <a:spcPct val="150000"/>
              </a:lnSpc>
              <a:buClrTx/>
              <a:buSzPct val="100000"/>
              <a:buFont typeface="Wingdings" panose="05000000000000000000" pitchFamily="2" charset="2"/>
              <a:buChar char="§"/>
            </a:pPr>
            <a:r>
              <a:rPr lang="en-US" altLang="ar-SA" dirty="0" smtClean="0"/>
              <a:t>Selective Repeat Automatic Repeat Request</a:t>
            </a:r>
          </a:p>
          <a:p>
            <a:pPr eaLnBrk="1" hangingPunct="1"/>
            <a:endParaRPr lang="en-US" altLang="ar-SA" dirty="0" smtClean="0"/>
          </a:p>
          <a:p>
            <a:pPr eaLnBrk="1" hangingPunct="1"/>
            <a:endParaRPr lang="en-US" altLang="ar-SA" dirty="0" smtClean="0"/>
          </a:p>
        </p:txBody>
      </p:sp>
    </p:spTree>
    <p:extLst>
      <p:ext uri="{BB962C8B-B14F-4D97-AF65-F5344CB8AC3E}">
        <p14:creationId xmlns:p14="http://schemas.microsoft.com/office/powerpoint/2010/main" val="425910462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57200" y="277813"/>
            <a:ext cx="8229600" cy="712787"/>
          </a:xfrm>
        </p:spPr>
        <p:txBody>
          <a:bodyPr/>
          <a:lstStyle/>
          <a:p>
            <a:pPr eaLnBrk="1" hangingPunct="1">
              <a:defRPr/>
            </a:pPr>
            <a:r>
              <a:rPr lang="en-US" sz="3600" dirty="0" smtClean="0">
                <a:solidFill>
                  <a:schemeClr val="tx1"/>
                </a:solidFill>
                <a:effectLst>
                  <a:outerShdw blurRad="38100" dist="38100" dir="2700000" algn="tl">
                    <a:srgbClr val="000000">
                      <a:alpha val="43137"/>
                    </a:srgbClr>
                  </a:outerShdw>
                </a:effectLst>
              </a:rPr>
              <a:t>Stop-and-Wait Automatic Repeat Request</a:t>
            </a:r>
          </a:p>
        </p:txBody>
      </p:sp>
      <p:sp>
        <p:nvSpPr>
          <p:cNvPr id="8195" name="Rectangle 3"/>
          <p:cNvSpPr>
            <a:spLocks noGrp="1" noChangeArrowheads="1"/>
          </p:cNvSpPr>
          <p:nvPr>
            <p:ph type="body" idx="1"/>
          </p:nvPr>
        </p:nvSpPr>
        <p:spPr>
          <a:xfrm>
            <a:off x="457200" y="1641475"/>
            <a:ext cx="8229600" cy="4530725"/>
          </a:xfrm>
        </p:spPr>
        <p:txBody>
          <a:bodyPr/>
          <a:lstStyle/>
          <a:p>
            <a:pPr eaLnBrk="1" hangingPunct="1">
              <a:buClr>
                <a:schemeClr val="tx1"/>
              </a:buClr>
            </a:pPr>
            <a:r>
              <a:rPr lang="en-US" altLang="ar-SA" sz="2600" dirty="0" smtClean="0"/>
              <a:t>Simplest flow and error control mechanism</a:t>
            </a:r>
          </a:p>
          <a:p>
            <a:pPr eaLnBrk="1" hangingPunct="1">
              <a:buClr>
                <a:schemeClr val="tx1"/>
              </a:buClr>
            </a:pPr>
            <a:r>
              <a:rPr lang="en-US" altLang="ar-SA" sz="2600" dirty="0" smtClean="0"/>
              <a:t>The sending device keeps a copy of the last frame transmitted until it receives an acknowledgement</a:t>
            </a:r>
          </a:p>
          <a:p>
            <a:pPr lvl="1" eaLnBrk="1" hangingPunct="1">
              <a:buClr>
                <a:schemeClr val="tx1"/>
              </a:buClr>
            </a:pPr>
            <a:r>
              <a:rPr lang="en-US" altLang="ar-SA" sz="2200" dirty="0" smtClean="0"/>
              <a:t>Identification of duplicate transmission</a:t>
            </a:r>
          </a:p>
          <a:p>
            <a:pPr eaLnBrk="1" hangingPunct="1">
              <a:buClr>
                <a:schemeClr val="tx1"/>
              </a:buClr>
            </a:pPr>
            <a:r>
              <a:rPr lang="en-US" altLang="ar-SA" sz="2600" dirty="0" smtClean="0"/>
              <a:t>A damaged or lost frame is treated in the same way at the receiver.</a:t>
            </a:r>
          </a:p>
          <a:p>
            <a:pPr eaLnBrk="1" hangingPunct="1">
              <a:buClr>
                <a:schemeClr val="tx1"/>
              </a:buClr>
            </a:pPr>
            <a:r>
              <a:rPr lang="en-US" altLang="ar-SA" sz="2600" dirty="0" smtClean="0"/>
              <a:t>A control variable is needed at both sides.</a:t>
            </a:r>
          </a:p>
          <a:p>
            <a:pPr eaLnBrk="1" hangingPunct="1">
              <a:buClr>
                <a:schemeClr val="tx1"/>
              </a:buClr>
            </a:pPr>
            <a:r>
              <a:rPr lang="en-US" altLang="ar-SA" sz="2600" dirty="0" smtClean="0"/>
              <a:t>Timers introduced at the sender side.</a:t>
            </a:r>
          </a:p>
          <a:p>
            <a:pPr eaLnBrk="1" hangingPunct="1">
              <a:buClr>
                <a:schemeClr val="tx1"/>
              </a:buClr>
            </a:pPr>
            <a:r>
              <a:rPr lang="en-US" altLang="ar-SA" sz="2600" dirty="0" smtClean="0"/>
              <a:t>Positive ACK sent only for frames received safe &amp; sound to define the next expected frame.</a:t>
            </a:r>
          </a:p>
        </p:txBody>
      </p:sp>
    </p:spTree>
    <p:extLst>
      <p:ext uri="{BB962C8B-B14F-4D97-AF65-F5344CB8AC3E}">
        <p14:creationId xmlns:p14="http://schemas.microsoft.com/office/powerpoint/2010/main" val="2076720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Framing Methods</a:t>
            </a:r>
          </a:p>
        </p:txBody>
      </p:sp>
      <p:sp>
        <p:nvSpPr>
          <p:cNvPr id="30722" name="Rectangle 3"/>
          <p:cNvSpPr>
            <a:spLocks noGrp="1" noChangeArrowheads="1"/>
          </p:cNvSpPr>
          <p:nvPr>
            <p:ph idx="1"/>
          </p:nvPr>
        </p:nvSpPr>
        <p:spPr bwMode="auto">
          <a:xfrm>
            <a:off x="1381125" y="1990725"/>
            <a:ext cx="7315200" cy="4019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US" altLang="ar-SA" smtClean="0"/>
              <a:t>Byte count </a:t>
            </a:r>
            <a:r>
              <a:rPr lang="en-US" altLang="ar-SA" smtClean="0">
                <a:solidFill>
                  <a:srgbClr val="0000FF"/>
                </a:solidFill>
              </a:rPr>
              <a:t>»</a:t>
            </a:r>
            <a:endParaRPr lang="en-US" altLang="ar-SA" smtClean="0"/>
          </a:p>
          <a:p>
            <a:pPr lvl="1"/>
            <a:r>
              <a:rPr lang="en-US" altLang="ar-SA" smtClean="0"/>
              <a:t>Flag bytes with byte stuffing </a:t>
            </a:r>
            <a:r>
              <a:rPr lang="en-US" altLang="ar-SA" smtClean="0">
                <a:solidFill>
                  <a:srgbClr val="0000FF"/>
                </a:solidFill>
              </a:rPr>
              <a:t>»</a:t>
            </a:r>
            <a:endParaRPr lang="en-US" altLang="ar-SA" smtClean="0"/>
          </a:p>
          <a:p>
            <a:pPr lvl="1"/>
            <a:r>
              <a:rPr lang="en-US" altLang="ar-SA" smtClean="0"/>
              <a:t>Flag bits with bit stuffing </a:t>
            </a:r>
            <a:r>
              <a:rPr lang="en-US" altLang="ar-SA" smtClean="0">
                <a:solidFill>
                  <a:srgbClr val="0000FF"/>
                </a:solidFill>
              </a:rPr>
              <a:t>»</a:t>
            </a:r>
            <a:endParaRPr lang="en-US" altLang="ar-SA" smtClean="0"/>
          </a:p>
          <a:p>
            <a:pPr lvl="1"/>
            <a:r>
              <a:rPr lang="en-US" altLang="ar-SA" smtClean="0"/>
              <a:t>Physical layer coding violations</a:t>
            </a:r>
          </a:p>
          <a:p>
            <a:pPr lvl="2"/>
            <a:r>
              <a:rPr lang="en-US" altLang="ar-SA" smtClean="0"/>
              <a:t>Use non-data symbol to indicate frame</a:t>
            </a:r>
          </a:p>
        </p:txBody>
      </p:sp>
      <p:sp>
        <p:nvSpPr>
          <p:cNvPr id="30723"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253483816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57200" y="277813"/>
            <a:ext cx="8229600" cy="712787"/>
          </a:xfrm>
        </p:spPr>
        <p:txBody>
          <a:bodyPr/>
          <a:lstStyle/>
          <a:p>
            <a:pPr eaLnBrk="1" hangingPunct="1">
              <a:defRPr/>
            </a:pPr>
            <a:r>
              <a:rPr lang="en-US" sz="3600" dirty="0" smtClean="0">
                <a:solidFill>
                  <a:schemeClr val="tx1"/>
                </a:solidFill>
                <a:effectLst>
                  <a:outerShdw blurRad="38100" dist="38100" dir="2700000" algn="tl">
                    <a:srgbClr val="000000">
                      <a:alpha val="43137"/>
                    </a:srgbClr>
                  </a:outerShdw>
                </a:effectLst>
              </a:rPr>
              <a:t>Stop-and-Wait</a:t>
            </a:r>
          </a:p>
        </p:txBody>
      </p:sp>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7063" y="1292225"/>
            <a:ext cx="5349875" cy="428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028356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7813"/>
            <a:ext cx="8229600" cy="712787"/>
          </a:xfrm>
        </p:spPr>
        <p:txBody>
          <a:bodyPr/>
          <a:lstStyle/>
          <a:p>
            <a:pPr eaLnBrk="1" hangingPunct="1"/>
            <a:r>
              <a:rPr lang="en-US" altLang="ar-SA" smtClean="0"/>
              <a:t>Stop-and-Wait ARQ</a:t>
            </a:r>
          </a:p>
        </p:txBody>
      </p:sp>
      <p:sp>
        <p:nvSpPr>
          <p:cNvPr id="10243" name="Rectangle 3"/>
          <p:cNvSpPr>
            <a:spLocks noGrp="1" noChangeArrowheads="1"/>
          </p:cNvSpPr>
          <p:nvPr>
            <p:ph type="body" idx="1"/>
          </p:nvPr>
        </p:nvSpPr>
        <p:spPr/>
        <p:txBody>
          <a:bodyPr/>
          <a:lstStyle/>
          <a:p>
            <a:pPr marL="571500" indent="-571500" eaLnBrk="1" hangingPunct="1">
              <a:buClr>
                <a:schemeClr val="tx1"/>
              </a:buClr>
              <a:buSzPct val="80000"/>
              <a:buFont typeface="Wingdings" panose="05000000000000000000" pitchFamily="2" charset="2"/>
              <a:buNone/>
            </a:pPr>
            <a:r>
              <a:rPr lang="en-US" altLang="ar-SA" smtClean="0"/>
              <a:t>Cases of operations:</a:t>
            </a:r>
          </a:p>
          <a:p>
            <a:pPr marL="571500" indent="-571500" eaLnBrk="1" hangingPunct="1">
              <a:buClr>
                <a:schemeClr val="tx1"/>
              </a:buClr>
              <a:buSzPct val="80000"/>
              <a:buFontTx/>
              <a:buAutoNum type="arabicPeriod"/>
            </a:pPr>
            <a:r>
              <a:rPr lang="en-US" altLang="ar-SA" smtClean="0"/>
              <a:t>Normal operation</a:t>
            </a:r>
          </a:p>
          <a:p>
            <a:pPr marL="571500" indent="-571500" eaLnBrk="1" hangingPunct="1">
              <a:buClr>
                <a:schemeClr val="tx1"/>
              </a:buClr>
              <a:buSzPct val="80000"/>
              <a:buFontTx/>
              <a:buAutoNum type="arabicPeriod"/>
            </a:pPr>
            <a:r>
              <a:rPr lang="en-US" altLang="ar-SA" smtClean="0"/>
              <a:t>The frame is lost</a:t>
            </a:r>
          </a:p>
          <a:p>
            <a:pPr marL="571500" indent="-571500" eaLnBrk="1" hangingPunct="1">
              <a:buClr>
                <a:schemeClr val="tx1"/>
              </a:buClr>
              <a:buSzPct val="80000"/>
              <a:buFontTx/>
              <a:buAutoNum type="arabicPeriod"/>
            </a:pPr>
            <a:r>
              <a:rPr lang="en-US" altLang="ar-SA" smtClean="0"/>
              <a:t>The ACK is lost</a:t>
            </a:r>
          </a:p>
          <a:p>
            <a:pPr marL="571500" indent="-571500" eaLnBrk="1" hangingPunct="1">
              <a:buClr>
                <a:schemeClr val="tx1"/>
              </a:buClr>
              <a:buSzPct val="80000"/>
              <a:buFontTx/>
              <a:buAutoNum type="arabicPeriod"/>
            </a:pPr>
            <a:r>
              <a:rPr lang="en-US" altLang="ar-SA" smtClean="0"/>
              <a:t>The ACK is delayed</a:t>
            </a:r>
            <a:endParaRPr lang="en-GB" altLang="ar-SA" smtClean="0"/>
          </a:p>
          <a:p>
            <a:pPr marL="571500" indent="-571500" eaLnBrk="1" hangingPunct="1"/>
            <a:endParaRPr lang="en-US" altLang="ar-SA" smtClean="0"/>
          </a:p>
        </p:txBody>
      </p:sp>
    </p:spTree>
    <p:extLst>
      <p:ext uri="{BB962C8B-B14F-4D97-AF65-F5344CB8AC3E}">
        <p14:creationId xmlns:p14="http://schemas.microsoft.com/office/powerpoint/2010/main" val="140334483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ar-SA" smtClean="0"/>
              <a:t>Stop-and-Wait ARQ </a:t>
            </a:r>
            <a:br>
              <a:rPr lang="en-US" altLang="ar-SA" smtClean="0"/>
            </a:br>
            <a:r>
              <a:rPr lang="en-US" altLang="ar-SA" sz="3600" smtClean="0">
                <a:solidFill>
                  <a:srgbClr val="FF0000"/>
                </a:solidFill>
              </a:rPr>
              <a:t>Normal operation</a:t>
            </a:r>
          </a:p>
        </p:txBody>
      </p:sp>
      <p:sp>
        <p:nvSpPr>
          <p:cNvPr id="846851" name="Rectangle 3"/>
          <p:cNvSpPr>
            <a:spLocks noChangeArrowheads="1"/>
          </p:cNvSpPr>
          <p:nvPr/>
        </p:nvSpPr>
        <p:spPr bwMode="auto">
          <a:xfrm>
            <a:off x="457200" y="1981200"/>
            <a:ext cx="38862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Clr>
                <a:schemeClr val="tx1"/>
              </a:buClr>
              <a:buSzPct val="65000"/>
              <a:buFont typeface="Wingdings" panose="05000000000000000000" pitchFamily="2" charset="2"/>
              <a:buChar char="n"/>
            </a:pPr>
            <a:r>
              <a:rPr lang="en-US" altLang="ar-SA" sz="2200" b="0"/>
              <a:t>The sender will not send the next piece of data until it is sure that the current one is correctly received</a:t>
            </a:r>
          </a:p>
          <a:p>
            <a:pPr eaLnBrk="1" hangingPunct="1">
              <a:spcBef>
                <a:spcPct val="20000"/>
              </a:spcBef>
              <a:buClr>
                <a:schemeClr val="tx1"/>
              </a:buClr>
              <a:buSzPct val="65000"/>
              <a:buFont typeface="Wingdings" panose="05000000000000000000" pitchFamily="2" charset="2"/>
              <a:buChar char="n"/>
            </a:pPr>
            <a:r>
              <a:rPr lang="en-US" altLang="ar-SA" sz="2200" b="0"/>
              <a:t>sequence number  is necessary to check for duplicated packets</a:t>
            </a:r>
          </a:p>
          <a:p>
            <a:pPr eaLnBrk="1" hangingPunct="1">
              <a:spcBef>
                <a:spcPct val="20000"/>
              </a:spcBef>
              <a:buClr>
                <a:schemeClr val="tx1"/>
              </a:buClr>
              <a:buSzPct val="65000"/>
              <a:buFont typeface="Wingdings" panose="05000000000000000000" pitchFamily="2" charset="2"/>
              <a:buChar char="n"/>
            </a:pPr>
            <a:r>
              <a:rPr lang="en-US" altLang="ar-SA" sz="2200" b="0"/>
              <a:t>No </a:t>
            </a:r>
            <a:r>
              <a:rPr lang="en-US" altLang="ar-SA" sz="2200" b="0">
                <a:solidFill>
                  <a:srgbClr val="FF0000"/>
                </a:solidFill>
              </a:rPr>
              <a:t>NACK </a:t>
            </a:r>
            <a:r>
              <a:rPr lang="en-US" altLang="ar-SA" sz="2200" b="0"/>
              <a:t>– when packet is corrupted – duplicate </a:t>
            </a:r>
            <a:r>
              <a:rPr lang="en-US" altLang="ar-SA" sz="2200" b="0">
                <a:solidFill>
                  <a:srgbClr val="FF0000"/>
                </a:solidFill>
              </a:rPr>
              <a:t>ACKs</a:t>
            </a:r>
            <a:r>
              <a:rPr lang="en-US" altLang="ar-SA" sz="2200" b="0"/>
              <a:t> instead</a:t>
            </a:r>
            <a:endParaRPr lang="en-US" altLang="ar-SA" sz="2200" b="0">
              <a:solidFill>
                <a:srgbClr val="FF0000"/>
              </a:solidFill>
            </a:endParaRPr>
          </a:p>
          <a:p>
            <a:pPr eaLnBrk="1" hangingPunct="1">
              <a:spcBef>
                <a:spcPct val="20000"/>
              </a:spcBef>
              <a:buClr>
                <a:schemeClr val="accent1"/>
              </a:buClr>
              <a:buSzPct val="65000"/>
              <a:buFont typeface="Wingdings" panose="05000000000000000000" pitchFamily="2" charset="2"/>
              <a:buChar char="n"/>
            </a:pPr>
            <a:endParaRPr lang="en-GB" altLang="ar-SA" sz="2200" b="0"/>
          </a:p>
        </p:txBody>
      </p:sp>
      <p:pic>
        <p:nvPicPr>
          <p:cNvPr id="8468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47838"/>
            <a:ext cx="3957638"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55227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8468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4685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46851">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468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6851" grpId="0" build="p"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ar-SA" smtClean="0">
                <a:solidFill>
                  <a:schemeClr val="tx1"/>
                </a:solidFill>
              </a:rPr>
              <a:t>Stop-and-Wait ARQ </a:t>
            </a:r>
            <a:r>
              <a:rPr lang="en-US" altLang="ar-SA" smtClean="0"/>
              <a:t/>
            </a:r>
            <a:br>
              <a:rPr lang="en-US" altLang="ar-SA" smtClean="0"/>
            </a:br>
            <a:r>
              <a:rPr lang="en-US" altLang="ar-SA" sz="3600" smtClean="0">
                <a:solidFill>
                  <a:srgbClr val="FF0000"/>
                </a:solidFill>
              </a:rPr>
              <a:t>Lost or damaged frame </a:t>
            </a:r>
          </a:p>
        </p:txBody>
      </p:sp>
      <p:sp>
        <p:nvSpPr>
          <p:cNvPr id="847875" name="Rectangle 3"/>
          <p:cNvSpPr>
            <a:spLocks noChangeArrowheads="1"/>
          </p:cNvSpPr>
          <p:nvPr/>
        </p:nvSpPr>
        <p:spPr bwMode="auto">
          <a:xfrm>
            <a:off x="1828800" y="3429000"/>
            <a:ext cx="1295400" cy="1600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600200"/>
            <a:ext cx="5834063" cy="455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7879" name="Text Box 7"/>
          <p:cNvSpPr txBox="1">
            <a:spLocks noChangeArrowheads="1"/>
          </p:cNvSpPr>
          <p:nvPr/>
        </p:nvSpPr>
        <p:spPr bwMode="auto">
          <a:xfrm>
            <a:off x="381000" y="1828800"/>
            <a:ext cx="3810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a:t>A damaged or lost frame is treated in the same way at the receiver.</a:t>
            </a:r>
          </a:p>
        </p:txBody>
      </p:sp>
    </p:spTree>
    <p:extLst>
      <p:ext uri="{BB962C8B-B14F-4D97-AF65-F5344CB8AC3E}">
        <p14:creationId xmlns:p14="http://schemas.microsoft.com/office/powerpoint/2010/main" val="28599555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2000"/>
                                        <p:tgtEl>
                                          <p:spTgt spid="847875"/>
                                        </p:tgtEl>
                                      </p:cBhvr>
                                    </p:animEffect>
                                    <p:set>
                                      <p:cBhvr>
                                        <p:cTn id="7" dur="1" fill="hold">
                                          <p:stCondLst>
                                            <p:cond delay="1999"/>
                                          </p:stCondLst>
                                        </p:cTn>
                                        <p:tgtEl>
                                          <p:spTgt spid="847875"/>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478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875" grpId="0" animBg="1"/>
      <p:bldP spid="84787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ar-SA" sz="3800" smtClean="0">
                <a:solidFill>
                  <a:schemeClr val="tx1"/>
                </a:solidFill>
              </a:rPr>
              <a:t>Stop-and-Wait ARQ</a:t>
            </a:r>
            <a:r>
              <a:rPr lang="en-US" altLang="ar-SA" sz="3800" smtClean="0"/>
              <a:t> </a:t>
            </a:r>
            <a:br>
              <a:rPr lang="en-US" altLang="ar-SA" sz="3800" smtClean="0"/>
            </a:br>
            <a:r>
              <a:rPr lang="en-US" altLang="ar-SA" sz="3200" smtClean="0">
                <a:solidFill>
                  <a:srgbClr val="FF0000"/>
                </a:solidFill>
              </a:rPr>
              <a:t>Lost ACK</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524000"/>
            <a:ext cx="70104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 Box 4"/>
          <p:cNvSpPr txBox="1">
            <a:spLocks noChangeArrowheads="1"/>
          </p:cNvSpPr>
          <p:nvPr/>
        </p:nvSpPr>
        <p:spPr bwMode="auto">
          <a:xfrm>
            <a:off x="304800" y="2057400"/>
            <a:ext cx="281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US" altLang="ar-SA" sz="2000" b="0"/>
              <a:t>Importance of frame numbering</a:t>
            </a:r>
            <a:endParaRPr lang="en-GB" altLang="ar-SA" sz="2000" b="0"/>
          </a:p>
        </p:txBody>
      </p:sp>
    </p:spTree>
    <p:extLst>
      <p:ext uri="{BB962C8B-B14F-4D97-AF65-F5344CB8AC3E}">
        <p14:creationId xmlns:p14="http://schemas.microsoft.com/office/powerpoint/2010/main" val="319469910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ar-SA" sz="3800" smtClean="0">
                <a:solidFill>
                  <a:schemeClr val="tx1"/>
                </a:solidFill>
              </a:rPr>
              <a:t>Stop-and-Wait ARQ </a:t>
            </a:r>
            <a:r>
              <a:rPr lang="en-US" altLang="ar-SA" sz="3800" smtClean="0"/>
              <a:t/>
            </a:r>
            <a:br>
              <a:rPr lang="en-US" altLang="ar-SA" sz="3800" smtClean="0"/>
            </a:br>
            <a:r>
              <a:rPr lang="en-US" altLang="ar-SA" sz="3200" smtClean="0">
                <a:solidFill>
                  <a:srgbClr val="FF0000"/>
                </a:solidFill>
              </a:rPr>
              <a:t>Delayed ACK</a:t>
            </a:r>
          </a:p>
        </p:txBody>
      </p:sp>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366838"/>
            <a:ext cx="6400800" cy="457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 Box 4"/>
          <p:cNvSpPr txBox="1">
            <a:spLocks noChangeArrowheads="1"/>
          </p:cNvSpPr>
          <p:nvPr/>
        </p:nvSpPr>
        <p:spPr bwMode="auto">
          <a:xfrm>
            <a:off x="6629400" y="4567238"/>
            <a:ext cx="2057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spcBef>
                <a:spcPct val="50000"/>
              </a:spcBef>
            </a:pPr>
            <a:r>
              <a:rPr lang="en-US" altLang="ar-SA" sz="2000" b="0"/>
              <a:t>Importance of ACK numbering</a:t>
            </a:r>
            <a:endParaRPr lang="en-GB" altLang="ar-SA" sz="2000" b="0"/>
          </a:p>
        </p:txBody>
      </p:sp>
    </p:spTree>
    <p:extLst>
      <p:ext uri="{BB962C8B-B14F-4D97-AF65-F5344CB8AC3E}">
        <p14:creationId xmlns:p14="http://schemas.microsoft.com/office/powerpoint/2010/main" val="373145440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ar-SA" smtClean="0">
                <a:solidFill>
                  <a:schemeClr val="tx1"/>
                </a:solidFill>
              </a:rPr>
              <a:t>Duplex Stop-and-Wait ARQ</a:t>
            </a:r>
          </a:p>
        </p:txBody>
      </p:sp>
      <p:sp>
        <p:nvSpPr>
          <p:cNvPr id="15363" name="Rectangle 3"/>
          <p:cNvSpPr>
            <a:spLocks noGrp="1" noChangeArrowheads="1"/>
          </p:cNvSpPr>
          <p:nvPr>
            <p:ph type="body" sz="half" idx="1"/>
          </p:nvPr>
        </p:nvSpPr>
        <p:spPr>
          <a:xfrm>
            <a:off x="685800" y="1295400"/>
            <a:ext cx="8077200" cy="533400"/>
          </a:xfrm>
          <a:noFill/>
        </p:spPr>
        <p:txBody>
          <a:bodyPr/>
          <a:lstStyle/>
          <a:p>
            <a:pPr eaLnBrk="1" hangingPunct="1">
              <a:buClr>
                <a:schemeClr val="tx1"/>
              </a:buClr>
              <a:buSzPct val="70000"/>
              <a:buFont typeface="Wingdings" panose="05000000000000000000" pitchFamily="2" charset="2"/>
              <a:buNone/>
            </a:pPr>
            <a:r>
              <a:rPr lang="en-US" altLang="ar-SA" sz="2600" smtClean="0"/>
              <a:t>Piggybacking</a:t>
            </a:r>
          </a:p>
          <a:p>
            <a:pPr lvl="1" eaLnBrk="1" hangingPunct="1"/>
            <a:r>
              <a:rPr lang="en-GB" altLang="ar-SA" sz="2200" smtClean="0"/>
              <a:t>combine data with ACK (less overhead saves bandwidth)</a:t>
            </a:r>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133600"/>
            <a:ext cx="5867400" cy="397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292529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16388" name="Line 9"/>
          <p:cNvSpPr>
            <a:spLocks noChangeShapeType="1"/>
          </p:cNvSpPr>
          <p:nvPr/>
        </p:nvSpPr>
        <p:spPr bwMode="auto">
          <a:xfrm>
            <a:off x="495300" y="11430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6389" name="Line 10"/>
          <p:cNvSpPr>
            <a:spLocks noChangeShapeType="1"/>
          </p:cNvSpPr>
          <p:nvPr/>
        </p:nvSpPr>
        <p:spPr bwMode="auto">
          <a:xfrm>
            <a:off x="496888" y="2438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6390" name="Rectangle 11"/>
          <p:cNvSpPr>
            <a:spLocks noChangeArrowheads="1"/>
          </p:cNvSpPr>
          <p:nvPr/>
        </p:nvSpPr>
        <p:spPr bwMode="auto">
          <a:xfrm>
            <a:off x="533400" y="1235075"/>
            <a:ext cx="8077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r>
              <a:rPr lang="en-US" altLang="ar-SA" sz="3200"/>
              <a:t>The bandwidth-delay product defines the number of bits that can fill the link.</a:t>
            </a:r>
          </a:p>
        </p:txBody>
      </p:sp>
      <p:sp>
        <p:nvSpPr>
          <p:cNvPr id="16391" name="Line 9"/>
          <p:cNvSpPr>
            <a:spLocks noChangeShapeType="1"/>
          </p:cNvSpPr>
          <p:nvPr/>
        </p:nvSpPr>
        <p:spPr bwMode="auto">
          <a:xfrm>
            <a:off x="495300" y="3336925"/>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6392" name="Line 10"/>
          <p:cNvSpPr>
            <a:spLocks noChangeShapeType="1"/>
          </p:cNvSpPr>
          <p:nvPr/>
        </p:nvSpPr>
        <p:spPr bwMode="auto">
          <a:xfrm>
            <a:off x="495300" y="3962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6393" name="Rectangle 11"/>
          <p:cNvSpPr>
            <a:spLocks noChangeArrowheads="1"/>
          </p:cNvSpPr>
          <p:nvPr/>
        </p:nvSpPr>
        <p:spPr bwMode="auto">
          <a:xfrm>
            <a:off x="533400" y="3429000"/>
            <a:ext cx="807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r>
              <a:rPr lang="en-US" altLang="ar-SA" sz="2400"/>
              <a:t>bandwidth-delay product = Bandwidth * Delay.</a:t>
            </a:r>
          </a:p>
        </p:txBody>
      </p:sp>
      <p:sp>
        <p:nvSpPr>
          <p:cNvPr id="16394" name="Text Box 12"/>
          <p:cNvSpPr txBox="1">
            <a:spLocks noChangeArrowheads="1"/>
          </p:cNvSpPr>
          <p:nvPr/>
        </p:nvSpPr>
        <p:spPr bwMode="auto">
          <a:xfrm>
            <a:off x="533400" y="0"/>
            <a:ext cx="17192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solidFill>
                  <a:srgbClr val="3333FF"/>
                </a:solidFill>
                <a:latin typeface="Times New Roman" panose="02020603050405020304" pitchFamily="18" charset="0"/>
              </a:rPr>
              <a:t>Efficiency</a:t>
            </a:r>
          </a:p>
        </p:txBody>
      </p:sp>
    </p:spTree>
    <p:extLst>
      <p:ext uri="{BB962C8B-B14F-4D97-AF65-F5344CB8AC3E}">
        <p14:creationId xmlns:p14="http://schemas.microsoft.com/office/powerpoint/2010/main" val="228272947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
        <p:nvSpPr>
          <p:cNvPr id="17411" name="Rectangle 9"/>
          <p:cNvSpPr>
            <a:spLocks noChangeArrowheads="1"/>
          </p:cNvSpPr>
          <p:nvPr/>
        </p:nvSpPr>
        <p:spPr bwMode="auto">
          <a:xfrm>
            <a:off x="495300" y="838200"/>
            <a:ext cx="8153400" cy="2678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just" eaLnBrk="1" hangingPunct="1"/>
            <a:r>
              <a:rPr lang="en-US" altLang="ar-SA" sz="2800" i="1">
                <a:latin typeface="Times New Roman" panose="02020603050405020304" pitchFamily="18" charset="0"/>
              </a:rPr>
              <a:t>Assume that, in a Stop-and-Wait ARQ system, the bandwidth of the line is 1 Mbps, and 1 bit takes 20 ms to make a round trip. What is the bandwidth-delay product? </a:t>
            </a:r>
          </a:p>
          <a:p>
            <a:pPr algn="just" eaLnBrk="1" hangingPunct="1"/>
            <a:r>
              <a:rPr lang="en-US" altLang="ar-SA" sz="2800" i="1">
                <a:latin typeface="Times New Roman" panose="02020603050405020304" pitchFamily="18" charset="0"/>
              </a:rPr>
              <a:t>If the system data frames are 1000 bits in length, what is the utilization percentage of the link?</a:t>
            </a:r>
          </a:p>
        </p:txBody>
      </p:sp>
      <p:sp>
        <p:nvSpPr>
          <p:cNvPr id="17412" name="Rectangle 10"/>
          <p:cNvSpPr>
            <a:spLocks noChangeArrowheads="1"/>
          </p:cNvSpPr>
          <p:nvPr/>
        </p:nvSpPr>
        <p:spPr bwMode="auto">
          <a:xfrm>
            <a:off x="495300" y="3467100"/>
            <a:ext cx="8153400" cy="946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a:solidFill>
                  <a:schemeClr val="hlink"/>
                </a:solidFill>
                <a:latin typeface="Times New Roman" panose="02020603050405020304" pitchFamily="18" charset="0"/>
              </a:rPr>
              <a:t>Solution</a:t>
            </a:r>
          </a:p>
          <a:p>
            <a:pPr eaLnBrk="1" hangingPunct="1"/>
            <a:r>
              <a:rPr lang="en-US" altLang="ar-SA" sz="2800">
                <a:latin typeface="Times" panose="02020603050405020304" pitchFamily="18" charset="0"/>
              </a:rPr>
              <a:t>The bandwidth-delay product is</a:t>
            </a:r>
          </a:p>
        </p:txBody>
      </p:sp>
      <p:sp>
        <p:nvSpPr>
          <p:cNvPr id="17413" name="Text Box 12"/>
          <p:cNvSpPr txBox="1">
            <a:spLocks noChangeArrowheads="1"/>
          </p:cNvSpPr>
          <p:nvPr/>
        </p:nvSpPr>
        <p:spPr bwMode="auto">
          <a:xfrm>
            <a:off x="533400" y="0"/>
            <a:ext cx="15408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dirty="0" smtClean="0">
                <a:solidFill>
                  <a:schemeClr val="hlink"/>
                </a:solidFill>
                <a:latin typeface="Times New Roman" panose="02020603050405020304" pitchFamily="18" charset="0"/>
              </a:rPr>
              <a:t>Example</a:t>
            </a:r>
            <a:endParaRPr lang="en-US" altLang="ar-SA" sz="2800" i="1" dirty="0">
              <a:solidFill>
                <a:schemeClr val="hlink"/>
              </a:solidFill>
              <a:latin typeface="Times New Roman" panose="02020603050405020304" pitchFamily="18" charset="0"/>
            </a:endParaRPr>
          </a:p>
        </p:txBody>
      </p:sp>
      <p:pic>
        <p:nvPicPr>
          <p:cNvPr id="1741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1700" y="4471988"/>
            <a:ext cx="3911600" cy="404812"/>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7415" name="Rectangle 10"/>
          <p:cNvSpPr>
            <a:spLocks noChangeArrowheads="1"/>
          </p:cNvSpPr>
          <p:nvPr/>
        </p:nvSpPr>
        <p:spPr bwMode="auto">
          <a:xfrm>
            <a:off x="723900" y="5029200"/>
            <a:ext cx="81534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ar-SA" sz="2800" i="1">
                <a:latin typeface="Times New Roman" panose="02020603050405020304" pitchFamily="18" charset="0"/>
              </a:rPr>
              <a:t>the utilization percentage of the link is</a:t>
            </a:r>
          </a:p>
          <a:p>
            <a:pPr eaLnBrk="1" hangingPunct="1"/>
            <a:r>
              <a:rPr lang="en-US" altLang="ar-SA" sz="2800" i="1">
                <a:latin typeface="Times New Roman" panose="02020603050405020304" pitchFamily="18" charset="0"/>
              </a:rPr>
              <a:t>1000/20,000 = 5%</a:t>
            </a:r>
            <a:endParaRPr lang="en-US" altLang="ar-SA" sz="2800">
              <a:latin typeface="Times" panose="02020603050405020304" pitchFamily="18" charset="0"/>
            </a:endParaRPr>
          </a:p>
        </p:txBody>
      </p:sp>
    </p:spTree>
    <p:extLst>
      <p:ext uri="{BB962C8B-B14F-4D97-AF65-F5344CB8AC3E}">
        <p14:creationId xmlns:p14="http://schemas.microsoft.com/office/powerpoint/2010/main" val="32283957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ar-SA" sz="3600" smtClean="0">
                <a:solidFill>
                  <a:schemeClr val="tx1"/>
                </a:solidFill>
                <a:latin typeface="Times New Roman" panose="02020603050405020304" pitchFamily="18" charset="0"/>
                <a:cs typeface="Times New Roman" panose="02020603050405020304" pitchFamily="18" charset="0"/>
              </a:rPr>
              <a:t>Stop-and-Wait ARQ</a:t>
            </a:r>
          </a:p>
        </p:txBody>
      </p:sp>
      <p:sp>
        <p:nvSpPr>
          <p:cNvPr id="18435" name="Rectangle 3"/>
          <p:cNvSpPr>
            <a:spLocks noGrp="1" noChangeArrowheads="1"/>
          </p:cNvSpPr>
          <p:nvPr>
            <p:ph type="body" idx="1"/>
          </p:nvPr>
        </p:nvSpPr>
        <p:spPr/>
        <p:txBody>
          <a:bodyPr/>
          <a:lstStyle/>
          <a:p>
            <a:pPr eaLnBrk="1" hangingPunct="1">
              <a:buClr>
                <a:schemeClr val="tx1"/>
              </a:buClr>
            </a:pPr>
            <a:r>
              <a:rPr lang="en-US" altLang="ar-SA" sz="2600" smtClean="0"/>
              <a:t>After each frame sent the host must wait for an ACK</a:t>
            </a:r>
          </a:p>
          <a:p>
            <a:pPr lvl="1" eaLnBrk="1" hangingPunct="1">
              <a:buClr>
                <a:schemeClr val="tx1"/>
              </a:buClr>
            </a:pPr>
            <a:r>
              <a:rPr lang="en-GB" altLang="ar-SA" smtClean="0"/>
              <a:t>inefficient use of bandwidth</a:t>
            </a:r>
          </a:p>
          <a:p>
            <a:pPr lvl="1" eaLnBrk="1" hangingPunct="1">
              <a:buClr>
                <a:schemeClr val="tx1"/>
              </a:buClr>
            </a:pPr>
            <a:endParaRPr lang="en-GB" altLang="ar-SA" smtClean="0"/>
          </a:p>
          <a:p>
            <a:pPr eaLnBrk="1" hangingPunct="1">
              <a:buClr>
                <a:schemeClr val="tx1"/>
              </a:buClr>
            </a:pPr>
            <a:r>
              <a:rPr lang="en-GB" altLang="ar-SA" sz="2600" smtClean="0"/>
              <a:t>To improve efficiency ACK should be sent after multiple frames</a:t>
            </a:r>
          </a:p>
          <a:p>
            <a:pPr eaLnBrk="1" hangingPunct="1">
              <a:buClr>
                <a:schemeClr val="tx1"/>
              </a:buClr>
            </a:pPr>
            <a:endParaRPr lang="en-GB" altLang="ar-SA" sz="2600" smtClean="0"/>
          </a:p>
          <a:p>
            <a:pPr eaLnBrk="1" hangingPunct="1">
              <a:buClr>
                <a:schemeClr val="tx1"/>
              </a:buClr>
            </a:pPr>
            <a:r>
              <a:rPr lang="en-GB" altLang="ar-SA" sz="2600" smtClean="0"/>
              <a:t>Alternatives: Sliding Window protocols</a:t>
            </a:r>
          </a:p>
          <a:p>
            <a:pPr lvl="1" eaLnBrk="1" hangingPunct="1">
              <a:buClr>
                <a:schemeClr val="tx1"/>
              </a:buClr>
            </a:pPr>
            <a:r>
              <a:rPr lang="en-GB" altLang="ar-SA" smtClean="0"/>
              <a:t>Go-back-</a:t>
            </a:r>
            <a:r>
              <a:rPr lang="en-GB" altLang="ar-SA" i="1" smtClean="0"/>
              <a:t>N</a:t>
            </a:r>
            <a:r>
              <a:rPr lang="en-GB" altLang="ar-SA" smtClean="0"/>
              <a:t> ARQ</a:t>
            </a:r>
          </a:p>
          <a:p>
            <a:pPr lvl="1" eaLnBrk="1" hangingPunct="1">
              <a:buClr>
                <a:schemeClr val="tx1"/>
              </a:buClr>
            </a:pPr>
            <a:r>
              <a:rPr lang="en-GB" altLang="ar-SA" smtClean="0"/>
              <a:t>Selective Repeat ARQ</a:t>
            </a:r>
            <a:endParaRPr lang="en-US" altLang="ar-SA" sz="2200" smtClean="0"/>
          </a:p>
        </p:txBody>
      </p:sp>
      <p:sp>
        <p:nvSpPr>
          <p:cNvPr id="18436" name="Rectangle 8"/>
          <p:cNvSpPr>
            <a:spLocks noChangeArrowheads="1"/>
          </p:cNvSpPr>
          <p:nvPr/>
        </p:nvSpPr>
        <p:spPr bwMode="gray">
          <a:xfrm>
            <a:off x="442913" y="102076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1130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3600" smtClean="0"/>
              <a:t>Framing – Byte count</a:t>
            </a:r>
          </a:p>
        </p:txBody>
      </p:sp>
      <p:sp>
        <p:nvSpPr>
          <p:cNvPr id="31746" name="Content Placeholder 2"/>
          <p:cNvSpPr>
            <a:spLocks noGrp="1"/>
          </p:cNvSpPr>
          <p:nvPr>
            <p:ph idx="1"/>
          </p:nvPr>
        </p:nvSpPr>
        <p:spPr bwMode="auto">
          <a:xfrm>
            <a:off x="914400" y="1611313"/>
            <a:ext cx="7789863" cy="45989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ar-SA" sz="1800" smtClean="0"/>
              <a:t>Frame begins with a count of the number of bytes in it</a:t>
            </a:r>
          </a:p>
          <a:p>
            <a:pPr lvl="1"/>
            <a:r>
              <a:rPr lang="en-US" altLang="ar-SA" sz="1800" smtClean="0"/>
              <a:t>Simple, but difficult to resynchronize after an error</a:t>
            </a:r>
          </a:p>
        </p:txBody>
      </p:sp>
      <p:pic>
        <p:nvPicPr>
          <p:cNvPr id="31747" name="Picture 2"/>
          <p:cNvPicPr>
            <a:picLocks noChangeAspect="1" noChangeArrowheads="1"/>
          </p:cNvPicPr>
          <p:nvPr/>
        </p:nvPicPr>
        <p:blipFill>
          <a:blip r:embed="rId2">
            <a:extLst>
              <a:ext uri="{28A0092B-C50C-407E-A947-70E740481C1C}">
                <a14:useLocalDpi xmlns:a14="http://schemas.microsoft.com/office/drawing/2010/main" val="0"/>
              </a:ext>
            </a:extLst>
          </a:blip>
          <a:srcRect t="4436" b="9085"/>
          <a:stretch>
            <a:fillRect/>
          </a:stretch>
        </p:blipFill>
        <p:spPr bwMode="auto">
          <a:xfrm>
            <a:off x="1704975" y="2857500"/>
            <a:ext cx="6859588"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Box 8"/>
          <p:cNvSpPr txBox="1">
            <a:spLocks noChangeArrowheads="1"/>
          </p:cNvSpPr>
          <p:nvPr/>
        </p:nvSpPr>
        <p:spPr bwMode="auto">
          <a:xfrm>
            <a:off x="952500" y="4857750"/>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r"/>
            <a:r>
              <a:rPr lang="en-US" altLang="ar-SA" sz="1600"/>
              <a:t>Error</a:t>
            </a:r>
          </a:p>
          <a:p>
            <a:pPr algn="r"/>
            <a:r>
              <a:rPr lang="en-US" altLang="ar-SA" sz="1600"/>
              <a:t>case</a:t>
            </a:r>
          </a:p>
        </p:txBody>
      </p:sp>
      <p:sp>
        <p:nvSpPr>
          <p:cNvPr id="31749" name="TextBox 9"/>
          <p:cNvSpPr txBox="1">
            <a:spLocks noChangeArrowheads="1"/>
          </p:cNvSpPr>
          <p:nvPr/>
        </p:nvSpPr>
        <p:spPr bwMode="auto">
          <a:xfrm>
            <a:off x="577850" y="3149600"/>
            <a:ext cx="1096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r"/>
            <a:r>
              <a:rPr lang="en-US" altLang="ar-SA" sz="1600"/>
              <a:t>Expected</a:t>
            </a:r>
          </a:p>
          <a:p>
            <a:pPr algn="r"/>
            <a:r>
              <a:rPr lang="en-US" altLang="ar-SA" sz="1600"/>
              <a:t>case</a:t>
            </a:r>
          </a:p>
        </p:txBody>
      </p:sp>
      <p:sp>
        <p:nvSpPr>
          <p:cNvPr id="31750" name="Rectangle 10"/>
          <p:cNvSpPr>
            <a:spLocks noChangeArrowheads="1"/>
          </p:cNvSpPr>
          <p:nvPr/>
        </p:nvSpPr>
        <p:spPr bwMode="auto">
          <a:xfrm>
            <a:off x="4895850" y="4181475"/>
            <a:ext cx="371475" cy="27622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3200" b="1">
                <a:solidFill>
                  <a:schemeClr val="tx1"/>
                </a:solidFill>
                <a:latin typeface="Arial" panose="020B0604020202020204" pitchFamily="34" charset="0"/>
                <a:ea typeface="MS PGothic" panose="020B0600070205080204" pitchFamily="34" charset="-128"/>
              </a:defRPr>
            </a:lvl1pPr>
            <a:lvl2pPr marL="742950" indent="-285750">
              <a:defRPr sz="3200" b="1">
                <a:solidFill>
                  <a:schemeClr val="tx1"/>
                </a:solidFill>
                <a:latin typeface="Arial" panose="020B0604020202020204" pitchFamily="34" charset="0"/>
                <a:ea typeface="MS PGothic" panose="020B0600070205080204" pitchFamily="34" charset="-128"/>
              </a:defRPr>
            </a:lvl2pPr>
            <a:lvl3pPr marL="1143000" indent="-228600">
              <a:defRPr sz="3200" b="1">
                <a:solidFill>
                  <a:schemeClr val="tx1"/>
                </a:solidFill>
                <a:latin typeface="Arial" panose="020B0604020202020204" pitchFamily="34" charset="0"/>
                <a:ea typeface="MS PGothic" panose="020B0600070205080204" pitchFamily="34" charset="-128"/>
              </a:defRPr>
            </a:lvl3pPr>
            <a:lvl4pPr marL="1600200" indent="-228600">
              <a:defRPr sz="3200" b="1">
                <a:solidFill>
                  <a:schemeClr val="tx1"/>
                </a:solidFill>
                <a:latin typeface="Arial" panose="020B0604020202020204" pitchFamily="34" charset="0"/>
                <a:ea typeface="MS PGothic" panose="020B0600070205080204" pitchFamily="34" charset="-128"/>
              </a:defRPr>
            </a:lvl4pPr>
            <a:lvl5pPr marL="2057400" indent="-228600">
              <a:defRPr sz="32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200" b="1">
                <a:solidFill>
                  <a:schemeClr val="tx1"/>
                </a:solidFill>
                <a:latin typeface="Arial" panose="020B0604020202020204" pitchFamily="34" charset="0"/>
                <a:ea typeface="MS PGothic" panose="020B0600070205080204" pitchFamily="34" charset="-128"/>
              </a:defRPr>
            </a:lvl9pPr>
          </a:lstStyle>
          <a:p>
            <a:pPr algn="ctr" eaLnBrk="1" hangingPunct="1"/>
            <a:endParaRPr lang="ar-SA" altLang="ar-SA" sz="1600" b="0"/>
          </a:p>
        </p:txBody>
      </p:sp>
      <p:sp>
        <p:nvSpPr>
          <p:cNvPr id="31751" name="Line 3"/>
          <p:cNvSpPr>
            <a:spLocks noChangeShapeType="1"/>
          </p:cNvSpPr>
          <p:nvPr/>
        </p:nvSpPr>
        <p:spPr bwMode="auto">
          <a:xfrm>
            <a:off x="152400" y="9144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Tree>
    <p:extLst>
      <p:ext uri="{BB962C8B-B14F-4D97-AF65-F5344CB8AC3E}">
        <p14:creationId xmlns:p14="http://schemas.microsoft.com/office/powerpoint/2010/main" val="312165186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143000" y="1066800"/>
            <a:ext cx="6858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r>
              <a:rPr lang="en-US" altLang="en-US" sz="4400" dirty="0" smtClean="0">
                <a:solidFill>
                  <a:schemeClr val="tx2"/>
                </a:solidFill>
              </a:rPr>
              <a:t>Lecture 7</a:t>
            </a:r>
            <a:endParaRPr lang="en-US" altLang="en-US" sz="4400" dirty="0">
              <a:solidFill>
                <a:schemeClr val="tx2"/>
              </a:solidFill>
            </a:endParaRPr>
          </a:p>
          <a:p>
            <a:pPr algn="ctr"/>
            <a:endParaRPr lang="en-US" altLang="en-US" sz="2000" dirty="0">
              <a:solidFill>
                <a:schemeClr val="tx2"/>
              </a:solidFill>
            </a:endParaRPr>
          </a:p>
          <a:p>
            <a:pPr algn="ctr">
              <a:buClr>
                <a:schemeClr val="tx1"/>
              </a:buClr>
              <a:buSzPct val="117000"/>
              <a:buFont typeface="Wingdings" panose="05000000000000000000" pitchFamily="2" charset="2"/>
              <a:buNone/>
            </a:pPr>
            <a:r>
              <a:rPr lang="en-US" sz="4400" i="1" dirty="0" smtClean="0">
                <a:effectLst>
                  <a:outerShdw blurRad="38100" dist="38100" dir="2700000" algn="tl">
                    <a:srgbClr val="C0C0C0"/>
                  </a:outerShdw>
                </a:effectLst>
                <a:latin typeface="Times New Roman" pitchFamily="18" charset="0"/>
              </a:rPr>
              <a:t>Go-back-N</a:t>
            </a:r>
            <a:endParaRPr lang="en-US" altLang="ar-SA" sz="4400" dirty="0"/>
          </a:p>
        </p:txBody>
      </p:sp>
    </p:spTree>
    <p:extLst>
      <p:ext uri="{BB962C8B-B14F-4D97-AF65-F5344CB8AC3E}">
        <p14:creationId xmlns:p14="http://schemas.microsoft.com/office/powerpoint/2010/main" val="133660358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ar-SA" sz="3600" smtClean="0">
                <a:solidFill>
                  <a:schemeClr val="tx1"/>
                </a:solidFill>
                <a:latin typeface="Times New Roman" panose="02020603050405020304" pitchFamily="18" charset="0"/>
                <a:cs typeface="Times New Roman" panose="02020603050405020304" pitchFamily="18" charset="0"/>
              </a:rPr>
              <a:t>Pipelining</a:t>
            </a:r>
          </a:p>
        </p:txBody>
      </p:sp>
      <p:sp>
        <p:nvSpPr>
          <p:cNvPr id="19459" name="Rectangle 3"/>
          <p:cNvSpPr>
            <a:spLocks noGrp="1" noChangeArrowheads="1"/>
          </p:cNvSpPr>
          <p:nvPr>
            <p:ph type="body" idx="1"/>
          </p:nvPr>
        </p:nvSpPr>
        <p:spPr/>
        <p:txBody>
          <a:bodyPr/>
          <a:lstStyle/>
          <a:p>
            <a:pPr eaLnBrk="1" hangingPunct="1">
              <a:buClr>
                <a:schemeClr val="tx1"/>
              </a:buClr>
            </a:pPr>
            <a:r>
              <a:rPr lang="en-US" altLang="ar-SA" smtClean="0"/>
              <a:t>One task begins before the other one ends</a:t>
            </a:r>
          </a:p>
          <a:p>
            <a:pPr lvl="1" eaLnBrk="1" hangingPunct="1">
              <a:buClr>
                <a:schemeClr val="tx1"/>
              </a:buClr>
            </a:pPr>
            <a:r>
              <a:rPr lang="en-GB" altLang="ar-SA" smtClean="0"/>
              <a:t>increases efficiency in transmission</a:t>
            </a:r>
          </a:p>
          <a:p>
            <a:pPr eaLnBrk="1" hangingPunct="1">
              <a:buClr>
                <a:schemeClr val="tx1"/>
              </a:buClr>
            </a:pPr>
            <a:r>
              <a:rPr lang="en-GB" altLang="ar-SA" smtClean="0"/>
              <a:t>There is no pipelining in Stop-and-Wait ARQ</a:t>
            </a:r>
          </a:p>
          <a:p>
            <a:pPr eaLnBrk="1" hangingPunct="1"/>
            <a:endParaRPr lang="en-US" altLang="ar-SA" smtClean="0"/>
          </a:p>
        </p:txBody>
      </p:sp>
      <p:sp>
        <p:nvSpPr>
          <p:cNvPr id="19460" name="Rectangle 8"/>
          <p:cNvSpPr>
            <a:spLocks noChangeArrowheads="1"/>
          </p:cNvSpPr>
          <p:nvPr/>
        </p:nvSpPr>
        <p:spPr bwMode="gray">
          <a:xfrm>
            <a:off x="442913" y="10318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57021697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ar-SA" sz="3600" smtClean="0">
                <a:solidFill>
                  <a:schemeClr val="tx1"/>
                </a:solidFill>
                <a:latin typeface="Times New Roman" panose="02020603050405020304" pitchFamily="18" charset="0"/>
                <a:cs typeface="Times New Roman" panose="02020603050405020304" pitchFamily="18" charset="0"/>
              </a:rPr>
              <a:t>Sliding Window Protocols</a:t>
            </a:r>
          </a:p>
        </p:txBody>
      </p:sp>
      <p:sp>
        <p:nvSpPr>
          <p:cNvPr id="20483" name="Rectangle 3"/>
          <p:cNvSpPr>
            <a:spLocks noGrp="1" noChangeArrowheads="1"/>
          </p:cNvSpPr>
          <p:nvPr>
            <p:ph type="body" idx="1"/>
          </p:nvPr>
        </p:nvSpPr>
        <p:spPr>
          <a:xfrm>
            <a:off x="228600" y="1219200"/>
            <a:ext cx="7620000" cy="1905000"/>
          </a:xfrm>
          <a:noFill/>
        </p:spPr>
        <p:txBody>
          <a:bodyPr/>
          <a:lstStyle/>
          <a:p>
            <a:pPr eaLnBrk="1" hangingPunct="1">
              <a:buClr>
                <a:schemeClr val="tx1"/>
              </a:buClr>
            </a:pPr>
            <a:r>
              <a:rPr lang="en-US" altLang="ar-SA" sz="2200" smtClean="0"/>
              <a:t>Sequence numbers</a:t>
            </a:r>
          </a:p>
          <a:p>
            <a:pPr lvl="1" eaLnBrk="1" hangingPunct="1"/>
            <a:r>
              <a:rPr lang="en-GB" altLang="ar-SA" sz="2000" smtClean="0"/>
              <a:t>Sent frames are numbered sequentially </a:t>
            </a:r>
          </a:p>
          <a:p>
            <a:pPr lvl="1" eaLnBrk="1" hangingPunct="1"/>
            <a:r>
              <a:rPr lang="en-GB" altLang="ar-SA" sz="2000" smtClean="0"/>
              <a:t>Sequence number is stored in the header</a:t>
            </a:r>
          </a:p>
          <a:p>
            <a:pPr lvl="2" eaLnBrk="1" hangingPunct="1">
              <a:buClr>
                <a:schemeClr val="tx1"/>
              </a:buClr>
              <a:buSzPct val="75000"/>
              <a:buFont typeface="Arial" panose="020B0604020202020204" pitchFamily="34" charset="0"/>
              <a:buChar char="•"/>
            </a:pPr>
            <a:r>
              <a:rPr lang="en-GB" altLang="ar-SA" sz="1800" smtClean="0"/>
              <a:t>if the number of bits to store the sequence number is </a:t>
            </a:r>
            <a:r>
              <a:rPr lang="en-GB" altLang="ar-SA" sz="1800" i="1" smtClean="0"/>
              <a:t>m </a:t>
            </a:r>
            <a:r>
              <a:rPr lang="en-GB" altLang="ar-SA" sz="1800" smtClean="0"/>
              <a:t>than              </a:t>
            </a:r>
            <a:r>
              <a:rPr lang="en-GB" altLang="ar-SA" sz="1800" u="sng" smtClean="0"/>
              <a:t>sequence number</a:t>
            </a:r>
            <a:r>
              <a:rPr lang="en-GB" altLang="ar-SA" sz="1800" smtClean="0"/>
              <a:t> goes from 0 to 2</a:t>
            </a:r>
            <a:r>
              <a:rPr lang="en-GB" altLang="ar-SA" sz="1800" i="1" baseline="60000" smtClean="0"/>
              <a:t>m</a:t>
            </a:r>
            <a:r>
              <a:rPr lang="en-GB" altLang="ar-SA" sz="1800" i="1" smtClean="0"/>
              <a:t>-1</a:t>
            </a:r>
          </a:p>
          <a:p>
            <a:pPr eaLnBrk="1" hangingPunct="1"/>
            <a:endParaRPr lang="en-GB" altLang="ar-SA" sz="2200" i="1" u="sng" smtClean="0"/>
          </a:p>
        </p:txBody>
      </p:sp>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3505200"/>
            <a:ext cx="4267200"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5"/>
          <p:cNvSpPr txBox="1">
            <a:spLocks noChangeArrowheads="1"/>
          </p:cNvSpPr>
          <p:nvPr/>
        </p:nvSpPr>
        <p:spPr bwMode="auto">
          <a:xfrm>
            <a:off x="7620000" y="2671763"/>
            <a:ext cx="1295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spcBef>
                <a:spcPct val="50000"/>
              </a:spcBef>
            </a:pPr>
            <a:r>
              <a:rPr lang="en-US" altLang="ar-SA" sz="1400" b="0"/>
              <a:t>sequence numbers</a:t>
            </a:r>
            <a:endParaRPr lang="en-GB" altLang="ar-SA" sz="1400" b="0"/>
          </a:p>
        </p:txBody>
      </p:sp>
      <p:sp>
        <p:nvSpPr>
          <p:cNvPr id="20486" name="Line 6"/>
          <p:cNvSpPr>
            <a:spLocks noChangeShapeType="1"/>
          </p:cNvSpPr>
          <p:nvPr/>
        </p:nvSpPr>
        <p:spPr bwMode="auto">
          <a:xfrm flipH="1">
            <a:off x="5462588" y="3276600"/>
            <a:ext cx="2767012" cy="6191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87" name="Line 7"/>
          <p:cNvSpPr>
            <a:spLocks noChangeShapeType="1"/>
          </p:cNvSpPr>
          <p:nvPr/>
        </p:nvSpPr>
        <p:spPr bwMode="auto">
          <a:xfrm flipH="1">
            <a:off x="7696200" y="3276600"/>
            <a:ext cx="5334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88" name="AutoShape 8"/>
          <p:cNvSpPr>
            <a:spLocks/>
          </p:cNvSpPr>
          <p:nvPr/>
        </p:nvSpPr>
        <p:spPr bwMode="auto">
          <a:xfrm rot="5400000">
            <a:off x="4533900" y="3619500"/>
            <a:ext cx="228600" cy="304800"/>
          </a:xfrm>
          <a:prstGeom prst="leftBrace">
            <a:avLst>
              <a:gd name="adj1" fmla="val 11111"/>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sz="1400"/>
          </a:p>
        </p:txBody>
      </p:sp>
      <p:sp>
        <p:nvSpPr>
          <p:cNvPr id="20489" name="Text Box 9"/>
          <p:cNvSpPr txBox="1">
            <a:spLocks noChangeArrowheads="1"/>
          </p:cNvSpPr>
          <p:nvPr/>
        </p:nvSpPr>
        <p:spPr bwMode="auto">
          <a:xfrm>
            <a:off x="4267200" y="3352800"/>
            <a:ext cx="91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US" altLang="ar-SA" sz="1400" b="0"/>
              <a:t>frame</a:t>
            </a:r>
            <a:endParaRPr lang="en-GB" altLang="ar-SA" sz="1400" b="0"/>
          </a:p>
        </p:txBody>
      </p:sp>
      <p:sp>
        <p:nvSpPr>
          <p:cNvPr id="20490" name="Line 10"/>
          <p:cNvSpPr>
            <a:spLocks noChangeShapeType="1"/>
          </p:cNvSpPr>
          <p:nvPr/>
        </p:nvSpPr>
        <p:spPr bwMode="auto">
          <a:xfrm flipV="1">
            <a:off x="5105400" y="5486400"/>
            <a:ext cx="381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91" name="Line 11"/>
          <p:cNvSpPr>
            <a:spLocks noChangeShapeType="1"/>
          </p:cNvSpPr>
          <p:nvPr/>
        </p:nvSpPr>
        <p:spPr bwMode="auto">
          <a:xfrm flipV="1">
            <a:off x="5105400" y="5486400"/>
            <a:ext cx="685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92" name="Text Box 12"/>
          <p:cNvSpPr txBox="1">
            <a:spLocks noChangeArrowheads="1"/>
          </p:cNvSpPr>
          <p:nvPr/>
        </p:nvSpPr>
        <p:spPr bwMode="auto">
          <a:xfrm>
            <a:off x="3352800" y="5562600"/>
            <a:ext cx="1828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spcBef>
                <a:spcPct val="50000"/>
              </a:spcBef>
            </a:pPr>
            <a:r>
              <a:rPr lang="en-US" altLang="ar-SA" sz="1400" b="0"/>
              <a:t>acknowledged frames</a:t>
            </a:r>
            <a:endParaRPr lang="en-GB" altLang="ar-SA" sz="1400" b="0"/>
          </a:p>
        </p:txBody>
      </p:sp>
      <p:sp>
        <p:nvSpPr>
          <p:cNvPr id="20493" name="Line 13"/>
          <p:cNvSpPr>
            <a:spLocks noChangeShapeType="1"/>
          </p:cNvSpPr>
          <p:nvPr/>
        </p:nvSpPr>
        <p:spPr bwMode="auto">
          <a:xfrm flipV="1">
            <a:off x="5105400" y="5486400"/>
            <a:ext cx="762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94" name="Line 14"/>
          <p:cNvSpPr>
            <a:spLocks noChangeShapeType="1"/>
          </p:cNvSpPr>
          <p:nvPr/>
        </p:nvSpPr>
        <p:spPr bwMode="auto">
          <a:xfrm flipH="1" flipV="1">
            <a:off x="4953000" y="5486400"/>
            <a:ext cx="1524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95" name="Line 15"/>
          <p:cNvSpPr>
            <a:spLocks noChangeShapeType="1"/>
          </p:cNvSpPr>
          <p:nvPr/>
        </p:nvSpPr>
        <p:spPr bwMode="auto">
          <a:xfrm flipH="1" flipV="1">
            <a:off x="4572000" y="5486400"/>
            <a:ext cx="5334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sz="1400"/>
          </a:p>
        </p:txBody>
      </p:sp>
      <p:sp>
        <p:nvSpPr>
          <p:cNvPr id="20496" name="Rectangle 17"/>
          <p:cNvSpPr>
            <a:spLocks noChangeArrowheads="1"/>
          </p:cNvSpPr>
          <p:nvPr/>
        </p:nvSpPr>
        <p:spPr bwMode="auto">
          <a:xfrm>
            <a:off x="228600" y="3810000"/>
            <a:ext cx="45720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806450" indent="-3492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buSzPct val="100000"/>
              <a:buFont typeface="Wingdings" panose="05000000000000000000" pitchFamily="2" charset="2"/>
              <a:buChar char="§"/>
            </a:pPr>
            <a:r>
              <a:rPr lang="en-GB" altLang="ar-SA" sz="2200"/>
              <a:t>   </a:t>
            </a:r>
            <a:r>
              <a:rPr lang="en-GB" altLang="ar-SA" sz="2200" b="0"/>
              <a:t>Sliding window</a:t>
            </a:r>
          </a:p>
          <a:p>
            <a:pPr lvl="1" eaLnBrk="1" hangingPunct="1">
              <a:buFont typeface="Wingdings" panose="05000000000000000000" pitchFamily="2" charset="2"/>
              <a:buChar char="q"/>
            </a:pPr>
            <a:r>
              <a:rPr lang="en-GB" altLang="ar-SA" sz="1600" b="0"/>
              <a:t>to hold the unacknowledged outstanding frames</a:t>
            </a:r>
          </a:p>
          <a:p>
            <a:pPr lvl="1" eaLnBrk="1" hangingPunct="1">
              <a:buFont typeface="Wingdings" panose="05000000000000000000" pitchFamily="2" charset="2"/>
              <a:buChar char="q"/>
            </a:pPr>
            <a:r>
              <a:rPr lang="en-GB" altLang="ar-SA" sz="1600" b="0"/>
              <a:t>In Go-back-N ARQ the receiver window size always 1</a:t>
            </a:r>
          </a:p>
        </p:txBody>
      </p:sp>
      <p:sp>
        <p:nvSpPr>
          <p:cNvPr id="20497" name="Rectangle 8"/>
          <p:cNvSpPr>
            <a:spLocks noChangeArrowheads="1"/>
          </p:cNvSpPr>
          <p:nvPr/>
        </p:nvSpPr>
        <p:spPr bwMode="gray">
          <a:xfrm>
            <a:off x="442913" y="9493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7365386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7813"/>
            <a:ext cx="8229600" cy="636587"/>
          </a:xfrm>
        </p:spPr>
        <p:txBody>
          <a:bodyPr/>
          <a:lstStyle/>
          <a:p>
            <a:pPr eaLnBrk="1" hangingPunct="1"/>
            <a:r>
              <a:rPr lang="en-US" altLang="ar-SA" smtClean="0">
                <a:solidFill>
                  <a:schemeClr val="tx1"/>
                </a:solidFill>
              </a:rPr>
              <a:t>Go-back-</a:t>
            </a:r>
            <a:r>
              <a:rPr lang="en-US" altLang="ar-SA" i="1" smtClean="0">
                <a:solidFill>
                  <a:schemeClr val="tx1"/>
                </a:solidFill>
              </a:rPr>
              <a:t>N</a:t>
            </a:r>
            <a:r>
              <a:rPr lang="en-US" altLang="ar-SA" smtClean="0"/>
              <a:t/>
            </a:r>
            <a:br>
              <a:rPr lang="en-US" altLang="ar-SA" smtClean="0"/>
            </a:br>
            <a:r>
              <a:rPr lang="en-US" altLang="ar-SA" sz="3200" smtClean="0">
                <a:solidFill>
                  <a:srgbClr val="FF0000"/>
                </a:solidFill>
              </a:rPr>
              <a:t>Control variables</a:t>
            </a:r>
            <a:r>
              <a:rPr lang="en-US" altLang="ar-SA" smtClean="0"/>
              <a:t/>
            </a:r>
            <a:br>
              <a:rPr lang="en-US" altLang="ar-SA" smtClean="0"/>
            </a:br>
            <a:endParaRPr lang="en-US" altLang="ar-SA" sz="2400" smtClean="0">
              <a:solidFill>
                <a:srgbClr val="FF0000"/>
              </a:solidFill>
            </a:endParaRPr>
          </a:p>
        </p:txBody>
      </p:sp>
      <p:sp>
        <p:nvSpPr>
          <p:cNvPr id="856067" name="Rectangle 3"/>
          <p:cNvSpPr>
            <a:spLocks noGrp="1" noChangeArrowheads="1"/>
          </p:cNvSpPr>
          <p:nvPr>
            <p:ph type="body" sz="half" idx="1"/>
          </p:nvPr>
        </p:nvSpPr>
        <p:spPr>
          <a:xfrm>
            <a:off x="574675" y="1544638"/>
            <a:ext cx="8077200" cy="2286000"/>
          </a:xfrm>
          <a:noFill/>
        </p:spPr>
        <p:txBody>
          <a:bodyPr/>
          <a:lstStyle/>
          <a:p>
            <a:pPr eaLnBrk="1" hangingPunct="1"/>
            <a:r>
              <a:rPr lang="en-US" altLang="ar-SA" sz="2200" i="1" smtClean="0"/>
              <a:t>S</a:t>
            </a:r>
            <a:r>
              <a:rPr lang="en-US" altLang="ar-SA" sz="2200" smtClean="0"/>
              <a:t>- holds the sequence number of the recently sent frame</a:t>
            </a:r>
          </a:p>
          <a:p>
            <a:pPr eaLnBrk="1" hangingPunct="1"/>
            <a:r>
              <a:rPr lang="en-US" altLang="ar-SA" sz="2200" i="1" smtClean="0"/>
              <a:t>S</a:t>
            </a:r>
            <a:r>
              <a:rPr lang="en-US" altLang="ar-SA" sz="2200" i="1" baseline="-25000" smtClean="0"/>
              <a:t>F</a:t>
            </a:r>
            <a:r>
              <a:rPr lang="en-US" altLang="ar-SA" sz="2200" smtClean="0"/>
              <a:t> – holds sequence number of the first frame in the window</a:t>
            </a:r>
          </a:p>
          <a:p>
            <a:pPr eaLnBrk="1" hangingPunct="1"/>
            <a:r>
              <a:rPr lang="en-US" altLang="ar-SA" sz="2200" i="1" smtClean="0"/>
              <a:t>S</a:t>
            </a:r>
            <a:r>
              <a:rPr lang="en-US" altLang="ar-SA" sz="2200" i="1" baseline="-25000" smtClean="0"/>
              <a:t>L</a:t>
            </a:r>
            <a:r>
              <a:rPr lang="en-US" altLang="ar-SA" sz="2200" smtClean="0"/>
              <a:t> – holds the sequence number of the last frame </a:t>
            </a:r>
            <a:r>
              <a:rPr lang="en-US" altLang="ar-SA" sz="2200" i="1" smtClean="0"/>
              <a:t>or S</a:t>
            </a:r>
            <a:r>
              <a:rPr lang="en-US" altLang="ar-SA" sz="2200" i="1" baseline="-25000" smtClean="0"/>
              <a:t>n</a:t>
            </a:r>
            <a:r>
              <a:rPr lang="en-US" altLang="ar-SA" sz="2200" smtClean="0"/>
              <a:t> – holds the sequence number of the next frame to be send</a:t>
            </a:r>
          </a:p>
          <a:p>
            <a:pPr eaLnBrk="1" hangingPunct="1"/>
            <a:r>
              <a:rPr lang="en-US" altLang="ar-SA" sz="2200" i="1" smtClean="0"/>
              <a:t>R</a:t>
            </a:r>
            <a:r>
              <a:rPr lang="en-US" altLang="ar-SA" sz="2200" smtClean="0"/>
              <a:t> – sequence number of the frame expected to be received</a:t>
            </a:r>
            <a:r>
              <a:rPr lang="en-US" altLang="ar-SA" sz="2600" smtClean="0"/>
              <a:t> </a:t>
            </a:r>
            <a:endParaRPr lang="en-GB" altLang="ar-SA" sz="2600" smtClean="0"/>
          </a:p>
        </p:txBody>
      </p:sp>
      <p:grpSp>
        <p:nvGrpSpPr>
          <p:cNvPr id="21508" name="Group 9"/>
          <p:cNvGrpSpPr>
            <a:grpSpLocks/>
          </p:cNvGrpSpPr>
          <p:nvPr/>
        </p:nvGrpSpPr>
        <p:grpSpPr bwMode="auto">
          <a:xfrm>
            <a:off x="685800" y="4308475"/>
            <a:ext cx="7772400" cy="1804988"/>
            <a:chOff x="685800" y="3810000"/>
            <a:chExt cx="7772400" cy="1804988"/>
          </a:xfrm>
        </p:grpSpPr>
        <p:pic>
          <p:nvPicPr>
            <p:cNvPr id="215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810000"/>
              <a:ext cx="7772400"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Oval 5"/>
            <p:cNvSpPr>
              <a:spLocks noChangeArrowheads="1"/>
            </p:cNvSpPr>
            <p:nvPr/>
          </p:nvSpPr>
          <p:spPr bwMode="auto">
            <a:xfrm>
              <a:off x="1905000" y="4953000"/>
              <a:ext cx="381000" cy="3048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sp>
          <p:nvSpPr>
            <p:cNvPr id="21512" name="Oval 6"/>
            <p:cNvSpPr>
              <a:spLocks noChangeArrowheads="1"/>
            </p:cNvSpPr>
            <p:nvPr/>
          </p:nvSpPr>
          <p:spPr bwMode="auto">
            <a:xfrm>
              <a:off x="2220913" y="4953000"/>
              <a:ext cx="381000" cy="3048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sp>
          <p:nvSpPr>
            <p:cNvPr id="21513" name="Oval 7"/>
            <p:cNvSpPr>
              <a:spLocks noChangeArrowheads="1"/>
            </p:cNvSpPr>
            <p:nvPr/>
          </p:nvSpPr>
          <p:spPr bwMode="auto">
            <a:xfrm>
              <a:off x="2667000" y="4953000"/>
              <a:ext cx="381000" cy="3810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sp>
          <p:nvSpPr>
            <p:cNvPr id="21514" name="Oval 8"/>
            <p:cNvSpPr>
              <a:spLocks noChangeArrowheads="1"/>
            </p:cNvSpPr>
            <p:nvPr/>
          </p:nvSpPr>
          <p:spPr bwMode="auto">
            <a:xfrm>
              <a:off x="6477000" y="4953000"/>
              <a:ext cx="381000" cy="3810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ar-SA" altLang="ar-SA"/>
            </a:p>
          </p:txBody>
        </p:sp>
      </p:grpSp>
      <p:sp>
        <p:nvSpPr>
          <p:cNvPr id="21509" name="Rectangle 8"/>
          <p:cNvSpPr>
            <a:spLocks noChangeArrowheads="1"/>
          </p:cNvSpPr>
          <p:nvPr/>
        </p:nvSpPr>
        <p:spPr bwMode="gray">
          <a:xfrm>
            <a:off x="442913" y="9366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9601965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5606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5606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560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636587"/>
          </a:xfrm>
        </p:spPr>
        <p:txBody>
          <a:bodyPr/>
          <a:lstStyle/>
          <a:p>
            <a:pPr eaLnBrk="1" hangingPunct="1"/>
            <a:r>
              <a:rPr lang="en-US" altLang="ar-SA" smtClean="0">
                <a:solidFill>
                  <a:schemeClr val="tx1"/>
                </a:solidFill>
              </a:rPr>
              <a:t>Go-back-</a:t>
            </a:r>
            <a:r>
              <a:rPr lang="en-US" altLang="ar-SA" i="1" smtClean="0">
                <a:solidFill>
                  <a:schemeClr val="tx1"/>
                </a:solidFill>
              </a:rPr>
              <a:t>N</a:t>
            </a:r>
            <a:r>
              <a:rPr lang="en-US" altLang="ar-SA" smtClean="0"/>
              <a:t/>
            </a:r>
            <a:br>
              <a:rPr lang="en-US" altLang="ar-SA" smtClean="0"/>
            </a:br>
            <a:r>
              <a:rPr lang="en-US" altLang="ar-SA" smtClean="0"/>
              <a:t/>
            </a:r>
            <a:br>
              <a:rPr lang="en-US" altLang="ar-SA" smtClean="0"/>
            </a:br>
            <a:endParaRPr lang="en-US" altLang="ar-SA" sz="2400" smtClean="0">
              <a:solidFill>
                <a:srgbClr val="FF0000"/>
              </a:solidFill>
            </a:endParaRPr>
          </a:p>
        </p:txBody>
      </p:sp>
      <p:sp>
        <p:nvSpPr>
          <p:cNvPr id="22531" name="Rectangle 8"/>
          <p:cNvSpPr>
            <a:spLocks noChangeArrowheads="1"/>
          </p:cNvSpPr>
          <p:nvPr/>
        </p:nvSpPr>
        <p:spPr bwMode="gray">
          <a:xfrm>
            <a:off x="442913" y="9366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22532"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6375" y="1979613"/>
            <a:ext cx="6472238" cy="345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487518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7813"/>
            <a:ext cx="8229600" cy="636587"/>
          </a:xfrm>
        </p:spPr>
        <p:txBody>
          <a:bodyPr/>
          <a:lstStyle/>
          <a:p>
            <a:pPr eaLnBrk="1" hangingPunct="1"/>
            <a:r>
              <a:rPr lang="en-US" altLang="ar-SA" smtClean="0">
                <a:solidFill>
                  <a:schemeClr val="tx1"/>
                </a:solidFill>
              </a:rPr>
              <a:t>Go-back-</a:t>
            </a:r>
            <a:r>
              <a:rPr lang="en-US" altLang="ar-SA" i="1" smtClean="0">
                <a:solidFill>
                  <a:schemeClr val="tx1"/>
                </a:solidFill>
              </a:rPr>
              <a:t>N</a:t>
            </a:r>
            <a:r>
              <a:rPr lang="en-US" altLang="ar-SA" smtClean="0"/>
              <a:t/>
            </a:r>
            <a:br>
              <a:rPr lang="en-US" altLang="ar-SA" smtClean="0"/>
            </a:br>
            <a:r>
              <a:rPr lang="en-US" altLang="ar-SA" smtClean="0"/>
              <a:t/>
            </a:r>
            <a:br>
              <a:rPr lang="en-US" altLang="ar-SA" smtClean="0"/>
            </a:br>
            <a:endParaRPr lang="en-US" altLang="ar-SA" sz="2400" smtClean="0">
              <a:solidFill>
                <a:srgbClr val="FF0000"/>
              </a:solidFill>
            </a:endParaRPr>
          </a:p>
        </p:txBody>
      </p:sp>
      <p:sp>
        <p:nvSpPr>
          <p:cNvPr id="23555" name="Rectangle 8"/>
          <p:cNvSpPr>
            <a:spLocks noChangeArrowheads="1"/>
          </p:cNvSpPr>
          <p:nvPr/>
        </p:nvSpPr>
        <p:spPr bwMode="gray">
          <a:xfrm>
            <a:off x="442913" y="9366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2355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613" y="1628775"/>
            <a:ext cx="5040312" cy="42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125139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ar-SA" sz="3600" smtClean="0">
                <a:solidFill>
                  <a:schemeClr val="tx1"/>
                </a:solidFill>
                <a:latin typeface="Times New Roman" panose="02020603050405020304" pitchFamily="18" charset="0"/>
                <a:cs typeface="Times New Roman" panose="02020603050405020304" pitchFamily="18" charset="0"/>
              </a:rPr>
              <a:t>The name of Go-back-</a:t>
            </a:r>
            <a:r>
              <a:rPr lang="en-US" altLang="ar-SA" sz="3600" i="1" smtClean="0">
                <a:solidFill>
                  <a:schemeClr val="tx1"/>
                </a:solidFill>
                <a:latin typeface="Times New Roman" panose="02020603050405020304" pitchFamily="18" charset="0"/>
                <a:cs typeface="Times New Roman" panose="02020603050405020304" pitchFamily="18" charset="0"/>
              </a:rPr>
              <a:t>N: </a:t>
            </a:r>
            <a:r>
              <a:rPr lang="en-US" altLang="ar-SA" sz="3600" smtClean="0">
                <a:solidFill>
                  <a:schemeClr val="tx1"/>
                </a:solidFill>
                <a:latin typeface="Times New Roman" panose="02020603050405020304" pitchFamily="18" charset="0"/>
                <a:cs typeface="Times New Roman" panose="02020603050405020304" pitchFamily="18" charset="0"/>
              </a:rPr>
              <a:t>why?</a:t>
            </a:r>
          </a:p>
        </p:txBody>
      </p:sp>
      <p:sp>
        <p:nvSpPr>
          <p:cNvPr id="857091" name="Rectangle 3"/>
          <p:cNvSpPr>
            <a:spLocks noGrp="1" noChangeArrowheads="1"/>
          </p:cNvSpPr>
          <p:nvPr>
            <p:ph type="body" idx="1"/>
          </p:nvPr>
        </p:nvSpPr>
        <p:spPr>
          <a:xfrm>
            <a:off x="762000" y="1295400"/>
            <a:ext cx="8077200" cy="4724400"/>
          </a:xfrm>
        </p:spPr>
        <p:txBody>
          <a:bodyPr/>
          <a:lstStyle/>
          <a:p>
            <a:pPr eaLnBrk="1" hangingPunct="1">
              <a:lnSpc>
                <a:spcPct val="90000"/>
              </a:lnSpc>
              <a:buFont typeface="Wingdings" panose="05000000000000000000" pitchFamily="2" charset="2"/>
              <a:buNone/>
              <a:defRPr/>
            </a:pPr>
            <a:r>
              <a:rPr lang="en-US" sz="2600" dirty="0" smtClean="0"/>
              <a:t>Re-sending frame</a:t>
            </a:r>
          </a:p>
          <a:p>
            <a:pPr marL="349250" lvl="1" indent="-4763" eaLnBrk="1" hangingPunct="1">
              <a:lnSpc>
                <a:spcPct val="90000"/>
              </a:lnSpc>
              <a:buFont typeface="Wingdings" panose="05000000000000000000" pitchFamily="2" charset="2"/>
              <a:buNone/>
              <a:defRPr/>
            </a:pPr>
            <a:r>
              <a:rPr lang="en-GB" sz="2200" dirty="0" smtClean="0"/>
              <a:t>when the frame is damaged the sender </a:t>
            </a:r>
            <a:r>
              <a:rPr lang="en-GB" sz="2200" b="1" u="sng" dirty="0" smtClean="0"/>
              <a:t>goes back </a:t>
            </a:r>
            <a:r>
              <a:rPr lang="en-GB" sz="2200" dirty="0" smtClean="0"/>
              <a:t> and resends a set of frames starting from the last one acknowledged; the number of retransmitted frames is </a:t>
            </a:r>
            <a:r>
              <a:rPr lang="en-GB" sz="2200" b="1" i="1" u="sng" dirty="0" smtClean="0"/>
              <a:t>N</a:t>
            </a:r>
          </a:p>
          <a:p>
            <a:pPr lvl="1" eaLnBrk="1" hangingPunct="1">
              <a:lnSpc>
                <a:spcPct val="90000"/>
              </a:lnSpc>
              <a:buFont typeface="Wingdings" panose="05000000000000000000" pitchFamily="2" charset="2"/>
              <a:buNone/>
              <a:defRPr/>
            </a:pPr>
            <a:endParaRPr lang="en-GB" sz="2200" b="1" i="1" u="sng" dirty="0" smtClean="0"/>
          </a:p>
          <a:p>
            <a:pPr eaLnBrk="1" hangingPunct="1">
              <a:lnSpc>
                <a:spcPct val="90000"/>
              </a:lnSpc>
              <a:buFont typeface="Wingdings" panose="05000000000000000000" pitchFamily="2" charset="2"/>
              <a:buNone/>
              <a:defRPr/>
            </a:pPr>
            <a:r>
              <a:rPr lang="en-GB" sz="2600" b="1" u="sng" dirty="0" smtClean="0"/>
              <a:t>Example:</a:t>
            </a:r>
          </a:p>
          <a:p>
            <a:pPr eaLnBrk="1" hangingPunct="1">
              <a:lnSpc>
                <a:spcPct val="90000"/>
              </a:lnSpc>
              <a:buFont typeface="Wingdings" panose="05000000000000000000" pitchFamily="2" charset="2"/>
              <a:buNone/>
              <a:defRPr/>
            </a:pPr>
            <a:endParaRPr lang="en-GB" sz="2600" b="1" u="sng" dirty="0" smtClean="0"/>
          </a:p>
          <a:p>
            <a:pPr eaLnBrk="1" hangingPunct="1">
              <a:lnSpc>
                <a:spcPct val="90000"/>
              </a:lnSpc>
              <a:buFont typeface="Wingdings" panose="05000000000000000000" pitchFamily="2" charset="2"/>
              <a:buNone/>
              <a:defRPr/>
            </a:pPr>
            <a:r>
              <a:rPr lang="en-GB" sz="2600" dirty="0" smtClean="0"/>
              <a:t>    The window size is 4. </a:t>
            </a:r>
          </a:p>
          <a:p>
            <a:pPr marL="349250" lvl="1" indent="-4763" eaLnBrk="1" hangingPunct="1">
              <a:lnSpc>
                <a:spcPct val="90000"/>
              </a:lnSpc>
              <a:buFont typeface="Wingdings" panose="05000000000000000000" pitchFamily="2" charset="2"/>
              <a:buNone/>
              <a:defRPr/>
            </a:pPr>
            <a:r>
              <a:rPr lang="en-GB" sz="2200" dirty="0" smtClean="0"/>
              <a:t>A sender has sent frame 6 and the timer expires for frame 3 (ACK3 is not received). The sender </a:t>
            </a:r>
            <a:r>
              <a:rPr lang="en-GB" sz="2200" u="sng" dirty="0" smtClean="0"/>
              <a:t>goes back</a:t>
            </a:r>
            <a:r>
              <a:rPr lang="en-GB" sz="2200" dirty="0" smtClean="0"/>
              <a:t> and  resends the frames 3, 4, 5 and 6.</a:t>
            </a:r>
          </a:p>
        </p:txBody>
      </p:sp>
      <p:sp>
        <p:nvSpPr>
          <p:cNvPr id="24580" name="Rectangle 8"/>
          <p:cNvSpPr>
            <a:spLocks noChangeArrowheads="1"/>
          </p:cNvSpPr>
          <p:nvPr/>
        </p:nvSpPr>
        <p:spPr bwMode="gray">
          <a:xfrm>
            <a:off x="442913" y="97313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2755512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5709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57091">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570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ar-SA" smtClean="0">
                <a:solidFill>
                  <a:schemeClr val="tx1"/>
                </a:solidFill>
              </a:rPr>
              <a:t>Go-back-</a:t>
            </a:r>
            <a:r>
              <a:rPr lang="en-US" altLang="ar-SA" i="1" smtClean="0">
                <a:solidFill>
                  <a:schemeClr val="tx1"/>
                </a:solidFill>
              </a:rPr>
              <a:t>N</a:t>
            </a:r>
            <a:r>
              <a:rPr lang="en-US" altLang="ar-SA" smtClean="0">
                <a:solidFill>
                  <a:schemeClr val="tx1"/>
                </a:solidFill>
              </a:rPr>
              <a:t> </a:t>
            </a:r>
            <a:br>
              <a:rPr lang="en-US" altLang="ar-SA" smtClean="0">
                <a:solidFill>
                  <a:schemeClr val="tx1"/>
                </a:solidFill>
              </a:rPr>
            </a:br>
            <a:r>
              <a:rPr lang="en-US" altLang="ar-SA" sz="3600" smtClean="0">
                <a:solidFill>
                  <a:srgbClr val="FF0000"/>
                </a:solidFill>
              </a:rPr>
              <a:t>normal operation</a:t>
            </a:r>
          </a:p>
        </p:txBody>
      </p:sp>
      <p:sp>
        <p:nvSpPr>
          <p:cNvPr id="25603" name="Rectangle 3"/>
          <p:cNvSpPr>
            <a:spLocks noChangeArrowheads="1"/>
          </p:cNvSpPr>
          <p:nvPr/>
        </p:nvSpPr>
        <p:spPr bwMode="auto">
          <a:xfrm>
            <a:off x="228600" y="1600200"/>
            <a:ext cx="2819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669925" indent="-325438"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Clr>
                <a:schemeClr val="tx1"/>
              </a:buClr>
              <a:buSzPct val="65000"/>
              <a:buFont typeface="Wingdings" panose="05000000000000000000" pitchFamily="2" charset="2"/>
              <a:buChar char="n"/>
            </a:pPr>
            <a:r>
              <a:rPr lang="en-US" altLang="ar-SA" sz="2000" b="0" dirty="0"/>
              <a:t>How many frames can be transmitted without acknowledgment?</a:t>
            </a:r>
          </a:p>
          <a:p>
            <a:pPr eaLnBrk="1" hangingPunct="1">
              <a:spcBef>
                <a:spcPct val="20000"/>
              </a:spcBef>
              <a:buClr>
                <a:schemeClr val="tx1"/>
              </a:buClr>
              <a:buSzPct val="65000"/>
              <a:buFont typeface="Wingdings" panose="05000000000000000000" pitchFamily="2" charset="2"/>
              <a:buChar char="n"/>
            </a:pPr>
            <a:endParaRPr lang="en-US" altLang="ar-SA" sz="2000" b="0" dirty="0"/>
          </a:p>
          <a:p>
            <a:pPr eaLnBrk="1" hangingPunct="1">
              <a:spcBef>
                <a:spcPct val="20000"/>
              </a:spcBef>
              <a:buClr>
                <a:schemeClr val="tx1"/>
              </a:buClr>
              <a:buSzPct val="65000"/>
              <a:buFont typeface="Wingdings" panose="05000000000000000000" pitchFamily="2" charset="2"/>
              <a:buChar char="n"/>
            </a:pPr>
            <a:r>
              <a:rPr lang="en-US" altLang="ar-SA" sz="2000" b="0" dirty="0"/>
              <a:t>ACK1 – not necessary if ACK2 is sent </a:t>
            </a:r>
          </a:p>
          <a:p>
            <a:pPr lvl="1" eaLnBrk="1" hangingPunct="1">
              <a:spcBef>
                <a:spcPct val="20000"/>
              </a:spcBef>
              <a:buClr>
                <a:schemeClr val="accent2"/>
              </a:buClr>
              <a:buSzPct val="60000"/>
              <a:buFont typeface="Wingdings" panose="05000000000000000000" pitchFamily="2" charset="2"/>
              <a:buChar char="q"/>
            </a:pPr>
            <a:r>
              <a:rPr lang="en-GB" altLang="ar-SA" sz="2000" b="0" dirty="0"/>
              <a:t>Cumulative ACK</a:t>
            </a:r>
          </a:p>
        </p:txBody>
      </p:sp>
      <p:pic>
        <p:nvPicPr>
          <p:cNvPr id="256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676400"/>
            <a:ext cx="5410200"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 Box 5"/>
          <p:cNvSpPr txBox="1">
            <a:spLocks noChangeArrowheads="1"/>
          </p:cNvSpPr>
          <p:nvPr/>
        </p:nvSpPr>
        <p:spPr bwMode="auto">
          <a:xfrm>
            <a:off x="6931025" y="5616575"/>
            <a:ext cx="2058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US" altLang="ar-SA" sz="1200" b="0"/>
              <a:t>expected sequence number</a:t>
            </a:r>
            <a:endParaRPr lang="en-GB" altLang="ar-SA" sz="1200" b="0"/>
          </a:p>
        </p:txBody>
      </p:sp>
      <p:sp>
        <p:nvSpPr>
          <p:cNvPr id="25606" name="Line 6"/>
          <p:cNvSpPr>
            <a:spLocks noChangeShapeType="1"/>
          </p:cNvSpPr>
          <p:nvPr/>
        </p:nvSpPr>
        <p:spPr bwMode="auto">
          <a:xfrm flipV="1">
            <a:off x="7954963" y="5141913"/>
            <a:ext cx="107950" cy="4635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25607" name="Rectangle 8"/>
          <p:cNvSpPr>
            <a:spLocks noChangeArrowheads="1"/>
          </p:cNvSpPr>
          <p:nvPr/>
        </p:nvSpPr>
        <p:spPr bwMode="gray">
          <a:xfrm>
            <a:off x="442913" y="9493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187484999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277813"/>
            <a:ext cx="8686800" cy="1139825"/>
          </a:xfrm>
        </p:spPr>
        <p:txBody>
          <a:bodyPr/>
          <a:lstStyle/>
          <a:p>
            <a:pPr eaLnBrk="1" hangingPunct="1"/>
            <a:r>
              <a:rPr lang="en-US" altLang="ar-SA" smtClean="0">
                <a:solidFill>
                  <a:schemeClr val="tx1"/>
                </a:solidFill>
              </a:rPr>
              <a:t>    Go-back-</a:t>
            </a:r>
            <a:r>
              <a:rPr lang="en-US" altLang="ar-SA" i="1" smtClean="0">
                <a:solidFill>
                  <a:schemeClr val="tx1"/>
                </a:solidFill>
              </a:rPr>
              <a:t>N</a:t>
            </a:r>
            <a:r>
              <a:rPr lang="en-US" altLang="ar-SA" smtClean="0">
                <a:solidFill>
                  <a:schemeClr val="tx1"/>
                </a:solidFill>
              </a:rPr>
              <a:t/>
            </a:r>
            <a:br>
              <a:rPr lang="en-US" altLang="ar-SA" smtClean="0">
                <a:solidFill>
                  <a:schemeClr val="tx1"/>
                </a:solidFill>
              </a:rPr>
            </a:br>
            <a:r>
              <a:rPr lang="en-US" altLang="ar-SA" smtClean="0">
                <a:solidFill>
                  <a:schemeClr val="tx1"/>
                </a:solidFill>
              </a:rPr>
              <a:t/>
            </a:r>
            <a:br>
              <a:rPr lang="en-US" altLang="ar-SA" smtClean="0">
                <a:solidFill>
                  <a:schemeClr val="tx1"/>
                </a:solidFill>
              </a:rPr>
            </a:br>
            <a:r>
              <a:rPr lang="en-US" altLang="ar-SA" sz="2800" smtClean="0">
                <a:solidFill>
                  <a:srgbClr val="FF0000"/>
                </a:solidFill>
              </a:rPr>
              <a:t>damaged or lost frame</a:t>
            </a:r>
          </a:p>
        </p:txBody>
      </p:sp>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8188" y="1365250"/>
            <a:ext cx="5638800"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9140" name="Text Box 4"/>
          <p:cNvSpPr txBox="1">
            <a:spLocks noChangeArrowheads="1"/>
          </p:cNvSpPr>
          <p:nvPr/>
        </p:nvSpPr>
        <p:spPr bwMode="auto">
          <a:xfrm>
            <a:off x="300038" y="2274888"/>
            <a:ext cx="30480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US" altLang="ar-SA" sz="2400" b="0" dirty="0"/>
              <a:t>Damaged frames are discarded!</a:t>
            </a:r>
          </a:p>
          <a:p>
            <a:pPr eaLnBrk="1" hangingPunct="1">
              <a:spcBef>
                <a:spcPct val="50000"/>
              </a:spcBef>
            </a:pPr>
            <a:r>
              <a:rPr lang="en-US" altLang="ar-SA" sz="2400" b="0" dirty="0"/>
              <a:t>Why are correctly received out of order packets are not buffered?</a:t>
            </a:r>
          </a:p>
          <a:p>
            <a:pPr eaLnBrk="1" hangingPunct="1">
              <a:spcBef>
                <a:spcPct val="50000"/>
              </a:spcBef>
            </a:pPr>
            <a:r>
              <a:rPr lang="en-US" altLang="ar-SA" sz="2400" b="0" dirty="0"/>
              <a:t>What is the disadvantage of this?</a:t>
            </a:r>
            <a:endParaRPr lang="en-GB" altLang="ar-SA" sz="2400" b="0" dirty="0"/>
          </a:p>
        </p:txBody>
      </p:sp>
      <p:sp>
        <p:nvSpPr>
          <p:cNvPr id="26629" name="Rectangle 8"/>
          <p:cNvSpPr>
            <a:spLocks noChangeArrowheads="1"/>
          </p:cNvSpPr>
          <p:nvPr/>
        </p:nvSpPr>
        <p:spPr bwMode="gray">
          <a:xfrm>
            <a:off x="442913" y="9255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spTree>
    <p:extLst>
      <p:ext uri="{BB962C8B-B14F-4D97-AF65-F5344CB8AC3E}">
        <p14:creationId xmlns:p14="http://schemas.microsoft.com/office/powerpoint/2010/main" val="3548862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59140">
                                            <p:txEl>
                                              <p:pRg st="0" end="0"/>
                                            </p:txEl>
                                          </p:spTgt>
                                        </p:tgtEl>
                                        <p:attrNameLst>
                                          <p:attrName>style.visibility</p:attrName>
                                        </p:attrNameLst>
                                      </p:cBhvr>
                                      <p:to>
                                        <p:strVal val="visible"/>
                                      </p:to>
                                    </p:set>
                                    <p:animEffect transition="in" filter="blinds(horizontal)">
                                      <p:cBhvr>
                                        <p:cTn id="7" dur="500"/>
                                        <p:tgtEl>
                                          <p:spTgt spid="8591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59140">
                                            <p:txEl>
                                              <p:pRg st="1" end="1"/>
                                            </p:txEl>
                                          </p:spTgt>
                                        </p:tgtEl>
                                        <p:attrNameLst>
                                          <p:attrName>style.visibility</p:attrName>
                                        </p:attrNameLst>
                                      </p:cBhvr>
                                      <p:to>
                                        <p:strVal val="visible"/>
                                      </p:to>
                                    </p:set>
                                    <p:animEffect transition="in" filter="blinds(horizontal)">
                                      <p:cBhvr>
                                        <p:cTn id="12" dur="500"/>
                                        <p:tgtEl>
                                          <p:spTgt spid="859140">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859140">
                                            <p:txEl>
                                              <p:pRg st="2" end="2"/>
                                            </p:txEl>
                                          </p:spTgt>
                                        </p:tgtEl>
                                        <p:attrNameLst>
                                          <p:attrName>style.visibility</p:attrName>
                                        </p:attrNameLst>
                                      </p:cBhvr>
                                      <p:to>
                                        <p:strVal val="visible"/>
                                      </p:to>
                                    </p:set>
                                    <p:animEffect transition="in" filter="blinds(horizontal)">
                                      <p:cBhvr>
                                        <p:cTn id="15" dur="500"/>
                                        <p:tgtEl>
                                          <p:spTgt spid="8591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ar-SA" smtClean="0">
                <a:solidFill>
                  <a:schemeClr val="tx1"/>
                </a:solidFill>
              </a:rPr>
              <a:t>Go-back-</a:t>
            </a:r>
            <a:r>
              <a:rPr lang="en-US" altLang="ar-SA" i="1" smtClean="0">
                <a:solidFill>
                  <a:schemeClr val="tx1"/>
                </a:solidFill>
              </a:rPr>
              <a:t>N</a:t>
            </a:r>
            <a:r>
              <a:rPr lang="en-US" altLang="ar-SA" smtClean="0">
                <a:solidFill>
                  <a:schemeClr val="tx1"/>
                </a:solidFill>
              </a:rPr>
              <a:t> </a:t>
            </a:r>
            <a:r>
              <a:rPr lang="en-US" altLang="ar-SA" smtClean="0"/>
              <a:t/>
            </a:r>
            <a:br>
              <a:rPr lang="en-US" altLang="ar-SA" smtClean="0"/>
            </a:br>
            <a:r>
              <a:rPr lang="en-US" altLang="ar-SA" sz="3600" smtClean="0">
                <a:solidFill>
                  <a:srgbClr val="FF0000"/>
                </a:solidFill>
              </a:rPr>
              <a:t>sender window size</a:t>
            </a:r>
          </a:p>
        </p:txBody>
      </p:sp>
      <p:sp>
        <p:nvSpPr>
          <p:cNvPr id="27651" name="Text Box 4"/>
          <p:cNvSpPr txBox="1">
            <a:spLocks noChangeArrowheads="1"/>
          </p:cNvSpPr>
          <p:nvPr/>
        </p:nvSpPr>
        <p:spPr bwMode="auto">
          <a:xfrm>
            <a:off x="3533775" y="5486400"/>
            <a:ext cx="1600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US" altLang="ar-SA" sz="1600" b="0"/>
              <a:t>sequence number</a:t>
            </a:r>
            <a:endParaRPr lang="en-GB" altLang="ar-SA" sz="1600" b="0"/>
          </a:p>
        </p:txBody>
      </p:sp>
      <p:sp>
        <p:nvSpPr>
          <p:cNvPr id="27652" name="Line 5"/>
          <p:cNvSpPr>
            <a:spLocks noChangeShapeType="1"/>
          </p:cNvSpPr>
          <p:nvPr/>
        </p:nvSpPr>
        <p:spPr bwMode="auto">
          <a:xfrm flipH="1">
            <a:off x="3305175" y="5715000"/>
            <a:ext cx="304800" cy="2286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27653" name="Rectangle 8"/>
          <p:cNvSpPr>
            <a:spLocks noChangeArrowheads="1"/>
          </p:cNvSpPr>
          <p:nvPr/>
        </p:nvSpPr>
        <p:spPr bwMode="gray">
          <a:xfrm>
            <a:off x="442913" y="9255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endParaRPr kumimoji="1" lang="ar-SA" altLang="ar-SA" sz="2400" b="0">
              <a:latin typeface="Tahoma" panose="020B0604030504040204" pitchFamily="34" charset="0"/>
            </a:endParaRPr>
          </a:p>
        </p:txBody>
      </p:sp>
      <p:pic>
        <p:nvPicPr>
          <p:cNvPr id="276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738" y="1590675"/>
            <a:ext cx="7358062"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3075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3109</TotalTime>
  <Words>3660</Words>
  <Application>Microsoft Office PowerPoint</Application>
  <PresentationFormat>On-screen Show (4:3)</PresentationFormat>
  <Paragraphs>731</Paragraphs>
  <Slides>128</Slides>
  <Notes>120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128</vt:i4>
      </vt:variant>
    </vt:vector>
  </HeadingPairs>
  <TitlesOfParts>
    <vt:vector size="139" baseType="lpstr">
      <vt:lpstr>굴림</vt:lpstr>
      <vt:lpstr>ＭＳ Ｐゴシック</vt:lpstr>
      <vt:lpstr>ＭＳ Ｐゴシック</vt:lpstr>
      <vt:lpstr>Arial</vt:lpstr>
      <vt:lpstr>Garamond</vt:lpstr>
      <vt:lpstr>Helvetica Neue</vt:lpstr>
      <vt:lpstr>Tahoma</vt:lpstr>
      <vt:lpstr>Times</vt:lpstr>
      <vt:lpstr>Times New Roman</vt:lpstr>
      <vt:lpstr>Wingdings</vt:lpstr>
      <vt:lpstr>Blends</vt:lpstr>
      <vt:lpstr>PowerPoint Presentation</vt:lpstr>
      <vt:lpstr>The Data Link Layer </vt:lpstr>
      <vt:lpstr>The Data Link Layer</vt:lpstr>
      <vt:lpstr>The Data Link Layer</vt:lpstr>
      <vt:lpstr>Data Link Layer Design Issues</vt:lpstr>
      <vt:lpstr>PowerPoint Presentation</vt:lpstr>
      <vt:lpstr>Frames</vt:lpstr>
      <vt:lpstr>Framing Methods</vt:lpstr>
      <vt:lpstr>Framing – Byte count</vt:lpstr>
      <vt:lpstr>Framing – Byte stuffing</vt:lpstr>
      <vt:lpstr>Framing – Bit stuffing</vt:lpstr>
      <vt:lpstr>Error Control</vt:lpstr>
      <vt:lpstr>Flow Control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Binary Division</vt:lpstr>
      <vt:lpstr> Binary Division</vt:lpstr>
      <vt:lpstr>2.8 Error Detection and Correction</vt:lpstr>
      <vt:lpstr>2.8 Error Detection and Correction</vt:lpstr>
      <vt:lpstr>PowerPoint Presentation</vt:lpstr>
      <vt:lpstr>PowerPoint Presentation</vt:lpstr>
      <vt:lpstr>At the sender side</vt:lpstr>
      <vt:lpstr>At the receiver side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Data Link Layer (DLL) </vt:lpstr>
      <vt:lpstr>Flow and Error Control</vt:lpstr>
      <vt:lpstr>PowerPoint Presentation</vt:lpstr>
      <vt:lpstr>Noisy Channels</vt:lpstr>
      <vt:lpstr>Stop-and-Wait Automatic Repeat Request</vt:lpstr>
      <vt:lpstr>Stop-and-Wait</vt:lpstr>
      <vt:lpstr>Stop-and-Wait ARQ</vt:lpstr>
      <vt:lpstr>Stop-and-Wait ARQ  Normal operation</vt:lpstr>
      <vt:lpstr>Stop-and-Wait ARQ  Lost or damaged frame </vt:lpstr>
      <vt:lpstr>Stop-and-Wait ARQ  Lost ACK</vt:lpstr>
      <vt:lpstr>Stop-and-Wait ARQ  Delayed ACK</vt:lpstr>
      <vt:lpstr>Duplex Stop-and-Wait ARQ</vt:lpstr>
      <vt:lpstr>PowerPoint Presentation</vt:lpstr>
      <vt:lpstr>PowerPoint Presentation</vt:lpstr>
      <vt:lpstr>Stop-and-Wait ARQ</vt:lpstr>
      <vt:lpstr>PowerPoint Presentation</vt:lpstr>
      <vt:lpstr>Pipelining</vt:lpstr>
      <vt:lpstr>Sliding Window Protocols</vt:lpstr>
      <vt:lpstr>Go-back-N Control variables </vt:lpstr>
      <vt:lpstr>Go-back-N  </vt:lpstr>
      <vt:lpstr>Go-back-N  </vt:lpstr>
      <vt:lpstr>The name of Go-back-N: why?</vt:lpstr>
      <vt:lpstr>Go-back-N  normal operation</vt:lpstr>
      <vt:lpstr>    Go-back-N  damaged or lost frame</vt:lpstr>
      <vt:lpstr>Go-back-N  sender window size</vt:lpstr>
      <vt:lpstr>PowerPoint Presentation</vt:lpstr>
      <vt:lpstr>PowerPoint Presentation</vt:lpstr>
      <vt:lpstr>Go-back-N</vt:lpstr>
      <vt:lpstr>PowerPoint Presentation</vt:lpstr>
      <vt:lpstr>PowerPoint Presentation</vt:lpstr>
      <vt:lpstr>Selective Repeat ARQ</vt:lpstr>
      <vt:lpstr>Selective Repeat ARQ</vt:lpstr>
      <vt:lpstr>Selective Repeat ARQ</vt:lpstr>
      <vt:lpstr>Selective Repeat ARQ  lost frame</vt:lpstr>
      <vt:lpstr>Selective Repeat ARQ Sender window size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Data Transparency </vt:lpstr>
      <vt:lpstr>Bit Stuffing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Dr. Adel AlSodani</cp:lastModifiedBy>
  <cp:revision>198</cp:revision>
  <dcterms:created xsi:type="dcterms:W3CDTF">2000-01-15T04:50:39Z</dcterms:created>
  <dcterms:modified xsi:type="dcterms:W3CDTF">2016-10-19T03:10:16Z</dcterms:modified>
</cp:coreProperties>
</file>