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2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7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8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0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7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2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6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5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2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0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6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6BA6D-9F6C-4D60-9123-29D283A36BB5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9E64F-9E68-4CA4-9A13-A55D1889A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6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41676" y="2204864"/>
            <a:ext cx="7526733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/>
              <a:t>Introduction to Cisco IOS -(</a:t>
            </a:r>
            <a:r>
              <a:rPr lang="en-US" sz="6000" dirty="0"/>
              <a:t>Internetwork Operating System</a:t>
            </a:r>
            <a:r>
              <a:rPr lang="en-US" sz="6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99554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528" y="12576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Interfaces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DFEDE-031A-4705-9DCC-C75993DE049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345092" name="Text Box 3"/>
          <p:cNvSpPr txBox="1">
            <a:spLocks noChangeArrowheads="1"/>
          </p:cNvSpPr>
          <p:nvPr/>
        </p:nvSpPr>
        <p:spPr bwMode="auto">
          <a:xfrm>
            <a:off x="1752600" y="1391866"/>
            <a:ext cx="8610600" cy="369331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dirty="0"/>
              <a:t>Interfaces have the following characteristics and functions: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	Connect router to network for frame entry and exit </a:t>
            </a:r>
          </a:p>
          <a:p>
            <a:pPr algn="l">
              <a:defRPr/>
            </a:pPr>
            <a:r>
              <a:rPr lang="en-US" dirty="0"/>
              <a:t>	Can be on the motherboard or on a separate module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Types of interfaces: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	Ethernet</a:t>
            </a:r>
          </a:p>
          <a:p>
            <a:pPr algn="l">
              <a:defRPr/>
            </a:pPr>
            <a:r>
              <a:rPr lang="en-US" dirty="0"/>
              <a:t>	Fast Ethernet</a:t>
            </a:r>
          </a:p>
          <a:p>
            <a:pPr algn="l">
              <a:defRPr/>
            </a:pPr>
            <a:r>
              <a:rPr lang="en-US" dirty="0"/>
              <a:t>	Serial</a:t>
            </a:r>
          </a:p>
          <a:p>
            <a:pPr algn="l">
              <a:defRPr/>
            </a:pPr>
            <a:r>
              <a:rPr lang="en-US" dirty="0"/>
              <a:t>	Loopback</a:t>
            </a:r>
          </a:p>
          <a:p>
            <a:pPr algn="l">
              <a:defRPr/>
            </a:pPr>
            <a:r>
              <a:rPr lang="en-US" dirty="0"/>
              <a:t>	Console</a:t>
            </a:r>
          </a:p>
          <a:p>
            <a:pPr algn="l">
              <a:defRPr/>
            </a:pPr>
            <a:r>
              <a:rPr lang="en-US" dirty="0"/>
              <a:t>	Aux</a:t>
            </a:r>
          </a:p>
        </p:txBody>
      </p:sp>
    </p:spTree>
    <p:extLst>
      <p:ext uri="{BB962C8B-B14F-4D97-AF65-F5344CB8AC3E}">
        <p14:creationId xmlns:p14="http://schemas.microsoft.com/office/powerpoint/2010/main" val="2243271757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536" y="692696"/>
            <a:ext cx="91440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IOS File System Overview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173BF-DB39-4038-9115-120062A85AB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1488899" name="Object 3"/>
          <p:cNvGraphicFramePr>
            <a:graphicFrameLocks noChangeAspect="1"/>
          </p:cNvGraphicFramePr>
          <p:nvPr/>
        </p:nvGraphicFramePr>
        <p:xfrm>
          <a:off x="3580736" y="1484784"/>
          <a:ext cx="5323576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3" imgW="5896798" imgH="5742857" progId="PBrush">
                  <p:embed/>
                </p:oleObj>
              </mc:Choice>
              <mc:Fallback>
                <p:oleObj name="Bitmap Image" r:id="rId3" imgW="5896798" imgH="5742857" progId="PBrush">
                  <p:embed/>
                  <p:pic>
                    <p:nvPicPr>
                      <p:cNvPr id="14888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0736" y="1484784"/>
                        <a:ext cx="5323576" cy="5184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221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528" y="476672"/>
            <a:ext cx="91440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Overview of Router Modes:</a:t>
            </a:r>
          </a:p>
        </p:txBody>
      </p:sp>
      <p:graphicFrame>
        <p:nvGraphicFramePr>
          <p:cNvPr id="13619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775520" y="1772816"/>
          <a:ext cx="8452258" cy="3260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3" imgW="6295238" imgH="2429214" progId="PBrush">
                  <p:embed/>
                </p:oleObj>
              </mc:Choice>
              <mc:Fallback>
                <p:oleObj name="Bitmap Image" r:id="rId3" imgW="6295238" imgH="2429214" progId="PBrush">
                  <p:embed/>
                  <p:pic>
                    <p:nvPicPr>
                      <p:cNvPr id="13619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0" y="1772816"/>
                        <a:ext cx="8452258" cy="3260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A037C7-2341-4EC0-834C-C688BB3F4486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536" y="620688"/>
            <a:ext cx="91440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Router Modes</a:t>
            </a:r>
          </a:p>
        </p:txBody>
      </p:sp>
      <p:graphicFrame>
        <p:nvGraphicFramePr>
          <p:cNvPr id="13721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135560" y="1268761"/>
          <a:ext cx="7949344" cy="5372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Bitmap Image" r:id="rId3" imgW="5525271" imgH="3734321" progId="PBrush">
                  <p:embed/>
                </p:oleObj>
              </mc:Choice>
              <mc:Fallback>
                <p:oleObj name="Bitmap Image" r:id="rId3" imgW="5525271" imgH="3734321" progId="PBrush">
                  <p:embed/>
                  <p:pic>
                    <p:nvPicPr>
                      <p:cNvPr id="1372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560" y="1268761"/>
                        <a:ext cx="7949344" cy="5372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F76DD0-7359-4E4A-940B-0E0978C4E85B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560" y="476672"/>
            <a:ext cx="91440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User Mode Commands</a:t>
            </a:r>
          </a:p>
        </p:txBody>
      </p:sp>
      <p:graphicFrame>
        <p:nvGraphicFramePr>
          <p:cNvPr id="13824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1545" y="1196752"/>
          <a:ext cx="8157247" cy="5508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Bitmap Image" r:id="rId3" imgW="5485714" imgH="3704762" progId="PBrush">
                  <p:embed/>
                </p:oleObj>
              </mc:Choice>
              <mc:Fallback>
                <p:oleObj name="Bitmap Image" r:id="rId3" imgW="5485714" imgH="3704762" progId="PBrush">
                  <p:embed/>
                  <p:pic>
                    <p:nvPicPr>
                      <p:cNvPr id="13824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1545" y="1196752"/>
                        <a:ext cx="8157247" cy="55088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96DB4B-7E5C-49F8-94BD-7D2A8159C978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9576" y="510952"/>
            <a:ext cx="91440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Privileged Mode Commands</a:t>
            </a:r>
          </a:p>
        </p:txBody>
      </p:sp>
      <p:graphicFrame>
        <p:nvGraphicFramePr>
          <p:cNvPr id="13926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084514" y="1322638"/>
          <a:ext cx="4883695" cy="530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Bitmap Image" r:id="rId3" imgW="4296375" imgH="4667902" progId="PBrush">
                  <p:embed/>
                </p:oleObj>
              </mc:Choice>
              <mc:Fallback>
                <p:oleObj name="Bitmap Image" r:id="rId3" imgW="4296375" imgH="4667902" progId="PBrush">
                  <p:embed/>
                  <p:pic>
                    <p:nvPicPr>
                      <p:cNvPr id="13926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4" y="1322638"/>
                        <a:ext cx="4883695" cy="530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74538-9E3A-4533-911C-672FE8D2460E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02212" name="Text Box 4"/>
          <p:cNvSpPr txBox="1">
            <a:spLocks noChangeArrowheads="1"/>
          </p:cNvSpPr>
          <p:nvPr/>
        </p:nvSpPr>
        <p:spPr bwMode="auto">
          <a:xfrm>
            <a:off x="8534400" y="2133600"/>
            <a:ext cx="1905000" cy="2705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sz="2400" dirty="0"/>
              <a:t>NOTE:</a:t>
            </a:r>
          </a:p>
          <a:p>
            <a:pPr algn="l">
              <a:defRPr/>
            </a:pPr>
            <a:r>
              <a:rPr lang="en-US" sz="2400" dirty="0"/>
              <a:t>There are many more commands available in privileged mode.</a:t>
            </a:r>
          </a:p>
        </p:txBody>
      </p:sp>
    </p:spTree>
    <p:extLst>
      <p:ext uri="{BB962C8B-B14F-4D97-AF65-F5344CB8AC3E}">
        <p14:creationId xmlns:p14="http://schemas.microsoft.com/office/powerpoint/2010/main" val="426732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022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2212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32520" y="430560"/>
            <a:ext cx="91440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CLI Command Modes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50AAC-AD9E-434A-AA17-165D645C168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354308" name="Text Box 3"/>
          <p:cNvSpPr txBox="1">
            <a:spLocks noChangeArrowheads="1"/>
          </p:cNvSpPr>
          <p:nvPr/>
        </p:nvSpPr>
        <p:spPr bwMode="auto">
          <a:xfrm>
            <a:off x="1752600" y="1412777"/>
            <a:ext cx="8686800" cy="507831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/>
              <a:t>All command-line interface (CLI) configuration changes to a Cisco router are made from the global configuration mode. Other more specific modes are entered depending upon the configuration change that is required.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Global configuration mode commands are used in a router to apply configuration statements that affect the system as a whole.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The following command moves the router into global configuration mode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 err="1"/>
              <a:t>Router#</a:t>
            </a:r>
            <a:r>
              <a:rPr lang="en-US" b="1" dirty="0" err="1"/>
              <a:t>configure</a:t>
            </a:r>
            <a:r>
              <a:rPr lang="en-US" b="1" dirty="0"/>
              <a:t> terminal            (or </a:t>
            </a:r>
            <a:r>
              <a:rPr lang="en-US" b="1" dirty="0" err="1"/>
              <a:t>config</a:t>
            </a:r>
            <a:r>
              <a:rPr lang="en-US" b="1" dirty="0"/>
              <a:t> t)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Router(</a:t>
            </a:r>
            <a:r>
              <a:rPr lang="en-US" dirty="0" err="1"/>
              <a:t>config</a:t>
            </a:r>
            <a:r>
              <a:rPr lang="en-US" dirty="0"/>
              <a:t>)#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When specific configuration modes are entered, the router prompt changes to indicate the current configuration mode.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Typing </a:t>
            </a:r>
            <a:r>
              <a:rPr lang="en-US" b="1" dirty="0"/>
              <a:t>exit</a:t>
            </a:r>
            <a:r>
              <a:rPr lang="en-US" dirty="0"/>
              <a:t> from one of these specific configuration modes will return the router to global configuration mode. Pressing </a:t>
            </a:r>
            <a:r>
              <a:rPr lang="en-US" b="1" dirty="0"/>
              <a:t>Ctrl-Z</a:t>
            </a:r>
            <a:r>
              <a:rPr lang="en-US" dirty="0"/>
              <a:t> returns the router to all the way back privileged EXEC mode.</a:t>
            </a:r>
          </a:p>
        </p:txBody>
      </p:sp>
    </p:spTree>
    <p:extLst>
      <p:ext uri="{BB962C8B-B14F-4D97-AF65-F5344CB8AC3E}">
        <p14:creationId xmlns:p14="http://schemas.microsoft.com/office/powerpoint/2010/main" val="313157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31504" y="718592"/>
            <a:ext cx="91440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Configuring a Router’s Name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5B195-BB2B-4B4B-A660-7B6D1C2F42F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355332" name="Text Box 3"/>
          <p:cNvSpPr txBox="1">
            <a:spLocks noChangeArrowheads="1"/>
          </p:cNvSpPr>
          <p:nvPr/>
        </p:nvSpPr>
        <p:spPr bwMode="auto">
          <a:xfrm>
            <a:off x="1703512" y="1988841"/>
            <a:ext cx="8686800" cy="258532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dirty="0"/>
              <a:t>A router should be given a unique name as one of the first configuration tasks.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This task is accomplished in global configuration mode using the following commands: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Router(</a:t>
            </a:r>
            <a:r>
              <a:rPr lang="en-US" dirty="0" err="1"/>
              <a:t>config</a:t>
            </a:r>
            <a:r>
              <a:rPr lang="en-US" dirty="0"/>
              <a:t>)#</a:t>
            </a:r>
            <a:r>
              <a:rPr lang="en-US" b="1" dirty="0"/>
              <a:t>hostname Tokyo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Tokyo(</a:t>
            </a:r>
            <a:r>
              <a:rPr lang="en-US" dirty="0" err="1"/>
              <a:t>config</a:t>
            </a:r>
            <a:r>
              <a:rPr lang="en-US" dirty="0"/>
              <a:t>)#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As soon as the </a:t>
            </a:r>
            <a:r>
              <a:rPr lang="en-US" b="1" dirty="0"/>
              <a:t>Enter</a:t>
            </a:r>
            <a:r>
              <a:rPr lang="en-US" dirty="0"/>
              <a:t> key is pressed, the prompt changes from the default host name (Router) to the newly configured host name (which is Tokyo in the example above). </a:t>
            </a:r>
          </a:p>
        </p:txBody>
      </p:sp>
    </p:spTree>
    <p:extLst>
      <p:ext uri="{BB962C8B-B14F-4D97-AF65-F5344CB8AC3E}">
        <p14:creationId xmlns:p14="http://schemas.microsoft.com/office/powerpoint/2010/main" val="355035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04528" y="574576"/>
            <a:ext cx="91440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Configuring a Console Password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0F18C-2121-4240-81C1-B1F4CC9EBE3F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356356" name="Text Box 3"/>
          <p:cNvSpPr txBox="1">
            <a:spLocks noChangeArrowheads="1"/>
          </p:cNvSpPr>
          <p:nvPr/>
        </p:nvSpPr>
        <p:spPr bwMode="auto">
          <a:xfrm>
            <a:off x="1752600" y="1812880"/>
            <a:ext cx="8686800" cy="341632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dirty="0"/>
              <a:t>Passwords restrict access to routers. </a:t>
            </a:r>
          </a:p>
          <a:p>
            <a:pPr algn="l">
              <a:defRPr/>
            </a:pPr>
            <a:r>
              <a:rPr lang="en-US" dirty="0"/>
              <a:t>Passwords should always be configured for virtual terminal lines and the console line.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Passwords are also used to control access to privileged EXEC mode so that only authorized users may make changes to the configuration file.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The following commands are used to set an optional but recommended password on the console line: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>
                <a:latin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</a:rPr>
              <a:t>)#</a:t>
            </a:r>
            <a:r>
              <a:rPr lang="en-US" b="1" dirty="0">
                <a:latin typeface="Courier New" pitchFamily="49" charset="0"/>
              </a:rPr>
              <a:t>line console 0</a:t>
            </a:r>
            <a:r>
              <a:rPr lang="en-US" dirty="0">
                <a:latin typeface="Courier New" pitchFamily="49" charset="0"/>
              </a:rPr>
              <a:t/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</a:rPr>
              <a:t>-line)#</a:t>
            </a:r>
            <a:r>
              <a:rPr lang="en-US" b="1" dirty="0">
                <a:latin typeface="Courier New" pitchFamily="49" charset="0"/>
              </a:rPr>
              <a:t>password &lt;</a:t>
            </a:r>
            <a:r>
              <a:rPr lang="en-US" i="1" dirty="0">
                <a:latin typeface="Courier New" pitchFamily="49" charset="0"/>
              </a:rPr>
              <a:t>password</a:t>
            </a:r>
            <a:r>
              <a:rPr lang="en-US" b="1" dirty="0">
                <a:latin typeface="Courier New" pitchFamily="49" charset="0"/>
              </a:rPr>
              <a:t>&gt;</a:t>
            </a:r>
            <a:r>
              <a:rPr lang="en-US" dirty="0">
                <a:latin typeface="Courier New" pitchFamily="49" charset="0"/>
              </a:rPr>
              <a:t/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</a:rPr>
              <a:t>-line)#</a:t>
            </a:r>
            <a:r>
              <a:rPr lang="en-US" b="1" dirty="0">
                <a:latin typeface="Courier New" pitchFamily="49" charset="0"/>
              </a:rPr>
              <a:t>login</a:t>
            </a:r>
            <a:r>
              <a:rPr lang="en-US" dirty="0">
                <a:latin typeface="Courier New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81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5520" y="434752"/>
            <a:ext cx="91440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>
                <a:latin typeface="+mn-lt"/>
              </a:rPr>
              <a:t>Configuring Interfaces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0AE9F-0FEE-4E91-956B-326A9F95D4DE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58404" name="Text Box 3"/>
          <p:cNvSpPr txBox="1">
            <a:spLocks noChangeArrowheads="1"/>
          </p:cNvSpPr>
          <p:nvPr/>
        </p:nvSpPr>
        <p:spPr bwMode="auto">
          <a:xfrm>
            <a:off x="1752600" y="1196753"/>
            <a:ext cx="8686800" cy="563231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dirty="0"/>
              <a:t>An interface needs an IP Address and a Subnet Mask to be configured.  </a:t>
            </a:r>
          </a:p>
          <a:p>
            <a:pPr algn="l">
              <a:defRPr/>
            </a:pPr>
            <a:r>
              <a:rPr lang="en-US" dirty="0"/>
              <a:t>All interfaces are “shutdown” by default.  </a:t>
            </a:r>
          </a:p>
          <a:p>
            <a:pPr algn="l">
              <a:defRPr/>
            </a:pPr>
            <a:r>
              <a:rPr lang="en-US" dirty="0"/>
              <a:t>The DCE end of a serial interface needs a clock rate.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Router#config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t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)#interface serial 0/1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address 200.100.50.75 255.255.255.240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-if)#clock rate 56000    (required for serial DCE only)           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-if)#no shutdown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-if)#exit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)#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f0/0          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address 150.100.50.25 255.255.255.0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-if)#no shutdown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-if)#exit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)#exit</a:t>
            </a:r>
          </a:p>
          <a:p>
            <a:pPr algn="l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Router#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On older routers, Serial 0/1 would be just Serial 1 and f0/0 would be e0.</a:t>
            </a:r>
          </a:p>
          <a:p>
            <a:pPr algn="l">
              <a:defRPr/>
            </a:pPr>
            <a:r>
              <a:rPr lang="en-US" dirty="0"/>
              <a:t>s = serial		e = Ethernet		f = fast Ethernet</a:t>
            </a:r>
          </a:p>
        </p:txBody>
      </p:sp>
    </p:spTree>
    <p:extLst>
      <p:ext uri="{BB962C8B-B14F-4D97-AF65-F5344CB8AC3E}">
        <p14:creationId xmlns:p14="http://schemas.microsoft.com/office/powerpoint/2010/main" val="42925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59054" y="1412777"/>
            <a:ext cx="8657426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/>
              <a:t>Cisco IOS: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Just like a computer a switch or router requires an operating system to support the</a:t>
            </a:r>
          </a:p>
          <a:p>
            <a:pPr algn="l" rtl="0"/>
            <a:r>
              <a:rPr lang="en-US" dirty="0"/>
              <a:t>hardware. Cisco IOS is the operating system that you will find on the switches and routers and some other devices like wireless access points.</a:t>
            </a:r>
          </a:p>
          <a:p>
            <a:pPr algn="l" rtl="0"/>
            <a:r>
              <a:rPr lang="en-US" dirty="0"/>
              <a:t>When you work with Cisco routers and switches you will do most of the configuration using the CLI (Command Line Interface).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64660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 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04" y="1690688"/>
            <a:ext cx="9353896" cy="502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91544" y="1052737"/>
            <a:ext cx="414966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dirty="0"/>
              <a:t>We need:</a:t>
            </a:r>
          </a:p>
          <a:p>
            <a:pPr algn="l"/>
            <a:r>
              <a:rPr lang="en-US" dirty="0"/>
              <a:t>1- a switch</a:t>
            </a:r>
          </a:p>
          <a:p>
            <a:pPr algn="l"/>
            <a:r>
              <a:rPr lang="en-US" dirty="0"/>
              <a:t>2- console cable.</a:t>
            </a:r>
          </a:p>
          <a:p>
            <a:pPr algn="l"/>
            <a:r>
              <a:rPr lang="en-US" dirty="0"/>
              <a:t>3- an application to connect to serial ports</a:t>
            </a:r>
            <a:endParaRPr lang="x-none" dirty="0"/>
          </a:p>
        </p:txBody>
      </p:sp>
      <p:pic>
        <p:nvPicPr>
          <p:cNvPr id="4" name="صورة 3" descr="s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7688" y="2330200"/>
            <a:ext cx="5046712" cy="1535438"/>
          </a:xfrm>
          <a:prstGeom prst="rect">
            <a:avLst/>
          </a:prstGeom>
        </p:spPr>
      </p:pic>
      <p:pic>
        <p:nvPicPr>
          <p:cNvPr id="5" name="صورة 4" descr="roll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5640" y="4437112"/>
            <a:ext cx="2232248" cy="1809574"/>
          </a:xfrm>
          <a:prstGeom prst="rect">
            <a:avLst/>
          </a:prstGeom>
        </p:spPr>
      </p:pic>
      <p:pic>
        <p:nvPicPr>
          <p:cNvPr id="6" name="صورة 5" descr="rollove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2144" y="4509120"/>
            <a:ext cx="20193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1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Determining Which Cables to Use When Wiring Devices Together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433514"/>
            <a:ext cx="71247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6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75521" y="1124744"/>
            <a:ext cx="8493287" cy="59093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As soon as you power on the switch this is what it will do:</a:t>
            </a:r>
          </a:p>
          <a:p>
            <a:pPr algn="l" rtl="0"/>
            <a:r>
              <a:rPr lang="en-US" dirty="0"/>
              <a:t>1. Check the hardware.</a:t>
            </a:r>
          </a:p>
          <a:p>
            <a:pPr algn="l" rtl="0"/>
            <a:r>
              <a:rPr lang="en-US" dirty="0"/>
              <a:t>2. Locate the Cisco IOS image &amp; load it to the RAM.</a:t>
            </a:r>
          </a:p>
          <a:p>
            <a:pPr algn="l" rtl="0"/>
            <a:r>
              <a:rPr lang="en-US" dirty="0"/>
              <a:t>3. Locate and apply configuration (if available).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Once the switch is done you finally get to see this message:</a:t>
            </a:r>
          </a:p>
          <a:p>
            <a:pPr algn="l" rtl="0"/>
            <a:r>
              <a:rPr lang="en-US" dirty="0"/>
              <a:t>Press RETURN to get started!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If the switch does not have a configuration, you'll see the following:</a:t>
            </a:r>
          </a:p>
          <a:p>
            <a:pPr algn="l" rtl="0"/>
            <a:r>
              <a:rPr lang="en-US" dirty="0"/>
              <a:t>--- System Configuration Dialog ---</a:t>
            </a:r>
          </a:p>
          <a:p>
            <a:pPr algn="l" rtl="0"/>
            <a:r>
              <a:rPr lang="en-US" dirty="0"/>
              <a:t>Would you like to enter the initial configuration dialog? [yes/no]: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If you type yes and press enter it will walk you through a wizard where you can configure</a:t>
            </a:r>
          </a:p>
          <a:p>
            <a:pPr algn="l" rtl="0"/>
            <a:r>
              <a:rPr lang="en-US" dirty="0"/>
              <a:t>some basic settings.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Note:</a:t>
            </a:r>
          </a:p>
          <a:p>
            <a:pPr algn="l" rtl="0"/>
            <a:r>
              <a:rPr lang="en-US" dirty="0"/>
              <a:t>we'll configure everything ourselves, so we will choose no.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87659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03512" y="764704"/>
            <a:ext cx="1224136" cy="43204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/>
              <a:t>RAM:</a:t>
            </a:r>
            <a:endParaRPr lang="en-US" sz="1800" b="1" dirty="0"/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EACA1-23C6-4644-99AA-9372B786C09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40996" name="Text Box 3"/>
          <p:cNvSpPr txBox="1">
            <a:spLocks noChangeArrowheads="1"/>
          </p:cNvSpPr>
          <p:nvPr/>
        </p:nvSpPr>
        <p:spPr bwMode="auto">
          <a:xfrm>
            <a:off x="1676400" y="1336675"/>
            <a:ext cx="8915400" cy="341632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dirty="0"/>
              <a:t>Random Access Memory, also called dynamic RAM (DRAM)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RAM has the following characteristics and functions: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	Stores routing tables </a:t>
            </a:r>
          </a:p>
          <a:p>
            <a:pPr algn="l">
              <a:defRPr/>
            </a:pPr>
            <a:r>
              <a:rPr lang="en-US" dirty="0"/>
              <a:t>	Holds ARP cache </a:t>
            </a:r>
          </a:p>
          <a:p>
            <a:pPr algn="l">
              <a:defRPr/>
            </a:pPr>
            <a:r>
              <a:rPr lang="en-US" dirty="0"/>
              <a:t>	Holds fast-switching cache </a:t>
            </a:r>
          </a:p>
          <a:p>
            <a:pPr algn="l">
              <a:defRPr/>
            </a:pPr>
            <a:r>
              <a:rPr lang="en-US" dirty="0"/>
              <a:t>	Performs packet buffering (shared RAM) </a:t>
            </a:r>
          </a:p>
          <a:p>
            <a:pPr algn="l">
              <a:defRPr/>
            </a:pPr>
            <a:r>
              <a:rPr lang="en-US" dirty="0"/>
              <a:t>	Maintains packet-hold queues </a:t>
            </a:r>
          </a:p>
          <a:p>
            <a:pPr algn="l">
              <a:defRPr/>
            </a:pPr>
            <a:r>
              <a:rPr lang="en-US" dirty="0"/>
              <a:t>	Provides temporary memory for the configuration file of the router while the router is powered on </a:t>
            </a:r>
          </a:p>
          <a:p>
            <a:pPr algn="l">
              <a:defRPr/>
            </a:pPr>
            <a:r>
              <a:rPr lang="en-US" dirty="0"/>
              <a:t>	Loses content when router is powered down or restarted </a:t>
            </a:r>
          </a:p>
        </p:txBody>
      </p:sp>
    </p:spTree>
    <p:extLst>
      <p:ext uri="{BB962C8B-B14F-4D97-AF65-F5344CB8AC3E}">
        <p14:creationId xmlns:p14="http://schemas.microsoft.com/office/powerpoint/2010/main" val="1062083274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31504" y="12576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/>
              <a:t>NVRAM: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9ADA9-CBBE-4295-AF07-A054B21A7AB3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42020" name="Text Box 3"/>
          <p:cNvSpPr txBox="1">
            <a:spLocks noChangeArrowheads="1"/>
          </p:cNvSpPr>
          <p:nvPr/>
        </p:nvSpPr>
        <p:spPr bwMode="auto">
          <a:xfrm>
            <a:off x="1676400" y="1336674"/>
            <a:ext cx="8915400" cy="175432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/>
              <a:t>Non-Volatile RAM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NVRAM has the following characteristics and functions: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	Provides storage for the startup configuration file.</a:t>
            </a:r>
          </a:p>
          <a:p>
            <a:pPr algn="l">
              <a:defRPr/>
            </a:pPr>
            <a:r>
              <a:rPr lang="en-US" dirty="0"/>
              <a:t>Retains content when router is powered down or restarted. </a:t>
            </a:r>
          </a:p>
        </p:txBody>
      </p:sp>
    </p:spTree>
    <p:extLst>
      <p:ext uri="{BB962C8B-B14F-4D97-AF65-F5344CB8AC3E}">
        <p14:creationId xmlns:p14="http://schemas.microsoft.com/office/powerpoint/2010/main" val="3418148583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76536" y="116632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/>
              <a:t>Flash: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7A37E-248D-4E85-B329-03AA37ED1A3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343044" name="Text Box 3"/>
          <p:cNvSpPr txBox="1">
            <a:spLocks noChangeArrowheads="1"/>
          </p:cNvSpPr>
          <p:nvPr/>
        </p:nvSpPr>
        <p:spPr bwMode="auto">
          <a:xfrm>
            <a:off x="1752600" y="1336675"/>
            <a:ext cx="8915400" cy="230832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/>
              <a:t>Flash memory has the following characteristics and functions: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Holds the operating system image (IOS). </a:t>
            </a:r>
          </a:p>
          <a:p>
            <a:pPr algn="l">
              <a:defRPr/>
            </a:pPr>
            <a:r>
              <a:rPr lang="en-US" dirty="0"/>
              <a:t>Allows software to be updated without removing and replacing chips on the processor </a:t>
            </a:r>
          </a:p>
          <a:p>
            <a:pPr algn="l">
              <a:defRPr/>
            </a:pPr>
            <a:r>
              <a:rPr lang="en-US" dirty="0"/>
              <a:t>	Retains content when router is powered down or restarted</a:t>
            </a:r>
          </a:p>
          <a:p>
            <a:pPr algn="l">
              <a:defRPr/>
            </a:pPr>
            <a:r>
              <a:rPr lang="en-US" dirty="0"/>
              <a:t>	Can store multiple versions of IOS software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Is a type of electronically erasable, programmable ROM (EEPROM) </a:t>
            </a:r>
          </a:p>
        </p:txBody>
      </p:sp>
    </p:spTree>
    <p:extLst>
      <p:ext uri="{BB962C8B-B14F-4D97-AF65-F5344CB8AC3E}">
        <p14:creationId xmlns:p14="http://schemas.microsoft.com/office/powerpoint/2010/main" val="1035012393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6536" y="7620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/>
              <a:t>ROM</a:t>
            </a: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2AF8F-762C-46D8-981C-8659648BEF54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44068" name="Text Box 3"/>
          <p:cNvSpPr txBox="1">
            <a:spLocks noChangeArrowheads="1"/>
          </p:cNvSpPr>
          <p:nvPr/>
        </p:nvSpPr>
        <p:spPr bwMode="auto">
          <a:xfrm>
            <a:off x="1752600" y="1336676"/>
            <a:ext cx="8915400" cy="203132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/>
              <a:t>Read-Only Memory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ROM has the following characteristics and functions: 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	Maintains instructions for power-on self test 	(POST) diagnostics </a:t>
            </a:r>
          </a:p>
          <a:p>
            <a:pPr algn="l">
              <a:defRPr/>
            </a:pPr>
            <a:r>
              <a:rPr lang="en-US" dirty="0"/>
              <a:t>	Stores bootstrap program and basic operating system software</a:t>
            </a:r>
          </a:p>
          <a:p>
            <a:pPr algn="l">
              <a:defRPr/>
            </a:pPr>
            <a:r>
              <a:rPr lang="en-US" dirty="0"/>
              <a:t>	Requires replacing pluggable chips on the motherboard for software upgrade	</a:t>
            </a:r>
          </a:p>
        </p:txBody>
      </p:sp>
    </p:spTree>
    <p:extLst>
      <p:ext uri="{BB962C8B-B14F-4D97-AF65-F5344CB8AC3E}">
        <p14:creationId xmlns:p14="http://schemas.microsoft.com/office/powerpoint/2010/main" val="1178589767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587</Words>
  <Application>Microsoft Office PowerPoint</Application>
  <PresentationFormat>Widescreen</PresentationFormat>
  <Paragraphs>147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Office Theme</vt:lpstr>
      <vt:lpstr>Bitmap Image</vt:lpstr>
      <vt:lpstr>PowerPoint Presentation</vt:lpstr>
      <vt:lpstr>PowerPoint Presentation</vt:lpstr>
      <vt:lpstr>PowerPoint Presentation</vt:lpstr>
      <vt:lpstr>Determining Which Cables to Use When Wiring Devices Together</vt:lpstr>
      <vt:lpstr>PowerPoint Presentation</vt:lpstr>
      <vt:lpstr>RAM:</vt:lpstr>
      <vt:lpstr>NVRAM:</vt:lpstr>
      <vt:lpstr>Flash:</vt:lpstr>
      <vt:lpstr>ROM</vt:lpstr>
      <vt:lpstr>Interfaces</vt:lpstr>
      <vt:lpstr>IOS File System Overview</vt:lpstr>
      <vt:lpstr>Overview of Router Modes:</vt:lpstr>
      <vt:lpstr>Router Modes</vt:lpstr>
      <vt:lpstr>User Mode Commands</vt:lpstr>
      <vt:lpstr>Privileged Mode Commands</vt:lpstr>
      <vt:lpstr>CLI Command Modes</vt:lpstr>
      <vt:lpstr>Configuring a Router’s Name</vt:lpstr>
      <vt:lpstr>Configuring a Console Password</vt:lpstr>
      <vt:lpstr>Configuring Interfaces</vt:lpstr>
      <vt:lpstr>Home work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</dc:creator>
  <cp:lastModifiedBy>amr</cp:lastModifiedBy>
  <cp:revision>3</cp:revision>
  <dcterms:created xsi:type="dcterms:W3CDTF">2017-10-09T09:10:25Z</dcterms:created>
  <dcterms:modified xsi:type="dcterms:W3CDTF">2017-10-09T09:33:34Z</dcterms:modified>
</cp:coreProperties>
</file>