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3.xml" ContentType="application/vnd.openxmlformats-officedocument.drawingml.chart+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1"/>
  </p:notesMasterIdLst>
  <p:handoutMasterIdLst>
    <p:handoutMasterId r:id="rId5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45" autoAdjust="0"/>
    <p:restoredTop sz="99314" autoAdjust="0"/>
  </p:normalViewPr>
  <p:slideViewPr>
    <p:cSldViewPr>
      <p:cViewPr>
        <p:scale>
          <a:sx n="90" d="100"/>
          <a:sy n="90" d="100"/>
        </p:scale>
        <p:origin x="-726" y="3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ie437_couse\ie437\Manufacturing_process_book-ver2a_ummer_sub14_11_2006-a\plastisine_physical_modeling\flow_curve_log_example_3_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ie437_couse\ie437\Manufacturing_process_book-ver2a_ummer_sub14_11_2006-a\plastisine_physical_modeling\flow_curve_log_example_3_5.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ie437_couse\ie437\Manufacturing_process_book-ver2a_ummer_sub14_11_2006-a\plastisine_physical_modeling\flow_curve_log_example_3_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manualLayout>
          <c:layoutTarget val="inner"/>
          <c:xMode val="edge"/>
          <c:yMode val="edge"/>
          <c:x val="0.17476618547681547"/>
          <c:y val="0.19480351414406535"/>
          <c:w val="0.73441426071741012"/>
          <c:h val="0.61220618256051318"/>
        </c:manualLayout>
      </c:layout>
      <c:scatterChart>
        <c:scatterStyle val="smoothMarker"/>
        <c:varyColors val="0"/>
        <c:ser>
          <c:idx val="0"/>
          <c:order val="0"/>
          <c:tx>
            <c:v>True-stress-strain flow curve</c:v>
          </c:tx>
          <c:xVal>
            <c:numRef>
              <c:f>Example_3_5!$B$13:$B$29</c:f>
              <c:numCache>
                <c:formatCode>0.000</c:formatCode>
                <c:ptCount val="17"/>
                <c:pt idx="0">
                  <c:v>2.3325825303496757E-2</c:v>
                </c:pt>
                <c:pt idx="1">
                  <c:v>2.7420595575992218E-2</c:v>
                </c:pt>
                <c:pt idx="2">
                  <c:v>4.6310902863250146E-2</c:v>
                </c:pt>
                <c:pt idx="3">
                  <c:v>6.1283228416898448E-2</c:v>
                </c:pt>
                <c:pt idx="4">
                  <c:v>7.5478461175905565E-2</c:v>
                </c:pt>
                <c:pt idx="5">
                  <c:v>9.0023502647588557E-2</c:v>
                </c:pt>
                <c:pt idx="6">
                  <c:v>0.10436001532424286</c:v>
                </c:pt>
                <c:pt idx="7">
                  <c:v>0.11849389404778908</c:v>
                </c:pt>
                <c:pt idx="8">
                  <c:v>0.13190507087993861</c:v>
                </c:pt>
                <c:pt idx="9">
                  <c:v>0.14548466674198091</c:v>
                </c:pt>
                <c:pt idx="10">
                  <c:v>0.15905292985460021</c:v>
                </c:pt>
                <c:pt idx="11">
                  <c:v>0.21430460264700549</c:v>
                </c:pt>
                <c:pt idx="12">
                  <c:v>0.31888999957597403</c:v>
                </c:pt>
                <c:pt idx="13">
                  <c:v>0.35234558577750313</c:v>
                </c:pt>
                <c:pt idx="14">
                  <c:v>0.35795412543711258</c:v>
                </c:pt>
                <c:pt idx="15">
                  <c:v>0.36893942675871455</c:v>
                </c:pt>
                <c:pt idx="16">
                  <c:v>0.37349272886489188</c:v>
                </c:pt>
              </c:numCache>
            </c:numRef>
          </c:xVal>
          <c:yVal>
            <c:numRef>
              <c:f>Example_3_5!$C$13:$C$29</c:f>
              <c:numCache>
                <c:formatCode>0.000</c:formatCode>
                <c:ptCount val="17"/>
                <c:pt idx="0">
                  <c:v>301.64687898089176</c:v>
                </c:pt>
                <c:pt idx="1">
                  <c:v>307.539872611465</c:v>
                </c:pt>
                <c:pt idx="2">
                  <c:v>340.5643708421797</c:v>
                </c:pt>
                <c:pt idx="3">
                  <c:v>369.11775796178341</c:v>
                </c:pt>
                <c:pt idx="4">
                  <c:v>395.64229299363058</c:v>
                </c:pt>
                <c:pt idx="5">
                  <c:v>418.72315923566879</c:v>
                </c:pt>
                <c:pt idx="6">
                  <c:v>439.78938428874739</c:v>
                </c:pt>
                <c:pt idx="7">
                  <c:v>460.70954847841477</c:v>
                </c:pt>
                <c:pt idx="8">
                  <c:v>476.55524416135881</c:v>
                </c:pt>
                <c:pt idx="9">
                  <c:v>490.20849823071478</c:v>
                </c:pt>
                <c:pt idx="10">
                  <c:v>505.53423354564757</c:v>
                </c:pt>
                <c:pt idx="11">
                  <c:v>493.4955414012739</c:v>
                </c:pt>
                <c:pt idx="12">
                  <c:v>628.82346213729647</c:v>
                </c:pt>
                <c:pt idx="13">
                  <c:v>648.68687898089183</c:v>
                </c:pt>
                <c:pt idx="14">
                  <c:v>639.37766454352436</c:v>
                </c:pt>
                <c:pt idx="15">
                  <c:v>562.43158103326255</c:v>
                </c:pt>
                <c:pt idx="16">
                  <c:v>479.78385845718333</c:v>
                </c:pt>
              </c:numCache>
            </c:numRef>
          </c:yVal>
          <c:smooth val="1"/>
        </c:ser>
        <c:dLbls>
          <c:showLegendKey val="0"/>
          <c:showVal val="0"/>
          <c:showCatName val="0"/>
          <c:showSerName val="0"/>
          <c:showPercent val="0"/>
          <c:showBubbleSize val="0"/>
        </c:dLbls>
        <c:axId val="105095936"/>
        <c:axId val="105097856"/>
      </c:scatterChart>
      <c:valAx>
        <c:axId val="105095936"/>
        <c:scaling>
          <c:orientation val="minMax"/>
        </c:scaling>
        <c:delete val="0"/>
        <c:axPos val="b"/>
        <c:title>
          <c:tx>
            <c:rich>
              <a:bodyPr/>
              <a:lstStyle/>
              <a:p>
                <a:pPr>
                  <a:defRPr sz="1400" b="0"/>
                </a:pPr>
                <a:r>
                  <a:rPr lang="en-US" sz="1400" b="0"/>
                  <a:t>True</a:t>
                </a:r>
                <a:r>
                  <a:rPr lang="en-US" sz="1400" b="0" baseline="0"/>
                  <a:t> strain </a:t>
                </a:r>
                <a:r>
                  <a:rPr lang="el-GR" sz="1400" b="0" baseline="0">
                    <a:latin typeface="Arial Narrow"/>
                  </a:rPr>
                  <a:t>ε</a:t>
                </a:r>
                <a:endParaRPr lang="en-US" sz="1400" b="0"/>
              </a:p>
            </c:rich>
          </c:tx>
          <c:overlay val="0"/>
        </c:title>
        <c:numFmt formatCode="0.000" sourceLinked="1"/>
        <c:majorTickMark val="out"/>
        <c:minorTickMark val="none"/>
        <c:tickLblPos val="nextTo"/>
        <c:crossAx val="105097856"/>
        <c:crosses val="autoZero"/>
        <c:crossBetween val="midCat"/>
      </c:valAx>
      <c:valAx>
        <c:axId val="105097856"/>
        <c:scaling>
          <c:orientation val="minMax"/>
        </c:scaling>
        <c:delete val="0"/>
        <c:axPos val="l"/>
        <c:majorGridlines/>
        <c:title>
          <c:tx>
            <c:rich>
              <a:bodyPr rot="-5400000" vert="horz"/>
              <a:lstStyle/>
              <a:p>
                <a:pPr>
                  <a:defRPr sz="1100" b="0"/>
                </a:pPr>
                <a:r>
                  <a:rPr lang="en-US" sz="1100" b="0"/>
                  <a:t>True</a:t>
                </a:r>
                <a:r>
                  <a:rPr lang="en-US" sz="1100" b="0" baseline="0"/>
                  <a:t> Stree </a:t>
                </a:r>
                <a:r>
                  <a:rPr lang="el-GR" sz="1100" b="0" baseline="0"/>
                  <a:t>σ</a:t>
                </a:r>
                <a:r>
                  <a:rPr lang="en-US" sz="1100" b="0" baseline="0"/>
                  <a:t>( N/mm2)</a:t>
                </a:r>
                <a:endParaRPr lang="en-US" sz="1100" b="0"/>
              </a:p>
            </c:rich>
          </c:tx>
          <c:layout>
            <c:manualLayout>
              <c:xMode val="edge"/>
              <c:yMode val="edge"/>
              <c:x val="8.3333333333333384E-3"/>
              <c:y val="0.30744604841061535"/>
            </c:manualLayout>
          </c:layout>
          <c:overlay val="0"/>
        </c:title>
        <c:numFmt formatCode="0.000" sourceLinked="1"/>
        <c:majorTickMark val="out"/>
        <c:minorTickMark val="none"/>
        <c:tickLblPos val="nextTo"/>
        <c:crossAx val="105095936"/>
        <c:crosses val="autoZero"/>
        <c:crossBetween val="midCat"/>
      </c:valAx>
    </c:plotArea>
    <c:legend>
      <c:legendPos val="r"/>
      <c:layout>
        <c:manualLayout>
          <c:xMode val="edge"/>
          <c:yMode val="edge"/>
          <c:x val="0.26287489063867037"/>
          <c:y val="0.4972433654126569"/>
          <c:w val="0.5343473315835523"/>
          <c:h val="0.13965660542432196"/>
        </c:manualLayout>
      </c:layout>
      <c:overlay val="0"/>
      <c:txPr>
        <a:bodyPr/>
        <a:lstStyle/>
        <a:p>
          <a:pPr>
            <a:defRPr sz="1100"/>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manualLayout>
          <c:layoutTarget val="inner"/>
          <c:xMode val="edge"/>
          <c:yMode val="edge"/>
          <c:x val="0.20417538783185704"/>
          <c:y val="0.15313684747739881"/>
          <c:w val="0.74339560059428089"/>
          <c:h val="0.60196972918493674"/>
        </c:manualLayout>
      </c:layout>
      <c:scatterChart>
        <c:scatterStyle val="smoothMarker"/>
        <c:varyColors val="0"/>
        <c:ser>
          <c:idx val="0"/>
          <c:order val="0"/>
          <c:tx>
            <c:v>Engineering flow curve</c:v>
          </c:tx>
          <c:xVal>
            <c:numRef>
              <c:f>Example_3_5!$B$33:$B$49</c:f>
              <c:numCache>
                <c:formatCode>0.000</c:formatCode>
                <c:ptCount val="17"/>
                <c:pt idx="0">
                  <c:v>2.3599999999999996E-2</c:v>
                </c:pt>
                <c:pt idx="1">
                  <c:v>2.7800000000000012E-2</c:v>
                </c:pt>
                <c:pt idx="2">
                  <c:v>4.7399999999999949E-2</c:v>
                </c:pt>
                <c:pt idx="3">
                  <c:v>6.3199999999999937E-2</c:v>
                </c:pt>
                <c:pt idx="4">
                  <c:v>7.8400000000000039E-2</c:v>
                </c:pt>
                <c:pt idx="5">
                  <c:v>9.420000000000002E-2</c:v>
                </c:pt>
                <c:pt idx="6">
                  <c:v>0.11</c:v>
                </c:pt>
                <c:pt idx="7">
                  <c:v>0.1258</c:v>
                </c:pt>
                <c:pt idx="8">
                  <c:v>0.14099999999999993</c:v>
                </c:pt>
                <c:pt idx="9">
                  <c:v>0.15659999999999996</c:v>
                </c:pt>
                <c:pt idx="10">
                  <c:v>0.17239999999999994</c:v>
                </c:pt>
                <c:pt idx="11">
                  <c:v>0.23900000000000005</c:v>
                </c:pt>
                <c:pt idx="12">
                  <c:v>0.37560000000000004</c:v>
                </c:pt>
                <c:pt idx="13">
                  <c:v>0.42240000000000011</c:v>
                </c:pt>
                <c:pt idx="14">
                  <c:v>0.43039999999999989</c:v>
                </c:pt>
                <c:pt idx="15">
                  <c:v>0.44620000000000004</c:v>
                </c:pt>
                <c:pt idx="16">
                  <c:v>0.45280000000000004</c:v>
                </c:pt>
              </c:numCache>
            </c:numRef>
          </c:xVal>
          <c:yVal>
            <c:numRef>
              <c:f>Example_3_5!$C$33:$C$49</c:f>
              <c:numCache>
                <c:formatCode>0.000</c:formatCode>
                <c:ptCount val="17"/>
                <c:pt idx="0">
                  <c:v>294.69214437367305</c:v>
                </c:pt>
                <c:pt idx="1">
                  <c:v>299.22151450813874</c:v>
                </c:pt>
                <c:pt idx="2">
                  <c:v>325.15215852795473</c:v>
                </c:pt>
                <c:pt idx="3">
                  <c:v>347.17622080679405</c:v>
                </c:pt>
                <c:pt idx="4">
                  <c:v>366.87898089171972</c:v>
                </c:pt>
                <c:pt idx="5">
                  <c:v>382.67515923566879</c:v>
                </c:pt>
                <c:pt idx="6">
                  <c:v>396.20665251238501</c:v>
                </c:pt>
                <c:pt idx="7">
                  <c:v>409.2285916489738</c:v>
                </c:pt>
                <c:pt idx="8">
                  <c:v>417.66454352441616</c:v>
                </c:pt>
                <c:pt idx="9">
                  <c:v>423.83581033262561</c:v>
                </c:pt>
                <c:pt idx="10">
                  <c:v>431.19603680113232</c:v>
                </c:pt>
                <c:pt idx="11">
                  <c:v>398.30148619957538</c:v>
                </c:pt>
                <c:pt idx="12">
                  <c:v>457.12668082094831</c:v>
                </c:pt>
                <c:pt idx="13">
                  <c:v>456.05095541401272</c:v>
                </c:pt>
                <c:pt idx="14">
                  <c:v>446.99221514508139</c:v>
                </c:pt>
                <c:pt idx="15">
                  <c:v>388.9030431705591</c:v>
                </c:pt>
                <c:pt idx="16">
                  <c:v>330.24769992922859</c:v>
                </c:pt>
              </c:numCache>
            </c:numRef>
          </c:yVal>
          <c:smooth val="1"/>
        </c:ser>
        <c:dLbls>
          <c:showLegendKey val="0"/>
          <c:showVal val="0"/>
          <c:showCatName val="0"/>
          <c:showSerName val="0"/>
          <c:showPercent val="0"/>
          <c:showBubbleSize val="0"/>
        </c:dLbls>
        <c:axId val="105851904"/>
        <c:axId val="105858176"/>
      </c:scatterChart>
      <c:valAx>
        <c:axId val="105851904"/>
        <c:scaling>
          <c:orientation val="minMax"/>
        </c:scaling>
        <c:delete val="0"/>
        <c:axPos val="b"/>
        <c:title>
          <c:tx>
            <c:rich>
              <a:bodyPr/>
              <a:lstStyle/>
              <a:p>
                <a:pPr>
                  <a:defRPr sz="1800" b="0"/>
                </a:pPr>
                <a:r>
                  <a:rPr lang="en-US" sz="1800" b="0"/>
                  <a:t>Strain e</a:t>
                </a:r>
              </a:p>
            </c:rich>
          </c:tx>
          <c:overlay val="0"/>
        </c:title>
        <c:numFmt formatCode="0.000" sourceLinked="1"/>
        <c:majorTickMark val="out"/>
        <c:minorTickMark val="none"/>
        <c:tickLblPos val="nextTo"/>
        <c:crossAx val="105858176"/>
        <c:crosses val="autoZero"/>
        <c:crossBetween val="midCat"/>
      </c:valAx>
      <c:valAx>
        <c:axId val="105858176"/>
        <c:scaling>
          <c:orientation val="minMax"/>
        </c:scaling>
        <c:delete val="0"/>
        <c:axPos val="l"/>
        <c:majorGridlines/>
        <c:title>
          <c:tx>
            <c:rich>
              <a:bodyPr rot="-5400000" vert="horz"/>
              <a:lstStyle/>
              <a:p>
                <a:pPr>
                  <a:defRPr sz="1200" b="0"/>
                </a:pPr>
                <a:r>
                  <a:rPr lang="en-US" sz="1200" b="0"/>
                  <a:t>Stress </a:t>
                </a:r>
                <a:r>
                  <a:rPr lang="el-GR" sz="1200" b="0"/>
                  <a:t>σ(</a:t>
                </a:r>
                <a:r>
                  <a:rPr lang="en-US" sz="1200" b="0"/>
                  <a:t>nominal)(N/mm2)</a:t>
                </a:r>
              </a:p>
            </c:rich>
          </c:tx>
          <c:overlay val="0"/>
        </c:title>
        <c:numFmt formatCode="0.000" sourceLinked="1"/>
        <c:majorTickMark val="out"/>
        <c:minorTickMark val="none"/>
        <c:tickLblPos val="nextTo"/>
        <c:crossAx val="105851904"/>
        <c:crosses val="autoZero"/>
        <c:crossBetween val="midCat"/>
      </c:valAx>
    </c:plotArea>
    <c:legend>
      <c:legendPos val="r"/>
      <c:layout>
        <c:manualLayout>
          <c:xMode val="edge"/>
          <c:yMode val="edge"/>
          <c:x val="0.44212489063867028"/>
          <c:y val="0.46039843977836115"/>
          <c:w val="0.5041552646155919"/>
          <c:h val="0.18443496646252563"/>
        </c:manualLayout>
      </c:layout>
      <c:overlay val="0"/>
      <c:txPr>
        <a:bodyPr/>
        <a:lstStyle/>
        <a:p>
          <a:pPr>
            <a:defRPr sz="14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422462817147856"/>
          <c:y val="5.1400554097404488E-2"/>
          <c:w val="0.68124759405074364"/>
          <c:h val="0.66614173228346452"/>
        </c:manualLayout>
      </c:layout>
      <c:scatterChart>
        <c:scatterStyle val="smoothMarker"/>
        <c:varyColors val="0"/>
        <c:ser>
          <c:idx val="0"/>
          <c:order val="0"/>
          <c:trendline>
            <c:trendlineType val="linear"/>
            <c:dispRSqr val="0"/>
            <c:dispEq val="1"/>
            <c:trendlineLbl>
              <c:layout>
                <c:manualLayout>
                  <c:x val="4.4881889763779512E-4"/>
                  <c:y val="9.2117964421114029E-2"/>
                </c:manualLayout>
              </c:layout>
              <c:numFmt formatCode="General" sourceLinked="0"/>
            </c:trendlineLbl>
          </c:trendline>
          <c:xVal>
            <c:numRef>
              <c:f>Example_3_5!$B$13:$B$29</c:f>
              <c:numCache>
                <c:formatCode>0.000</c:formatCode>
                <c:ptCount val="17"/>
                <c:pt idx="0">
                  <c:v>2.3325825303496757E-2</c:v>
                </c:pt>
                <c:pt idx="1">
                  <c:v>2.7420595575992218E-2</c:v>
                </c:pt>
                <c:pt idx="2">
                  <c:v>4.6310902863250146E-2</c:v>
                </c:pt>
                <c:pt idx="3">
                  <c:v>6.1283228416898448E-2</c:v>
                </c:pt>
                <c:pt idx="4">
                  <c:v>7.5478461175905565E-2</c:v>
                </c:pt>
                <c:pt idx="5">
                  <c:v>9.0023502647588557E-2</c:v>
                </c:pt>
                <c:pt idx="6">
                  <c:v>0.10436001532424286</c:v>
                </c:pt>
                <c:pt idx="7">
                  <c:v>0.11849389404778908</c:v>
                </c:pt>
                <c:pt idx="8">
                  <c:v>0.13190507087993861</c:v>
                </c:pt>
                <c:pt idx="9">
                  <c:v>0.14548466674198091</c:v>
                </c:pt>
                <c:pt idx="10">
                  <c:v>0.15905292985460021</c:v>
                </c:pt>
                <c:pt idx="11">
                  <c:v>0.21430460264700549</c:v>
                </c:pt>
                <c:pt idx="12">
                  <c:v>0.31888999957597403</c:v>
                </c:pt>
                <c:pt idx="13">
                  <c:v>0.35234558577750313</c:v>
                </c:pt>
                <c:pt idx="14">
                  <c:v>0.35795412543711258</c:v>
                </c:pt>
                <c:pt idx="15">
                  <c:v>0.36893942675871455</c:v>
                </c:pt>
                <c:pt idx="16">
                  <c:v>0.37349272886489188</c:v>
                </c:pt>
              </c:numCache>
            </c:numRef>
          </c:xVal>
          <c:yVal>
            <c:numRef>
              <c:f>Example_3_5!$C$13:$C$29</c:f>
              <c:numCache>
                <c:formatCode>0.000</c:formatCode>
                <c:ptCount val="17"/>
                <c:pt idx="0">
                  <c:v>301.64687898089176</c:v>
                </c:pt>
                <c:pt idx="1">
                  <c:v>307.539872611465</c:v>
                </c:pt>
                <c:pt idx="2">
                  <c:v>340.5643708421797</c:v>
                </c:pt>
                <c:pt idx="3">
                  <c:v>369.11775796178341</c:v>
                </c:pt>
                <c:pt idx="4">
                  <c:v>395.64229299363058</c:v>
                </c:pt>
                <c:pt idx="5">
                  <c:v>418.72315923566879</c:v>
                </c:pt>
                <c:pt idx="6">
                  <c:v>439.78938428874739</c:v>
                </c:pt>
                <c:pt idx="7">
                  <c:v>460.70954847841477</c:v>
                </c:pt>
                <c:pt idx="8">
                  <c:v>476.55524416135881</c:v>
                </c:pt>
                <c:pt idx="9">
                  <c:v>490.20849823071478</c:v>
                </c:pt>
                <c:pt idx="10">
                  <c:v>505.53423354564757</c:v>
                </c:pt>
                <c:pt idx="11">
                  <c:v>493.4955414012739</c:v>
                </c:pt>
                <c:pt idx="12">
                  <c:v>628.82346213729647</c:v>
                </c:pt>
                <c:pt idx="13">
                  <c:v>648.68687898089183</c:v>
                </c:pt>
                <c:pt idx="14">
                  <c:v>639.37766454352436</c:v>
                </c:pt>
                <c:pt idx="15">
                  <c:v>562.43158103326255</c:v>
                </c:pt>
                <c:pt idx="16">
                  <c:v>479.78385845718333</c:v>
                </c:pt>
              </c:numCache>
            </c:numRef>
          </c:yVal>
          <c:smooth val="1"/>
        </c:ser>
        <c:dLbls>
          <c:showLegendKey val="0"/>
          <c:showVal val="0"/>
          <c:showCatName val="0"/>
          <c:showSerName val="0"/>
          <c:showPercent val="0"/>
          <c:showBubbleSize val="0"/>
        </c:dLbls>
        <c:axId val="107541632"/>
        <c:axId val="107543552"/>
      </c:scatterChart>
      <c:valAx>
        <c:axId val="107541632"/>
        <c:scaling>
          <c:logBase val="10"/>
          <c:orientation val="minMax"/>
        </c:scaling>
        <c:delete val="0"/>
        <c:axPos val="b"/>
        <c:minorGridlines/>
        <c:title>
          <c:tx>
            <c:rich>
              <a:bodyPr/>
              <a:lstStyle/>
              <a:p>
                <a:pPr>
                  <a:defRPr sz="1600" b="0"/>
                </a:pPr>
                <a:r>
                  <a:rPr lang="en-US" sz="1600" b="0"/>
                  <a:t>True</a:t>
                </a:r>
                <a:r>
                  <a:rPr lang="en-US" sz="1600" b="0" baseline="0"/>
                  <a:t> strain </a:t>
                </a:r>
                <a:r>
                  <a:rPr lang="el-GR" sz="1600" b="0" baseline="0">
                    <a:latin typeface="Arial Narrow"/>
                  </a:rPr>
                  <a:t>ε</a:t>
                </a:r>
                <a:endParaRPr lang="en-US" sz="1600" b="0"/>
              </a:p>
            </c:rich>
          </c:tx>
          <c:overlay val="0"/>
        </c:title>
        <c:numFmt formatCode="0.000" sourceLinked="1"/>
        <c:majorTickMark val="out"/>
        <c:minorTickMark val="none"/>
        <c:tickLblPos val="nextTo"/>
        <c:crossAx val="107543552"/>
        <c:crossesAt val="1"/>
        <c:crossBetween val="midCat"/>
      </c:valAx>
      <c:valAx>
        <c:axId val="107543552"/>
        <c:scaling>
          <c:logBase val="10"/>
          <c:orientation val="minMax"/>
        </c:scaling>
        <c:delete val="0"/>
        <c:axPos val="l"/>
        <c:minorGridlines/>
        <c:title>
          <c:tx>
            <c:rich>
              <a:bodyPr rot="-5400000" vert="horz"/>
              <a:lstStyle/>
              <a:p>
                <a:pPr>
                  <a:defRPr sz="1100" b="0"/>
                </a:pPr>
                <a:r>
                  <a:rPr lang="en-US" sz="1100" b="0"/>
                  <a:t>True</a:t>
                </a:r>
                <a:r>
                  <a:rPr lang="en-US" sz="1100" b="0" baseline="0"/>
                  <a:t> Stree </a:t>
                </a:r>
                <a:r>
                  <a:rPr lang="el-GR" sz="1100" b="0" baseline="0"/>
                  <a:t>σ</a:t>
                </a:r>
                <a:r>
                  <a:rPr lang="en-US" sz="1100" b="0" baseline="0"/>
                  <a:t> N/mm2</a:t>
                </a:r>
                <a:endParaRPr lang="en-US" sz="1100" b="0"/>
              </a:p>
            </c:rich>
          </c:tx>
          <c:layout>
            <c:manualLayout>
              <c:xMode val="edge"/>
              <c:yMode val="edge"/>
              <c:x val="3.0555555555555572E-2"/>
              <c:y val="0.30744604841061535"/>
            </c:manualLayout>
          </c:layout>
          <c:overlay val="0"/>
        </c:title>
        <c:numFmt formatCode="0.000" sourceLinked="1"/>
        <c:majorTickMark val="out"/>
        <c:minorTickMark val="none"/>
        <c:tickLblPos val="nextTo"/>
        <c:crossAx val="107541632"/>
        <c:crossesAt val="1.0000000000000005E-2"/>
        <c:crossBetween val="midCat"/>
      </c:valAx>
    </c:plotArea>
    <c:legend>
      <c:legendPos val="r"/>
      <c:layout>
        <c:manualLayout>
          <c:xMode val="edge"/>
          <c:yMode val="edge"/>
          <c:x val="0.57880555555555557"/>
          <c:y val="0.30980132691746864"/>
          <c:w val="0.25730555555555557"/>
          <c:h val="0.16743438320209975"/>
        </c:manualLayout>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24.wmf"/><Relationship Id="rId1" Type="http://schemas.openxmlformats.org/officeDocument/2006/relationships/image" Target="../media/image21.wmf"/><Relationship Id="rId4" Type="http://schemas.openxmlformats.org/officeDocument/2006/relationships/image" Target="../media/image2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20/3/2017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extLst>
      <p:ext uri="{BB962C8B-B14F-4D97-AF65-F5344CB8AC3E}">
        <p14:creationId xmlns:p14="http://schemas.microsoft.com/office/powerpoint/2010/main" val="369635493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20/3/2017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extLst>
      <p:ext uri="{BB962C8B-B14F-4D97-AF65-F5344CB8AC3E}">
        <p14:creationId xmlns:p14="http://schemas.microsoft.com/office/powerpoint/2010/main" val="255877739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CA104AE-6B6F-4CA9-B508-12A601B93063}" type="datetime1">
              <a:rPr lang="en-US" smtClean="0"/>
              <a:pPr/>
              <a:t>20/3/2017</a:t>
            </a:fld>
            <a:endParaRPr lang="en-US"/>
          </a:p>
        </p:txBody>
      </p:sp>
      <p:sp>
        <p:nvSpPr>
          <p:cNvPr id="5" name="Footer Placeholder 4"/>
          <p:cNvSpPr>
            <a:spLocks noGrp="1"/>
          </p:cNvSpPr>
          <p:nvPr>
            <p:ph type="ftr" sz="quarter" idx="11"/>
          </p:nvPr>
        </p:nvSpPr>
        <p:spPr/>
        <p:txBody>
          <a:bodyPr/>
          <a:lstStyle/>
          <a:p>
            <a:r>
              <a:rPr lang="en-US" smtClean="0"/>
              <a:t>Chapter 3: Principle of Metal Forming Theory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3DD272-D5AF-4832-A791-B9162F74F6C3}" type="datetime1">
              <a:rPr lang="en-US" smtClean="0"/>
              <a:pPr/>
              <a:t>20/3/2017</a:t>
            </a:fld>
            <a:endParaRPr lang="en-US"/>
          </a:p>
        </p:txBody>
      </p:sp>
      <p:sp>
        <p:nvSpPr>
          <p:cNvPr id="5" name="Footer Placeholder 4"/>
          <p:cNvSpPr>
            <a:spLocks noGrp="1"/>
          </p:cNvSpPr>
          <p:nvPr>
            <p:ph type="ftr" sz="quarter" idx="11"/>
          </p:nvPr>
        </p:nvSpPr>
        <p:spPr/>
        <p:txBody>
          <a:bodyPr/>
          <a:lstStyle/>
          <a:p>
            <a:r>
              <a:rPr lang="en-US" smtClean="0"/>
              <a:t>Chapter 3: Principle of Metal Forming Theory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9C2D53-4BD5-4786-8B3E-DA75A6E8A7D0}" type="datetime1">
              <a:rPr lang="en-US" smtClean="0"/>
              <a:pPr/>
              <a:t>20/3/2017</a:t>
            </a:fld>
            <a:endParaRPr lang="en-US"/>
          </a:p>
        </p:txBody>
      </p:sp>
      <p:sp>
        <p:nvSpPr>
          <p:cNvPr id="5" name="Footer Placeholder 4"/>
          <p:cNvSpPr>
            <a:spLocks noGrp="1"/>
          </p:cNvSpPr>
          <p:nvPr>
            <p:ph type="ftr" sz="quarter" idx="11"/>
          </p:nvPr>
        </p:nvSpPr>
        <p:spPr/>
        <p:txBody>
          <a:bodyPr/>
          <a:lstStyle/>
          <a:p>
            <a:r>
              <a:rPr lang="en-US" smtClean="0"/>
              <a:t>Chapter 3: Principle of Metal Forming Theory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E58DB7-0FF1-4C98-A4D1-25DE8FD0CBE3}" type="datetime1">
              <a:rPr lang="en-US" smtClean="0"/>
              <a:pPr/>
              <a:t>20/3/2017</a:t>
            </a:fld>
            <a:endParaRPr lang="en-US"/>
          </a:p>
        </p:txBody>
      </p:sp>
      <p:sp>
        <p:nvSpPr>
          <p:cNvPr id="5" name="Footer Placeholder 4"/>
          <p:cNvSpPr>
            <a:spLocks noGrp="1"/>
          </p:cNvSpPr>
          <p:nvPr>
            <p:ph type="ftr" sz="quarter" idx="11"/>
          </p:nvPr>
        </p:nvSpPr>
        <p:spPr/>
        <p:txBody>
          <a:bodyPr/>
          <a:lstStyle/>
          <a:p>
            <a:r>
              <a:rPr lang="en-US" smtClean="0"/>
              <a:t>Chapter 3: Principle of Metal Forming Theory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AC7C61-474B-4D3A-8A36-8465D84B1FE5}" type="datetime1">
              <a:rPr lang="en-US" smtClean="0"/>
              <a:pPr/>
              <a:t>20/3/2017</a:t>
            </a:fld>
            <a:endParaRPr lang="en-US"/>
          </a:p>
        </p:txBody>
      </p:sp>
      <p:sp>
        <p:nvSpPr>
          <p:cNvPr id="5" name="Footer Placeholder 4"/>
          <p:cNvSpPr>
            <a:spLocks noGrp="1"/>
          </p:cNvSpPr>
          <p:nvPr>
            <p:ph type="ftr" sz="quarter" idx="11"/>
          </p:nvPr>
        </p:nvSpPr>
        <p:spPr/>
        <p:txBody>
          <a:bodyPr/>
          <a:lstStyle/>
          <a:p>
            <a:r>
              <a:rPr lang="en-US" smtClean="0"/>
              <a:t>Chapter 3: Principle of Metal Forming Theory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1CEA11-B801-4D4D-BB3D-88989ED36A40}" type="datetime1">
              <a:rPr lang="en-US" smtClean="0"/>
              <a:pPr/>
              <a:t>20/3/2017</a:t>
            </a:fld>
            <a:endParaRPr lang="en-US"/>
          </a:p>
        </p:txBody>
      </p:sp>
      <p:sp>
        <p:nvSpPr>
          <p:cNvPr id="6" name="Footer Placeholder 5"/>
          <p:cNvSpPr>
            <a:spLocks noGrp="1"/>
          </p:cNvSpPr>
          <p:nvPr>
            <p:ph type="ftr" sz="quarter" idx="11"/>
          </p:nvPr>
        </p:nvSpPr>
        <p:spPr/>
        <p:txBody>
          <a:bodyPr/>
          <a:lstStyle/>
          <a:p>
            <a:r>
              <a:rPr lang="en-US" smtClean="0"/>
              <a:t>Chapter 3: Principle of Metal Forming Theory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5F203C-B3B7-43E9-8778-BB35A0FD3B8D}"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47392B-3898-4A37-A23A-2626C659AC01}" type="datetime1">
              <a:rPr lang="en-US" smtClean="0"/>
              <a:pPr/>
              <a:t>20/3/2017</a:t>
            </a:fld>
            <a:endParaRPr lang="en-US"/>
          </a:p>
        </p:txBody>
      </p:sp>
      <p:sp>
        <p:nvSpPr>
          <p:cNvPr id="4" name="Footer Placeholder 3"/>
          <p:cNvSpPr>
            <a:spLocks noGrp="1"/>
          </p:cNvSpPr>
          <p:nvPr>
            <p:ph type="ftr" sz="quarter" idx="11"/>
          </p:nvPr>
        </p:nvSpPr>
        <p:spPr/>
        <p:txBody>
          <a:bodyPr/>
          <a:lstStyle/>
          <a:p>
            <a:r>
              <a:rPr lang="en-US" smtClean="0"/>
              <a:t>Chapter 3: Principle of Metal Forming Theory - IE252</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61BDF-AE03-409F-8868-EA0F3A2E26F6}" type="datetime1">
              <a:rPr lang="en-US" smtClean="0"/>
              <a:pPr/>
              <a:t>20/3/2017</a:t>
            </a:fld>
            <a:endParaRPr lang="en-US"/>
          </a:p>
        </p:txBody>
      </p:sp>
      <p:sp>
        <p:nvSpPr>
          <p:cNvPr id="3" name="Footer Placeholder 2"/>
          <p:cNvSpPr>
            <a:spLocks noGrp="1"/>
          </p:cNvSpPr>
          <p:nvPr>
            <p:ph type="ftr" sz="quarter" idx="11"/>
          </p:nvPr>
        </p:nvSpPr>
        <p:spPr/>
        <p:txBody>
          <a:bodyPr/>
          <a:lstStyle/>
          <a:p>
            <a:r>
              <a:rPr lang="en-US" smtClean="0"/>
              <a:t>Chapter 3: Principle of Metal Forming Theory - IE252</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BB8A24-A4A9-4475-BCF1-D6C55CF5A910}" type="datetime1">
              <a:rPr lang="en-US" smtClean="0"/>
              <a:pPr/>
              <a:t>20/3/2017</a:t>
            </a:fld>
            <a:endParaRPr lang="en-US"/>
          </a:p>
        </p:txBody>
      </p:sp>
      <p:sp>
        <p:nvSpPr>
          <p:cNvPr id="6" name="Footer Placeholder 5"/>
          <p:cNvSpPr>
            <a:spLocks noGrp="1"/>
          </p:cNvSpPr>
          <p:nvPr>
            <p:ph type="ftr" sz="quarter" idx="11"/>
          </p:nvPr>
        </p:nvSpPr>
        <p:spPr/>
        <p:txBody>
          <a:bodyPr/>
          <a:lstStyle/>
          <a:p>
            <a:r>
              <a:rPr lang="en-US" smtClean="0"/>
              <a:t>Chapter 3: Principle of Metal Forming Theory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87077EBE-D842-4225-99F9-B6ECECE78ABA}" type="datetime1">
              <a:rPr lang="en-US" smtClean="0"/>
              <a:pPr/>
              <a:t>20/3/2017</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Chapter 3: Principle of Metal Forming Theory - IE252</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Chapter 3: Principle of Metal Forming Theory - IE252</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F9EA0BB0-1242-4241-9A4B-9AB01168E062}" type="datetime1">
              <a:rPr lang="en-US" smtClean="0"/>
              <a:pPr/>
              <a:t>20/3/2017</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0.w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9.wmf"/><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3.png"/><Relationship Id="rId5" Type="http://schemas.openxmlformats.org/officeDocument/2006/relationships/image" Target="../media/image12.w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15.wmf"/><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7.xml"/><Relationship Id="rId7" Type="http://schemas.openxmlformats.org/officeDocument/2006/relationships/image" Target="../media/image17.w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1.bin"/><Relationship Id="rId5" Type="http://schemas.openxmlformats.org/officeDocument/2006/relationships/image" Target="../media/image16.wmf"/><Relationship Id="rId4" Type="http://schemas.openxmlformats.org/officeDocument/2006/relationships/oleObject" Target="../embeddings/oleObject10.bin"/><Relationship Id="rId9" Type="http://schemas.openxmlformats.org/officeDocument/2006/relationships/image" Target="../media/image18.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9.wmf"/><Relationship Id="rId5" Type="http://schemas.openxmlformats.org/officeDocument/2006/relationships/oleObject" Target="../embeddings/oleObject13.bin"/><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notesSlide" Target="../notesSlides/notesSlide19.xml"/><Relationship Id="rId7" Type="http://schemas.openxmlformats.org/officeDocument/2006/relationships/image" Target="../media/image22.w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5.bin"/><Relationship Id="rId11" Type="http://schemas.openxmlformats.org/officeDocument/2006/relationships/image" Target="../media/image24.wmf"/><Relationship Id="rId5" Type="http://schemas.openxmlformats.org/officeDocument/2006/relationships/image" Target="../media/image21.wmf"/><Relationship Id="rId10" Type="http://schemas.openxmlformats.org/officeDocument/2006/relationships/oleObject" Target="../embeddings/oleObject17.bin"/><Relationship Id="rId4" Type="http://schemas.openxmlformats.org/officeDocument/2006/relationships/oleObject" Target="../embeddings/oleObject14.bin"/><Relationship Id="rId9" Type="http://schemas.openxmlformats.org/officeDocument/2006/relationships/image" Target="../media/image23.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notesSlide" Target="../notesSlides/notesSlide20.xml"/><Relationship Id="rId7" Type="http://schemas.openxmlformats.org/officeDocument/2006/relationships/image" Target="../media/image24.w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19.bin"/><Relationship Id="rId11" Type="http://schemas.openxmlformats.org/officeDocument/2006/relationships/image" Target="../media/image25.wmf"/><Relationship Id="rId5" Type="http://schemas.openxmlformats.org/officeDocument/2006/relationships/image" Target="../media/image21.wmf"/><Relationship Id="rId10" Type="http://schemas.openxmlformats.org/officeDocument/2006/relationships/oleObject" Target="../embeddings/oleObject21.bin"/><Relationship Id="rId4" Type="http://schemas.openxmlformats.org/officeDocument/2006/relationships/oleObject" Target="../embeddings/oleObject18.bin"/><Relationship Id="rId9" Type="http://schemas.openxmlformats.org/officeDocument/2006/relationships/image" Target="../media/image19.w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25.wmf"/><Relationship Id="rId4" Type="http://schemas.openxmlformats.org/officeDocument/2006/relationships/oleObject" Target="../embeddings/oleObject2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vmlDrawing" Target="../drawings/vmlDrawing13.vml"/><Relationship Id="rId5" Type="http://schemas.openxmlformats.org/officeDocument/2006/relationships/image" Target="../media/image26.wmf"/><Relationship Id="rId4" Type="http://schemas.openxmlformats.org/officeDocument/2006/relationships/oleObject" Target="../embeddings/oleObject23.bin"/></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vmlDrawing" Target="../drawings/vmlDrawing14.vml"/><Relationship Id="rId5" Type="http://schemas.openxmlformats.org/officeDocument/2006/relationships/image" Target="../media/image29.wmf"/><Relationship Id="rId4" Type="http://schemas.openxmlformats.org/officeDocument/2006/relationships/oleObject" Target="../embeddings/oleObject24.bin"/></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5.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wmf"/><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476F6F3-E455-4DA7-805F-E5B2C0DF5341}" type="datetime1">
              <a:rPr lang="en-US" smtClean="0"/>
              <a:pPr/>
              <a:t>20/3/2017</a:t>
            </a:fld>
            <a:endParaRPr lang="en-US" dirty="0"/>
          </a:p>
        </p:txBody>
      </p:sp>
      <p:sp>
        <p:nvSpPr>
          <p:cNvPr id="8" name="Footer Placeholder 7"/>
          <p:cNvSpPr>
            <a:spLocks noGrp="1"/>
          </p:cNvSpPr>
          <p:nvPr>
            <p:ph type="ftr" sz="quarter" idx="11"/>
          </p:nvPr>
        </p:nvSpPr>
        <p:spPr/>
        <p:txBody>
          <a:bodyPr/>
          <a:lstStyle/>
          <a:p>
            <a:r>
              <a:rPr lang="en-US" dirty="0"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a:p>
        </p:txBody>
      </p:sp>
      <p:sp>
        <p:nvSpPr>
          <p:cNvPr id="10" name="Rectangle 2"/>
          <p:cNvSpPr txBox="1">
            <a:spLocks noChangeArrowheads="1"/>
          </p:cNvSpPr>
          <p:nvPr/>
        </p:nvSpPr>
        <p:spPr>
          <a:xfrm>
            <a:off x="428596" y="1500174"/>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Chapter 3</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100" normalizeH="0" baseline="0" noProof="0" dirty="0" smtClean="0">
                <a:ln>
                  <a:noFill/>
                </a:ln>
                <a:solidFill>
                  <a:schemeClr val="tx1">
                    <a:tint val="75000"/>
                  </a:schemeClr>
                </a:solidFill>
                <a:effectLst/>
                <a:uLnTx/>
                <a:uFillTx/>
                <a:latin typeface="+mj-lt"/>
                <a:ea typeface="+mj-ea"/>
                <a:cs typeface="+mj-cs"/>
              </a:rPr>
              <a:t>Principle</a:t>
            </a:r>
            <a:r>
              <a:rPr kumimoji="0" lang="en-US" sz="2000" b="0" i="0" u="none" strike="noStrike" kern="1200" cap="none" spc="-100" normalizeH="0" noProof="0" dirty="0" smtClean="0">
                <a:ln>
                  <a:noFill/>
                </a:ln>
                <a:solidFill>
                  <a:schemeClr val="tx1">
                    <a:tint val="75000"/>
                  </a:schemeClr>
                </a:solidFill>
                <a:effectLst/>
                <a:uLnTx/>
                <a:uFillTx/>
                <a:latin typeface="+mj-lt"/>
                <a:ea typeface="+mj-ea"/>
                <a:cs typeface="+mj-cs"/>
              </a:rPr>
              <a:t> of Metal Forming Theory</a:t>
            </a:r>
            <a:endParaRPr lang="en-US" sz="2000" dirty="0" smtClean="0">
              <a:solidFill>
                <a:schemeClr val="tx1">
                  <a:tint val="75000"/>
                </a:schemeClr>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1500174"/>
            <a:ext cx="535785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r>
              <a:rPr lang="en-US" b="1" spc="-100" dirty="0" smtClean="0">
                <a:solidFill>
                  <a:schemeClr val="tx2"/>
                </a:solidFill>
              </a:rPr>
              <a:t>Main features of engineering and true strain :</a:t>
            </a:r>
          </a:p>
          <a:p>
            <a:endParaRPr lang="en-US" spc="-100" dirty="0" smtClean="0">
              <a:solidFill>
                <a:schemeClr val="tx2"/>
              </a:solidFill>
            </a:endParaRPr>
          </a:p>
          <a:p>
            <a:r>
              <a:rPr lang="en-US" b="1" u="sng" spc="-100" dirty="0" smtClean="0">
                <a:solidFill>
                  <a:schemeClr val="tx2"/>
                </a:solidFill>
              </a:rPr>
              <a:t>For example  1:</a:t>
            </a:r>
          </a:p>
          <a:p>
            <a:pPr lvl="0"/>
            <a:r>
              <a:rPr lang="en-US" spc="-100" dirty="0" smtClean="0">
                <a:solidFill>
                  <a:schemeClr val="tx2"/>
                </a:solidFill>
              </a:rPr>
              <a:t>Consider a test specimen the gauge length of which is elongated from 10 to 20 mm or compressed from 20 to 10 mm, the true and engineering strains for both cases are given as follows:</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4" name="Picture 2"/>
          <p:cNvPicPr>
            <a:picLocks noChangeAspect="1" noChangeArrowheads="1"/>
          </p:cNvPicPr>
          <p:nvPr/>
        </p:nvPicPr>
        <p:blipFill>
          <a:blip r:embed="rId4"/>
          <a:srcRect l="29883" t="60791" r="27344" b="20898"/>
          <a:stretch>
            <a:fillRect/>
          </a:stretch>
        </p:blipFill>
        <p:spPr bwMode="auto">
          <a:xfrm>
            <a:off x="4517708" y="1357298"/>
            <a:ext cx="3963380" cy="1357322"/>
          </a:xfrm>
          <a:prstGeom prst="rect">
            <a:avLst/>
          </a:prstGeom>
          <a:noFill/>
          <a:ln w="9525">
            <a:noFill/>
            <a:miter lim="800000"/>
            <a:headEnd/>
            <a:tailEnd/>
          </a:ln>
          <a:effectLst/>
        </p:spPr>
      </p:pic>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5297" name="Object 1"/>
          <p:cNvGraphicFramePr>
            <a:graphicFrameLocks noChangeAspect="1"/>
          </p:cNvGraphicFramePr>
          <p:nvPr/>
        </p:nvGraphicFramePr>
        <p:xfrm>
          <a:off x="500034" y="3786190"/>
          <a:ext cx="6215106" cy="2680732"/>
        </p:xfrm>
        <a:graphic>
          <a:graphicData uri="http://schemas.openxmlformats.org/presentationml/2006/ole">
            <mc:AlternateContent xmlns:mc="http://schemas.openxmlformats.org/markup-compatibility/2006">
              <mc:Choice xmlns:v="urn:schemas-microsoft-com:vml" Requires="v">
                <p:oleObj spid="_x0000_s55299" name="معادلة" r:id="rId5" imgW="3949700" imgH="1701800" progId="Equation.3">
                  <p:embed/>
                </p:oleObj>
              </mc:Choice>
              <mc:Fallback>
                <p:oleObj name="معادلة" r:id="rId5" imgW="3949700" imgH="1701800" progId="Equation.3">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34" y="3786190"/>
                        <a:ext cx="6215106" cy="26807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3286124"/>
            <a:ext cx="8072494"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marL="0" lvl="8">
              <a:buFont typeface="Wingdings" pitchFamily="2" charset="2"/>
              <a:buChar char="Ø"/>
            </a:pPr>
            <a:r>
              <a:rPr lang="en-US" b="1" dirty="0" smtClean="0">
                <a:solidFill>
                  <a:schemeClr val="tx2"/>
                </a:solidFill>
              </a:rPr>
              <a:t>True strain is additive, if done in successive loading. If a specimen had a gauge length,  </a:t>
            </a:r>
            <a:r>
              <a:rPr lang="en-US" b="1" i="1" dirty="0" smtClean="0">
                <a:solidFill>
                  <a:schemeClr val="tx2"/>
                </a:solidFill>
              </a:rPr>
              <a:t>l</a:t>
            </a:r>
            <a:r>
              <a:rPr lang="en-US" b="1" i="1" baseline="-25000" dirty="0" smtClean="0">
                <a:solidFill>
                  <a:schemeClr val="tx2"/>
                </a:solidFill>
              </a:rPr>
              <a:t>o</a:t>
            </a:r>
            <a:r>
              <a:rPr lang="en-US" b="1" baseline="-25000" dirty="0" smtClean="0">
                <a:solidFill>
                  <a:schemeClr val="tx2"/>
                </a:solidFill>
              </a:rPr>
              <a:t> </a:t>
            </a:r>
            <a:r>
              <a:rPr lang="en-US" b="1" dirty="0" smtClean="0">
                <a:solidFill>
                  <a:schemeClr val="tx2"/>
                </a:solidFill>
              </a:rPr>
              <a:t>,and was elongated to, </a:t>
            </a:r>
            <a:r>
              <a:rPr lang="en-US" b="1" i="1" dirty="0" smtClean="0">
                <a:solidFill>
                  <a:schemeClr val="tx2"/>
                </a:solidFill>
              </a:rPr>
              <a:t>l</a:t>
            </a:r>
            <a:r>
              <a:rPr lang="en-US" b="1" baseline="-25000" dirty="0" smtClean="0">
                <a:solidFill>
                  <a:schemeClr val="tx2"/>
                </a:solidFill>
              </a:rPr>
              <a:t>1</a:t>
            </a:r>
            <a:r>
              <a:rPr lang="en-US" b="1" dirty="0" smtClean="0">
                <a:solidFill>
                  <a:schemeClr val="tx2"/>
                </a:solidFill>
              </a:rPr>
              <a:t> ,then to, </a:t>
            </a:r>
            <a:r>
              <a:rPr lang="en-US" b="1" i="1" dirty="0" smtClean="0">
                <a:solidFill>
                  <a:schemeClr val="tx2"/>
                </a:solidFill>
              </a:rPr>
              <a:t>l</a:t>
            </a:r>
            <a:r>
              <a:rPr lang="en-US" b="1" baseline="-25000" dirty="0" smtClean="0">
                <a:solidFill>
                  <a:schemeClr val="tx2"/>
                </a:solidFill>
              </a:rPr>
              <a:t>2</a:t>
            </a:r>
            <a:r>
              <a:rPr lang="en-US" b="1" dirty="0" smtClean="0">
                <a:solidFill>
                  <a:schemeClr val="tx2"/>
                </a:solidFill>
              </a:rPr>
              <a:t> , the total true strain is given as follows:</a:t>
            </a:r>
          </a:p>
          <a:p>
            <a:pPr marL="0" lvl="8"/>
            <a:endParaRPr lang="en-US" b="1" dirty="0" smtClean="0">
              <a:solidFill>
                <a:schemeClr val="tx2"/>
              </a:solidFill>
            </a:endParaRPr>
          </a:p>
          <a:p>
            <a:pPr marL="0" lvl="8"/>
            <a:endParaRPr lang="en-US" b="1" dirty="0" smtClean="0">
              <a:solidFill>
                <a:schemeClr val="tx2"/>
              </a:solidFill>
            </a:endParaRPr>
          </a:p>
          <a:p>
            <a:pPr marL="0" lvl="8"/>
            <a:endParaRPr lang="en-US" b="1" dirty="0" smtClean="0">
              <a:solidFill>
                <a:schemeClr val="tx2"/>
              </a:solidFill>
            </a:endParaRPr>
          </a:p>
          <a:p>
            <a:pPr marL="0" lvl="8"/>
            <a:r>
              <a:rPr lang="en-US" b="1" dirty="0" smtClean="0">
                <a:solidFill>
                  <a:schemeClr val="tx2"/>
                </a:solidFill>
              </a:rPr>
              <a:t>While engineering strain is given by</a:t>
            </a:r>
          </a:p>
          <a:p>
            <a:pPr marL="0" lvl="8">
              <a:buFont typeface="Wingdings" pitchFamily="2" charset="2"/>
              <a:buChar char="Ø"/>
            </a:pPr>
            <a:endParaRPr lang="en-US" b="1" dirty="0" smtClean="0">
              <a:solidFill>
                <a:schemeClr val="tx2"/>
              </a:solidFill>
            </a:endParaRPr>
          </a:p>
          <a:p>
            <a:pPr marL="0" lvl="8"/>
            <a:endParaRPr lang="en-US" b="1"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0419" name="Object 3"/>
          <p:cNvGraphicFramePr>
            <a:graphicFrameLocks noChangeAspect="1"/>
          </p:cNvGraphicFramePr>
          <p:nvPr/>
        </p:nvGraphicFramePr>
        <p:xfrm>
          <a:off x="785786" y="3929066"/>
          <a:ext cx="3667135" cy="733427"/>
        </p:xfrm>
        <a:graphic>
          <a:graphicData uri="http://schemas.openxmlformats.org/presentationml/2006/ole">
            <mc:AlternateContent xmlns:mc="http://schemas.openxmlformats.org/markup-compatibility/2006">
              <mc:Choice xmlns:v="urn:schemas-microsoft-com:vml" Requires="v">
                <p:oleObj spid="_x0000_s60425" name="معادلة" r:id="rId4" imgW="2235200" imgH="444500" progId="Equation.3">
                  <p:embed/>
                </p:oleObj>
              </mc:Choice>
              <mc:Fallback>
                <p:oleObj name="معادلة" r:id="rId4" imgW="2235200" imgH="4445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786" y="3929066"/>
                        <a:ext cx="3667135" cy="7334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0422" name="Object 6"/>
          <p:cNvGraphicFramePr>
            <a:graphicFrameLocks noChangeAspect="1"/>
          </p:cNvGraphicFramePr>
          <p:nvPr/>
        </p:nvGraphicFramePr>
        <p:xfrm>
          <a:off x="785786" y="5072074"/>
          <a:ext cx="7642346" cy="857256"/>
        </p:xfrm>
        <a:graphic>
          <a:graphicData uri="http://schemas.openxmlformats.org/presentationml/2006/ole">
            <mc:AlternateContent xmlns:mc="http://schemas.openxmlformats.org/markup-compatibility/2006">
              <mc:Choice xmlns:v="urn:schemas-microsoft-com:vml" Requires="v">
                <p:oleObj spid="_x0000_s60426" name="معادلة" r:id="rId6" imgW="3987800" imgH="444500" progId="Equation.3">
                  <p:embed/>
                </p:oleObj>
              </mc:Choice>
              <mc:Fallback>
                <p:oleObj name="معادلة" r:id="rId6" imgW="3987800" imgH="444500"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5786" y="5072074"/>
                        <a:ext cx="7642346"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1643050"/>
            <a:ext cx="535785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marL="0" lvl="8">
              <a:buFont typeface="Wingdings" pitchFamily="2" charset="2"/>
              <a:buChar char="Ø"/>
            </a:pPr>
            <a:r>
              <a:rPr lang="en-US" b="1" dirty="0" smtClean="0">
                <a:solidFill>
                  <a:schemeClr val="tx2"/>
                </a:solidFill>
              </a:rPr>
              <a:t> Example 2:</a:t>
            </a:r>
          </a:p>
          <a:p>
            <a:pPr marL="0" lvl="8"/>
            <a:endParaRPr lang="en-US" b="1" dirty="0" smtClean="0">
              <a:solidFill>
                <a:schemeClr val="tx2"/>
              </a:solidFill>
            </a:endParaRPr>
          </a:p>
          <a:p>
            <a:pPr marL="0" lvl="8">
              <a:buFont typeface="Wingdings" pitchFamily="2" charset="2"/>
              <a:buChar char="Ø"/>
            </a:pPr>
            <a:endParaRPr lang="en-US" b="1" dirty="0" smtClean="0">
              <a:solidFill>
                <a:schemeClr val="tx2"/>
              </a:solidFill>
            </a:endParaRPr>
          </a:p>
          <a:p>
            <a:pPr marL="0" lvl="8"/>
            <a:endParaRPr lang="en-US" b="1"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Table 24"/>
          <p:cNvGraphicFramePr>
            <a:graphicFrameLocks noGrp="1"/>
          </p:cNvGraphicFramePr>
          <p:nvPr/>
        </p:nvGraphicFramePr>
        <p:xfrm>
          <a:off x="571472" y="3714752"/>
          <a:ext cx="5072098" cy="1428759"/>
        </p:xfrm>
        <a:graphic>
          <a:graphicData uri="http://schemas.openxmlformats.org/drawingml/2006/table">
            <a:tbl>
              <a:tblPr/>
              <a:tblGrid>
                <a:gridCol w="2535693"/>
                <a:gridCol w="2536405"/>
              </a:tblGrid>
              <a:tr h="278781">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Incremental loading step</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Length (mm)</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r>
              <a:tr h="278781">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50 (Gauge length)</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13635">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1</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55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78781">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2</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60.5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78781">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3</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66.55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r>
            </a:tbl>
          </a:graphicData>
        </a:graphic>
      </p:graphicFrame>
      <p:sp>
        <p:nvSpPr>
          <p:cNvPr id="62468" name="Rectangle 4"/>
          <p:cNvSpPr>
            <a:spLocks noChangeArrowheads="1"/>
          </p:cNvSpPr>
          <p:nvPr/>
        </p:nvSpPr>
        <p:spPr bwMode="auto">
          <a:xfrm>
            <a:off x="428596" y="3071810"/>
            <a:ext cx="472757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For example, consider the following loading condition;</a:t>
            </a:r>
            <a:endParaRPr kumimoji="0" lang="en-US" altLang="ko-KR" sz="1050" b="0" i="0" u="none" strike="noStrike" cap="none" normalizeH="0" baseline="0" dirty="0" smtClean="0">
              <a:ln>
                <a:noFill/>
              </a:ln>
              <a:solidFill>
                <a:schemeClr val="tx2"/>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True and engineering strains are calculated as follows:</a:t>
            </a:r>
            <a:endParaRPr kumimoji="0" lang="en-US" altLang="ko-KR" sz="2400" b="0" i="0" u="none" strike="noStrike" cap="none" normalizeH="0" baseline="0" dirty="0" smtClean="0">
              <a:ln>
                <a:noFill/>
              </a:ln>
              <a:solidFill>
                <a:schemeClr val="tx2"/>
              </a:solidFill>
              <a:effectLst/>
              <a:latin typeface="Arial" pitchFamily="34" charset="0"/>
              <a:cs typeface="Arial" pitchFamily="34"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1643050"/>
            <a:ext cx="535785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marL="0" lvl="8">
              <a:buFont typeface="Wingdings" pitchFamily="2" charset="2"/>
              <a:buChar char="Ø"/>
            </a:pPr>
            <a:r>
              <a:rPr lang="en-US" b="1" dirty="0" smtClean="0">
                <a:solidFill>
                  <a:schemeClr val="tx2"/>
                </a:solidFill>
              </a:rPr>
              <a:t> Example 2:</a:t>
            </a:r>
          </a:p>
          <a:p>
            <a:pPr marL="0" lvl="8"/>
            <a:endParaRPr lang="en-US" b="1" dirty="0" smtClean="0">
              <a:solidFill>
                <a:schemeClr val="tx2"/>
              </a:solidFill>
            </a:endParaRPr>
          </a:p>
          <a:p>
            <a:pPr marL="0" lvl="8">
              <a:buFont typeface="Wingdings" pitchFamily="2" charset="2"/>
              <a:buChar char="Ø"/>
            </a:pPr>
            <a:endParaRPr lang="en-US" b="1" dirty="0" smtClean="0">
              <a:solidFill>
                <a:schemeClr val="tx2"/>
              </a:solidFill>
            </a:endParaRPr>
          </a:p>
          <a:p>
            <a:pPr marL="0" lvl="8"/>
            <a:endParaRPr lang="en-US" b="1"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Table 24"/>
          <p:cNvGraphicFramePr>
            <a:graphicFrameLocks noGrp="1"/>
          </p:cNvGraphicFramePr>
          <p:nvPr/>
        </p:nvGraphicFramePr>
        <p:xfrm>
          <a:off x="5357818" y="2571744"/>
          <a:ext cx="2786082" cy="1102581"/>
        </p:xfrm>
        <a:graphic>
          <a:graphicData uri="http://schemas.openxmlformats.org/drawingml/2006/table">
            <a:tbl>
              <a:tblPr/>
              <a:tblGrid>
                <a:gridCol w="1392845"/>
                <a:gridCol w="1393237"/>
              </a:tblGrid>
              <a:tr h="167269">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Incremental loading step</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Length (mm)</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r>
              <a:tr h="167269">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0</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50 (Gauge length)</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88181">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1</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55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67269">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2</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60.5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67269">
                <a:tc>
                  <a:txBody>
                    <a:bodyPr/>
                    <a:lstStyle/>
                    <a:p>
                      <a:pPr marL="0" marR="0" algn="ctr" rtl="0">
                        <a:spcBef>
                          <a:spcPts val="0"/>
                        </a:spcBef>
                        <a:spcAft>
                          <a:spcPts val="0"/>
                        </a:spcAft>
                        <a:tabLst>
                          <a:tab pos="2637155" algn="ctr"/>
                          <a:tab pos="5274310" algn="r"/>
                          <a:tab pos="457200" algn="l"/>
                        </a:tabLst>
                      </a:pPr>
                      <a:r>
                        <a:rPr lang="en-US" sz="1200">
                          <a:solidFill>
                            <a:schemeClr val="tx2"/>
                          </a:solidFill>
                          <a:latin typeface="Times New Roman"/>
                          <a:ea typeface="Batang"/>
                        </a:rPr>
                        <a:t>3</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0" marR="0" algn="ctr" rtl="0">
                        <a:spcBef>
                          <a:spcPts val="0"/>
                        </a:spcBef>
                        <a:spcAft>
                          <a:spcPts val="0"/>
                        </a:spcAft>
                        <a:tabLst>
                          <a:tab pos="2637155" algn="ctr"/>
                          <a:tab pos="5274310" algn="r"/>
                          <a:tab pos="457200" algn="l"/>
                        </a:tabLst>
                      </a:pPr>
                      <a:r>
                        <a:rPr lang="en-US" sz="1200" dirty="0">
                          <a:solidFill>
                            <a:schemeClr val="tx2"/>
                          </a:solidFill>
                          <a:latin typeface="Times New Roman"/>
                          <a:ea typeface="Batang"/>
                        </a:rPr>
                        <a:t>66.55</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r>
            </a:tbl>
          </a:graphicData>
        </a:graphic>
      </p:graphicFrame>
      <p:sp>
        <p:nvSpPr>
          <p:cNvPr id="62468" name="Rectangle 4"/>
          <p:cNvSpPr>
            <a:spLocks noChangeArrowheads="1"/>
          </p:cNvSpPr>
          <p:nvPr/>
        </p:nvSpPr>
        <p:spPr bwMode="auto">
          <a:xfrm>
            <a:off x="428596" y="3071810"/>
            <a:ext cx="472757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For example, consider the following loading condition;</a:t>
            </a:r>
            <a:endParaRPr kumimoji="0" lang="en-US" altLang="ko-KR" sz="1050" b="0" i="0" u="none" strike="noStrike" cap="none" normalizeH="0" baseline="0" dirty="0" smtClean="0">
              <a:ln>
                <a:noFill/>
              </a:ln>
              <a:solidFill>
                <a:schemeClr val="tx2"/>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True and engineering strains are calculated as follows:</a:t>
            </a:r>
            <a:endParaRPr kumimoji="0" lang="en-US" altLang="ko-KR" sz="2400" b="0" i="0" u="none" strike="noStrike" cap="none" normalizeH="0" baseline="0" dirty="0" smtClean="0">
              <a:ln>
                <a:noFill/>
              </a:ln>
              <a:solidFill>
                <a:schemeClr val="tx2"/>
              </a:solidFill>
              <a:effectLst/>
              <a:latin typeface="Arial" pitchFamily="34" charset="0"/>
              <a:cs typeface="Arial" pitchFamily="34" charset="0"/>
            </a:endParaRPr>
          </a:p>
        </p:txBody>
      </p:sp>
      <p:pic>
        <p:nvPicPr>
          <p:cNvPr id="64514" name="Picture 2"/>
          <p:cNvPicPr>
            <a:picLocks noChangeAspect="1" noChangeArrowheads="1"/>
          </p:cNvPicPr>
          <p:nvPr/>
        </p:nvPicPr>
        <p:blipFill>
          <a:blip r:embed="rId3"/>
          <a:srcRect l="17578" t="49805" r="12695" b="29687"/>
          <a:stretch>
            <a:fillRect/>
          </a:stretch>
        </p:blipFill>
        <p:spPr bwMode="auto">
          <a:xfrm>
            <a:off x="428596" y="3714752"/>
            <a:ext cx="7858180" cy="1848961"/>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85720" y="428604"/>
            <a:ext cx="8072494"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i="1" spc="-100" dirty="0" smtClean="0">
                <a:solidFill>
                  <a:schemeClr val="tx2"/>
                </a:solidFill>
              </a:rPr>
              <a:t>3</a:t>
            </a:r>
            <a:r>
              <a:rPr lang="en-US" b="1" spc="-100" dirty="0" smtClean="0">
                <a:solidFill>
                  <a:schemeClr val="tx2"/>
                </a:solidFill>
              </a:rPr>
              <a:t>.3	Volume constancy phenomena in metal forming.</a:t>
            </a:r>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marL="0" lvl="8"/>
            <a:r>
              <a:rPr lang="en-US" spc="-100" dirty="0" smtClean="0">
                <a:solidFill>
                  <a:schemeClr val="tx2"/>
                </a:solidFill>
              </a:rPr>
              <a:t>Based on experimental evidence it was found for all metals, the </a:t>
            </a:r>
            <a:r>
              <a:rPr lang="en-US" u="sng" spc="-100" dirty="0" smtClean="0">
                <a:solidFill>
                  <a:schemeClr val="tx2"/>
                </a:solidFill>
              </a:rPr>
              <a:t>volume of material is constant during plastic deformation</a:t>
            </a:r>
            <a:r>
              <a:rPr lang="en-US" spc="-100" dirty="0" smtClean="0">
                <a:solidFill>
                  <a:schemeClr val="tx2"/>
                </a:solidFill>
              </a:rPr>
              <a:t>, which is not the case for elastic deformation (however this volume is very small so the change could be neglected). This can be expressed as follows:</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6561" name="Object 1"/>
          <p:cNvGraphicFramePr>
            <a:graphicFrameLocks noChangeAspect="1"/>
          </p:cNvGraphicFramePr>
          <p:nvPr/>
        </p:nvGraphicFramePr>
        <p:xfrm>
          <a:off x="428596" y="2714620"/>
          <a:ext cx="1071570" cy="844892"/>
        </p:xfrm>
        <a:graphic>
          <a:graphicData uri="http://schemas.openxmlformats.org/presentationml/2006/ole">
            <mc:AlternateContent xmlns:mc="http://schemas.openxmlformats.org/markup-compatibility/2006">
              <mc:Choice xmlns:v="urn:schemas-microsoft-com:vml" Requires="v">
                <p:oleObj spid="_x0000_s66563" name="معادلة" r:id="rId4" imgW="495085" imgH="393529" progId="Equation.3">
                  <p:embed/>
                </p:oleObj>
              </mc:Choice>
              <mc:Fallback>
                <p:oleObj name="معادلة" r:id="rId4" imgW="495085" imgH="393529"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596" y="2714620"/>
                        <a:ext cx="1071570" cy="8448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6565" name="Picture 5"/>
          <p:cNvPicPr>
            <a:picLocks noChangeAspect="1" noChangeArrowheads="1"/>
          </p:cNvPicPr>
          <p:nvPr/>
        </p:nvPicPr>
        <p:blipFill>
          <a:blip r:embed="rId6"/>
          <a:srcRect l="17773" t="28027" r="16601" b="29492"/>
          <a:stretch>
            <a:fillRect/>
          </a:stretch>
        </p:blipFill>
        <p:spPr bwMode="auto">
          <a:xfrm>
            <a:off x="1928794" y="2786058"/>
            <a:ext cx="6429420" cy="3329521"/>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142844" y="285728"/>
            <a:ext cx="8072494"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i="1" spc="-100" dirty="0" smtClean="0">
                <a:solidFill>
                  <a:schemeClr val="tx2"/>
                </a:solidFill>
              </a:rPr>
              <a:t>3</a:t>
            </a:r>
            <a:r>
              <a:rPr lang="en-US" b="1" spc="-100" dirty="0" smtClean="0">
                <a:solidFill>
                  <a:schemeClr val="tx2"/>
                </a:solidFill>
              </a:rPr>
              <a:t>.3	Volume constancy phenomena in metal forming.</a:t>
            </a:r>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marL="0" lvl="8"/>
            <a:r>
              <a:rPr lang="en-US" spc="-100" dirty="0" smtClean="0">
                <a:solidFill>
                  <a:schemeClr val="tx2"/>
                </a:solidFill>
              </a:rPr>
              <a:t> </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8611" name="Picture 3"/>
          <p:cNvPicPr>
            <a:picLocks noChangeAspect="1" noChangeArrowheads="1"/>
          </p:cNvPicPr>
          <p:nvPr/>
        </p:nvPicPr>
        <p:blipFill>
          <a:blip r:embed="rId3"/>
          <a:srcRect l="17578" t="32959" r="22656" b="24560"/>
          <a:stretch>
            <a:fillRect/>
          </a:stretch>
        </p:blipFill>
        <p:spPr bwMode="auto">
          <a:xfrm>
            <a:off x="428596" y="2214554"/>
            <a:ext cx="7286676" cy="4143404"/>
          </a:xfrm>
          <a:prstGeom prst="rect">
            <a:avLst/>
          </a:prstGeom>
          <a:noFill/>
          <a:ln w="9525">
            <a:noFill/>
            <a:miter lim="800000"/>
            <a:headEnd/>
            <a:tailEnd/>
          </a:ln>
          <a:effectLst/>
        </p:spPr>
      </p:pic>
      <p:pic>
        <p:nvPicPr>
          <p:cNvPr id="27" name="Picture 5"/>
          <p:cNvPicPr>
            <a:picLocks noChangeAspect="1" noChangeArrowheads="1"/>
          </p:cNvPicPr>
          <p:nvPr/>
        </p:nvPicPr>
        <p:blipFill>
          <a:blip r:embed="rId4"/>
          <a:srcRect l="25794" t="35319" r="36289" b="34603"/>
          <a:stretch>
            <a:fillRect/>
          </a:stretch>
        </p:blipFill>
        <p:spPr bwMode="auto">
          <a:xfrm>
            <a:off x="5715008" y="571480"/>
            <a:ext cx="2571768" cy="163208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142844" y="285728"/>
            <a:ext cx="8072494"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i="1" spc="-100" dirty="0" smtClean="0">
                <a:solidFill>
                  <a:schemeClr val="tx2"/>
                </a:solidFill>
              </a:rPr>
              <a:t>3</a:t>
            </a:r>
            <a:r>
              <a:rPr lang="en-US" b="1" spc="-100" dirty="0" smtClean="0">
                <a:solidFill>
                  <a:schemeClr val="tx2"/>
                </a:solidFill>
              </a:rPr>
              <a:t>.3	Volume constancy phenomena in metal forming.</a:t>
            </a:r>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r>
              <a:rPr lang="en-US" spc="-100" dirty="0" smtClean="0">
                <a:solidFill>
                  <a:schemeClr val="tx2"/>
                </a:solidFill>
              </a:rPr>
              <a:t>The relationship between </a:t>
            </a:r>
            <a:r>
              <a:rPr lang="en-US" u="sng" spc="-100" dirty="0" smtClean="0">
                <a:solidFill>
                  <a:schemeClr val="tx2"/>
                </a:solidFill>
              </a:rPr>
              <a:t>nominal and true stress </a:t>
            </a:r>
            <a:r>
              <a:rPr lang="en-US" spc="-100" dirty="0" smtClean="0">
                <a:solidFill>
                  <a:schemeClr val="tx2"/>
                </a:solidFill>
              </a:rPr>
              <a:t>can be drawn using volume constancy principles and given as follows; </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0657" name="Object 1"/>
          <p:cNvGraphicFramePr>
            <a:graphicFrameLocks noChangeAspect="1"/>
          </p:cNvGraphicFramePr>
          <p:nvPr/>
        </p:nvGraphicFramePr>
        <p:xfrm>
          <a:off x="357158" y="3500438"/>
          <a:ext cx="7686425" cy="928694"/>
        </p:xfrm>
        <a:graphic>
          <a:graphicData uri="http://schemas.openxmlformats.org/presentationml/2006/ole">
            <mc:AlternateContent xmlns:mc="http://schemas.openxmlformats.org/markup-compatibility/2006">
              <mc:Choice xmlns:v="urn:schemas-microsoft-com:vml" Requires="v">
                <p:oleObj spid="_x0000_s70659" name="معادلة" r:id="rId4" imgW="3708400" imgH="444500" progId="Equation.3">
                  <p:embed/>
                </p:oleObj>
              </mc:Choice>
              <mc:Fallback>
                <p:oleObj name="معادلة" r:id="rId4" imgW="3708400" imgH="44450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3500438"/>
                        <a:ext cx="7686425" cy="9286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142844" y="-24"/>
            <a:ext cx="8072494" cy="4000528"/>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3.4	Plastic tensile instability and necking conditions.</a:t>
            </a:r>
          </a:p>
          <a:p>
            <a:endParaRPr lang="en-US" spc="-100" dirty="0" smtClean="0">
              <a:solidFill>
                <a:schemeClr val="tx2"/>
              </a:solidFill>
            </a:endParaRPr>
          </a:p>
          <a:p>
            <a:pPr>
              <a:buFont typeface="Arial" pitchFamily="34" charset="0"/>
              <a:buChar char="•"/>
            </a:pPr>
            <a:r>
              <a:rPr lang="en-US" spc="-100" dirty="0" smtClean="0">
                <a:solidFill>
                  <a:schemeClr val="tx2"/>
                </a:solidFill>
              </a:rPr>
              <a:t>The Plastic tensile instability starts after yielding point, just before ultimate load. During this period, the increase in load is associated with increased strain. </a:t>
            </a:r>
            <a:r>
              <a:rPr lang="en-US" u="sng" spc="-100" dirty="0" smtClean="0">
                <a:solidFill>
                  <a:schemeClr val="tx2"/>
                </a:solidFill>
              </a:rPr>
              <a:t>At ultimate load, the specimen elongated without any increase in load. </a:t>
            </a:r>
          </a:p>
          <a:p>
            <a:pPr>
              <a:buFont typeface="Arial" pitchFamily="34" charset="0"/>
              <a:buChar char="•"/>
            </a:pPr>
            <a:endParaRPr lang="en-US" spc="-100" dirty="0" smtClean="0">
              <a:solidFill>
                <a:schemeClr val="tx2"/>
              </a:solidFill>
            </a:endParaRPr>
          </a:p>
          <a:p>
            <a:pPr>
              <a:buFont typeface="Arial" pitchFamily="34" charset="0"/>
              <a:buChar char="•"/>
            </a:pPr>
            <a:r>
              <a:rPr lang="en-US" spc="-100" dirty="0" smtClean="0">
                <a:solidFill>
                  <a:schemeClr val="tx2"/>
                </a:solidFill>
              </a:rPr>
              <a:t>At this point the material starts behave unstable. This deformation is called Instability condition, under tension load. At this point necking occurs at the weakest points and the deformation changes from being uniform distribution to local necking. However, </a:t>
            </a:r>
            <a:r>
              <a:rPr lang="en-US" u="sng" spc="-100" dirty="0" smtClean="0">
                <a:solidFill>
                  <a:schemeClr val="tx2"/>
                </a:solidFill>
              </a:rPr>
              <a:t>the change in load becomes zero</a:t>
            </a:r>
          </a:p>
          <a:p>
            <a:endParaRPr lang="en-US" spc="-100"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2707" name="Object 3"/>
          <p:cNvGraphicFramePr>
            <a:graphicFrameLocks noChangeAspect="1"/>
          </p:cNvGraphicFramePr>
          <p:nvPr/>
        </p:nvGraphicFramePr>
        <p:xfrm>
          <a:off x="357157" y="3786190"/>
          <a:ext cx="6398057" cy="642942"/>
        </p:xfrm>
        <a:graphic>
          <a:graphicData uri="http://schemas.openxmlformats.org/presentationml/2006/ole">
            <mc:AlternateContent xmlns:mc="http://schemas.openxmlformats.org/markup-compatibility/2006">
              <mc:Choice xmlns:v="urn:schemas-microsoft-com:vml" Requires="v">
                <p:oleObj spid="_x0000_s72717" name="معادلة" r:id="rId4" imgW="3886200" imgH="393700" progId="Equation.3">
                  <p:embed/>
                </p:oleObj>
              </mc:Choice>
              <mc:Fallback>
                <p:oleObj name="معادلة" r:id="rId4" imgW="3886200" imgH="3937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7" y="3786190"/>
                        <a:ext cx="6398057"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 name="Rectangle 29"/>
          <p:cNvSpPr/>
          <p:nvPr/>
        </p:nvSpPr>
        <p:spPr>
          <a:xfrm>
            <a:off x="357158" y="4429132"/>
            <a:ext cx="2102114" cy="369332"/>
          </a:xfrm>
          <a:prstGeom prst="rect">
            <a:avLst/>
          </a:prstGeom>
        </p:spPr>
        <p:txBody>
          <a:bodyPr wrap="none">
            <a:spAutoFit/>
          </a:bodyPr>
          <a:lstStyle/>
          <a:p>
            <a:pPr>
              <a:buFont typeface="Arial" pitchFamily="34" charset="0"/>
              <a:buChar char="•"/>
            </a:pPr>
            <a:r>
              <a:rPr lang="en-US" spc="-100" dirty="0" smtClean="0">
                <a:solidFill>
                  <a:schemeClr val="tx2"/>
                </a:solidFill>
              </a:rPr>
              <a:t>For volume constancy:</a:t>
            </a:r>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2710" name="Object 6"/>
          <p:cNvGraphicFramePr>
            <a:graphicFrameLocks noChangeAspect="1"/>
          </p:cNvGraphicFramePr>
          <p:nvPr/>
        </p:nvGraphicFramePr>
        <p:xfrm>
          <a:off x="214282" y="5000636"/>
          <a:ext cx="7668260" cy="642942"/>
        </p:xfrm>
        <a:graphic>
          <a:graphicData uri="http://schemas.openxmlformats.org/presentationml/2006/ole">
            <mc:AlternateContent xmlns:mc="http://schemas.openxmlformats.org/markup-compatibility/2006">
              <mc:Choice xmlns:v="urn:schemas-microsoft-com:vml" Requires="v">
                <p:oleObj spid="_x0000_s72718" name="معادلة" r:id="rId6" imgW="4660900" imgH="393700" progId="Equation.3">
                  <p:embed/>
                </p:oleObj>
              </mc:Choice>
              <mc:Fallback>
                <p:oleObj name="معادلة" r:id="rId6" imgW="4660900" imgH="393700"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4282" y="5000636"/>
                        <a:ext cx="7668260"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4" name="Oval 33"/>
          <p:cNvSpPr/>
          <p:nvPr/>
        </p:nvSpPr>
        <p:spPr>
          <a:xfrm>
            <a:off x="6500826" y="4857760"/>
            <a:ext cx="500066" cy="9286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5572132" y="4572009"/>
            <a:ext cx="928695" cy="500066"/>
          </a:xfrm>
          <a:custGeom>
            <a:avLst/>
            <a:gdLst>
              <a:gd name="connsiteX0" fmla="*/ 1084521 w 1084521"/>
              <a:gd name="connsiteY0" fmla="*/ 467833 h 467833"/>
              <a:gd name="connsiteX1" fmla="*/ 393405 w 1084521"/>
              <a:gd name="connsiteY1" fmla="*/ 244549 h 467833"/>
              <a:gd name="connsiteX2" fmla="*/ 0 w 1084521"/>
              <a:gd name="connsiteY2" fmla="*/ 0 h 467833"/>
            </a:gdLst>
            <a:ahLst/>
            <a:cxnLst>
              <a:cxn ang="0">
                <a:pos x="connsiteX0" y="connsiteY0"/>
              </a:cxn>
              <a:cxn ang="0">
                <a:pos x="connsiteX1" y="connsiteY1"/>
              </a:cxn>
              <a:cxn ang="0">
                <a:pos x="connsiteX2" y="connsiteY2"/>
              </a:cxn>
            </a:cxnLst>
            <a:rect l="l" t="t" r="r" b="b"/>
            <a:pathLst>
              <a:path w="1084521" h="467833">
                <a:moveTo>
                  <a:pt x="1084521" y="467833"/>
                </a:moveTo>
                <a:cubicBezTo>
                  <a:pt x="829339" y="395177"/>
                  <a:pt x="574158" y="322521"/>
                  <a:pt x="393405" y="244549"/>
                </a:cubicBezTo>
                <a:cubicBezTo>
                  <a:pt x="212652" y="166577"/>
                  <a:pt x="106326" y="83288"/>
                  <a:pt x="0" y="0"/>
                </a:cubicBezTo>
              </a:path>
            </a:pathLst>
          </a:custGeom>
          <a:ln>
            <a:headEnd type="none" w="med" len="lg"/>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Oval 35"/>
          <p:cNvSpPr/>
          <p:nvPr/>
        </p:nvSpPr>
        <p:spPr>
          <a:xfrm>
            <a:off x="5143504" y="3714752"/>
            <a:ext cx="500066" cy="9286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7072330" y="3929066"/>
            <a:ext cx="876971" cy="369332"/>
          </a:xfrm>
          <a:prstGeom prst="rect">
            <a:avLst/>
          </a:prstGeom>
        </p:spPr>
        <p:txBody>
          <a:bodyPr wrap="none">
            <a:spAutoFit/>
          </a:bodyPr>
          <a:lstStyle/>
          <a:p>
            <a:r>
              <a:rPr lang="en-US" dirty="0" err="1" smtClean="0"/>
              <a:t>Eq</a:t>
            </a:r>
            <a:r>
              <a:rPr lang="en-US" dirty="0" smtClean="0"/>
              <a:t> 3.11</a:t>
            </a:r>
            <a:endParaRPr lang="en-US" dirty="0"/>
          </a:p>
        </p:txBody>
      </p:sp>
      <p:sp>
        <p:nvSpPr>
          <p:cNvPr id="38" name="Rectangle 37"/>
          <p:cNvSpPr/>
          <p:nvPr/>
        </p:nvSpPr>
        <p:spPr>
          <a:xfrm>
            <a:off x="8001024" y="5072074"/>
            <a:ext cx="876971" cy="369332"/>
          </a:xfrm>
          <a:prstGeom prst="rect">
            <a:avLst/>
          </a:prstGeom>
        </p:spPr>
        <p:txBody>
          <a:bodyPr wrap="none">
            <a:spAutoFit/>
          </a:bodyPr>
          <a:lstStyle/>
          <a:p>
            <a:r>
              <a:rPr lang="en-US" dirty="0" err="1" smtClean="0"/>
              <a:t>Eq</a:t>
            </a:r>
            <a:r>
              <a:rPr lang="en-US" dirty="0" smtClean="0"/>
              <a:t> 3.12</a:t>
            </a:r>
            <a:endParaRPr lang="en-US" dirty="0"/>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2713" name="Object 9"/>
          <p:cNvGraphicFramePr>
            <a:graphicFrameLocks noChangeAspect="1"/>
          </p:cNvGraphicFramePr>
          <p:nvPr/>
        </p:nvGraphicFramePr>
        <p:xfrm>
          <a:off x="357158" y="5857892"/>
          <a:ext cx="7385992" cy="642942"/>
        </p:xfrm>
        <a:graphic>
          <a:graphicData uri="http://schemas.openxmlformats.org/presentationml/2006/ole">
            <mc:AlternateContent xmlns:mc="http://schemas.openxmlformats.org/markup-compatibility/2006">
              <mc:Choice xmlns:v="urn:schemas-microsoft-com:vml" Requires="v">
                <p:oleObj spid="_x0000_s72719" name="معادلة" r:id="rId8" imgW="4483100" imgH="393700" progId="Equation.3">
                  <p:embed/>
                </p:oleObj>
              </mc:Choice>
              <mc:Fallback>
                <p:oleObj name="معادلة" r:id="rId8" imgW="4483100" imgH="393700" progId="Equation.3">
                  <p:embed/>
                  <p:pic>
                    <p:nvPicPr>
                      <p:cNvPr id="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58" y="5857892"/>
                        <a:ext cx="7385992"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2" name="Rectangle 41"/>
          <p:cNvSpPr/>
          <p:nvPr/>
        </p:nvSpPr>
        <p:spPr>
          <a:xfrm>
            <a:off x="7572396" y="6286520"/>
            <a:ext cx="876971" cy="369332"/>
          </a:xfrm>
          <a:prstGeom prst="rect">
            <a:avLst/>
          </a:prstGeom>
        </p:spPr>
        <p:txBody>
          <a:bodyPr wrap="none">
            <a:spAutoFit/>
          </a:bodyPr>
          <a:lstStyle/>
          <a:p>
            <a:r>
              <a:rPr lang="en-US" dirty="0" err="1" smtClean="0"/>
              <a:t>Eq</a:t>
            </a:r>
            <a:r>
              <a:rPr lang="en-US" dirty="0" smtClean="0"/>
              <a:t> 3.13</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142844" y="71414"/>
            <a:ext cx="8072494" cy="378621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dirty="0" smtClean="0">
                <a:solidFill>
                  <a:schemeClr val="tx2"/>
                </a:solidFill>
              </a:rPr>
              <a:t>3.4	Plastic tensile instability and necking conditions.</a:t>
            </a:r>
          </a:p>
          <a:p>
            <a:pPr>
              <a:buFont typeface="Arial" pitchFamily="34" charset="0"/>
              <a:buChar char="•"/>
            </a:pPr>
            <a:r>
              <a:rPr lang="en-US" spc="-100" dirty="0" smtClean="0">
                <a:solidFill>
                  <a:schemeClr val="tx2"/>
                </a:solidFill>
              </a:rPr>
              <a:t> </a:t>
            </a:r>
            <a:r>
              <a:rPr lang="en-US" dirty="0" smtClean="0">
                <a:solidFill>
                  <a:schemeClr val="tx2"/>
                </a:solidFill>
              </a:rPr>
              <a:t>This result indicates that instability occurs when the slope of the stress-strain flow curve (rate of work hardening) is equal to the magnitude of the existing stress (</a:t>
            </a:r>
            <a:r>
              <a:rPr lang="el-GR" dirty="0" smtClean="0">
                <a:solidFill>
                  <a:schemeClr val="tx2"/>
                </a:solidFill>
              </a:rPr>
              <a:t>σ</a:t>
            </a:r>
            <a:r>
              <a:rPr lang="en-US" dirty="0" smtClean="0">
                <a:solidFill>
                  <a:schemeClr val="tx2"/>
                </a:solidFill>
              </a:rPr>
              <a:t>u in current case, ultimate tensile strength). </a:t>
            </a:r>
          </a:p>
          <a:p>
            <a:pPr>
              <a:buFont typeface="Arial" pitchFamily="34" charset="0"/>
              <a:buChar char="•"/>
            </a:pPr>
            <a:r>
              <a:rPr lang="en-US" dirty="0" smtClean="0">
                <a:solidFill>
                  <a:schemeClr val="tx2"/>
                </a:solidFill>
              </a:rPr>
              <a:t>Instability loading condition will lead a necking formation and finally specimen fracture.</a:t>
            </a:r>
          </a:p>
          <a:p>
            <a:pPr>
              <a:buFont typeface="Arial" pitchFamily="34" charset="0"/>
              <a:buChar char="•"/>
            </a:pPr>
            <a:r>
              <a:rPr lang="en-US" dirty="0" smtClean="0">
                <a:solidFill>
                  <a:schemeClr val="tx2"/>
                </a:solidFill>
              </a:rPr>
              <a:t>In metal forming processes, the maximum deformation can be obtained for ductile metals subjected to tension loading without failure through the strain at the instability (</a:t>
            </a:r>
            <a:r>
              <a:rPr lang="el-GR" dirty="0" smtClean="0">
                <a:solidFill>
                  <a:schemeClr val="tx2"/>
                </a:solidFill>
                <a:latin typeface="Arial Narrow"/>
              </a:rPr>
              <a:t>ε</a:t>
            </a:r>
            <a:r>
              <a:rPr lang="en-US" baseline="-25000" dirty="0" smtClean="0">
                <a:solidFill>
                  <a:schemeClr val="tx2"/>
                </a:solidFill>
              </a:rPr>
              <a:t>inst </a:t>
            </a:r>
            <a:r>
              <a:rPr lang="en-US" dirty="0" smtClean="0">
                <a:solidFill>
                  <a:schemeClr val="tx2"/>
                </a:solidFill>
              </a:rPr>
              <a:t>–critical true strain).</a:t>
            </a:r>
          </a:p>
          <a:p>
            <a:pPr>
              <a:buFont typeface="Arial" pitchFamily="34" charset="0"/>
              <a:buChar char="•"/>
            </a:pPr>
            <a:r>
              <a:rPr lang="en-US" dirty="0" smtClean="0">
                <a:solidFill>
                  <a:schemeClr val="tx2"/>
                </a:solidFill>
              </a:rPr>
              <a:t>The critical true stain, </a:t>
            </a:r>
            <a:r>
              <a:rPr lang="el-GR" dirty="0" smtClean="0">
                <a:solidFill>
                  <a:schemeClr val="tx2"/>
                </a:solidFill>
              </a:rPr>
              <a:t>ε</a:t>
            </a:r>
            <a:r>
              <a:rPr lang="en-US" dirty="0" smtClean="0">
                <a:solidFill>
                  <a:schemeClr val="tx2"/>
                </a:solidFill>
              </a:rPr>
              <a:t>inst at necking can be obtained graphically by plotting   versus (</a:t>
            </a:r>
            <a:r>
              <a:rPr lang="el-GR" dirty="0" smtClean="0">
                <a:solidFill>
                  <a:schemeClr val="tx2"/>
                </a:solidFill>
              </a:rPr>
              <a:t>ε</a:t>
            </a:r>
            <a:r>
              <a:rPr lang="en-US" dirty="0" smtClean="0">
                <a:solidFill>
                  <a:schemeClr val="tx2"/>
                </a:solidFill>
              </a:rPr>
              <a:t>) on the stress-strain flow curve as shown</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4810" name="Picture 58"/>
          <p:cNvPicPr>
            <a:picLocks noChangeAspect="1" noChangeArrowheads="1"/>
          </p:cNvPicPr>
          <p:nvPr/>
        </p:nvPicPr>
        <p:blipFill>
          <a:blip r:embed="rId4">
            <a:lum bright="-20000" contrast="30000"/>
          </a:blip>
          <a:srcRect l="18359" t="29492" r="12500" b="20703"/>
          <a:stretch>
            <a:fillRect/>
          </a:stretch>
        </p:blipFill>
        <p:spPr bwMode="auto">
          <a:xfrm>
            <a:off x="2000232" y="3857628"/>
            <a:ext cx="5143536" cy="2964082"/>
          </a:xfrm>
          <a:prstGeom prst="rect">
            <a:avLst/>
          </a:prstGeom>
          <a:noFill/>
          <a:ln w="9525">
            <a:noFill/>
            <a:miter lim="800000"/>
            <a:headEnd/>
            <a:tailEnd/>
          </a:ln>
          <a:effectLst/>
        </p:spPr>
      </p:pic>
      <p:graphicFrame>
        <p:nvGraphicFramePr>
          <p:cNvPr id="74811" name="Object 59"/>
          <p:cNvGraphicFramePr>
            <a:graphicFrameLocks noChangeAspect="1"/>
          </p:cNvGraphicFramePr>
          <p:nvPr/>
        </p:nvGraphicFramePr>
        <p:xfrm>
          <a:off x="366713" y="3929063"/>
          <a:ext cx="2740025" cy="642937"/>
        </p:xfrm>
        <a:graphic>
          <a:graphicData uri="http://schemas.openxmlformats.org/presentationml/2006/ole">
            <mc:AlternateContent xmlns:mc="http://schemas.openxmlformats.org/markup-compatibility/2006">
              <mc:Choice xmlns:v="urn:schemas-microsoft-com:vml" Requires="v">
                <p:oleObj spid="_x0000_s74813" name="معادلة" r:id="rId5" imgW="1663560" imgH="393480" progId="Equation.3">
                  <p:embed/>
                </p:oleObj>
              </mc:Choice>
              <mc:Fallback>
                <p:oleObj name="معادلة" r:id="rId5" imgW="1663560" imgH="393480" progId="Equation.3">
                  <p:embed/>
                  <p:pic>
                    <p:nvPicPr>
                      <p:cNvPr id="0" name="Picture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713" y="3929063"/>
                        <a:ext cx="2740025" cy="64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142844" y="2428868"/>
            <a:ext cx="8072494" cy="142876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spc="-100" dirty="0" smtClean="0">
                <a:solidFill>
                  <a:schemeClr val="tx2"/>
                </a:solidFill>
              </a:rPr>
              <a:t> </a:t>
            </a:r>
            <a:r>
              <a:rPr lang="en-US" dirty="0" smtClean="0">
                <a:solidFill>
                  <a:schemeClr val="tx2"/>
                </a:solidFill>
              </a:rPr>
              <a:t>Numerical modeling of strain hardening behavior may be achieved using one of the following equations:</a:t>
            </a: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6803" name="Object 3"/>
          <p:cNvGraphicFramePr>
            <a:graphicFrameLocks noChangeAspect="1"/>
          </p:cNvGraphicFramePr>
          <p:nvPr/>
        </p:nvGraphicFramePr>
        <p:xfrm>
          <a:off x="357158" y="3429000"/>
          <a:ext cx="1224583" cy="428604"/>
        </p:xfrm>
        <a:graphic>
          <a:graphicData uri="http://schemas.openxmlformats.org/presentationml/2006/ole">
            <mc:AlternateContent xmlns:mc="http://schemas.openxmlformats.org/markup-compatibility/2006">
              <mc:Choice xmlns:v="urn:schemas-microsoft-com:vml" Requires="v">
                <p:oleObj spid="_x0000_s76817" name="معادلة" r:id="rId4" imgW="571252" imgH="203112" progId="Equation.3">
                  <p:embed/>
                </p:oleObj>
              </mc:Choice>
              <mc:Fallback>
                <p:oleObj name="معادلة" r:id="rId4" imgW="571252" imgH="203112"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8" y="3429000"/>
                        <a:ext cx="1224583"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6806" name="Object 6"/>
          <p:cNvGraphicFramePr>
            <a:graphicFrameLocks noChangeAspect="1"/>
          </p:cNvGraphicFramePr>
          <p:nvPr/>
        </p:nvGraphicFramePr>
        <p:xfrm>
          <a:off x="357158" y="3929066"/>
          <a:ext cx="1571636" cy="428628"/>
        </p:xfrm>
        <a:graphic>
          <a:graphicData uri="http://schemas.openxmlformats.org/presentationml/2006/ole">
            <mc:AlternateContent xmlns:mc="http://schemas.openxmlformats.org/markup-compatibility/2006">
              <mc:Choice xmlns:v="urn:schemas-microsoft-com:vml" Requires="v">
                <p:oleObj spid="_x0000_s76818" name="معادلة" r:id="rId6" imgW="736600" imgH="203200" progId="Equation.3">
                  <p:embed/>
                </p:oleObj>
              </mc:Choice>
              <mc:Fallback>
                <p:oleObj name="معادلة" r:id="rId6" imgW="736600" imgH="203200"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158" y="3929066"/>
                        <a:ext cx="1571636"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6809" name="Object 9"/>
          <p:cNvGraphicFramePr>
            <a:graphicFrameLocks noChangeAspect="1"/>
          </p:cNvGraphicFramePr>
          <p:nvPr/>
        </p:nvGraphicFramePr>
        <p:xfrm>
          <a:off x="357158" y="4429132"/>
          <a:ext cx="4400581" cy="857256"/>
        </p:xfrm>
        <a:graphic>
          <a:graphicData uri="http://schemas.openxmlformats.org/presentationml/2006/ole">
            <mc:AlternateContent xmlns:mc="http://schemas.openxmlformats.org/markup-compatibility/2006">
              <mc:Choice xmlns:v="urn:schemas-microsoft-com:vml" Requires="v">
                <p:oleObj spid="_x0000_s76819" name="معادلة" r:id="rId8" imgW="2197100" imgH="431800" progId="Equation.3">
                  <p:embed/>
                </p:oleObj>
              </mc:Choice>
              <mc:Fallback>
                <p:oleObj name="معادلة" r:id="rId8" imgW="2197100" imgH="431800" progId="Equation.3">
                  <p:embed/>
                  <p:pic>
                    <p:nvPicPr>
                      <p:cNvPr id="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158" y="4429132"/>
                        <a:ext cx="4400581"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Rectangle 42"/>
          <p:cNvSpPr/>
          <p:nvPr/>
        </p:nvSpPr>
        <p:spPr>
          <a:xfrm>
            <a:off x="5929322" y="3500438"/>
            <a:ext cx="876971" cy="369332"/>
          </a:xfrm>
          <a:prstGeom prst="rect">
            <a:avLst/>
          </a:prstGeom>
        </p:spPr>
        <p:txBody>
          <a:bodyPr wrap="none">
            <a:spAutoFit/>
          </a:bodyPr>
          <a:lstStyle/>
          <a:p>
            <a:r>
              <a:rPr lang="en-US" dirty="0" err="1" smtClean="0"/>
              <a:t>Eq</a:t>
            </a:r>
            <a:r>
              <a:rPr lang="en-US" dirty="0" smtClean="0"/>
              <a:t> 3.14</a:t>
            </a:r>
            <a:endParaRPr lang="en-US" dirty="0"/>
          </a:p>
        </p:txBody>
      </p:sp>
      <p:sp>
        <p:nvSpPr>
          <p:cNvPr id="44" name="Rectangle 43"/>
          <p:cNvSpPr/>
          <p:nvPr/>
        </p:nvSpPr>
        <p:spPr>
          <a:xfrm>
            <a:off x="5929322" y="3916924"/>
            <a:ext cx="876971" cy="369332"/>
          </a:xfrm>
          <a:prstGeom prst="rect">
            <a:avLst/>
          </a:prstGeom>
        </p:spPr>
        <p:txBody>
          <a:bodyPr wrap="none">
            <a:spAutoFit/>
          </a:bodyPr>
          <a:lstStyle/>
          <a:p>
            <a:r>
              <a:rPr lang="en-US" dirty="0" err="1" smtClean="0"/>
              <a:t>Eq</a:t>
            </a:r>
            <a:r>
              <a:rPr lang="en-US" dirty="0" smtClean="0"/>
              <a:t> 3.15</a:t>
            </a:r>
            <a:endParaRPr lang="en-US" dirty="0"/>
          </a:p>
        </p:txBody>
      </p:sp>
      <p:sp>
        <p:nvSpPr>
          <p:cNvPr id="45" name="Rectangle 44"/>
          <p:cNvSpPr/>
          <p:nvPr/>
        </p:nvSpPr>
        <p:spPr>
          <a:xfrm>
            <a:off x="5929322" y="4643446"/>
            <a:ext cx="876971" cy="369332"/>
          </a:xfrm>
          <a:prstGeom prst="rect">
            <a:avLst/>
          </a:prstGeom>
        </p:spPr>
        <p:txBody>
          <a:bodyPr wrap="none">
            <a:spAutoFit/>
          </a:bodyPr>
          <a:lstStyle/>
          <a:p>
            <a:r>
              <a:rPr lang="en-US" dirty="0" err="1" smtClean="0"/>
              <a:t>Eq</a:t>
            </a:r>
            <a:r>
              <a:rPr lang="en-US" dirty="0" smtClean="0"/>
              <a:t> 3.16</a:t>
            </a:r>
            <a:endParaRPr lang="en-US" dirty="0"/>
          </a:p>
        </p:txBody>
      </p:sp>
      <p:sp>
        <p:nvSpPr>
          <p:cNvPr id="76813" name="Rectangle 13"/>
          <p:cNvSpPr>
            <a:spLocks noChangeArrowheads="1"/>
          </p:cNvSpPr>
          <p:nvPr/>
        </p:nvSpPr>
        <p:spPr bwMode="auto">
          <a:xfrm rot="10800000" flipV="1">
            <a:off x="214282" y="5214950"/>
            <a:ext cx="857249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ko-KR" dirty="0" smtClean="0">
                <a:solidFill>
                  <a:schemeClr val="tx2"/>
                </a:solidFill>
              </a:rPr>
              <a:t>Where K refers to the strength coefficient, n; the strain hardening exponent, m and m´; strain rate sensitivity indices, and </a:t>
            </a:r>
            <a:r>
              <a:rPr lang="el-GR" altLang="ko-KR" dirty="0" smtClean="0">
                <a:solidFill>
                  <a:schemeClr val="tx2"/>
                </a:solidFill>
              </a:rPr>
              <a:t>ε</a:t>
            </a:r>
            <a:r>
              <a:rPr lang="en-US" altLang="ko-KR" baseline="-25000" dirty="0" smtClean="0">
                <a:solidFill>
                  <a:schemeClr val="tx2"/>
                </a:solidFill>
              </a:rPr>
              <a:t>o </a:t>
            </a:r>
            <a:r>
              <a:rPr lang="en-US" altLang="ko-KR" dirty="0" smtClean="0">
                <a:solidFill>
                  <a:schemeClr val="tx2"/>
                </a:solidFill>
              </a:rPr>
              <a:t>reference strain at which strain rate hardening is negligible [3.2]. Note, the strain rate can be defined as the instantaneous deformation velocity divided by the instantaneous length or height of tested specimen.</a:t>
            </a:r>
          </a:p>
        </p:txBody>
      </p:sp>
      <p:graphicFrame>
        <p:nvGraphicFramePr>
          <p:cNvPr id="76812" name="Object 12"/>
          <p:cNvGraphicFramePr>
            <a:graphicFrameLocks noChangeAspect="1"/>
          </p:cNvGraphicFramePr>
          <p:nvPr/>
        </p:nvGraphicFramePr>
        <p:xfrm>
          <a:off x="0" y="0"/>
          <a:ext cx="523875" cy="180975"/>
        </p:xfrm>
        <a:graphic>
          <a:graphicData uri="http://schemas.openxmlformats.org/presentationml/2006/ole">
            <mc:AlternateContent xmlns:mc="http://schemas.openxmlformats.org/markup-compatibility/2006">
              <mc:Choice xmlns:v="urn:schemas-microsoft-com:vml" Requires="v">
                <p:oleObj spid="_x0000_s76820" name="معادلة" r:id="rId10" imgW="520248" imgH="177646" progId="Equation.3">
                  <p:embed/>
                </p:oleObj>
              </mc:Choice>
              <mc:Fallback>
                <p:oleObj name="معادلة" r:id="rId10" imgW="520248" imgH="177646" progId="Equation.3">
                  <p:embed/>
                  <p:pic>
                    <p:nvPicPr>
                      <p:cNvPr id="0"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523875"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14" name="Rectangle 14"/>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a:cs typeface="Times New Roman" pitchFamily="18" charset="0"/>
              </a:rPr>
              <a:t>)</a:t>
            </a:r>
            <a:r>
              <a:rPr kumimoji="0" lang="en-US" altLang="ko-KR" sz="900" b="0" i="0" u="none" strike="noStrike" cap="none" normalizeH="0" baseline="0" smtClean="0">
                <a:ln>
                  <a:noFill/>
                </a:ln>
                <a:solidFill>
                  <a:schemeClr val="tx1"/>
                </a:solidFill>
                <a:effectLst/>
                <a:latin typeface="Arial" pitchFamily="34" charset="0"/>
                <a:cs typeface="Arial" pitchFamily="34" charset="0"/>
              </a:rPr>
              <a:t> </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Chapter 3</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571472" y="1357298"/>
            <a:ext cx="7772400" cy="307183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a:t>
            </a:r>
            <a:r>
              <a:rPr kumimoji="0" lang="en-US" b="1" u="none" strike="noStrike" kern="1200" cap="none" spc="-100" normalizeH="0" baseline="0" noProof="0" dirty="0" smtClean="0">
                <a:ln>
                  <a:noFill/>
                </a:ln>
                <a:solidFill>
                  <a:schemeClr val="tx2"/>
                </a:solidFill>
                <a:effectLst/>
                <a:uLnTx/>
                <a:uFillTx/>
                <a:latin typeface="+mj-lt"/>
                <a:ea typeface="+mj-ea"/>
                <a:cs typeface="+mj-cs"/>
              </a:rPr>
              <a:t>.1	</a:t>
            </a:r>
            <a:r>
              <a:rPr lang="en-US" b="1" spc="-100" dirty="0" smtClean="0">
                <a:solidFill>
                  <a:schemeClr val="tx2"/>
                </a:solidFill>
                <a:latin typeface="+mj-lt"/>
                <a:ea typeface="+mj-ea"/>
                <a:cs typeface="+mj-cs"/>
              </a:rPr>
              <a:t>Experimental Stress-Strain Flow Curve.</a:t>
            </a:r>
            <a:r>
              <a:rPr kumimoji="0" lang="en-US" b="1" u="none" strike="noStrike" kern="1200" cap="none" spc="-100" normalizeH="0" baseline="0" noProof="0" dirty="0" smtClean="0">
                <a:ln>
                  <a:noFill/>
                </a:ln>
                <a:solidFill>
                  <a:schemeClr val="tx2"/>
                </a:solidFill>
                <a:effectLst/>
                <a:uLnTx/>
                <a:uFillTx/>
                <a:latin typeface="+mj-lt"/>
                <a:ea typeface="+mj-ea"/>
                <a:cs typeface="+mj-cs"/>
              </a:rPr>
              <a:t> </a:t>
            </a:r>
            <a:r>
              <a:rPr kumimoji="0" lang="en-US" b="1" i="0" u="none" strike="noStrike" kern="1200" cap="none" spc="-100" normalizeH="0" baseline="0" noProof="0" dirty="0" smtClean="0">
                <a:ln>
                  <a:noFill/>
                </a:ln>
                <a:solidFill>
                  <a:schemeClr val="tx2"/>
                </a:solidFill>
                <a:effectLst/>
                <a:uLnTx/>
                <a:uFillTx/>
                <a:latin typeface="+mj-lt"/>
                <a:ea typeface="+mj-ea"/>
                <a:cs typeface="+mj-cs"/>
              </a:rPr>
              <a:t/>
            </a:r>
            <a:br>
              <a:rPr kumimoji="0" lang="en-US" b="1" i="0" u="none" strike="noStrike" kern="1200" cap="none" spc="-100" normalizeH="0" baseline="0" noProof="0" dirty="0" smtClean="0">
                <a:ln>
                  <a:noFill/>
                </a:ln>
                <a:solidFill>
                  <a:schemeClr val="tx2"/>
                </a:solidFill>
                <a:effectLst/>
                <a:uLnTx/>
                <a:uFillTx/>
                <a:latin typeface="+mj-lt"/>
                <a:ea typeface="+mj-ea"/>
                <a:cs typeface="+mj-cs"/>
              </a:rPr>
            </a:br>
            <a:r>
              <a:rPr kumimoji="0" lang="en-US" b="1" i="0" u="none" strike="noStrike" kern="1200" cap="none" spc="-100" normalizeH="0" baseline="0" noProof="0" dirty="0" smtClean="0">
                <a:ln>
                  <a:noFill/>
                </a:ln>
                <a:solidFill>
                  <a:schemeClr val="tx2"/>
                </a:solidFill>
                <a:effectLst/>
                <a:uLnTx/>
                <a:uFillTx/>
                <a:latin typeface="+mj-lt"/>
                <a:ea typeface="+mj-ea"/>
                <a:cs typeface="+mj-cs"/>
              </a:rPr>
              <a:t>3</a:t>
            </a:r>
            <a:r>
              <a:rPr lang="en-US" b="1" spc="-100" dirty="0" smtClean="0">
                <a:solidFill>
                  <a:schemeClr val="tx2"/>
                </a:solidFill>
                <a:latin typeface="+mj-lt"/>
                <a:ea typeface="+mj-ea"/>
                <a:cs typeface="+mj-cs"/>
              </a:rPr>
              <a:t>.2	Nominal and true stresses and strains. </a:t>
            </a:r>
            <a:r>
              <a:rPr lang="en-US" b="1" i="1" spc="-100" dirty="0" smtClean="0">
                <a:solidFill>
                  <a:schemeClr val="tx2"/>
                </a:solidFill>
                <a:latin typeface="+mj-lt"/>
                <a:ea typeface="+mj-ea"/>
                <a:cs typeface="+mj-cs"/>
              </a:rPr>
              <a:t>	</a:t>
            </a:r>
            <a:br>
              <a:rPr lang="en-US" b="1" i="1" spc="-100" dirty="0" smtClean="0">
                <a:solidFill>
                  <a:schemeClr val="tx2"/>
                </a:solidFill>
                <a:latin typeface="+mj-lt"/>
                <a:ea typeface="+mj-ea"/>
                <a:cs typeface="+mj-cs"/>
              </a:rPr>
            </a:br>
            <a:r>
              <a:rPr lang="en-US" b="1" i="1" spc="-100" dirty="0" smtClean="0">
                <a:solidFill>
                  <a:schemeClr val="tx2"/>
                </a:solidFill>
                <a:latin typeface="+mj-lt"/>
                <a:ea typeface="+mj-ea"/>
                <a:cs typeface="+mj-cs"/>
              </a:rPr>
              <a:t>3</a:t>
            </a:r>
            <a:r>
              <a:rPr lang="en-US" b="1" spc="-100" dirty="0" smtClean="0">
                <a:solidFill>
                  <a:schemeClr val="tx2"/>
                </a:solidFill>
                <a:latin typeface="+mj-lt"/>
                <a:ea typeface="+mj-ea"/>
                <a:cs typeface="+mj-cs"/>
              </a:rPr>
              <a:t>.3	Volume constancy phenomena in metal forming.</a:t>
            </a:r>
            <a:r>
              <a:rPr kumimoji="0" lang="en-US" b="1" u="none" strike="noStrike" kern="1200" cap="none" spc="-100" normalizeH="0" baseline="0" noProof="0" dirty="0" smtClean="0">
                <a:ln>
                  <a:noFill/>
                </a:ln>
                <a:solidFill>
                  <a:schemeClr val="tx2"/>
                </a:solidFill>
                <a:effectLst/>
                <a:uLnTx/>
                <a:uFillTx/>
                <a:latin typeface="+mj-lt"/>
                <a:ea typeface="+mj-ea"/>
                <a:cs typeface="+mj-cs"/>
              </a:rPr>
              <a:t/>
            </a:r>
            <a:br>
              <a:rPr kumimoji="0" lang="en-US" b="1" u="none" strike="noStrike" kern="1200" cap="none" spc="-100" normalizeH="0" baseline="0" noProof="0" dirty="0" smtClean="0">
                <a:ln>
                  <a:noFill/>
                </a:ln>
                <a:solidFill>
                  <a:schemeClr val="tx2"/>
                </a:solidFill>
                <a:effectLst/>
                <a:uLnTx/>
                <a:uFillTx/>
                <a:latin typeface="+mj-lt"/>
                <a:ea typeface="+mj-ea"/>
                <a:cs typeface="+mj-cs"/>
              </a:rPr>
            </a:br>
            <a:r>
              <a:rPr kumimoji="0" lang="en-US" b="1" u="none" strike="noStrike" kern="1200" cap="none" spc="-100" normalizeH="0" baseline="0" noProof="0" dirty="0" smtClean="0">
                <a:ln>
                  <a:noFill/>
                </a:ln>
                <a:solidFill>
                  <a:schemeClr val="tx2"/>
                </a:solidFill>
                <a:effectLst/>
                <a:uLnTx/>
                <a:uFillTx/>
                <a:latin typeface="+mj-lt"/>
                <a:ea typeface="+mj-ea"/>
                <a:cs typeface="+mj-cs"/>
              </a:rPr>
              <a:t>3</a:t>
            </a:r>
            <a:r>
              <a:rPr lang="en-US" b="1" spc="-100" dirty="0" smtClean="0">
                <a:solidFill>
                  <a:schemeClr val="tx2"/>
                </a:solidFill>
                <a:latin typeface="+mj-lt"/>
                <a:ea typeface="+mj-ea"/>
                <a:cs typeface="+mj-cs"/>
              </a:rPr>
              <a:t>.4	Plastic tensile instability and necking conditions.</a:t>
            </a:r>
            <a:r>
              <a:rPr kumimoji="0" lang="en-US" b="1" i="0" u="none" strike="noStrike" kern="1200" cap="none" spc="-100" normalizeH="0" baseline="0" noProof="0" dirty="0" smtClean="0">
                <a:ln>
                  <a:noFill/>
                </a:ln>
                <a:solidFill>
                  <a:schemeClr val="tx2"/>
                </a:solidFill>
                <a:effectLst/>
                <a:uLnTx/>
                <a:uFillTx/>
                <a:latin typeface="+mj-lt"/>
                <a:ea typeface="+mj-ea"/>
                <a:cs typeface="+mj-cs"/>
              </a:rPr>
              <a:t/>
            </a:r>
            <a:br>
              <a:rPr kumimoji="0" lang="en-US" b="1" i="0" u="none" strike="noStrike" kern="1200" cap="none" spc="-100" normalizeH="0" baseline="0" noProof="0" dirty="0" smtClean="0">
                <a:ln>
                  <a:noFill/>
                </a:ln>
                <a:solidFill>
                  <a:schemeClr val="tx2"/>
                </a:solidFill>
                <a:effectLst/>
                <a:uLnTx/>
                <a:uFillTx/>
                <a:latin typeface="+mj-lt"/>
                <a:ea typeface="+mj-ea"/>
                <a:cs typeface="+mj-cs"/>
              </a:rPr>
            </a:br>
            <a:r>
              <a:rPr kumimoji="0" lang="en-US" b="1" i="0" u="none" strike="noStrike" kern="1200" cap="none" spc="-100" normalizeH="0" baseline="0" noProof="0" dirty="0" smtClean="0">
                <a:ln>
                  <a:noFill/>
                </a:ln>
                <a:solidFill>
                  <a:schemeClr val="tx2"/>
                </a:solidFill>
                <a:effectLst/>
                <a:uLnTx/>
                <a:uFillTx/>
                <a:latin typeface="+mj-lt"/>
                <a:ea typeface="+mj-ea"/>
                <a:cs typeface="+mj-cs"/>
              </a:rPr>
              <a:t>3.5	</a:t>
            </a:r>
            <a:r>
              <a:rPr lang="en-US" b="1" spc="-100" dirty="0" smtClean="0">
                <a:solidFill>
                  <a:schemeClr val="tx2"/>
                </a:solidFill>
                <a:latin typeface="+mj-lt"/>
                <a:ea typeface="+mj-ea"/>
                <a:cs typeface="+mj-cs"/>
              </a:rPr>
              <a:t>Analytical stress-strain flow curves.</a:t>
            </a:r>
            <a:endParaRPr kumimoji="0" lang="en-US" b="1" i="0" u="none" strike="noStrike" kern="1200" cap="none" spc="-100" normalizeH="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3.6	Yielding criteria .</a:t>
            </a: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a:t>
            </a:r>
            <a:r>
              <a:rPr kumimoji="0" lang="en-US" b="1" i="0" u="none" strike="noStrike" kern="1200" cap="none" spc="-100" normalizeH="0" noProof="0" dirty="0" smtClean="0">
                <a:ln>
                  <a:noFill/>
                </a:ln>
                <a:solidFill>
                  <a:schemeClr val="tx2"/>
                </a:solidFill>
                <a:effectLst/>
                <a:uLnTx/>
                <a:uFillTx/>
                <a:latin typeface="+mj-lt"/>
                <a:ea typeface="+mj-ea"/>
                <a:cs typeface="+mj-cs"/>
              </a:rPr>
              <a:t>.7 	Plane strain and plane stress conditions in metal forming processes.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3.8 	Work and energy method application in metal forming processes.</a:t>
            </a: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3.9	Problems</a:t>
            </a: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0" y="2714620"/>
            <a:ext cx="8072494" cy="142876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dirty="0" smtClean="0"/>
              <a:t>The most commonly used analytical model is the power law Eq. 3.14, which do not include the strain rate (idealized stress-strain flow curve) and called </a:t>
            </a:r>
            <a:r>
              <a:rPr lang="en-US" dirty="0" err="1" smtClean="0"/>
              <a:t>Lidwik-Hollomon</a:t>
            </a:r>
            <a:r>
              <a:rPr lang="en-US" dirty="0" smtClean="0"/>
              <a:t> equation</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6803" name="Object 3"/>
          <p:cNvGraphicFramePr>
            <a:graphicFrameLocks noChangeAspect="1"/>
          </p:cNvGraphicFramePr>
          <p:nvPr/>
        </p:nvGraphicFramePr>
        <p:xfrm>
          <a:off x="285720" y="3714752"/>
          <a:ext cx="1224583" cy="428604"/>
        </p:xfrm>
        <a:graphic>
          <a:graphicData uri="http://schemas.openxmlformats.org/presentationml/2006/ole">
            <mc:AlternateContent xmlns:mc="http://schemas.openxmlformats.org/markup-compatibility/2006">
              <mc:Choice xmlns:v="urn:schemas-microsoft-com:vml" Requires="v">
                <p:oleObj spid="_x0000_s78860" name="معادلة" r:id="rId4" imgW="571252" imgH="203112" progId="Equation.3">
                  <p:embed/>
                </p:oleObj>
              </mc:Choice>
              <mc:Fallback>
                <p:oleObj name="معادلة" r:id="rId4" imgW="571252" imgH="203112" progId="Equation.3">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20" y="3714752"/>
                        <a:ext cx="1224583" cy="4286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Rectangle 42"/>
          <p:cNvSpPr/>
          <p:nvPr/>
        </p:nvSpPr>
        <p:spPr>
          <a:xfrm>
            <a:off x="1571604" y="3786190"/>
            <a:ext cx="876971" cy="369332"/>
          </a:xfrm>
          <a:prstGeom prst="rect">
            <a:avLst/>
          </a:prstGeom>
        </p:spPr>
        <p:txBody>
          <a:bodyPr wrap="none">
            <a:spAutoFit/>
          </a:bodyPr>
          <a:lstStyle/>
          <a:p>
            <a:r>
              <a:rPr lang="en-US" dirty="0" err="1" smtClean="0"/>
              <a:t>Eq</a:t>
            </a:r>
            <a:r>
              <a:rPr lang="en-US" dirty="0" smtClean="0"/>
              <a:t> 3.14</a:t>
            </a:r>
            <a:endParaRPr lang="en-US" dirty="0"/>
          </a:p>
        </p:txBody>
      </p:sp>
      <p:graphicFrame>
        <p:nvGraphicFramePr>
          <p:cNvPr id="76812" name="Object 12"/>
          <p:cNvGraphicFramePr>
            <a:graphicFrameLocks noChangeAspect="1"/>
          </p:cNvGraphicFramePr>
          <p:nvPr/>
        </p:nvGraphicFramePr>
        <p:xfrm>
          <a:off x="0" y="0"/>
          <a:ext cx="523875" cy="180975"/>
        </p:xfrm>
        <a:graphic>
          <a:graphicData uri="http://schemas.openxmlformats.org/presentationml/2006/ole">
            <mc:AlternateContent xmlns:mc="http://schemas.openxmlformats.org/markup-compatibility/2006">
              <mc:Choice xmlns:v="urn:schemas-microsoft-com:vml" Requires="v">
                <p:oleObj spid="_x0000_s78861" name="معادلة" r:id="rId6" imgW="520248" imgH="177646" progId="Equation.3">
                  <p:embed/>
                </p:oleObj>
              </mc:Choice>
              <mc:Fallback>
                <p:oleObj name="معادلة" r:id="rId6" imgW="520248" imgH="177646" progId="Equation.3">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523875"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814" name="Rectangle 14"/>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a:cs typeface="Times New Roman" pitchFamily="18" charset="0"/>
              </a:rPr>
              <a:t>)</a:t>
            </a:r>
            <a:r>
              <a:rPr kumimoji="0" lang="en-US" altLang="ko-KR" sz="900" b="0" i="0" u="none" strike="noStrike" cap="none" normalizeH="0" baseline="0" smtClean="0">
                <a:ln>
                  <a:noFill/>
                </a:ln>
                <a:solidFill>
                  <a:schemeClr val="tx1"/>
                </a:solidFill>
                <a:effectLst/>
                <a:latin typeface="Arial" pitchFamily="34" charset="0"/>
                <a:cs typeface="Arial" pitchFamily="34" charset="0"/>
              </a:rPr>
              <a:t> </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47" name="TextBox 46"/>
          <p:cNvSpPr txBox="1"/>
          <p:nvPr/>
        </p:nvSpPr>
        <p:spPr>
          <a:xfrm>
            <a:off x="214282" y="4357694"/>
            <a:ext cx="2428892" cy="369332"/>
          </a:xfrm>
          <a:prstGeom prst="rect">
            <a:avLst/>
          </a:prstGeom>
          <a:noFill/>
        </p:spPr>
        <p:txBody>
          <a:bodyPr wrap="square" rtlCol="0">
            <a:spAutoFit/>
          </a:bodyPr>
          <a:lstStyle/>
          <a:p>
            <a:r>
              <a:rPr lang="en-US" dirty="0" smtClean="0"/>
              <a:t>Using </a:t>
            </a:r>
            <a:r>
              <a:rPr lang="en-US" dirty="0" err="1" smtClean="0"/>
              <a:t>Eq</a:t>
            </a:r>
            <a:r>
              <a:rPr lang="en-US" dirty="0" smtClean="0"/>
              <a:t> 3.13 and 3.14</a:t>
            </a:r>
            <a:endParaRPr lang="en-US" dirty="0"/>
          </a:p>
        </p:txBody>
      </p:sp>
      <p:graphicFrame>
        <p:nvGraphicFramePr>
          <p:cNvPr id="78854" name="Object 6"/>
          <p:cNvGraphicFramePr>
            <a:graphicFrameLocks noChangeAspect="1"/>
          </p:cNvGraphicFramePr>
          <p:nvPr/>
        </p:nvGraphicFramePr>
        <p:xfrm>
          <a:off x="3143240" y="3643314"/>
          <a:ext cx="2740025" cy="642937"/>
        </p:xfrm>
        <a:graphic>
          <a:graphicData uri="http://schemas.openxmlformats.org/presentationml/2006/ole">
            <mc:AlternateContent xmlns:mc="http://schemas.openxmlformats.org/markup-compatibility/2006">
              <mc:Choice xmlns:v="urn:schemas-microsoft-com:vml" Requires="v">
                <p:oleObj spid="_x0000_s78862" name="معادلة" r:id="rId8" imgW="1663560" imgH="393480" progId="Equation.3">
                  <p:embed/>
                </p:oleObj>
              </mc:Choice>
              <mc:Fallback>
                <p:oleObj name="معادلة" r:id="rId8" imgW="1663560" imgH="393480" progId="Equation.3">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3240" y="3643314"/>
                        <a:ext cx="2740025" cy="64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 name="Rectangle 48"/>
          <p:cNvSpPr/>
          <p:nvPr/>
        </p:nvSpPr>
        <p:spPr>
          <a:xfrm>
            <a:off x="142844" y="3500438"/>
            <a:ext cx="2571768"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3143240" y="3571876"/>
            <a:ext cx="3714776"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6000760" y="3786190"/>
            <a:ext cx="876971" cy="369332"/>
          </a:xfrm>
          <a:prstGeom prst="rect">
            <a:avLst/>
          </a:prstGeom>
        </p:spPr>
        <p:txBody>
          <a:bodyPr wrap="none">
            <a:spAutoFit/>
          </a:bodyPr>
          <a:lstStyle/>
          <a:p>
            <a:r>
              <a:rPr lang="en-US" dirty="0" err="1" smtClean="0"/>
              <a:t>Eq</a:t>
            </a:r>
            <a:r>
              <a:rPr lang="en-US" dirty="0" smtClean="0"/>
              <a:t> 3.13</a:t>
            </a:r>
            <a:endParaRPr lang="en-US" dirty="0"/>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8855" name="Object 7"/>
          <p:cNvGraphicFramePr>
            <a:graphicFrameLocks noChangeAspect="1"/>
          </p:cNvGraphicFramePr>
          <p:nvPr/>
        </p:nvGraphicFramePr>
        <p:xfrm>
          <a:off x="214282" y="4786322"/>
          <a:ext cx="7197814" cy="642942"/>
        </p:xfrm>
        <a:graphic>
          <a:graphicData uri="http://schemas.openxmlformats.org/presentationml/2006/ole">
            <mc:AlternateContent xmlns:mc="http://schemas.openxmlformats.org/markup-compatibility/2006">
              <mc:Choice xmlns:v="urn:schemas-microsoft-com:vml" Requires="v">
                <p:oleObj spid="_x0000_s78863" name="معادلة" r:id="rId10" imgW="4368800" imgH="393700" progId="Equation.3">
                  <p:embed/>
                </p:oleObj>
              </mc:Choice>
              <mc:Fallback>
                <p:oleObj name="معادلة" r:id="rId10" imgW="4368800" imgH="393700" progId="Equation.3">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4282" y="4786322"/>
                        <a:ext cx="7197814"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 name="Rectangle 54"/>
          <p:cNvSpPr/>
          <p:nvPr/>
        </p:nvSpPr>
        <p:spPr>
          <a:xfrm>
            <a:off x="7572396" y="4929198"/>
            <a:ext cx="876971" cy="369332"/>
          </a:xfrm>
          <a:prstGeom prst="rect">
            <a:avLst/>
          </a:prstGeom>
        </p:spPr>
        <p:txBody>
          <a:bodyPr wrap="none">
            <a:spAutoFit/>
          </a:bodyPr>
          <a:lstStyle/>
          <a:p>
            <a:r>
              <a:rPr lang="en-US" dirty="0" err="1" smtClean="0"/>
              <a:t>Eq</a:t>
            </a:r>
            <a:r>
              <a:rPr lang="en-US" dirty="0" smtClean="0"/>
              <a:t> 3.17</a:t>
            </a:r>
            <a:endParaRPr lang="en-US" dirty="0"/>
          </a:p>
        </p:txBody>
      </p:sp>
      <p:sp>
        <p:nvSpPr>
          <p:cNvPr id="56" name="Rectangle 55"/>
          <p:cNvSpPr/>
          <p:nvPr/>
        </p:nvSpPr>
        <p:spPr>
          <a:xfrm>
            <a:off x="6715140" y="4929198"/>
            <a:ext cx="857256" cy="4286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8855" name="Object 7"/>
          <p:cNvGraphicFramePr>
            <a:graphicFrameLocks noChangeAspect="1"/>
          </p:cNvGraphicFramePr>
          <p:nvPr/>
        </p:nvGraphicFramePr>
        <p:xfrm>
          <a:off x="214282" y="1785926"/>
          <a:ext cx="7197814" cy="642942"/>
        </p:xfrm>
        <a:graphic>
          <a:graphicData uri="http://schemas.openxmlformats.org/presentationml/2006/ole">
            <mc:AlternateContent xmlns:mc="http://schemas.openxmlformats.org/markup-compatibility/2006">
              <mc:Choice xmlns:v="urn:schemas-microsoft-com:vml" Requires="v">
                <p:oleObj spid="_x0000_s80903" name="معادلة" r:id="rId4" imgW="4368800" imgH="393700" progId="Equation.3">
                  <p:embed/>
                </p:oleObj>
              </mc:Choice>
              <mc:Fallback>
                <p:oleObj name="معادلة" r:id="rId4" imgW="4368800" imgH="393700" progId="Equation.3">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282" y="1785926"/>
                        <a:ext cx="7197814"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 name="Rectangle 54"/>
          <p:cNvSpPr/>
          <p:nvPr/>
        </p:nvSpPr>
        <p:spPr>
          <a:xfrm>
            <a:off x="7572396" y="1928802"/>
            <a:ext cx="876971" cy="369332"/>
          </a:xfrm>
          <a:prstGeom prst="rect">
            <a:avLst/>
          </a:prstGeom>
        </p:spPr>
        <p:txBody>
          <a:bodyPr wrap="none">
            <a:spAutoFit/>
          </a:bodyPr>
          <a:lstStyle/>
          <a:p>
            <a:r>
              <a:rPr lang="en-US" dirty="0" err="1" smtClean="0"/>
              <a:t>Eq</a:t>
            </a:r>
            <a:r>
              <a:rPr lang="en-US" dirty="0" smtClean="0"/>
              <a:t> 3.17</a:t>
            </a:r>
            <a:endParaRPr lang="en-US" dirty="0"/>
          </a:p>
        </p:txBody>
      </p:sp>
      <p:sp>
        <p:nvSpPr>
          <p:cNvPr id="56" name="Rectangle 55"/>
          <p:cNvSpPr/>
          <p:nvPr/>
        </p:nvSpPr>
        <p:spPr>
          <a:xfrm>
            <a:off x="6715140" y="1928802"/>
            <a:ext cx="857256" cy="4286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a:off x="142844" y="2428868"/>
            <a:ext cx="8072494" cy="2862322"/>
          </a:xfrm>
          <a:prstGeom prst="rect">
            <a:avLst/>
          </a:prstGeom>
          <a:noFill/>
        </p:spPr>
        <p:txBody>
          <a:bodyPr wrap="square" rtlCol="0">
            <a:spAutoFit/>
          </a:bodyPr>
          <a:lstStyle/>
          <a:p>
            <a:pPr>
              <a:buFont typeface="Wingdings" pitchFamily="2" charset="2"/>
              <a:buChar char="Ø"/>
            </a:pPr>
            <a:r>
              <a:rPr lang="en-US" dirty="0" smtClean="0">
                <a:solidFill>
                  <a:schemeClr val="tx2"/>
                </a:solidFill>
              </a:rPr>
              <a:t>    This means that necking occurs when </a:t>
            </a:r>
            <a:r>
              <a:rPr lang="el-GR" dirty="0" smtClean="0">
                <a:solidFill>
                  <a:schemeClr val="tx2"/>
                </a:solidFill>
              </a:rPr>
              <a:t>ε</a:t>
            </a:r>
            <a:r>
              <a:rPr lang="en-US" dirty="0" smtClean="0">
                <a:solidFill>
                  <a:schemeClr val="tx2"/>
                </a:solidFill>
              </a:rPr>
              <a:t> = </a:t>
            </a:r>
            <a:r>
              <a:rPr lang="en-US" i="1" dirty="0" smtClean="0">
                <a:solidFill>
                  <a:schemeClr val="tx2"/>
                </a:solidFill>
              </a:rPr>
              <a:t>n </a:t>
            </a:r>
            <a:r>
              <a:rPr lang="en-US" dirty="0" smtClean="0">
                <a:solidFill>
                  <a:schemeClr val="tx2"/>
                </a:solidFill>
              </a:rPr>
              <a:t>[3.3]. From Eq. 3.17, it can be concluded that </a:t>
            </a:r>
            <a:r>
              <a:rPr lang="en-US" u="sng" dirty="0" smtClean="0">
                <a:solidFill>
                  <a:schemeClr val="tx2"/>
                </a:solidFill>
              </a:rPr>
              <a:t>true strain at instability is equal to the strain hardening exponent (</a:t>
            </a:r>
            <a:r>
              <a:rPr lang="en-US" i="1" u="sng" dirty="0" smtClean="0">
                <a:solidFill>
                  <a:schemeClr val="tx2"/>
                </a:solidFill>
              </a:rPr>
              <a:t>n</a:t>
            </a:r>
            <a:r>
              <a:rPr lang="en-US" dirty="0" smtClean="0">
                <a:solidFill>
                  <a:schemeClr val="tx2"/>
                </a:solidFill>
              </a:rPr>
              <a:t>). This means that (</a:t>
            </a:r>
            <a:r>
              <a:rPr lang="en-US" i="1" dirty="0" smtClean="0">
                <a:solidFill>
                  <a:schemeClr val="tx2"/>
                </a:solidFill>
              </a:rPr>
              <a:t>n</a:t>
            </a:r>
            <a:r>
              <a:rPr lang="en-US" dirty="0" smtClean="0">
                <a:solidFill>
                  <a:schemeClr val="tx2"/>
                </a:solidFill>
              </a:rPr>
              <a:t>) is a </a:t>
            </a:r>
            <a:r>
              <a:rPr lang="en-US" u="sng" dirty="0" smtClean="0">
                <a:solidFill>
                  <a:schemeClr val="tx2"/>
                </a:solidFill>
              </a:rPr>
              <a:t>measure </a:t>
            </a:r>
            <a:r>
              <a:rPr lang="en-US" dirty="0" smtClean="0">
                <a:solidFill>
                  <a:schemeClr val="tx2"/>
                </a:solidFill>
              </a:rPr>
              <a:t>of the ability of the metal to undergo plastic deformation without failure. </a:t>
            </a:r>
          </a:p>
          <a:p>
            <a:pPr>
              <a:buFont typeface="Wingdings" pitchFamily="2" charset="2"/>
              <a:buChar char="Ø"/>
            </a:pPr>
            <a:r>
              <a:rPr lang="en-US" dirty="0" smtClean="0">
                <a:solidFill>
                  <a:schemeClr val="tx2"/>
                </a:solidFill>
              </a:rPr>
              <a:t>    Table below, shows </a:t>
            </a:r>
            <a:r>
              <a:rPr lang="en-US" i="1" dirty="0" smtClean="0">
                <a:solidFill>
                  <a:schemeClr val="tx2"/>
                </a:solidFill>
              </a:rPr>
              <a:t>K </a:t>
            </a:r>
            <a:r>
              <a:rPr lang="en-US" dirty="0" smtClean="0">
                <a:solidFill>
                  <a:schemeClr val="tx2"/>
                </a:solidFill>
              </a:rPr>
              <a:t>and </a:t>
            </a:r>
            <a:r>
              <a:rPr lang="en-US" i="1" dirty="0" smtClean="0">
                <a:solidFill>
                  <a:schemeClr val="tx2"/>
                </a:solidFill>
              </a:rPr>
              <a:t>n </a:t>
            </a:r>
            <a:r>
              <a:rPr lang="en-US" dirty="0" smtClean="0">
                <a:solidFill>
                  <a:schemeClr val="tx2"/>
                </a:solidFill>
              </a:rPr>
              <a:t>values for two different metals 1100-O aluminum and 18-8 stainless steel. </a:t>
            </a:r>
            <a:r>
              <a:rPr lang="en-US" u="sng" dirty="0" smtClean="0">
                <a:solidFill>
                  <a:schemeClr val="tx2"/>
                </a:solidFill>
              </a:rPr>
              <a:t>It is clear from the table that </a:t>
            </a:r>
            <a:r>
              <a:rPr lang="en-US" i="1" u="sng" dirty="0" smtClean="0">
                <a:solidFill>
                  <a:schemeClr val="tx2"/>
                </a:solidFill>
              </a:rPr>
              <a:t>n </a:t>
            </a:r>
            <a:r>
              <a:rPr lang="en-US" u="sng" dirty="0" smtClean="0">
                <a:solidFill>
                  <a:schemeClr val="tx2"/>
                </a:solidFill>
              </a:rPr>
              <a:t>value for stainless steel is higher than that of aluminum</a:t>
            </a:r>
            <a:r>
              <a:rPr lang="en-US" dirty="0" smtClean="0">
                <a:solidFill>
                  <a:schemeClr val="tx2"/>
                </a:solidFill>
              </a:rPr>
              <a:t>. This also means that stainless steel has more ability for elongation (just before instability) than aluminum has. </a:t>
            </a:r>
          </a:p>
          <a:p>
            <a:pPr>
              <a:buFont typeface="Wingdings" pitchFamily="2" charset="2"/>
              <a:buChar char="Ø"/>
            </a:pPr>
            <a:endParaRPr lang="en-US" dirty="0" smtClean="0">
              <a:solidFill>
                <a:schemeClr val="tx2"/>
              </a:solidFill>
            </a:endParaRPr>
          </a:p>
          <a:p>
            <a:endParaRPr lang="en-US" dirty="0"/>
          </a:p>
        </p:txBody>
      </p:sp>
      <p:graphicFrame>
        <p:nvGraphicFramePr>
          <p:cNvPr id="53" name="Table 52"/>
          <p:cNvGraphicFramePr>
            <a:graphicFrameLocks noGrp="1"/>
          </p:cNvGraphicFramePr>
          <p:nvPr/>
        </p:nvGraphicFramePr>
        <p:xfrm>
          <a:off x="285720" y="4929198"/>
          <a:ext cx="7858179" cy="1643075"/>
        </p:xfrm>
        <a:graphic>
          <a:graphicData uri="http://schemas.openxmlformats.org/drawingml/2006/table">
            <a:tbl>
              <a:tblPr/>
              <a:tblGrid>
                <a:gridCol w="1991427"/>
                <a:gridCol w="1982825"/>
                <a:gridCol w="3883927"/>
              </a:tblGrid>
              <a:tr h="333807">
                <a:tc>
                  <a:txBody>
                    <a:bodyPr/>
                    <a:lstStyle/>
                    <a:p>
                      <a:pPr marL="0" marR="0" algn="justLow" rtl="0">
                        <a:lnSpc>
                          <a:spcPct val="150000"/>
                        </a:lnSpc>
                        <a:spcBef>
                          <a:spcPts val="0"/>
                        </a:spcBef>
                        <a:spcAft>
                          <a:spcPts val="0"/>
                        </a:spcAft>
                        <a:tabLst>
                          <a:tab pos="2637155" algn="ctr"/>
                          <a:tab pos="5274310" algn="r"/>
                          <a:tab pos="457200" algn="l"/>
                        </a:tabLst>
                      </a:pPr>
                      <a:r>
                        <a:rPr lang="pl-PL" sz="1400" dirty="0">
                          <a:latin typeface="Times New Roman"/>
                          <a:ea typeface="Batang"/>
                        </a:rPr>
                        <a:t>Property</a:t>
                      </a:r>
                      <a:endParaRPr lang="en-US" sz="2000" dirty="0">
                        <a:latin typeface="Times New Roman"/>
                        <a:ea typeface="Batang"/>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marL="0" marR="0" algn="justLow" rtl="0">
                        <a:lnSpc>
                          <a:spcPct val="150000"/>
                        </a:lnSpc>
                        <a:spcBef>
                          <a:spcPts val="0"/>
                        </a:spcBef>
                        <a:spcAft>
                          <a:spcPts val="0"/>
                        </a:spcAft>
                        <a:tabLst>
                          <a:tab pos="2637155" algn="ctr"/>
                          <a:tab pos="5274310" algn="r"/>
                          <a:tab pos="457200" algn="l"/>
                        </a:tabLst>
                      </a:pPr>
                      <a:r>
                        <a:rPr lang="pl-PL" sz="1400">
                          <a:latin typeface="Times New Roman"/>
                          <a:ea typeface="Batang"/>
                        </a:rPr>
                        <a:t>1100-O Aluminum</a:t>
                      </a:r>
                      <a:endParaRPr lang="en-US" sz="2000">
                        <a:latin typeface="Times New Roman"/>
                        <a:ea typeface="Batang"/>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marL="0" marR="0" algn="justLow" rtl="0">
                        <a:lnSpc>
                          <a:spcPct val="150000"/>
                        </a:lnSpc>
                        <a:spcBef>
                          <a:spcPts val="0"/>
                        </a:spcBef>
                        <a:spcAft>
                          <a:spcPts val="0"/>
                        </a:spcAft>
                        <a:tabLst>
                          <a:tab pos="2637155" algn="ctr"/>
                          <a:tab pos="5274310" algn="r"/>
                          <a:tab pos="457200" algn="l"/>
                        </a:tabLst>
                      </a:pPr>
                      <a:r>
                        <a:rPr lang="en-US" sz="1400">
                          <a:latin typeface="Times New Roman"/>
                          <a:ea typeface="Batang"/>
                        </a:rPr>
                        <a:t>18-8 Stainless steel</a:t>
                      </a:r>
                      <a:endParaRPr lang="en-US" sz="2000">
                        <a:latin typeface="Times New Roman"/>
                        <a:ea typeface="Batang"/>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r>
              <a:tr h="327317">
                <a:tc>
                  <a:txBody>
                    <a:bodyPr/>
                    <a:lstStyle/>
                    <a:p>
                      <a:pPr marL="0" marR="0" algn="l" rtl="0">
                        <a:lnSpc>
                          <a:spcPct val="150000"/>
                        </a:lnSpc>
                        <a:spcBef>
                          <a:spcPts val="0"/>
                        </a:spcBef>
                        <a:spcAft>
                          <a:spcPts val="0"/>
                        </a:spcAft>
                        <a:tabLst>
                          <a:tab pos="2637155" algn="ctr"/>
                          <a:tab pos="5274310" algn="r"/>
                          <a:tab pos="457200" algn="l"/>
                        </a:tabLst>
                      </a:pPr>
                      <a:r>
                        <a:rPr lang="en-US" sz="1200" dirty="0">
                          <a:latin typeface="Times New Roman"/>
                          <a:ea typeface="Batang"/>
                        </a:rPr>
                        <a:t>Yield strength, </a:t>
                      </a:r>
                      <a:r>
                        <a:rPr lang="el-GR" sz="1200" dirty="0">
                          <a:latin typeface="Times New Roman"/>
                          <a:ea typeface="Batang"/>
                        </a:rPr>
                        <a:t>σ</a:t>
                      </a:r>
                      <a:r>
                        <a:rPr lang="en-US" sz="1200" baseline="-25000" dirty="0">
                          <a:latin typeface="Times New Roman"/>
                          <a:ea typeface="Batang"/>
                        </a:rPr>
                        <a:t>y</a:t>
                      </a:r>
                      <a:endParaRPr lang="en-US" sz="2000" dirty="0">
                        <a:latin typeface="Times New Roman"/>
                        <a:ea typeface="Batang"/>
                      </a:endParaRP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pl-PL" sz="1200" dirty="0">
                          <a:latin typeface="Times New Roman"/>
                          <a:ea typeface="Batang"/>
                        </a:rPr>
                        <a:t>24 Mpa (3.5 ksi)</a:t>
                      </a:r>
                      <a:endParaRPr lang="en-US" sz="2000" dirty="0">
                        <a:latin typeface="Times New Roman"/>
                        <a:ea typeface="Batang"/>
                      </a:endParaRP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pl-PL" sz="1200">
                          <a:latin typeface="Times New Roman"/>
                          <a:ea typeface="Batang"/>
                        </a:rPr>
                        <a:t>275 Mpa (40.1 ksi)</a:t>
                      </a:r>
                      <a:endParaRPr lang="en-US" sz="2000">
                        <a:latin typeface="Times New Roman"/>
                        <a:ea typeface="Batang"/>
                      </a:endParaRP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r>
              <a:tr h="327317">
                <a:tc>
                  <a:txBody>
                    <a:bodyPr/>
                    <a:lstStyle/>
                    <a:p>
                      <a:pPr marL="0" marR="0" algn="l" rtl="0">
                        <a:lnSpc>
                          <a:spcPct val="150000"/>
                        </a:lnSpc>
                        <a:spcBef>
                          <a:spcPts val="0"/>
                        </a:spcBef>
                        <a:spcAft>
                          <a:spcPts val="0"/>
                        </a:spcAft>
                        <a:tabLst>
                          <a:tab pos="2637155" algn="ctr"/>
                          <a:tab pos="5274310" algn="r"/>
                          <a:tab pos="457200" algn="l"/>
                        </a:tabLst>
                      </a:pPr>
                      <a:r>
                        <a:rPr lang="en-US" sz="1200">
                          <a:latin typeface="Times New Roman"/>
                          <a:ea typeface="Batang"/>
                        </a:rPr>
                        <a:t>Ultimate strength, </a:t>
                      </a:r>
                      <a:r>
                        <a:rPr lang="el-GR" sz="1200">
                          <a:latin typeface="Times New Roman"/>
                          <a:ea typeface="Batang"/>
                        </a:rPr>
                        <a:t>σ</a:t>
                      </a:r>
                      <a:r>
                        <a:rPr lang="en-US" sz="1200" baseline="-25000">
                          <a:latin typeface="Times New Roman"/>
                          <a:ea typeface="Batang"/>
                        </a:rPr>
                        <a:t>u</a:t>
                      </a:r>
                      <a:endParaRPr lang="en-US" sz="2000">
                        <a:latin typeface="Times New Roman"/>
                        <a:ea typeface="Batang"/>
                      </a:endParaRPr>
                    </a:p>
                  </a:txBody>
                  <a:tcPr marL="68580" marR="68580" marT="0" marB="0" anchor="ctr">
                    <a:lnL>
                      <a:noFill/>
                    </a:lnL>
                    <a:lnR>
                      <a:noFill/>
                    </a:lnR>
                    <a:lnT>
                      <a:noFill/>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pl-PL" sz="1200" dirty="0">
                          <a:latin typeface="Times New Roman"/>
                          <a:ea typeface="Batang"/>
                        </a:rPr>
                        <a:t>48 Mpa (7.0 ksi)</a:t>
                      </a:r>
                      <a:endParaRPr lang="en-US" sz="2000" dirty="0">
                        <a:latin typeface="Times New Roman"/>
                        <a:ea typeface="Batang"/>
                      </a:endParaRPr>
                    </a:p>
                  </a:txBody>
                  <a:tcPr marL="68580" marR="68580" marT="0" marB="0" anchor="ctr">
                    <a:lnL>
                      <a:noFill/>
                    </a:lnL>
                    <a:lnR>
                      <a:noFill/>
                    </a:lnR>
                    <a:lnT>
                      <a:noFill/>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pl-PL" sz="1200" dirty="0">
                          <a:latin typeface="Times New Roman"/>
                          <a:ea typeface="Batang"/>
                        </a:rPr>
                        <a:t>725 Mpa (105.6 ksi)</a:t>
                      </a:r>
                      <a:endParaRPr lang="en-US" sz="2000" dirty="0">
                        <a:latin typeface="Times New Roman"/>
                        <a:ea typeface="Batang"/>
                      </a:endParaRPr>
                    </a:p>
                  </a:txBody>
                  <a:tcPr marL="68580" marR="68580" marT="0" marB="0" anchor="ctr">
                    <a:lnL>
                      <a:noFill/>
                    </a:lnL>
                    <a:lnR>
                      <a:noFill/>
                    </a:lnR>
                    <a:lnT>
                      <a:noFill/>
                    </a:lnT>
                    <a:lnB>
                      <a:noFill/>
                    </a:lnB>
                  </a:tcPr>
                </a:tc>
              </a:tr>
              <a:tr h="327317">
                <a:tc>
                  <a:txBody>
                    <a:bodyPr/>
                    <a:lstStyle/>
                    <a:p>
                      <a:pPr marL="0" marR="0" algn="l" rtl="0">
                        <a:lnSpc>
                          <a:spcPct val="150000"/>
                        </a:lnSpc>
                        <a:spcBef>
                          <a:spcPts val="0"/>
                        </a:spcBef>
                        <a:spcAft>
                          <a:spcPts val="0"/>
                        </a:spcAft>
                        <a:tabLst>
                          <a:tab pos="2637155" algn="ctr"/>
                          <a:tab pos="5274310" algn="r"/>
                          <a:tab pos="457200" algn="l"/>
                        </a:tabLst>
                      </a:pPr>
                      <a:r>
                        <a:rPr lang="en-US" sz="1200">
                          <a:latin typeface="Times New Roman"/>
                          <a:ea typeface="Batang"/>
                        </a:rPr>
                        <a:t>Elongation</a:t>
                      </a:r>
                      <a:endParaRPr lang="en-US" sz="2000">
                        <a:latin typeface="Times New Roman"/>
                        <a:ea typeface="Batang"/>
                      </a:endParaRPr>
                    </a:p>
                  </a:txBody>
                  <a:tcPr marL="68580" marR="68580" marT="0" marB="0" anchor="ctr">
                    <a:lnL>
                      <a:noFill/>
                    </a:lnL>
                    <a:lnR>
                      <a:noFill/>
                    </a:lnR>
                    <a:lnT>
                      <a:noFill/>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en-US" sz="1200">
                          <a:latin typeface="Times New Roman"/>
                          <a:ea typeface="Batang"/>
                        </a:rPr>
                        <a:t>45%</a:t>
                      </a:r>
                      <a:endParaRPr lang="en-US" sz="2000">
                        <a:latin typeface="Times New Roman"/>
                        <a:ea typeface="Batang"/>
                      </a:endParaRPr>
                    </a:p>
                  </a:txBody>
                  <a:tcPr marL="68580" marR="68580" marT="0" marB="0" anchor="ctr">
                    <a:lnL>
                      <a:noFill/>
                    </a:lnL>
                    <a:lnR>
                      <a:noFill/>
                    </a:lnR>
                    <a:lnT>
                      <a:noFill/>
                    </a:lnT>
                    <a:lnB>
                      <a:noFill/>
                    </a:lnB>
                  </a:tcPr>
                </a:tc>
                <a:tc>
                  <a:txBody>
                    <a:bodyPr/>
                    <a:lstStyle/>
                    <a:p>
                      <a:pPr marL="0" marR="0" algn="l" rtl="0">
                        <a:lnSpc>
                          <a:spcPct val="150000"/>
                        </a:lnSpc>
                        <a:spcBef>
                          <a:spcPts val="0"/>
                        </a:spcBef>
                        <a:spcAft>
                          <a:spcPts val="0"/>
                        </a:spcAft>
                        <a:tabLst>
                          <a:tab pos="2637155" algn="ctr"/>
                          <a:tab pos="5274310" algn="r"/>
                          <a:tab pos="457200" algn="l"/>
                        </a:tabLst>
                      </a:pPr>
                      <a:r>
                        <a:rPr lang="en-US" sz="1200" dirty="0">
                          <a:latin typeface="Times New Roman"/>
                          <a:ea typeface="Batang"/>
                        </a:rPr>
                        <a:t>55%</a:t>
                      </a:r>
                      <a:endParaRPr lang="en-US" sz="2000" dirty="0">
                        <a:latin typeface="Times New Roman"/>
                        <a:ea typeface="Batang"/>
                      </a:endParaRPr>
                    </a:p>
                  </a:txBody>
                  <a:tcPr marL="68580" marR="68580" marT="0" marB="0" anchor="ctr">
                    <a:lnL>
                      <a:noFill/>
                    </a:lnL>
                    <a:lnR>
                      <a:noFill/>
                    </a:lnR>
                    <a:lnT>
                      <a:noFill/>
                    </a:lnT>
                    <a:lnB>
                      <a:noFill/>
                    </a:lnB>
                  </a:tcPr>
                </a:tc>
              </a:tr>
              <a:tr h="327317">
                <a:tc>
                  <a:txBody>
                    <a:bodyPr/>
                    <a:lstStyle/>
                    <a:p>
                      <a:pPr marL="0" marR="0" algn="l" rtl="0">
                        <a:lnSpc>
                          <a:spcPct val="150000"/>
                        </a:lnSpc>
                        <a:spcBef>
                          <a:spcPts val="0"/>
                        </a:spcBef>
                        <a:spcAft>
                          <a:spcPts val="0"/>
                        </a:spcAft>
                        <a:tabLst>
                          <a:tab pos="2637155" algn="ctr"/>
                          <a:tab pos="5274310" algn="r"/>
                          <a:tab pos="457200" algn="l"/>
                        </a:tabLst>
                      </a:pPr>
                      <a:r>
                        <a:rPr lang="en-US" sz="1200" dirty="0">
                          <a:latin typeface="Times New Roman"/>
                          <a:ea typeface="Batang"/>
                        </a:rPr>
                        <a:t>(n or </a:t>
                      </a:r>
                      <a:r>
                        <a:rPr lang="en-US" sz="1200" dirty="0" err="1">
                          <a:latin typeface="Symbol"/>
                          <a:ea typeface="Batang"/>
                        </a:rPr>
                        <a:t>e</a:t>
                      </a:r>
                      <a:r>
                        <a:rPr lang="en-US" sz="1200" baseline="-25000" dirty="0" err="1">
                          <a:latin typeface="Symbol"/>
                          <a:ea typeface="Batang"/>
                        </a:rPr>
                        <a:t>inst</a:t>
                      </a:r>
                      <a:r>
                        <a:rPr lang="en-US" sz="1200" dirty="0">
                          <a:latin typeface="Symbol"/>
                          <a:ea typeface="Batang"/>
                        </a:rPr>
                        <a:t>) </a:t>
                      </a:r>
                      <a:r>
                        <a:rPr lang="en-US" sz="1200" dirty="0">
                          <a:latin typeface="Times New Roman"/>
                          <a:ea typeface="Batang"/>
                        </a:rPr>
                        <a:t>at necking</a:t>
                      </a:r>
                      <a:endParaRPr lang="en-US" sz="2000" dirty="0">
                        <a:latin typeface="Times New Roman"/>
                        <a:ea typeface="Batang"/>
                      </a:endParaRP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l" rtl="0">
                        <a:lnSpc>
                          <a:spcPct val="150000"/>
                        </a:lnSpc>
                        <a:spcBef>
                          <a:spcPts val="0"/>
                        </a:spcBef>
                        <a:spcAft>
                          <a:spcPts val="0"/>
                        </a:spcAft>
                        <a:tabLst>
                          <a:tab pos="2637155" algn="ctr"/>
                          <a:tab pos="5274310" algn="r"/>
                          <a:tab pos="457200" algn="l"/>
                        </a:tabLst>
                      </a:pPr>
                      <a:r>
                        <a:rPr lang="en-US" sz="1200" dirty="0">
                          <a:latin typeface="Times New Roman"/>
                          <a:ea typeface="Batang"/>
                        </a:rPr>
                        <a:t>0.2</a:t>
                      </a:r>
                      <a:endParaRPr lang="en-US" sz="2000" dirty="0">
                        <a:latin typeface="Times New Roman"/>
                        <a:ea typeface="Batang"/>
                      </a:endParaRP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l" rtl="0">
                        <a:lnSpc>
                          <a:spcPct val="150000"/>
                        </a:lnSpc>
                        <a:spcBef>
                          <a:spcPts val="0"/>
                        </a:spcBef>
                        <a:spcAft>
                          <a:spcPts val="0"/>
                        </a:spcAft>
                        <a:tabLst>
                          <a:tab pos="2637155" algn="ctr"/>
                          <a:tab pos="5274310" algn="r"/>
                          <a:tab pos="457200" algn="l"/>
                        </a:tabLst>
                      </a:pPr>
                      <a:r>
                        <a:rPr lang="en-US" sz="1200" dirty="0">
                          <a:latin typeface="Times New Roman"/>
                          <a:ea typeface="Batang"/>
                        </a:rPr>
                        <a:t>0.51</a:t>
                      </a:r>
                      <a:endParaRPr lang="en-US" sz="2000" dirty="0">
                        <a:latin typeface="Times New Roman"/>
                        <a:ea typeface="Batang"/>
                      </a:endParaRP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TextBox 51"/>
          <p:cNvSpPr txBox="1"/>
          <p:nvPr/>
        </p:nvSpPr>
        <p:spPr>
          <a:xfrm>
            <a:off x="142844" y="1714488"/>
            <a:ext cx="8072494" cy="4247317"/>
          </a:xfrm>
          <a:prstGeom prst="rect">
            <a:avLst/>
          </a:prstGeom>
          <a:noFill/>
        </p:spPr>
        <p:txBody>
          <a:bodyPr wrap="square" rtlCol="0">
            <a:spAutoFit/>
          </a:bodyPr>
          <a:lstStyle/>
          <a:p>
            <a:pPr>
              <a:buFont typeface="Wingdings" pitchFamily="2" charset="2"/>
              <a:buChar char="Ø"/>
            </a:pPr>
            <a:r>
              <a:rPr lang="en-US" dirty="0" smtClean="0">
                <a:solidFill>
                  <a:schemeClr val="tx2"/>
                </a:solidFill>
              </a:rPr>
              <a:t>Therefore, it is important to be able to predict the stress and strain at the on-set of instability, by adjusting process parameters, to avoid failure.  </a:t>
            </a:r>
          </a:p>
          <a:p>
            <a:endParaRPr lang="en-US" dirty="0" smtClean="0">
              <a:solidFill>
                <a:schemeClr val="tx2"/>
              </a:solidFill>
            </a:endParaRPr>
          </a:p>
          <a:p>
            <a:pPr>
              <a:buFont typeface="Wingdings" pitchFamily="2" charset="2"/>
              <a:buChar char="Ø"/>
            </a:pPr>
            <a:r>
              <a:rPr lang="en-US" dirty="0" smtClean="0">
                <a:solidFill>
                  <a:schemeClr val="tx2"/>
                </a:solidFill>
              </a:rPr>
              <a:t>It is worth noting that in metal forming processes the state of stress or loading conditions are more complex than the tensile loading condition. For example, in tension load testing, yielding takes place when (where </a:t>
            </a:r>
            <a:r>
              <a:rPr lang="el-GR" dirty="0" smtClean="0">
                <a:solidFill>
                  <a:schemeClr val="tx2"/>
                </a:solidFill>
              </a:rPr>
              <a:t>σ</a:t>
            </a:r>
            <a:r>
              <a:rPr lang="en-US" baseline="-25000" dirty="0" smtClean="0">
                <a:solidFill>
                  <a:schemeClr val="tx2"/>
                </a:solidFill>
              </a:rPr>
              <a:t>1</a:t>
            </a:r>
            <a:r>
              <a:rPr lang="en-US" dirty="0" smtClean="0">
                <a:solidFill>
                  <a:schemeClr val="tx2"/>
                </a:solidFill>
              </a:rPr>
              <a:t> is the stress along loading direction) at which plastic deformation initiated. However, in metal forming processes the deformation takes place under more complex state of stresses i.e. . Hence, a criterion is required to predict the yielding under this complex state of stresses, i.e. (                               ). </a:t>
            </a:r>
            <a:r>
              <a:rPr lang="en-US" dirty="0" smtClean="0">
                <a:solidFill>
                  <a:srgbClr val="C00000"/>
                </a:solidFill>
              </a:rPr>
              <a:t>Hence, a criterion is required to predict the yielding under this complex state of stresses.</a:t>
            </a:r>
          </a:p>
          <a:p>
            <a:pPr>
              <a:buFont typeface="Wingdings" pitchFamily="2" charset="2"/>
              <a:buChar char="Ø"/>
            </a:pPr>
            <a:endParaRPr lang="en-US" dirty="0" smtClean="0">
              <a:solidFill>
                <a:schemeClr val="tx2"/>
              </a:solidFill>
            </a:endParaRPr>
          </a:p>
          <a:p>
            <a:pPr>
              <a:buFont typeface="Wingdings" pitchFamily="2" charset="2"/>
              <a:buChar char="Ø"/>
            </a:pPr>
            <a:r>
              <a:rPr lang="en-US" dirty="0" smtClean="0">
                <a:solidFill>
                  <a:schemeClr val="tx2"/>
                </a:solidFill>
              </a:rPr>
              <a:t>     </a:t>
            </a:r>
          </a:p>
          <a:p>
            <a:pPr>
              <a:buFont typeface="Wingdings" pitchFamily="2" charset="2"/>
              <a:buChar char="Ø"/>
            </a:pPr>
            <a:endParaRPr lang="en-US" dirty="0" smtClean="0">
              <a:solidFill>
                <a:schemeClr val="tx2"/>
              </a:solidFill>
            </a:endParaRPr>
          </a:p>
          <a:p>
            <a:endParaRPr lang="en-US" dirty="0"/>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2947" name="Object 3"/>
          <p:cNvGraphicFramePr>
            <a:graphicFrameLocks noChangeAspect="1"/>
          </p:cNvGraphicFramePr>
          <p:nvPr/>
        </p:nvGraphicFramePr>
        <p:xfrm>
          <a:off x="1500166" y="4214820"/>
          <a:ext cx="1571625" cy="357188"/>
        </p:xfrm>
        <a:graphic>
          <a:graphicData uri="http://schemas.openxmlformats.org/presentationml/2006/ole">
            <mc:AlternateContent xmlns:mc="http://schemas.openxmlformats.org/markup-compatibility/2006">
              <mc:Choice xmlns:v="urn:schemas-microsoft-com:vml" Requires="v">
                <p:oleObj spid="_x0000_s82949" name="معادلة" r:id="rId4" imgW="1002960" imgH="228600" progId="Equation.3">
                  <p:embed/>
                </p:oleObj>
              </mc:Choice>
              <mc:Fallback>
                <p:oleObj name="معادلة" r:id="rId4" imgW="1002960" imgH="228600"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0166" y="4214820"/>
                        <a:ext cx="1571625" cy="35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TextBox 51"/>
          <p:cNvSpPr txBox="1"/>
          <p:nvPr/>
        </p:nvSpPr>
        <p:spPr>
          <a:xfrm>
            <a:off x="3643306" y="1191647"/>
            <a:ext cx="4786346" cy="369332"/>
          </a:xfrm>
          <a:prstGeom prst="rect">
            <a:avLst/>
          </a:prstGeom>
          <a:noFill/>
        </p:spPr>
        <p:txBody>
          <a:bodyPr wrap="square" rtlCol="0">
            <a:spAutoFit/>
          </a:bodyPr>
          <a:lstStyle/>
          <a:p>
            <a:r>
              <a:rPr lang="en-US" dirty="0" smtClean="0">
                <a:solidFill>
                  <a:schemeClr val="tx2"/>
                </a:solidFill>
              </a:rPr>
              <a:t>What are the roles of </a:t>
            </a:r>
            <a:r>
              <a:rPr lang="en-US" i="1" dirty="0" smtClean="0">
                <a:solidFill>
                  <a:schemeClr val="tx2"/>
                </a:solidFill>
              </a:rPr>
              <a:t>K</a:t>
            </a:r>
            <a:r>
              <a:rPr lang="en-US" dirty="0" smtClean="0">
                <a:solidFill>
                  <a:schemeClr val="tx2"/>
                </a:solidFill>
              </a:rPr>
              <a:t> and</a:t>
            </a:r>
            <a:r>
              <a:rPr lang="en-US" i="1" dirty="0" smtClean="0">
                <a:solidFill>
                  <a:schemeClr val="tx2"/>
                </a:solidFill>
              </a:rPr>
              <a:t> n </a:t>
            </a:r>
            <a:r>
              <a:rPr lang="en-US" dirty="0" smtClean="0">
                <a:solidFill>
                  <a:schemeClr val="tx2"/>
                </a:solidFill>
              </a:rPr>
              <a:t>values </a:t>
            </a:r>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4995" name="Picture 3"/>
          <p:cNvPicPr>
            <a:picLocks noChangeAspect="1" noChangeArrowheads="1"/>
          </p:cNvPicPr>
          <p:nvPr/>
        </p:nvPicPr>
        <p:blipFill>
          <a:blip r:embed="rId3"/>
          <a:srcRect l="12890" t="27100" r="13867" b="21630"/>
          <a:stretch>
            <a:fillRect/>
          </a:stretch>
        </p:blipFill>
        <p:spPr bwMode="auto">
          <a:xfrm>
            <a:off x="214282" y="1714488"/>
            <a:ext cx="7929650" cy="444060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24</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defTabSz="180975">
              <a:spcBef>
                <a:spcPct val="0"/>
              </a:spcBef>
              <a:defRPr/>
            </a:pPr>
            <a:r>
              <a:rPr lang="en-US" b="1" spc="-100" dirty="0" smtClean="0">
                <a:solidFill>
                  <a:schemeClr val="tx2"/>
                </a:solidFill>
              </a:rPr>
              <a:t>3.5	Analytical stress-strain flow curves.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TextBox 51"/>
          <p:cNvSpPr txBox="1"/>
          <p:nvPr/>
        </p:nvSpPr>
        <p:spPr>
          <a:xfrm>
            <a:off x="3643306" y="1191647"/>
            <a:ext cx="4786346" cy="369332"/>
          </a:xfrm>
          <a:prstGeom prst="rect">
            <a:avLst/>
          </a:prstGeom>
          <a:noFill/>
        </p:spPr>
        <p:txBody>
          <a:bodyPr wrap="square" rtlCol="0">
            <a:spAutoFit/>
          </a:bodyPr>
          <a:lstStyle/>
          <a:p>
            <a:r>
              <a:rPr lang="en-US" dirty="0" smtClean="0">
                <a:solidFill>
                  <a:schemeClr val="tx2"/>
                </a:solidFill>
              </a:rPr>
              <a:t>What are the roles of </a:t>
            </a:r>
            <a:r>
              <a:rPr lang="en-US" i="1" dirty="0" smtClean="0">
                <a:solidFill>
                  <a:schemeClr val="tx2"/>
                </a:solidFill>
              </a:rPr>
              <a:t>K</a:t>
            </a:r>
            <a:r>
              <a:rPr lang="en-US" dirty="0" smtClean="0">
                <a:solidFill>
                  <a:schemeClr val="tx2"/>
                </a:solidFill>
              </a:rPr>
              <a:t> and</a:t>
            </a:r>
            <a:r>
              <a:rPr lang="en-US" i="1" dirty="0" smtClean="0">
                <a:solidFill>
                  <a:schemeClr val="tx2"/>
                </a:solidFill>
              </a:rPr>
              <a:t> n </a:t>
            </a:r>
            <a:r>
              <a:rPr lang="en-US" dirty="0" smtClean="0">
                <a:solidFill>
                  <a:schemeClr val="tx2"/>
                </a:solidFill>
              </a:rPr>
              <a:t>values </a:t>
            </a:r>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6018" name="Picture 2"/>
          <p:cNvPicPr>
            <a:picLocks noChangeAspect="1" noChangeArrowheads="1"/>
          </p:cNvPicPr>
          <p:nvPr/>
        </p:nvPicPr>
        <p:blipFill>
          <a:blip r:embed="rId3"/>
          <a:srcRect l="13476" t="35888" r="13281" b="21631"/>
          <a:stretch>
            <a:fillRect/>
          </a:stretch>
        </p:blipFill>
        <p:spPr bwMode="auto">
          <a:xfrm>
            <a:off x="285720" y="1928802"/>
            <a:ext cx="7852022" cy="3643338"/>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25</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 name="Rectangle 43"/>
          <p:cNvSpPr/>
          <p:nvPr/>
        </p:nvSpPr>
        <p:spPr>
          <a:xfrm>
            <a:off x="357158" y="1643050"/>
            <a:ext cx="7929618" cy="3139321"/>
          </a:xfrm>
          <a:prstGeom prst="rect">
            <a:avLst/>
          </a:prstGeom>
        </p:spPr>
        <p:txBody>
          <a:bodyPr wrap="square">
            <a:spAutoFit/>
          </a:bodyPr>
          <a:lstStyle/>
          <a:p>
            <a:r>
              <a:rPr lang="en-US" dirty="0" smtClean="0"/>
              <a:t>          Assumptions:</a:t>
            </a:r>
          </a:p>
          <a:p>
            <a:pPr lvl="1">
              <a:buFont typeface="Wingdings" pitchFamily="2" charset="2"/>
              <a:buChar char="Ø"/>
            </a:pPr>
            <a:r>
              <a:rPr lang="en-US" dirty="0" smtClean="0"/>
              <a:t>Metals are homogeneous, continuous and isotropic.</a:t>
            </a:r>
          </a:p>
          <a:p>
            <a:pPr lvl="1">
              <a:buFont typeface="Wingdings" pitchFamily="2" charset="2"/>
              <a:buChar char="Ø"/>
            </a:pPr>
            <a:r>
              <a:rPr lang="en-US" dirty="0" smtClean="0"/>
              <a:t>Same yielding strength in tensile and compression loading (i.e. ductile metals).</a:t>
            </a:r>
          </a:p>
          <a:p>
            <a:pPr lvl="1">
              <a:buFont typeface="Wingdings" pitchFamily="2" charset="2"/>
              <a:buChar char="Ø"/>
            </a:pPr>
            <a:r>
              <a:rPr lang="en-US" dirty="0" smtClean="0"/>
              <a:t>The volume is constant during plastic deformation, and the sum of the plastic strain increments is zero i.e. (                             ).</a:t>
            </a:r>
          </a:p>
          <a:p>
            <a:pPr lvl="1">
              <a:buFont typeface="Wingdings" pitchFamily="2" charset="2"/>
              <a:buChar char="Ø"/>
            </a:pPr>
            <a:r>
              <a:rPr lang="en-US" dirty="0" smtClean="0"/>
              <a:t>Strain rate and temperature effects are not considered.</a:t>
            </a:r>
          </a:p>
          <a:p>
            <a:pPr lvl="1"/>
            <a:endParaRPr lang="en-US" dirty="0" smtClean="0"/>
          </a:p>
          <a:p>
            <a:pPr lvl="1"/>
            <a:r>
              <a:rPr lang="en-US" dirty="0" smtClean="0"/>
              <a:t>Two yielding criteria are commonly used to predict when yielding starts for complex state of stresses, namely; Von </a:t>
            </a:r>
            <a:r>
              <a:rPr lang="en-US" i="1" dirty="0" err="1" smtClean="0"/>
              <a:t>Mises</a:t>
            </a:r>
            <a:r>
              <a:rPr lang="en-US" dirty="0" smtClean="0"/>
              <a:t> and </a:t>
            </a:r>
            <a:r>
              <a:rPr lang="en-US" i="1" dirty="0" err="1" smtClean="0"/>
              <a:t>Tresca</a:t>
            </a:r>
            <a:r>
              <a:rPr lang="en-US" dirty="0" smtClean="0"/>
              <a:t> criterions.</a:t>
            </a:r>
          </a:p>
          <a:p>
            <a:pPr lvl="1"/>
            <a:endParaRPr lang="en-US" dirty="0"/>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8068" name="Object 4"/>
          <p:cNvGraphicFramePr>
            <a:graphicFrameLocks noChangeAspect="1"/>
          </p:cNvGraphicFramePr>
          <p:nvPr/>
        </p:nvGraphicFramePr>
        <p:xfrm>
          <a:off x="4286247" y="3071810"/>
          <a:ext cx="1476385" cy="285752"/>
        </p:xfrm>
        <a:graphic>
          <a:graphicData uri="http://schemas.openxmlformats.org/presentationml/2006/ole">
            <mc:AlternateContent xmlns:mc="http://schemas.openxmlformats.org/markup-compatibility/2006">
              <mc:Choice xmlns:v="urn:schemas-microsoft-com:vml" Requires="v">
                <p:oleObj spid="_x0000_s88070" name="معادلة" r:id="rId4" imgW="1181100" imgH="228600" progId="Equation.3">
                  <p:embed/>
                </p:oleObj>
              </mc:Choice>
              <mc:Fallback>
                <p:oleObj name="معادلة" r:id="rId4" imgW="1181100" imgH="2286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6247" y="3071810"/>
                        <a:ext cx="1476385" cy="2857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26</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 name="TextBox 48"/>
          <p:cNvSpPr txBox="1"/>
          <p:nvPr/>
        </p:nvSpPr>
        <p:spPr>
          <a:xfrm>
            <a:off x="357158" y="1571612"/>
            <a:ext cx="5715040" cy="2308324"/>
          </a:xfrm>
          <a:prstGeom prst="rect">
            <a:avLst/>
          </a:prstGeom>
          <a:noFill/>
        </p:spPr>
        <p:txBody>
          <a:bodyPr wrap="square" rtlCol="0">
            <a:spAutoFit/>
          </a:bodyPr>
          <a:lstStyle/>
          <a:p>
            <a:r>
              <a:rPr lang="en-US" dirty="0" smtClean="0"/>
              <a:t>What are those principal stresses  ?</a:t>
            </a:r>
          </a:p>
          <a:p>
            <a:pPr>
              <a:buFont typeface="Arial" pitchFamily="34" charset="0"/>
              <a:buChar char="•"/>
            </a:pPr>
            <a:r>
              <a:rPr lang="en-US" dirty="0" smtClean="0"/>
              <a:t>There are nine components of stresses acting on an infinitesimal element. </a:t>
            </a:r>
          </a:p>
          <a:p>
            <a:pPr>
              <a:buFont typeface="Arial" pitchFamily="34" charset="0"/>
              <a:buChar char="•"/>
            </a:pPr>
            <a:r>
              <a:rPr lang="en-US" dirty="0" smtClean="0"/>
              <a:t>Definition of Principal stresses: </a:t>
            </a:r>
            <a:r>
              <a:rPr lang="en-US" dirty="0" smtClean="0">
                <a:latin typeface="TimesNewRomanPS"/>
              </a:rPr>
              <a:t>It is always possible to find a set of axes along which the shear stress terms </a:t>
            </a:r>
            <a:r>
              <a:rPr lang="en-US" u="sng" dirty="0" smtClean="0">
                <a:latin typeface="TimesNewRomanPS"/>
              </a:rPr>
              <a:t>vanish</a:t>
            </a:r>
            <a:r>
              <a:rPr lang="en-US" dirty="0" smtClean="0">
                <a:latin typeface="TimesNewRomanPS"/>
              </a:rPr>
              <a:t>. In this case </a:t>
            </a:r>
            <a:r>
              <a:rPr lang="en-US" i="1" dirty="0" smtClean="0">
                <a:latin typeface="RMTMI"/>
              </a:rPr>
              <a:t>σ</a:t>
            </a:r>
            <a:r>
              <a:rPr lang="en-US" baseline="-25000" dirty="0" smtClean="0">
                <a:latin typeface="TimesNewRomanPS"/>
              </a:rPr>
              <a:t>1</a:t>
            </a:r>
            <a:r>
              <a:rPr lang="en-US" dirty="0" smtClean="0">
                <a:latin typeface="TimesNewRomanPS"/>
              </a:rPr>
              <a:t>, </a:t>
            </a:r>
            <a:r>
              <a:rPr lang="en-US" i="1" dirty="0" smtClean="0">
                <a:latin typeface="RMTMI"/>
              </a:rPr>
              <a:t>σ</a:t>
            </a:r>
            <a:r>
              <a:rPr lang="en-US" baseline="-25000" dirty="0" smtClean="0">
                <a:latin typeface="TimesNewRomanPS"/>
              </a:rPr>
              <a:t>2</a:t>
            </a:r>
            <a:r>
              <a:rPr lang="en-US" dirty="0" smtClean="0">
                <a:latin typeface="TimesNewRomanPS"/>
              </a:rPr>
              <a:t>, and </a:t>
            </a:r>
            <a:r>
              <a:rPr lang="en-US" i="1" dirty="0" smtClean="0">
                <a:latin typeface="RMTMI"/>
              </a:rPr>
              <a:t>σ</a:t>
            </a:r>
            <a:r>
              <a:rPr lang="en-US" baseline="-25000" dirty="0" smtClean="0">
                <a:latin typeface="TimesNewRomanPS"/>
              </a:rPr>
              <a:t>3</a:t>
            </a:r>
            <a:r>
              <a:rPr lang="en-US" dirty="0" smtClean="0">
                <a:latin typeface="TimesNewRomanPS"/>
              </a:rPr>
              <a:t> are called the principal stresses.</a:t>
            </a:r>
            <a:endParaRPr lang="en-US" dirty="0" smtClean="0"/>
          </a:p>
          <a:p>
            <a:pPr>
              <a:buFont typeface="Arial" pitchFamily="34" charset="0"/>
              <a:buChar char="•"/>
            </a:pPr>
            <a:endParaRPr lang="en-US" dirty="0"/>
          </a:p>
        </p:txBody>
      </p:sp>
      <p:pic>
        <p:nvPicPr>
          <p:cNvPr id="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818" y="3357562"/>
            <a:ext cx="3137820" cy="2643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3"/>
          <p:cNvPicPr>
            <a:picLocks noChangeAspect="1" noChangeArrowheads="1"/>
          </p:cNvPicPr>
          <p:nvPr/>
        </p:nvPicPr>
        <p:blipFill>
          <a:blip r:embed="rId4">
            <a:lum bright="-37000" contrast="63000"/>
            <a:extLst>
              <a:ext uri="{28A0092B-C50C-407E-A947-70E740481C1C}">
                <a14:useLocalDpi xmlns:a14="http://schemas.microsoft.com/office/drawing/2010/main" val="0"/>
              </a:ext>
            </a:extLst>
          </a:blip>
          <a:srcRect/>
          <a:stretch>
            <a:fillRect/>
          </a:stretch>
        </p:blipFill>
        <p:spPr bwMode="auto">
          <a:xfrm>
            <a:off x="1428728" y="3643314"/>
            <a:ext cx="2966224"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27</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162" name="Picture 2"/>
          <p:cNvPicPr>
            <a:picLocks noChangeAspect="1" noChangeArrowheads="1"/>
          </p:cNvPicPr>
          <p:nvPr/>
        </p:nvPicPr>
        <p:blipFill>
          <a:blip r:embed="rId3"/>
          <a:srcRect l="8203" t="26367" r="16211" b="17236"/>
          <a:stretch>
            <a:fillRect/>
          </a:stretch>
        </p:blipFill>
        <p:spPr bwMode="auto">
          <a:xfrm>
            <a:off x="214314" y="1571613"/>
            <a:ext cx="7929586" cy="473316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28</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3186" name="Picture 2"/>
          <p:cNvPicPr>
            <a:picLocks noChangeAspect="1" noChangeArrowheads="1"/>
          </p:cNvPicPr>
          <p:nvPr/>
        </p:nvPicPr>
        <p:blipFill>
          <a:blip r:embed="rId3"/>
          <a:srcRect l="7617" t="46143" r="15625" b="25293"/>
          <a:stretch>
            <a:fillRect/>
          </a:stretch>
        </p:blipFill>
        <p:spPr bwMode="auto">
          <a:xfrm>
            <a:off x="214282" y="1571612"/>
            <a:ext cx="7929618" cy="2360726"/>
          </a:xfrm>
          <a:prstGeom prst="rect">
            <a:avLst/>
          </a:prstGeom>
          <a:noFill/>
          <a:ln w="9525">
            <a:noFill/>
            <a:miter lim="800000"/>
            <a:headEnd/>
            <a:tailEnd/>
          </a:ln>
          <a:effectLst/>
        </p:spPr>
      </p:pic>
      <p:pic>
        <p:nvPicPr>
          <p:cNvPr id="93187" name="Picture 3"/>
          <p:cNvPicPr>
            <a:picLocks noChangeAspect="1" noChangeArrowheads="1"/>
          </p:cNvPicPr>
          <p:nvPr/>
        </p:nvPicPr>
        <p:blipFill>
          <a:blip r:embed="rId4"/>
          <a:srcRect l="8398" t="54395" r="22461" b="30957"/>
          <a:stretch>
            <a:fillRect/>
          </a:stretch>
        </p:blipFill>
        <p:spPr bwMode="auto">
          <a:xfrm>
            <a:off x="214282" y="4071942"/>
            <a:ext cx="7929618" cy="1344003"/>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29</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4210" name="Picture 2"/>
          <p:cNvPicPr>
            <a:picLocks noChangeAspect="1" noChangeArrowheads="1"/>
          </p:cNvPicPr>
          <p:nvPr/>
        </p:nvPicPr>
        <p:blipFill>
          <a:blip r:embed="rId3"/>
          <a:srcRect l="8203" t="35156" r="19726" b="37744"/>
          <a:stretch>
            <a:fillRect/>
          </a:stretch>
        </p:blipFill>
        <p:spPr bwMode="auto">
          <a:xfrm>
            <a:off x="214282" y="1785926"/>
            <a:ext cx="8074426" cy="2428892"/>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428596" y="2357430"/>
            <a:ext cx="7772400" cy="378621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a:t>
            </a:r>
            <a:r>
              <a:rPr kumimoji="0" lang="en-US" b="1" u="none" strike="noStrike" kern="1200" cap="none" spc="-100" normalizeH="0" baseline="0" noProof="0" dirty="0" smtClean="0">
                <a:ln>
                  <a:noFill/>
                </a:ln>
                <a:solidFill>
                  <a:schemeClr val="tx2"/>
                </a:solidFill>
                <a:effectLst/>
                <a:uLnTx/>
                <a:uFillTx/>
                <a:latin typeface="+mj-lt"/>
                <a:ea typeface="+mj-ea"/>
                <a:cs typeface="+mj-cs"/>
              </a:rPr>
              <a:t>.1	</a:t>
            </a:r>
            <a:r>
              <a:rPr lang="en-US" b="1" spc="-100" dirty="0" smtClean="0">
                <a:solidFill>
                  <a:schemeClr val="tx2"/>
                </a:solidFill>
                <a:latin typeface="+mj-lt"/>
                <a:ea typeface="+mj-ea"/>
                <a:cs typeface="+mj-cs"/>
              </a:rPr>
              <a:t>Experimental Stress-Strain Flow Curve.</a:t>
            </a:r>
            <a:r>
              <a:rPr kumimoji="0" lang="en-US" b="1" u="none" strike="noStrike" kern="1200" cap="none" spc="-100" normalizeH="0" baseline="0" noProof="0" dirty="0" smtClean="0">
                <a:ln>
                  <a:noFill/>
                </a:ln>
                <a:solidFill>
                  <a:schemeClr val="tx2"/>
                </a:solidFill>
                <a:effectLst/>
                <a:uLnTx/>
                <a:uFillTx/>
                <a:latin typeface="+mj-lt"/>
                <a:ea typeface="+mj-ea"/>
                <a:cs typeface="+mj-cs"/>
              </a:rPr>
              <a:t> </a:t>
            </a:r>
          </a:p>
          <a:p>
            <a:pPr>
              <a:spcBef>
                <a:spcPct val="0"/>
              </a:spcBef>
              <a:buFont typeface="Arial" pitchFamily="34" charset="0"/>
              <a:buChar char="•"/>
              <a:defRPr/>
            </a:pPr>
            <a:r>
              <a:rPr lang="en-US" altLang="ko-KR" spc="-100" dirty="0" smtClean="0">
                <a:solidFill>
                  <a:schemeClr val="tx2"/>
                </a:solidFill>
                <a:latin typeface="+mj-lt"/>
                <a:ea typeface="+mj-ea"/>
                <a:cs typeface="+mj-cs"/>
              </a:rPr>
              <a:t>The relationship between stress and strain is obtainable using the experimental </a:t>
            </a:r>
            <a:r>
              <a:rPr lang="en-US" altLang="ko-KR" spc="-100" dirty="0" err="1" smtClean="0">
                <a:solidFill>
                  <a:schemeClr val="tx2"/>
                </a:solidFill>
                <a:latin typeface="+mj-lt"/>
                <a:ea typeface="+mj-ea"/>
                <a:cs typeface="+mj-cs"/>
              </a:rPr>
              <a:t>uni</a:t>
            </a:r>
            <a:r>
              <a:rPr lang="en-US" altLang="ko-KR" spc="-100" dirty="0" smtClean="0">
                <a:solidFill>
                  <a:schemeClr val="tx2"/>
                </a:solidFill>
                <a:latin typeface="+mj-lt"/>
                <a:ea typeface="+mj-ea"/>
                <a:cs typeface="+mj-cs"/>
              </a:rPr>
              <a:t>-axial tension test, at constant temperature and strain rate (loading speed). </a:t>
            </a:r>
          </a:p>
          <a:p>
            <a:pPr>
              <a:spcBef>
                <a:spcPct val="0"/>
              </a:spcBef>
              <a:buFont typeface="Arial" pitchFamily="34" charset="0"/>
              <a:buChar char="•"/>
              <a:defRPr/>
            </a:pPr>
            <a:r>
              <a:rPr lang="en-US" altLang="ko-KR" spc="-100" dirty="0" smtClean="0">
                <a:solidFill>
                  <a:schemeClr val="tx2"/>
                </a:solidFill>
                <a:latin typeface="+mj-lt"/>
                <a:ea typeface="+mj-ea"/>
                <a:cs typeface="+mj-cs"/>
              </a:rPr>
              <a:t>The </a:t>
            </a:r>
            <a:r>
              <a:rPr lang="en-US" altLang="ko-KR" spc="-100" dirty="0" err="1" smtClean="0">
                <a:solidFill>
                  <a:schemeClr val="tx2"/>
                </a:solidFill>
                <a:latin typeface="+mj-lt"/>
                <a:ea typeface="+mj-ea"/>
                <a:cs typeface="+mj-cs"/>
              </a:rPr>
              <a:t>uni</a:t>
            </a:r>
            <a:r>
              <a:rPr lang="en-US" altLang="ko-KR" spc="-100" dirty="0" smtClean="0">
                <a:solidFill>
                  <a:schemeClr val="tx2"/>
                </a:solidFill>
                <a:latin typeface="+mj-lt"/>
                <a:ea typeface="+mj-ea"/>
                <a:cs typeface="+mj-cs"/>
              </a:rPr>
              <a:t>-axial compression planer strain and torsion tests can also be used to obtain the same relationship between stress and strain. </a:t>
            </a:r>
          </a:p>
          <a:p>
            <a:pPr>
              <a:spcBef>
                <a:spcPct val="0"/>
              </a:spcBef>
              <a:buFont typeface="Arial" pitchFamily="34" charset="0"/>
              <a:buChar char="•"/>
              <a:defRPr/>
            </a:pPr>
            <a:r>
              <a:rPr lang="en-US" altLang="ko-KR" spc="-100" dirty="0" smtClean="0">
                <a:solidFill>
                  <a:schemeClr val="tx2"/>
                </a:solidFill>
                <a:latin typeface="+mj-lt"/>
                <a:ea typeface="+mj-ea"/>
                <a:cs typeface="+mj-cs"/>
              </a:rPr>
              <a:t>This relationship is obtained by continuous loading rather than by cyclic loading used in fatigue test. This type of test is called quasi-static stress-strain flow curve and run under slow strain rate (nearly 10-3 /sec). </a:t>
            </a:r>
          </a:p>
          <a:p>
            <a:pPr>
              <a:spcBef>
                <a:spcPct val="0"/>
              </a:spcBef>
              <a:buFont typeface="Arial" pitchFamily="34" charset="0"/>
              <a:buChar char="•"/>
              <a:defRPr/>
            </a:pPr>
            <a:r>
              <a:rPr lang="en-US" altLang="ko-KR" spc="-100" dirty="0" smtClean="0">
                <a:solidFill>
                  <a:schemeClr val="tx2"/>
                </a:solidFill>
                <a:latin typeface="+mj-lt"/>
                <a:ea typeface="+mj-ea"/>
                <a:cs typeface="+mj-cs"/>
              </a:rPr>
              <a:t>The flow curve of most metals takes either of the three forms (Type I, II or III) shown in Fig. 3.1</a:t>
            </a:r>
          </a:p>
          <a:p>
            <a:pPr>
              <a:spcBef>
                <a:spcPct val="0"/>
              </a:spcBef>
              <a:buFont typeface="Arial" pitchFamily="34" charset="0"/>
              <a:buChar char="•"/>
              <a:defRPr/>
            </a:pPr>
            <a:endParaRPr lang="en-US" altLang="ko-KR"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b="1" i="0" u="none" strike="noStrike" kern="1200" cap="none" spc="-100" normalizeH="0" baseline="0" noProof="0" dirty="0" smtClean="0">
                <a:ln>
                  <a:noFill/>
                </a:ln>
                <a:solidFill>
                  <a:schemeClr val="tx2"/>
                </a:solidFill>
                <a:effectLst/>
                <a:uLnTx/>
                <a:uFillTx/>
                <a:latin typeface="+mj-lt"/>
                <a:ea typeface="+mj-ea"/>
                <a:cs typeface="+mj-cs"/>
              </a:rPr>
              <a:t/>
            </a:r>
            <a:br>
              <a:rPr kumimoji="0" lang="en-US" b="1" i="0" u="none" strike="noStrike" kern="1200" cap="none" spc="-100" normalizeH="0" baseline="0" noProof="0" dirty="0" smtClean="0">
                <a:ln>
                  <a:noFill/>
                </a:ln>
                <a:solidFill>
                  <a:schemeClr val="tx2"/>
                </a:solidFill>
                <a:effectLst/>
                <a:uLnTx/>
                <a:uFillTx/>
                <a:latin typeface="+mj-lt"/>
                <a:ea typeface="+mj-ea"/>
                <a:cs typeface="+mj-cs"/>
              </a:rPr>
            </a:br>
            <a:r>
              <a:rPr kumimoji="0" lang="en-US" b="1" i="0" u="none" strike="noStrike" kern="1200" cap="none" spc="-100" normalizeH="0" baseline="0" noProof="0" dirty="0" smtClean="0">
                <a:ln>
                  <a:noFill/>
                </a:ln>
                <a:solidFill>
                  <a:schemeClr val="tx2"/>
                </a:solidFill>
                <a:effectLst/>
                <a:uLnTx/>
                <a:uFillTx/>
                <a:latin typeface="+mj-lt"/>
                <a:ea typeface="+mj-ea"/>
                <a:cs typeface="+mj-cs"/>
              </a:rPr>
              <a:t> </a:t>
            </a:r>
            <a:endParaRPr lang="en-US" b="1" spc="-100" dirty="0" smtClean="0">
              <a:solidFill>
                <a:schemeClr val="tx2"/>
              </a:solidFill>
              <a:latin typeface="+mj-lt"/>
              <a:ea typeface="+mj-ea"/>
              <a:cs typeface="+mj-cs"/>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126" name="Group 54"/>
          <p:cNvGrpSpPr>
            <a:grpSpLocks/>
          </p:cNvGrpSpPr>
          <p:nvPr/>
        </p:nvGrpSpPr>
        <p:grpSpPr bwMode="auto">
          <a:xfrm>
            <a:off x="1000100" y="3929066"/>
            <a:ext cx="6057900" cy="2305050"/>
            <a:chOff x="1079" y="9560"/>
            <a:chExt cx="9540" cy="3629"/>
          </a:xfrm>
        </p:grpSpPr>
        <p:grpSp>
          <p:nvGrpSpPr>
            <p:cNvPr id="3128" name="Group 56"/>
            <p:cNvGrpSpPr>
              <a:grpSpLocks/>
            </p:cNvGrpSpPr>
            <p:nvPr/>
          </p:nvGrpSpPr>
          <p:grpSpPr bwMode="auto">
            <a:xfrm>
              <a:off x="1079" y="9560"/>
              <a:ext cx="9540" cy="3060"/>
              <a:chOff x="1259" y="9360"/>
              <a:chExt cx="9540" cy="3060"/>
            </a:xfrm>
          </p:grpSpPr>
          <p:sp>
            <p:nvSpPr>
              <p:cNvPr id="3162" name="Rectangle 90"/>
              <p:cNvSpPr>
                <a:spLocks noChangeArrowheads="1"/>
              </p:cNvSpPr>
              <p:nvPr/>
            </p:nvSpPr>
            <p:spPr bwMode="auto">
              <a:xfrm>
                <a:off x="1259" y="9360"/>
                <a:ext cx="9540" cy="30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3137" name="Group 65"/>
              <p:cNvGrpSpPr>
                <a:grpSpLocks/>
              </p:cNvGrpSpPr>
              <p:nvPr/>
            </p:nvGrpSpPr>
            <p:grpSpPr bwMode="auto">
              <a:xfrm>
                <a:off x="1619" y="9630"/>
                <a:ext cx="8178" cy="2610"/>
                <a:chOff x="1619" y="9630"/>
                <a:chExt cx="8178" cy="2610"/>
              </a:xfrm>
            </p:grpSpPr>
            <p:grpSp>
              <p:nvGrpSpPr>
                <p:cNvPr id="3154" name="Group 82"/>
                <p:cNvGrpSpPr>
                  <a:grpSpLocks/>
                </p:cNvGrpSpPr>
                <p:nvPr/>
              </p:nvGrpSpPr>
              <p:grpSpPr bwMode="auto">
                <a:xfrm>
                  <a:off x="1619" y="9900"/>
                  <a:ext cx="2520" cy="2340"/>
                  <a:chOff x="1619" y="9900"/>
                  <a:chExt cx="2520" cy="2340"/>
                </a:xfrm>
              </p:grpSpPr>
              <p:grpSp>
                <p:nvGrpSpPr>
                  <p:cNvPr id="3158" name="Group 86"/>
                  <p:cNvGrpSpPr>
                    <a:grpSpLocks/>
                  </p:cNvGrpSpPr>
                  <p:nvPr/>
                </p:nvGrpSpPr>
                <p:grpSpPr bwMode="auto">
                  <a:xfrm>
                    <a:off x="1979" y="9900"/>
                    <a:ext cx="2160" cy="1980"/>
                    <a:chOff x="1616" y="9720"/>
                    <a:chExt cx="2160" cy="1980"/>
                  </a:xfrm>
                </p:grpSpPr>
                <p:sp>
                  <p:nvSpPr>
                    <p:cNvPr id="3161" name="Line 89"/>
                    <p:cNvSpPr>
                      <a:spLocks noChangeShapeType="1"/>
                    </p:cNvSpPr>
                    <p:nvPr/>
                  </p:nvSpPr>
                  <p:spPr bwMode="auto">
                    <a:xfrm>
                      <a:off x="1616" y="972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60" name="Line 88"/>
                    <p:cNvSpPr>
                      <a:spLocks noChangeShapeType="1"/>
                    </p:cNvSpPr>
                    <p:nvPr/>
                  </p:nvSpPr>
                  <p:spPr bwMode="auto">
                    <a:xfrm>
                      <a:off x="1616" y="1170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59" name="Line 87"/>
                    <p:cNvSpPr>
                      <a:spLocks noChangeShapeType="1"/>
                    </p:cNvSpPr>
                    <p:nvPr/>
                  </p:nvSpPr>
                  <p:spPr bwMode="auto">
                    <a:xfrm flipV="1">
                      <a:off x="1619" y="9900"/>
                      <a:ext cx="540" cy="180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57" name="Text Box 85"/>
                  <p:cNvSpPr txBox="1">
                    <a:spLocks noChangeArrowheads="1"/>
                  </p:cNvSpPr>
                  <p:nvPr/>
                </p:nvSpPr>
                <p:spPr bwMode="auto">
                  <a:xfrm>
                    <a:off x="161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56" name="Text Box 84"/>
                  <p:cNvSpPr txBox="1">
                    <a:spLocks noChangeArrowheads="1"/>
                  </p:cNvSpPr>
                  <p:nvPr/>
                </p:nvSpPr>
                <p:spPr bwMode="auto">
                  <a:xfrm>
                    <a:off x="287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55" name="Text Box 83"/>
                  <p:cNvSpPr txBox="1">
                    <a:spLocks noChangeArrowheads="1"/>
                  </p:cNvSpPr>
                  <p:nvPr/>
                </p:nvSpPr>
                <p:spPr bwMode="auto">
                  <a:xfrm>
                    <a:off x="2519" y="10620"/>
                    <a:ext cx="108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3153" name="Text Box 81"/>
                <p:cNvSpPr txBox="1">
                  <a:spLocks noChangeArrowheads="1"/>
                </p:cNvSpPr>
                <p:nvPr/>
              </p:nvSpPr>
              <p:spPr bwMode="auto">
                <a:xfrm>
                  <a:off x="539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146" name="Group 74"/>
                <p:cNvGrpSpPr>
                  <a:grpSpLocks/>
                </p:cNvGrpSpPr>
                <p:nvPr/>
              </p:nvGrpSpPr>
              <p:grpSpPr bwMode="auto">
                <a:xfrm>
                  <a:off x="4139" y="9900"/>
                  <a:ext cx="2520" cy="1980"/>
                  <a:chOff x="4139" y="9900"/>
                  <a:chExt cx="2520" cy="1980"/>
                </a:xfrm>
              </p:grpSpPr>
              <p:sp>
                <p:nvSpPr>
                  <p:cNvPr id="3152" name="Line 80"/>
                  <p:cNvSpPr>
                    <a:spLocks noChangeShapeType="1"/>
                  </p:cNvSpPr>
                  <p:nvPr/>
                </p:nvSpPr>
                <p:spPr bwMode="auto">
                  <a:xfrm>
                    <a:off x="4499" y="990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51" name="Line 79"/>
                  <p:cNvSpPr>
                    <a:spLocks noChangeShapeType="1"/>
                  </p:cNvSpPr>
                  <p:nvPr/>
                </p:nvSpPr>
                <p:spPr bwMode="auto">
                  <a:xfrm>
                    <a:off x="4499" y="1188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50" name="Line 78"/>
                  <p:cNvSpPr>
                    <a:spLocks noChangeShapeType="1"/>
                  </p:cNvSpPr>
                  <p:nvPr/>
                </p:nvSpPr>
                <p:spPr bwMode="auto">
                  <a:xfrm flipV="1">
                    <a:off x="4502" y="10620"/>
                    <a:ext cx="357" cy="126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9" name="Text Box 77"/>
                  <p:cNvSpPr txBox="1">
                    <a:spLocks noChangeArrowheads="1"/>
                  </p:cNvSpPr>
                  <p:nvPr/>
                </p:nvSpPr>
                <p:spPr bwMode="auto">
                  <a:xfrm>
                    <a:off x="413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8" name="Text Box 76"/>
                  <p:cNvSpPr txBox="1">
                    <a:spLocks noChangeArrowheads="1"/>
                  </p:cNvSpPr>
                  <p:nvPr/>
                </p:nvSpPr>
                <p:spPr bwMode="auto">
                  <a:xfrm>
                    <a:off x="5039" y="10620"/>
                    <a:ext cx="108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7" name="Freeform 75"/>
                  <p:cNvSpPr>
                    <a:spLocks/>
                  </p:cNvSpPr>
                  <p:nvPr/>
                </p:nvSpPr>
                <p:spPr bwMode="auto">
                  <a:xfrm>
                    <a:off x="4860" y="9971"/>
                    <a:ext cx="1594" cy="662"/>
                  </a:xfrm>
                  <a:custGeom>
                    <a:avLst/>
                    <a:gdLst/>
                    <a:ahLst/>
                    <a:cxnLst>
                      <a:cxn ang="0">
                        <a:pos x="0" y="662"/>
                      </a:cxn>
                      <a:cxn ang="0">
                        <a:pos x="450" y="122"/>
                      </a:cxn>
                      <a:cxn ang="0">
                        <a:pos x="1196" y="19"/>
                      </a:cxn>
                      <a:cxn ang="0">
                        <a:pos x="1594" y="238"/>
                      </a:cxn>
                    </a:cxnLst>
                    <a:rect l="0" t="0" r="r" b="b"/>
                    <a:pathLst>
                      <a:path w="1594" h="662">
                        <a:moveTo>
                          <a:pt x="0" y="662"/>
                        </a:moveTo>
                        <a:cubicBezTo>
                          <a:pt x="75" y="572"/>
                          <a:pt x="251" y="229"/>
                          <a:pt x="450" y="122"/>
                        </a:cubicBezTo>
                        <a:cubicBezTo>
                          <a:pt x="649" y="15"/>
                          <a:pt x="1005" y="0"/>
                          <a:pt x="1196" y="19"/>
                        </a:cubicBezTo>
                        <a:cubicBezTo>
                          <a:pt x="1387" y="38"/>
                          <a:pt x="1511" y="193"/>
                          <a:pt x="1594" y="238"/>
                        </a:cubicBezTo>
                      </a:path>
                    </a:pathLst>
                  </a:cu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39" name="Group 67"/>
                <p:cNvGrpSpPr>
                  <a:grpSpLocks/>
                </p:cNvGrpSpPr>
                <p:nvPr/>
              </p:nvGrpSpPr>
              <p:grpSpPr bwMode="auto">
                <a:xfrm>
                  <a:off x="6659" y="9630"/>
                  <a:ext cx="3138" cy="2250"/>
                  <a:chOff x="6659" y="9630"/>
                  <a:chExt cx="3138" cy="2250"/>
                </a:xfrm>
              </p:grpSpPr>
              <p:sp>
                <p:nvSpPr>
                  <p:cNvPr id="3145" name="Line 73"/>
                  <p:cNvSpPr>
                    <a:spLocks noChangeShapeType="1"/>
                  </p:cNvSpPr>
                  <p:nvPr/>
                </p:nvSpPr>
                <p:spPr bwMode="auto">
                  <a:xfrm>
                    <a:off x="7019" y="990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44" name="Line 72"/>
                  <p:cNvSpPr>
                    <a:spLocks noChangeShapeType="1"/>
                  </p:cNvSpPr>
                  <p:nvPr/>
                </p:nvSpPr>
                <p:spPr bwMode="auto">
                  <a:xfrm>
                    <a:off x="7019" y="1188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43" name="Line 71"/>
                  <p:cNvSpPr>
                    <a:spLocks noChangeShapeType="1"/>
                  </p:cNvSpPr>
                  <p:nvPr/>
                </p:nvSpPr>
                <p:spPr bwMode="auto">
                  <a:xfrm flipV="1">
                    <a:off x="7022" y="10620"/>
                    <a:ext cx="357" cy="126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2" name="Text Box 70"/>
                  <p:cNvSpPr txBox="1">
                    <a:spLocks noChangeArrowheads="1"/>
                  </p:cNvSpPr>
                  <p:nvPr/>
                </p:nvSpPr>
                <p:spPr bwMode="auto">
                  <a:xfrm>
                    <a:off x="665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1" name="Text Box 69"/>
                  <p:cNvSpPr txBox="1">
                    <a:spLocks noChangeArrowheads="1"/>
                  </p:cNvSpPr>
                  <p:nvPr/>
                </p:nvSpPr>
                <p:spPr bwMode="auto">
                  <a:xfrm>
                    <a:off x="7559" y="11160"/>
                    <a:ext cx="162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III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0" name="Freeform 68"/>
                  <p:cNvSpPr>
                    <a:spLocks/>
                  </p:cNvSpPr>
                  <p:nvPr/>
                </p:nvSpPr>
                <p:spPr bwMode="auto">
                  <a:xfrm>
                    <a:off x="7379" y="9630"/>
                    <a:ext cx="2418" cy="1230"/>
                  </a:xfrm>
                  <a:custGeom>
                    <a:avLst/>
                    <a:gdLst/>
                    <a:ahLst/>
                    <a:cxnLst>
                      <a:cxn ang="0">
                        <a:pos x="0" y="990"/>
                      </a:cxn>
                      <a:cxn ang="0">
                        <a:pos x="180" y="810"/>
                      </a:cxn>
                      <a:cxn ang="0">
                        <a:pos x="360" y="1170"/>
                      </a:cxn>
                      <a:cxn ang="0">
                        <a:pos x="477" y="990"/>
                      </a:cxn>
                      <a:cxn ang="0">
                        <a:pos x="540" y="1170"/>
                      </a:cxn>
                      <a:cxn ang="0">
                        <a:pos x="670" y="1003"/>
                      </a:cxn>
                      <a:cxn ang="0">
                        <a:pos x="720" y="1170"/>
                      </a:cxn>
                      <a:cxn ang="0">
                        <a:pos x="837" y="990"/>
                      </a:cxn>
                      <a:cxn ang="0">
                        <a:pos x="900" y="1170"/>
                      </a:cxn>
                      <a:cxn ang="0">
                        <a:pos x="1080" y="630"/>
                      </a:cxn>
                      <a:cxn ang="0">
                        <a:pos x="1620" y="90"/>
                      </a:cxn>
                      <a:cxn ang="0">
                        <a:pos x="2160" y="90"/>
                      </a:cxn>
                      <a:cxn ang="0">
                        <a:pos x="2418" y="437"/>
                      </a:cxn>
                    </a:cxnLst>
                    <a:rect l="0" t="0" r="r" b="b"/>
                    <a:pathLst>
                      <a:path w="2418" h="1230">
                        <a:moveTo>
                          <a:pt x="0" y="990"/>
                        </a:moveTo>
                        <a:cubicBezTo>
                          <a:pt x="60" y="885"/>
                          <a:pt x="120" y="780"/>
                          <a:pt x="180" y="810"/>
                        </a:cubicBezTo>
                        <a:cubicBezTo>
                          <a:pt x="240" y="840"/>
                          <a:pt x="311" y="1140"/>
                          <a:pt x="360" y="1170"/>
                        </a:cubicBezTo>
                        <a:cubicBezTo>
                          <a:pt x="409" y="1200"/>
                          <a:pt x="447" y="990"/>
                          <a:pt x="477" y="990"/>
                        </a:cubicBezTo>
                        <a:cubicBezTo>
                          <a:pt x="507" y="990"/>
                          <a:pt x="508" y="1168"/>
                          <a:pt x="540" y="1170"/>
                        </a:cubicBezTo>
                        <a:cubicBezTo>
                          <a:pt x="572" y="1172"/>
                          <a:pt x="640" y="1003"/>
                          <a:pt x="670" y="1003"/>
                        </a:cubicBezTo>
                        <a:cubicBezTo>
                          <a:pt x="700" y="1003"/>
                          <a:pt x="692" y="1172"/>
                          <a:pt x="720" y="1170"/>
                        </a:cubicBezTo>
                        <a:cubicBezTo>
                          <a:pt x="748" y="1168"/>
                          <a:pt x="807" y="990"/>
                          <a:pt x="837" y="990"/>
                        </a:cubicBezTo>
                        <a:cubicBezTo>
                          <a:pt x="867" y="990"/>
                          <a:pt x="859" y="1230"/>
                          <a:pt x="900" y="1170"/>
                        </a:cubicBezTo>
                        <a:cubicBezTo>
                          <a:pt x="941" y="1110"/>
                          <a:pt x="960" y="810"/>
                          <a:pt x="1080" y="630"/>
                        </a:cubicBezTo>
                        <a:cubicBezTo>
                          <a:pt x="1200" y="450"/>
                          <a:pt x="1440" y="180"/>
                          <a:pt x="1620" y="90"/>
                        </a:cubicBezTo>
                        <a:cubicBezTo>
                          <a:pt x="1800" y="0"/>
                          <a:pt x="2027" y="32"/>
                          <a:pt x="2160" y="90"/>
                        </a:cubicBezTo>
                        <a:cubicBezTo>
                          <a:pt x="2293" y="148"/>
                          <a:pt x="2364" y="365"/>
                          <a:pt x="2418" y="437"/>
                        </a:cubicBezTo>
                      </a:path>
                    </a:pathLst>
                  </a:cu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38" name="Text Box 66"/>
                <p:cNvSpPr txBox="1">
                  <a:spLocks noChangeArrowheads="1"/>
                </p:cNvSpPr>
                <p:nvPr/>
              </p:nvSpPr>
              <p:spPr bwMode="auto">
                <a:xfrm>
                  <a:off x="791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3136" name="Text Box 64"/>
              <p:cNvSpPr txBox="1">
                <a:spLocks noChangeArrowheads="1"/>
              </p:cNvSpPr>
              <p:nvPr/>
            </p:nvSpPr>
            <p:spPr bwMode="auto">
              <a:xfrm>
                <a:off x="7056" y="10260"/>
                <a:ext cx="126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dirty="0" smtClean="0">
                    <a:ln>
                      <a:noFill/>
                    </a:ln>
                    <a:solidFill>
                      <a:schemeClr val="tx1"/>
                    </a:solidFill>
                    <a:effectLst/>
                    <a:latin typeface="Arial" pitchFamily="34" charset="0"/>
                    <a:cs typeface="Arial" pitchFamily="34" charset="0"/>
                  </a:rPr>
                  <a:t>Upper yield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35" name="Text Box 63"/>
              <p:cNvSpPr txBox="1">
                <a:spLocks noChangeArrowheads="1"/>
              </p:cNvSpPr>
              <p:nvPr/>
            </p:nvSpPr>
            <p:spPr bwMode="auto">
              <a:xfrm>
                <a:off x="7674" y="10904"/>
                <a:ext cx="126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Lower yield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34" name="Line 62"/>
              <p:cNvSpPr>
                <a:spLocks noChangeShapeType="1"/>
              </p:cNvSpPr>
              <p:nvPr/>
            </p:nvSpPr>
            <p:spPr bwMode="auto">
              <a:xfrm flipH="1">
                <a:off x="7624" y="1044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3" name="Line 61"/>
              <p:cNvSpPr>
                <a:spLocks noChangeShapeType="1"/>
              </p:cNvSpPr>
              <p:nvPr/>
            </p:nvSpPr>
            <p:spPr bwMode="auto">
              <a:xfrm flipV="1">
                <a:off x="7559" y="1080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2" name="Text Box 60"/>
              <p:cNvSpPr txBox="1">
                <a:spLocks noChangeArrowheads="1"/>
              </p:cNvSpPr>
              <p:nvPr/>
            </p:nvSpPr>
            <p:spPr bwMode="auto">
              <a:xfrm>
                <a:off x="8639" y="10260"/>
                <a:ext cx="162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Ultimate tensile strength</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31" name="Line 59"/>
              <p:cNvSpPr>
                <a:spLocks noChangeShapeType="1"/>
              </p:cNvSpPr>
              <p:nvPr/>
            </p:nvSpPr>
            <p:spPr bwMode="auto">
              <a:xfrm flipV="1">
                <a:off x="8960" y="9655"/>
                <a:ext cx="360" cy="54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0" name="Text Box 58"/>
              <p:cNvSpPr txBox="1">
                <a:spLocks noChangeArrowheads="1"/>
              </p:cNvSpPr>
              <p:nvPr/>
            </p:nvSpPr>
            <p:spPr bwMode="auto">
              <a:xfrm>
                <a:off x="9719" y="9720"/>
                <a:ext cx="90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Fracture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29" name="Line 57"/>
              <p:cNvSpPr>
                <a:spLocks noChangeShapeType="1"/>
              </p:cNvSpPr>
              <p:nvPr/>
            </p:nvSpPr>
            <p:spPr bwMode="auto">
              <a:xfrm flipH="1">
                <a:off x="9808" y="990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grpSp>
        <p:sp>
          <p:nvSpPr>
            <p:cNvPr id="3127" name="Text Box 55"/>
            <p:cNvSpPr txBox="1">
              <a:spLocks noChangeArrowheads="1"/>
            </p:cNvSpPr>
            <p:nvPr/>
          </p:nvSpPr>
          <p:spPr bwMode="auto">
            <a:xfrm>
              <a:off x="1079" y="12649"/>
              <a:ext cx="9540" cy="54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chemeClr val="tx1"/>
                  </a:solidFill>
                  <a:effectLst/>
                  <a:latin typeface="Times New Roman" pitchFamily="18" charset="0"/>
                  <a:ea typeface="Batang" charset="-127"/>
                  <a:cs typeface="Times New Roman" pitchFamily="18" charset="0"/>
                </a:rPr>
                <a:t>Fig. 3.1 </a:t>
              </a: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Common experimental engineering stress-strain flow curves for metals.</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30</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5234" name="Picture 2"/>
          <p:cNvPicPr>
            <a:picLocks noChangeAspect="1" noChangeArrowheads="1"/>
          </p:cNvPicPr>
          <p:nvPr/>
        </p:nvPicPr>
        <p:blipFill>
          <a:blip r:embed="rId3"/>
          <a:srcRect l="12305" t="21240" r="15784" b="6982"/>
          <a:stretch>
            <a:fillRect/>
          </a:stretch>
        </p:blipFill>
        <p:spPr bwMode="auto">
          <a:xfrm>
            <a:off x="714348" y="1571612"/>
            <a:ext cx="6429420" cy="5134011"/>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31</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3.6	Yielding criteria .</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7" name="Rectangle 46"/>
          <p:cNvSpPr/>
          <p:nvPr/>
        </p:nvSpPr>
        <p:spPr>
          <a:xfrm>
            <a:off x="357158" y="1643050"/>
            <a:ext cx="7786742" cy="646331"/>
          </a:xfrm>
          <a:prstGeom prst="rect">
            <a:avLst/>
          </a:prstGeom>
        </p:spPr>
        <p:txBody>
          <a:bodyPr wrap="square">
            <a:spAutoFit/>
          </a:bodyPr>
          <a:lstStyle/>
          <a:p>
            <a:r>
              <a:rPr lang="en-US" dirty="0" smtClean="0">
                <a:solidFill>
                  <a:schemeClr val="tx2"/>
                </a:solidFill>
              </a:rPr>
              <a:t>Note: </a:t>
            </a:r>
            <a:r>
              <a:rPr lang="en-US" i="1" dirty="0" smtClean="0">
                <a:solidFill>
                  <a:schemeClr val="tx2"/>
                </a:solidFill>
              </a:rPr>
              <a:t>The Von-Misses criterion is</a:t>
            </a:r>
            <a:r>
              <a:rPr lang="en-US" dirty="0" smtClean="0">
                <a:solidFill>
                  <a:schemeClr val="tx2"/>
                </a:solidFill>
              </a:rPr>
              <a:t> most commonly used in metal forming processes to predict the initial yielding conditions</a:t>
            </a:r>
            <a:endParaRPr lang="en-US" dirty="0">
              <a:solidFill>
                <a:schemeClr val="tx2"/>
              </a:solidFill>
            </a:endParaRPr>
          </a:p>
        </p:txBody>
      </p:sp>
      <p:pic>
        <p:nvPicPr>
          <p:cNvPr id="96258" name="Picture 2"/>
          <p:cNvPicPr>
            <a:picLocks noChangeAspect="1" noChangeArrowheads="1"/>
          </p:cNvPicPr>
          <p:nvPr/>
        </p:nvPicPr>
        <p:blipFill>
          <a:blip r:embed="rId3"/>
          <a:srcRect l="12891" t="23437" r="17382" b="27490"/>
          <a:stretch>
            <a:fillRect/>
          </a:stretch>
        </p:blipFill>
        <p:spPr bwMode="auto">
          <a:xfrm>
            <a:off x="214282" y="2357430"/>
            <a:ext cx="7612945" cy="428628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32</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214282" y="357166"/>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3.7 	Plane strain and plane stress conditions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7282" name="Picture 2"/>
          <p:cNvPicPr>
            <a:picLocks noChangeAspect="1" noChangeArrowheads="1"/>
          </p:cNvPicPr>
          <p:nvPr/>
        </p:nvPicPr>
        <p:blipFill>
          <a:blip r:embed="rId3"/>
          <a:srcRect l="12890" t="29297" r="15039" b="16504"/>
          <a:stretch>
            <a:fillRect/>
          </a:stretch>
        </p:blipFill>
        <p:spPr bwMode="auto">
          <a:xfrm>
            <a:off x="214282" y="1643050"/>
            <a:ext cx="7858212" cy="4727705"/>
          </a:xfrm>
          <a:prstGeom prst="rect">
            <a:avLst/>
          </a:prstGeom>
          <a:noFill/>
          <a:ln w="9525">
            <a:noFill/>
            <a:miter lim="800000"/>
            <a:headEnd/>
            <a:tailEnd/>
          </a:ln>
          <a:effectLst/>
        </p:spPr>
      </p:pic>
      <p:sp>
        <p:nvSpPr>
          <p:cNvPr id="49" name="TextBox 48"/>
          <p:cNvSpPr txBox="1"/>
          <p:nvPr/>
        </p:nvSpPr>
        <p:spPr>
          <a:xfrm>
            <a:off x="1643042" y="4786322"/>
            <a:ext cx="928694" cy="276999"/>
          </a:xfrm>
          <a:prstGeom prst="rect">
            <a:avLst/>
          </a:prstGeom>
          <a:noFill/>
        </p:spPr>
        <p:txBody>
          <a:bodyPr wrap="square" rtlCol="0">
            <a:spAutoFit/>
          </a:bodyPr>
          <a:lstStyle/>
          <a:p>
            <a:r>
              <a:rPr lang="en-US" sz="1200" dirty="0" smtClean="0"/>
              <a:t>Specimen</a:t>
            </a:r>
            <a:endParaRPr lang="en-US" sz="1200" dirty="0"/>
          </a:p>
        </p:txBody>
      </p:sp>
      <mc:AlternateContent xmlns:mc="http://schemas.openxmlformats.org/markup-compatibility/2006" xmlns:a14="http://schemas.microsoft.com/office/drawing/2010/main">
        <mc:Choice Requires="a14">
          <p:sp>
            <p:nvSpPr>
              <p:cNvPr id="2" name="TextBox 1"/>
              <p:cNvSpPr txBox="1"/>
              <p:nvPr/>
            </p:nvSpPr>
            <p:spPr>
              <a:xfrm>
                <a:off x="5076056" y="5445224"/>
                <a:ext cx="2088232" cy="369332"/>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i="1" smtClean="0">
                              <a:latin typeface="Cambria Math"/>
                              <a:ea typeface="Cambria Math"/>
                            </a:rPr>
                            <m:t>𝜎</m:t>
                          </m:r>
                        </m:e>
                        <m:sub>
                          <m:r>
                            <a:rPr lang="en-US" b="0" i="1" smtClean="0">
                              <a:latin typeface="Cambria Math"/>
                            </a:rPr>
                            <m:t>2</m:t>
                          </m:r>
                        </m:sub>
                      </m:sSub>
                      <m:r>
                        <a:rPr lang="en-US" i="1" smtClean="0">
                          <a:latin typeface="Cambria Math"/>
                        </a:rPr>
                        <m:t>=</m:t>
                      </m:r>
                      <m:sSub>
                        <m:sSubPr>
                          <m:ctrlPr>
                            <a:rPr lang="en-US" i="1" smtClean="0">
                              <a:latin typeface="Cambria Math"/>
                            </a:rPr>
                          </m:ctrlPr>
                        </m:sSubPr>
                        <m:e>
                          <m:r>
                            <a:rPr lang="en-US" b="0" i="1" smtClean="0">
                              <a:latin typeface="Cambria Math"/>
                            </a:rPr>
                            <m:t>𝑣</m:t>
                          </m:r>
                          <m:r>
                            <a:rPr lang="en-US" b="0" i="1" smtClean="0">
                              <a:latin typeface="Cambria Math"/>
                            </a:rPr>
                            <m:t>(</m:t>
                          </m:r>
                          <m:r>
                            <a:rPr lang="en-US" i="1" smtClean="0">
                              <a:latin typeface="Cambria Math"/>
                              <a:ea typeface="Cambria Math"/>
                            </a:rPr>
                            <m:t>𝜎</m:t>
                          </m:r>
                        </m:e>
                        <m:sub>
                          <m:r>
                            <a:rPr lang="en-US" b="0" i="1" smtClean="0">
                              <a:latin typeface="Cambria Math"/>
                            </a:rPr>
                            <m:t>1</m:t>
                          </m:r>
                        </m:sub>
                      </m:sSub>
                      <m:r>
                        <a:rPr lang="en-US" dirty="0">
                          <a:latin typeface="Cambria Math"/>
                          <a:ea typeface="Cambria Math"/>
                        </a:rPr>
                        <m:t>+</m:t>
                      </m:r>
                      <m:sSub>
                        <m:sSubPr>
                          <m:ctrlPr>
                            <a:rPr lang="en-US" i="1" dirty="0" smtClean="0">
                              <a:latin typeface="Cambria Math"/>
                              <a:ea typeface="Cambria Math"/>
                            </a:rPr>
                          </m:ctrlPr>
                        </m:sSubPr>
                        <m:e>
                          <m:r>
                            <a:rPr lang="en-US" i="1" dirty="0" smtClean="0">
                              <a:latin typeface="Cambria Math"/>
                              <a:ea typeface="Cambria Math"/>
                            </a:rPr>
                            <m:t>𝜎</m:t>
                          </m:r>
                        </m:e>
                        <m:sub>
                          <m:r>
                            <a:rPr lang="en-US" b="0" i="1" dirty="0" smtClean="0">
                              <a:latin typeface="Cambria Math"/>
                              <a:ea typeface="Cambria Math"/>
                            </a:rPr>
                            <m:t>3</m:t>
                          </m:r>
                        </m:sub>
                      </m:sSub>
                      <m:r>
                        <a:rPr lang="en-US" b="0" i="1" dirty="0" smtClean="0">
                          <a:latin typeface="Cambria Math"/>
                          <a:ea typeface="Cambria Math"/>
                        </a:rPr>
                        <m:t>)</m:t>
                      </m:r>
                    </m:oMath>
                  </m:oMathPara>
                </a14:m>
                <a:endParaRPr lang="en-US" dirty="0"/>
              </a:p>
            </p:txBody>
          </p:sp>
        </mc:Choice>
        <mc:Fallback xmlns="">
          <p:sp>
            <p:nvSpPr>
              <p:cNvPr id="2" name="TextBox 1"/>
              <p:cNvSpPr txBox="1">
                <a:spLocks noRot="1" noChangeAspect="1" noMove="1" noResize="1" noEditPoints="1" noAdjustHandles="1" noChangeArrowheads="1" noChangeShapeType="1" noTextEdit="1"/>
              </p:cNvSpPr>
              <p:nvPr/>
            </p:nvSpPr>
            <p:spPr>
              <a:xfrm>
                <a:off x="5076056" y="5445224"/>
                <a:ext cx="2088232" cy="369332"/>
              </a:xfrm>
              <a:prstGeom prst="rect">
                <a:avLst/>
              </a:prstGeom>
              <a:blipFill rotWithShape="1">
                <a:blip r:embed="rId4"/>
                <a:stretch>
                  <a:fillRect b="-114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TextBox 49"/>
              <p:cNvSpPr txBox="1"/>
              <p:nvPr/>
            </p:nvSpPr>
            <p:spPr>
              <a:xfrm>
                <a:off x="5052367" y="6012765"/>
                <a:ext cx="2088231" cy="369332"/>
              </a:xfrm>
              <a:prstGeom prst="rect">
                <a:avLst/>
              </a:prstGeom>
              <a:solidFill>
                <a:schemeClr val="bg1"/>
              </a:solidFill>
              <a:ln>
                <a:solidFill>
                  <a:schemeClr val="tx1"/>
                </a:solid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i="1" smtClean="0">
                              <a:latin typeface="Cambria Math"/>
                              <a:ea typeface="Cambria Math"/>
                            </a:rPr>
                            <m:t>𝜎</m:t>
                          </m:r>
                        </m:e>
                        <m:sub>
                          <m:r>
                            <a:rPr lang="en-US" b="0" i="1" smtClean="0">
                              <a:latin typeface="Cambria Math"/>
                            </a:rPr>
                            <m:t>2</m:t>
                          </m:r>
                        </m:sub>
                      </m:sSub>
                      <m:r>
                        <a:rPr lang="en-US" i="1" smtClean="0">
                          <a:latin typeface="Cambria Math"/>
                        </a:rPr>
                        <m:t>=</m:t>
                      </m:r>
                      <m:sSub>
                        <m:sSubPr>
                          <m:ctrlPr>
                            <a:rPr lang="en-US" i="1" smtClean="0">
                              <a:latin typeface="Cambria Math"/>
                            </a:rPr>
                          </m:ctrlPr>
                        </m:sSubPr>
                        <m:e>
                          <m:r>
                            <a:rPr lang="en-US" b="0" i="1" smtClean="0">
                              <a:latin typeface="Cambria Math"/>
                            </a:rPr>
                            <m:t>(</m:t>
                          </m:r>
                          <m:r>
                            <a:rPr lang="en-US" i="1" smtClean="0">
                              <a:latin typeface="Cambria Math"/>
                              <a:ea typeface="Cambria Math"/>
                            </a:rPr>
                            <m:t>𝜎</m:t>
                          </m:r>
                        </m:e>
                        <m:sub>
                          <m:r>
                            <a:rPr lang="en-US" b="0" i="1" smtClean="0">
                              <a:latin typeface="Cambria Math"/>
                            </a:rPr>
                            <m:t>1</m:t>
                          </m:r>
                        </m:sub>
                      </m:sSub>
                      <m:r>
                        <a:rPr lang="en-US" dirty="0">
                          <a:latin typeface="Cambria Math"/>
                          <a:ea typeface="Cambria Math"/>
                        </a:rPr>
                        <m:t>+</m:t>
                      </m:r>
                      <m:sSub>
                        <m:sSubPr>
                          <m:ctrlPr>
                            <a:rPr lang="en-US" i="1" dirty="0" smtClean="0">
                              <a:latin typeface="Cambria Math"/>
                              <a:ea typeface="Cambria Math"/>
                            </a:rPr>
                          </m:ctrlPr>
                        </m:sSubPr>
                        <m:e>
                          <m:r>
                            <a:rPr lang="en-US" i="1" dirty="0" smtClean="0">
                              <a:latin typeface="Cambria Math"/>
                              <a:ea typeface="Cambria Math"/>
                            </a:rPr>
                            <m:t>𝜎</m:t>
                          </m:r>
                        </m:e>
                        <m:sub>
                          <m:r>
                            <a:rPr lang="en-US" b="0" i="1" dirty="0" smtClean="0">
                              <a:latin typeface="Cambria Math"/>
                              <a:ea typeface="Cambria Math"/>
                            </a:rPr>
                            <m:t>3</m:t>
                          </m:r>
                        </m:sub>
                      </m:sSub>
                      <m:r>
                        <a:rPr lang="en-US" b="0" i="1" dirty="0" smtClean="0">
                          <a:latin typeface="Cambria Math"/>
                          <a:ea typeface="Cambria Math"/>
                        </a:rPr>
                        <m:t>)/</m:t>
                      </m:r>
                      <m:r>
                        <a:rPr lang="en-US" b="0" i="1" dirty="0" smtClean="0">
                          <a:latin typeface="Cambria Math"/>
                          <a:ea typeface="Cambria Math"/>
                        </a:rPr>
                        <m:t>2</m:t>
                      </m:r>
                    </m:oMath>
                  </m:oMathPara>
                </a14:m>
                <a:endParaRPr lang="en-US" dirty="0"/>
              </a:p>
            </p:txBody>
          </p:sp>
        </mc:Choice>
        <mc:Fallback xmlns="">
          <p:sp>
            <p:nvSpPr>
              <p:cNvPr id="50" name="TextBox 49"/>
              <p:cNvSpPr txBox="1">
                <a:spLocks noRot="1" noChangeAspect="1" noMove="1" noResize="1" noEditPoints="1" noAdjustHandles="1" noChangeArrowheads="1" noChangeShapeType="1" noTextEdit="1"/>
              </p:cNvSpPr>
              <p:nvPr/>
            </p:nvSpPr>
            <p:spPr>
              <a:xfrm>
                <a:off x="5052367" y="6012765"/>
                <a:ext cx="2088231" cy="369332"/>
              </a:xfrm>
              <a:prstGeom prst="rect">
                <a:avLst/>
              </a:prstGeom>
              <a:blipFill rotWithShape="1">
                <a:blip r:embed="rId5"/>
                <a:stretch>
                  <a:fillRect b="-9524"/>
                </a:stretch>
              </a:blipFill>
              <a:ln>
                <a:solidFill>
                  <a:schemeClr val="tx1"/>
                </a:solidFill>
              </a:ln>
            </p:spPr>
            <p:txBody>
              <a:bodyPr/>
              <a:lstStyle/>
              <a:p>
                <a:r>
                  <a:rPr lang="en-US">
                    <a:noFill/>
                  </a:rPr>
                  <a:t> </a:t>
                </a:r>
              </a:p>
            </p:txBody>
          </p:sp>
        </mc:Fallback>
      </mc:AlternateContent>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33</a:t>
            </a:fld>
            <a:endParaRPr lang="en-US"/>
          </a:p>
        </p:txBody>
      </p:sp>
      <p:sp>
        <p:nvSpPr>
          <p:cNvPr id="11" name="Rectangle 2"/>
          <p:cNvSpPr txBox="1">
            <a:spLocks noChangeArrowheads="1"/>
          </p:cNvSpPr>
          <p:nvPr/>
        </p:nvSpPr>
        <p:spPr>
          <a:xfrm>
            <a:off x="142844"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3.7 	Plane strain and plane stress conditions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0" name="Rectangle 49"/>
          <p:cNvSpPr/>
          <p:nvPr/>
        </p:nvSpPr>
        <p:spPr>
          <a:xfrm>
            <a:off x="285720" y="1357298"/>
            <a:ext cx="2357454" cy="3693319"/>
          </a:xfrm>
          <a:prstGeom prst="rect">
            <a:avLst/>
          </a:prstGeom>
        </p:spPr>
        <p:txBody>
          <a:bodyPr wrap="square">
            <a:spAutoFit/>
          </a:bodyPr>
          <a:lstStyle/>
          <a:p>
            <a:r>
              <a:rPr lang="en-US" dirty="0" smtClean="0"/>
              <a:t>Using plane strain condition, Von Misses effective stresses, volume constancy principle, and effective strain equation (as shown below), it is possible to simplify the calculations of the effective strain and stress for different metal forming processes</a:t>
            </a:r>
            <a:endParaRPr lang="en-US" dirty="0"/>
          </a:p>
        </p:txBody>
      </p:sp>
      <p:pic>
        <p:nvPicPr>
          <p:cNvPr id="53" name="Picture 4"/>
          <p:cNvPicPr>
            <a:picLocks noChangeAspect="1" noChangeArrowheads="1"/>
          </p:cNvPicPr>
          <p:nvPr/>
        </p:nvPicPr>
        <p:blipFill>
          <a:blip r:embed="rId3"/>
          <a:srcRect/>
          <a:stretch>
            <a:fillRect/>
          </a:stretch>
        </p:blipFill>
        <p:spPr bwMode="auto">
          <a:xfrm>
            <a:off x="3357554" y="928670"/>
            <a:ext cx="4686300" cy="5903244"/>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34</a:t>
            </a:fld>
            <a:endParaRPr lang="en-US"/>
          </a:p>
        </p:txBody>
      </p:sp>
      <p:sp>
        <p:nvSpPr>
          <p:cNvPr id="10" name="Rectangle 2"/>
          <p:cNvSpPr txBox="1">
            <a:spLocks noChangeArrowheads="1"/>
          </p:cNvSpPr>
          <p:nvPr/>
        </p:nvSpPr>
        <p:spPr>
          <a:xfrm>
            <a:off x="500034" y="357166"/>
            <a:ext cx="7772400" cy="1000132"/>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3.7 	Plane stress conditions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99330" name="Picture 2"/>
          <p:cNvPicPr>
            <a:picLocks noChangeAspect="1" noChangeArrowheads="1"/>
          </p:cNvPicPr>
          <p:nvPr/>
        </p:nvPicPr>
        <p:blipFill>
          <a:blip r:embed="rId3"/>
          <a:srcRect l="12890" t="19775" r="16211" b="20166"/>
          <a:stretch>
            <a:fillRect/>
          </a:stretch>
        </p:blipFill>
        <p:spPr bwMode="auto">
          <a:xfrm>
            <a:off x="285720" y="928670"/>
            <a:ext cx="8116925" cy="550072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35</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0354" name="Picture 2"/>
          <p:cNvPicPr>
            <a:picLocks noChangeAspect="1" noChangeArrowheads="1"/>
          </p:cNvPicPr>
          <p:nvPr/>
        </p:nvPicPr>
        <p:blipFill>
          <a:blip r:embed="rId3"/>
          <a:srcRect l="12890" t="42480" r="15039" b="24560"/>
          <a:stretch>
            <a:fillRect/>
          </a:stretch>
        </p:blipFill>
        <p:spPr bwMode="auto">
          <a:xfrm>
            <a:off x="142844" y="1071546"/>
            <a:ext cx="8143900" cy="2979476"/>
          </a:xfrm>
          <a:prstGeom prst="rect">
            <a:avLst/>
          </a:prstGeom>
          <a:noFill/>
          <a:ln w="9525">
            <a:noFill/>
            <a:miter lim="800000"/>
            <a:headEnd/>
            <a:tailEnd/>
          </a:ln>
          <a:effectLst/>
        </p:spPr>
      </p:pic>
      <p:pic>
        <p:nvPicPr>
          <p:cNvPr id="100355" name="Picture 3"/>
          <p:cNvPicPr>
            <a:picLocks noChangeAspect="1" noChangeArrowheads="1"/>
          </p:cNvPicPr>
          <p:nvPr/>
        </p:nvPicPr>
        <p:blipFill>
          <a:blip r:embed="rId4"/>
          <a:srcRect l="12500" t="23633" r="12500" b="59521"/>
          <a:stretch>
            <a:fillRect/>
          </a:stretch>
        </p:blipFill>
        <p:spPr bwMode="auto">
          <a:xfrm>
            <a:off x="142844" y="4143380"/>
            <a:ext cx="8215338" cy="1489040"/>
          </a:xfrm>
          <a:prstGeom prst="rect">
            <a:avLst/>
          </a:prstGeom>
          <a:noFill/>
          <a:ln w="9525">
            <a:noFill/>
            <a:miter lim="800000"/>
            <a:headEnd/>
            <a:tailEnd/>
          </a:ln>
          <a:effectLst/>
        </p:spPr>
      </p:pic>
      <p:sp>
        <p:nvSpPr>
          <p:cNvPr id="48" name="Oval 47"/>
          <p:cNvSpPr/>
          <p:nvPr/>
        </p:nvSpPr>
        <p:spPr>
          <a:xfrm>
            <a:off x="825325" y="4397233"/>
            <a:ext cx="500066" cy="2143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93360" y="4407866"/>
            <a:ext cx="500066" cy="21431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36</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1378" name="Picture 2"/>
          <p:cNvPicPr>
            <a:picLocks noChangeAspect="1" noChangeArrowheads="1"/>
          </p:cNvPicPr>
          <p:nvPr/>
        </p:nvPicPr>
        <p:blipFill>
          <a:blip r:embed="rId3"/>
          <a:srcRect l="12890" t="18310" r="15625" b="12109"/>
          <a:stretch>
            <a:fillRect/>
          </a:stretch>
        </p:blipFill>
        <p:spPr bwMode="auto">
          <a:xfrm>
            <a:off x="571472" y="1000108"/>
            <a:ext cx="7143800" cy="5562795"/>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37</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2402" name="Picture 2"/>
          <p:cNvPicPr>
            <a:picLocks noChangeAspect="1" noChangeArrowheads="1"/>
          </p:cNvPicPr>
          <p:nvPr/>
        </p:nvPicPr>
        <p:blipFill>
          <a:blip r:embed="rId3"/>
          <a:srcRect l="12890" t="20508" r="13867" b="6982"/>
          <a:stretch>
            <a:fillRect/>
          </a:stretch>
        </p:blipFill>
        <p:spPr bwMode="auto">
          <a:xfrm>
            <a:off x="428596" y="921030"/>
            <a:ext cx="7358114" cy="582762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38</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2402" name="Picture 2"/>
          <p:cNvPicPr>
            <a:picLocks noChangeAspect="1" noChangeArrowheads="1"/>
          </p:cNvPicPr>
          <p:nvPr/>
        </p:nvPicPr>
        <p:blipFill>
          <a:blip r:embed="rId3"/>
          <a:srcRect l="12890" t="34825" r="13867" b="6982"/>
          <a:stretch>
            <a:fillRect/>
          </a:stretch>
        </p:blipFill>
        <p:spPr bwMode="auto">
          <a:xfrm>
            <a:off x="214282" y="1071546"/>
            <a:ext cx="7358114" cy="4676978"/>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39</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3426" name="Picture 2"/>
          <p:cNvPicPr>
            <a:picLocks noChangeAspect="1" noChangeArrowheads="1"/>
          </p:cNvPicPr>
          <p:nvPr/>
        </p:nvPicPr>
        <p:blipFill>
          <a:blip r:embed="rId3"/>
          <a:srcRect l="8203" t="21973" r="16211" b="35546"/>
          <a:stretch>
            <a:fillRect/>
          </a:stretch>
        </p:blipFill>
        <p:spPr bwMode="auto">
          <a:xfrm>
            <a:off x="142844" y="1285860"/>
            <a:ext cx="8262174" cy="371477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428596" y="2357430"/>
            <a:ext cx="7772400" cy="378621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a:t>
            </a:r>
            <a:r>
              <a:rPr kumimoji="0" lang="en-US" b="1" u="none" strike="noStrike" kern="1200" cap="none" spc="-100" normalizeH="0" baseline="0" noProof="0" dirty="0" smtClean="0">
                <a:ln>
                  <a:noFill/>
                </a:ln>
                <a:solidFill>
                  <a:schemeClr val="tx2"/>
                </a:solidFill>
                <a:effectLst/>
                <a:uLnTx/>
                <a:uFillTx/>
                <a:latin typeface="+mj-lt"/>
                <a:ea typeface="+mj-ea"/>
                <a:cs typeface="+mj-cs"/>
              </a:rPr>
              <a:t>.1	</a:t>
            </a:r>
            <a:r>
              <a:rPr lang="en-US" b="1" spc="-100" dirty="0" smtClean="0">
                <a:solidFill>
                  <a:schemeClr val="tx2"/>
                </a:solidFill>
                <a:latin typeface="+mj-lt"/>
                <a:ea typeface="+mj-ea"/>
                <a:cs typeface="+mj-cs"/>
              </a:rPr>
              <a:t>Experimental Stress-Strain Flow Curve.</a:t>
            </a:r>
            <a:r>
              <a:rPr kumimoji="0" lang="en-US" b="1" u="none" strike="noStrike" kern="1200" cap="none" spc="-100" normalizeH="0" baseline="0" noProof="0" dirty="0" smtClean="0">
                <a:ln>
                  <a:noFill/>
                </a:ln>
                <a:solidFill>
                  <a:schemeClr val="tx2"/>
                </a:solidFill>
                <a:effectLst/>
                <a:uLnTx/>
                <a:uFillTx/>
                <a:latin typeface="+mj-lt"/>
                <a:ea typeface="+mj-ea"/>
                <a:cs typeface="+mj-cs"/>
              </a:rPr>
              <a:t> </a:t>
            </a:r>
          </a:p>
          <a:p>
            <a:pPr>
              <a:spcBef>
                <a:spcPct val="0"/>
              </a:spcBef>
              <a:buFont typeface="Arial" pitchFamily="34" charset="0"/>
              <a:buChar char="•"/>
              <a:defRPr/>
            </a:pPr>
            <a:r>
              <a:rPr lang="en-US" altLang="ko-KR" u="sng" spc="-100" dirty="0" smtClean="0">
                <a:solidFill>
                  <a:schemeClr val="tx2"/>
                </a:solidFill>
                <a:latin typeface="+mj-lt"/>
                <a:ea typeface="+mj-ea"/>
                <a:cs typeface="+mj-cs"/>
              </a:rPr>
              <a:t>Type I is a linear elastic flow curve</a:t>
            </a:r>
            <a:r>
              <a:rPr lang="en-US" altLang="ko-KR" spc="-100" dirty="0" smtClean="0">
                <a:solidFill>
                  <a:schemeClr val="tx2"/>
                </a:solidFill>
                <a:latin typeface="+mj-lt"/>
                <a:ea typeface="+mj-ea"/>
                <a:cs typeface="+mj-cs"/>
              </a:rPr>
              <a:t>, </a:t>
            </a:r>
            <a:r>
              <a:rPr lang="en-US" altLang="ko-KR" u="sng" spc="-100" dirty="0" smtClean="0">
                <a:solidFill>
                  <a:schemeClr val="tx2"/>
                </a:solidFill>
                <a:latin typeface="+mj-lt"/>
                <a:ea typeface="+mj-ea"/>
                <a:cs typeface="+mj-cs"/>
              </a:rPr>
              <a:t>type II is an elastic homogeneous plastic flow curve</a:t>
            </a:r>
            <a:r>
              <a:rPr lang="en-US" altLang="ko-KR" spc="-100" dirty="0" smtClean="0">
                <a:solidFill>
                  <a:schemeClr val="tx2"/>
                </a:solidFill>
                <a:latin typeface="+mj-lt"/>
                <a:ea typeface="+mj-ea"/>
                <a:cs typeface="+mj-cs"/>
              </a:rPr>
              <a:t>, while </a:t>
            </a:r>
            <a:r>
              <a:rPr lang="en-US" altLang="ko-KR" u="sng" spc="-100" dirty="0" smtClean="0">
                <a:solidFill>
                  <a:schemeClr val="tx2"/>
                </a:solidFill>
                <a:latin typeface="+mj-lt"/>
                <a:ea typeface="+mj-ea"/>
                <a:cs typeface="+mj-cs"/>
              </a:rPr>
              <a:t>type III is a elastic-plastic flow curve,</a:t>
            </a:r>
            <a:r>
              <a:rPr lang="en-US" altLang="ko-KR" spc="-100" dirty="0" smtClean="0">
                <a:solidFill>
                  <a:schemeClr val="tx2"/>
                </a:solidFill>
                <a:latin typeface="+mj-lt"/>
                <a:ea typeface="+mj-ea"/>
                <a:cs typeface="+mj-cs"/>
              </a:rPr>
              <a:t> </a:t>
            </a:r>
            <a:r>
              <a:rPr lang="en-US" altLang="ko-KR" u="sng" spc="-100" dirty="0" smtClean="0">
                <a:solidFill>
                  <a:schemeClr val="tx2"/>
                </a:solidFill>
                <a:latin typeface="+mj-lt"/>
                <a:ea typeface="+mj-ea"/>
                <a:cs typeface="+mj-cs"/>
              </a:rPr>
              <a:t>with discontinuous yielding. </a:t>
            </a:r>
          </a:p>
          <a:p>
            <a:pPr>
              <a:spcBef>
                <a:spcPct val="0"/>
              </a:spcBef>
              <a:buFont typeface="Arial" pitchFamily="34" charset="0"/>
              <a:buChar char="•"/>
              <a:defRPr/>
            </a:pPr>
            <a:r>
              <a:rPr lang="en-US" altLang="ko-KR" spc="-100" dirty="0" smtClean="0">
                <a:solidFill>
                  <a:schemeClr val="tx2"/>
                </a:solidFill>
                <a:latin typeface="+mj-lt"/>
                <a:ea typeface="+mj-ea"/>
                <a:cs typeface="+mj-cs"/>
              </a:rPr>
              <a:t>Most metallic materials have flow curves of type II; however, a very common metal like carbon steel has a flow curve of type III.</a:t>
            </a:r>
          </a:p>
          <a:p>
            <a:pPr>
              <a:spcBef>
                <a:spcPct val="0"/>
              </a:spcBef>
              <a:buFont typeface="Arial" pitchFamily="34" charset="0"/>
              <a:buChar char="•"/>
              <a:defRPr/>
            </a:pPr>
            <a:r>
              <a:rPr lang="en-US" altLang="ko-KR" spc="-100" dirty="0" smtClean="0">
                <a:solidFill>
                  <a:schemeClr val="tx2"/>
                </a:solidFill>
                <a:latin typeface="+mj-lt"/>
                <a:ea typeface="+mj-ea"/>
                <a:cs typeface="+mj-cs"/>
              </a:rPr>
              <a:t>The main difference between the stress-strain curve used in mechanical design and the one used in metal forming is that in the former, the developed stresses result from small elastic strains, while in the later the stresses developed result from elastic and large plastic strains. Furthermore, strain hardening is involved with large strains, which always happened in metal forming processes. </a:t>
            </a:r>
          </a:p>
          <a:p>
            <a:pPr>
              <a:spcBef>
                <a:spcPct val="0"/>
              </a:spcBef>
              <a:defRPr/>
            </a:pPr>
            <a:endParaRPr lang="en-US" altLang="ko-KR"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b="1" i="0" u="none" strike="noStrike" kern="1200" cap="none" spc="-100" normalizeH="0" baseline="0" noProof="0" dirty="0" smtClean="0">
                <a:ln>
                  <a:noFill/>
                </a:ln>
                <a:solidFill>
                  <a:schemeClr val="tx2"/>
                </a:solidFill>
                <a:effectLst/>
                <a:uLnTx/>
                <a:uFillTx/>
                <a:latin typeface="+mj-lt"/>
                <a:ea typeface="+mj-ea"/>
                <a:cs typeface="+mj-cs"/>
              </a:rPr>
              <a:t/>
            </a:r>
            <a:br>
              <a:rPr kumimoji="0" lang="en-US" b="1" i="0" u="none" strike="noStrike" kern="1200" cap="none" spc="-100" normalizeH="0" baseline="0" noProof="0" dirty="0" smtClean="0">
                <a:ln>
                  <a:noFill/>
                </a:ln>
                <a:solidFill>
                  <a:schemeClr val="tx2"/>
                </a:solidFill>
                <a:effectLst/>
                <a:uLnTx/>
                <a:uFillTx/>
                <a:latin typeface="+mj-lt"/>
                <a:ea typeface="+mj-ea"/>
                <a:cs typeface="+mj-cs"/>
              </a:rPr>
            </a:br>
            <a:r>
              <a:rPr kumimoji="0" lang="en-US" b="1" i="0" u="none" strike="noStrike" kern="1200" cap="none" spc="-100" normalizeH="0" baseline="0" noProof="0" dirty="0" smtClean="0">
                <a:ln>
                  <a:noFill/>
                </a:ln>
                <a:solidFill>
                  <a:schemeClr val="tx2"/>
                </a:solidFill>
                <a:effectLst/>
                <a:uLnTx/>
                <a:uFillTx/>
                <a:latin typeface="+mj-lt"/>
                <a:ea typeface="+mj-ea"/>
                <a:cs typeface="+mj-cs"/>
              </a:rPr>
              <a:t> </a:t>
            </a:r>
            <a:endParaRPr lang="en-US" b="1" spc="-100" dirty="0" smtClean="0">
              <a:solidFill>
                <a:schemeClr val="tx2"/>
              </a:solidFill>
              <a:latin typeface="+mj-lt"/>
              <a:ea typeface="+mj-ea"/>
              <a:cs typeface="+mj-cs"/>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 name="Group 54"/>
          <p:cNvGrpSpPr>
            <a:grpSpLocks/>
          </p:cNvGrpSpPr>
          <p:nvPr/>
        </p:nvGrpSpPr>
        <p:grpSpPr bwMode="auto">
          <a:xfrm>
            <a:off x="1071538" y="3929066"/>
            <a:ext cx="6057900" cy="2305050"/>
            <a:chOff x="1079" y="9560"/>
            <a:chExt cx="9540" cy="3629"/>
          </a:xfrm>
        </p:grpSpPr>
        <p:grpSp>
          <p:nvGrpSpPr>
            <p:cNvPr id="3" name="Group 56"/>
            <p:cNvGrpSpPr>
              <a:grpSpLocks/>
            </p:cNvGrpSpPr>
            <p:nvPr/>
          </p:nvGrpSpPr>
          <p:grpSpPr bwMode="auto">
            <a:xfrm>
              <a:off x="1079" y="9560"/>
              <a:ext cx="9540" cy="3060"/>
              <a:chOff x="1259" y="9360"/>
              <a:chExt cx="9540" cy="3060"/>
            </a:xfrm>
          </p:grpSpPr>
          <p:sp>
            <p:nvSpPr>
              <p:cNvPr id="3162" name="Rectangle 90"/>
              <p:cNvSpPr>
                <a:spLocks noChangeArrowheads="1"/>
              </p:cNvSpPr>
              <p:nvPr/>
            </p:nvSpPr>
            <p:spPr bwMode="auto">
              <a:xfrm>
                <a:off x="1259" y="9360"/>
                <a:ext cx="9540" cy="306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4" name="Group 65"/>
              <p:cNvGrpSpPr>
                <a:grpSpLocks/>
              </p:cNvGrpSpPr>
              <p:nvPr/>
            </p:nvGrpSpPr>
            <p:grpSpPr bwMode="auto">
              <a:xfrm>
                <a:off x="1619" y="9630"/>
                <a:ext cx="8178" cy="2610"/>
                <a:chOff x="1619" y="9630"/>
                <a:chExt cx="8178" cy="2610"/>
              </a:xfrm>
            </p:grpSpPr>
            <p:grpSp>
              <p:nvGrpSpPr>
                <p:cNvPr id="5" name="Group 82"/>
                <p:cNvGrpSpPr>
                  <a:grpSpLocks/>
                </p:cNvGrpSpPr>
                <p:nvPr/>
              </p:nvGrpSpPr>
              <p:grpSpPr bwMode="auto">
                <a:xfrm>
                  <a:off x="1619" y="9900"/>
                  <a:ext cx="2520" cy="2340"/>
                  <a:chOff x="1619" y="9900"/>
                  <a:chExt cx="2520" cy="2340"/>
                </a:xfrm>
              </p:grpSpPr>
              <p:grpSp>
                <p:nvGrpSpPr>
                  <p:cNvPr id="6" name="Group 86"/>
                  <p:cNvGrpSpPr>
                    <a:grpSpLocks/>
                  </p:cNvGrpSpPr>
                  <p:nvPr/>
                </p:nvGrpSpPr>
                <p:grpSpPr bwMode="auto">
                  <a:xfrm>
                    <a:off x="1979" y="9900"/>
                    <a:ext cx="2160" cy="1980"/>
                    <a:chOff x="1616" y="9720"/>
                    <a:chExt cx="2160" cy="1980"/>
                  </a:xfrm>
                </p:grpSpPr>
                <p:sp>
                  <p:nvSpPr>
                    <p:cNvPr id="3161" name="Line 89"/>
                    <p:cNvSpPr>
                      <a:spLocks noChangeShapeType="1"/>
                    </p:cNvSpPr>
                    <p:nvPr/>
                  </p:nvSpPr>
                  <p:spPr bwMode="auto">
                    <a:xfrm>
                      <a:off x="1616" y="972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60" name="Line 88"/>
                    <p:cNvSpPr>
                      <a:spLocks noChangeShapeType="1"/>
                    </p:cNvSpPr>
                    <p:nvPr/>
                  </p:nvSpPr>
                  <p:spPr bwMode="auto">
                    <a:xfrm>
                      <a:off x="1616" y="1170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59" name="Line 87"/>
                    <p:cNvSpPr>
                      <a:spLocks noChangeShapeType="1"/>
                    </p:cNvSpPr>
                    <p:nvPr/>
                  </p:nvSpPr>
                  <p:spPr bwMode="auto">
                    <a:xfrm flipV="1">
                      <a:off x="1619" y="9900"/>
                      <a:ext cx="540" cy="180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57" name="Text Box 85"/>
                  <p:cNvSpPr txBox="1">
                    <a:spLocks noChangeArrowheads="1"/>
                  </p:cNvSpPr>
                  <p:nvPr/>
                </p:nvSpPr>
                <p:spPr bwMode="auto">
                  <a:xfrm>
                    <a:off x="161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56" name="Text Box 84"/>
                  <p:cNvSpPr txBox="1">
                    <a:spLocks noChangeArrowheads="1"/>
                  </p:cNvSpPr>
                  <p:nvPr/>
                </p:nvSpPr>
                <p:spPr bwMode="auto">
                  <a:xfrm>
                    <a:off x="287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55" name="Text Box 83"/>
                  <p:cNvSpPr txBox="1">
                    <a:spLocks noChangeArrowheads="1"/>
                  </p:cNvSpPr>
                  <p:nvPr/>
                </p:nvSpPr>
                <p:spPr bwMode="auto">
                  <a:xfrm>
                    <a:off x="2519" y="10620"/>
                    <a:ext cx="108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3153" name="Text Box 81"/>
                <p:cNvSpPr txBox="1">
                  <a:spLocks noChangeArrowheads="1"/>
                </p:cNvSpPr>
                <p:nvPr/>
              </p:nvSpPr>
              <p:spPr bwMode="auto">
                <a:xfrm>
                  <a:off x="539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12" name="Group 74"/>
                <p:cNvGrpSpPr>
                  <a:grpSpLocks/>
                </p:cNvGrpSpPr>
                <p:nvPr/>
              </p:nvGrpSpPr>
              <p:grpSpPr bwMode="auto">
                <a:xfrm>
                  <a:off x="4139" y="9900"/>
                  <a:ext cx="2520" cy="1980"/>
                  <a:chOff x="4139" y="9900"/>
                  <a:chExt cx="2520" cy="1980"/>
                </a:xfrm>
              </p:grpSpPr>
              <p:sp>
                <p:nvSpPr>
                  <p:cNvPr id="3152" name="Line 80"/>
                  <p:cNvSpPr>
                    <a:spLocks noChangeShapeType="1"/>
                  </p:cNvSpPr>
                  <p:nvPr/>
                </p:nvSpPr>
                <p:spPr bwMode="auto">
                  <a:xfrm>
                    <a:off x="4499" y="990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51" name="Line 79"/>
                  <p:cNvSpPr>
                    <a:spLocks noChangeShapeType="1"/>
                  </p:cNvSpPr>
                  <p:nvPr/>
                </p:nvSpPr>
                <p:spPr bwMode="auto">
                  <a:xfrm>
                    <a:off x="4499" y="1188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50" name="Line 78"/>
                  <p:cNvSpPr>
                    <a:spLocks noChangeShapeType="1"/>
                  </p:cNvSpPr>
                  <p:nvPr/>
                </p:nvSpPr>
                <p:spPr bwMode="auto">
                  <a:xfrm flipV="1">
                    <a:off x="4502" y="10620"/>
                    <a:ext cx="357" cy="126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9" name="Text Box 77"/>
                  <p:cNvSpPr txBox="1">
                    <a:spLocks noChangeArrowheads="1"/>
                  </p:cNvSpPr>
                  <p:nvPr/>
                </p:nvSpPr>
                <p:spPr bwMode="auto">
                  <a:xfrm>
                    <a:off x="413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8" name="Text Box 76"/>
                  <p:cNvSpPr txBox="1">
                    <a:spLocks noChangeArrowheads="1"/>
                  </p:cNvSpPr>
                  <p:nvPr/>
                </p:nvSpPr>
                <p:spPr bwMode="auto">
                  <a:xfrm>
                    <a:off x="5039" y="10620"/>
                    <a:ext cx="108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7" name="Freeform 75"/>
                  <p:cNvSpPr>
                    <a:spLocks/>
                  </p:cNvSpPr>
                  <p:nvPr/>
                </p:nvSpPr>
                <p:spPr bwMode="auto">
                  <a:xfrm>
                    <a:off x="4860" y="9971"/>
                    <a:ext cx="1594" cy="662"/>
                  </a:xfrm>
                  <a:custGeom>
                    <a:avLst/>
                    <a:gdLst/>
                    <a:ahLst/>
                    <a:cxnLst>
                      <a:cxn ang="0">
                        <a:pos x="0" y="662"/>
                      </a:cxn>
                      <a:cxn ang="0">
                        <a:pos x="450" y="122"/>
                      </a:cxn>
                      <a:cxn ang="0">
                        <a:pos x="1196" y="19"/>
                      </a:cxn>
                      <a:cxn ang="0">
                        <a:pos x="1594" y="238"/>
                      </a:cxn>
                    </a:cxnLst>
                    <a:rect l="0" t="0" r="r" b="b"/>
                    <a:pathLst>
                      <a:path w="1594" h="662">
                        <a:moveTo>
                          <a:pt x="0" y="662"/>
                        </a:moveTo>
                        <a:cubicBezTo>
                          <a:pt x="75" y="572"/>
                          <a:pt x="251" y="229"/>
                          <a:pt x="450" y="122"/>
                        </a:cubicBezTo>
                        <a:cubicBezTo>
                          <a:pt x="649" y="15"/>
                          <a:pt x="1005" y="0"/>
                          <a:pt x="1196" y="19"/>
                        </a:cubicBezTo>
                        <a:cubicBezTo>
                          <a:pt x="1387" y="38"/>
                          <a:pt x="1511" y="193"/>
                          <a:pt x="1594" y="238"/>
                        </a:cubicBezTo>
                      </a:path>
                    </a:pathLst>
                  </a:cu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67"/>
                <p:cNvGrpSpPr>
                  <a:grpSpLocks/>
                </p:cNvGrpSpPr>
                <p:nvPr/>
              </p:nvGrpSpPr>
              <p:grpSpPr bwMode="auto">
                <a:xfrm>
                  <a:off x="6659" y="9630"/>
                  <a:ext cx="3138" cy="2250"/>
                  <a:chOff x="6659" y="9630"/>
                  <a:chExt cx="3138" cy="2250"/>
                </a:xfrm>
              </p:grpSpPr>
              <p:sp>
                <p:nvSpPr>
                  <p:cNvPr id="3145" name="Line 73"/>
                  <p:cNvSpPr>
                    <a:spLocks noChangeShapeType="1"/>
                  </p:cNvSpPr>
                  <p:nvPr/>
                </p:nvSpPr>
                <p:spPr bwMode="auto">
                  <a:xfrm>
                    <a:off x="7019" y="9900"/>
                    <a:ext cx="0" cy="1980"/>
                  </a:xfrm>
                  <a:prstGeom prst="line">
                    <a:avLst/>
                  </a:prstGeom>
                  <a:noFill/>
                  <a:ln w="9525">
                    <a:solidFill>
                      <a:srgbClr val="000000"/>
                    </a:solidFill>
                    <a:round/>
                    <a:headEnd type="stealth" w="sm" len="med"/>
                    <a:tailEnd type="none" w="sm" len="med"/>
                  </a:ln>
                </p:spPr>
                <p:txBody>
                  <a:bodyPr vert="horz" wrap="square" lIns="91440" tIns="45720" rIns="91440" bIns="45720" numCol="1" anchor="t" anchorCtr="0" compatLnSpc="1">
                    <a:prstTxWarp prst="textNoShape">
                      <a:avLst/>
                    </a:prstTxWarp>
                  </a:bodyPr>
                  <a:lstStyle/>
                  <a:p>
                    <a:endParaRPr lang="en-US"/>
                  </a:p>
                </p:txBody>
              </p:sp>
              <p:sp>
                <p:nvSpPr>
                  <p:cNvPr id="3144" name="Line 72"/>
                  <p:cNvSpPr>
                    <a:spLocks noChangeShapeType="1"/>
                  </p:cNvSpPr>
                  <p:nvPr/>
                </p:nvSpPr>
                <p:spPr bwMode="auto">
                  <a:xfrm>
                    <a:off x="7019" y="11880"/>
                    <a:ext cx="2160" cy="0"/>
                  </a:xfrm>
                  <a:prstGeom prst="line">
                    <a:avLst/>
                  </a:prstGeom>
                  <a:noFill/>
                  <a:ln w="9525">
                    <a:solidFill>
                      <a:srgbClr val="000000"/>
                    </a:solidFill>
                    <a:round/>
                    <a:headEnd/>
                    <a:tailEnd type="stealth" w="sm" len="med"/>
                  </a:ln>
                </p:spPr>
                <p:txBody>
                  <a:bodyPr vert="horz" wrap="square" lIns="91440" tIns="45720" rIns="91440" bIns="45720" numCol="1" anchor="t" anchorCtr="0" compatLnSpc="1">
                    <a:prstTxWarp prst="textNoShape">
                      <a:avLst/>
                    </a:prstTxWarp>
                  </a:bodyPr>
                  <a:lstStyle/>
                  <a:p>
                    <a:endParaRPr lang="en-US"/>
                  </a:p>
                </p:txBody>
              </p:sp>
              <p:sp>
                <p:nvSpPr>
                  <p:cNvPr id="3143" name="Line 71"/>
                  <p:cNvSpPr>
                    <a:spLocks noChangeShapeType="1"/>
                  </p:cNvSpPr>
                  <p:nvPr/>
                </p:nvSpPr>
                <p:spPr bwMode="auto">
                  <a:xfrm flipV="1">
                    <a:off x="7022" y="10620"/>
                    <a:ext cx="357" cy="1260"/>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2" name="Text Box 70"/>
                  <p:cNvSpPr txBox="1">
                    <a:spLocks noChangeArrowheads="1"/>
                  </p:cNvSpPr>
                  <p:nvPr/>
                </p:nvSpPr>
                <p:spPr bwMode="auto">
                  <a:xfrm>
                    <a:off x="6659" y="108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σ</a:t>
                    </a:r>
                    <a:endParaRPr kumimoji="0" lang="el-GR"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1" name="Text Box 69"/>
                  <p:cNvSpPr txBox="1">
                    <a:spLocks noChangeArrowheads="1"/>
                  </p:cNvSpPr>
                  <p:nvPr/>
                </p:nvSpPr>
                <p:spPr bwMode="auto">
                  <a:xfrm>
                    <a:off x="7559" y="11160"/>
                    <a:ext cx="162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Type III</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40" name="Freeform 68"/>
                  <p:cNvSpPr>
                    <a:spLocks/>
                  </p:cNvSpPr>
                  <p:nvPr/>
                </p:nvSpPr>
                <p:spPr bwMode="auto">
                  <a:xfrm>
                    <a:off x="7379" y="9630"/>
                    <a:ext cx="2418" cy="1230"/>
                  </a:xfrm>
                  <a:custGeom>
                    <a:avLst/>
                    <a:gdLst/>
                    <a:ahLst/>
                    <a:cxnLst>
                      <a:cxn ang="0">
                        <a:pos x="0" y="990"/>
                      </a:cxn>
                      <a:cxn ang="0">
                        <a:pos x="180" y="810"/>
                      </a:cxn>
                      <a:cxn ang="0">
                        <a:pos x="360" y="1170"/>
                      </a:cxn>
                      <a:cxn ang="0">
                        <a:pos x="477" y="990"/>
                      </a:cxn>
                      <a:cxn ang="0">
                        <a:pos x="540" y="1170"/>
                      </a:cxn>
                      <a:cxn ang="0">
                        <a:pos x="670" y="1003"/>
                      </a:cxn>
                      <a:cxn ang="0">
                        <a:pos x="720" y="1170"/>
                      </a:cxn>
                      <a:cxn ang="0">
                        <a:pos x="837" y="990"/>
                      </a:cxn>
                      <a:cxn ang="0">
                        <a:pos x="900" y="1170"/>
                      </a:cxn>
                      <a:cxn ang="0">
                        <a:pos x="1080" y="630"/>
                      </a:cxn>
                      <a:cxn ang="0">
                        <a:pos x="1620" y="90"/>
                      </a:cxn>
                      <a:cxn ang="0">
                        <a:pos x="2160" y="90"/>
                      </a:cxn>
                      <a:cxn ang="0">
                        <a:pos x="2418" y="437"/>
                      </a:cxn>
                    </a:cxnLst>
                    <a:rect l="0" t="0" r="r" b="b"/>
                    <a:pathLst>
                      <a:path w="2418" h="1230">
                        <a:moveTo>
                          <a:pt x="0" y="990"/>
                        </a:moveTo>
                        <a:cubicBezTo>
                          <a:pt x="60" y="885"/>
                          <a:pt x="120" y="780"/>
                          <a:pt x="180" y="810"/>
                        </a:cubicBezTo>
                        <a:cubicBezTo>
                          <a:pt x="240" y="840"/>
                          <a:pt x="311" y="1140"/>
                          <a:pt x="360" y="1170"/>
                        </a:cubicBezTo>
                        <a:cubicBezTo>
                          <a:pt x="409" y="1200"/>
                          <a:pt x="447" y="990"/>
                          <a:pt x="477" y="990"/>
                        </a:cubicBezTo>
                        <a:cubicBezTo>
                          <a:pt x="507" y="990"/>
                          <a:pt x="508" y="1168"/>
                          <a:pt x="540" y="1170"/>
                        </a:cubicBezTo>
                        <a:cubicBezTo>
                          <a:pt x="572" y="1172"/>
                          <a:pt x="640" y="1003"/>
                          <a:pt x="670" y="1003"/>
                        </a:cubicBezTo>
                        <a:cubicBezTo>
                          <a:pt x="700" y="1003"/>
                          <a:pt x="692" y="1172"/>
                          <a:pt x="720" y="1170"/>
                        </a:cubicBezTo>
                        <a:cubicBezTo>
                          <a:pt x="748" y="1168"/>
                          <a:pt x="807" y="990"/>
                          <a:pt x="837" y="990"/>
                        </a:cubicBezTo>
                        <a:cubicBezTo>
                          <a:pt x="867" y="990"/>
                          <a:pt x="859" y="1230"/>
                          <a:pt x="900" y="1170"/>
                        </a:cubicBezTo>
                        <a:cubicBezTo>
                          <a:pt x="941" y="1110"/>
                          <a:pt x="960" y="810"/>
                          <a:pt x="1080" y="630"/>
                        </a:cubicBezTo>
                        <a:cubicBezTo>
                          <a:pt x="1200" y="450"/>
                          <a:pt x="1440" y="180"/>
                          <a:pt x="1620" y="90"/>
                        </a:cubicBezTo>
                        <a:cubicBezTo>
                          <a:pt x="1800" y="0"/>
                          <a:pt x="2027" y="32"/>
                          <a:pt x="2160" y="90"/>
                        </a:cubicBezTo>
                        <a:cubicBezTo>
                          <a:pt x="2293" y="148"/>
                          <a:pt x="2364" y="365"/>
                          <a:pt x="2418" y="437"/>
                        </a:cubicBezTo>
                      </a:path>
                    </a:pathLst>
                  </a:cu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38" name="Text Box 66"/>
                <p:cNvSpPr txBox="1">
                  <a:spLocks noChangeArrowheads="1"/>
                </p:cNvSpPr>
                <p:nvPr/>
              </p:nvSpPr>
              <p:spPr bwMode="auto">
                <a:xfrm>
                  <a:off x="7919" y="11700"/>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200" b="0" i="0" u="none" strike="noStrike" cap="none" normalizeH="0" baseline="0" smtClean="0">
                      <a:ln>
                        <a:noFill/>
                      </a:ln>
                      <a:solidFill>
                        <a:schemeClr val="tx1"/>
                      </a:solidFill>
                      <a:effectLst/>
                      <a:latin typeface="Symbol" pitchFamily="18" charset="2"/>
                      <a:ea typeface="Batang" charset="-127"/>
                      <a:cs typeface="Times New Roman" pitchFamily="18" charset="0"/>
                    </a:rPr>
                    <a:t>e</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3136" name="Text Box 64"/>
              <p:cNvSpPr txBox="1">
                <a:spLocks noChangeArrowheads="1"/>
              </p:cNvSpPr>
              <p:nvPr/>
            </p:nvSpPr>
            <p:spPr bwMode="auto">
              <a:xfrm>
                <a:off x="7056" y="10260"/>
                <a:ext cx="126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dirty="0" smtClean="0">
                    <a:ln>
                      <a:noFill/>
                    </a:ln>
                    <a:solidFill>
                      <a:schemeClr val="tx1"/>
                    </a:solidFill>
                    <a:effectLst/>
                    <a:latin typeface="Arial" pitchFamily="34" charset="0"/>
                    <a:cs typeface="Arial" pitchFamily="34" charset="0"/>
                  </a:rPr>
                  <a:t>Upper yield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35" name="Text Box 63"/>
              <p:cNvSpPr txBox="1">
                <a:spLocks noChangeArrowheads="1"/>
              </p:cNvSpPr>
              <p:nvPr/>
            </p:nvSpPr>
            <p:spPr bwMode="auto">
              <a:xfrm>
                <a:off x="7674" y="10904"/>
                <a:ext cx="126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Lower yield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34" name="Line 62"/>
              <p:cNvSpPr>
                <a:spLocks noChangeShapeType="1"/>
              </p:cNvSpPr>
              <p:nvPr/>
            </p:nvSpPr>
            <p:spPr bwMode="auto">
              <a:xfrm flipH="1">
                <a:off x="7624" y="1044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3" name="Line 61"/>
              <p:cNvSpPr>
                <a:spLocks noChangeShapeType="1"/>
              </p:cNvSpPr>
              <p:nvPr/>
            </p:nvSpPr>
            <p:spPr bwMode="auto">
              <a:xfrm flipV="1">
                <a:off x="7559" y="1080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2" name="Text Box 60"/>
              <p:cNvSpPr txBox="1">
                <a:spLocks noChangeArrowheads="1"/>
              </p:cNvSpPr>
              <p:nvPr/>
            </p:nvSpPr>
            <p:spPr bwMode="auto">
              <a:xfrm>
                <a:off x="8639" y="10260"/>
                <a:ext cx="162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Ultimate tensile strength</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31" name="Line 59"/>
              <p:cNvSpPr>
                <a:spLocks noChangeShapeType="1"/>
              </p:cNvSpPr>
              <p:nvPr/>
            </p:nvSpPr>
            <p:spPr bwMode="auto">
              <a:xfrm flipV="1">
                <a:off x="8960" y="9655"/>
                <a:ext cx="360" cy="54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sp>
            <p:nvSpPr>
              <p:cNvPr id="3130" name="Text Box 58"/>
              <p:cNvSpPr txBox="1">
                <a:spLocks noChangeArrowheads="1"/>
              </p:cNvSpPr>
              <p:nvPr/>
            </p:nvSpPr>
            <p:spPr bwMode="auto">
              <a:xfrm>
                <a:off x="9719" y="9720"/>
                <a:ext cx="900" cy="1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600" b="1" i="0" u="none" strike="noStrike" cap="none" normalizeH="0" baseline="0" smtClean="0">
                    <a:ln>
                      <a:noFill/>
                    </a:ln>
                    <a:solidFill>
                      <a:schemeClr val="tx1"/>
                    </a:solidFill>
                    <a:effectLst/>
                    <a:latin typeface="Arial" pitchFamily="34" charset="0"/>
                    <a:cs typeface="Arial" pitchFamily="34" charset="0"/>
                  </a:rPr>
                  <a:t>Fracture  point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3129" name="Line 57"/>
              <p:cNvSpPr>
                <a:spLocks noChangeShapeType="1"/>
              </p:cNvSpPr>
              <p:nvPr/>
            </p:nvSpPr>
            <p:spPr bwMode="auto">
              <a:xfrm flipH="1">
                <a:off x="9808" y="9900"/>
                <a:ext cx="180" cy="180"/>
              </a:xfrm>
              <a:prstGeom prst="line">
                <a:avLst/>
              </a:prstGeom>
              <a:noFill/>
              <a:ln w="9525">
                <a:solidFill>
                  <a:srgbClr val="000000"/>
                </a:solidFill>
                <a:round/>
                <a:headEnd/>
                <a:tailEnd type="stealth" w="sm" len="lg"/>
              </a:ln>
            </p:spPr>
            <p:txBody>
              <a:bodyPr vert="horz" wrap="square" lIns="91440" tIns="45720" rIns="91440" bIns="45720" numCol="1" anchor="t" anchorCtr="0" compatLnSpc="1">
                <a:prstTxWarp prst="textNoShape">
                  <a:avLst/>
                </a:prstTxWarp>
              </a:bodyPr>
              <a:lstStyle/>
              <a:p>
                <a:endParaRPr lang="en-US"/>
              </a:p>
            </p:txBody>
          </p:sp>
        </p:grpSp>
        <p:sp>
          <p:nvSpPr>
            <p:cNvPr id="3127" name="Text Box 55"/>
            <p:cNvSpPr txBox="1">
              <a:spLocks noChangeArrowheads="1"/>
            </p:cNvSpPr>
            <p:nvPr/>
          </p:nvSpPr>
          <p:spPr bwMode="auto">
            <a:xfrm>
              <a:off x="1079" y="12649"/>
              <a:ext cx="9540" cy="54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200" b="1" i="0" u="none" strike="noStrike" cap="none" normalizeH="0" baseline="0" smtClean="0">
                  <a:ln>
                    <a:noFill/>
                  </a:ln>
                  <a:solidFill>
                    <a:schemeClr val="tx1"/>
                  </a:solidFill>
                  <a:effectLst/>
                  <a:latin typeface="Times New Roman" pitchFamily="18" charset="0"/>
                  <a:ea typeface="Batang" charset="-127"/>
                  <a:cs typeface="Times New Roman" pitchFamily="18" charset="0"/>
                </a:rPr>
                <a:t>Fig. 3.1 </a:t>
              </a:r>
              <a:r>
                <a:rPr kumimoji="0" lang="en-US" altLang="ko-KR" sz="1200" b="0" i="0" u="none" strike="noStrike" cap="none" normalizeH="0" baseline="0" smtClean="0">
                  <a:ln>
                    <a:noFill/>
                  </a:ln>
                  <a:solidFill>
                    <a:schemeClr val="tx1"/>
                  </a:solidFill>
                  <a:effectLst/>
                  <a:latin typeface="Times New Roman" pitchFamily="18" charset="0"/>
                  <a:ea typeface="Batang" charset="-127"/>
                  <a:cs typeface="Times New Roman" pitchFamily="18" charset="0"/>
                </a:rPr>
                <a:t>Common experimental engineering stress-strain flow curves for metals.</a:t>
              </a: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40</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14338"/>
            <a:ext cx="8072494" cy="200026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3.8 	Work and energy method application in metal forming processes.</a:t>
            </a:r>
          </a:p>
          <a:p>
            <a:pPr defTabSz="180975">
              <a:spcBef>
                <a:spcPct val="0"/>
              </a:spcBef>
              <a:defRPr/>
            </a:pPr>
            <a:r>
              <a:rPr lang="en-US" dirty="0" smtClean="0"/>
              <a:t> </a:t>
            </a:r>
            <a:endParaRPr lang="en-US" dirty="0" smtClean="0">
              <a:solidFill>
                <a:schemeClr val="tx2"/>
              </a:solidFill>
            </a:endParaRPr>
          </a:p>
          <a:p>
            <a:pPr defTabSz="180975">
              <a:spcBef>
                <a:spcPct val="0"/>
              </a:spcBef>
              <a:defRPr/>
            </a:pPr>
            <a:endParaRPr lang="en-US" dirty="0" smtClean="0">
              <a:solidFill>
                <a:schemeClr val="tx2"/>
              </a:solidFill>
            </a:endParaRPr>
          </a:p>
          <a:p>
            <a:pPr lvl="0" defTabSz="180975">
              <a:spcBef>
                <a:spcPct val="0"/>
              </a:spcBef>
              <a:defRPr/>
            </a:pPr>
            <a:endParaRPr lang="en-US" dirty="0" smtClean="0">
              <a:solidFill>
                <a:schemeClr val="tx2"/>
              </a:solidFill>
            </a:endParaRPr>
          </a:p>
        </p:txBody>
      </p:sp>
      <p:pic>
        <p:nvPicPr>
          <p:cNvPr id="104450" name="Picture 2"/>
          <p:cNvPicPr>
            <a:picLocks noChangeAspect="1" noChangeArrowheads="1"/>
          </p:cNvPicPr>
          <p:nvPr/>
        </p:nvPicPr>
        <p:blipFill>
          <a:blip r:embed="rId3"/>
          <a:srcRect l="7617" t="21973" r="15039" b="16503"/>
          <a:stretch>
            <a:fillRect/>
          </a:stretch>
        </p:blipFill>
        <p:spPr bwMode="auto">
          <a:xfrm>
            <a:off x="142844" y="1142984"/>
            <a:ext cx="8215338" cy="5227942"/>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41</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0" y="285728"/>
            <a:ext cx="8072494" cy="235745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lvl="0">
              <a:spcBef>
                <a:spcPct val="0"/>
              </a:spcBef>
              <a:defRPr/>
            </a:pPr>
            <a:r>
              <a:rPr lang="en-US" b="1" spc="-100" dirty="0" smtClean="0">
                <a:solidFill>
                  <a:schemeClr val="tx2"/>
                </a:solidFill>
              </a:rPr>
              <a:t>Example 3.5:</a:t>
            </a:r>
          </a:p>
          <a:p>
            <a:pPr lvl="0">
              <a:spcBef>
                <a:spcPct val="0"/>
              </a:spcBef>
              <a:defRPr/>
            </a:pPr>
            <a:r>
              <a:rPr lang="en-US" dirty="0" smtClean="0">
                <a:solidFill>
                  <a:schemeClr val="tx2"/>
                </a:solidFill>
              </a:rPr>
              <a:t>The following data were obtained in a tensile test using circular cross-section specimen having  a wire </a:t>
            </a:r>
            <a:r>
              <a:rPr lang="en-US" dirty="0" err="1" smtClean="0">
                <a:solidFill>
                  <a:schemeClr val="tx2"/>
                </a:solidFill>
              </a:rPr>
              <a:t>gaug</a:t>
            </a:r>
            <a:r>
              <a:rPr lang="en-US" dirty="0" smtClean="0">
                <a:solidFill>
                  <a:schemeClr val="tx2"/>
                </a:solidFill>
              </a:rPr>
              <a:t> diameter of 15 mm of mild-steel material and wire </a:t>
            </a:r>
            <a:r>
              <a:rPr lang="en-US" dirty="0" err="1" smtClean="0">
                <a:solidFill>
                  <a:schemeClr val="tx2"/>
                </a:solidFill>
              </a:rPr>
              <a:t>gaug</a:t>
            </a:r>
            <a:r>
              <a:rPr lang="en-US" dirty="0" smtClean="0">
                <a:solidFill>
                  <a:schemeClr val="tx2"/>
                </a:solidFill>
              </a:rPr>
              <a:t> length of 50 mm;(d</a:t>
            </a:r>
            <a:r>
              <a:rPr lang="en-US" baseline="-25000" dirty="0" smtClean="0">
                <a:solidFill>
                  <a:schemeClr val="tx2"/>
                </a:solidFill>
              </a:rPr>
              <a:t>0</a:t>
            </a:r>
            <a:r>
              <a:rPr lang="en-US" dirty="0" smtClean="0">
                <a:solidFill>
                  <a:schemeClr val="tx2"/>
                </a:solidFill>
              </a:rPr>
              <a:t>=15mm, l</a:t>
            </a:r>
            <a:r>
              <a:rPr lang="en-US" baseline="-25000" dirty="0" smtClean="0">
                <a:solidFill>
                  <a:schemeClr val="tx2"/>
                </a:solidFill>
              </a:rPr>
              <a:t>o</a:t>
            </a:r>
            <a:r>
              <a:rPr lang="en-US" dirty="0" smtClean="0">
                <a:solidFill>
                  <a:schemeClr val="tx2"/>
                </a:solidFill>
              </a:rPr>
              <a:t>=50mm).</a:t>
            </a:r>
            <a:endParaRPr lang="en-US" b="1" spc="-100" dirty="0" smtClean="0">
              <a:solidFill>
                <a:schemeClr val="tx2"/>
              </a:solidFill>
            </a:endParaRPr>
          </a:p>
          <a:p>
            <a:pPr lvl="0">
              <a:spcBef>
                <a:spcPct val="0"/>
              </a:spcBef>
              <a:defRPr/>
            </a:pPr>
            <a:endParaRPr lang="en-US" b="1" spc="-100" dirty="0" smtClean="0">
              <a:solidFill>
                <a:schemeClr val="tx2"/>
              </a:solidFill>
            </a:endParaRPr>
          </a:p>
        </p:txBody>
      </p:sp>
      <p:pic>
        <p:nvPicPr>
          <p:cNvPr id="106497" name="Picture 1"/>
          <p:cNvPicPr>
            <a:picLocks noChangeAspect="1" noChangeArrowheads="1"/>
          </p:cNvPicPr>
          <p:nvPr/>
        </p:nvPicPr>
        <p:blipFill>
          <a:blip r:embed="rId3"/>
          <a:srcRect l="5859" t="46875" r="8007" b="37012"/>
          <a:stretch>
            <a:fillRect/>
          </a:stretch>
        </p:blipFill>
        <p:spPr bwMode="auto">
          <a:xfrm>
            <a:off x="142844" y="2500306"/>
            <a:ext cx="8143932" cy="1218820"/>
          </a:xfrm>
          <a:prstGeom prst="rect">
            <a:avLst/>
          </a:prstGeom>
          <a:noFill/>
          <a:ln w="9525">
            <a:noFill/>
            <a:miter lim="800000"/>
            <a:headEnd/>
            <a:tailEnd/>
          </a:ln>
          <a:effectLst/>
        </p:spPr>
      </p:pic>
      <p:sp>
        <p:nvSpPr>
          <p:cNvPr id="106498" name="Rectangle 2"/>
          <p:cNvSpPr>
            <a:spLocks noChangeArrowheads="1"/>
          </p:cNvSpPr>
          <p:nvPr/>
        </p:nvSpPr>
        <p:spPr bwMode="auto">
          <a:xfrm>
            <a:off x="214282" y="3929066"/>
            <a:ext cx="814393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marR="0" lvl="0" indent="-228600" algn="justLow" defTabSz="914400" rtl="0" eaLnBrk="1" fontAlgn="base" latinLnBrk="0" hangingPunct="1">
              <a:lnSpc>
                <a:spcPct val="100000"/>
              </a:lnSpc>
              <a:spcBef>
                <a:spcPct val="0"/>
              </a:spcBef>
              <a:spcAft>
                <a:spcPct val="0"/>
              </a:spcAft>
              <a:buClrTx/>
              <a:buSzTx/>
              <a:buFont typeface="+mj-lt"/>
              <a:buAutoNum type="alphaLcParenR"/>
              <a:tabLst>
                <a:tab pos="-1143000" algn="r"/>
                <a:tab pos="228600" algn="r"/>
                <a:tab pos="2636838" algn="ctr"/>
                <a:tab pos="5273675" algn="r"/>
              </a:tabLst>
            </a:pP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Plot the experimental stress-strain curve in terms of ; Nominal stress and strain,</a:t>
            </a:r>
            <a:r>
              <a:rPr kumimoji="0" lang="en-US" sz="1600" b="0" i="0" u="none" strike="noStrike" cap="none" normalizeH="0" dirty="0" smtClean="0">
                <a:ln>
                  <a:noFill/>
                </a:ln>
                <a:solidFill>
                  <a:schemeClr val="tx2"/>
                </a:solidFill>
                <a:effectLst/>
                <a:latin typeface="Times New Roman" pitchFamily="18" charset="0"/>
                <a:ea typeface="Batang"/>
                <a:cs typeface="Times New Roman" pitchFamily="18" charset="0"/>
              </a:rPr>
              <a:t> </a:t>
            </a: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True stress and strain.</a:t>
            </a:r>
            <a:endParaRPr lang="en-US" sz="1050" dirty="0" smtClean="0">
              <a:solidFill>
                <a:schemeClr val="tx2"/>
              </a:solidFill>
              <a:latin typeface="Arial" pitchFamily="34" charset="0"/>
              <a:ea typeface="Batang"/>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lphaLcParenR"/>
              <a:tabLst>
                <a:tab pos="-1143000" algn="r"/>
                <a:tab pos="228600" algn="r"/>
                <a:tab pos="2636838" algn="ctr"/>
                <a:tab pos="5273675" algn="r"/>
              </a:tabLst>
            </a:pP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What is the value of </a:t>
            </a:r>
            <a:r>
              <a:rPr kumimoji="0" lang="en-US" sz="1600" b="0" i="1" u="none" strike="noStrike" cap="none" normalizeH="0" baseline="0" dirty="0" smtClean="0">
                <a:ln>
                  <a:noFill/>
                </a:ln>
                <a:solidFill>
                  <a:schemeClr val="tx2"/>
                </a:solidFill>
                <a:effectLst/>
                <a:latin typeface="Times New Roman" pitchFamily="18" charset="0"/>
                <a:ea typeface="Batang"/>
                <a:cs typeface="Times New Roman" pitchFamily="18" charset="0"/>
              </a:rPr>
              <a:t>K </a:t>
            </a: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and </a:t>
            </a:r>
            <a:r>
              <a:rPr kumimoji="0" lang="en-US" sz="1600" b="0" i="1" u="none" strike="noStrike" cap="none" normalizeH="0" baseline="0" dirty="0" smtClean="0">
                <a:ln>
                  <a:noFill/>
                </a:ln>
                <a:solidFill>
                  <a:schemeClr val="tx2"/>
                </a:solidFill>
                <a:effectLst/>
                <a:latin typeface="Times New Roman" pitchFamily="18" charset="0"/>
                <a:ea typeface="Batang"/>
                <a:cs typeface="Times New Roman" pitchFamily="18" charset="0"/>
              </a:rPr>
              <a:t>n </a:t>
            </a: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a:t>
            </a:r>
            <a:endParaRPr lang="en-US" sz="1050" dirty="0" smtClean="0">
              <a:solidFill>
                <a:schemeClr val="tx2"/>
              </a:solidFill>
              <a:latin typeface="Arial" pitchFamily="34" charset="0"/>
              <a:ea typeface="Batang"/>
              <a:cs typeface="Arial" pitchFamily="34" charset="0"/>
            </a:endParaRPr>
          </a:p>
          <a:p>
            <a:pPr marL="228600" marR="0" lvl="0" indent="-228600" algn="justLow" defTabSz="914400" rtl="0" eaLnBrk="0" fontAlgn="base" latinLnBrk="0" hangingPunct="0">
              <a:lnSpc>
                <a:spcPct val="100000"/>
              </a:lnSpc>
              <a:spcBef>
                <a:spcPct val="0"/>
              </a:spcBef>
              <a:spcAft>
                <a:spcPct val="0"/>
              </a:spcAft>
              <a:buClrTx/>
              <a:buSzTx/>
              <a:buFont typeface="+mj-lt"/>
              <a:buAutoNum type="alphaLcParenR"/>
              <a:tabLst>
                <a:tab pos="-1143000" algn="r"/>
                <a:tab pos="228600" algn="r"/>
                <a:tab pos="2636838" algn="ctr"/>
                <a:tab pos="5273675" algn="r"/>
              </a:tabLst>
            </a:pPr>
            <a:r>
              <a:rPr kumimoji="0" lang="en-US" sz="1600" b="0" i="0" u="none" strike="noStrike" cap="none" normalizeH="0" baseline="0" dirty="0" smtClean="0">
                <a:ln>
                  <a:noFill/>
                </a:ln>
                <a:solidFill>
                  <a:schemeClr val="tx2"/>
                </a:solidFill>
                <a:effectLst/>
                <a:latin typeface="Times New Roman" pitchFamily="18" charset="0"/>
                <a:ea typeface="Batang"/>
                <a:cs typeface="Times New Roman" pitchFamily="18" charset="0"/>
              </a:rPr>
              <a:t>The plastic work required to stretch the specimen at maximum load ?</a:t>
            </a:r>
            <a:endParaRPr kumimoji="0" lang="en-US" sz="2400" b="0" i="0" u="none" strike="noStrike" cap="none" normalizeH="0" baseline="0" dirty="0" smtClean="0">
              <a:ln>
                <a:noFill/>
              </a:ln>
              <a:solidFill>
                <a:schemeClr val="tx2"/>
              </a:solidFill>
              <a:effectLst/>
              <a:latin typeface="Arial" pitchFamily="34" charset="0"/>
              <a:cs typeface="Arial" pitchFamily="34"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42</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285720" y="142852"/>
            <a:ext cx="8072494" cy="928694"/>
          </a:xfrm>
          <a:prstGeom prst="rect">
            <a:avLst/>
          </a:prstGeom>
        </p:spPr>
        <p:txBody>
          <a:bodyPr vert="horz" lIns="91440" tIns="45720" rIns="91440" bIns="45720" rtlCol="0" anchor="b">
            <a:noAutofit/>
          </a:bodyPr>
          <a:lstStyle/>
          <a:p>
            <a:pPr lvl="0">
              <a:spcBef>
                <a:spcPct val="0"/>
              </a:spcBef>
              <a:defRPr/>
            </a:pPr>
            <a:r>
              <a:rPr lang="en-US" b="1" spc="-100" dirty="0" smtClean="0">
                <a:solidFill>
                  <a:schemeClr val="tx2"/>
                </a:solidFill>
              </a:rPr>
              <a:t>Example 3.5 solution</a:t>
            </a:r>
          </a:p>
          <a:p>
            <a:pPr lvl="0">
              <a:spcBef>
                <a:spcPct val="0"/>
              </a:spcBef>
              <a:defRPr/>
            </a:pPr>
            <a:r>
              <a:rPr lang="en-US" dirty="0" smtClean="0">
                <a:solidFill>
                  <a:schemeClr val="tx2"/>
                </a:solidFill>
              </a:rPr>
              <a:t> Using XLS spread sheet, calculate engineering and true stress and strain values</a:t>
            </a:r>
            <a:endParaRPr lang="en-US" b="1" spc="-100" dirty="0" smtClean="0">
              <a:solidFill>
                <a:schemeClr val="tx2"/>
              </a:solidFill>
            </a:endParaRPr>
          </a:p>
        </p:txBody>
      </p:sp>
      <p:graphicFrame>
        <p:nvGraphicFramePr>
          <p:cNvPr id="46" name="Table 45"/>
          <p:cNvGraphicFramePr>
            <a:graphicFrameLocks noGrp="1"/>
          </p:cNvGraphicFramePr>
          <p:nvPr/>
        </p:nvGraphicFramePr>
        <p:xfrm>
          <a:off x="214282" y="1142984"/>
          <a:ext cx="8143930" cy="2428889"/>
        </p:xfrm>
        <a:graphic>
          <a:graphicData uri="http://schemas.openxmlformats.org/drawingml/2006/table">
            <a:tbl>
              <a:tblPr/>
              <a:tblGrid>
                <a:gridCol w="1431899"/>
                <a:gridCol w="477300"/>
                <a:gridCol w="507131"/>
                <a:gridCol w="477300"/>
                <a:gridCol w="477300"/>
                <a:gridCol w="477300"/>
                <a:gridCol w="477300"/>
                <a:gridCol w="477300"/>
                <a:gridCol w="477300"/>
                <a:gridCol w="477300"/>
                <a:gridCol w="477300"/>
                <a:gridCol w="477300"/>
                <a:gridCol w="477300"/>
                <a:gridCol w="477300"/>
                <a:gridCol w="477300"/>
              </a:tblGrid>
              <a:tr h="240484">
                <a:tc>
                  <a:txBody>
                    <a:bodyPr/>
                    <a:lstStyle/>
                    <a:p>
                      <a:pPr algn="ctr" fontAlgn="b"/>
                      <a:r>
                        <a:rPr lang="en-US" sz="800" b="0" i="0" u="none" strike="noStrike" dirty="0">
                          <a:solidFill>
                            <a:srgbClr val="000000"/>
                          </a:solidFill>
                          <a:latin typeface="Calibri"/>
                        </a:rPr>
                        <a:t>F= Tension Load KN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67.59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69.98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73.77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74.86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76.16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80.55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dirty="0">
                          <a:solidFill>
                            <a:srgbClr val="000000"/>
                          </a:solidFill>
                          <a:latin typeface="Calibri"/>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54.71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56.29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68.78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71.12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4533">
                <a:tc>
                  <a:txBody>
                    <a:bodyPr/>
                    <a:lstStyle/>
                    <a:p>
                      <a:pPr algn="ctr" fontAlgn="b"/>
                      <a:r>
                        <a:rPr lang="el-GR" sz="800" b="0" i="0" u="none" strike="noStrike">
                          <a:solidFill>
                            <a:srgbClr val="000000"/>
                          </a:solidFill>
                          <a:latin typeface="Arial Narrow"/>
                        </a:rPr>
                        <a:t>ε</a:t>
                      </a:r>
                      <a:r>
                        <a:rPr lang="el-GR" sz="800" b="0" i="0" u="none" strike="noStrike">
                          <a:solidFill>
                            <a:srgbClr val="000000"/>
                          </a:solidFill>
                          <a:latin typeface="Calibri"/>
                        </a:rPr>
                        <a:t>=</a:t>
                      </a:r>
                      <a:r>
                        <a:rPr lang="en-US" sz="800" b="0" i="0" u="none" strike="noStrike">
                          <a:solidFill>
                            <a:srgbClr val="000000"/>
                          </a:solidFill>
                          <a:latin typeface="Calibri"/>
                        </a:rPr>
                        <a:t>ln(L/Lo)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0.319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0.352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Volume=A*L=3.14/4*(15^2)*50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A=volume/L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172.553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171.848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168.632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166.126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163.784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161.419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159.122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156.888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154.798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152.711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150.653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142.554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128.399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124.174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F*1000)/A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301.647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307.540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340.564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369.118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395.642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418.723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439.789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460.710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476.555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490.208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505.534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493.496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628.823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648.687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Ao=3.14/4*15^2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nominal)=F*1000/Ao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294.692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299.222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325.152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347.176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366.879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382.675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396.207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409.229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417.665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423.836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431.196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398.301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457.127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456.051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e(eng_strain)=del(L)/Lo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0.0942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0.1258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0.1724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0.3756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0.4224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7" name="Chart 46"/>
          <p:cNvGraphicFramePr/>
          <p:nvPr/>
        </p:nvGraphicFramePr>
        <p:xfrm>
          <a:off x="0" y="3643314"/>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8" name="Chart 47"/>
          <p:cNvGraphicFramePr/>
          <p:nvPr/>
        </p:nvGraphicFramePr>
        <p:xfrm>
          <a:off x="4286248" y="3714752"/>
          <a:ext cx="4214842" cy="278608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43</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285720" y="142852"/>
            <a:ext cx="8072494" cy="928694"/>
          </a:xfrm>
          <a:prstGeom prst="rect">
            <a:avLst/>
          </a:prstGeom>
        </p:spPr>
        <p:txBody>
          <a:bodyPr vert="horz" lIns="91440" tIns="45720" rIns="91440" bIns="45720" rtlCol="0" anchor="b">
            <a:noAutofit/>
          </a:bodyPr>
          <a:lstStyle/>
          <a:p>
            <a:pPr lvl="0">
              <a:spcBef>
                <a:spcPct val="0"/>
              </a:spcBef>
              <a:defRPr/>
            </a:pPr>
            <a:r>
              <a:rPr lang="en-US" b="1" spc="-100" dirty="0" smtClean="0">
                <a:solidFill>
                  <a:schemeClr val="tx2"/>
                </a:solidFill>
              </a:rPr>
              <a:t>Example 3.5 solution</a:t>
            </a:r>
          </a:p>
          <a:p>
            <a:pPr lvl="0">
              <a:spcBef>
                <a:spcPct val="0"/>
              </a:spcBef>
              <a:defRPr/>
            </a:pPr>
            <a:r>
              <a:rPr lang="en-US" dirty="0" smtClean="0">
                <a:solidFill>
                  <a:schemeClr val="tx2"/>
                </a:solidFill>
              </a:rPr>
              <a:t> Two methods used to get the K and n values (1</a:t>
            </a:r>
            <a:r>
              <a:rPr lang="en-US" baseline="30000" dirty="0" smtClean="0">
                <a:solidFill>
                  <a:schemeClr val="tx2"/>
                </a:solidFill>
              </a:rPr>
              <a:t>st</a:t>
            </a:r>
            <a:r>
              <a:rPr lang="en-US" dirty="0" smtClean="0">
                <a:solidFill>
                  <a:schemeClr val="tx2"/>
                </a:solidFill>
              </a:rPr>
              <a:t> Approximate,2</a:t>
            </a:r>
            <a:r>
              <a:rPr lang="en-US" baseline="30000" dirty="0" smtClean="0">
                <a:solidFill>
                  <a:schemeClr val="tx2"/>
                </a:solidFill>
              </a:rPr>
              <a:t>nd</a:t>
            </a:r>
            <a:r>
              <a:rPr lang="en-US" dirty="0" smtClean="0">
                <a:solidFill>
                  <a:schemeClr val="tx2"/>
                </a:solidFill>
              </a:rPr>
              <a:t> Accurate methods)</a:t>
            </a:r>
            <a:endParaRPr lang="en-US" b="1" spc="-100" dirty="0" smtClean="0">
              <a:solidFill>
                <a:schemeClr val="tx2"/>
              </a:solidFill>
            </a:endParaRPr>
          </a:p>
        </p:txBody>
      </p:sp>
      <p:graphicFrame>
        <p:nvGraphicFramePr>
          <p:cNvPr id="46" name="Table 45"/>
          <p:cNvGraphicFramePr>
            <a:graphicFrameLocks noGrp="1"/>
          </p:cNvGraphicFramePr>
          <p:nvPr/>
        </p:nvGraphicFramePr>
        <p:xfrm>
          <a:off x="214282" y="1142984"/>
          <a:ext cx="8143930" cy="2428889"/>
        </p:xfrm>
        <a:graphic>
          <a:graphicData uri="http://schemas.openxmlformats.org/drawingml/2006/table">
            <a:tbl>
              <a:tblPr/>
              <a:tblGrid>
                <a:gridCol w="1431899"/>
                <a:gridCol w="477300"/>
                <a:gridCol w="507131"/>
                <a:gridCol w="477300"/>
                <a:gridCol w="477300"/>
                <a:gridCol w="477300"/>
                <a:gridCol w="477300"/>
                <a:gridCol w="477300"/>
                <a:gridCol w="477300"/>
                <a:gridCol w="477300"/>
                <a:gridCol w="477300"/>
                <a:gridCol w="477300"/>
                <a:gridCol w="477300"/>
                <a:gridCol w="477300"/>
                <a:gridCol w="477300"/>
              </a:tblGrid>
              <a:tr h="240484">
                <a:tc>
                  <a:txBody>
                    <a:bodyPr/>
                    <a:lstStyle/>
                    <a:p>
                      <a:pPr algn="ctr" fontAlgn="b"/>
                      <a:r>
                        <a:rPr lang="en-US" sz="800" b="0" i="0" u="none" strike="noStrike" dirty="0">
                          <a:solidFill>
                            <a:srgbClr val="000000"/>
                          </a:solidFill>
                          <a:latin typeface="Calibri"/>
                        </a:rPr>
                        <a:t>F= Tension Load KN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67.59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69.98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73.77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74.86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76.16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80.55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dirty="0">
                          <a:solidFill>
                            <a:srgbClr val="000000"/>
                          </a:solidFill>
                          <a:latin typeface="Calibri"/>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54.71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56.29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68.78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71.12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4533">
                <a:tc>
                  <a:txBody>
                    <a:bodyPr/>
                    <a:lstStyle/>
                    <a:p>
                      <a:pPr algn="ctr" fontAlgn="b"/>
                      <a:r>
                        <a:rPr lang="el-GR" sz="800" b="0" i="0" u="none" strike="noStrike">
                          <a:solidFill>
                            <a:srgbClr val="000000"/>
                          </a:solidFill>
                          <a:latin typeface="Arial Narrow"/>
                        </a:rPr>
                        <a:t>ε</a:t>
                      </a:r>
                      <a:r>
                        <a:rPr lang="el-GR" sz="800" b="0" i="0" u="none" strike="noStrike">
                          <a:solidFill>
                            <a:srgbClr val="000000"/>
                          </a:solidFill>
                          <a:latin typeface="Calibri"/>
                        </a:rPr>
                        <a:t>=</a:t>
                      </a:r>
                      <a:r>
                        <a:rPr lang="en-US" sz="800" b="0" i="0" u="none" strike="noStrike">
                          <a:solidFill>
                            <a:srgbClr val="000000"/>
                          </a:solidFill>
                          <a:latin typeface="Calibri"/>
                        </a:rPr>
                        <a:t>ln(L/Lo)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0.319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0.352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Volume=A*L=3.14/4*(15^2)*50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A=volume/L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172.553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171.848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168.632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166.126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163.784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161.419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159.122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156.888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154.798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152.711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150.653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142.554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128.399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124.174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F*1000)/A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301.647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307.540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340.564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369.118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395.642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418.723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439.789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460.710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476.555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490.208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505.534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493.496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628.823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648.687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Ao=3.14/4*15^2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nominal)=F*1000/Ao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294.692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299.222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325.152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347.176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366.879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382.675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396.207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409.229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417.665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423.836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431.196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398.301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457.127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456.051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e(eng_strain)=del(L)/Lo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0.0942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0.1258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0.1724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0.3756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0.4224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34146" name="Picture 2"/>
          <p:cNvPicPr>
            <a:picLocks noChangeAspect="1" noChangeArrowheads="1"/>
          </p:cNvPicPr>
          <p:nvPr/>
        </p:nvPicPr>
        <p:blipFill>
          <a:blip r:embed="rId3"/>
          <a:srcRect l="12305" t="30029" r="21484" b="25293"/>
          <a:stretch>
            <a:fillRect/>
          </a:stretch>
        </p:blipFill>
        <p:spPr bwMode="auto">
          <a:xfrm>
            <a:off x="285720" y="3734326"/>
            <a:ext cx="5786478" cy="3123674"/>
          </a:xfrm>
          <a:prstGeom prst="rect">
            <a:avLst/>
          </a:prstGeom>
          <a:noFill/>
          <a:ln w="9525">
            <a:noFill/>
            <a:miter lim="800000"/>
            <a:headEnd/>
            <a:tailEnd/>
          </a:ln>
          <a:effectLst/>
        </p:spPr>
      </p:pic>
      <p:sp>
        <p:nvSpPr>
          <p:cNvPr id="49" name="Rounded Rectangle 48"/>
          <p:cNvSpPr/>
          <p:nvPr/>
        </p:nvSpPr>
        <p:spPr>
          <a:xfrm>
            <a:off x="7286644" y="1000108"/>
            <a:ext cx="714380" cy="12144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6357950" y="4071942"/>
            <a:ext cx="1928826" cy="646331"/>
          </a:xfrm>
          <a:prstGeom prst="rect">
            <a:avLst/>
          </a:prstGeom>
          <a:noFill/>
        </p:spPr>
        <p:txBody>
          <a:bodyPr wrap="square" rtlCol="0">
            <a:spAutoFit/>
          </a:bodyPr>
          <a:lstStyle/>
          <a:p>
            <a:r>
              <a:rPr lang="en-US" dirty="0" smtClean="0"/>
              <a:t>Approximate Method</a:t>
            </a:r>
            <a:endParaRPr lang="en-US" dirty="0"/>
          </a:p>
        </p:txBody>
      </p:sp>
      <p:sp>
        <p:nvSpPr>
          <p:cNvPr id="52" name="Right Brace 51"/>
          <p:cNvSpPr/>
          <p:nvPr/>
        </p:nvSpPr>
        <p:spPr>
          <a:xfrm>
            <a:off x="6000760" y="3786190"/>
            <a:ext cx="357190" cy="2714644"/>
          </a:xfrm>
          <a:prstGeom prst="rightBrace">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Rounded Rectangle 52"/>
          <p:cNvSpPr/>
          <p:nvPr/>
        </p:nvSpPr>
        <p:spPr>
          <a:xfrm>
            <a:off x="571472" y="4071942"/>
            <a:ext cx="2143140" cy="28575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p:cNvSpPr/>
          <p:nvPr/>
        </p:nvSpPr>
        <p:spPr>
          <a:xfrm>
            <a:off x="2786050" y="5000636"/>
            <a:ext cx="1357322" cy="28575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44</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1" name="Rectangle 2"/>
          <p:cNvSpPr txBox="1">
            <a:spLocks noChangeArrowheads="1"/>
          </p:cNvSpPr>
          <p:nvPr/>
        </p:nvSpPr>
        <p:spPr>
          <a:xfrm>
            <a:off x="142844" y="142852"/>
            <a:ext cx="3857652" cy="714380"/>
          </a:xfrm>
          <a:prstGeom prst="rect">
            <a:avLst/>
          </a:prstGeom>
        </p:spPr>
        <p:txBody>
          <a:bodyPr vert="horz" lIns="91440" tIns="45720" rIns="91440" bIns="45720" rtlCol="0" anchor="b">
            <a:noAutofit/>
          </a:bodyPr>
          <a:lstStyle/>
          <a:p>
            <a:pPr lvl="0">
              <a:spcBef>
                <a:spcPct val="0"/>
              </a:spcBef>
              <a:defRPr/>
            </a:pPr>
            <a:r>
              <a:rPr lang="en-US" sz="1400" b="1" spc="-100" dirty="0" smtClean="0">
                <a:solidFill>
                  <a:schemeClr val="tx2"/>
                </a:solidFill>
              </a:rPr>
              <a:t>Example 3.5 solution</a:t>
            </a:r>
          </a:p>
          <a:p>
            <a:pPr lvl="0">
              <a:spcBef>
                <a:spcPct val="0"/>
              </a:spcBef>
              <a:defRPr/>
            </a:pPr>
            <a:r>
              <a:rPr lang="en-US" sz="1400" dirty="0" smtClean="0">
                <a:solidFill>
                  <a:schemeClr val="tx2"/>
                </a:solidFill>
              </a:rPr>
              <a:t> Two methods used to get the K and n values (1</a:t>
            </a:r>
            <a:r>
              <a:rPr lang="en-US" sz="1400" baseline="30000" dirty="0" smtClean="0">
                <a:solidFill>
                  <a:schemeClr val="tx2"/>
                </a:solidFill>
              </a:rPr>
              <a:t>st</a:t>
            </a:r>
            <a:r>
              <a:rPr lang="en-US" sz="1400" dirty="0" smtClean="0">
                <a:solidFill>
                  <a:schemeClr val="tx2"/>
                </a:solidFill>
              </a:rPr>
              <a:t> Approximate,2</a:t>
            </a:r>
            <a:r>
              <a:rPr lang="en-US" sz="1400" baseline="30000" dirty="0" smtClean="0">
                <a:solidFill>
                  <a:schemeClr val="tx2"/>
                </a:solidFill>
              </a:rPr>
              <a:t>nd</a:t>
            </a:r>
            <a:r>
              <a:rPr lang="en-US" sz="1400" dirty="0" smtClean="0">
                <a:solidFill>
                  <a:schemeClr val="tx2"/>
                </a:solidFill>
              </a:rPr>
              <a:t> Accurate methods)</a:t>
            </a:r>
            <a:endParaRPr lang="en-US" sz="1400" b="1" spc="-100" dirty="0" smtClean="0">
              <a:solidFill>
                <a:schemeClr val="tx2"/>
              </a:solidFill>
            </a:endParaRPr>
          </a:p>
        </p:txBody>
      </p:sp>
      <p:graphicFrame>
        <p:nvGraphicFramePr>
          <p:cNvPr id="46" name="Table 45"/>
          <p:cNvGraphicFramePr>
            <a:graphicFrameLocks noGrp="1"/>
          </p:cNvGraphicFramePr>
          <p:nvPr/>
        </p:nvGraphicFramePr>
        <p:xfrm>
          <a:off x="214282" y="857232"/>
          <a:ext cx="8143930" cy="2428889"/>
        </p:xfrm>
        <a:graphic>
          <a:graphicData uri="http://schemas.openxmlformats.org/drawingml/2006/table">
            <a:tbl>
              <a:tblPr/>
              <a:tblGrid>
                <a:gridCol w="1431899"/>
                <a:gridCol w="477300"/>
                <a:gridCol w="507131"/>
                <a:gridCol w="477300"/>
                <a:gridCol w="477300"/>
                <a:gridCol w="477300"/>
                <a:gridCol w="477300"/>
                <a:gridCol w="477300"/>
                <a:gridCol w="477300"/>
                <a:gridCol w="477300"/>
                <a:gridCol w="477300"/>
                <a:gridCol w="477300"/>
                <a:gridCol w="477300"/>
                <a:gridCol w="477300"/>
                <a:gridCol w="477300"/>
              </a:tblGrid>
              <a:tr h="240484">
                <a:tc>
                  <a:txBody>
                    <a:bodyPr/>
                    <a:lstStyle/>
                    <a:p>
                      <a:pPr algn="ctr" fontAlgn="b"/>
                      <a:r>
                        <a:rPr lang="en-US" sz="800" b="0" i="0" u="none" strike="noStrike" dirty="0">
                          <a:solidFill>
                            <a:srgbClr val="000000"/>
                          </a:solidFill>
                          <a:latin typeface="Calibri"/>
                        </a:rPr>
                        <a:t>F= Tension Load KN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67.59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69.98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73.77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74.86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76.16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70.35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80.55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dirty="0">
                          <a:solidFill>
                            <a:srgbClr val="000000"/>
                          </a:solidFill>
                          <a:latin typeface="Calibri"/>
                        </a:rPr>
                        <a:t>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52.37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54.71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56.29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57.83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68.78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71.12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4533">
                <a:tc>
                  <a:txBody>
                    <a:bodyPr/>
                    <a:lstStyle/>
                    <a:p>
                      <a:pPr algn="ctr" fontAlgn="b"/>
                      <a:r>
                        <a:rPr lang="el-GR" sz="800" b="0" i="0" u="none" strike="noStrike">
                          <a:solidFill>
                            <a:srgbClr val="000000"/>
                          </a:solidFill>
                          <a:latin typeface="Arial Narrow"/>
                        </a:rPr>
                        <a:t>ε</a:t>
                      </a:r>
                      <a:r>
                        <a:rPr lang="el-GR" sz="800" b="0" i="0" u="none" strike="noStrike">
                          <a:solidFill>
                            <a:srgbClr val="000000"/>
                          </a:solidFill>
                          <a:latin typeface="Calibri"/>
                        </a:rPr>
                        <a:t>=</a:t>
                      </a:r>
                      <a:r>
                        <a:rPr lang="en-US" sz="800" b="0" i="0" u="none" strike="noStrike">
                          <a:solidFill>
                            <a:srgbClr val="000000"/>
                          </a:solidFill>
                          <a:latin typeface="Calibri"/>
                        </a:rPr>
                        <a:t>ln(L/Lo)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0.319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000000"/>
                          </a:solidFill>
                          <a:latin typeface="Calibri"/>
                        </a:rPr>
                        <a:t>0.352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Volume=A*L=3.14/4*(15^2)*50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8831.25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A=volume/L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172.553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171.848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168.632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166.126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163.784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161.419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159.122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156.888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154.798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152.711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150.653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142.554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128.399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124.174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F*1000)/A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301.647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307.540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340.564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369.118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395.642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418.723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439.789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460.710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476.555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490.208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505.534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493.496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628.823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648.687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Ao=3.14/4*15^2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176.625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l-GR" sz="800" b="0" i="0" u="none" strike="noStrike">
                          <a:solidFill>
                            <a:srgbClr val="000000"/>
                          </a:solidFill>
                          <a:latin typeface="Calibri"/>
                        </a:rPr>
                        <a:t>σ(</a:t>
                      </a:r>
                      <a:r>
                        <a:rPr lang="en-US" sz="800" b="0" i="0" u="none" strike="noStrike">
                          <a:solidFill>
                            <a:srgbClr val="000000"/>
                          </a:solidFill>
                          <a:latin typeface="Calibri"/>
                        </a:rPr>
                        <a:t>nominal)=F*1000/Ao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294.692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299.222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325.152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347.176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366.879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382.675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396.207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409.229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417.665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423.836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431.196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398.301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457.127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456.051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484">
                <a:tc>
                  <a:txBody>
                    <a:bodyPr/>
                    <a:lstStyle/>
                    <a:p>
                      <a:pPr algn="ctr" fontAlgn="b"/>
                      <a:r>
                        <a:rPr lang="en-US" sz="800" b="0" i="0" u="none" strike="noStrike">
                          <a:solidFill>
                            <a:srgbClr val="000000"/>
                          </a:solidFill>
                          <a:latin typeface="Calibri"/>
                        </a:rPr>
                        <a:t>e(eng_strain)=del(L)/Lo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0.0278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0.0784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0.0942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0.1258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0.1566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0.1724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0.239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0.3756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Calibri"/>
                        </a:rPr>
                        <a:t>0.4224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9" name="Rounded Rectangle 48"/>
          <p:cNvSpPr/>
          <p:nvPr/>
        </p:nvSpPr>
        <p:spPr>
          <a:xfrm>
            <a:off x="7286644" y="1000108"/>
            <a:ext cx="714380" cy="12144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5643570" y="3357562"/>
            <a:ext cx="2571768" cy="369332"/>
          </a:xfrm>
          <a:prstGeom prst="rect">
            <a:avLst/>
          </a:prstGeom>
          <a:noFill/>
        </p:spPr>
        <p:txBody>
          <a:bodyPr wrap="square" rtlCol="0">
            <a:spAutoFit/>
          </a:bodyPr>
          <a:lstStyle/>
          <a:p>
            <a:r>
              <a:rPr lang="en-US" dirty="0" smtClean="0"/>
              <a:t>2</a:t>
            </a:r>
            <a:r>
              <a:rPr lang="en-US" baseline="30000" dirty="0" smtClean="0"/>
              <a:t>nd</a:t>
            </a:r>
            <a:r>
              <a:rPr lang="en-US" dirty="0" smtClean="0"/>
              <a:t> Accurate Method</a:t>
            </a:r>
            <a:endParaRPr lang="en-US" dirty="0"/>
          </a:p>
        </p:txBody>
      </p:sp>
      <p:graphicFrame>
        <p:nvGraphicFramePr>
          <p:cNvPr id="55" name="Chart 54"/>
          <p:cNvGraphicFramePr/>
          <p:nvPr/>
        </p:nvGraphicFramePr>
        <p:xfrm>
          <a:off x="142844" y="3429000"/>
          <a:ext cx="4357686"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6" name="Freeform 55"/>
          <p:cNvSpPr/>
          <p:nvPr/>
        </p:nvSpPr>
        <p:spPr>
          <a:xfrm>
            <a:off x="3357555" y="3580624"/>
            <a:ext cx="785785" cy="419880"/>
          </a:xfrm>
          <a:custGeom>
            <a:avLst/>
            <a:gdLst>
              <a:gd name="connsiteX0" fmla="*/ 0 w 1509823"/>
              <a:gd name="connsiteY0" fmla="*/ 434162 h 434162"/>
              <a:gd name="connsiteX1" fmla="*/ 935665 w 1509823"/>
              <a:gd name="connsiteY1" fmla="*/ 72655 h 434162"/>
              <a:gd name="connsiteX2" fmla="*/ 1509823 w 1509823"/>
              <a:gd name="connsiteY2" fmla="*/ 8860 h 434162"/>
              <a:gd name="connsiteX0" fmla="*/ 0 w 1509823"/>
              <a:gd name="connsiteY0" fmla="*/ 434162 h 434162"/>
              <a:gd name="connsiteX1" fmla="*/ 935666 w 1509823"/>
              <a:gd name="connsiteY1" fmla="*/ 289712 h 434162"/>
              <a:gd name="connsiteX2" fmla="*/ 1509823 w 1509823"/>
              <a:gd name="connsiteY2" fmla="*/ 8860 h 434162"/>
              <a:gd name="connsiteX0" fmla="*/ 0 w 1186241"/>
              <a:gd name="connsiteY0" fmla="*/ 434162 h 434162"/>
              <a:gd name="connsiteX1" fmla="*/ 935666 w 1186241"/>
              <a:gd name="connsiteY1" fmla="*/ 289712 h 434162"/>
              <a:gd name="connsiteX2" fmla="*/ 1186241 w 1186241"/>
              <a:gd name="connsiteY2" fmla="*/ 8860 h 434162"/>
              <a:gd name="connsiteX0" fmla="*/ 0 w 1186241"/>
              <a:gd name="connsiteY0" fmla="*/ 425302 h 474102"/>
              <a:gd name="connsiteX1" fmla="*/ 935666 w 1186241"/>
              <a:gd name="connsiteY1" fmla="*/ 280852 h 474102"/>
              <a:gd name="connsiteX2" fmla="*/ 734804 w 1186241"/>
              <a:gd name="connsiteY2" fmla="*/ 427293 h 474102"/>
              <a:gd name="connsiteX3" fmla="*/ 1186241 w 1186241"/>
              <a:gd name="connsiteY3" fmla="*/ 0 h 474102"/>
              <a:gd name="connsiteX0" fmla="*/ 0 w 1186241"/>
              <a:gd name="connsiteY0" fmla="*/ 425302 h 524061"/>
              <a:gd name="connsiteX1" fmla="*/ 935666 w 1186241"/>
              <a:gd name="connsiteY1" fmla="*/ 280852 h 524061"/>
              <a:gd name="connsiteX2" fmla="*/ 950542 w 1186241"/>
              <a:gd name="connsiteY2" fmla="*/ 499654 h 524061"/>
              <a:gd name="connsiteX3" fmla="*/ 734804 w 1186241"/>
              <a:gd name="connsiteY3" fmla="*/ 427293 h 524061"/>
              <a:gd name="connsiteX4" fmla="*/ 1186241 w 1186241"/>
              <a:gd name="connsiteY4" fmla="*/ 0 h 524061"/>
              <a:gd name="connsiteX0" fmla="*/ 0 w 1186241"/>
              <a:gd name="connsiteY0" fmla="*/ 425302 h 524061"/>
              <a:gd name="connsiteX1" fmla="*/ 935666 w 1186241"/>
              <a:gd name="connsiteY1" fmla="*/ 280852 h 524061"/>
              <a:gd name="connsiteX2" fmla="*/ 950542 w 1186241"/>
              <a:gd name="connsiteY2" fmla="*/ 499654 h 524061"/>
              <a:gd name="connsiteX3" fmla="*/ 1058290 w 1186241"/>
              <a:gd name="connsiteY3" fmla="*/ 427294 h 524061"/>
              <a:gd name="connsiteX4" fmla="*/ 1186241 w 1186241"/>
              <a:gd name="connsiteY4" fmla="*/ 0 h 524061"/>
              <a:gd name="connsiteX0" fmla="*/ 0 w 1186241"/>
              <a:gd name="connsiteY0" fmla="*/ 425302 h 524061"/>
              <a:gd name="connsiteX1" fmla="*/ 396394 w 1186241"/>
              <a:gd name="connsiteY1" fmla="*/ 280852 h 524061"/>
              <a:gd name="connsiteX2" fmla="*/ 950542 w 1186241"/>
              <a:gd name="connsiteY2" fmla="*/ 499654 h 524061"/>
              <a:gd name="connsiteX3" fmla="*/ 1058290 w 1186241"/>
              <a:gd name="connsiteY3" fmla="*/ 427294 h 524061"/>
              <a:gd name="connsiteX4" fmla="*/ 1186241 w 1186241"/>
              <a:gd name="connsiteY4" fmla="*/ 0 h 524061"/>
              <a:gd name="connsiteX0" fmla="*/ 0 w 1186241"/>
              <a:gd name="connsiteY0" fmla="*/ 425302 h 537639"/>
              <a:gd name="connsiteX1" fmla="*/ 396394 w 1186241"/>
              <a:gd name="connsiteY1" fmla="*/ 280852 h 537639"/>
              <a:gd name="connsiteX2" fmla="*/ 950542 w 1186241"/>
              <a:gd name="connsiteY2" fmla="*/ 499654 h 537639"/>
              <a:gd name="connsiteX3" fmla="*/ 982644 w 1186241"/>
              <a:gd name="connsiteY3" fmla="*/ 364018 h 537639"/>
              <a:gd name="connsiteX4" fmla="*/ 1058290 w 1186241"/>
              <a:gd name="connsiteY4" fmla="*/ 427294 h 537639"/>
              <a:gd name="connsiteX5" fmla="*/ 1186241 w 1186241"/>
              <a:gd name="connsiteY5" fmla="*/ 0 h 537639"/>
              <a:gd name="connsiteX0" fmla="*/ 0 w 1186241"/>
              <a:gd name="connsiteY0" fmla="*/ 425302 h 524061"/>
              <a:gd name="connsiteX1" fmla="*/ 396394 w 1186241"/>
              <a:gd name="connsiteY1" fmla="*/ 280852 h 524061"/>
              <a:gd name="connsiteX2" fmla="*/ 950542 w 1186241"/>
              <a:gd name="connsiteY2" fmla="*/ 499654 h 524061"/>
              <a:gd name="connsiteX3" fmla="*/ 1058290 w 1186241"/>
              <a:gd name="connsiteY3" fmla="*/ 427294 h 524061"/>
              <a:gd name="connsiteX4" fmla="*/ 1186241 w 1186241"/>
              <a:gd name="connsiteY4" fmla="*/ 0 h 524061"/>
              <a:gd name="connsiteX0" fmla="*/ 0 w 1186241"/>
              <a:gd name="connsiteY0" fmla="*/ 425302 h 546463"/>
              <a:gd name="connsiteX1" fmla="*/ 396394 w 1186241"/>
              <a:gd name="connsiteY1" fmla="*/ 280852 h 546463"/>
              <a:gd name="connsiteX2" fmla="*/ 950542 w 1186241"/>
              <a:gd name="connsiteY2" fmla="*/ 499654 h 546463"/>
              <a:gd name="connsiteX3" fmla="*/ 1186241 w 1186241"/>
              <a:gd name="connsiteY3" fmla="*/ 0 h 546463"/>
              <a:gd name="connsiteX0" fmla="*/ 0 w 1186241"/>
              <a:gd name="connsiteY0" fmla="*/ 425302 h 425302"/>
              <a:gd name="connsiteX1" fmla="*/ 396394 w 1186241"/>
              <a:gd name="connsiteY1" fmla="*/ 280852 h 425302"/>
              <a:gd name="connsiteX2" fmla="*/ 1186241 w 1186241"/>
              <a:gd name="connsiteY2" fmla="*/ 0 h 425302"/>
            </a:gdLst>
            <a:ahLst/>
            <a:cxnLst>
              <a:cxn ang="0">
                <a:pos x="connsiteX0" y="connsiteY0"/>
              </a:cxn>
              <a:cxn ang="0">
                <a:pos x="connsiteX1" y="connsiteY1"/>
              </a:cxn>
              <a:cxn ang="0">
                <a:pos x="connsiteX2" y="connsiteY2"/>
              </a:cxn>
            </a:cxnLst>
            <a:rect l="l" t="t" r="r" b="b"/>
            <a:pathLst>
              <a:path w="1186241" h="425302">
                <a:moveTo>
                  <a:pt x="0" y="425302"/>
                </a:moveTo>
                <a:cubicBezTo>
                  <a:pt x="342014" y="279990"/>
                  <a:pt x="198687" y="351736"/>
                  <a:pt x="396394" y="280852"/>
                </a:cubicBezTo>
                <a:lnTo>
                  <a:pt x="1186241" y="0"/>
                </a:lnTo>
              </a:path>
            </a:pathLst>
          </a:custGeom>
          <a:ln>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TextBox 56"/>
          <p:cNvSpPr txBox="1"/>
          <p:nvPr/>
        </p:nvSpPr>
        <p:spPr>
          <a:xfrm>
            <a:off x="3786182" y="3357562"/>
            <a:ext cx="1928826" cy="307777"/>
          </a:xfrm>
          <a:prstGeom prst="rect">
            <a:avLst/>
          </a:prstGeom>
          <a:noFill/>
        </p:spPr>
        <p:txBody>
          <a:bodyPr wrap="square" rtlCol="0">
            <a:spAutoFit/>
          </a:bodyPr>
          <a:lstStyle/>
          <a:p>
            <a:r>
              <a:rPr lang="en-US" sz="1400" dirty="0" smtClean="0"/>
              <a:t>Linear curve fit</a:t>
            </a:r>
            <a:endParaRPr lang="en-US" sz="1400" dirty="0"/>
          </a:p>
        </p:txBody>
      </p:sp>
      <p:sp>
        <p:nvSpPr>
          <p:cNvPr id="58" name="TextBox 4"/>
          <p:cNvSpPr txBox="1"/>
          <p:nvPr/>
        </p:nvSpPr>
        <p:spPr>
          <a:xfrm>
            <a:off x="4143372" y="3643314"/>
            <a:ext cx="4286280" cy="1643074"/>
          </a:xfrm>
          <a:prstGeom prst="rect">
            <a:avLst/>
          </a:prstGeom>
          <a:solidFill>
            <a:schemeClr val="lt1"/>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dirty="0" err="1"/>
              <a:t>Calcuate</a:t>
            </a:r>
            <a:r>
              <a:rPr lang="en-US" sz="1400" dirty="0"/>
              <a:t> n</a:t>
            </a:r>
            <a:r>
              <a:rPr lang="en-US" sz="1400" baseline="0" dirty="0"/>
              <a:t> and K</a:t>
            </a:r>
          </a:p>
          <a:p>
            <a:r>
              <a:rPr lang="en-US" sz="1400" dirty="0">
                <a:solidFill>
                  <a:srgbClr val="FF0000"/>
                </a:solidFill>
              </a:rPr>
              <a:t>n=(log</a:t>
            </a:r>
            <a:r>
              <a:rPr lang="el-GR" sz="1400" dirty="0">
                <a:solidFill>
                  <a:srgbClr val="FF0000"/>
                </a:solidFill>
                <a:latin typeface="Arial Narrow"/>
              </a:rPr>
              <a:t>σ</a:t>
            </a:r>
            <a:r>
              <a:rPr lang="en-US" sz="1400" dirty="0">
                <a:solidFill>
                  <a:srgbClr val="FF0000"/>
                </a:solidFill>
                <a:latin typeface="Arial Narrow"/>
              </a:rPr>
              <a:t>1-log</a:t>
            </a:r>
            <a:r>
              <a:rPr lang="el-GR" sz="1400" dirty="0">
                <a:solidFill>
                  <a:srgbClr val="FF0000"/>
                </a:solidFill>
                <a:latin typeface="Arial Narrow"/>
              </a:rPr>
              <a:t>σ</a:t>
            </a:r>
            <a:r>
              <a:rPr lang="en-US" sz="1400" dirty="0">
                <a:solidFill>
                  <a:srgbClr val="FF0000"/>
                </a:solidFill>
                <a:latin typeface="Arial Narrow"/>
              </a:rPr>
              <a:t>2)/(log </a:t>
            </a:r>
            <a:r>
              <a:rPr lang="el-GR" sz="1400" dirty="0">
                <a:solidFill>
                  <a:srgbClr val="FF0000"/>
                </a:solidFill>
                <a:latin typeface="Arial Narrow"/>
              </a:rPr>
              <a:t>ε</a:t>
            </a:r>
            <a:r>
              <a:rPr lang="en-US" sz="1400" dirty="0">
                <a:solidFill>
                  <a:srgbClr val="FF0000"/>
                </a:solidFill>
                <a:latin typeface="Arial Narrow"/>
              </a:rPr>
              <a:t>1-log </a:t>
            </a:r>
            <a:r>
              <a:rPr lang="el-GR" sz="1400" dirty="0">
                <a:solidFill>
                  <a:srgbClr val="FF0000"/>
                </a:solidFill>
                <a:latin typeface="Arial Narrow"/>
              </a:rPr>
              <a:t>ε</a:t>
            </a:r>
            <a:r>
              <a:rPr lang="en-US" sz="1400" dirty="0">
                <a:solidFill>
                  <a:srgbClr val="FF0000"/>
                </a:solidFill>
                <a:latin typeface="Arial Narrow"/>
              </a:rPr>
              <a:t>2)</a:t>
            </a:r>
          </a:p>
          <a:p>
            <a:r>
              <a:rPr lang="en-US" sz="1400" dirty="0">
                <a:latin typeface="Arial Narrow"/>
              </a:rPr>
              <a:t>Calculate </a:t>
            </a:r>
            <a:r>
              <a:rPr lang="el-GR" sz="1400" dirty="0">
                <a:latin typeface="Arial Narrow"/>
              </a:rPr>
              <a:t>σ</a:t>
            </a:r>
            <a:r>
              <a:rPr lang="en-US" sz="1400" dirty="0">
                <a:latin typeface="Arial Narrow"/>
              </a:rPr>
              <a:t>1 and </a:t>
            </a:r>
            <a:r>
              <a:rPr lang="el-GR" sz="1400" dirty="0">
                <a:latin typeface="Arial Narrow"/>
              </a:rPr>
              <a:t>σ</a:t>
            </a:r>
            <a:r>
              <a:rPr lang="en-US" sz="1400" dirty="0">
                <a:latin typeface="Arial Narrow"/>
              </a:rPr>
              <a:t>2 at strain </a:t>
            </a:r>
            <a:r>
              <a:rPr lang="el-GR" sz="1400" dirty="0">
                <a:latin typeface="Arial Narrow"/>
              </a:rPr>
              <a:t>ε</a:t>
            </a:r>
            <a:r>
              <a:rPr lang="en-US" sz="1400" dirty="0">
                <a:latin typeface="Arial Narrow"/>
              </a:rPr>
              <a:t>1=0.3 and </a:t>
            </a:r>
            <a:r>
              <a:rPr lang="el-GR" sz="1400" dirty="0">
                <a:latin typeface="Arial Narrow"/>
              </a:rPr>
              <a:t>ε</a:t>
            </a:r>
            <a:r>
              <a:rPr lang="en-US" sz="1400" dirty="0">
                <a:latin typeface="Arial Narrow"/>
              </a:rPr>
              <a:t>2=0.1</a:t>
            </a:r>
            <a:r>
              <a:rPr lang="en-US" sz="1400" baseline="0" dirty="0">
                <a:latin typeface="Arial Narrow"/>
              </a:rPr>
              <a:t> get the log values using linear fit </a:t>
            </a:r>
            <a:r>
              <a:rPr lang="en-US" sz="1400" baseline="0" dirty="0" smtClean="0">
                <a:latin typeface="Arial Narrow"/>
              </a:rPr>
              <a:t>curve. </a:t>
            </a:r>
            <a:r>
              <a:rPr lang="en-US" sz="1400" baseline="0" dirty="0" err="1" smtClean="0">
                <a:latin typeface="Arial Narrow"/>
              </a:rPr>
              <a:t>Calcuate</a:t>
            </a:r>
            <a:r>
              <a:rPr lang="en-US" sz="1400" dirty="0" smtClean="0">
                <a:latin typeface="Arial Narrow"/>
              </a:rPr>
              <a:t> </a:t>
            </a:r>
            <a:r>
              <a:rPr lang="en-US" sz="1400" baseline="0" dirty="0" smtClean="0">
                <a:latin typeface="Arial Narrow"/>
              </a:rPr>
              <a:t>strain </a:t>
            </a:r>
            <a:r>
              <a:rPr lang="en-US" sz="1400" baseline="0" dirty="0">
                <a:latin typeface="Arial Narrow"/>
              </a:rPr>
              <a:t>hardening value n=0.305.</a:t>
            </a:r>
          </a:p>
          <a:p>
            <a:r>
              <a:rPr lang="en-US" sz="1400" baseline="0" dirty="0">
                <a:solidFill>
                  <a:srgbClr val="FF0000"/>
                </a:solidFill>
                <a:latin typeface="Arial Narrow"/>
              </a:rPr>
              <a:t>For K value, for strain equal </a:t>
            </a:r>
            <a:r>
              <a:rPr lang="el-GR" sz="1400" baseline="0" dirty="0">
                <a:solidFill>
                  <a:srgbClr val="FF0000"/>
                </a:solidFill>
                <a:latin typeface="Arial Narrow"/>
              </a:rPr>
              <a:t>ε</a:t>
            </a:r>
            <a:r>
              <a:rPr lang="en-US" sz="1400" baseline="0" dirty="0">
                <a:solidFill>
                  <a:srgbClr val="FF0000"/>
                </a:solidFill>
                <a:latin typeface="Arial Narrow"/>
              </a:rPr>
              <a:t>=1, get the value of stress</a:t>
            </a:r>
          </a:p>
          <a:p>
            <a:r>
              <a:rPr lang="en-US" sz="1400" baseline="0" dirty="0">
                <a:latin typeface="Arial Narrow"/>
              </a:rPr>
              <a:t>σ(at </a:t>
            </a:r>
            <a:r>
              <a:rPr lang="el-GR" sz="1400" baseline="0" dirty="0">
                <a:latin typeface="Arial Narrow"/>
              </a:rPr>
              <a:t>ε</a:t>
            </a:r>
            <a:r>
              <a:rPr lang="en-US" sz="1400" baseline="0" dirty="0">
                <a:latin typeface="Arial Narrow"/>
              </a:rPr>
              <a:t>=1)=738.2(1)+339.2=1077.4 N/mm2=K</a:t>
            </a:r>
            <a:endParaRPr lang="en-US" sz="1400" dirty="0"/>
          </a:p>
        </p:txBody>
      </p:sp>
      <p:grpSp>
        <p:nvGrpSpPr>
          <p:cNvPr id="60" name="Group 59"/>
          <p:cNvGrpSpPr/>
          <p:nvPr/>
        </p:nvGrpSpPr>
        <p:grpSpPr>
          <a:xfrm>
            <a:off x="4929190" y="5314949"/>
            <a:ext cx="2038350" cy="1543051"/>
            <a:chOff x="0" y="0"/>
            <a:chExt cx="2038350" cy="1543051"/>
          </a:xfrm>
        </p:grpSpPr>
        <p:cxnSp>
          <p:nvCxnSpPr>
            <p:cNvPr id="61" name="Straight Connector 60"/>
            <p:cNvCxnSpPr/>
            <p:nvPr/>
          </p:nvCxnSpPr>
          <p:spPr>
            <a:xfrm rot="16200000" flipH="1">
              <a:off x="-366712" y="690563"/>
              <a:ext cx="1400175" cy="1905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228603" y="1257301"/>
              <a:ext cx="1809747" cy="9529"/>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428625" y="66677"/>
              <a:ext cx="1552575" cy="685799"/>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V="1">
              <a:off x="1443039" y="433389"/>
              <a:ext cx="380999"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609600" y="647703"/>
              <a:ext cx="1047752" cy="9523"/>
            </a:xfrm>
            <a:prstGeom prst="line">
              <a:avLst/>
            </a:prstGeom>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1447800" y="9526"/>
              <a:ext cx="314325" cy="2571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rPr>
                <a:t>1</a:t>
              </a:r>
            </a:p>
          </p:txBody>
        </p:sp>
        <p:sp>
          <p:nvSpPr>
            <p:cNvPr id="67" name="Oval 66"/>
            <p:cNvSpPr/>
            <p:nvPr/>
          </p:nvSpPr>
          <p:spPr>
            <a:xfrm>
              <a:off x="466725" y="381001"/>
              <a:ext cx="314325" cy="2571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rPr>
                <a:t>2</a:t>
              </a:r>
            </a:p>
          </p:txBody>
        </p:sp>
        <p:sp>
          <p:nvSpPr>
            <p:cNvPr id="68" name="Oval 67"/>
            <p:cNvSpPr/>
            <p:nvPr/>
          </p:nvSpPr>
          <p:spPr>
            <a:xfrm>
              <a:off x="1524000" y="1266826"/>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latin typeface="Arial Narrow"/>
                </a:rPr>
                <a:t>ε1</a:t>
              </a:r>
              <a:endParaRPr lang="en-US" sz="1100">
                <a:solidFill>
                  <a:srgbClr val="FF0000"/>
                </a:solidFill>
              </a:endParaRPr>
            </a:p>
          </p:txBody>
        </p:sp>
        <p:sp>
          <p:nvSpPr>
            <p:cNvPr id="69" name="Oval 68"/>
            <p:cNvSpPr/>
            <p:nvPr/>
          </p:nvSpPr>
          <p:spPr>
            <a:xfrm>
              <a:off x="9525" y="495301"/>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latin typeface="Arial Narrow"/>
                </a:rPr>
                <a:t>σ2</a:t>
              </a:r>
              <a:endParaRPr lang="en-US" sz="1100">
                <a:solidFill>
                  <a:srgbClr val="FF0000"/>
                </a:solidFill>
              </a:endParaRPr>
            </a:p>
          </p:txBody>
        </p:sp>
        <p:sp>
          <p:nvSpPr>
            <p:cNvPr id="70" name="Oval 69"/>
            <p:cNvSpPr/>
            <p:nvPr/>
          </p:nvSpPr>
          <p:spPr>
            <a:xfrm>
              <a:off x="0" y="66676"/>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latin typeface="Arial Narrow"/>
                </a:rPr>
                <a:t>σ1</a:t>
              </a:r>
              <a:endParaRPr lang="en-US" sz="1100">
                <a:solidFill>
                  <a:srgbClr val="FF0000"/>
                </a:solidFill>
              </a:endParaRPr>
            </a:p>
          </p:txBody>
        </p:sp>
        <p:sp>
          <p:nvSpPr>
            <p:cNvPr id="71" name="Oval 70"/>
            <p:cNvSpPr/>
            <p:nvPr/>
          </p:nvSpPr>
          <p:spPr>
            <a:xfrm>
              <a:off x="523875" y="1285876"/>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latin typeface="Arial Narrow"/>
                </a:rPr>
                <a:t>ε2</a:t>
              </a:r>
              <a:endParaRPr lang="en-US" sz="1100">
                <a:solidFill>
                  <a:srgbClr val="FF0000"/>
                </a:solidFill>
              </a:endParaRPr>
            </a:p>
          </p:txBody>
        </p:sp>
        <p:sp>
          <p:nvSpPr>
            <p:cNvPr id="72" name="Oval 71"/>
            <p:cNvSpPr/>
            <p:nvPr/>
          </p:nvSpPr>
          <p:spPr>
            <a:xfrm>
              <a:off x="1695450" y="314326"/>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rPr>
                <a:t>Δ</a:t>
              </a:r>
              <a:r>
                <a:rPr lang="el-GR" sz="1100">
                  <a:solidFill>
                    <a:srgbClr val="FF0000"/>
                  </a:solidFill>
                </a:rPr>
                <a:t>σ</a:t>
              </a:r>
              <a:endParaRPr lang="en-US" sz="1100">
                <a:solidFill>
                  <a:srgbClr val="FF0000"/>
                </a:solidFill>
              </a:endParaRPr>
            </a:p>
          </p:txBody>
        </p:sp>
        <p:sp>
          <p:nvSpPr>
            <p:cNvPr id="73" name="Oval 72"/>
            <p:cNvSpPr/>
            <p:nvPr/>
          </p:nvSpPr>
          <p:spPr>
            <a:xfrm>
              <a:off x="1076325" y="666751"/>
              <a:ext cx="314325" cy="2571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100">
                  <a:solidFill>
                    <a:srgbClr val="FF0000"/>
                  </a:solidFill>
                </a:rPr>
                <a:t>Δ</a:t>
              </a:r>
              <a:r>
                <a:rPr lang="el-GR" sz="1100">
                  <a:solidFill>
                    <a:srgbClr val="FF0000"/>
                  </a:solidFill>
                  <a:latin typeface="Arial Narrow"/>
                </a:rPr>
                <a:t>ε</a:t>
              </a:r>
              <a:endParaRPr lang="en-US" sz="1100">
                <a:solidFill>
                  <a:srgbClr val="FF0000"/>
                </a:solidFill>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45</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5170" name="Picture 2"/>
          <p:cNvPicPr>
            <a:picLocks noChangeAspect="1" noChangeArrowheads="1"/>
          </p:cNvPicPr>
          <p:nvPr/>
        </p:nvPicPr>
        <p:blipFill>
          <a:blip r:embed="rId3"/>
          <a:srcRect l="7617" t="17578" r="14453" b="9179"/>
          <a:stretch>
            <a:fillRect/>
          </a:stretch>
        </p:blipFill>
        <p:spPr bwMode="auto">
          <a:xfrm>
            <a:off x="357158" y="285728"/>
            <a:ext cx="7791028" cy="585791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46</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6194" name="Picture 2"/>
          <p:cNvPicPr>
            <a:picLocks noChangeAspect="1" noChangeArrowheads="1"/>
          </p:cNvPicPr>
          <p:nvPr/>
        </p:nvPicPr>
        <p:blipFill>
          <a:blip r:embed="rId3"/>
          <a:srcRect l="7617" t="27100" r="14453" b="29687"/>
          <a:stretch>
            <a:fillRect/>
          </a:stretch>
        </p:blipFill>
        <p:spPr bwMode="auto">
          <a:xfrm>
            <a:off x="285719" y="285728"/>
            <a:ext cx="7890917" cy="3500462"/>
          </a:xfrm>
          <a:prstGeom prst="rect">
            <a:avLst/>
          </a:prstGeom>
          <a:noFill/>
          <a:ln w="9525">
            <a:noFill/>
            <a:miter lim="800000"/>
            <a:headEnd/>
            <a:tailEnd/>
          </a:ln>
          <a:effectLst/>
        </p:spPr>
      </p:pic>
      <p:pic>
        <p:nvPicPr>
          <p:cNvPr id="136195" name="Picture 3"/>
          <p:cNvPicPr>
            <a:picLocks noChangeAspect="1" noChangeArrowheads="1"/>
          </p:cNvPicPr>
          <p:nvPr/>
        </p:nvPicPr>
        <p:blipFill>
          <a:blip r:embed="rId4"/>
          <a:srcRect l="8398" t="44141" r="14844" b="42675"/>
          <a:stretch>
            <a:fillRect/>
          </a:stretch>
        </p:blipFill>
        <p:spPr bwMode="auto">
          <a:xfrm>
            <a:off x="285720" y="4143380"/>
            <a:ext cx="8001088" cy="109938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47</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7218" name="Picture 2"/>
          <p:cNvPicPr>
            <a:picLocks noChangeAspect="1" noChangeArrowheads="1"/>
          </p:cNvPicPr>
          <p:nvPr/>
        </p:nvPicPr>
        <p:blipFill>
          <a:blip r:embed="rId3"/>
          <a:srcRect l="7617" t="24902" r="19140" b="23828"/>
          <a:stretch>
            <a:fillRect/>
          </a:stretch>
        </p:blipFill>
        <p:spPr bwMode="auto">
          <a:xfrm>
            <a:off x="214250" y="428604"/>
            <a:ext cx="8036775" cy="450059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48</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8242" name="Picture 2"/>
          <p:cNvPicPr>
            <a:picLocks noChangeAspect="1" noChangeArrowheads="1"/>
          </p:cNvPicPr>
          <p:nvPr/>
        </p:nvPicPr>
        <p:blipFill>
          <a:blip r:embed="rId3"/>
          <a:srcRect l="7031" t="30762" r="19140" b="16503"/>
          <a:stretch>
            <a:fillRect/>
          </a:stretch>
        </p:blipFill>
        <p:spPr bwMode="auto">
          <a:xfrm>
            <a:off x="142812" y="714356"/>
            <a:ext cx="8126073" cy="464347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49</a:t>
            </a:fld>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299"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1" name="Rectangle 5"/>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4" name="Rectangle 8"/>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9" name="Rectangle 5"/>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2" name="Rectangle 8"/>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15" name="Rectangle 11"/>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5" name="Rectangle 5"/>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8" name="Rectangle 8"/>
          <p:cNvSpPr>
            <a:spLocks noChangeArrowheads="1"/>
          </p:cNvSpPr>
          <p:nvPr/>
        </p:nvSpPr>
        <p:spPr bwMode="auto">
          <a:xfrm>
            <a:off x="0" y="200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11" name="Rectangle 11"/>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8857" name="Rectangle 9"/>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9" name="Rectangle 5"/>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7" name="Rectangle 3"/>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6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8070" name="Rectangle 6"/>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 name="Rectangle 43"/>
          <p:cNvSpPr/>
          <p:nvPr/>
        </p:nvSpPr>
        <p:spPr>
          <a:xfrm rot="18808777">
            <a:off x="1510811" y="2673044"/>
            <a:ext cx="5544659"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End Chapter 3</a:t>
            </a:r>
            <a:endParaRPr lang="en-US" sz="7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428596" y="857232"/>
            <a:ext cx="7772400" cy="3786214"/>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b="1" spc="-100" dirty="0" smtClean="0">
                <a:solidFill>
                  <a:schemeClr val="tx2"/>
                </a:solidFill>
                <a:latin typeface="+mj-lt"/>
                <a:ea typeface="+mj-ea"/>
                <a:cs typeface="+mj-cs"/>
              </a:rPr>
              <a:t>3</a:t>
            </a:r>
            <a:r>
              <a:rPr kumimoji="0" lang="en-US" b="1" u="none" strike="noStrike" kern="1200" cap="none" spc="-100" normalizeH="0" baseline="0" noProof="0" dirty="0" smtClean="0">
                <a:ln>
                  <a:noFill/>
                </a:ln>
                <a:solidFill>
                  <a:schemeClr val="tx2"/>
                </a:solidFill>
                <a:effectLst/>
                <a:uLnTx/>
                <a:uFillTx/>
                <a:latin typeface="+mj-lt"/>
                <a:ea typeface="+mj-ea"/>
                <a:cs typeface="+mj-cs"/>
              </a:rPr>
              <a:t>.1	</a:t>
            </a:r>
            <a:r>
              <a:rPr lang="en-US" b="1" spc="-100" dirty="0" smtClean="0">
                <a:solidFill>
                  <a:schemeClr val="tx2"/>
                </a:solidFill>
                <a:latin typeface="+mj-lt"/>
                <a:ea typeface="+mj-ea"/>
                <a:cs typeface="+mj-cs"/>
              </a:rPr>
              <a:t>Experimental Stress-Strain Flow Curve.</a:t>
            </a:r>
            <a:r>
              <a:rPr kumimoji="0" lang="en-US" b="1" u="none" strike="noStrike" kern="1200" cap="none" spc="-100" normalizeH="0" baseline="0" noProof="0" dirty="0" smtClean="0">
                <a:ln>
                  <a:noFill/>
                </a:ln>
                <a:solidFill>
                  <a:schemeClr val="tx2"/>
                </a:solidFill>
                <a:effectLst/>
                <a:uLnTx/>
                <a:uFillTx/>
                <a:latin typeface="+mj-lt"/>
                <a:ea typeface="+mj-ea"/>
                <a:cs typeface="+mj-cs"/>
              </a:rPr>
              <a:t> </a:t>
            </a:r>
          </a:p>
          <a:p>
            <a:pPr marL="0" lvl="2">
              <a:spcBef>
                <a:spcPct val="0"/>
              </a:spcBef>
              <a:buFont typeface="Arial" pitchFamily="34" charset="0"/>
              <a:buChar char="•"/>
              <a:defRPr/>
            </a:pPr>
            <a:r>
              <a:rPr lang="en-US" altLang="ko-KR" spc="-100" dirty="0" smtClean="0">
                <a:solidFill>
                  <a:schemeClr val="tx2"/>
                </a:solidFill>
                <a:latin typeface="+mj-lt"/>
                <a:ea typeface="+mj-ea"/>
                <a:cs typeface="+mj-cs"/>
              </a:rPr>
              <a:t>Power law equations are commonly used to model strain-hardening behavior in analytical stress. Fig. 3.2 shows the two commonly used tension test specimens, for metallic materials.</a:t>
            </a:r>
          </a:p>
          <a:p>
            <a:pPr>
              <a:spcBef>
                <a:spcPct val="0"/>
              </a:spcBef>
              <a:defRPr/>
            </a:pPr>
            <a:endParaRPr lang="en-US" altLang="ko-KR"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b="1"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b="1" i="0" spc="-100" dirty="0" smtClean="0">
              <a:solidFill>
                <a:schemeClr val="tx2"/>
              </a:solidFill>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b="1" i="0" u="none" strike="noStrike" kern="1200" cap="none" spc="-100" normalizeH="0" baseline="0" noProof="0" dirty="0" smtClean="0">
                <a:ln>
                  <a:noFill/>
                </a:ln>
                <a:solidFill>
                  <a:schemeClr val="tx2"/>
                </a:solidFill>
                <a:effectLst/>
                <a:uLnTx/>
                <a:uFillTx/>
                <a:latin typeface="+mj-lt"/>
                <a:ea typeface="+mj-ea"/>
                <a:cs typeface="+mj-cs"/>
              </a:rPr>
              <a:t/>
            </a:r>
            <a:br>
              <a:rPr kumimoji="0" lang="en-US" b="1" i="0" u="none" strike="noStrike" kern="1200" cap="none" spc="-100" normalizeH="0" baseline="0" noProof="0" dirty="0" smtClean="0">
                <a:ln>
                  <a:noFill/>
                </a:ln>
                <a:solidFill>
                  <a:schemeClr val="tx2"/>
                </a:solidFill>
                <a:effectLst/>
                <a:uLnTx/>
                <a:uFillTx/>
                <a:latin typeface="+mj-lt"/>
                <a:ea typeface="+mj-ea"/>
                <a:cs typeface="+mj-cs"/>
              </a:rPr>
            </a:br>
            <a:r>
              <a:rPr kumimoji="0" lang="en-US" b="1" i="0" u="none" strike="noStrike" kern="1200" cap="none" spc="-100" normalizeH="0" baseline="0" noProof="0" dirty="0" smtClean="0">
                <a:ln>
                  <a:noFill/>
                </a:ln>
                <a:solidFill>
                  <a:schemeClr val="tx2"/>
                </a:solidFill>
                <a:effectLst/>
                <a:uLnTx/>
                <a:uFillTx/>
                <a:latin typeface="+mj-lt"/>
                <a:ea typeface="+mj-ea"/>
                <a:cs typeface="+mj-cs"/>
              </a:rPr>
              <a:t> </a:t>
            </a:r>
            <a:endParaRPr lang="en-US" b="1" spc="-100" dirty="0" smtClean="0">
              <a:solidFill>
                <a:schemeClr val="tx2"/>
              </a:solidFill>
              <a:latin typeface="+mj-lt"/>
              <a:ea typeface="+mj-ea"/>
              <a:cs typeface="+mj-cs"/>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2530" name="Picture 2"/>
          <p:cNvPicPr>
            <a:picLocks noChangeAspect="1" noChangeArrowheads="1"/>
          </p:cNvPicPr>
          <p:nvPr/>
        </p:nvPicPr>
        <p:blipFill>
          <a:blip r:embed="rId3"/>
          <a:srcRect l="16406" t="28564" r="17383" b="25293"/>
          <a:stretch>
            <a:fillRect/>
          </a:stretch>
        </p:blipFill>
        <p:spPr bwMode="auto">
          <a:xfrm>
            <a:off x="500034" y="2357430"/>
            <a:ext cx="7431820" cy="414340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357166"/>
            <a:ext cx="777240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pPr>
              <a:spcBef>
                <a:spcPct val="0"/>
              </a:spcBef>
              <a:buFont typeface="Arial" pitchFamily="34" charset="0"/>
              <a:buChar char="•"/>
              <a:defRPr/>
            </a:pPr>
            <a:r>
              <a:rPr lang="en-US" altLang="ko-KR" spc="-100" dirty="0" smtClean="0">
                <a:solidFill>
                  <a:schemeClr val="tx2"/>
                </a:solidFill>
                <a:latin typeface="+mj-lt"/>
                <a:ea typeface="+mj-ea"/>
                <a:cs typeface="+mj-cs"/>
              </a:rPr>
              <a:t> Engineering stresses and strains are commonly used for small deformations (elastic deformation), which is commonly used in structural engineering design. </a:t>
            </a:r>
          </a:p>
          <a:p>
            <a:pPr>
              <a:spcBef>
                <a:spcPct val="0"/>
              </a:spcBef>
              <a:buFont typeface="Arial" pitchFamily="34" charset="0"/>
              <a:buChar char="•"/>
              <a:defRPr/>
            </a:pPr>
            <a:r>
              <a:rPr lang="en-US" altLang="ko-KR" spc="-100" dirty="0" smtClean="0">
                <a:solidFill>
                  <a:schemeClr val="tx2"/>
                </a:solidFill>
                <a:latin typeface="+mj-lt"/>
                <a:ea typeface="+mj-ea"/>
                <a:cs typeface="+mj-cs"/>
              </a:rPr>
              <a:t>True stresses and true strains are commonly used when large strains are involved like what is happening  in metal forming. </a:t>
            </a: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577" name="Object 1"/>
          <p:cNvGraphicFramePr>
            <a:graphicFrameLocks noChangeAspect="1"/>
          </p:cNvGraphicFramePr>
          <p:nvPr/>
        </p:nvGraphicFramePr>
        <p:xfrm>
          <a:off x="714348" y="2786058"/>
          <a:ext cx="7436466" cy="1500198"/>
        </p:xfrm>
        <a:graphic>
          <a:graphicData uri="http://schemas.openxmlformats.org/presentationml/2006/ole">
            <mc:AlternateContent xmlns:mc="http://schemas.openxmlformats.org/markup-compatibility/2006">
              <mc:Choice xmlns:v="urn:schemas-microsoft-com:vml" Requires="v">
                <p:oleObj spid="_x0000_s24579" name="معادلة" r:id="rId4" imgW="4394200" imgH="889000" progId="Equation.3">
                  <p:embed/>
                </p:oleObj>
              </mc:Choice>
              <mc:Fallback>
                <p:oleObj name="معادلة" r:id="rId4" imgW="4394200" imgH="88900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48" y="2786058"/>
                        <a:ext cx="7436466" cy="15001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500042"/>
            <a:ext cx="777240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pPr>
              <a:buFont typeface="Arial" pitchFamily="34" charset="0"/>
              <a:buChar char="•"/>
            </a:pPr>
            <a:r>
              <a:rPr lang="en-US" dirty="0" smtClean="0"/>
              <a:t>The true stresses are calculated by dividing the load, </a:t>
            </a:r>
            <a:r>
              <a:rPr lang="en-US" i="1" dirty="0" smtClean="0"/>
              <a:t>P ,</a:t>
            </a:r>
            <a:r>
              <a:rPr lang="en-US" dirty="0" smtClean="0"/>
              <a:t> by the current or instantaneous cross-section area, </a:t>
            </a:r>
            <a:r>
              <a:rPr lang="en-US" i="1" dirty="0" smtClean="0"/>
              <a:t>A</a:t>
            </a:r>
            <a:r>
              <a:rPr lang="en-US" i="1" baseline="-25000" dirty="0" smtClean="0"/>
              <a:t>c</a:t>
            </a:r>
            <a:r>
              <a:rPr lang="en-US" i="1" dirty="0" smtClean="0"/>
              <a:t>  or </a:t>
            </a:r>
            <a:r>
              <a:rPr lang="en-US" i="1" dirty="0" err="1" smtClean="0"/>
              <a:t>A,</a:t>
            </a:r>
            <a:r>
              <a:rPr lang="en-US" dirty="0" err="1" smtClean="0"/>
              <a:t>at</a:t>
            </a:r>
            <a:r>
              <a:rPr lang="en-US" dirty="0" smtClean="0"/>
              <a:t> the instant of measuring the load, </a:t>
            </a:r>
            <a:r>
              <a:rPr lang="en-US" i="1" dirty="0" smtClean="0"/>
              <a:t>P</a:t>
            </a:r>
            <a:r>
              <a:rPr lang="en-US" dirty="0" smtClean="0"/>
              <a:t>  </a:t>
            </a:r>
          </a:p>
          <a:p>
            <a:r>
              <a:rPr lang="en-US" dirty="0" smtClean="0"/>
              <a:t> </a:t>
            </a:r>
            <a:endParaRPr lang="en-US" altLang="ko-KR" spc="-100" dirty="0" smtClean="0">
              <a:solidFill>
                <a:schemeClr val="tx2"/>
              </a:solidFill>
              <a:latin typeface="+mj-lt"/>
              <a:ea typeface="+mj-ea"/>
              <a:cs typeface="+mj-cs"/>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1"/>
          <p:cNvSpPr/>
          <p:nvPr/>
        </p:nvSpPr>
        <p:spPr>
          <a:xfrm>
            <a:off x="357158" y="3214686"/>
            <a:ext cx="7786742" cy="646331"/>
          </a:xfrm>
          <a:prstGeom prst="rect">
            <a:avLst/>
          </a:prstGeom>
        </p:spPr>
        <p:txBody>
          <a:bodyPr wrap="square">
            <a:spAutoFit/>
          </a:bodyPr>
          <a:lstStyle/>
          <a:p>
            <a:pPr>
              <a:buFont typeface="Arial" pitchFamily="34" charset="0"/>
              <a:buChar char="•"/>
            </a:pPr>
            <a:r>
              <a:rPr lang="en-US" dirty="0" smtClean="0"/>
              <a:t>True strain prior to necking, is obtained by referring small incremental change in length to the instantaneous length, </a:t>
            </a:r>
            <a:r>
              <a:rPr lang="en-US" i="1" dirty="0" smtClean="0"/>
              <a:t>l. </a:t>
            </a:r>
            <a:r>
              <a:rPr lang="en-US" dirty="0" smtClean="0"/>
              <a:t>The true strain is calculated as follows</a:t>
            </a:r>
            <a:endParaRPr lang="en-US" dirty="0"/>
          </a:p>
        </p:txBody>
      </p:sp>
      <p:sp>
        <p:nvSpPr>
          <p:cNvPr id="13" name="Rectangle 12"/>
          <p:cNvSpPr/>
          <p:nvPr/>
        </p:nvSpPr>
        <p:spPr>
          <a:xfrm>
            <a:off x="428596" y="4929198"/>
            <a:ext cx="7643866" cy="369332"/>
          </a:xfrm>
          <a:prstGeom prst="rect">
            <a:avLst/>
          </a:prstGeom>
        </p:spPr>
        <p:txBody>
          <a:bodyPr wrap="square">
            <a:spAutoFit/>
          </a:bodyPr>
          <a:lstStyle/>
          <a:p>
            <a:pPr>
              <a:buFont typeface="Arial" pitchFamily="34" charset="0"/>
              <a:buChar char="•"/>
            </a:pPr>
            <a:r>
              <a:rPr lang="en-US" dirty="0" smtClean="0"/>
              <a:t>True strain also called logarithmic strain, incremental strain or natural strain.</a:t>
            </a:r>
            <a:endParaRPr lang="en-US" altLang="ko-KR" spc="-100" dirty="0" smtClean="0">
              <a:solidFill>
                <a:schemeClr val="tx2"/>
              </a:solidFill>
            </a:endParaRPr>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5" name="Object 3"/>
          <p:cNvGraphicFramePr>
            <a:graphicFrameLocks noChangeAspect="1"/>
          </p:cNvGraphicFramePr>
          <p:nvPr/>
        </p:nvGraphicFramePr>
        <p:xfrm>
          <a:off x="714347" y="2571745"/>
          <a:ext cx="1785951" cy="530204"/>
        </p:xfrm>
        <a:graphic>
          <a:graphicData uri="http://schemas.openxmlformats.org/presentationml/2006/ole">
            <mc:AlternateContent xmlns:mc="http://schemas.openxmlformats.org/markup-compatibility/2006">
              <mc:Choice xmlns:v="urn:schemas-microsoft-com:vml" Requires="v">
                <p:oleObj spid="_x0000_s28681" name="معادلة" r:id="rId4" imgW="609336" imgH="177723" progId="Equation.3">
                  <p:embed/>
                </p:oleObj>
              </mc:Choice>
              <mc:Fallback>
                <p:oleObj name="معادلة" r:id="rId4" imgW="609336" imgH="177723" progId="Equation.3">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47" y="2571745"/>
                        <a:ext cx="1785951" cy="5302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678" name="Object 6"/>
          <p:cNvGraphicFramePr>
            <a:graphicFrameLocks noChangeAspect="1"/>
          </p:cNvGraphicFramePr>
          <p:nvPr/>
        </p:nvGraphicFramePr>
        <p:xfrm>
          <a:off x="785786" y="4000504"/>
          <a:ext cx="2038364" cy="857256"/>
        </p:xfrm>
        <a:graphic>
          <a:graphicData uri="http://schemas.openxmlformats.org/presentationml/2006/ole">
            <mc:AlternateContent xmlns:mc="http://schemas.openxmlformats.org/markup-compatibility/2006">
              <mc:Choice xmlns:v="urn:schemas-microsoft-com:vml" Requires="v">
                <p:oleObj spid="_x0000_s28682" name="معادلة" r:id="rId6" imgW="1016000" imgH="431800" progId="Equation.3">
                  <p:embed/>
                </p:oleObj>
              </mc:Choice>
              <mc:Fallback>
                <p:oleObj name="معادلة" r:id="rId6" imgW="1016000" imgH="431800"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5786" y="4000504"/>
                        <a:ext cx="2038364"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500042"/>
            <a:ext cx="777240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pPr>
              <a:buFont typeface="Wingdings" pitchFamily="2" charset="2"/>
              <a:buChar char="Ø"/>
            </a:pPr>
            <a:r>
              <a:rPr lang="en-US" dirty="0" smtClean="0"/>
              <a:t>True strain is given the symbol “</a:t>
            </a:r>
            <a:r>
              <a:rPr lang="el-GR" i="1" dirty="0" smtClean="0"/>
              <a:t>ε</a:t>
            </a:r>
            <a:r>
              <a:rPr lang="en-US" i="1" dirty="0" smtClean="0"/>
              <a:t>” </a:t>
            </a:r>
            <a:r>
              <a:rPr lang="en-US" dirty="0" smtClean="0"/>
              <a:t>while engineering strain is given the symbol of  </a:t>
            </a:r>
            <a:r>
              <a:rPr lang="en-US" i="1" dirty="0" smtClean="0"/>
              <a:t>“e”. </a:t>
            </a:r>
            <a:r>
              <a:rPr lang="en-US" dirty="0" smtClean="0"/>
              <a:t>The relationship between true and engineering strains can be drawn as follows:</a:t>
            </a:r>
          </a:p>
          <a:p>
            <a:r>
              <a:rPr lang="en-US" dirty="0" smtClean="0"/>
              <a:t> </a:t>
            </a:r>
            <a:endParaRPr lang="en-US" altLang="ko-KR" spc="-100" dirty="0" smtClean="0">
              <a:solidFill>
                <a:schemeClr val="tx2"/>
              </a:solidFill>
              <a:latin typeface="+mj-lt"/>
              <a:ea typeface="+mj-ea"/>
              <a:cs typeface="+mj-cs"/>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724" name="Object 4"/>
          <p:cNvGraphicFramePr>
            <a:graphicFrameLocks noChangeAspect="1"/>
          </p:cNvGraphicFramePr>
          <p:nvPr/>
        </p:nvGraphicFramePr>
        <p:xfrm>
          <a:off x="500034" y="2500306"/>
          <a:ext cx="7614987" cy="714380"/>
        </p:xfrm>
        <a:graphic>
          <a:graphicData uri="http://schemas.openxmlformats.org/presentationml/2006/ole">
            <mc:AlternateContent xmlns:mc="http://schemas.openxmlformats.org/markup-compatibility/2006">
              <mc:Choice xmlns:v="urn:schemas-microsoft-com:vml" Requires="v">
                <p:oleObj spid="_x0000_s30726" name="معادلة" r:id="rId4" imgW="4775200" imgH="444500" progId="Equation.3">
                  <p:embed/>
                </p:oleObj>
              </mc:Choice>
              <mc:Fallback>
                <p:oleObj name="معادلة" r:id="rId4" imgW="4775200" imgH="4445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34" y="2500306"/>
                        <a:ext cx="7614987" cy="7143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D00145-F497-47E2-B808-48E744AFC054}" type="datetime1">
              <a:rPr lang="en-US" smtClean="0"/>
              <a:pPr/>
              <a:t>20/3/2017</a:t>
            </a:fld>
            <a:endParaRPr lang="en-US"/>
          </a:p>
        </p:txBody>
      </p:sp>
      <p:sp>
        <p:nvSpPr>
          <p:cNvPr id="8" name="Footer Placeholder 7"/>
          <p:cNvSpPr>
            <a:spLocks noGrp="1"/>
          </p:cNvSpPr>
          <p:nvPr>
            <p:ph type="ftr" sz="quarter" idx="11"/>
          </p:nvPr>
        </p:nvSpPr>
        <p:spPr/>
        <p:txBody>
          <a:bodyPr/>
          <a:lstStyle/>
          <a:p>
            <a:r>
              <a:rPr lang="en-US" smtClean="0"/>
              <a:t>Chapter 3: Principle of Metal Forming Theory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a:p>
        </p:txBody>
      </p:sp>
      <p:sp>
        <p:nvSpPr>
          <p:cNvPr id="10" name="Rectangle 2"/>
          <p:cNvSpPr txBox="1">
            <a:spLocks noChangeArrowheads="1"/>
          </p:cNvSpPr>
          <p:nvPr/>
        </p:nvSpPr>
        <p:spPr>
          <a:xfrm>
            <a:off x="500034" y="928670"/>
            <a:ext cx="7772400" cy="1143000"/>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lang="en-US" sz="2000" dirty="0" smtClean="0">
                <a:solidFill>
                  <a:schemeClr val="tx1">
                    <a:tint val="75000"/>
                  </a:schemeClr>
                </a:solidFill>
              </a:rPr>
              <a:t> </a:t>
            </a:r>
          </a:p>
        </p:txBody>
      </p:sp>
      <p:sp>
        <p:nvSpPr>
          <p:cNvPr id="11" name="Rectangle 2"/>
          <p:cNvSpPr txBox="1">
            <a:spLocks noChangeArrowheads="1"/>
          </p:cNvSpPr>
          <p:nvPr/>
        </p:nvSpPr>
        <p:spPr>
          <a:xfrm>
            <a:off x="357158" y="2500306"/>
            <a:ext cx="7772400" cy="2286016"/>
          </a:xfrm>
          <a:prstGeom prst="rect">
            <a:avLst/>
          </a:prstGeom>
        </p:spPr>
        <p:txBody>
          <a:bodyPr vert="horz" lIns="91440" tIns="45720" rIns="91440" bIns="45720" rtlCol="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100" normalizeH="0" baseline="0" noProof="0" dirty="0" smtClean="0">
                <a:ln>
                  <a:noFill/>
                </a:ln>
                <a:solidFill>
                  <a:schemeClr val="tx2"/>
                </a:solidFill>
                <a:effectLst/>
                <a:uLnTx/>
                <a:uFillTx/>
                <a:latin typeface="+mj-lt"/>
                <a:ea typeface="+mj-ea"/>
                <a:cs typeface="+mj-cs"/>
              </a:rPr>
              <a:t>Chapter 3: Principle</a:t>
            </a:r>
            <a:r>
              <a:rPr kumimoji="0" lang="en-US" sz="2400" b="1" i="0" u="none" strike="noStrike" kern="1200" cap="none" spc="-100" normalizeH="0" noProof="0" dirty="0" smtClean="0">
                <a:ln>
                  <a:noFill/>
                </a:ln>
                <a:solidFill>
                  <a:schemeClr val="tx2"/>
                </a:solidFill>
                <a:effectLst/>
                <a:uLnTx/>
                <a:uFillTx/>
                <a:latin typeface="+mj-lt"/>
                <a:ea typeface="+mj-ea"/>
                <a:cs typeface="+mj-cs"/>
              </a:rPr>
              <a:t> of Metal Forming Theory</a:t>
            </a:r>
            <a:r>
              <a:rPr kumimoji="0" lang="en-US" sz="2400" b="1" i="0" u="none" strike="noStrike" kern="1200" cap="none" spc="-100" normalizeH="0" baseline="0" noProof="0" dirty="0" smtClean="0">
                <a:ln>
                  <a:noFill/>
                </a:ln>
                <a:solidFill>
                  <a:schemeClr val="tx2"/>
                </a:solidFill>
                <a:effectLst/>
                <a:uLnTx/>
                <a:uFillTx/>
                <a:latin typeface="+mj-lt"/>
                <a:ea typeface="+mj-ea"/>
                <a:cs typeface="+mj-cs"/>
              </a:rPr>
              <a:t>.</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100" normalizeH="0" baseline="0" noProof="0" dirty="0" smtClean="0">
              <a:ln>
                <a:noFill/>
              </a:ln>
              <a:solidFill>
                <a:schemeClr val="tx2"/>
              </a:solidFill>
              <a:effectLst/>
              <a:uLnTx/>
              <a:uFillTx/>
              <a:latin typeface="+mj-lt"/>
              <a:ea typeface="+mj-ea"/>
              <a:cs typeface="+mj-cs"/>
            </a:endParaRPr>
          </a:p>
          <a:p>
            <a:pPr lvl="0">
              <a:spcBef>
                <a:spcPct val="0"/>
              </a:spcBef>
              <a:defRPr/>
            </a:pPr>
            <a:r>
              <a:rPr lang="en-US" b="1" spc="-100" dirty="0" smtClean="0">
                <a:solidFill>
                  <a:schemeClr val="tx2"/>
                </a:solidFill>
              </a:rPr>
              <a:t>3.2	Nominal and true stresses and strains. </a:t>
            </a:r>
          </a:p>
          <a:p>
            <a:endParaRPr lang="en-US" dirty="0" smtClean="0"/>
          </a:p>
          <a:p>
            <a:r>
              <a:rPr lang="en-US" b="1" spc="-100" dirty="0" smtClean="0">
                <a:solidFill>
                  <a:schemeClr val="tx2"/>
                </a:solidFill>
              </a:rPr>
              <a:t>Main features of engineering and true strain :</a:t>
            </a:r>
          </a:p>
          <a:p>
            <a:endParaRPr lang="en-US" b="1" spc="-100" dirty="0" smtClean="0">
              <a:solidFill>
                <a:schemeClr val="tx2"/>
              </a:solidFill>
            </a:endParaRPr>
          </a:p>
          <a:p>
            <a:pPr>
              <a:buFont typeface="Wingdings" pitchFamily="2" charset="2"/>
              <a:buChar char="Ø"/>
            </a:pPr>
            <a:r>
              <a:rPr lang="en-US" spc="-100" dirty="0" smtClean="0">
                <a:solidFill>
                  <a:schemeClr val="tx2"/>
                </a:solidFill>
              </a:rPr>
              <a:t>True strain has the same numerical value in tension and in compression loadings (with negative sign in compression), which is not the case for engineering strain.</a:t>
            </a:r>
          </a:p>
          <a:p>
            <a:endParaRPr lang="en-US" spc="-100" dirty="0" smtClean="0">
              <a:solidFill>
                <a:schemeClr val="tx2"/>
              </a:solidFill>
            </a:endParaRPr>
          </a:p>
          <a:p>
            <a:r>
              <a:rPr lang="en-US" u="sng" spc="-100" dirty="0" smtClean="0">
                <a:solidFill>
                  <a:schemeClr val="tx2"/>
                </a:solidFill>
              </a:rPr>
              <a:t>For example :</a:t>
            </a:r>
          </a:p>
          <a:p>
            <a:pPr lvl="0"/>
            <a:r>
              <a:rPr lang="en-US" spc="-100" dirty="0" smtClean="0">
                <a:solidFill>
                  <a:schemeClr val="tx2"/>
                </a:solidFill>
              </a:rPr>
              <a:t>Consider a test specimen the gauge length of which is elongated from 10 to 20 mm or compressed from 20 to 10 mm, the true and engineering strains for both cases are given as follows:</a:t>
            </a:r>
          </a:p>
          <a:p>
            <a:endParaRPr lang="en-US" spc="-100" dirty="0" smtClean="0">
              <a:solidFill>
                <a:schemeClr val="tx2"/>
              </a:solidFill>
            </a:endParaRPr>
          </a:p>
          <a:p>
            <a:endParaRPr lang="en-US" u="sng" spc="-100" dirty="0" smtClean="0">
              <a:solidFill>
                <a:schemeClr val="tx2"/>
              </a:solidFill>
            </a:endParaRPr>
          </a:p>
          <a:p>
            <a:r>
              <a:rPr lang="en-US" b="1" spc="-100" dirty="0" smtClean="0">
                <a:solidFill>
                  <a:schemeClr val="tx2"/>
                </a:solidFill>
              </a:rPr>
              <a:t> </a:t>
            </a:r>
            <a:endParaRPr lang="en-US" altLang="ko-KR" b="1" spc="-100" dirty="0" smtClean="0">
              <a:solidFill>
                <a:schemeClr val="tx2"/>
              </a:solidFill>
            </a:endParaRPr>
          </a:p>
        </p:txBody>
      </p:sp>
      <p:sp>
        <p:nvSpPr>
          <p:cNvPr id="3163" name="Rectangle 9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579" name="Rectangle 3"/>
          <p:cNvSpPr>
            <a:spLocks noChangeArrowheads="1"/>
          </p:cNvSpPr>
          <p:nvPr/>
        </p:nvSpPr>
        <p:spPr bwMode="auto">
          <a:xfrm>
            <a:off x="0" y="885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7" name="Rectangle 5"/>
          <p:cNvSpPr>
            <a:spLocks noChangeArrowheads="1"/>
          </p:cNvSpPr>
          <p:nvPr/>
        </p:nvSpPr>
        <p:spPr bwMode="auto">
          <a:xfrm>
            <a:off x="0" y="180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0" name="Rectangle 8"/>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6" name="Rectangle 6"/>
          <p:cNvSpPr>
            <a:spLocks noChangeArrowheads="1"/>
          </p:cNvSpPr>
          <p:nvPr/>
        </p:nvSpPr>
        <p:spPr bwMode="auto">
          <a:xfrm>
            <a:off x="0" y="447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 name="Picture 2"/>
          <p:cNvPicPr>
            <a:picLocks noChangeAspect="1" noChangeArrowheads="1"/>
          </p:cNvPicPr>
          <p:nvPr/>
        </p:nvPicPr>
        <p:blipFill>
          <a:blip r:embed="rId3"/>
          <a:srcRect l="29883" t="60791" r="27344" b="20898"/>
          <a:stretch>
            <a:fillRect/>
          </a:stretch>
        </p:blipFill>
        <p:spPr bwMode="auto">
          <a:xfrm>
            <a:off x="1357290" y="4143380"/>
            <a:ext cx="4797776" cy="164307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1202</TotalTime>
  <Words>2629</Words>
  <Application>Microsoft Office PowerPoint</Application>
  <PresentationFormat>On-screen Show (4:3)</PresentationFormat>
  <Paragraphs>1039</Paragraphs>
  <Slides>49</Slides>
  <Notes>49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1" baseType="lpstr">
      <vt:lpstr>Adjacency</vt:lpstr>
      <vt:lpstr>معادلة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User</cp:lastModifiedBy>
  <cp:revision>158</cp:revision>
  <dcterms:created xsi:type="dcterms:W3CDTF">2013-11-11T18:21:24Z</dcterms:created>
  <dcterms:modified xsi:type="dcterms:W3CDTF">2017-03-20T06:55:25Z</dcterms:modified>
</cp:coreProperties>
</file>