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3" r:id="rId7"/>
    <p:sldId id="264" r:id="rId8"/>
    <p:sldId id="260" r:id="rId9"/>
    <p:sldId id="265" r:id="rId10"/>
    <p:sldId id="266" r:id="rId11"/>
    <p:sldId id="261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652E-7785-4979-97A6-057AE461F9A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805B-26D2-46CC-936A-F2748C23D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127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652E-7785-4979-97A6-057AE461F9A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805B-26D2-46CC-936A-F2748C23D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629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652E-7785-4979-97A6-057AE461F9A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805B-26D2-46CC-936A-F2748C23D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5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652E-7785-4979-97A6-057AE461F9A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805B-26D2-46CC-936A-F2748C23D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274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652E-7785-4979-97A6-057AE461F9A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805B-26D2-46CC-936A-F2748C23D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872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652E-7785-4979-97A6-057AE461F9A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805B-26D2-46CC-936A-F2748C23D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58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652E-7785-4979-97A6-057AE461F9A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805B-26D2-46CC-936A-F2748C23D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993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652E-7785-4979-97A6-057AE461F9A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805B-26D2-46CC-936A-F2748C23D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125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652E-7785-4979-97A6-057AE461F9A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805B-26D2-46CC-936A-F2748C23D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741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652E-7785-4979-97A6-057AE461F9A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805B-26D2-46CC-936A-F2748C23D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96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652E-7785-4979-97A6-057AE461F9A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805B-26D2-46CC-936A-F2748C23D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54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4652E-7785-4979-97A6-057AE461F9A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D805B-26D2-46CC-936A-F2748C23D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125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051175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CHAPTER 3</a:t>
            </a:r>
            <a:br>
              <a:rPr lang="en-US" sz="6600" dirty="0" smtClean="0"/>
            </a:br>
            <a:r>
              <a:rPr lang="en-US" sz="6600" dirty="0" smtClean="0"/>
              <a:t>Language &amp; Social Variation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052027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2/ </a:t>
            </a:r>
            <a:r>
              <a:rPr lang="en-US" u="sng" dirty="0" smtClean="0"/>
              <a:t>Occupation &amp; Socio-economic status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Sociolinguist William </a:t>
            </a:r>
            <a:r>
              <a:rPr lang="en-US" dirty="0" err="1" smtClean="0"/>
              <a:t>Labov</a:t>
            </a:r>
            <a:r>
              <a:rPr lang="en-US" dirty="0" smtClean="0"/>
              <a:t> study</a:t>
            </a:r>
          </a:p>
          <a:p>
            <a:pPr lvl="2"/>
            <a:r>
              <a:rPr lang="en-US" dirty="0" smtClean="0"/>
              <a:t>New York department stores (3)</a:t>
            </a:r>
          </a:p>
          <a:p>
            <a:pPr lvl="2"/>
            <a:r>
              <a:rPr lang="en-US" dirty="0" smtClean="0"/>
              <a:t>“Where are the women’s shoes?”- “on the </a:t>
            </a:r>
            <a:r>
              <a:rPr lang="en-US" u="sng" dirty="0" smtClean="0"/>
              <a:t>fourth floor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Focused on the linguistic variable: the /r/ sound</a:t>
            </a:r>
          </a:p>
          <a:p>
            <a:pPr lvl="2"/>
            <a:r>
              <a:rPr lang="en-US" dirty="0" smtClean="0"/>
              <a:t>Results: there was a regular pattern: the higher the socio-economic status the more /r/ sounds were produced, and vice versa.</a:t>
            </a:r>
          </a:p>
          <a:p>
            <a:pPr lvl="2"/>
            <a:r>
              <a:rPr lang="en-US" dirty="0" smtClean="0"/>
              <a:t>British study </a:t>
            </a:r>
            <a:r>
              <a:rPr lang="en-US" smtClean="0"/>
              <a:t>reverse results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66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Markers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Social marker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When a certain </a:t>
            </a:r>
            <a:r>
              <a:rPr lang="en-US" u="sng" dirty="0" smtClean="0"/>
              <a:t>linguistic</a:t>
            </a:r>
            <a:r>
              <a:rPr lang="en-US" dirty="0" smtClean="0"/>
              <a:t> feature (variable) occurs frequently in your speech it marks you as a </a:t>
            </a:r>
            <a:r>
              <a:rPr lang="en-US" u="sng" dirty="0" smtClean="0"/>
              <a:t>member</a:t>
            </a:r>
            <a:r>
              <a:rPr lang="en-US" dirty="0" smtClean="0"/>
              <a:t> of a particular social group.</a:t>
            </a:r>
          </a:p>
          <a:p>
            <a:r>
              <a:rPr lang="en-US" dirty="0" smtClean="0"/>
              <a:t>Clip </a:t>
            </a:r>
          </a:p>
          <a:p>
            <a:r>
              <a:rPr lang="en-US" dirty="0" smtClean="0"/>
              <a:t>E.g.</a:t>
            </a:r>
          </a:p>
          <a:p>
            <a:pPr lvl="1"/>
            <a:r>
              <a:rPr lang="en-US" dirty="0" smtClean="0"/>
              <a:t>/r/</a:t>
            </a:r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ing</a:t>
            </a:r>
            <a:r>
              <a:rPr lang="en-US" dirty="0" smtClean="0"/>
              <a:t>/ ‘</a:t>
            </a:r>
            <a:r>
              <a:rPr lang="en-US" dirty="0" err="1" smtClean="0"/>
              <a:t>sittin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/h/ dropping- ‘_ad’</a:t>
            </a:r>
          </a:p>
          <a:p>
            <a:pPr lvl="1"/>
            <a:r>
              <a:rPr lang="en-US" dirty="0" smtClean="0"/>
              <a:t>Charles Dickens's example (see book)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761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Speech Style &amp; Style Shifting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u="sng" dirty="0" smtClean="0"/>
              <a:t>Speech style:</a:t>
            </a:r>
          </a:p>
          <a:p>
            <a:pPr lvl="1"/>
            <a:r>
              <a:rPr lang="en-US" dirty="0" smtClean="0"/>
              <a:t>As a social feature of language use./ </a:t>
            </a:r>
            <a:r>
              <a:rPr lang="en-US" dirty="0" err="1" smtClean="0"/>
              <a:t>Labov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Most basic distinction:</a:t>
            </a:r>
          </a:p>
          <a:p>
            <a:pPr lvl="2"/>
            <a:r>
              <a:rPr lang="en-US" dirty="0" smtClean="0"/>
              <a:t>Formal /  “careful” style / more attention to ‘</a:t>
            </a:r>
            <a:r>
              <a:rPr lang="en-US" u="sng" dirty="0" smtClean="0"/>
              <a:t>how</a:t>
            </a:r>
            <a:r>
              <a:rPr lang="en-US" dirty="0" smtClean="0"/>
              <a:t>’ we speak</a:t>
            </a:r>
          </a:p>
          <a:p>
            <a:pPr lvl="2"/>
            <a:r>
              <a:rPr lang="en-US" dirty="0" smtClean="0"/>
              <a:t>Informal / “casual” style / less attention</a:t>
            </a:r>
          </a:p>
          <a:p>
            <a:r>
              <a:rPr lang="en-US" u="sng" dirty="0" smtClean="0"/>
              <a:t>Style shifting:</a:t>
            </a:r>
          </a:p>
          <a:p>
            <a:pPr lvl="1"/>
            <a:r>
              <a:rPr lang="en-US" dirty="0" smtClean="0"/>
              <a:t>A change from one style to another.</a:t>
            </a:r>
          </a:p>
          <a:p>
            <a:pPr lvl="1"/>
            <a:r>
              <a:rPr lang="en-US" dirty="0" smtClean="0"/>
              <a:t>E.g. </a:t>
            </a:r>
          </a:p>
          <a:p>
            <a:pPr lvl="2"/>
            <a:r>
              <a:rPr lang="en-US" dirty="0" smtClean="0"/>
              <a:t>1/ </a:t>
            </a:r>
            <a:r>
              <a:rPr lang="en-US" dirty="0" err="1" smtClean="0"/>
              <a:t>Labov</a:t>
            </a:r>
            <a:r>
              <a:rPr lang="en-US" dirty="0" smtClean="0"/>
              <a:t> “Excuse me”/ to elicit a more “careful” style by repetition</a:t>
            </a:r>
          </a:p>
          <a:p>
            <a:pPr lvl="2"/>
            <a:r>
              <a:rPr lang="en-US" dirty="0" smtClean="0"/>
              <a:t>The frequency of /r/ increased in all groups with paying more attention to speech - but more in the middle-class speakers (</a:t>
            </a:r>
            <a:r>
              <a:rPr lang="en-US" dirty="0" err="1" smtClean="0"/>
              <a:t>macys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2/ asking someone to read a text out loud/ more careful </a:t>
            </a:r>
            <a:r>
              <a:rPr lang="en-US" dirty="0" err="1" smtClean="0"/>
              <a:t>pron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400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Prestige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Overt prestige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When </a:t>
            </a:r>
            <a:r>
              <a:rPr lang="en-US" dirty="0" err="1" smtClean="0"/>
              <a:t>ppl</a:t>
            </a:r>
            <a:r>
              <a:rPr lang="en-US" dirty="0" smtClean="0"/>
              <a:t> change their speech in the direction of the form that is more frequent in the speech of </a:t>
            </a:r>
            <a:r>
              <a:rPr lang="en-US" dirty="0" err="1" smtClean="0"/>
              <a:t>ppl</a:t>
            </a:r>
            <a:r>
              <a:rPr lang="en-US" dirty="0" smtClean="0"/>
              <a:t> having a higher social status.</a:t>
            </a:r>
          </a:p>
          <a:p>
            <a:r>
              <a:rPr lang="en-US" u="sng" dirty="0" smtClean="0"/>
              <a:t>Covert prestige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Some groups do not show style-shifting as other groups</a:t>
            </a:r>
          </a:p>
          <a:p>
            <a:pPr lvl="1"/>
            <a:r>
              <a:rPr lang="en-US" dirty="0" smtClean="0"/>
              <a:t>E.g. ‘lower-working-class’ speakers</a:t>
            </a:r>
          </a:p>
          <a:p>
            <a:pPr lvl="1"/>
            <a:r>
              <a:rPr lang="en-US" dirty="0" smtClean="0"/>
              <a:t>They value the features that mark them as members of their social group./ avoid changing/ value group solidarity.</a:t>
            </a:r>
          </a:p>
          <a:p>
            <a:pPr lvl="1"/>
            <a:r>
              <a:rPr lang="en-US" dirty="0" smtClean="0"/>
              <a:t>Esp. younger speakers “I </a:t>
            </a:r>
            <a:r>
              <a:rPr lang="en-US" dirty="0" err="1" smtClean="0"/>
              <a:t>aint</a:t>
            </a:r>
            <a:r>
              <a:rPr lang="en-US" dirty="0" smtClean="0"/>
              <a:t> </a:t>
            </a:r>
            <a:r>
              <a:rPr lang="en-US" dirty="0" err="1" smtClean="0"/>
              <a:t>doin</a:t>
            </a:r>
            <a:r>
              <a:rPr lang="en-US" dirty="0" smtClean="0"/>
              <a:t> </a:t>
            </a:r>
            <a:r>
              <a:rPr lang="en-US" dirty="0" err="1" smtClean="0"/>
              <a:t>nottin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079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Speech Accommodation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10000"/>
          </a:bodyPr>
          <a:lstStyle/>
          <a:p>
            <a:r>
              <a:rPr lang="en-US" u="sng" dirty="0"/>
              <a:t>Speech </a:t>
            </a:r>
            <a:r>
              <a:rPr lang="en-US" u="sng" dirty="0" smtClean="0"/>
              <a:t>accommodation:</a:t>
            </a:r>
          </a:p>
          <a:p>
            <a:pPr lvl="1"/>
            <a:r>
              <a:rPr lang="en-US" dirty="0" smtClean="0"/>
              <a:t>Variation in speech style is not only </a:t>
            </a:r>
            <a:r>
              <a:rPr lang="en-US" dirty="0"/>
              <a:t>influenced </a:t>
            </a:r>
            <a:r>
              <a:rPr lang="en-US" dirty="0" smtClean="0"/>
              <a:t>by social class and attention to speech but also by the speech style of the listener.</a:t>
            </a:r>
          </a:p>
          <a:p>
            <a:pPr lvl="1"/>
            <a:r>
              <a:rPr lang="en-US" dirty="0" smtClean="0"/>
              <a:t>Our ability to modify our speech style toward or away from the perceived style of the person we’re talking to.</a:t>
            </a:r>
          </a:p>
          <a:p>
            <a:r>
              <a:rPr lang="en-US" u="sng" dirty="0" smtClean="0"/>
              <a:t>Convergence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Adopting a speech style to </a:t>
            </a:r>
            <a:r>
              <a:rPr lang="en-US" dirty="0"/>
              <a:t>reduce social distance.</a:t>
            </a:r>
          </a:p>
          <a:p>
            <a:pPr lvl="1"/>
            <a:r>
              <a:rPr lang="en-US" dirty="0" smtClean="0"/>
              <a:t>E.g. teenage boy talking to friend’s mother</a:t>
            </a:r>
          </a:p>
          <a:p>
            <a:r>
              <a:rPr lang="en-US" u="sng" dirty="0" smtClean="0"/>
              <a:t>Divergence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When a speech style is used to emphasize social distance.</a:t>
            </a:r>
          </a:p>
          <a:p>
            <a:pPr lvl="1"/>
            <a:r>
              <a:rPr lang="en-US" dirty="0" smtClean="0"/>
              <a:t>E.g. </a:t>
            </a:r>
            <a:r>
              <a:rPr lang="en-US" dirty="0"/>
              <a:t>S</a:t>
            </a:r>
            <a:r>
              <a:rPr lang="en-US" dirty="0" smtClean="0"/>
              <a:t>cottish teenager talking to his teacher.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698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Register &amp; Jargon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0000" lnSpcReduction="20000"/>
          </a:bodyPr>
          <a:lstStyle/>
          <a:p>
            <a:r>
              <a:rPr lang="en-US" u="sng" dirty="0" smtClean="0"/>
              <a:t>Register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 conventional </a:t>
            </a:r>
            <a:r>
              <a:rPr lang="en-US" u="sng" dirty="0" smtClean="0"/>
              <a:t>way</a:t>
            </a:r>
            <a:r>
              <a:rPr lang="en-US" dirty="0" smtClean="0"/>
              <a:t> of using language that is appropriate in a specific </a:t>
            </a:r>
            <a:r>
              <a:rPr lang="en-US" u="sng" dirty="0" smtClean="0"/>
              <a:t>context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E.g.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ituational/ Religious register “Ye shall be blessed”</a:t>
            </a:r>
          </a:p>
          <a:p>
            <a:pPr lvl="2"/>
            <a:r>
              <a:rPr lang="en-US" dirty="0" smtClean="0"/>
              <a:t>Occupational/ Legal register “take the witness stand”</a:t>
            </a:r>
          </a:p>
          <a:p>
            <a:pPr lvl="2"/>
            <a:r>
              <a:rPr lang="en-US" dirty="0" smtClean="0"/>
              <a:t>Topical/ Linguistic register “morphology is the linguistic study of…”</a:t>
            </a:r>
          </a:p>
          <a:p>
            <a:r>
              <a:rPr lang="en-US" u="sng" dirty="0" smtClean="0"/>
              <a:t>Jargon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special technical </a:t>
            </a:r>
            <a:r>
              <a:rPr lang="en-US" u="sng" dirty="0" smtClean="0"/>
              <a:t>vocabulary</a:t>
            </a:r>
            <a:r>
              <a:rPr lang="en-US" dirty="0" smtClean="0"/>
              <a:t> associated with a specific area of work or interest/ used by those inside established social groups/ often defined by </a:t>
            </a:r>
            <a:r>
              <a:rPr lang="en-US" u="sng" dirty="0" smtClean="0"/>
              <a:t>professional</a:t>
            </a:r>
            <a:r>
              <a:rPr lang="en-US" dirty="0" smtClean="0"/>
              <a:t> status.</a:t>
            </a:r>
          </a:p>
          <a:p>
            <a:pPr lvl="1"/>
            <a:r>
              <a:rPr lang="en-US" dirty="0" smtClean="0"/>
              <a:t>‘insiders’ vs. ‘outsiders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Clip</a:t>
            </a:r>
            <a:endParaRPr lang="en-US" dirty="0" smtClean="0"/>
          </a:p>
          <a:p>
            <a:pPr lvl="1"/>
            <a:r>
              <a:rPr lang="en-US" dirty="0" smtClean="0"/>
              <a:t>E.g.</a:t>
            </a:r>
          </a:p>
          <a:p>
            <a:pPr lvl="2"/>
            <a:r>
              <a:rPr lang="en-US" dirty="0" smtClean="0"/>
              <a:t>In medical </a:t>
            </a:r>
            <a:r>
              <a:rPr lang="en-US" dirty="0" smtClean="0"/>
              <a:t>register “arthritis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Other e.g. (technical, religious, academic, culinary…)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738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r>
              <a:rPr lang="en-US" u="sng" dirty="0" smtClean="0"/>
              <a:t>Slang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Words or phrases that are used instead of more everyday terms among </a:t>
            </a:r>
            <a:r>
              <a:rPr lang="en-US" u="sng" dirty="0" smtClean="0"/>
              <a:t>younger</a:t>
            </a:r>
            <a:r>
              <a:rPr lang="en-US" dirty="0" smtClean="0"/>
              <a:t> speakers and other groups with special interest. (</a:t>
            </a:r>
            <a:r>
              <a:rPr lang="en-US" u="sng" dirty="0" smtClean="0"/>
              <a:t>not</a:t>
            </a:r>
            <a:r>
              <a:rPr lang="en-US" dirty="0" smtClean="0"/>
              <a:t> related to profession or occupation)/ “colloquial” speech</a:t>
            </a:r>
          </a:p>
          <a:p>
            <a:pPr lvl="1"/>
            <a:r>
              <a:rPr lang="en-US" dirty="0" smtClean="0"/>
              <a:t>Typically used among those </a:t>
            </a:r>
            <a:r>
              <a:rPr lang="en-US" u="sng" dirty="0" smtClean="0"/>
              <a:t>outside</a:t>
            </a:r>
            <a:r>
              <a:rPr lang="en-US" dirty="0" smtClean="0"/>
              <a:t> higher status groups.</a:t>
            </a:r>
          </a:p>
          <a:p>
            <a:pPr lvl="1"/>
            <a:r>
              <a:rPr lang="en-US" dirty="0" smtClean="0"/>
              <a:t>E.g.</a:t>
            </a:r>
          </a:p>
          <a:p>
            <a:pPr lvl="2"/>
            <a:r>
              <a:rPr lang="en-US" dirty="0" smtClean="0"/>
              <a:t>Bucks (dollars or money)</a:t>
            </a:r>
          </a:p>
          <a:p>
            <a:pPr lvl="2"/>
            <a:r>
              <a:rPr lang="en-US" dirty="0" smtClean="0"/>
              <a:t>Mega- ‘a lot of’ (megabucks)</a:t>
            </a:r>
          </a:p>
          <a:p>
            <a:pPr lvl="2"/>
            <a:r>
              <a:rPr lang="en-US" dirty="0" err="1" smtClean="0"/>
              <a:t>Benjamins</a:t>
            </a:r>
            <a:r>
              <a:rPr lang="en-US" dirty="0" smtClean="0"/>
              <a:t> ($ 100)</a:t>
            </a:r>
          </a:p>
          <a:p>
            <a:pPr lvl="1"/>
            <a:r>
              <a:rPr lang="en-US" dirty="0" smtClean="0"/>
              <a:t>Slang is an aspect of social life that is subject to </a:t>
            </a:r>
            <a:r>
              <a:rPr lang="en-US" u="sng" dirty="0" smtClean="0"/>
              <a:t>fashion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Esp. adolescents/ to distinguish themselves from others</a:t>
            </a:r>
            <a:r>
              <a:rPr lang="en-US" dirty="0" smtClean="0"/>
              <a:t>/ share same ideas &amp; attitudes/ </a:t>
            </a:r>
            <a:r>
              <a:rPr lang="en-US" dirty="0" smtClean="0"/>
              <a:t>a marker of </a:t>
            </a:r>
            <a:r>
              <a:rPr lang="en-US" u="sng" dirty="0" smtClean="0"/>
              <a:t>group identity </a:t>
            </a:r>
            <a:r>
              <a:rPr lang="en-US" dirty="0" smtClean="0"/>
              <a:t>during a limited stage of life</a:t>
            </a:r>
          </a:p>
          <a:p>
            <a:pPr lvl="2"/>
            <a:r>
              <a:rPr lang="en-US" dirty="0" smtClean="0"/>
              <a:t>Slang expressions ‘</a:t>
            </a:r>
            <a:r>
              <a:rPr lang="en-US" u="sng" dirty="0" smtClean="0"/>
              <a:t>grow old</a:t>
            </a:r>
            <a:r>
              <a:rPr lang="en-US" dirty="0" smtClean="0"/>
              <a:t>’ rather quickly/ (groove</a:t>
            </a:r>
            <a:r>
              <a:rPr lang="en-US" dirty="0"/>
              <a:t>,</a:t>
            </a:r>
            <a:r>
              <a:rPr lang="en-US" dirty="0" smtClean="0"/>
              <a:t> hip</a:t>
            </a:r>
            <a:r>
              <a:rPr lang="en-US" dirty="0"/>
              <a:t>,</a:t>
            </a:r>
            <a:r>
              <a:rPr lang="en-US" dirty="0" smtClean="0"/>
              <a:t> super</a:t>
            </a:r>
            <a:r>
              <a:rPr lang="en-US" dirty="0"/>
              <a:t>)</a:t>
            </a:r>
            <a:r>
              <a:rPr lang="en-US" dirty="0" smtClean="0"/>
              <a:t> Old, became (awesome, rad, wicked) </a:t>
            </a:r>
            <a:r>
              <a:rPr lang="en-US" dirty="0" smtClean="0"/>
              <a:t>New </a:t>
            </a:r>
            <a:endParaRPr lang="en-US" dirty="0" smtClean="0"/>
          </a:p>
          <a:p>
            <a:pPr lvl="1"/>
            <a:r>
              <a:rPr lang="en-US" dirty="0" smtClean="0"/>
              <a:t>Thus, the </a:t>
            </a:r>
            <a:r>
              <a:rPr lang="en-US" u="sng" dirty="0" smtClean="0"/>
              <a:t>age</a:t>
            </a:r>
            <a:r>
              <a:rPr lang="en-US" dirty="0" smtClean="0"/>
              <a:t> factor is another important factor involved in social variation of language use.</a:t>
            </a:r>
          </a:p>
        </p:txBody>
      </p:sp>
    </p:spTree>
    <p:extLst>
      <p:ext uri="{BB962C8B-B14F-4D97-AF65-F5344CB8AC3E}">
        <p14:creationId xmlns:p14="http://schemas.microsoft.com/office/powerpoint/2010/main" val="2669810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Taboo terms:</a:t>
            </a:r>
          </a:p>
          <a:p>
            <a:pPr lvl="1"/>
            <a:r>
              <a:rPr lang="en-US" dirty="0"/>
              <a:t>Words and phrases that people </a:t>
            </a:r>
            <a:r>
              <a:rPr lang="en-US" u="sng" dirty="0"/>
              <a:t>avoid</a:t>
            </a:r>
            <a:r>
              <a:rPr lang="en-US" dirty="0"/>
              <a:t> for reasons related to religion, politeness, and prohibited behavior.</a:t>
            </a:r>
          </a:p>
          <a:p>
            <a:pPr lvl="1"/>
            <a:r>
              <a:rPr lang="en-US" dirty="0"/>
              <a:t>Often called ‘Swear’ words / ‘bleeped’ in broadcasting, or ‘starred’ in written context.</a:t>
            </a:r>
          </a:p>
          <a:p>
            <a:pPr lvl="1"/>
            <a:r>
              <a:rPr lang="en-US" dirty="0"/>
              <a:t>More commonly found among ‘</a:t>
            </a:r>
            <a:r>
              <a:rPr lang="en-US" u="sng" dirty="0"/>
              <a:t>lower-status</a:t>
            </a:r>
            <a:r>
              <a:rPr lang="en-US" dirty="0"/>
              <a:t>’ group.</a:t>
            </a:r>
          </a:p>
          <a:p>
            <a:pPr lvl="1"/>
            <a:r>
              <a:rPr lang="en-US" dirty="0"/>
              <a:t>Differences in </a:t>
            </a:r>
            <a:r>
              <a:rPr lang="en-US" u="sng" dirty="0"/>
              <a:t>male</a:t>
            </a:r>
            <a:r>
              <a:rPr lang="en-US" dirty="0"/>
              <a:t> &amp; female usage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758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American 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u="sng" dirty="0"/>
              <a:t>African American </a:t>
            </a:r>
            <a:r>
              <a:rPr lang="en-US" u="sng" dirty="0" smtClean="0"/>
              <a:t>English (AAE) :</a:t>
            </a:r>
          </a:p>
          <a:p>
            <a:pPr lvl="1"/>
            <a:r>
              <a:rPr lang="en-US" dirty="0"/>
              <a:t>Social variety according to </a:t>
            </a:r>
            <a:r>
              <a:rPr lang="en-US" u="sng" dirty="0"/>
              <a:t>historical</a:t>
            </a:r>
            <a:r>
              <a:rPr lang="en-US" dirty="0"/>
              <a:t> origin of the speaker.</a:t>
            </a:r>
          </a:p>
          <a:p>
            <a:pPr lvl="1"/>
            <a:r>
              <a:rPr lang="en-US" dirty="0"/>
              <a:t>Black English/ </a:t>
            </a:r>
            <a:r>
              <a:rPr lang="en-US" dirty="0" smtClean="0"/>
              <a:t>Ebonics</a:t>
            </a:r>
          </a:p>
          <a:p>
            <a:pPr lvl="1"/>
            <a:r>
              <a:rPr lang="en-US" dirty="0" smtClean="0"/>
              <a:t>A major variety used by many </a:t>
            </a:r>
            <a:r>
              <a:rPr lang="en-US" dirty="0"/>
              <a:t>A</a:t>
            </a:r>
            <a:r>
              <a:rPr lang="en-US" dirty="0" smtClean="0"/>
              <a:t>frican Americans in USA./ carries many characteristic features that form together a distinct set of social markers.</a:t>
            </a:r>
          </a:p>
          <a:p>
            <a:pPr lvl="1"/>
            <a:endParaRPr lang="en-US" dirty="0"/>
          </a:p>
          <a:p>
            <a:pPr lvl="1"/>
            <a:r>
              <a:rPr lang="en-US" u="sng" dirty="0" smtClean="0"/>
              <a:t>Social barriers: </a:t>
            </a:r>
            <a:r>
              <a:rPr lang="en-US" dirty="0" smtClean="0"/>
              <a:t>Discrimination</a:t>
            </a:r>
            <a:r>
              <a:rPr lang="en-US" dirty="0"/>
              <a:t>/ </a:t>
            </a:r>
            <a:r>
              <a:rPr lang="en-US" dirty="0" smtClean="0"/>
              <a:t>segregation, </a:t>
            </a:r>
            <a:r>
              <a:rPr lang="en-US" dirty="0"/>
              <a:t>create differences between social dialects </a:t>
            </a:r>
            <a:r>
              <a:rPr lang="en-US" dirty="0" smtClean="0"/>
              <a:t>(</a:t>
            </a:r>
            <a:r>
              <a:rPr lang="en-US" dirty="0" smtClean="0"/>
              <a:t>just like geographical </a:t>
            </a:r>
            <a:r>
              <a:rPr lang="en-US" dirty="0" smtClean="0"/>
              <a:t>barriers)</a:t>
            </a:r>
            <a:endParaRPr lang="en-US" dirty="0"/>
          </a:p>
          <a:p>
            <a:pPr lvl="1"/>
            <a:r>
              <a:rPr lang="en-US" dirty="0"/>
              <a:t>In AAE, the differences have been called ‘</a:t>
            </a:r>
            <a:r>
              <a:rPr lang="en-US" u="sng" dirty="0"/>
              <a:t>bad</a:t>
            </a:r>
            <a:r>
              <a:rPr lang="en-US" dirty="0"/>
              <a:t>’ language by the dominate groups who described them as being ‘abnormal’</a:t>
            </a:r>
          </a:p>
          <a:p>
            <a:pPr lvl="1"/>
            <a:r>
              <a:rPr lang="en-US" dirty="0"/>
              <a:t>The social dialect of AAE speakers has ‘</a:t>
            </a:r>
            <a:r>
              <a:rPr lang="en-US" u="sng" dirty="0"/>
              <a:t>covert prestige</a:t>
            </a:r>
            <a:r>
              <a:rPr lang="en-US" dirty="0"/>
              <a:t>’ especially among younger speakers/ e.g. ‘music</a:t>
            </a:r>
            <a:r>
              <a:rPr lang="en-US" dirty="0" smtClean="0"/>
              <a:t>’/ rap…etc.</a:t>
            </a:r>
            <a:endParaRPr lang="en-US" dirty="0"/>
          </a:p>
          <a:p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481834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Vernacular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African </a:t>
            </a:r>
            <a:r>
              <a:rPr lang="en-US" u="sng" dirty="0"/>
              <a:t>American </a:t>
            </a:r>
            <a:r>
              <a:rPr lang="en-US" u="sng" dirty="0" smtClean="0"/>
              <a:t>Vernacular English (AAVE):</a:t>
            </a:r>
          </a:p>
          <a:p>
            <a:pPr lvl="1"/>
            <a:r>
              <a:rPr lang="en-US" dirty="0" smtClean="0"/>
              <a:t>The form of </a:t>
            </a:r>
            <a:r>
              <a:rPr lang="en-US" dirty="0"/>
              <a:t>A</a:t>
            </a:r>
            <a:r>
              <a:rPr lang="en-US" dirty="0" smtClean="0"/>
              <a:t>AE that has been most </a:t>
            </a:r>
            <a:r>
              <a:rPr lang="en-US" u="sng" dirty="0" smtClean="0"/>
              <a:t>studied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u="sng" dirty="0" smtClean="0"/>
              <a:t>Vernacular:</a:t>
            </a:r>
          </a:p>
          <a:p>
            <a:pPr lvl="1"/>
            <a:r>
              <a:rPr lang="en-US" dirty="0" smtClean="0"/>
              <a:t>A term known from the ‘middle ages’ to describe any non-standard spoken version of a language used by </a:t>
            </a:r>
            <a:r>
              <a:rPr lang="en-US" u="sng" dirty="0" smtClean="0"/>
              <a:t>lower</a:t>
            </a:r>
            <a:r>
              <a:rPr lang="en-US" dirty="0" smtClean="0"/>
              <a:t> status groups.</a:t>
            </a:r>
          </a:p>
          <a:p>
            <a:pPr lvl="1"/>
            <a:r>
              <a:rPr lang="en-US" dirty="0" smtClean="0"/>
              <a:t>Is a general expression for a kind of </a:t>
            </a:r>
            <a:r>
              <a:rPr lang="en-US" u="sng" dirty="0" smtClean="0"/>
              <a:t>social dialect</a:t>
            </a:r>
            <a:r>
              <a:rPr lang="en-US" dirty="0" smtClean="0"/>
              <a:t> typically spoken by a </a:t>
            </a:r>
            <a:r>
              <a:rPr lang="en-US" u="sng" dirty="0" smtClean="0"/>
              <a:t>lower-status</a:t>
            </a:r>
            <a:r>
              <a:rPr lang="en-US" dirty="0" smtClean="0"/>
              <a:t> group / treated as “</a:t>
            </a:r>
            <a:r>
              <a:rPr lang="en-US" u="sng" dirty="0" smtClean="0"/>
              <a:t>non-standard</a:t>
            </a:r>
            <a:r>
              <a:rPr lang="en-US" dirty="0" smtClean="0"/>
              <a:t>”.</a:t>
            </a:r>
          </a:p>
          <a:p>
            <a:pPr lvl="1"/>
            <a:r>
              <a:rPr lang="en-US" dirty="0" smtClean="0"/>
              <a:t>E.g. “Chicano English” and “Asian American English”</a:t>
            </a:r>
          </a:p>
          <a:p>
            <a:pPr lvl="1"/>
            <a:r>
              <a:rPr lang="en-US" dirty="0" smtClean="0"/>
              <a:t>AAVE shares a number of features with other non-standard varieties</a:t>
            </a:r>
            <a:r>
              <a:rPr lang="en-US" dirty="0" smtClean="0"/>
              <a:t>./ e.g. in pronunciation (sounds) &amp; grammar.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7580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Burridge</a:t>
            </a:r>
            <a:r>
              <a:rPr lang="en-US" dirty="0" smtClean="0"/>
              <a:t> (2004) quotation / ‘using the proper language of the time’ / the ‘slang’ of the time.</a:t>
            </a:r>
          </a:p>
          <a:p>
            <a:pPr lvl="1"/>
            <a:endParaRPr lang="en-US" u="sng" dirty="0" smtClean="0"/>
          </a:p>
          <a:p>
            <a:pPr lvl="1"/>
            <a:r>
              <a:rPr lang="en-US" u="sng" dirty="0" smtClean="0"/>
              <a:t>Not</a:t>
            </a:r>
            <a:r>
              <a:rPr lang="en-US" dirty="0" smtClean="0"/>
              <a:t> everyone in a single geographical area speaks in the same way in every </a:t>
            </a:r>
            <a:r>
              <a:rPr lang="en-US" u="sng" dirty="0" smtClean="0"/>
              <a:t>situation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Also education and economic status affect speech in different ways.</a:t>
            </a:r>
          </a:p>
          <a:p>
            <a:pPr lvl="1"/>
            <a:r>
              <a:rPr lang="en-US" dirty="0" smtClean="0"/>
              <a:t>The differences can be used as indication of membership in different social groups and speech communities.</a:t>
            </a:r>
          </a:p>
        </p:txBody>
      </p:sp>
    </p:spTree>
    <p:extLst>
      <p:ext uri="{BB962C8B-B14F-4D97-AF65-F5344CB8AC3E}">
        <p14:creationId xmlns:p14="http://schemas.microsoft.com/office/powerpoint/2010/main" val="38934390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/>
              <a:t>The sounds of a vernacular</a:t>
            </a:r>
            <a:r>
              <a:rPr lang="en-US" u="sng" dirty="0" smtClean="0"/>
              <a:t>:</a:t>
            </a:r>
          </a:p>
          <a:p>
            <a:pPr lvl="1"/>
            <a:r>
              <a:rPr lang="en-US" dirty="0" smtClean="0"/>
              <a:t>A wide-spread phonological feature in AAVE (and other vernaculars) is the tendency to reduce final consonant clusters.</a:t>
            </a:r>
          </a:p>
          <a:p>
            <a:pPr lvl="2"/>
            <a:r>
              <a:rPr lang="en-US" dirty="0" smtClean="0"/>
              <a:t>‘left</a:t>
            </a:r>
            <a:r>
              <a:rPr lang="en-US" dirty="0"/>
              <a:t>’ &amp; ‘hand’ = ‘</a:t>
            </a:r>
            <a:r>
              <a:rPr lang="en-US" dirty="0" err="1"/>
              <a:t>lef</a:t>
            </a:r>
            <a:r>
              <a:rPr lang="en-US" dirty="0"/>
              <a:t>’ &amp; ‘</a:t>
            </a:r>
            <a:r>
              <a:rPr lang="en-US" dirty="0" err="1"/>
              <a:t>han</a:t>
            </a:r>
            <a:r>
              <a:rPr lang="en-US" dirty="0"/>
              <a:t>’</a:t>
            </a:r>
          </a:p>
          <a:p>
            <a:pPr lvl="2"/>
            <a:r>
              <a:rPr lang="en-US" dirty="0"/>
              <a:t>“I pass the </a:t>
            </a:r>
            <a:r>
              <a:rPr lang="en-US" dirty="0" err="1"/>
              <a:t>tess</a:t>
            </a:r>
            <a:r>
              <a:rPr lang="en-US" dirty="0"/>
              <a:t>”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Initial consonants pronounced differently</a:t>
            </a:r>
          </a:p>
          <a:p>
            <a:pPr lvl="2"/>
            <a:r>
              <a:rPr lang="en-US" dirty="0" smtClean="0"/>
              <a:t>‘Think’ &amp; ‘that’ = ‘</a:t>
            </a:r>
            <a:r>
              <a:rPr lang="en-US" dirty="0" err="1" smtClean="0"/>
              <a:t>tink</a:t>
            </a:r>
            <a:r>
              <a:rPr lang="en-US" dirty="0" smtClean="0"/>
              <a:t>’ &amp; ‘</a:t>
            </a:r>
            <a:r>
              <a:rPr lang="en-US" dirty="0" err="1" smtClean="0"/>
              <a:t>dat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Possessive ‘s not used</a:t>
            </a:r>
          </a:p>
          <a:p>
            <a:pPr lvl="2"/>
            <a:r>
              <a:rPr lang="en-US" dirty="0" smtClean="0"/>
              <a:t>‘John’s friend’ = ‘john friend’</a:t>
            </a:r>
          </a:p>
          <a:p>
            <a:pPr lvl="1"/>
            <a:r>
              <a:rPr lang="en-US" dirty="0" smtClean="0"/>
              <a:t>Third person singular –s not used </a:t>
            </a:r>
          </a:p>
          <a:p>
            <a:pPr lvl="2"/>
            <a:r>
              <a:rPr lang="en-US" dirty="0" smtClean="0"/>
              <a:t>‘She loves her sister’ = ‘she love …’</a:t>
            </a:r>
          </a:p>
          <a:p>
            <a:pPr lvl="1"/>
            <a:r>
              <a:rPr lang="en-US" dirty="0" smtClean="0"/>
              <a:t>Plural –s usually not used</a:t>
            </a:r>
          </a:p>
          <a:p>
            <a:pPr lvl="2"/>
            <a:r>
              <a:rPr lang="en-US" dirty="0" smtClean="0"/>
              <a:t>‘Two Guys’ = ‘two guy’</a:t>
            </a:r>
          </a:p>
        </p:txBody>
      </p:sp>
    </p:spTree>
    <p:extLst>
      <p:ext uri="{BB962C8B-B14F-4D97-AF65-F5344CB8AC3E}">
        <p14:creationId xmlns:p14="http://schemas.microsoft.com/office/powerpoint/2010/main" val="364575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943600"/>
          </a:xfrm>
        </p:spPr>
        <p:txBody>
          <a:bodyPr>
            <a:normAutofit fontScale="77500" lnSpcReduction="20000"/>
          </a:bodyPr>
          <a:lstStyle/>
          <a:p>
            <a:r>
              <a:rPr lang="en-US" u="sng" dirty="0" smtClean="0"/>
              <a:t>The grammar of a vernacular:</a:t>
            </a:r>
          </a:p>
          <a:p>
            <a:pPr lvl="1"/>
            <a:r>
              <a:rPr lang="en-US" dirty="0" smtClean="0"/>
              <a:t>Criticized as ‘illogical’ or ‘sloppy’</a:t>
            </a:r>
          </a:p>
          <a:p>
            <a:pPr marL="457200" lvl="1" indent="0">
              <a:buNone/>
            </a:pPr>
            <a:r>
              <a:rPr lang="en-US" dirty="0" smtClean="0"/>
              <a:t>1/ Double </a:t>
            </a:r>
            <a:r>
              <a:rPr lang="en-US" u="sng" dirty="0" smtClean="0"/>
              <a:t>negative</a:t>
            </a:r>
            <a:r>
              <a:rPr lang="en-US" dirty="0" smtClean="0"/>
              <a:t> </a:t>
            </a:r>
            <a:r>
              <a:rPr lang="en-US" dirty="0" smtClean="0"/>
              <a:t>construction/ ‘</a:t>
            </a:r>
            <a:r>
              <a:rPr lang="en-US" smtClean="0"/>
              <a:t>illogical’:</a:t>
            </a:r>
            <a:endParaRPr lang="en-US" dirty="0" smtClean="0"/>
          </a:p>
          <a:p>
            <a:pPr lvl="2"/>
            <a:r>
              <a:rPr lang="en-US" dirty="0" smtClean="0"/>
              <a:t>“He don’t know </a:t>
            </a:r>
            <a:r>
              <a:rPr lang="en-US" dirty="0" err="1" smtClean="0"/>
              <a:t>nothin</a:t>
            </a:r>
            <a:r>
              <a:rPr lang="en-US" dirty="0" smtClean="0"/>
              <a:t>.” </a:t>
            </a:r>
          </a:p>
          <a:p>
            <a:pPr lvl="2"/>
            <a:r>
              <a:rPr lang="en-US" dirty="0" smtClean="0"/>
              <a:t>“I </a:t>
            </a:r>
            <a:r>
              <a:rPr lang="en-US" dirty="0" err="1" smtClean="0"/>
              <a:t>ain’t</a:t>
            </a:r>
            <a:r>
              <a:rPr lang="en-US" dirty="0" smtClean="0"/>
              <a:t> afraid of no ghosts</a:t>
            </a:r>
            <a:r>
              <a:rPr lang="en-US" dirty="0" smtClean="0"/>
              <a:t>.”</a:t>
            </a:r>
          </a:p>
          <a:p>
            <a:pPr lvl="2"/>
            <a:r>
              <a:rPr lang="en-US" dirty="0" smtClean="0"/>
              <a:t>However they are standard forms in other languages, such as, French.</a:t>
            </a:r>
          </a:p>
          <a:p>
            <a:pPr lvl="2"/>
            <a:r>
              <a:rPr lang="en-US" dirty="0" smtClean="0"/>
              <a:t>Thus, it </a:t>
            </a:r>
            <a:r>
              <a:rPr lang="en-US" dirty="0" smtClean="0"/>
              <a:t>is not ‘illogical’/ I</a:t>
            </a:r>
            <a:r>
              <a:rPr lang="en-US" dirty="0" smtClean="0"/>
              <a:t>t allows greater emphasis on the negative aspect of the </a:t>
            </a:r>
            <a:r>
              <a:rPr lang="en-US" dirty="0" err="1" smtClean="0"/>
              <a:t>msg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2/ Frequent absence of “verb </a:t>
            </a:r>
            <a:r>
              <a:rPr lang="en-US" u="sng" dirty="0" smtClean="0"/>
              <a:t>to be</a:t>
            </a:r>
            <a:r>
              <a:rPr lang="en-US" dirty="0" smtClean="0"/>
              <a:t>”/ ‘sloppy’:</a:t>
            </a:r>
          </a:p>
          <a:p>
            <a:pPr lvl="2"/>
            <a:r>
              <a:rPr lang="en-US" dirty="0" smtClean="0"/>
              <a:t>“</a:t>
            </a:r>
            <a:r>
              <a:rPr lang="en-US" dirty="0" smtClean="0"/>
              <a:t>you crazy”</a:t>
            </a:r>
          </a:p>
          <a:p>
            <a:pPr lvl="2"/>
            <a:r>
              <a:rPr lang="en-US" dirty="0" smtClean="0"/>
              <a:t>“she </a:t>
            </a:r>
            <a:r>
              <a:rPr lang="en-US" dirty="0" err="1" smtClean="0"/>
              <a:t>workin</a:t>
            </a:r>
            <a:r>
              <a:rPr lang="en-US" dirty="0" smtClean="0"/>
              <a:t> now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However, this feature exists in other languages, such as, Arabic &amp; Russian / v to be not required.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hus, it is not ‘sloppy’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3/ Using </a:t>
            </a:r>
            <a:r>
              <a:rPr lang="en-US" dirty="0" smtClean="0"/>
              <a:t>‘be’ &amp; ‘bin’ instead of ‘is’ &amp; ‘was’ to express </a:t>
            </a:r>
            <a:r>
              <a:rPr lang="en-US" u="sng" dirty="0" smtClean="0"/>
              <a:t>habitual</a:t>
            </a:r>
            <a:r>
              <a:rPr lang="en-US" dirty="0" smtClean="0"/>
              <a:t> </a:t>
            </a:r>
            <a:r>
              <a:rPr lang="en-US" dirty="0" smtClean="0"/>
              <a:t>action:</a:t>
            </a:r>
            <a:endParaRPr lang="en-US" dirty="0" smtClean="0"/>
          </a:p>
          <a:p>
            <a:pPr lvl="2"/>
            <a:r>
              <a:rPr lang="en-US" dirty="0" smtClean="0"/>
              <a:t>“She be </a:t>
            </a:r>
            <a:r>
              <a:rPr lang="en-US" dirty="0" err="1" smtClean="0"/>
              <a:t>workin</a:t>
            </a:r>
            <a:r>
              <a:rPr lang="en-US" dirty="0" smtClean="0"/>
              <a:t> downtown now</a:t>
            </a:r>
            <a:r>
              <a:rPr lang="en-US" dirty="0" smtClean="0"/>
              <a:t>” (habitual action in the present)</a:t>
            </a:r>
            <a:endParaRPr lang="en-US" dirty="0" smtClean="0"/>
          </a:p>
          <a:p>
            <a:pPr lvl="2"/>
            <a:r>
              <a:rPr lang="en-US" dirty="0" smtClean="0"/>
              <a:t>“ She bin </a:t>
            </a:r>
            <a:r>
              <a:rPr lang="en-US" dirty="0" err="1" smtClean="0"/>
              <a:t>workin</a:t>
            </a:r>
            <a:r>
              <a:rPr lang="en-US" dirty="0" smtClean="0"/>
              <a:t> there</a:t>
            </a:r>
            <a:r>
              <a:rPr lang="en-US" dirty="0" smtClean="0"/>
              <a:t>” (habitual action that happened in the past)</a:t>
            </a:r>
            <a:endParaRPr lang="en-US" dirty="0" smtClean="0"/>
          </a:p>
          <a:p>
            <a:pPr lvl="2"/>
            <a:r>
              <a:rPr lang="en-US" dirty="0" smtClean="0"/>
              <a:t>They are consistent features in the grammar of </a:t>
            </a:r>
            <a:r>
              <a:rPr lang="en-US" dirty="0"/>
              <a:t>A</a:t>
            </a:r>
            <a:r>
              <a:rPr lang="en-US" dirty="0" smtClean="0"/>
              <a:t>AVE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92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u="sng" dirty="0" smtClean="0"/>
          </a:p>
          <a:p>
            <a:r>
              <a:rPr lang="en-US" u="sng" dirty="0" smtClean="0"/>
              <a:t>Speech </a:t>
            </a:r>
            <a:r>
              <a:rPr lang="en-US" u="sng" dirty="0"/>
              <a:t>community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A group of people who share a set of norms and expectations regarding the use of language.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518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Sociolinguistics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Sociolinguistics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The study of the relationship between </a:t>
            </a:r>
            <a:r>
              <a:rPr lang="en-US" u="sng" dirty="0" smtClean="0"/>
              <a:t>language</a:t>
            </a:r>
            <a:r>
              <a:rPr lang="en-US" dirty="0" smtClean="0"/>
              <a:t> and </a:t>
            </a:r>
            <a:r>
              <a:rPr lang="en-US" u="sng" dirty="0" smtClean="0"/>
              <a:t>society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Developed through the </a:t>
            </a:r>
            <a:r>
              <a:rPr lang="en-US" u="sng" dirty="0" smtClean="0"/>
              <a:t>interaction</a:t>
            </a:r>
            <a:r>
              <a:rPr lang="en-US" dirty="0" smtClean="0"/>
              <a:t> of linguistics with a number of academic fields.</a:t>
            </a:r>
          </a:p>
          <a:p>
            <a:pPr lvl="1"/>
            <a:r>
              <a:rPr lang="en-US" dirty="0" smtClean="0"/>
              <a:t>It has connections with anthropology, sociology, and social psychology.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737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Social dialects:</a:t>
            </a:r>
          </a:p>
          <a:p>
            <a:pPr lvl="1"/>
            <a:r>
              <a:rPr lang="en-US" dirty="0" smtClean="0"/>
              <a:t>Mainly concerned with speakers in towns and cities.</a:t>
            </a:r>
          </a:p>
          <a:p>
            <a:pPr lvl="1"/>
            <a:r>
              <a:rPr lang="en-US" dirty="0" smtClean="0"/>
              <a:t>Social class mainly used to define groups of speakers that have </a:t>
            </a:r>
            <a:r>
              <a:rPr lang="en-US" dirty="0" err="1" smtClean="0"/>
              <a:t>sth</a:t>
            </a:r>
            <a:r>
              <a:rPr lang="en-US" dirty="0" smtClean="0"/>
              <a:t> in common.</a:t>
            </a:r>
          </a:p>
          <a:p>
            <a:pPr lvl="1"/>
            <a:r>
              <a:rPr lang="en-US" u="sng" dirty="0" smtClean="0"/>
              <a:t>Two groups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“middle class”</a:t>
            </a:r>
          </a:p>
          <a:p>
            <a:pPr lvl="2"/>
            <a:r>
              <a:rPr lang="en-US" dirty="0" smtClean="0"/>
              <a:t>“working class”</a:t>
            </a:r>
          </a:p>
          <a:p>
            <a:pPr lvl="2"/>
            <a:r>
              <a:rPr lang="en-US" dirty="0" smtClean="0"/>
              <a:t>“upper” &amp; “lower” used to subdivide based on economic basis.</a:t>
            </a:r>
          </a:p>
        </p:txBody>
      </p:sp>
    </p:spTree>
    <p:extLst>
      <p:ext uri="{BB962C8B-B14F-4D97-AF65-F5344CB8AC3E}">
        <p14:creationId xmlns:p14="http://schemas.microsoft.com/office/powerpoint/2010/main" val="1785237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Certain </a:t>
            </a:r>
            <a:r>
              <a:rPr lang="en-US" u="sng" dirty="0" smtClean="0"/>
              <a:t>features</a:t>
            </a:r>
            <a:r>
              <a:rPr lang="en-US" dirty="0" smtClean="0"/>
              <a:t> of language are used in the analysis of social dialects:</a:t>
            </a:r>
          </a:p>
          <a:p>
            <a:pPr lvl="1"/>
            <a:r>
              <a:rPr lang="en-US" dirty="0" smtClean="0"/>
              <a:t>Pronunciation</a:t>
            </a:r>
          </a:p>
          <a:p>
            <a:pPr lvl="1"/>
            <a:r>
              <a:rPr lang="en-US" dirty="0" smtClean="0"/>
              <a:t>Words </a:t>
            </a:r>
          </a:p>
          <a:p>
            <a:pPr lvl="1"/>
            <a:r>
              <a:rPr lang="en-US" dirty="0" smtClean="0"/>
              <a:t>Structure</a:t>
            </a:r>
          </a:p>
          <a:p>
            <a:pPr lvl="1"/>
            <a:r>
              <a:rPr lang="en-US" dirty="0" smtClean="0"/>
              <a:t>E.g. “home”</a:t>
            </a:r>
          </a:p>
          <a:p>
            <a:pPr lvl="2"/>
            <a:r>
              <a:rPr lang="en-US" dirty="0" smtClean="0"/>
              <a:t>[</a:t>
            </a:r>
            <a:r>
              <a:rPr lang="en-US" dirty="0" err="1" smtClean="0"/>
              <a:t>heim</a:t>
            </a:r>
            <a:r>
              <a:rPr lang="en-US" dirty="0" smtClean="0"/>
              <a:t>] [</a:t>
            </a:r>
            <a:r>
              <a:rPr lang="en-US" dirty="0" err="1" smtClean="0"/>
              <a:t>aint</a:t>
            </a:r>
            <a:r>
              <a:rPr lang="en-US" dirty="0" smtClean="0"/>
              <a:t>] lower-working-class speakers</a:t>
            </a:r>
          </a:p>
          <a:p>
            <a:pPr lvl="2"/>
            <a:r>
              <a:rPr lang="en-US" dirty="0" smtClean="0"/>
              <a:t>[</a:t>
            </a:r>
            <a:r>
              <a:rPr lang="en-US" dirty="0" err="1" smtClean="0"/>
              <a:t>hom</a:t>
            </a:r>
            <a:r>
              <a:rPr lang="en-US" dirty="0" smtClean="0"/>
              <a:t>] middle-class speakers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217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Social variable</a:t>
            </a:r>
            <a:r>
              <a:rPr lang="en-US" dirty="0"/>
              <a:t>: ‘class’ </a:t>
            </a:r>
          </a:p>
          <a:p>
            <a:r>
              <a:rPr lang="en-US" u="sng" dirty="0"/>
              <a:t>Linguistic variable</a:t>
            </a:r>
            <a:r>
              <a:rPr lang="en-US" dirty="0"/>
              <a:t>: ‘pronunciation’ &amp; ‘words’</a:t>
            </a:r>
          </a:p>
          <a:p>
            <a:endParaRPr lang="en-US" dirty="0" smtClean="0"/>
          </a:p>
          <a:p>
            <a:r>
              <a:rPr lang="en-US" dirty="0" smtClean="0"/>
              <a:t>In studies of social dialect we count </a:t>
            </a:r>
            <a:r>
              <a:rPr lang="en-US" u="sng" dirty="0" smtClean="0"/>
              <a:t>how often </a:t>
            </a:r>
            <a:r>
              <a:rPr lang="en-US" dirty="0" smtClean="0"/>
              <a:t>speakers in each class use each version of the linguistic variable.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842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&amp; Occupation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Idiolect:</a:t>
            </a:r>
          </a:p>
          <a:p>
            <a:pPr lvl="1"/>
            <a:r>
              <a:rPr lang="en-US" dirty="0" smtClean="0"/>
              <a:t>A personal dialect.</a:t>
            </a:r>
          </a:p>
          <a:p>
            <a:pPr lvl="1"/>
            <a:r>
              <a:rPr lang="en-US" dirty="0" smtClean="0"/>
              <a:t>We generally tend to sound like others with whom we </a:t>
            </a:r>
            <a:r>
              <a:rPr lang="en-US" u="sng" dirty="0" smtClean="0"/>
              <a:t>share</a:t>
            </a:r>
            <a:r>
              <a:rPr lang="en-US" dirty="0" smtClean="0"/>
              <a:t> similar </a:t>
            </a:r>
            <a:r>
              <a:rPr lang="en-US" u="sng" dirty="0" smtClean="0"/>
              <a:t>educational</a:t>
            </a:r>
            <a:r>
              <a:rPr lang="en-US" dirty="0" smtClean="0"/>
              <a:t> backgrounds and/or </a:t>
            </a:r>
            <a:r>
              <a:rPr lang="en-US" u="sng" dirty="0" smtClean="0"/>
              <a:t>occupation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754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1/ </a:t>
            </a:r>
            <a:r>
              <a:rPr lang="en-US" u="sng" dirty="0" smtClean="0"/>
              <a:t>Education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people who spent </a:t>
            </a:r>
            <a:r>
              <a:rPr lang="en-US" u="sng" dirty="0" smtClean="0"/>
              <a:t>less</a:t>
            </a:r>
            <a:r>
              <a:rPr lang="en-US" dirty="0" smtClean="0"/>
              <a:t> time in education tend to use certain </a:t>
            </a:r>
            <a:r>
              <a:rPr lang="en-US" u="sng" dirty="0" smtClean="0"/>
              <a:t>patterns</a:t>
            </a:r>
            <a:r>
              <a:rPr lang="en-US" dirty="0" smtClean="0"/>
              <a:t> that are not frequent in the speech of more educated </a:t>
            </a:r>
            <a:r>
              <a:rPr lang="en-US" dirty="0" err="1" smtClean="0"/>
              <a:t>ppl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Derived from a lot of time spent with the written language./ “talks like a book”</a:t>
            </a:r>
          </a:p>
          <a:p>
            <a:pPr lvl="1"/>
            <a:r>
              <a:rPr lang="en-US" dirty="0" smtClean="0"/>
              <a:t>E.g.</a:t>
            </a:r>
          </a:p>
          <a:p>
            <a:pPr lvl="2"/>
            <a:r>
              <a:rPr lang="en-US" dirty="0" smtClean="0"/>
              <a:t>“them boys </a:t>
            </a:r>
            <a:r>
              <a:rPr lang="en-US" u="sng" dirty="0" err="1" smtClean="0"/>
              <a:t>throwed</a:t>
            </a:r>
            <a:r>
              <a:rPr lang="en-US" dirty="0" smtClean="0"/>
              <a:t> </a:t>
            </a:r>
            <a:r>
              <a:rPr lang="en-US" dirty="0" err="1" smtClean="0"/>
              <a:t>somethin</a:t>
            </a:r>
            <a:r>
              <a:rPr lang="en-US" dirty="0" smtClean="0"/>
              <a:t>’”</a:t>
            </a:r>
          </a:p>
          <a:p>
            <a:pPr lvl="2"/>
            <a:r>
              <a:rPr lang="en-US" dirty="0" smtClean="0"/>
              <a:t>“it wasn’t us </a:t>
            </a:r>
            <a:r>
              <a:rPr lang="en-US" u="sng" dirty="0" smtClean="0"/>
              <a:t>what</a:t>
            </a:r>
            <a:r>
              <a:rPr lang="en-US" dirty="0" smtClean="0"/>
              <a:t> done it”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643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1590</Words>
  <Application>Microsoft Office PowerPoint</Application>
  <PresentationFormat>On-screen Show (4:3)</PresentationFormat>
  <Paragraphs>168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CHAPTER 3 Language &amp; Social Variation</vt:lpstr>
      <vt:lpstr>PowerPoint Presentation</vt:lpstr>
      <vt:lpstr>PowerPoint Presentation</vt:lpstr>
      <vt:lpstr>Sociolinguistics</vt:lpstr>
      <vt:lpstr>PowerPoint Presentation</vt:lpstr>
      <vt:lpstr>PowerPoint Presentation</vt:lpstr>
      <vt:lpstr>PowerPoint Presentation</vt:lpstr>
      <vt:lpstr>Education &amp; Occupation</vt:lpstr>
      <vt:lpstr>Education</vt:lpstr>
      <vt:lpstr>Occupation</vt:lpstr>
      <vt:lpstr>Social Markers</vt:lpstr>
      <vt:lpstr>Speech Style &amp; Style Shifting</vt:lpstr>
      <vt:lpstr>Prestige</vt:lpstr>
      <vt:lpstr>Speech Accommodation</vt:lpstr>
      <vt:lpstr>Register &amp; Jargon</vt:lpstr>
      <vt:lpstr>Slang</vt:lpstr>
      <vt:lpstr>PowerPoint Presentation</vt:lpstr>
      <vt:lpstr>African American English</vt:lpstr>
      <vt:lpstr>Vernacular Language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Language &amp; Social Variation</dc:title>
  <dc:creator>n</dc:creator>
  <cp:lastModifiedBy>n</cp:lastModifiedBy>
  <cp:revision>43</cp:revision>
  <dcterms:created xsi:type="dcterms:W3CDTF">2014-03-04T08:53:38Z</dcterms:created>
  <dcterms:modified xsi:type="dcterms:W3CDTF">2014-04-08T06:54:35Z</dcterms:modified>
</cp:coreProperties>
</file>