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Default Extension="wdp" ContentType="image/vnd.ms-photo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1" r:id="rId1"/>
  </p:sldMasterIdLst>
  <p:notesMasterIdLst>
    <p:notesMasterId r:id="rId43"/>
  </p:notesMasterIdLst>
  <p:handoutMasterIdLst>
    <p:handoutMasterId r:id="rId44"/>
  </p:handoutMasterIdLst>
  <p:sldIdLst>
    <p:sldId id="256" r:id="rId2"/>
    <p:sldId id="421" r:id="rId3"/>
    <p:sldId id="424" r:id="rId4"/>
    <p:sldId id="465" r:id="rId5"/>
    <p:sldId id="425" r:id="rId6"/>
    <p:sldId id="426" r:id="rId7"/>
    <p:sldId id="455" r:id="rId8"/>
    <p:sldId id="428" r:id="rId9"/>
    <p:sldId id="429" r:id="rId10"/>
    <p:sldId id="430" r:id="rId11"/>
    <p:sldId id="456" r:id="rId12"/>
    <p:sldId id="431" r:id="rId13"/>
    <p:sldId id="457" r:id="rId14"/>
    <p:sldId id="432" r:id="rId15"/>
    <p:sldId id="433" r:id="rId16"/>
    <p:sldId id="434" r:id="rId17"/>
    <p:sldId id="435" r:id="rId18"/>
    <p:sldId id="436" r:id="rId19"/>
    <p:sldId id="437" r:id="rId20"/>
    <p:sldId id="458" r:id="rId21"/>
    <p:sldId id="438" r:id="rId22"/>
    <p:sldId id="439" r:id="rId23"/>
    <p:sldId id="440" r:id="rId24"/>
    <p:sldId id="441" r:id="rId25"/>
    <p:sldId id="442" r:id="rId26"/>
    <p:sldId id="443" r:id="rId27"/>
    <p:sldId id="444" r:id="rId28"/>
    <p:sldId id="459" r:id="rId29"/>
    <p:sldId id="460" r:id="rId30"/>
    <p:sldId id="461" r:id="rId31"/>
    <p:sldId id="445" r:id="rId32"/>
    <p:sldId id="462" r:id="rId33"/>
    <p:sldId id="446" r:id="rId34"/>
    <p:sldId id="447" r:id="rId35"/>
    <p:sldId id="448" r:id="rId36"/>
    <p:sldId id="449" r:id="rId37"/>
    <p:sldId id="450" r:id="rId38"/>
    <p:sldId id="451" r:id="rId39"/>
    <p:sldId id="452" r:id="rId40"/>
    <p:sldId id="463" r:id="rId41"/>
    <p:sldId id="454" r:id="rId42"/>
  </p:sldIdLst>
  <p:sldSz cx="9144000" cy="6858000" type="screen4x3"/>
  <p:notesSz cx="69342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642A"/>
    <a:srgbClr val="840C4F"/>
    <a:srgbClr val="634501"/>
    <a:srgbClr val="335D65"/>
    <a:srgbClr val="9A4D23"/>
    <a:srgbClr val="735001"/>
    <a:srgbClr val="83724F"/>
    <a:srgbClr val="367C2B"/>
    <a:srgbClr val="88923E"/>
    <a:srgbClr val="CB343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916" autoAdjust="0"/>
    <p:restoredTop sz="94712" autoAdjust="0"/>
  </p:normalViewPr>
  <p:slideViewPr>
    <p:cSldViewPr>
      <p:cViewPr varScale="1">
        <p:scale>
          <a:sx n="64" d="100"/>
          <a:sy n="64" d="100"/>
        </p:scale>
        <p:origin x="-162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2836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9063" y="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015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9063" y="882015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99A9852-0081-4000-ABE8-4B26D133B442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873666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9063" y="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617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10075"/>
            <a:ext cx="5086350" cy="417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9063" y="882015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B483893-3D30-4E7B-8B76-2B90C15202A5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3540073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E606F353-E35D-4124-98E2-6FA91A6C1C72}" type="slidenum">
              <a:rPr lang="en-US" altLang="en-US" sz="1200">
                <a:latin typeface="Times New Roman" panose="02020603050405020304" pitchFamily="18" charset="0"/>
              </a:rPr>
              <a:pPr/>
              <a:t>1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10597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BE28A526-E588-473F-88B6-BCFF6DAE3E2A}" type="slidenum">
              <a:rPr lang="en-US" altLang="en-US" sz="1200">
                <a:latin typeface="Times New Roman" pitchFamily="18" charset="0"/>
              </a:rPr>
              <a:pPr/>
              <a:t>10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w="12700" cap="flat"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93309" tIns="46655" rIns="93309" bIns="46655"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44748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BE28A526-E588-473F-88B6-BCFF6DAE3E2A}" type="slidenum">
              <a:rPr lang="en-US" altLang="en-US" sz="1200">
                <a:latin typeface="Times New Roman" pitchFamily="18" charset="0"/>
              </a:rPr>
              <a:pPr/>
              <a:t>11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w="12700" cap="flat"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93309" tIns="46655" rIns="93309" bIns="46655"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86551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13B0CBED-1E09-4346-89EE-19A1F9AF7310}" type="slidenum">
              <a:rPr lang="en-US" altLang="en-US" sz="1200">
                <a:latin typeface="Times New Roman" pitchFamily="18" charset="0"/>
              </a:rPr>
              <a:pPr/>
              <a:t>12</a:t>
            </a:fld>
            <a:endParaRPr lang="en-US" altLang="en-US" sz="12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55392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13B0CBED-1E09-4346-89EE-19A1F9AF7310}" type="slidenum">
              <a:rPr lang="en-US" altLang="en-US" sz="1200">
                <a:latin typeface="Times New Roman" pitchFamily="18" charset="0"/>
              </a:rPr>
              <a:pPr/>
              <a:t>13</a:t>
            </a:fld>
            <a:endParaRPr lang="en-US" altLang="en-US" sz="12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04912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C9292FB6-CA62-4043-B5BF-46DEC0B0BC75}" type="slidenum">
              <a:rPr lang="en-US" altLang="en-US" sz="1200">
                <a:latin typeface="Times New Roman" pitchFamily="18" charset="0"/>
              </a:rPr>
              <a:pPr/>
              <a:t>14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w="12700" cap="flat"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93309" tIns="46655" rIns="93309" bIns="46655"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89938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7E81E6A7-EDE4-4F02-9D66-16BB88AB5178}" type="slidenum">
              <a:rPr lang="en-US" altLang="en-US" sz="1200">
                <a:latin typeface="Times New Roman" pitchFamily="18" charset="0"/>
              </a:rPr>
              <a:pPr/>
              <a:t>15</a:t>
            </a:fld>
            <a:endParaRPr lang="en-US" altLang="en-US" sz="12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01260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447ECA19-54C4-46FF-A449-563EF4B38BCF}" type="slidenum">
              <a:rPr lang="en-US" altLang="en-US" sz="1200">
                <a:latin typeface="Times New Roman" pitchFamily="18" charset="0"/>
              </a:rPr>
              <a:pPr/>
              <a:t>16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28668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80C92E55-9A92-4819-B260-2D7233F1C8B3}" type="slidenum">
              <a:rPr lang="en-US" altLang="en-US" sz="1200">
                <a:latin typeface="Times New Roman" pitchFamily="18" charset="0"/>
              </a:rPr>
              <a:pPr/>
              <a:t>17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00337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1ED44241-94BF-4757-BD88-59D9847724DD}" type="slidenum">
              <a:rPr lang="en-US" altLang="en-US" sz="1200">
                <a:latin typeface="Times New Roman" pitchFamily="18" charset="0"/>
              </a:rPr>
              <a:pPr/>
              <a:t>18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28725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350C15C3-7D15-4397-A2CB-5F7E6332DA17}" type="slidenum">
              <a:rPr lang="en-US" altLang="en-US" sz="1200">
                <a:latin typeface="Times New Roman" pitchFamily="18" charset="0"/>
              </a:rPr>
              <a:pPr/>
              <a:t>19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36000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E0DB4FC-816E-4E41-85F5-0E0260692092}" type="slidenum">
              <a:rPr lang="en-US" altLang="en-US" sz="1200">
                <a:latin typeface="Times New Roman" pitchFamily="18" charset="0"/>
              </a:rPr>
              <a:pPr/>
              <a:t>2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96913"/>
            <a:ext cx="4641850" cy="3481387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35340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9DDEFCD8-DE16-4F78-9104-E413DA32F314}" type="slidenum">
              <a:rPr lang="en-US" altLang="en-US" sz="1200">
                <a:latin typeface="Times New Roman" pitchFamily="18" charset="0"/>
              </a:rPr>
              <a:pPr/>
              <a:t>21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78418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E18CC0EE-BD3C-4CC6-8E34-F6FFFDF5C92D}" type="slidenum">
              <a:rPr lang="en-US" altLang="en-US" sz="1200">
                <a:latin typeface="Times New Roman" pitchFamily="18" charset="0"/>
              </a:rPr>
              <a:pPr/>
              <a:t>22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67167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F515DB5D-66DC-41E6-ACB3-6725D3FB98E2}" type="slidenum">
              <a:rPr lang="en-US" altLang="en-US" sz="1200">
                <a:latin typeface="Times New Roman" pitchFamily="18" charset="0"/>
              </a:rPr>
              <a:pPr/>
              <a:t>23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605573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8E678B3C-B535-424A-A3A6-BD3D4A4586CB}" type="slidenum">
              <a:rPr lang="en-US" altLang="en-US" sz="1200">
                <a:latin typeface="Times New Roman" pitchFamily="18" charset="0"/>
              </a:rPr>
              <a:pPr/>
              <a:t>25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9202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6A712A75-78DC-45B4-B19A-948DDFE58FE5}" type="slidenum">
              <a:rPr lang="en-US" altLang="en-US" sz="1200">
                <a:latin typeface="Times New Roman" pitchFamily="18" charset="0"/>
              </a:rPr>
              <a:pPr/>
              <a:t>26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747222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C75632E1-409C-4AC7-82F0-6F78D1EF20BA}" type="slidenum">
              <a:rPr lang="en-US" altLang="en-US" sz="1200">
                <a:latin typeface="Times New Roman" pitchFamily="18" charset="0"/>
              </a:rPr>
              <a:pPr/>
              <a:t>27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976529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C75632E1-409C-4AC7-82F0-6F78D1EF20BA}" type="slidenum">
              <a:rPr lang="en-US" altLang="en-US" sz="1200">
                <a:latin typeface="Times New Roman" pitchFamily="18" charset="0"/>
              </a:rPr>
              <a:pPr/>
              <a:t>28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275475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C75632E1-409C-4AC7-82F0-6F78D1EF20BA}" type="slidenum">
              <a:rPr lang="en-US" altLang="en-US" sz="1200">
                <a:latin typeface="Times New Roman" pitchFamily="18" charset="0"/>
              </a:rPr>
              <a:pPr/>
              <a:t>29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873455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D605D9B2-AF44-4D9A-AF8F-7CDB99EAAC26}" type="slidenum">
              <a:rPr lang="en-US" altLang="en-US" sz="1200">
                <a:latin typeface="Times New Roman" pitchFamily="18" charset="0"/>
              </a:rPr>
              <a:pPr/>
              <a:t>31</a:t>
            </a:fld>
            <a:endParaRPr lang="en-US" altLang="en-US" sz="12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265877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D605D9B2-AF44-4D9A-AF8F-7CDB99EAAC26}" type="slidenum">
              <a:rPr lang="en-US" altLang="en-US" sz="1200">
                <a:latin typeface="Times New Roman" pitchFamily="18" charset="0"/>
              </a:rPr>
              <a:pPr/>
              <a:t>32</a:t>
            </a:fld>
            <a:endParaRPr lang="en-US" altLang="en-US" sz="12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94242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78EAFE77-2FF0-431E-95E0-72E036AF7536}" type="slidenum">
              <a:rPr lang="en-US" altLang="en-US" sz="1200">
                <a:latin typeface="Times New Roman" pitchFamily="18" charset="0"/>
              </a:rPr>
              <a:pPr/>
              <a:t>3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460012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ECE0447C-1A87-4357-8E4F-E052863C6207}" type="slidenum">
              <a:rPr lang="en-US" altLang="en-US" sz="1200">
                <a:latin typeface="Times New Roman" pitchFamily="18" charset="0"/>
              </a:rPr>
              <a:pPr/>
              <a:t>33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117346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A94C296C-C032-4E90-AB10-043B37C7B1A1}" type="slidenum">
              <a:rPr lang="en-US" altLang="en-US" sz="1200">
                <a:latin typeface="Times New Roman" pitchFamily="18" charset="0"/>
              </a:rPr>
              <a:pPr/>
              <a:t>34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2" name="Notes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Portion of Exhibit 3.6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9309077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CE95787D-6B7E-48E8-9E8F-41F9207DFEBA}" type="slidenum">
              <a:rPr lang="en-US" altLang="en-US" sz="1200">
                <a:latin typeface="Times New Roman" pitchFamily="18" charset="0"/>
              </a:rPr>
              <a:pPr/>
              <a:t>35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829494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B20D730E-E5AA-45A6-B42F-5E255AEC9CB8}" type="slidenum">
              <a:rPr lang="en-US" altLang="en-US" sz="1200">
                <a:latin typeface="Times New Roman" pitchFamily="18" charset="0"/>
              </a:rPr>
              <a:pPr/>
              <a:t>37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92493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1D9F642-72D3-4BE2-BC93-99ED606C2C7B}" type="slidenum">
              <a:rPr lang="en-US" altLang="en-US" sz="1200">
                <a:latin typeface="Times New Roman" pitchFamily="18" charset="0"/>
              </a:rPr>
              <a:pPr/>
              <a:t>38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593234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135746CA-12A3-40FF-B70D-851A6D3C6E46}" type="slidenum">
              <a:rPr lang="en-US" altLang="en-US" sz="1200">
                <a:latin typeface="Times New Roman" pitchFamily="18" charset="0"/>
              </a:rPr>
              <a:pPr/>
              <a:t>39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347981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55ADC16A-7DD7-4A77-A247-6DE84380B2AF}" type="slidenum">
              <a:rPr lang="en-US" altLang="en-US" sz="1200">
                <a:latin typeface="Times New Roman" pitchFamily="18" charset="0"/>
              </a:rPr>
              <a:pPr/>
              <a:t>41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78982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78EAFE77-2FF0-431E-95E0-72E036AF7536}" type="slidenum">
              <a:rPr lang="en-US" altLang="en-US" sz="1200">
                <a:latin typeface="Times New Roman" pitchFamily="18" charset="0"/>
              </a:rPr>
              <a:pPr/>
              <a:t>4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97890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E591730D-944D-4C1F-8D35-407F043B3ADD}" type="slidenum">
              <a:rPr lang="en-US" altLang="en-US" sz="1200">
                <a:latin typeface="Times New Roman" pitchFamily="18" charset="0"/>
              </a:rPr>
              <a:pPr/>
              <a:t>5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49134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C713B95B-2F47-4827-8FD0-F227636A3659}" type="slidenum">
              <a:rPr lang="en-US" altLang="en-US" sz="1200">
                <a:latin typeface="Times New Roman" pitchFamily="18" charset="0"/>
              </a:rPr>
              <a:pPr/>
              <a:t>6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36946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C713B95B-2F47-4827-8FD0-F227636A3659}" type="slidenum">
              <a:rPr lang="en-US" altLang="en-US" sz="1200">
                <a:latin typeface="Times New Roman" pitchFamily="18" charset="0"/>
              </a:rPr>
              <a:pPr/>
              <a:t>7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71853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1D674882-5A66-45A6-9506-6D1A2FFACFA2}" type="slidenum">
              <a:rPr lang="en-US" altLang="en-US" sz="1200">
                <a:latin typeface="Times New Roman" pitchFamily="18" charset="0"/>
              </a:rPr>
              <a:pPr/>
              <a:t>8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20993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2BB7DE87-A616-4FEB-BC19-691A2DBCE0D5}" type="slidenum">
              <a:rPr lang="en-US" altLang="en-US" sz="1200">
                <a:latin typeface="Times New Roman" pitchFamily="18" charset="0"/>
              </a:rPr>
              <a:pPr/>
              <a:t>9</a:t>
            </a:fld>
            <a:endParaRPr lang="en-US" altLang="en-US" sz="12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7549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0" y="5852160"/>
            <a:ext cx="914400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3"/>
          <p:cNvSpPr txBox="1">
            <a:spLocks noChangeArrowheads="1"/>
          </p:cNvSpPr>
          <p:nvPr userDrawn="1"/>
        </p:nvSpPr>
        <p:spPr bwMode="auto">
          <a:xfrm>
            <a:off x="6035675" y="1782763"/>
            <a:ext cx="1187450" cy="2444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98423"/>
          <a:stretch/>
        </p:blipFill>
        <p:spPr>
          <a:xfrm>
            <a:off x="-1" y="0"/>
            <a:ext cx="9144000" cy="32004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456894" y="1905929"/>
            <a:ext cx="4138422" cy="2304288"/>
          </a:xfrm>
        </p:spPr>
        <p:txBody>
          <a:bodyPr/>
          <a:lstStyle>
            <a:lvl1pPr marL="0" indent="0" algn="ctr" rtl="0" eaLnBrk="1" fontAlgn="base" hangingPunct="1">
              <a:spcBef>
                <a:spcPct val="0"/>
              </a:spcBef>
              <a:spcAft>
                <a:spcPct val="0"/>
              </a:spcAft>
              <a:buNone/>
              <a:defRPr lang="en-US" sz="36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</a:lstStyle>
          <a:p>
            <a:pPr lvl="0"/>
            <a:r>
              <a:rPr lang="en-US" dirty="0" smtClean="0"/>
              <a:t>Click to add chapter # and title</a:t>
            </a:r>
            <a:endParaRPr lang="en-US" dirty="0"/>
          </a:p>
        </p:txBody>
      </p:sp>
      <p:sp>
        <p:nvSpPr>
          <p:cNvPr id="2" name="Oval 1"/>
          <p:cNvSpPr/>
          <p:nvPr userDrawn="1"/>
        </p:nvSpPr>
        <p:spPr bwMode="auto">
          <a:xfrm>
            <a:off x="50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Oval 18"/>
          <p:cNvSpPr/>
          <p:nvPr userDrawn="1"/>
        </p:nvSpPr>
        <p:spPr bwMode="auto">
          <a:xfrm>
            <a:off x="50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Oval 19"/>
          <p:cNvSpPr/>
          <p:nvPr userDrawn="1"/>
        </p:nvSpPr>
        <p:spPr bwMode="auto">
          <a:xfrm>
            <a:off x="50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Oval 22"/>
          <p:cNvSpPr/>
          <p:nvPr userDrawn="1"/>
        </p:nvSpPr>
        <p:spPr bwMode="auto">
          <a:xfrm>
            <a:off x="221362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Oval 23"/>
          <p:cNvSpPr/>
          <p:nvPr userDrawn="1"/>
        </p:nvSpPr>
        <p:spPr bwMode="auto">
          <a:xfrm>
            <a:off x="221362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Oval 24"/>
          <p:cNvSpPr/>
          <p:nvPr userDrawn="1"/>
        </p:nvSpPr>
        <p:spPr bwMode="auto">
          <a:xfrm>
            <a:off x="221362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Oval 25"/>
          <p:cNvSpPr/>
          <p:nvPr userDrawn="1"/>
        </p:nvSpPr>
        <p:spPr bwMode="auto">
          <a:xfrm>
            <a:off x="442674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Oval 26"/>
          <p:cNvSpPr/>
          <p:nvPr userDrawn="1"/>
        </p:nvSpPr>
        <p:spPr bwMode="auto">
          <a:xfrm>
            <a:off x="442674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Oval 27"/>
          <p:cNvSpPr/>
          <p:nvPr userDrawn="1"/>
        </p:nvSpPr>
        <p:spPr bwMode="auto">
          <a:xfrm>
            <a:off x="442674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Oval 28"/>
          <p:cNvSpPr/>
          <p:nvPr userDrawn="1"/>
        </p:nvSpPr>
        <p:spPr bwMode="auto">
          <a:xfrm>
            <a:off x="663986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Oval 29"/>
          <p:cNvSpPr/>
          <p:nvPr userDrawn="1"/>
        </p:nvSpPr>
        <p:spPr bwMode="auto">
          <a:xfrm>
            <a:off x="663986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Oval 30"/>
          <p:cNvSpPr/>
          <p:nvPr userDrawn="1"/>
        </p:nvSpPr>
        <p:spPr bwMode="auto">
          <a:xfrm>
            <a:off x="663986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Oval 31"/>
          <p:cNvSpPr/>
          <p:nvPr userDrawn="1"/>
        </p:nvSpPr>
        <p:spPr bwMode="auto">
          <a:xfrm>
            <a:off x="885298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Oval 32"/>
          <p:cNvSpPr/>
          <p:nvPr userDrawn="1"/>
        </p:nvSpPr>
        <p:spPr bwMode="auto">
          <a:xfrm>
            <a:off x="885298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Oval 33"/>
          <p:cNvSpPr/>
          <p:nvPr userDrawn="1"/>
        </p:nvSpPr>
        <p:spPr bwMode="auto">
          <a:xfrm>
            <a:off x="885298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Oval 34"/>
          <p:cNvSpPr/>
          <p:nvPr userDrawn="1"/>
        </p:nvSpPr>
        <p:spPr bwMode="auto">
          <a:xfrm>
            <a:off x="1106610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Oval 35"/>
          <p:cNvSpPr/>
          <p:nvPr userDrawn="1"/>
        </p:nvSpPr>
        <p:spPr bwMode="auto">
          <a:xfrm>
            <a:off x="1106610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Oval 36"/>
          <p:cNvSpPr/>
          <p:nvPr userDrawn="1"/>
        </p:nvSpPr>
        <p:spPr bwMode="auto">
          <a:xfrm>
            <a:off x="1106610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Oval 37"/>
          <p:cNvSpPr/>
          <p:nvPr userDrawn="1"/>
        </p:nvSpPr>
        <p:spPr bwMode="auto">
          <a:xfrm>
            <a:off x="1327922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Oval 38"/>
          <p:cNvSpPr/>
          <p:nvPr userDrawn="1"/>
        </p:nvSpPr>
        <p:spPr bwMode="auto">
          <a:xfrm>
            <a:off x="1327922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Oval 39"/>
          <p:cNvSpPr/>
          <p:nvPr userDrawn="1"/>
        </p:nvSpPr>
        <p:spPr bwMode="auto">
          <a:xfrm>
            <a:off x="1327922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Oval 61"/>
          <p:cNvSpPr/>
          <p:nvPr userDrawn="1"/>
        </p:nvSpPr>
        <p:spPr bwMode="auto">
          <a:xfrm>
            <a:off x="1549234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Oval 62"/>
          <p:cNvSpPr/>
          <p:nvPr userDrawn="1"/>
        </p:nvSpPr>
        <p:spPr bwMode="auto">
          <a:xfrm>
            <a:off x="1549234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Oval 63"/>
          <p:cNvSpPr/>
          <p:nvPr userDrawn="1"/>
        </p:nvSpPr>
        <p:spPr bwMode="auto">
          <a:xfrm>
            <a:off x="1549234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Oval 64"/>
          <p:cNvSpPr/>
          <p:nvPr userDrawn="1"/>
        </p:nvSpPr>
        <p:spPr bwMode="auto">
          <a:xfrm>
            <a:off x="1770546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Oval 65"/>
          <p:cNvSpPr/>
          <p:nvPr userDrawn="1"/>
        </p:nvSpPr>
        <p:spPr bwMode="auto">
          <a:xfrm>
            <a:off x="1770546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Oval 66"/>
          <p:cNvSpPr/>
          <p:nvPr userDrawn="1"/>
        </p:nvSpPr>
        <p:spPr bwMode="auto">
          <a:xfrm>
            <a:off x="1770546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Oval 67"/>
          <p:cNvSpPr/>
          <p:nvPr userDrawn="1"/>
        </p:nvSpPr>
        <p:spPr bwMode="auto">
          <a:xfrm>
            <a:off x="1991858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Oval 68"/>
          <p:cNvSpPr/>
          <p:nvPr userDrawn="1"/>
        </p:nvSpPr>
        <p:spPr bwMode="auto">
          <a:xfrm>
            <a:off x="1991858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Oval 69"/>
          <p:cNvSpPr/>
          <p:nvPr userDrawn="1"/>
        </p:nvSpPr>
        <p:spPr bwMode="auto">
          <a:xfrm>
            <a:off x="1991858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Oval 70"/>
          <p:cNvSpPr/>
          <p:nvPr userDrawn="1"/>
        </p:nvSpPr>
        <p:spPr bwMode="auto">
          <a:xfrm>
            <a:off x="2213170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Oval 71"/>
          <p:cNvSpPr/>
          <p:nvPr userDrawn="1"/>
        </p:nvSpPr>
        <p:spPr bwMode="auto">
          <a:xfrm>
            <a:off x="2213170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Oval 72"/>
          <p:cNvSpPr/>
          <p:nvPr userDrawn="1"/>
        </p:nvSpPr>
        <p:spPr bwMode="auto">
          <a:xfrm>
            <a:off x="2213170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Oval 73"/>
          <p:cNvSpPr/>
          <p:nvPr userDrawn="1"/>
        </p:nvSpPr>
        <p:spPr bwMode="auto">
          <a:xfrm>
            <a:off x="2434482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Oval 74"/>
          <p:cNvSpPr/>
          <p:nvPr userDrawn="1"/>
        </p:nvSpPr>
        <p:spPr bwMode="auto">
          <a:xfrm>
            <a:off x="2434482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Oval 75"/>
          <p:cNvSpPr/>
          <p:nvPr userDrawn="1"/>
        </p:nvSpPr>
        <p:spPr bwMode="auto">
          <a:xfrm>
            <a:off x="2434482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Oval 76"/>
          <p:cNvSpPr/>
          <p:nvPr userDrawn="1"/>
        </p:nvSpPr>
        <p:spPr bwMode="auto">
          <a:xfrm>
            <a:off x="2655794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Oval 77"/>
          <p:cNvSpPr/>
          <p:nvPr userDrawn="1"/>
        </p:nvSpPr>
        <p:spPr bwMode="auto">
          <a:xfrm>
            <a:off x="2655794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Oval 78"/>
          <p:cNvSpPr/>
          <p:nvPr userDrawn="1"/>
        </p:nvSpPr>
        <p:spPr bwMode="auto">
          <a:xfrm>
            <a:off x="2655794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Oval 79"/>
          <p:cNvSpPr/>
          <p:nvPr userDrawn="1"/>
        </p:nvSpPr>
        <p:spPr bwMode="auto">
          <a:xfrm>
            <a:off x="2877106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Oval 80"/>
          <p:cNvSpPr/>
          <p:nvPr userDrawn="1"/>
        </p:nvSpPr>
        <p:spPr bwMode="auto">
          <a:xfrm>
            <a:off x="2877106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Oval 81"/>
          <p:cNvSpPr/>
          <p:nvPr userDrawn="1"/>
        </p:nvSpPr>
        <p:spPr bwMode="auto">
          <a:xfrm>
            <a:off x="2877106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Oval 82"/>
          <p:cNvSpPr/>
          <p:nvPr userDrawn="1"/>
        </p:nvSpPr>
        <p:spPr bwMode="auto">
          <a:xfrm>
            <a:off x="3098418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Oval 83"/>
          <p:cNvSpPr/>
          <p:nvPr userDrawn="1"/>
        </p:nvSpPr>
        <p:spPr bwMode="auto">
          <a:xfrm>
            <a:off x="3098418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Oval 84"/>
          <p:cNvSpPr/>
          <p:nvPr userDrawn="1"/>
        </p:nvSpPr>
        <p:spPr bwMode="auto">
          <a:xfrm>
            <a:off x="3098418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Oval 85"/>
          <p:cNvSpPr/>
          <p:nvPr userDrawn="1"/>
        </p:nvSpPr>
        <p:spPr bwMode="auto">
          <a:xfrm>
            <a:off x="3319730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Oval 86"/>
          <p:cNvSpPr/>
          <p:nvPr userDrawn="1"/>
        </p:nvSpPr>
        <p:spPr bwMode="auto">
          <a:xfrm>
            <a:off x="3319730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Oval 87"/>
          <p:cNvSpPr/>
          <p:nvPr userDrawn="1"/>
        </p:nvSpPr>
        <p:spPr bwMode="auto">
          <a:xfrm>
            <a:off x="3319730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Oval 88"/>
          <p:cNvSpPr/>
          <p:nvPr userDrawn="1"/>
        </p:nvSpPr>
        <p:spPr bwMode="auto">
          <a:xfrm>
            <a:off x="3541042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Oval 89"/>
          <p:cNvSpPr/>
          <p:nvPr userDrawn="1"/>
        </p:nvSpPr>
        <p:spPr bwMode="auto">
          <a:xfrm>
            <a:off x="3541042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Oval 90"/>
          <p:cNvSpPr/>
          <p:nvPr userDrawn="1"/>
        </p:nvSpPr>
        <p:spPr bwMode="auto">
          <a:xfrm>
            <a:off x="3541042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Oval 91"/>
          <p:cNvSpPr/>
          <p:nvPr userDrawn="1"/>
        </p:nvSpPr>
        <p:spPr bwMode="auto">
          <a:xfrm>
            <a:off x="3762354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Oval 92"/>
          <p:cNvSpPr/>
          <p:nvPr userDrawn="1"/>
        </p:nvSpPr>
        <p:spPr bwMode="auto">
          <a:xfrm>
            <a:off x="3762354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Oval 93"/>
          <p:cNvSpPr/>
          <p:nvPr userDrawn="1"/>
        </p:nvSpPr>
        <p:spPr bwMode="auto">
          <a:xfrm>
            <a:off x="3762354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Oval 94"/>
          <p:cNvSpPr/>
          <p:nvPr userDrawn="1"/>
        </p:nvSpPr>
        <p:spPr bwMode="auto">
          <a:xfrm>
            <a:off x="3983666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Oval 95"/>
          <p:cNvSpPr/>
          <p:nvPr userDrawn="1"/>
        </p:nvSpPr>
        <p:spPr bwMode="auto">
          <a:xfrm>
            <a:off x="3983666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Oval 96"/>
          <p:cNvSpPr/>
          <p:nvPr userDrawn="1"/>
        </p:nvSpPr>
        <p:spPr bwMode="auto">
          <a:xfrm>
            <a:off x="3983666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Oval 97"/>
          <p:cNvSpPr/>
          <p:nvPr userDrawn="1"/>
        </p:nvSpPr>
        <p:spPr bwMode="auto">
          <a:xfrm>
            <a:off x="4204978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Oval 98"/>
          <p:cNvSpPr/>
          <p:nvPr userDrawn="1"/>
        </p:nvSpPr>
        <p:spPr bwMode="auto">
          <a:xfrm>
            <a:off x="4204978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Oval 99"/>
          <p:cNvSpPr/>
          <p:nvPr userDrawn="1"/>
        </p:nvSpPr>
        <p:spPr bwMode="auto">
          <a:xfrm>
            <a:off x="4204978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Oval 100"/>
          <p:cNvSpPr/>
          <p:nvPr userDrawn="1"/>
        </p:nvSpPr>
        <p:spPr bwMode="auto">
          <a:xfrm>
            <a:off x="4426290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Oval 101"/>
          <p:cNvSpPr/>
          <p:nvPr userDrawn="1"/>
        </p:nvSpPr>
        <p:spPr bwMode="auto">
          <a:xfrm>
            <a:off x="4426290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Oval 102"/>
          <p:cNvSpPr/>
          <p:nvPr userDrawn="1"/>
        </p:nvSpPr>
        <p:spPr bwMode="auto">
          <a:xfrm>
            <a:off x="4426290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" name="Oval 103"/>
          <p:cNvSpPr/>
          <p:nvPr userDrawn="1"/>
        </p:nvSpPr>
        <p:spPr bwMode="auto">
          <a:xfrm>
            <a:off x="4647602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" name="Oval 104"/>
          <p:cNvSpPr/>
          <p:nvPr userDrawn="1"/>
        </p:nvSpPr>
        <p:spPr bwMode="auto">
          <a:xfrm>
            <a:off x="4647602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" name="Oval 105"/>
          <p:cNvSpPr/>
          <p:nvPr userDrawn="1"/>
        </p:nvSpPr>
        <p:spPr bwMode="auto">
          <a:xfrm>
            <a:off x="4647602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Oval 106"/>
          <p:cNvSpPr/>
          <p:nvPr userDrawn="1"/>
        </p:nvSpPr>
        <p:spPr bwMode="auto">
          <a:xfrm>
            <a:off x="4868914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" name="Oval 107"/>
          <p:cNvSpPr/>
          <p:nvPr userDrawn="1"/>
        </p:nvSpPr>
        <p:spPr bwMode="auto">
          <a:xfrm>
            <a:off x="4868914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" name="Oval 108"/>
          <p:cNvSpPr/>
          <p:nvPr userDrawn="1"/>
        </p:nvSpPr>
        <p:spPr bwMode="auto">
          <a:xfrm>
            <a:off x="4868914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" name="Oval 109"/>
          <p:cNvSpPr/>
          <p:nvPr userDrawn="1"/>
        </p:nvSpPr>
        <p:spPr bwMode="auto">
          <a:xfrm>
            <a:off x="5090226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" name="Oval 110"/>
          <p:cNvSpPr/>
          <p:nvPr userDrawn="1"/>
        </p:nvSpPr>
        <p:spPr bwMode="auto">
          <a:xfrm>
            <a:off x="5090226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" name="Oval 111"/>
          <p:cNvSpPr/>
          <p:nvPr userDrawn="1"/>
        </p:nvSpPr>
        <p:spPr bwMode="auto">
          <a:xfrm>
            <a:off x="5090226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" name="Oval 112"/>
          <p:cNvSpPr/>
          <p:nvPr userDrawn="1"/>
        </p:nvSpPr>
        <p:spPr bwMode="auto">
          <a:xfrm>
            <a:off x="5311538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" name="Oval 113"/>
          <p:cNvSpPr/>
          <p:nvPr userDrawn="1"/>
        </p:nvSpPr>
        <p:spPr bwMode="auto">
          <a:xfrm>
            <a:off x="5311538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" name="Oval 114"/>
          <p:cNvSpPr/>
          <p:nvPr userDrawn="1"/>
        </p:nvSpPr>
        <p:spPr bwMode="auto">
          <a:xfrm>
            <a:off x="5311538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6" name="Oval 115"/>
          <p:cNvSpPr/>
          <p:nvPr userDrawn="1"/>
        </p:nvSpPr>
        <p:spPr bwMode="auto">
          <a:xfrm>
            <a:off x="5532850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7" name="Oval 116"/>
          <p:cNvSpPr/>
          <p:nvPr userDrawn="1"/>
        </p:nvSpPr>
        <p:spPr bwMode="auto">
          <a:xfrm>
            <a:off x="5532850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8" name="Oval 117"/>
          <p:cNvSpPr/>
          <p:nvPr userDrawn="1"/>
        </p:nvSpPr>
        <p:spPr bwMode="auto">
          <a:xfrm>
            <a:off x="5532850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9" name="Oval 118"/>
          <p:cNvSpPr/>
          <p:nvPr userDrawn="1"/>
        </p:nvSpPr>
        <p:spPr bwMode="auto">
          <a:xfrm>
            <a:off x="5754162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0" name="Oval 119"/>
          <p:cNvSpPr/>
          <p:nvPr userDrawn="1"/>
        </p:nvSpPr>
        <p:spPr bwMode="auto">
          <a:xfrm>
            <a:off x="5754162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" name="Oval 120"/>
          <p:cNvSpPr/>
          <p:nvPr userDrawn="1"/>
        </p:nvSpPr>
        <p:spPr bwMode="auto">
          <a:xfrm>
            <a:off x="5754162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" name="Oval 121"/>
          <p:cNvSpPr/>
          <p:nvPr userDrawn="1"/>
        </p:nvSpPr>
        <p:spPr bwMode="auto">
          <a:xfrm>
            <a:off x="5975474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" name="Oval 122"/>
          <p:cNvSpPr/>
          <p:nvPr userDrawn="1"/>
        </p:nvSpPr>
        <p:spPr bwMode="auto">
          <a:xfrm>
            <a:off x="5975474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" name="Oval 123"/>
          <p:cNvSpPr/>
          <p:nvPr userDrawn="1"/>
        </p:nvSpPr>
        <p:spPr bwMode="auto">
          <a:xfrm>
            <a:off x="5975474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5" name="Oval 124"/>
          <p:cNvSpPr/>
          <p:nvPr userDrawn="1"/>
        </p:nvSpPr>
        <p:spPr bwMode="auto">
          <a:xfrm>
            <a:off x="6196786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6" name="Oval 125"/>
          <p:cNvSpPr/>
          <p:nvPr userDrawn="1"/>
        </p:nvSpPr>
        <p:spPr bwMode="auto">
          <a:xfrm>
            <a:off x="6196786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" name="Oval 126"/>
          <p:cNvSpPr/>
          <p:nvPr userDrawn="1"/>
        </p:nvSpPr>
        <p:spPr bwMode="auto">
          <a:xfrm>
            <a:off x="6196786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" name="Oval 127"/>
          <p:cNvSpPr/>
          <p:nvPr userDrawn="1"/>
        </p:nvSpPr>
        <p:spPr bwMode="auto">
          <a:xfrm>
            <a:off x="6418098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" name="Oval 128"/>
          <p:cNvSpPr/>
          <p:nvPr userDrawn="1"/>
        </p:nvSpPr>
        <p:spPr bwMode="auto">
          <a:xfrm>
            <a:off x="6418098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" name="Oval 129"/>
          <p:cNvSpPr/>
          <p:nvPr userDrawn="1"/>
        </p:nvSpPr>
        <p:spPr bwMode="auto">
          <a:xfrm>
            <a:off x="6418098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" name="Oval 130"/>
          <p:cNvSpPr/>
          <p:nvPr userDrawn="1"/>
        </p:nvSpPr>
        <p:spPr bwMode="auto">
          <a:xfrm>
            <a:off x="6639410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2" name="Oval 131"/>
          <p:cNvSpPr/>
          <p:nvPr userDrawn="1"/>
        </p:nvSpPr>
        <p:spPr bwMode="auto">
          <a:xfrm>
            <a:off x="6639410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3" name="Oval 132"/>
          <p:cNvSpPr/>
          <p:nvPr userDrawn="1"/>
        </p:nvSpPr>
        <p:spPr bwMode="auto">
          <a:xfrm>
            <a:off x="6639410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4" name="Oval 133"/>
          <p:cNvSpPr/>
          <p:nvPr userDrawn="1"/>
        </p:nvSpPr>
        <p:spPr bwMode="auto">
          <a:xfrm>
            <a:off x="6860722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5" name="Oval 134"/>
          <p:cNvSpPr/>
          <p:nvPr userDrawn="1"/>
        </p:nvSpPr>
        <p:spPr bwMode="auto">
          <a:xfrm>
            <a:off x="6860722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6" name="Oval 135"/>
          <p:cNvSpPr/>
          <p:nvPr userDrawn="1"/>
        </p:nvSpPr>
        <p:spPr bwMode="auto">
          <a:xfrm>
            <a:off x="6860722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7" name="Oval 136"/>
          <p:cNvSpPr/>
          <p:nvPr userDrawn="1"/>
        </p:nvSpPr>
        <p:spPr bwMode="auto">
          <a:xfrm>
            <a:off x="7082034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8" name="Oval 137"/>
          <p:cNvSpPr/>
          <p:nvPr userDrawn="1"/>
        </p:nvSpPr>
        <p:spPr bwMode="auto">
          <a:xfrm>
            <a:off x="7082034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9" name="Oval 138"/>
          <p:cNvSpPr/>
          <p:nvPr userDrawn="1"/>
        </p:nvSpPr>
        <p:spPr bwMode="auto">
          <a:xfrm>
            <a:off x="7082034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0" name="Oval 139"/>
          <p:cNvSpPr/>
          <p:nvPr userDrawn="1"/>
        </p:nvSpPr>
        <p:spPr bwMode="auto">
          <a:xfrm>
            <a:off x="7303346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1" name="Oval 140"/>
          <p:cNvSpPr/>
          <p:nvPr userDrawn="1"/>
        </p:nvSpPr>
        <p:spPr bwMode="auto">
          <a:xfrm>
            <a:off x="7303346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2" name="Oval 141"/>
          <p:cNvSpPr/>
          <p:nvPr userDrawn="1"/>
        </p:nvSpPr>
        <p:spPr bwMode="auto">
          <a:xfrm>
            <a:off x="7303346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3" name="Oval 142"/>
          <p:cNvSpPr/>
          <p:nvPr userDrawn="1"/>
        </p:nvSpPr>
        <p:spPr bwMode="auto">
          <a:xfrm>
            <a:off x="7524658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4" name="Oval 143"/>
          <p:cNvSpPr/>
          <p:nvPr userDrawn="1"/>
        </p:nvSpPr>
        <p:spPr bwMode="auto">
          <a:xfrm>
            <a:off x="7524658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5" name="Oval 144"/>
          <p:cNvSpPr/>
          <p:nvPr userDrawn="1"/>
        </p:nvSpPr>
        <p:spPr bwMode="auto">
          <a:xfrm>
            <a:off x="7524658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6" name="Oval 145"/>
          <p:cNvSpPr/>
          <p:nvPr userDrawn="1"/>
        </p:nvSpPr>
        <p:spPr bwMode="auto">
          <a:xfrm>
            <a:off x="7745970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7" name="Oval 146"/>
          <p:cNvSpPr/>
          <p:nvPr userDrawn="1"/>
        </p:nvSpPr>
        <p:spPr bwMode="auto">
          <a:xfrm>
            <a:off x="7745970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8" name="Oval 147"/>
          <p:cNvSpPr/>
          <p:nvPr userDrawn="1"/>
        </p:nvSpPr>
        <p:spPr bwMode="auto">
          <a:xfrm>
            <a:off x="7745970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9" name="Oval 148"/>
          <p:cNvSpPr/>
          <p:nvPr userDrawn="1"/>
        </p:nvSpPr>
        <p:spPr bwMode="auto">
          <a:xfrm>
            <a:off x="7967282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0" name="Oval 149"/>
          <p:cNvSpPr/>
          <p:nvPr userDrawn="1"/>
        </p:nvSpPr>
        <p:spPr bwMode="auto">
          <a:xfrm>
            <a:off x="7967282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1" name="Oval 150"/>
          <p:cNvSpPr/>
          <p:nvPr userDrawn="1"/>
        </p:nvSpPr>
        <p:spPr bwMode="auto">
          <a:xfrm>
            <a:off x="7967282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2" name="Oval 151"/>
          <p:cNvSpPr/>
          <p:nvPr userDrawn="1"/>
        </p:nvSpPr>
        <p:spPr bwMode="auto">
          <a:xfrm>
            <a:off x="8188594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3" name="Oval 152"/>
          <p:cNvSpPr/>
          <p:nvPr userDrawn="1"/>
        </p:nvSpPr>
        <p:spPr bwMode="auto">
          <a:xfrm>
            <a:off x="8188594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4" name="Oval 153"/>
          <p:cNvSpPr/>
          <p:nvPr userDrawn="1"/>
        </p:nvSpPr>
        <p:spPr bwMode="auto">
          <a:xfrm>
            <a:off x="8188594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5" name="Oval 154"/>
          <p:cNvSpPr/>
          <p:nvPr userDrawn="1"/>
        </p:nvSpPr>
        <p:spPr bwMode="auto">
          <a:xfrm>
            <a:off x="8409906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6" name="Oval 155"/>
          <p:cNvSpPr/>
          <p:nvPr userDrawn="1"/>
        </p:nvSpPr>
        <p:spPr bwMode="auto">
          <a:xfrm>
            <a:off x="8409906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7" name="Oval 156"/>
          <p:cNvSpPr/>
          <p:nvPr userDrawn="1"/>
        </p:nvSpPr>
        <p:spPr bwMode="auto">
          <a:xfrm>
            <a:off x="8409906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8" name="Oval 157"/>
          <p:cNvSpPr/>
          <p:nvPr userDrawn="1"/>
        </p:nvSpPr>
        <p:spPr bwMode="auto">
          <a:xfrm>
            <a:off x="8631218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9" name="Oval 158"/>
          <p:cNvSpPr/>
          <p:nvPr userDrawn="1"/>
        </p:nvSpPr>
        <p:spPr bwMode="auto">
          <a:xfrm>
            <a:off x="8631218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0" name="Oval 159"/>
          <p:cNvSpPr/>
          <p:nvPr userDrawn="1"/>
        </p:nvSpPr>
        <p:spPr bwMode="auto">
          <a:xfrm>
            <a:off x="8631218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1" name="Oval 160"/>
          <p:cNvSpPr/>
          <p:nvPr userDrawn="1"/>
        </p:nvSpPr>
        <p:spPr bwMode="auto">
          <a:xfrm>
            <a:off x="8852530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2" name="Oval 161"/>
          <p:cNvSpPr/>
          <p:nvPr userDrawn="1"/>
        </p:nvSpPr>
        <p:spPr bwMode="auto">
          <a:xfrm>
            <a:off x="8852530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3" name="Oval 162"/>
          <p:cNvSpPr/>
          <p:nvPr userDrawn="1"/>
        </p:nvSpPr>
        <p:spPr bwMode="auto">
          <a:xfrm>
            <a:off x="8852530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4" name="Oval 163"/>
          <p:cNvSpPr/>
          <p:nvPr userDrawn="1"/>
        </p:nvSpPr>
        <p:spPr bwMode="auto">
          <a:xfrm>
            <a:off x="9073848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5" name="Oval 164"/>
          <p:cNvSpPr/>
          <p:nvPr userDrawn="1"/>
        </p:nvSpPr>
        <p:spPr bwMode="auto">
          <a:xfrm>
            <a:off x="9073848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6" name="Oval 165"/>
          <p:cNvSpPr/>
          <p:nvPr userDrawn="1"/>
        </p:nvSpPr>
        <p:spPr bwMode="auto">
          <a:xfrm>
            <a:off x="9073848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441152" y="6421723"/>
            <a:ext cx="8261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</a:p>
        </p:txBody>
      </p:sp>
      <p:pic>
        <p:nvPicPr>
          <p:cNvPr id="168" name="Picture 16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23062" y="874094"/>
            <a:ext cx="3400304" cy="420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865285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570643"/>
            <a:ext cx="8102600" cy="4510088"/>
          </a:xfrm>
        </p:spPr>
        <p:txBody>
          <a:bodyPr/>
          <a:lstStyle>
            <a:lvl1pPr marL="461963" indent="-461963">
              <a:buClr>
                <a:srgbClr val="008080"/>
              </a:buClr>
              <a:buFont typeface="+mj-lt"/>
              <a:buAutoNum type="arabicPeriod"/>
              <a:defRPr sz="2400">
                <a:solidFill>
                  <a:srgbClr val="008080"/>
                </a:solidFill>
              </a:defRPr>
            </a:lvl1pPr>
            <a:lvl2pPr>
              <a:buClr>
                <a:srgbClr val="008080"/>
              </a:buClr>
              <a:defRPr>
                <a:solidFill>
                  <a:srgbClr val="008080"/>
                </a:solidFill>
              </a:defRPr>
            </a:lvl2pPr>
            <a:lvl3pPr>
              <a:buClr>
                <a:srgbClr val="008080"/>
              </a:buClr>
              <a:defRPr>
                <a:solidFill>
                  <a:srgbClr val="008080"/>
                </a:solidFill>
              </a:defRPr>
            </a:lvl3pPr>
            <a:lvl4pPr>
              <a:buClr>
                <a:srgbClr val="008080"/>
              </a:buClr>
              <a:defRPr>
                <a:solidFill>
                  <a:srgbClr val="008080"/>
                </a:solidFill>
              </a:defRPr>
            </a:lvl4pPr>
            <a:lvl5pPr>
              <a:buClr>
                <a:srgbClr val="008080"/>
              </a:buClr>
              <a:defRPr>
                <a:solidFill>
                  <a:srgbClr val="00808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544513" y="1051586"/>
            <a:ext cx="8324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i="1" dirty="0"/>
              <a:t>After studying this chapter, you should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>
          <a:xfrm>
            <a:off x="523875" y="411163"/>
            <a:ext cx="8077200" cy="592137"/>
          </a:xfrm>
          <a:gradFill rotWithShape="1">
            <a:gsLst>
              <a:gs pos="0">
                <a:srgbClr val="B2B2B2">
                  <a:gamma/>
                  <a:shade val="46275"/>
                  <a:invGamma/>
                </a:srgbClr>
              </a:gs>
              <a:gs pos="50000">
                <a:srgbClr val="B2B2B2"/>
              </a:gs>
              <a:gs pos="100000">
                <a:srgbClr val="B2B2B2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969696"/>
            </a:solidFill>
            <a:miter lim="800000"/>
            <a:headEnd/>
            <a:tailEnd/>
          </a:ln>
          <a:effectLst>
            <a:outerShdw dist="107763" dir="2700000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LEARNING  OUTCOMES</a:t>
            </a:r>
          </a:p>
        </p:txBody>
      </p:sp>
    </p:spTree>
    <p:extLst>
      <p:ext uri="{BB962C8B-B14F-4D97-AF65-F5344CB8AC3E}">
        <p14:creationId xmlns:p14="http://schemas.microsoft.com/office/powerpoint/2010/main" xmlns="" val="3588518431"/>
      </p:ext>
    </p:extLst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514350" y="512763"/>
            <a:ext cx="8102600" cy="33655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1.</a:t>
            </a: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A Summary of the Scientific Method</a:t>
            </a:r>
          </a:p>
        </p:txBody>
      </p:sp>
    </p:spTree>
    <p:extLst>
      <p:ext uri="{BB962C8B-B14F-4D97-AF65-F5344CB8AC3E}">
        <p14:creationId xmlns:p14="http://schemas.microsoft.com/office/powerpoint/2010/main" xmlns="" val="1826098450"/>
      </p:ext>
    </p:extLst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600220"/>
            <a:ext cx="8102600" cy="457198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755061613"/>
      </p:ext>
    </p:extLst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335375351"/>
      </p:ext>
    </p:extLst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1235075"/>
            <a:ext cx="3975100" cy="4937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235075"/>
            <a:ext cx="3975100" cy="4937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use..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BB9D097-4C5C-417C-B097-C6B81CA15357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820374928"/>
      </p:ext>
    </p:extLst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5537931-4260-4B6B-A3A7-1D7190C9A38E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8071337"/>
      </p:ext>
    </p:extLst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9FE24D5-8D74-4CD1-985E-26CC2917080D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227640020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blackWhite">
          <a:xfrm>
            <a:off x="523875" y="457200"/>
            <a:ext cx="8077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CC6600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1235075"/>
            <a:ext cx="8102600" cy="493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8538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" y="6446838"/>
            <a:ext cx="742156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900" b="1"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8538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54763"/>
            <a:ext cx="2209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900" b="1"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D6C49FDD-8038-4201-872D-15D00067EA40}" type="slidenum">
              <a:rPr lang="en-US" altLang="en-US">
                <a:cs typeface="+mn-cs"/>
              </a:rPr>
              <a:pPr>
                <a:defRPr/>
              </a:pPr>
              <a:t>‹N°›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8623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</p:sldLayoutIdLst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5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5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85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5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537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9pPr>
    </p:titleStyle>
    <p:bodyStyle>
      <a:lvl1pPr marL="222250" indent="-222250" algn="l" rtl="0" eaLnBrk="0" fontAlgn="base" hangingPunct="0">
        <a:spcBef>
          <a:spcPct val="20000"/>
        </a:spcBef>
        <a:spcAft>
          <a:spcPct val="0"/>
        </a:spcAft>
        <a:buClr>
          <a:srgbClr val="993300"/>
        </a:buClr>
        <a:buChar char="•"/>
        <a:defRPr sz="2800" kern="1200">
          <a:solidFill>
            <a:srgbClr val="99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625475" indent="-284163" algn="l" rtl="0" eaLnBrk="0" fontAlgn="base" hangingPunct="0">
        <a:spcBef>
          <a:spcPct val="20000"/>
        </a:spcBef>
        <a:spcAft>
          <a:spcPct val="0"/>
        </a:spcAft>
        <a:buClr>
          <a:srgbClr val="CC9900"/>
        </a:buClr>
        <a:buSzPct val="90000"/>
        <a:buFont typeface="Wingdings" panose="05000000000000000000" pitchFamily="2" charset="2"/>
        <a:buChar char="Ø"/>
        <a:defRPr sz="2400" kern="1200">
          <a:solidFill>
            <a:srgbClr val="9966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2pPr>
      <a:lvl3pPr marL="974725" indent="-234950" algn="l" rtl="0" eaLnBrk="0" fontAlgn="base" hangingPunct="0">
        <a:spcBef>
          <a:spcPct val="20000"/>
        </a:spcBef>
        <a:spcAft>
          <a:spcPct val="0"/>
        </a:spcAft>
        <a:buClr>
          <a:srgbClr val="0099CC"/>
        </a:buClr>
        <a:buSzPct val="75000"/>
        <a:buFont typeface="Wingdings" panose="05000000000000000000" pitchFamily="2" charset="2"/>
        <a:buChar char="v"/>
        <a:defRPr sz="2000" kern="1200">
          <a:solidFill>
            <a:srgbClr val="00808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3pPr>
      <a:lvl4pPr marL="1311275" indent="-2222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4pPr>
      <a:lvl5pPr marL="1657350" indent="-173038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sz="1600" kern="1200">
          <a:solidFill>
            <a:srgbClr val="99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microsoft.com/office/2007/relationships/hdphoto" Target="../media/hdphoto3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microsoft.com/office/2007/relationships/hdphoto" Target="../media/hdphoto4.wdp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microsoft.com/office/2007/relationships/hdphoto" Target="../media/hdphoto5.wdp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microsoft.com/office/2007/relationships/hdphoto" Target="../media/hdphoto6.wdp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microsoft.com/office/2007/relationships/hdphoto" Target="../media/hdphoto7.wdp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Relationship Id="rId4" Type="http://schemas.microsoft.com/office/2007/relationships/hdphoto" Target="../media/hdphoto8.wdp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Chapter 3</a:t>
            </a:r>
          </a:p>
          <a:p>
            <a:r>
              <a:rPr lang="en-US" altLang="en-US" dirty="0">
                <a:effectLst/>
              </a:rPr>
              <a:t>The Marketing </a:t>
            </a:r>
          </a:p>
          <a:p>
            <a:r>
              <a:rPr lang="en-US" altLang="en-US" dirty="0">
                <a:effectLst/>
              </a:rPr>
              <a:t>Research </a:t>
            </a:r>
            <a:r>
              <a:rPr lang="en-US" altLang="en-US" dirty="0" smtClean="0">
                <a:effectLst/>
              </a:rPr>
              <a:t>Process</a:t>
            </a:r>
            <a:endParaRPr lang="en-US" altLang="en-US" dirty="0">
              <a:effectLst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392" name="Rectangle 20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Exploratory Research</a:t>
            </a:r>
          </a:p>
        </p:txBody>
      </p:sp>
      <p:sp>
        <p:nvSpPr>
          <p:cNvPr id="477393" name="Rectangle 20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Purposes of exploratory research</a:t>
            </a:r>
          </a:p>
          <a:p>
            <a:pPr lvl="1"/>
            <a:r>
              <a:rPr lang="en-US" altLang="en-US" dirty="0" smtClean="0"/>
              <a:t>Clarify ambiguous situations </a:t>
            </a:r>
          </a:p>
          <a:p>
            <a:pPr lvl="1"/>
            <a:r>
              <a:rPr lang="en-US" altLang="en-US" dirty="0" smtClean="0"/>
              <a:t>Discover ideas that may be potential business opportunities</a:t>
            </a:r>
          </a:p>
          <a:p>
            <a:r>
              <a:rPr lang="en-US" altLang="en-US" dirty="0" smtClean="0"/>
              <a:t>Initial research clarifies and defines the nature of a problem</a:t>
            </a:r>
          </a:p>
          <a:p>
            <a:pPr lvl="1"/>
            <a:r>
              <a:rPr lang="en-US" altLang="en-US" dirty="0" smtClean="0"/>
              <a:t>Does not provide conclusive evidence</a:t>
            </a:r>
          </a:p>
          <a:p>
            <a:pPr lvl="1"/>
            <a:r>
              <a:rPr lang="en-US" altLang="en-US" dirty="0" smtClean="0"/>
              <a:t>Assumes and expects subsequent research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10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392" name="Rectangle 20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Exploratory Research (cont’d.)</a:t>
            </a:r>
          </a:p>
        </p:txBody>
      </p:sp>
      <p:sp>
        <p:nvSpPr>
          <p:cNvPr id="477393" name="Rectangle 20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Innovation and exploratory research</a:t>
            </a:r>
          </a:p>
          <a:p>
            <a:pPr lvl="1"/>
            <a:r>
              <a:rPr lang="en-US" altLang="en-US" dirty="0" smtClean="0"/>
              <a:t>Useful in product development</a:t>
            </a:r>
          </a:p>
          <a:p>
            <a:r>
              <a:rPr lang="en-US" altLang="en-US" dirty="0" smtClean="0"/>
              <a:t>Exploratory research and problem solving</a:t>
            </a:r>
          </a:p>
          <a:p>
            <a:pPr lvl="1"/>
            <a:r>
              <a:rPr lang="en-US" altLang="en-US" dirty="0" smtClean="0"/>
              <a:t>Helps identify symptoms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692827279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26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Descriptive Research</a:t>
            </a:r>
          </a:p>
        </p:txBody>
      </p:sp>
      <p:sp>
        <p:nvSpPr>
          <p:cNvPr id="480265" name="Rectangle 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Describes characteristics of objects, people, groups, organizations, or environments</a:t>
            </a:r>
          </a:p>
          <a:p>
            <a:pPr lvl="1"/>
            <a:r>
              <a:rPr lang="en-US" altLang="en-US" dirty="0" smtClean="0"/>
              <a:t>Addresses who, what, when, where, why, and how questions</a:t>
            </a:r>
          </a:p>
          <a:p>
            <a:pPr lvl="1"/>
            <a:r>
              <a:rPr lang="en-US" altLang="en-US" dirty="0" smtClean="0"/>
              <a:t>Accuracy: critically important </a:t>
            </a:r>
          </a:p>
          <a:p>
            <a:pPr lvl="1"/>
            <a:r>
              <a:rPr lang="en-US" altLang="en-US" dirty="0" smtClean="0"/>
              <a:t>Involves considerable understanding of the nature of the problem </a:t>
            </a:r>
          </a:p>
          <a:p>
            <a:pPr lvl="1"/>
            <a:r>
              <a:rPr lang="en-US" altLang="en-US" dirty="0" smtClean="0"/>
              <a:t>Does not provide direct evidence of causality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12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26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Descriptive Research (cont'd.)</a:t>
            </a:r>
          </a:p>
        </p:txBody>
      </p:sp>
      <p:sp>
        <p:nvSpPr>
          <p:cNvPr id="480265" name="Rectangle 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Diagnostic analysis</a:t>
            </a:r>
          </a:p>
          <a:p>
            <a:pPr lvl="1"/>
            <a:r>
              <a:rPr lang="en-US" altLang="en-US" dirty="0" smtClean="0"/>
              <a:t>Seeks to diagnose reasons for market outcomes</a:t>
            </a:r>
          </a:p>
          <a:p>
            <a:pPr lvl="1"/>
            <a:r>
              <a:rPr lang="en-US" altLang="en-US" dirty="0" smtClean="0"/>
              <a:t>Focuses specifically on the beliefs and feelings consumers have about and toward competing products</a:t>
            </a:r>
            <a:endParaRPr lang="en-US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561930733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8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Descriptive Research: An Example</a:t>
            </a:r>
          </a:p>
        </p:txBody>
      </p:sp>
      <p:sp>
        <p:nvSpPr>
          <p:cNvPr id="485383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Organic food sales</a:t>
            </a:r>
          </a:p>
          <a:p>
            <a:pPr lvl="1"/>
            <a:r>
              <a:rPr lang="en-US" altLang="en-US" dirty="0" smtClean="0"/>
              <a:t>Annual global organic food sales are $80 billion</a:t>
            </a:r>
          </a:p>
          <a:p>
            <a:pPr lvl="1"/>
            <a:r>
              <a:rPr lang="en-US" altLang="en-US" dirty="0" smtClean="0"/>
              <a:t>Fruits and vegetables (i.e., fresh produce) account for 40 percent of those sales</a:t>
            </a:r>
          </a:p>
          <a:p>
            <a:pPr lvl="1"/>
            <a:r>
              <a:rPr lang="en-US" altLang="en-US" dirty="0" smtClean="0"/>
              <a:t>Organic meat, poultry, and fish sales are increasing rapidly</a:t>
            </a:r>
          </a:p>
          <a:p>
            <a:pPr lvl="1"/>
            <a:r>
              <a:rPr lang="en-US" altLang="en-US" dirty="0" smtClean="0"/>
              <a:t>Organic coffee and tea account for 35 percent of  the global organic beverage market</a:t>
            </a:r>
          </a:p>
          <a:p>
            <a:pPr lvl="1"/>
            <a:endParaRPr lang="en-US" altLang="en-US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14</a:t>
            </a:fld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5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853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853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853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853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5383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433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Causal Research</a:t>
            </a:r>
          </a:p>
        </p:txBody>
      </p:sp>
      <p:sp>
        <p:nvSpPr>
          <p:cNvPr id="487434" name="Rectangle 10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Allows causal inferences to be made—they identify cause-and-effect (</a:t>
            </a:r>
            <a:r>
              <a:rPr lang="en-US" altLang="en-US" i="1" dirty="0" smtClean="0"/>
              <a:t>x</a:t>
            </a:r>
            <a:r>
              <a:rPr lang="en-US" altLang="en-US" dirty="0" smtClean="0"/>
              <a:t> brought about </a:t>
            </a:r>
            <a:r>
              <a:rPr lang="en-US" altLang="en-US" i="1" dirty="0" smtClean="0"/>
              <a:t>y</a:t>
            </a:r>
            <a:r>
              <a:rPr lang="en-US" altLang="en-US" dirty="0" smtClean="0"/>
              <a:t>) relationships</a:t>
            </a:r>
          </a:p>
          <a:p>
            <a:r>
              <a:rPr lang="en-US" altLang="en-US" dirty="0" smtClean="0"/>
              <a:t>Critical pieces of causality</a:t>
            </a:r>
          </a:p>
          <a:p>
            <a:pPr lvl="1"/>
            <a:r>
              <a:rPr lang="en-US" altLang="en-US" dirty="0" smtClean="0"/>
              <a:t>Temporal sequence—the appropriate causal order of events</a:t>
            </a:r>
          </a:p>
          <a:p>
            <a:pPr lvl="1"/>
            <a:r>
              <a:rPr lang="en-US" altLang="en-US" dirty="0" smtClean="0"/>
              <a:t>Concomitant variation—two phenomena vary together</a:t>
            </a:r>
          </a:p>
          <a:p>
            <a:pPr lvl="1"/>
            <a:r>
              <a:rPr lang="en-US" altLang="en-US" dirty="0" smtClean="0"/>
              <a:t>Nonspurious association—an absence of alternative plausible explanations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15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16</a:t>
            </a:fld>
            <a:endParaRPr lang="en-US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9699" y="1440983"/>
            <a:ext cx="7791902" cy="4207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3.2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Ice Cream Is a Spurious Cause of Drowning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Degrees of Causality</a:t>
            </a:r>
          </a:p>
        </p:txBody>
      </p:sp>
      <p:sp>
        <p:nvSpPr>
          <p:cNvPr id="5683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Absolute causality</a:t>
            </a:r>
          </a:p>
          <a:p>
            <a:pPr lvl="1"/>
            <a:r>
              <a:rPr lang="en-US" altLang="en-US" dirty="0" smtClean="0"/>
              <a:t>The cause is necessary and sufficient to bring about the effect</a:t>
            </a:r>
          </a:p>
          <a:p>
            <a:r>
              <a:rPr lang="en-US" altLang="en-US" dirty="0" smtClean="0"/>
              <a:t>Conditional causality</a:t>
            </a:r>
          </a:p>
          <a:p>
            <a:pPr lvl="1"/>
            <a:r>
              <a:rPr lang="en-US" altLang="en-US" dirty="0" smtClean="0"/>
              <a:t>A cause is necessary but not sufficient to bring about an effect</a:t>
            </a:r>
          </a:p>
          <a:p>
            <a:r>
              <a:rPr lang="en-US" altLang="en-US" dirty="0" smtClean="0"/>
              <a:t>Contributory causality</a:t>
            </a:r>
          </a:p>
          <a:p>
            <a:pPr lvl="1"/>
            <a:r>
              <a:rPr lang="en-US" altLang="en-US" dirty="0" smtClean="0"/>
              <a:t>A cause need be neither necessary nor sufficient to bring about an effect</a:t>
            </a:r>
          </a:p>
          <a:p>
            <a:pPr lvl="1"/>
            <a:r>
              <a:rPr lang="en-US" altLang="en-US" dirty="0" smtClean="0"/>
              <a:t>Weakest form of causality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17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Experiments</a:t>
            </a:r>
          </a:p>
        </p:txBody>
      </p:sp>
      <p:sp>
        <p:nvSpPr>
          <p:cNvPr id="5693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Experiment</a:t>
            </a:r>
          </a:p>
          <a:p>
            <a:pPr lvl="1"/>
            <a:r>
              <a:rPr lang="en-US" altLang="en-US" dirty="0" smtClean="0"/>
              <a:t>A carefully controlled study in which the researcher manipulates a proposed cause and observes any corresponding change in the proposed effect</a:t>
            </a:r>
          </a:p>
          <a:p>
            <a:r>
              <a:rPr lang="en-US" altLang="en-US" dirty="0" smtClean="0"/>
              <a:t>Experimental variable</a:t>
            </a:r>
          </a:p>
          <a:p>
            <a:pPr lvl="1"/>
            <a:r>
              <a:rPr lang="en-US" altLang="en-US" dirty="0" smtClean="0"/>
              <a:t>Represents the proposed cause and is controlled by the researcher by manipulating it</a:t>
            </a:r>
          </a:p>
          <a:p>
            <a:r>
              <a:rPr lang="en-US" altLang="en-US" dirty="0" smtClean="0"/>
              <a:t>Manipulation</a:t>
            </a:r>
          </a:p>
          <a:p>
            <a:pPr lvl="1"/>
            <a:r>
              <a:rPr lang="en-US" altLang="en-US" dirty="0" smtClean="0"/>
              <a:t>The researcher alters the level of the variable in specific increments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18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19</a:t>
            </a:fld>
            <a:endParaRPr lang="en-US" altLang="en-US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4367" y="2065368"/>
            <a:ext cx="8458200" cy="2552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99230" y="3232766"/>
            <a:ext cx="219075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3.3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Testing for Causes with Experimental Manipulations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-457200">
              <a:buFont typeface="+mj-lt"/>
              <a:buAutoNum type="arabicPeriod"/>
            </a:pPr>
            <a:r>
              <a:rPr lang="en-US" altLang="en-US" dirty="0" smtClean="0"/>
              <a:t>Apply marketing research in making better marketing decisions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US" altLang="en-US" dirty="0" smtClean="0"/>
              <a:t>Classify marketing research as either exploratory research, descriptive research, or causal research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US" altLang="en-US" dirty="0" smtClean="0"/>
              <a:t>List the major phases of the marketing research process and the steps within each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US" altLang="en-US" dirty="0"/>
              <a:t>Understand the concepts of theory and hypothesis and the critical role they play in research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US" altLang="en-US" dirty="0"/>
              <a:t>Know the difference between a research project and a research </a:t>
            </a:r>
            <a:r>
              <a:rPr lang="en-US" altLang="en-US" dirty="0" smtClean="0"/>
              <a:t>program</a:t>
            </a:r>
            <a:endParaRPr lang="en-US" alt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2</a:t>
            </a:fld>
            <a:endParaRPr lang="en-US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bg1"/>
                </a:solidFill>
                <a:latin typeface="+mn-lt"/>
              </a:rPr>
              <a:t>LEARNING OUTCOMES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Uncertainty Influences the Type of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The amount of uncertainty does much to determine the most appropriate type and amount of research needed</a:t>
            </a:r>
          </a:p>
          <a:p>
            <a:r>
              <a:rPr lang="en-US" altLang="en-US" dirty="0" smtClean="0"/>
              <a:t>Each type of research produces a different type of result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20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743119443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21</a:t>
            </a:fld>
            <a:endParaRPr lang="en-US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6225" y="1866363"/>
            <a:ext cx="8458200" cy="384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34425" y="4543400"/>
            <a:ext cx="18097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3.4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Characteristics of Different Types of Marketing Research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Stages in the Research Process</a:t>
            </a:r>
          </a:p>
        </p:txBody>
      </p:sp>
      <p:sp>
        <p:nvSpPr>
          <p:cNvPr id="5713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Defining research objectives</a:t>
            </a:r>
          </a:p>
          <a:p>
            <a:r>
              <a:rPr lang="en-US" altLang="en-US" dirty="0" smtClean="0"/>
              <a:t>Planning a research design</a:t>
            </a:r>
          </a:p>
          <a:p>
            <a:r>
              <a:rPr lang="en-US" altLang="en-US" dirty="0" smtClean="0"/>
              <a:t>Planning a sample</a:t>
            </a:r>
          </a:p>
          <a:p>
            <a:r>
              <a:rPr lang="en-US" altLang="en-US" dirty="0" smtClean="0"/>
              <a:t>Collecting data</a:t>
            </a:r>
          </a:p>
          <a:p>
            <a:r>
              <a:rPr lang="en-US" altLang="en-US" dirty="0" smtClean="0"/>
              <a:t>Analyzing data</a:t>
            </a:r>
          </a:p>
          <a:p>
            <a:r>
              <a:rPr lang="en-US" altLang="en-US" dirty="0" smtClean="0"/>
              <a:t>Formulating conclusions and preparing a report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22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23</a:t>
            </a:fld>
            <a:endParaRPr lang="en-US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" y="1376363"/>
            <a:ext cx="7315200" cy="4894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blackWhite">
          <a:xfrm>
            <a:off x="514350" y="502952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3.5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Stages of the Research Process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Alternatives in the Research Process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The researcher must choose among a number of alternatives during each stage of the research process</a:t>
            </a:r>
          </a:p>
          <a:p>
            <a:r>
              <a:rPr lang="en-US" altLang="en-US" dirty="0" smtClean="0"/>
              <a:t>When there are severe time constraints, these constraints override validity, resulting in choosing the fastest alternative </a:t>
            </a:r>
          </a:p>
          <a:p>
            <a:r>
              <a:rPr lang="en-US" altLang="en-US" dirty="0" smtClean="0"/>
              <a:t>When money and human resources are more plentiful, the appropriate path differs and likely emphasizes validity over speed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24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25</a:t>
            </a:fld>
            <a:endParaRPr lang="en-US" altLang="en-US" dirty="0"/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1747838" y="5927725"/>
            <a:ext cx="52927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800" dirty="0">
                <a:latin typeface="Arial" charset="0"/>
                <a:ea typeface="ＭＳ Ｐゴシック" charset="0"/>
              </a:rPr>
              <a:t>Note: Diamond-shaped boxes indicate stages in the research process in which a choice of one or more techniques must be made. The dotted line indicates an alternative path that skips exploratory research.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5273" y="1287748"/>
            <a:ext cx="5753455" cy="512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3.6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Flowchart of the Marketing Research Process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Defining the Research Objectives</a:t>
            </a:r>
          </a:p>
        </p:txBody>
      </p:sp>
      <p:sp>
        <p:nvSpPr>
          <p:cNvPr id="5724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Research objectives</a:t>
            </a:r>
          </a:p>
          <a:p>
            <a:pPr lvl="1"/>
            <a:r>
              <a:rPr lang="en-US" altLang="en-US" dirty="0" smtClean="0"/>
              <a:t>The goals to be achieved by conducting research</a:t>
            </a:r>
          </a:p>
          <a:p>
            <a:r>
              <a:rPr lang="en-US" altLang="en-US" dirty="0" smtClean="0"/>
              <a:t>Deliverables</a:t>
            </a:r>
          </a:p>
          <a:p>
            <a:pPr lvl="1"/>
            <a:r>
              <a:rPr lang="en-US" altLang="en-US" dirty="0" smtClean="0"/>
              <a:t>The consulting term used to describe research objectives to a research client</a:t>
            </a:r>
          </a:p>
          <a:p>
            <a:r>
              <a:rPr lang="en-US" altLang="en-US" dirty="0" smtClean="0"/>
              <a:t>Defining the managerial decision situation</a:t>
            </a:r>
          </a:p>
          <a:p>
            <a:pPr lvl="1"/>
            <a:r>
              <a:rPr lang="en-US" altLang="en-US" dirty="0" smtClean="0"/>
              <a:t>The summary of the managerial decision situation, the research objectives and/or deliverables, and a basic description of the research process represent key elements of a research proposal 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26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Exploratory Research</a:t>
            </a:r>
          </a:p>
        </p:txBody>
      </p:sp>
      <p:sp>
        <p:nvSpPr>
          <p:cNvPr id="574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Helps researchers discover and define the decisions themselves</a:t>
            </a:r>
          </a:p>
          <a:p>
            <a:r>
              <a:rPr lang="en-US" altLang="en-US" dirty="0" smtClean="0"/>
              <a:t>Techniques for obtaining insights and gaining a clearer idea of the problem</a:t>
            </a:r>
          </a:p>
          <a:p>
            <a:pPr lvl="1"/>
            <a:r>
              <a:rPr lang="en-US" altLang="en-US" dirty="0" smtClean="0"/>
              <a:t>Previous research</a:t>
            </a:r>
          </a:p>
          <a:p>
            <a:pPr lvl="1"/>
            <a:r>
              <a:rPr lang="en-US" altLang="en-US" dirty="0" smtClean="0"/>
              <a:t>Pilot studies</a:t>
            </a:r>
          </a:p>
          <a:p>
            <a:pPr lvl="1"/>
            <a:r>
              <a:rPr lang="en-US" altLang="en-US" dirty="0" smtClean="0"/>
              <a:t>Case studies</a:t>
            </a:r>
          </a:p>
          <a:p>
            <a:pPr lvl="1"/>
            <a:r>
              <a:rPr lang="en-US" altLang="en-US" dirty="0" smtClean="0"/>
              <a:t>Experience surveys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27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Exploratory Research (cont’d.)</a:t>
            </a:r>
          </a:p>
        </p:txBody>
      </p:sp>
      <p:sp>
        <p:nvSpPr>
          <p:cNvPr id="574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Previous research</a:t>
            </a:r>
          </a:p>
          <a:p>
            <a:pPr lvl="1"/>
            <a:r>
              <a:rPr lang="en-US" altLang="en-US" dirty="0" smtClean="0"/>
              <a:t>Check for reports of previous research within the company archives</a:t>
            </a:r>
          </a:p>
          <a:p>
            <a:r>
              <a:rPr lang="en-US" altLang="en-US" dirty="0" smtClean="0"/>
              <a:t>Literature review</a:t>
            </a:r>
          </a:p>
          <a:p>
            <a:pPr lvl="1"/>
            <a:r>
              <a:rPr lang="en-US" altLang="en-US" dirty="0" smtClean="0"/>
              <a:t>A directed search of published works</a:t>
            </a:r>
          </a:p>
          <a:p>
            <a:pPr lvl="1"/>
            <a:r>
              <a:rPr lang="en-US" altLang="en-US" dirty="0" smtClean="0"/>
              <a:t>Reports may discuss theory and/or present empirical results relevant to the research objectives</a:t>
            </a:r>
            <a:endParaRPr lang="en-U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28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64006579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Exploratory Research: Pilot Studies</a:t>
            </a:r>
          </a:p>
        </p:txBody>
      </p:sp>
      <p:sp>
        <p:nvSpPr>
          <p:cNvPr id="574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Small-scale research projects that collect data from respondents similar to those to be used in the full study</a:t>
            </a:r>
          </a:p>
          <a:p>
            <a:r>
              <a:rPr lang="en-US" altLang="en-US" dirty="0" smtClean="0"/>
              <a:t>Pretest</a:t>
            </a:r>
          </a:p>
          <a:p>
            <a:pPr lvl="1"/>
            <a:r>
              <a:rPr lang="en-US" altLang="en-US" dirty="0" smtClean="0"/>
              <a:t>A small-scale study in which the results are preliminary and only intended to assist in design of a subsequent study</a:t>
            </a:r>
          </a:p>
          <a:p>
            <a:r>
              <a:rPr lang="en-US" altLang="en-US" dirty="0" smtClean="0"/>
              <a:t>Focus group</a:t>
            </a:r>
          </a:p>
          <a:p>
            <a:pPr lvl="1"/>
            <a:r>
              <a:rPr lang="en-US" altLang="en-US" dirty="0" smtClean="0"/>
              <a:t>A small group discussion about some research topic led by a moderator who guides discussion among the participants</a:t>
            </a:r>
            <a:endParaRPr lang="en-U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29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145928009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Introduction</a:t>
            </a:r>
          </a:p>
        </p:txBody>
      </p:sp>
      <p:sp>
        <p:nvSpPr>
          <p:cNvPr id="560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Key ways in which researchers contribute to decision making</a:t>
            </a:r>
          </a:p>
          <a:p>
            <a:pPr lvl="1"/>
            <a:r>
              <a:rPr lang="en-US" altLang="en-US" dirty="0" smtClean="0"/>
              <a:t>Helping to better define the organization’s current situation</a:t>
            </a:r>
          </a:p>
          <a:p>
            <a:pPr lvl="1"/>
            <a:r>
              <a:rPr lang="en-US" altLang="en-US" dirty="0" smtClean="0"/>
              <a:t>Identifying useful decision statements and related research questions</a:t>
            </a:r>
          </a:p>
          <a:p>
            <a:pPr lvl="1"/>
            <a:r>
              <a:rPr lang="en-US" altLang="en-US" dirty="0" smtClean="0"/>
              <a:t>Defining the firm’s meaning—how consumers, competitors, and employees view the firm</a:t>
            </a:r>
          </a:p>
          <a:p>
            <a:pPr lvl="1"/>
            <a:r>
              <a:rPr lang="en-US" altLang="en-US" dirty="0" smtClean="0"/>
              <a:t>Providing ideas for product improvements or possible new product development</a:t>
            </a:r>
          </a:p>
          <a:p>
            <a:pPr lvl="1"/>
            <a:endParaRPr lang="en-US" altLang="en-US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3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Stating Research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Research objectives must be stated formally</a:t>
            </a:r>
          </a:p>
          <a:p>
            <a:pPr lvl="1"/>
            <a:r>
              <a:rPr lang="en-US" dirty="0" smtClean="0"/>
              <a:t>Delineate the type of research needed</a:t>
            </a:r>
          </a:p>
          <a:p>
            <a:pPr lvl="1"/>
            <a:r>
              <a:rPr lang="en-US" dirty="0" smtClean="0"/>
              <a:t>Indicate what intelligence may result</a:t>
            </a:r>
          </a:p>
          <a:p>
            <a:r>
              <a:rPr lang="en-US" dirty="0" smtClean="0"/>
              <a:t>Research objectives drive the rest of the research process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30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887751402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7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What is a Theory?</a:t>
            </a:r>
          </a:p>
        </p:txBody>
      </p:sp>
      <p:sp>
        <p:nvSpPr>
          <p:cNvPr id="502792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Theory</a:t>
            </a:r>
          </a:p>
          <a:p>
            <a:pPr lvl="1"/>
            <a:r>
              <a:rPr lang="en-US" altLang="en-US" dirty="0" smtClean="0"/>
              <a:t>A formal, logical explanation of some event(s) that includes predictions of how things relate to one another</a:t>
            </a:r>
          </a:p>
          <a:p>
            <a:r>
              <a:rPr lang="en-US" altLang="en-US" dirty="0" smtClean="0"/>
              <a:t>The logical explanation helps the researcher know:</a:t>
            </a:r>
          </a:p>
          <a:p>
            <a:pPr lvl="1"/>
            <a:r>
              <a:rPr lang="en-US" altLang="en-US" dirty="0" smtClean="0"/>
              <a:t>What variables need to be included in the study </a:t>
            </a:r>
          </a:p>
          <a:p>
            <a:pPr lvl="1"/>
            <a:r>
              <a:rPr lang="en-US" altLang="en-US" dirty="0" smtClean="0"/>
              <a:t>How the variables may relate to one another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31</a:t>
            </a:fld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27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027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027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027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027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2792" grpId="0" build="p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7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What is a Hypothesis?</a:t>
            </a:r>
          </a:p>
        </p:txBody>
      </p:sp>
      <p:sp>
        <p:nvSpPr>
          <p:cNvPr id="502792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Hypothesis</a:t>
            </a:r>
          </a:p>
          <a:p>
            <a:pPr lvl="1"/>
            <a:r>
              <a:rPr lang="en-US" altLang="en-US" dirty="0" smtClean="0"/>
              <a:t>A formal statement, derived from theory, explaining some specific outcome</a:t>
            </a:r>
          </a:p>
          <a:p>
            <a:r>
              <a:rPr lang="en-US" altLang="en-US" dirty="0" smtClean="0"/>
              <a:t>Empirical testing</a:t>
            </a:r>
          </a:p>
          <a:p>
            <a:pPr lvl="1"/>
            <a:r>
              <a:rPr lang="en-US" altLang="en-US" dirty="0" smtClean="0"/>
              <a:t>Comparing a hypothetical proposition, e.g., a hypothesis, against reality using data</a:t>
            </a:r>
          </a:p>
          <a:p>
            <a:r>
              <a:rPr lang="en-US" altLang="en-US" dirty="0" smtClean="0"/>
              <a:t>Correlation between the data and the hypothesis</a:t>
            </a:r>
          </a:p>
          <a:p>
            <a:pPr marL="628650" lvl="1" indent="-287338"/>
            <a:r>
              <a:rPr lang="en-US" altLang="en-US" dirty="0" smtClean="0"/>
              <a:t>“The hypothesis is supported” </a:t>
            </a:r>
          </a:p>
          <a:p>
            <a:pPr marL="339725" lvl="1" indent="460375">
              <a:buNone/>
            </a:pPr>
            <a:r>
              <a:rPr lang="en-US" altLang="en-US" dirty="0" smtClean="0"/>
              <a:t>OR</a:t>
            </a:r>
          </a:p>
          <a:p>
            <a:pPr lvl="1"/>
            <a:r>
              <a:rPr lang="en-US" altLang="en-US" dirty="0" smtClean="0"/>
              <a:t>“The hypothesis is not supported”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32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4076548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27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027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027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2792" grpId="0" build="p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33</a:t>
            </a:fld>
            <a:endParaRPr lang="en-US" altLang="en-US" dirty="0"/>
          </a:p>
        </p:txBody>
      </p:sp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4325" y="2036735"/>
            <a:ext cx="8458200" cy="2946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53475" y="3583288"/>
            <a:ext cx="219075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3.7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Examples of Decision Statements, Objectives, and Hypotheses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88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Planning the Research Design</a:t>
            </a:r>
          </a:p>
        </p:txBody>
      </p:sp>
      <p:sp>
        <p:nvSpPr>
          <p:cNvPr id="506887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Research design</a:t>
            </a:r>
          </a:p>
          <a:p>
            <a:pPr lvl="1"/>
            <a:r>
              <a:rPr lang="en-US" altLang="en-US" dirty="0" smtClean="0"/>
              <a:t>The methods and procedures for collecting and analyzing the needed information</a:t>
            </a:r>
          </a:p>
          <a:p>
            <a:pPr lvl="1"/>
            <a:r>
              <a:rPr lang="en-US" altLang="en-US" dirty="0" smtClean="0"/>
              <a:t>Provides a framework or plan of action for the research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34</a:t>
            </a:fld>
            <a:endParaRPr lang="en-US" alt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0196" y="3611878"/>
            <a:ext cx="6489468" cy="265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8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68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8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068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8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068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6887" grpId="0" build="p" bldLvl="2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Selection of the Basic Research Method</a:t>
            </a:r>
          </a:p>
        </p:txBody>
      </p:sp>
      <p:sp>
        <p:nvSpPr>
          <p:cNvPr id="5754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Survey</a:t>
            </a:r>
          </a:p>
          <a:p>
            <a:pPr lvl="1"/>
            <a:r>
              <a:rPr lang="en-US" altLang="en-US" dirty="0" smtClean="0"/>
              <a:t>A research technique in which a sample is interviewed in some form or the behavior of respondents is observed and described</a:t>
            </a:r>
          </a:p>
          <a:p>
            <a:r>
              <a:rPr lang="en-US" altLang="en-US" dirty="0" smtClean="0"/>
              <a:t>Mystery shoppers act like customers while observing and recording data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35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75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75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75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5491" grpId="0" build="p" bldLvl="3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The “Best” Research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No single best research design fits all situations </a:t>
            </a:r>
          </a:p>
          <a:p>
            <a:r>
              <a:rPr lang="en-US" altLang="en-US" dirty="0" smtClean="0"/>
              <a:t>Researchers often have several alternatives that can achieve a stated research objective </a:t>
            </a:r>
          </a:p>
          <a:p>
            <a:r>
              <a:rPr lang="en-US" altLang="en-US" dirty="0" smtClean="0"/>
              <a:t>The ability to select the most appropriate way to implement a research project develops with experience</a:t>
            </a:r>
          </a:p>
          <a:p>
            <a:r>
              <a:rPr lang="en-US" altLang="en-US" dirty="0" smtClean="0"/>
              <a:t>Inexperienced researchers often jump to the conclusion that a survey methodology is usually the best design because they are most comfortable with this method 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36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Planning a Sample</a:t>
            </a:r>
          </a:p>
        </p:txBody>
      </p:sp>
      <p:sp>
        <p:nvSpPr>
          <p:cNvPr id="5765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Sampling</a:t>
            </a:r>
          </a:p>
          <a:p>
            <a:pPr lvl="1"/>
            <a:r>
              <a:rPr lang="en-US" altLang="en-US" dirty="0" smtClean="0"/>
              <a:t>Involves any procedure that draws conclusions based on measurements of a portion of the population</a:t>
            </a:r>
          </a:p>
          <a:p>
            <a:r>
              <a:rPr lang="en-US" altLang="en-US" dirty="0" smtClean="0"/>
              <a:t>Sampling decisions</a:t>
            </a:r>
          </a:p>
          <a:p>
            <a:pPr lvl="1"/>
            <a:r>
              <a:rPr lang="en-US" altLang="en-US" dirty="0" smtClean="0"/>
              <a:t>Who to sample?—target population</a:t>
            </a:r>
          </a:p>
          <a:p>
            <a:pPr lvl="1"/>
            <a:r>
              <a:rPr lang="en-US" altLang="en-US" dirty="0" smtClean="0"/>
              <a:t>What size should the sample be?—how big is big enough?</a:t>
            </a:r>
          </a:p>
          <a:p>
            <a:pPr lvl="1"/>
            <a:r>
              <a:rPr lang="en-US" altLang="en-US" dirty="0" smtClean="0"/>
              <a:t>How to select the sampling units?—random sample or cluster-sample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37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76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76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76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76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76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76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6515" grpId="0" build="p" bldLvl="3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Collecting Data</a:t>
            </a:r>
          </a:p>
        </p:txBody>
      </p:sp>
      <p:sp>
        <p:nvSpPr>
          <p:cNvPr id="5775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Unobtrusive methods</a:t>
            </a:r>
          </a:p>
          <a:p>
            <a:pPr lvl="1"/>
            <a:r>
              <a:rPr lang="en-US" altLang="en-US" dirty="0" smtClean="0"/>
              <a:t>Methods in which research respondents do not have to be disturbed for data to be gathered</a:t>
            </a:r>
          </a:p>
          <a:p>
            <a:r>
              <a:rPr lang="en-US" altLang="en-US" dirty="0" smtClean="0"/>
              <a:t>It is important to minimize errors in the data gathering process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38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Editing and Coding</a:t>
            </a:r>
          </a:p>
        </p:txBody>
      </p:sp>
      <p:sp>
        <p:nvSpPr>
          <p:cNvPr id="5785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Editing</a:t>
            </a:r>
          </a:p>
          <a:p>
            <a:pPr lvl="1"/>
            <a:r>
              <a:rPr lang="en-US" altLang="en-US" dirty="0" smtClean="0"/>
              <a:t>Involves checking the data collection forms for omissions, legibility, and consistency in classification</a:t>
            </a:r>
          </a:p>
          <a:p>
            <a:r>
              <a:rPr lang="en-US" altLang="en-US" dirty="0" smtClean="0"/>
              <a:t>Codes</a:t>
            </a:r>
          </a:p>
          <a:p>
            <a:pPr lvl="1"/>
            <a:r>
              <a:rPr lang="en-US" altLang="en-US" dirty="0" smtClean="0"/>
              <a:t>Rules for interpreting, categorizing, recording, and transferring the data to the data storage media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39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Introduction: Researcher’s Contributions (cont’d.)</a:t>
            </a:r>
          </a:p>
        </p:txBody>
      </p:sp>
      <p:sp>
        <p:nvSpPr>
          <p:cNvPr id="560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Testing ideas that will assist in implementing marketing strategy including innovations</a:t>
            </a:r>
          </a:p>
          <a:p>
            <a:r>
              <a:rPr lang="en-US" altLang="en-US" dirty="0" smtClean="0"/>
              <a:t>Examining how well a marketing theory describes marketing reality</a:t>
            </a:r>
            <a:endParaRPr lang="en-US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32976650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Analyzing Data and Drawing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Data analysis</a:t>
            </a:r>
          </a:p>
          <a:p>
            <a:pPr lvl="1"/>
            <a:r>
              <a:rPr lang="en-US" altLang="en-US" dirty="0" smtClean="0"/>
              <a:t>The application of reasoning to understand the data that have been gathered</a:t>
            </a:r>
          </a:p>
          <a:p>
            <a:r>
              <a:rPr lang="en-US" altLang="en-US" dirty="0" smtClean="0"/>
              <a:t>Conclusions:</a:t>
            </a:r>
          </a:p>
          <a:p>
            <a:pPr lvl="1"/>
            <a:r>
              <a:rPr lang="en-US" altLang="en-US" dirty="0" smtClean="0"/>
              <a:t>Are determined from data analysis</a:t>
            </a:r>
          </a:p>
          <a:p>
            <a:pPr lvl="1"/>
            <a:r>
              <a:rPr lang="en-US" altLang="en-US" dirty="0" smtClean="0"/>
              <a:t>Speak directly to the research questions</a:t>
            </a:r>
          </a:p>
          <a:p>
            <a:pPr lvl="1"/>
            <a:r>
              <a:rPr lang="en-US" altLang="en-US" dirty="0" smtClean="0"/>
              <a:t>Are presented in a formal report and in oral or electronic presentations</a:t>
            </a:r>
          </a:p>
          <a:p>
            <a:pPr lvl="1"/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40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16930406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The Research Program Strategy</a:t>
            </a:r>
          </a:p>
        </p:txBody>
      </p:sp>
      <p:sp>
        <p:nvSpPr>
          <p:cNvPr id="5898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Research project</a:t>
            </a:r>
          </a:p>
          <a:p>
            <a:pPr lvl="1"/>
            <a:r>
              <a:rPr lang="en-US" altLang="en-US" dirty="0" smtClean="0"/>
              <a:t>A single study that addresses one or a small number of research objectives</a:t>
            </a:r>
          </a:p>
          <a:p>
            <a:pPr lvl="1"/>
            <a:r>
              <a:rPr lang="en-US" altLang="en-US" dirty="0" smtClean="0"/>
              <a:t>Uses specific techniques for solving one-dimensional problems, e.g., as identifying market segments</a:t>
            </a:r>
          </a:p>
          <a:p>
            <a:r>
              <a:rPr lang="en-US" altLang="en-US" dirty="0" smtClean="0"/>
              <a:t>Research program</a:t>
            </a:r>
          </a:p>
          <a:p>
            <a:pPr lvl="1"/>
            <a:r>
              <a:rPr lang="en-US" altLang="en-US" dirty="0" smtClean="0"/>
              <a:t>Numerous related studies that come together to address multiple, related research objectives</a:t>
            </a:r>
          </a:p>
          <a:p>
            <a:pPr lvl="1"/>
            <a:r>
              <a:rPr lang="en-US" altLang="en-US" dirty="0" smtClean="0"/>
              <a:t>Because research is a continuous process, management should view marketing research at a strategic planning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41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Decision Making and Marketing Research</a:t>
            </a:r>
          </a:p>
        </p:txBody>
      </p:sp>
      <p:sp>
        <p:nvSpPr>
          <p:cNvPr id="5611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Decision making</a:t>
            </a:r>
          </a:p>
          <a:p>
            <a:pPr lvl="1"/>
            <a:r>
              <a:rPr lang="en-US" altLang="en-US" dirty="0" smtClean="0"/>
              <a:t>The process of developing and deciding among alternative ways of resolving a problem or choosing from among alternative opportunities</a:t>
            </a:r>
          </a:p>
          <a:p>
            <a:r>
              <a:rPr lang="en-US" altLang="en-US" dirty="0" smtClean="0"/>
              <a:t>Research’s role in the decision making process</a:t>
            </a:r>
          </a:p>
          <a:p>
            <a:pPr lvl="1"/>
            <a:r>
              <a:rPr lang="en-US" altLang="en-US" dirty="0" smtClean="0"/>
              <a:t>Recognizing the nature of the problem or opportunity</a:t>
            </a:r>
          </a:p>
          <a:p>
            <a:pPr lvl="1"/>
            <a:r>
              <a:rPr lang="en-US" altLang="en-US" dirty="0" smtClean="0"/>
              <a:t>Identifying how much information is currently available and how reliable it is</a:t>
            </a:r>
          </a:p>
          <a:p>
            <a:pPr lvl="1"/>
            <a:r>
              <a:rPr lang="en-US" altLang="en-US" dirty="0" smtClean="0"/>
              <a:t>Determining what information is needed to better deal with the situation</a:t>
            </a:r>
            <a:endParaRPr lang="en-US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5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Classifying a Decision Making Situation: A Problem or an Opportunity?</a:t>
            </a:r>
          </a:p>
        </p:txBody>
      </p:sp>
      <p:sp>
        <p:nvSpPr>
          <p:cNvPr id="5621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Market opportunity</a:t>
            </a:r>
          </a:p>
          <a:p>
            <a:pPr lvl="1"/>
            <a:r>
              <a:rPr lang="en-US" altLang="en-US" dirty="0" smtClean="0"/>
              <a:t>A situation that makes some potential competitive advantage possible</a:t>
            </a:r>
          </a:p>
          <a:p>
            <a:r>
              <a:rPr lang="en-US" altLang="en-US" dirty="0" smtClean="0"/>
              <a:t>Market problem</a:t>
            </a:r>
          </a:p>
          <a:p>
            <a:pPr lvl="1"/>
            <a:r>
              <a:rPr lang="en-US" altLang="en-US" dirty="0" smtClean="0"/>
              <a:t>A situation that makes some significant negative consequence more likely</a:t>
            </a:r>
          </a:p>
          <a:p>
            <a:pPr lvl="1"/>
            <a:r>
              <a:rPr lang="en-US" altLang="en-US" dirty="0" smtClean="0"/>
              <a:t>Problems are inferred from symptoms—observable cues that serve as a signal of a problem because they are caused by that problem</a:t>
            </a:r>
            <a:endParaRPr lang="en-US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6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Decision Making Situation: Characterized by the Amount of Certainty or Ambiguity</a:t>
            </a:r>
          </a:p>
        </p:txBody>
      </p:sp>
      <p:sp>
        <p:nvSpPr>
          <p:cNvPr id="5621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Certainty</a:t>
            </a:r>
          </a:p>
          <a:p>
            <a:pPr lvl="1"/>
            <a:r>
              <a:rPr lang="en-US" altLang="en-US" dirty="0" smtClean="0"/>
              <a:t>The decision maker has all the information needed to make an optimal decision</a:t>
            </a:r>
          </a:p>
          <a:p>
            <a:r>
              <a:rPr lang="en-US" altLang="en-US" dirty="0" smtClean="0"/>
              <a:t>Uncertainty</a:t>
            </a:r>
          </a:p>
          <a:p>
            <a:pPr lvl="1"/>
            <a:r>
              <a:rPr lang="en-US" altLang="en-US" dirty="0" smtClean="0"/>
              <a:t>The manager grasps the general nature of desired objectives, but the information about alternatives is incomplete</a:t>
            </a:r>
          </a:p>
          <a:p>
            <a:r>
              <a:rPr lang="en-US" altLang="en-US" dirty="0" smtClean="0"/>
              <a:t>Ambiguity</a:t>
            </a:r>
          </a:p>
          <a:p>
            <a:pPr lvl="1"/>
            <a:r>
              <a:rPr lang="en-US" altLang="en-US" dirty="0" smtClean="0"/>
              <a:t>The nature of the problem itself is unclear such that objectives are vague and decision alternatives are difficult to define</a:t>
            </a:r>
          </a:p>
          <a:p>
            <a:pPr lvl="1"/>
            <a:endParaRPr lang="en-US" altLang="en-US" dirty="0" smtClean="0"/>
          </a:p>
          <a:p>
            <a:pPr lvl="1"/>
            <a:endParaRPr lang="en-US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84891650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8</a:t>
            </a:fld>
            <a:endParaRPr lang="en-US" altLang="en-US" dirty="0"/>
          </a:p>
        </p:txBody>
      </p:sp>
      <p:pic>
        <p:nvPicPr>
          <p:cNvPr id="4280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12548" y="1344953"/>
            <a:ext cx="4918905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blackWhite">
          <a:xfrm>
            <a:off x="514350" y="502952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3.</a:t>
            </a: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Describing Decision-Making Situations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428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09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Types of Marketing Research</a:t>
            </a:r>
          </a:p>
        </p:txBody>
      </p:sp>
      <p:sp>
        <p:nvSpPr>
          <p:cNvPr id="473095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Exploratory</a:t>
            </a:r>
          </a:p>
          <a:p>
            <a:r>
              <a:rPr lang="en-US" altLang="en-US" dirty="0" smtClean="0"/>
              <a:t>Descriptive</a:t>
            </a:r>
          </a:p>
          <a:p>
            <a:r>
              <a:rPr lang="en-US" altLang="en-US" dirty="0" smtClean="0"/>
              <a:t>Causal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3–</a:t>
            </a:r>
            <a:fld id="{A2BDE49B-1BA1-42A5-AFA7-B5BE3368DFA9}" type="slidenum">
              <a:rPr lang="en-US" altLang="en-US" smtClean="0"/>
              <a:pPr/>
              <a:t>9</a:t>
            </a:fld>
            <a:endParaRPr lang="en-US" altLang="en-US" dirty="0"/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3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0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730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0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730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3095" grpId="0" build="p"/>
    </p:bldLst>
  </p:timing>
</p:sld>
</file>

<file path=ppt/theme/theme1.xml><?xml version="1.0" encoding="utf-8"?>
<a:theme xmlns:a="http://schemas.openxmlformats.org/drawingml/2006/main" name="2_Exploring Marketing Research 9e.">
  <a:themeElements>
    <a:clrScheme name="1_Exploring Marketing Research 9e.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1_Exploring Marketing Research 9e.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1_Exploring Marketing Research 9e.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xploring Marketing Research 9e.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ploring Marketing Research 9e.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ploring Marketing Research 9e.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4286</TotalTime>
  <Words>3561</Words>
  <Application>Microsoft Office PowerPoint</Application>
  <PresentationFormat>Affichage à l'écran (4:3)</PresentationFormat>
  <Paragraphs>319</Paragraphs>
  <Slides>41</Slides>
  <Notes>36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41</vt:i4>
      </vt:variant>
    </vt:vector>
  </HeadingPairs>
  <TitlesOfParts>
    <vt:vector size="42" baseType="lpstr">
      <vt:lpstr>2_Exploring Marketing Research 9e.</vt:lpstr>
      <vt:lpstr>Diapositive 1</vt:lpstr>
      <vt:lpstr>LEARNING OUTCOMES</vt:lpstr>
      <vt:lpstr>Introduction</vt:lpstr>
      <vt:lpstr>Introduction: Researcher’s Contributions (cont’d.)</vt:lpstr>
      <vt:lpstr>Decision Making and Marketing Research</vt:lpstr>
      <vt:lpstr>Classifying a Decision Making Situation: A Problem or an Opportunity?</vt:lpstr>
      <vt:lpstr>Decision Making Situation: Characterized by the Amount of Certainty or Ambiguity</vt:lpstr>
      <vt:lpstr>Diapositive 8</vt:lpstr>
      <vt:lpstr>Types of Marketing Research</vt:lpstr>
      <vt:lpstr>Exploratory Research</vt:lpstr>
      <vt:lpstr>Exploratory Research (cont’d.)</vt:lpstr>
      <vt:lpstr>Descriptive Research</vt:lpstr>
      <vt:lpstr>Descriptive Research (cont'd.)</vt:lpstr>
      <vt:lpstr>Descriptive Research: An Example</vt:lpstr>
      <vt:lpstr>Causal Research</vt:lpstr>
      <vt:lpstr>Diapositive 16</vt:lpstr>
      <vt:lpstr>Degrees of Causality</vt:lpstr>
      <vt:lpstr>Experiments</vt:lpstr>
      <vt:lpstr>Diapositive 19</vt:lpstr>
      <vt:lpstr>Uncertainty Influences the Type of Research</vt:lpstr>
      <vt:lpstr>Diapositive 21</vt:lpstr>
      <vt:lpstr>Stages in the Research Process</vt:lpstr>
      <vt:lpstr>Diapositive 23</vt:lpstr>
      <vt:lpstr>Alternatives in the Research Process</vt:lpstr>
      <vt:lpstr>Diapositive 25</vt:lpstr>
      <vt:lpstr>Defining the Research Objectives</vt:lpstr>
      <vt:lpstr>Exploratory Research</vt:lpstr>
      <vt:lpstr>Exploratory Research (cont’d.)</vt:lpstr>
      <vt:lpstr>Exploratory Research: Pilot Studies</vt:lpstr>
      <vt:lpstr>Stating Research Objectives</vt:lpstr>
      <vt:lpstr>What is a Theory?</vt:lpstr>
      <vt:lpstr>What is a Hypothesis?</vt:lpstr>
      <vt:lpstr>Diapositive 33</vt:lpstr>
      <vt:lpstr>Planning the Research Design</vt:lpstr>
      <vt:lpstr>Selection of the Basic Research Method</vt:lpstr>
      <vt:lpstr>The “Best” Research Approach</vt:lpstr>
      <vt:lpstr>Planning a Sample</vt:lpstr>
      <vt:lpstr>Collecting Data</vt:lpstr>
      <vt:lpstr>Editing and Coding</vt:lpstr>
      <vt:lpstr>Analyzing Data and Drawing Conclusions</vt:lpstr>
      <vt:lpstr>The Research Program Strategy</vt:lpstr>
    </vt:vector>
  </TitlesOfParts>
  <Company>University of Louisiana Monroe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Marketing Research 10e</dc:title>
  <dc:subject>Chapter 1</dc:subject>
  <dc:creator>Laurie A. Babin</dc:creator>
  <cp:lastModifiedBy>Asus</cp:lastModifiedBy>
  <cp:revision>241</cp:revision>
  <dcterms:created xsi:type="dcterms:W3CDTF">2003-02-17T02:06:55Z</dcterms:created>
  <dcterms:modified xsi:type="dcterms:W3CDTF">2017-02-17T07:18:56Z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2105364593</vt:i4>
  </property>
  <property fmtid="{D5CDD505-2E9C-101B-9397-08002B2CF9AE}" pid="3" name="_NewReviewCycle">
    <vt:lpwstr/>
  </property>
  <property fmtid="{D5CDD505-2E9C-101B-9397-08002B2CF9AE}" pid="4" name="_EmailSubject">
    <vt:lpwstr>Zikmund Marketing Research 6th ed online resources</vt:lpwstr>
  </property>
  <property fmtid="{D5CDD505-2E9C-101B-9397-08002B2CF9AE}" pid="5" name="_AuthorEmail">
    <vt:lpwstr>Mike.Roche@cengage.com</vt:lpwstr>
  </property>
  <property fmtid="{D5CDD505-2E9C-101B-9397-08002B2CF9AE}" pid="6" name="_AuthorEmailDisplayName">
    <vt:lpwstr>Roche, Michael</vt:lpwstr>
  </property>
</Properties>
</file>