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6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67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EB35-A9B9-4ABC-9FE0-E0BB970510B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D1AC-F684-421B-8F04-CC5B05417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871019-B075-452F-9037-666679745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3B0AE4-8E34-43EB-B2E6-776BDF8F4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2796-AF27-4801-813C-FEC6D2635493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3BC9-D4E0-4FB9-B5DF-F4F62415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Vectors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618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particle travels from A to B along the path shown by the dotted red line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is the </a:t>
            </a:r>
            <a:r>
              <a:rPr lang="en-US" sz="2000" b="1" i="1"/>
              <a:t>distance </a:t>
            </a:r>
            <a:r>
              <a:rPr lang="en-US" sz="2000"/>
              <a:t>traveled and is a scalar</a:t>
            </a:r>
          </a:p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 i="1"/>
              <a:t>displacement</a:t>
            </a:r>
            <a:r>
              <a:rPr lang="en-US" sz="2400"/>
              <a:t> is the solid line from A to B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displacement is independent of the path taken between the two points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Displacement is a vector</a:t>
            </a:r>
          </a:p>
        </p:txBody>
      </p:sp>
      <p:pic>
        <p:nvPicPr>
          <p:cNvPr id="16389" name="Picture 5" descr="0304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736850"/>
            <a:ext cx="3810000" cy="2674938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 of Two Vectors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Two vectors are </a:t>
            </a:r>
            <a:r>
              <a:rPr lang="en-US" sz="2800" b="1" i="1"/>
              <a:t>equal</a:t>
            </a:r>
            <a:r>
              <a:rPr lang="en-US" sz="2800"/>
              <a:t> if they have the same magnitude and the same direction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A</a:t>
            </a:r>
            <a:r>
              <a:rPr lang="en-US" sz="2800"/>
              <a:t> = </a:t>
            </a:r>
            <a:r>
              <a:rPr lang="en-US" sz="2800" b="1"/>
              <a:t>B</a:t>
            </a:r>
            <a:r>
              <a:rPr lang="en-US" sz="2800"/>
              <a:t> if </a:t>
            </a:r>
            <a:r>
              <a:rPr lang="en-US" sz="2800" i="1"/>
              <a:t>A</a:t>
            </a:r>
            <a:r>
              <a:rPr lang="en-US" sz="2800"/>
              <a:t> = </a:t>
            </a:r>
            <a:r>
              <a:rPr lang="en-US" sz="2800" i="1"/>
              <a:t>B</a:t>
            </a:r>
            <a:r>
              <a:rPr lang="en-US" sz="2800"/>
              <a:t> and they point along parallel lines</a:t>
            </a:r>
          </a:p>
          <a:p>
            <a:pPr>
              <a:lnSpc>
                <a:spcPct val="90000"/>
              </a:lnSpc>
            </a:pPr>
            <a:r>
              <a:rPr lang="en-US" sz="2800"/>
              <a:t>All of the vectors shown are equal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7413" name="Picture 5" descr="0305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147888"/>
            <a:ext cx="3810000" cy="385445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adding vectors, their directions must be taken into account</a:t>
            </a:r>
          </a:p>
          <a:p>
            <a:r>
              <a:rPr lang="en-US"/>
              <a:t>Units must be the same </a:t>
            </a:r>
          </a:p>
          <a:p>
            <a:r>
              <a:rPr lang="en-US"/>
              <a:t>Graphical Methods</a:t>
            </a:r>
          </a:p>
          <a:p>
            <a:pPr lvl="1"/>
            <a:r>
              <a:rPr lang="en-US"/>
              <a:t>Use scale drawings</a:t>
            </a:r>
          </a:p>
          <a:p>
            <a:r>
              <a:rPr lang="en-US"/>
              <a:t>Algebraic Methods</a:t>
            </a:r>
          </a:p>
          <a:p>
            <a:pPr lvl="1"/>
            <a:r>
              <a:rPr lang="en-US"/>
              <a:t>More convenient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 Graphically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Choose a scale </a:t>
            </a:r>
          </a:p>
          <a:p>
            <a:r>
              <a:rPr lang="en-US" sz="2800"/>
              <a:t>Draw the first vector with the appropriate length and in the direction specified, with respect to a coordinate system</a:t>
            </a:r>
          </a:p>
          <a:p>
            <a:r>
              <a:rPr lang="en-US" sz="2800"/>
              <a:t>Draw the next vector with the appropriate length and in the direction specified, with respect to a coordinate system whose origin is the end of vector </a:t>
            </a:r>
            <a:r>
              <a:rPr lang="en-US" sz="2800" b="1"/>
              <a:t>A</a:t>
            </a:r>
            <a:r>
              <a:rPr lang="en-US" sz="2800"/>
              <a:t> and parallel to the coordinate system used for </a:t>
            </a:r>
            <a:r>
              <a:rPr lang="en-US" sz="2800" b="1"/>
              <a:t>A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 Graphically,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Continue drawing the vectors “tip-to-tail”</a:t>
            </a:r>
          </a:p>
          <a:p>
            <a:pPr>
              <a:lnSpc>
                <a:spcPct val="90000"/>
              </a:lnSpc>
            </a:pPr>
            <a:r>
              <a:rPr lang="en-US" sz="2400"/>
              <a:t>The resultant is drawn from the origin of </a:t>
            </a:r>
            <a:r>
              <a:rPr lang="en-US" sz="2400" b="1"/>
              <a:t>A</a:t>
            </a:r>
            <a:r>
              <a:rPr lang="en-US" sz="2400"/>
              <a:t> to the end of the last vector</a:t>
            </a:r>
          </a:p>
          <a:p>
            <a:pPr>
              <a:lnSpc>
                <a:spcPct val="90000"/>
              </a:lnSpc>
            </a:pPr>
            <a:r>
              <a:rPr lang="en-US" sz="2400"/>
              <a:t>Measure the length of </a:t>
            </a:r>
            <a:r>
              <a:rPr lang="en-US" sz="2400" b="1"/>
              <a:t>R</a:t>
            </a:r>
            <a:r>
              <a:rPr lang="en-US" sz="2400"/>
              <a:t> and its angle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 the scale factor to convert length to actual magnitude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1509" name="Picture 5" descr="0306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857500"/>
            <a:ext cx="3810000" cy="24352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 Graphically, final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you have many vectors, just keep repeating the process until all are included</a:t>
            </a:r>
          </a:p>
          <a:p>
            <a:pPr>
              <a:lnSpc>
                <a:spcPct val="90000"/>
              </a:lnSpc>
            </a:pPr>
            <a:r>
              <a:rPr lang="en-US" sz="2800"/>
              <a:t>The resultant is still drawn from the origin of the first vector to the end of the last vector</a:t>
            </a:r>
          </a:p>
        </p:txBody>
      </p:sp>
      <p:pic>
        <p:nvPicPr>
          <p:cNvPr id="22533" name="Picture 5" descr="0308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347913"/>
            <a:ext cx="3810000" cy="3452812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Vectors, 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When two vectors are added, the sum is independent of the order of the addition.</a:t>
            </a:r>
          </a:p>
          <a:p>
            <a:pPr lvl="1"/>
            <a:r>
              <a:rPr lang="en-US" sz="2400"/>
              <a:t>This is the </a:t>
            </a:r>
            <a:r>
              <a:rPr lang="en-US" sz="2400" b="1" i="1"/>
              <a:t>commutative law of addition</a:t>
            </a:r>
          </a:p>
          <a:p>
            <a:pPr lvl="1"/>
            <a:r>
              <a:rPr lang="en-US" sz="2400" b="1"/>
              <a:t>A</a:t>
            </a:r>
            <a:r>
              <a:rPr lang="en-US" sz="2400"/>
              <a:t> + </a:t>
            </a:r>
            <a:r>
              <a:rPr lang="en-US" sz="2400" b="1"/>
              <a:t>B</a:t>
            </a:r>
            <a:r>
              <a:rPr lang="en-US" sz="2400"/>
              <a:t> = </a:t>
            </a:r>
            <a:r>
              <a:rPr lang="en-US" sz="2400" b="1"/>
              <a:t>B</a:t>
            </a:r>
            <a:r>
              <a:rPr lang="en-US" sz="2400"/>
              <a:t> + </a:t>
            </a:r>
            <a:r>
              <a:rPr lang="en-US" sz="2400" b="1"/>
              <a:t>A</a:t>
            </a:r>
            <a:endParaRPr lang="en-US" sz="2400"/>
          </a:p>
          <a:p>
            <a:pPr lvl="1"/>
            <a:endParaRPr lang="en-US" sz="2400" b="1" i="1"/>
          </a:p>
        </p:txBody>
      </p:sp>
      <p:pic>
        <p:nvPicPr>
          <p:cNvPr id="23557" name="Picture 5" descr="0309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1163" y="2017713"/>
            <a:ext cx="3117850" cy="41148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Vectors, Rules cont.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When adding three or more vectors, their sum is independent of the way in which the individual vectors are grouped</a:t>
            </a:r>
          </a:p>
          <a:p>
            <a:pPr lvl="1"/>
            <a:r>
              <a:rPr lang="en-US" sz="2000"/>
              <a:t>This is called the </a:t>
            </a:r>
            <a:r>
              <a:rPr lang="en-US" sz="2000" b="1" i="1"/>
              <a:t>Associative Property of Addition</a:t>
            </a:r>
            <a:endParaRPr lang="en-US" sz="2000"/>
          </a:p>
          <a:p>
            <a:pPr lvl="1"/>
            <a:r>
              <a:rPr lang="en-US" sz="2000" b="1"/>
              <a:t>(A</a:t>
            </a:r>
            <a:r>
              <a:rPr lang="en-US" sz="2000"/>
              <a:t> + </a:t>
            </a:r>
            <a:r>
              <a:rPr lang="en-US" sz="2000" b="1"/>
              <a:t>B)</a:t>
            </a:r>
            <a:r>
              <a:rPr lang="en-US" sz="2000"/>
              <a:t> + </a:t>
            </a:r>
            <a:r>
              <a:rPr lang="en-US" sz="2000" b="1"/>
              <a:t>C = A</a:t>
            </a:r>
            <a:r>
              <a:rPr lang="en-US" sz="2000"/>
              <a:t> + (</a:t>
            </a:r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C)</a:t>
            </a:r>
          </a:p>
          <a:p>
            <a:endParaRPr lang="en-US" sz="2400"/>
          </a:p>
        </p:txBody>
      </p:sp>
      <p:pic>
        <p:nvPicPr>
          <p:cNvPr id="45061" name="Picture 5" descr="0310.jpg                                                       000454DCsmeagol                        B7464D7A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4263" y="4151313"/>
            <a:ext cx="5429250" cy="19812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Vectors, Rules cont.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When adding three or more vectors, their sum is independent of the way in which the individual vectors are grouped</a:t>
            </a:r>
          </a:p>
          <a:p>
            <a:pPr lvl="1"/>
            <a:r>
              <a:rPr lang="en-US" sz="2000"/>
              <a:t>This is called the </a:t>
            </a:r>
            <a:r>
              <a:rPr lang="en-US" sz="2000" b="1" i="1"/>
              <a:t>Associative Property of Addition</a:t>
            </a:r>
            <a:endParaRPr lang="en-US" sz="2000"/>
          </a:p>
          <a:p>
            <a:pPr lvl="1"/>
            <a:r>
              <a:rPr lang="en-US" sz="2000" b="1"/>
              <a:t>(A</a:t>
            </a:r>
            <a:r>
              <a:rPr lang="en-US" sz="2000"/>
              <a:t> + </a:t>
            </a:r>
            <a:r>
              <a:rPr lang="en-US" sz="2000" b="1"/>
              <a:t>B)</a:t>
            </a:r>
            <a:r>
              <a:rPr lang="en-US" sz="2000"/>
              <a:t> + </a:t>
            </a:r>
            <a:r>
              <a:rPr lang="en-US" sz="2000" b="1"/>
              <a:t>C = A</a:t>
            </a:r>
            <a:r>
              <a:rPr lang="en-US" sz="2000"/>
              <a:t> + (</a:t>
            </a:r>
            <a:r>
              <a:rPr lang="en-US" sz="2000" b="1"/>
              <a:t>B</a:t>
            </a:r>
            <a:r>
              <a:rPr lang="en-US" sz="2000"/>
              <a:t> + </a:t>
            </a:r>
            <a:r>
              <a:rPr lang="en-US" sz="2000" b="1"/>
              <a:t>C)</a:t>
            </a:r>
          </a:p>
          <a:p>
            <a:endParaRPr lang="en-US" sz="2400"/>
          </a:p>
        </p:txBody>
      </p:sp>
      <p:pic>
        <p:nvPicPr>
          <p:cNvPr id="45061" name="Picture 5" descr="0310.jpg                                                       000454DCsmeagol                        B7464D7A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4263" y="4151313"/>
            <a:ext cx="5429250" cy="19812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Systems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to describe the position of a point in space</a:t>
            </a:r>
          </a:p>
          <a:p>
            <a:r>
              <a:rPr lang="en-US"/>
              <a:t>Coordinate system consists of</a:t>
            </a:r>
          </a:p>
          <a:p>
            <a:pPr lvl="1"/>
            <a:r>
              <a:rPr lang="en-US"/>
              <a:t>a fixed reference point called the origin</a:t>
            </a:r>
          </a:p>
          <a:p>
            <a:pPr lvl="1"/>
            <a:r>
              <a:rPr lang="en-US"/>
              <a:t>specific axes with scales and labels</a:t>
            </a:r>
          </a:p>
          <a:p>
            <a:pPr lvl="1"/>
            <a:r>
              <a:rPr lang="en-US"/>
              <a:t>instructions on how to label a point relative to the origin and the axes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Vectors, Rules final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adding vectors, all of the vectors must have the same units</a:t>
            </a:r>
          </a:p>
          <a:p>
            <a:r>
              <a:rPr lang="en-US"/>
              <a:t>All of the vectors must be of the same type of quantity</a:t>
            </a:r>
          </a:p>
          <a:p>
            <a:pPr lvl="1"/>
            <a:r>
              <a:rPr lang="en-US"/>
              <a:t>For example, you cannot add a displacement to a velocity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of a Vector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negative of a vector is defined as the vector that, when added to the original vector, gives a resultant of zero</a:t>
            </a:r>
          </a:p>
          <a:p>
            <a:pPr lvl="1">
              <a:lnSpc>
                <a:spcPct val="90000"/>
              </a:lnSpc>
            </a:pPr>
            <a:r>
              <a:rPr lang="en-US"/>
              <a:t>Represented as –</a:t>
            </a:r>
            <a:r>
              <a:rPr lang="en-US" b="1"/>
              <a:t>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A</a:t>
            </a:r>
            <a:r>
              <a:rPr lang="en-US"/>
              <a:t> + (-</a:t>
            </a:r>
            <a:r>
              <a:rPr lang="en-US" b="1"/>
              <a:t>A</a:t>
            </a:r>
            <a:r>
              <a:rPr lang="en-US"/>
              <a:t>) = 0</a:t>
            </a:r>
          </a:p>
          <a:p>
            <a:pPr>
              <a:lnSpc>
                <a:spcPct val="90000"/>
              </a:lnSpc>
            </a:pPr>
            <a:r>
              <a:rPr lang="en-US"/>
              <a:t>The negative of the vector will have the same magnitude, but point in the opposite direction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Subtracting Vectors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Special case of vector addition</a:t>
            </a:r>
          </a:p>
          <a:p>
            <a:r>
              <a:rPr lang="en-US" sz="2800"/>
              <a:t>If </a:t>
            </a:r>
            <a:r>
              <a:rPr lang="en-US" sz="2800" b="1"/>
              <a:t>A</a:t>
            </a:r>
            <a:r>
              <a:rPr lang="en-US" sz="2800"/>
              <a:t> – </a:t>
            </a:r>
            <a:r>
              <a:rPr lang="en-US" sz="2800" b="1"/>
              <a:t>B</a:t>
            </a:r>
            <a:r>
              <a:rPr lang="en-US" sz="2800"/>
              <a:t>, then use </a:t>
            </a:r>
            <a:r>
              <a:rPr lang="en-US" sz="2800" b="1"/>
              <a:t>A</a:t>
            </a:r>
            <a:r>
              <a:rPr lang="en-US" sz="2800"/>
              <a:t>+(</a:t>
            </a:r>
            <a:r>
              <a:rPr lang="en-US" sz="2800" b="1"/>
              <a:t>-B</a:t>
            </a:r>
            <a:r>
              <a:rPr lang="en-US" sz="2800"/>
              <a:t>)</a:t>
            </a:r>
          </a:p>
          <a:p>
            <a:r>
              <a:rPr lang="en-US" sz="2800"/>
              <a:t>Continue with standard vector addition procedure</a:t>
            </a:r>
          </a:p>
        </p:txBody>
      </p:sp>
      <p:pic>
        <p:nvPicPr>
          <p:cNvPr id="27653" name="Picture 5" descr=" 0311a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184400"/>
            <a:ext cx="3810000" cy="377983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59986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385594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2362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962400"/>
            <a:ext cx="4114800" cy="26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Multiplying or Dividing a Vector by a Scalar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result of the multiplication or division is a vector</a:t>
            </a:r>
          </a:p>
          <a:p>
            <a:r>
              <a:rPr lang="en-US" sz="2800"/>
              <a:t>The magnitude of the vector is multiplied or divided by the scalar</a:t>
            </a:r>
          </a:p>
          <a:p>
            <a:r>
              <a:rPr lang="en-US" sz="2800"/>
              <a:t>If the scalar is positive, the direction of the result is the same as of the original vector</a:t>
            </a:r>
          </a:p>
          <a:p>
            <a:r>
              <a:rPr lang="en-US" sz="2800"/>
              <a:t>If the scalar is negative, the direction of the result is opposite that of the original vector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Vector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 </a:t>
            </a:r>
            <a:r>
              <a:rPr lang="en-US" sz="2800" b="1"/>
              <a:t>component</a:t>
            </a:r>
            <a:r>
              <a:rPr lang="en-US" sz="2800"/>
              <a:t> is a part</a:t>
            </a:r>
          </a:p>
          <a:p>
            <a:r>
              <a:rPr lang="en-US" sz="2800"/>
              <a:t>It is useful to use </a:t>
            </a:r>
            <a:r>
              <a:rPr lang="en-US" sz="2800" b="1"/>
              <a:t>rectangular components</a:t>
            </a:r>
            <a:endParaRPr lang="en-US" sz="2800"/>
          </a:p>
          <a:p>
            <a:pPr lvl="1"/>
            <a:r>
              <a:rPr lang="en-US" sz="2400"/>
              <a:t>These are the projections of the vector along the x- and y-axes</a:t>
            </a:r>
          </a:p>
        </p:txBody>
      </p:sp>
      <p:pic>
        <p:nvPicPr>
          <p:cNvPr id="29701" name="Picture 5" descr=" 0313a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317750"/>
            <a:ext cx="3810000" cy="3513138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Component Terminology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</a:t>
            </a:r>
            <a:r>
              <a:rPr lang="en-US" b="1" baseline="-25000"/>
              <a:t>x </a:t>
            </a:r>
            <a:r>
              <a:rPr lang="en-US"/>
              <a:t>and </a:t>
            </a:r>
            <a:r>
              <a:rPr lang="en-US" b="1"/>
              <a:t>A</a:t>
            </a:r>
            <a:r>
              <a:rPr lang="en-US" b="1" baseline="-25000"/>
              <a:t>y</a:t>
            </a:r>
            <a:r>
              <a:rPr lang="en-US"/>
              <a:t> are the </a:t>
            </a:r>
            <a:r>
              <a:rPr lang="en-US" b="1" i="1"/>
              <a:t>component vectors</a:t>
            </a:r>
            <a:r>
              <a:rPr lang="en-US"/>
              <a:t> of </a:t>
            </a:r>
            <a:r>
              <a:rPr lang="en-US" b="1"/>
              <a:t>A</a:t>
            </a:r>
          </a:p>
          <a:p>
            <a:pPr lvl="1"/>
            <a:r>
              <a:rPr lang="en-US"/>
              <a:t>They are vectors and follow all the rules for vectors</a:t>
            </a:r>
          </a:p>
          <a:p>
            <a:r>
              <a:rPr lang="en-US" i="1"/>
              <a:t>A</a:t>
            </a:r>
            <a:r>
              <a:rPr lang="en-US" i="1" baseline="-25000"/>
              <a:t>x</a:t>
            </a:r>
            <a:r>
              <a:rPr lang="en-US"/>
              <a:t> and </a:t>
            </a:r>
            <a:r>
              <a:rPr lang="en-US" i="1"/>
              <a:t>A</a:t>
            </a:r>
            <a:r>
              <a:rPr lang="en-US" i="1" baseline="-25000"/>
              <a:t>y</a:t>
            </a:r>
            <a:r>
              <a:rPr lang="en-US"/>
              <a:t> are scalars, and will be referred to as the </a:t>
            </a:r>
            <a:r>
              <a:rPr lang="en-US" b="1" i="1"/>
              <a:t>components</a:t>
            </a:r>
            <a:r>
              <a:rPr lang="en-US"/>
              <a:t> of </a:t>
            </a:r>
            <a:r>
              <a:rPr lang="en-US" b="1"/>
              <a:t>A</a:t>
            </a:r>
            <a:endParaRPr lang="en-US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Vector,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x-component of a vector is the projection along the x-axis</a:t>
            </a:r>
          </a:p>
          <a:p>
            <a:pPr lvl="1"/>
            <a:endParaRPr lang="en-US" dirty="0"/>
          </a:p>
          <a:p>
            <a:r>
              <a:rPr lang="en-US" dirty="0"/>
              <a:t>The y-component of a vector is the projection along the y-axis</a:t>
            </a:r>
          </a:p>
          <a:p>
            <a:endParaRPr lang="en-US" dirty="0"/>
          </a:p>
          <a:p>
            <a:r>
              <a:rPr lang="en-US" dirty="0"/>
              <a:t>Then, </a:t>
            </a:r>
          </a:p>
          <a:p>
            <a:endParaRPr lang="en-US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733800" y="2438400"/>
          <a:ext cx="2324100" cy="674688"/>
        </p:xfrm>
        <a:graphic>
          <a:graphicData uri="http://schemas.openxmlformats.org/presentationml/2006/ole">
            <p:oleObj spid="_x0000_s4098" name="Equation" r:id="rId3" imgW="787320" imgH="228600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4114800" y="5181600"/>
          <a:ext cx="1828800" cy="655638"/>
        </p:xfrm>
        <a:graphic>
          <a:graphicData uri="http://schemas.openxmlformats.org/presentationml/2006/ole">
            <p:oleObj spid="_x0000_s4099" name="Equation" r:id="rId4" imgW="761760" imgH="241200" progId="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038600" y="4114800"/>
          <a:ext cx="1981200" cy="625475"/>
        </p:xfrm>
        <a:graphic>
          <a:graphicData uri="http://schemas.openxmlformats.org/presentationml/2006/ole">
            <p:oleObj spid="_x0000_s4100" name="Equation" r:id="rId5" imgW="761760" imgH="241200" progId="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Vector, 3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i="1"/>
              <a:t>y</a:t>
            </a:r>
            <a:r>
              <a:rPr lang="en-US" sz="2800"/>
              <a:t>-component is moved to the end of the </a:t>
            </a:r>
            <a:r>
              <a:rPr lang="en-US" sz="2800" i="1"/>
              <a:t>x</a:t>
            </a:r>
            <a:r>
              <a:rPr lang="en-US" sz="2800"/>
              <a:t>-component</a:t>
            </a:r>
          </a:p>
          <a:p>
            <a:pPr>
              <a:lnSpc>
                <a:spcPct val="90000"/>
              </a:lnSpc>
            </a:pPr>
            <a:r>
              <a:rPr lang="en-US" sz="2800"/>
              <a:t>This is due to the fact that any vector can be moved parallel to itself without being affected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completes the triangle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48133" name="Picture 5" descr=" 0313b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314575"/>
            <a:ext cx="3810000" cy="352107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Vector, 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previous equations are valid </a:t>
            </a:r>
            <a:r>
              <a:rPr lang="en-US" sz="2800" b="1" i="1" dirty="0"/>
              <a:t>only if </a:t>
            </a:r>
            <a:r>
              <a:rPr lang="en-US" sz="2800" b="1" i="1" dirty="0">
                <a:cs typeface="Times New Roman" pitchFamily="18" charset="0"/>
              </a:rPr>
              <a:t>θ is measured with respect to the x-axis</a:t>
            </a:r>
          </a:p>
          <a:p>
            <a:r>
              <a:rPr lang="en-US" sz="2800" dirty="0">
                <a:cs typeface="Times New Roman" pitchFamily="18" charset="0"/>
              </a:rPr>
              <a:t>The components are the legs of the right triangle whose hypotenuse is </a:t>
            </a:r>
            <a:r>
              <a:rPr lang="en-US" sz="2800" b="1" dirty="0">
                <a:cs typeface="Times New Roman" pitchFamily="18" charset="0"/>
              </a:rPr>
              <a:t>A</a:t>
            </a:r>
          </a:p>
          <a:p>
            <a:endParaRPr lang="en-US" sz="2800" b="1" dirty="0">
              <a:cs typeface="Times New Roman" pitchFamily="18" charset="0"/>
            </a:endParaRPr>
          </a:p>
          <a:p>
            <a:endParaRPr lang="en-US" sz="2800" b="1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May still have to find </a:t>
            </a:r>
            <a:r>
              <a:rPr lang="en-US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> with respect to the positive </a:t>
            </a:r>
            <a:r>
              <a:rPr lang="en-US" sz="2400" i="1" dirty="0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-axis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graphicFrame>
        <p:nvGraphicFramePr>
          <p:cNvPr id="59392" name="Object 0"/>
          <p:cNvGraphicFramePr>
            <a:graphicFrameLocks noChangeAspect="1"/>
          </p:cNvGraphicFramePr>
          <p:nvPr/>
        </p:nvGraphicFramePr>
        <p:xfrm>
          <a:off x="1905000" y="3505200"/>
          <a:ext cx="4468813" cy="925513"/>
        </p:xfrm>
        <a:graphic>
          <a:graphicData uri="http://schemas.openxmlformats.org/presentationml/2006/ole">
            <p:oleObj spid="_x0000_s5122" name="Equation" r:id="rId3" imgW="2145960" imgH="44424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Coordinate System</a:t>
            </a:r>
          </a:p>
        </p:txBody>
      </p:sp>
      <p:pic>
        <p:nvPicPr>
          <p:cNvPr id="5125" name="Picture 5" descr="0301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59038"/>
            <a:ext cx="3810000" cy="3230562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Also called rectangular coordinate system</a:t>
            </a:r>
          </a:p>
          <a:p>
            <a:r>
              <a:rPr lang="en-US" sz="2800" i="1"/>
              <a:t>x</a:t>
            </a:r>
            <a:r>
              <a:rPr lang="en-US" sz="2800"/>
              <a:t>- and </a:t>
            </a:r>
            <a:r>
              <a:rPr lang="en-US" sz="2800" i="1"/>
              <a:t>y</a:t>
            </a:r>
            <a:r>
              <a:rPr lang="en-US" sz="2800"/>
              <a:t>- axes intersect at the origin</a:t>
            </a:r>
          </a:p>
          <a:p>
            <a:r>
              <a:rPr lang="en-US" sz="2800"/>
              <a:t>Points are labeled (</a:t>
            </a:r>
            <a:r>
              <a:rPr lang="en-US" sz="2800" i="1"/>
              <a:t>x</a:t>
            </a:r>
            <a:r>
              <a:rPr lang="en-US" sz="2800"/>
              <a:t>,</a:t>
            </a:r>
            <a:r>
              <a:rPr lang="en-US" sz="2800" i="1"/>
              <a:t>y</a:t>
            </a:r>
            <a:r>
              <a:rPr lang="en-US" sz="2800"/>
              <a:t>)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 Vector, final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cs typeface="Times New Roman" pitchFamily="18" charset="0"/>
              </a:rPr>
              <a:t>The components can be positive or negative and will have the same units as the original vector</a:t>
            </a:r>
          </a:p>
          <a:p>
            <a:r>
              <a:rPr lang="en-US" sz="2800">
                <a:cs typeface="Times New Roman" pitchFamily="18" charset="0"/>
              </a:rPr>
              <a:t>The signs of the components will depend on the angle</a:t>
            </a:r>
          </a:p>
        </p:txBody>
      </p:sp>
      <p:pic>
        <p:nvPicPr>
          <p:cNvPr id="33797" name="Picture 5" descr="0314.jpg 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879725"/>
            <a:ext cx="3810000" cy="2389188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i="1"/>
              <a:t>unit vector</a:t>
            </a:r>
            <a:r>
              <a:rPr lang="en-US"/>
              <a:t> is a dimensionless vector with a magnitude of exactly 1.</a:t>
            </a:r>
          </a:p>
          <a:p>
            <a:r>
              <a:rPr lang="en-US"/>
              <a:t>Unit vectors are used to specify a direction and have no other physical significance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Vectors, cont.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symbols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represent unit vectors</a:t>
            </a:r>
          </a:p>
          <a:p>
            <a:r>
              <a:rPr lang="en-US" sz="2800"/>
              <a:t>They form a set of mutually perpendicular vectors   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36869" name="Picture 5" descr=" 0316a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2575" y="2017713"/>
            <a:ext cx="3373438" cy="4114800"/>
          </a:xfrm>
          <a:noFill/>
          <a:ln/>
        </p:spPr>
      </p:pic>
      <p:graphicFrame>
        <p:nvGraphicFramePr>
          <p:cNvPr id="60416" name="Object 0"/>
          <p:cNvGraphicFramePr>
            <a:graphicFrameLocks noChangeAspect="1"/>
          </p:cNvGraphicFramePr>
          <p:nvPr/>
        </p:nvGraphicFramePr>
        <p:xfrm>
          <a:off x="1828800" y="2514600"/>
          <a:ext cx="1752600" cy="577850"/>
        </p:xfrm>
        <a:graphic>
          <a:graphicData uri="http://schemas.openxmlformats.org/presentationml/2006/ole">
            <p:oleObj spid="_x0000_s6146" name="Equation" r:id="rId4" imgW="13078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 in Vector Notation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 dirty="0"/>
              <a:t>A</a:t>
            </a:r>
            <a:r>
              <a:rPr lang="en-US" sz="2800" b="1" baseline="-25000" dirty="0"/>
              <a:t>x</a:t>
            </a:r>
            <a:r>
              <a:rPr lang="en-US" sz="2800" dirty="0"/>
              <a:t> is the same as </a:t>
            </a:r>
            <a:r>
              <a:rPr lang="en-US" sz="2800" i="1" dirty="0"/>
              <a:t>A</a:t>
            </a:r>
            <a:r>
              <a:rPr lang="en-US" sz="2800" i="1" baseline="-25000" dirty="0"/>
              <a:t>x</a:t>
            </a:r>
            <a:r>
              <a:rPr lang="en-US" sz="2800" baseline="-25000" dirty="0"/>
              <a:t>    </a:t>
            </a:r>
            <a:r>
              <a:rPr lang="en-US" sz="2800" dirty="0"/>
              <a:t>and</a:t>
            </a:r>
            <a:r>
              <a:rPr lang="en-US" sz="2800" baseline="-25000" dirty="0"/>
              <a:t> </a:t>
            </a:r>
            <a:r>
              <a:rPr lang="en-US" sz="2800" b="1" dirty="0"/>
              <a:t>A</a:t>
            </a:r>
            <a:r>
              <a:rPr lang="en-US" sz="2800" b="1" baseline="-25000" dirty="0"/>
              <a:t>y</a:t>
            </a:r>
            <a:r>
              <a:rPr lang="en-US" sz="2800" dirty="0"/>
              <a:t> is the same as </a:t>
            </a:r>
            <a:r>
              <a:rPr lang="en-US" sz="2800" i="1" dirty="0"/>
              <a:t>A</a:t>
            </a:r>
            <a:r>
              <a:rPr lang="en-US" sz="2800" i="1" baseline="-25000" dirty="0"/>
              <a:t>y</a:t>
            </a:r>
            <a:r>
              <a:rPr lang="en-US" sz="2800" baseline="-25000" dirty="0"/>
              <a:t>    </a:t>
            </a:r>
            <a:r>
              <a:rPr lang="en-US" sz="2800" dirty="0"/>
              <a:t>etc.</a:t>
            </a:r>
            <a:endParaRPr lang="en-US" sz="2800" baseline="-25000" dirty="0"/>
          </a:p>
          <a:p>
            <a:r>
              <a:rPr lang="en-US" sz="2800" dirty="0"/>
              <a:t>The complete vector can be expressed as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37893" name="Picture 5" descr=" 0316b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2275" y="2017713"/>
            <a:ext cx="3095625" cy="4114800"/>
          </a:xfrm>
          <a:noFill/>
          <a:ln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572000" y="2057400"/>
          <a:ext cx="152400" cy="368300"/>
        </p:xfrm>
        <a:graphic>
          <a:graphicData uri="http://schemas.openxmlformats.org/presentationml/2006/ole">
            <p:oleObj spid="_x0000_s7170" name="Equation" r:id="rId4" imgW="152280" imgH="36828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743200" y="2895600"/>
          <a:ext cx="165100" cy="431800"/>
        </p:xfrm>
        <a:graphic>
          <a:graphicData uri="http://schemas.openxmlformats.org/presentationml/2006/ole">
            <p:oleObj spid="_x0000_s7171" name="Equation" r:id="rId5" imgW="164880" imgH="431640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52600" y="4343400"/>
          <a:ext cx="3124200" cy="674688"/>
        </p:xfrm>
        <a:graphic>
          <a:graphicData uri="http://schemas.openxmlformats.org/presentationml/2006/ole">
            <p:oleObj spid="_x0000_s7172" name="Equation" r:id="rId6" imgW="1231560" imgH="26640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 Using Unit Vectors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b="1"/>
              <a:t>R</a:t>
            </a:r>
            <a:r>
              <a:rPr lang="en-US"/>
              <a:t> = </a:t>
            </a:r>
            <a:r>
              <a:rPr lang="en-US" b="1"/>
              <a:t>A</a:t>
            </a:r>
            <a:r>
              <a:rPr lang="en-US"/>
              <a:t> + </a:t>
            </a:r>
            <a:r>
              <a:rPr lang="en-US" b="1"/>
              <a:t>B</a:t>
            </a:r>
            <a:endParaRPr lang="en-US"/>
          </a:p>
          <a:p>
            <a:r>
              <a:rPr lang="en-US"/>
              <a:t>Then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and so </a:t>
            </a:r>
            <a:r>
              <a:rPr lang="en-US" i="1"/>
              <a:t>R</a:t>
            </a:r>
            <a:r>
              <a:rPr lang="en-US" i="1" baseline="-25000"/>
              <a:t>x</a:t>
            </a:r>
            <a:r>
              <a:rPr lang="en-US"/>
              <a:t> = </a:t>
            </a:r>
            <a:r>
              <a:rPr lang="en-US" i="1"/>
              <a:t>A</a:t>
            </a:r>
            <a:r>
              <a:rPr lang="en-US" i="1" baseline="-25000"/>
              <a:t>x</a:t>
            </a:r>
            <a:r>
              <a:rPr lang="en-US"/>
              <a:t> + </a:t>
            </a:r>
            <a:r>
              <a:rPr lang="en-US" i="1"/>
              <a:t>B</a:t>
            </a:r>
            <a:r>
              <a:rPr lang="en-US" i="1" baseline="-25000"/>
              <a:t>x</a:t>
            </a:r>
            <a:r>
              <a:rPr lang="en-US"/>
              <a:t> and </a:t>
            </a:r>
            <a:r>
              <a:rPr lang="en-US" i="1"/>
              <a:t>R</a:t>
            </a:r>
            <a:r>
              <a:rPr lang="en-US" i="1" baseline="-25000"/>
              <a:t>y</a:t>
            </a:r>
            <a:r>
              <a:rPr lang="en-US"/>
              <a:t> = </a:t>
            </a:r>
            <a:r>
              <a:rPr lang="en-US" i="1"/>
              <a:t>A</a:t>
            </a:r>
            <a:r>
              <a:rPr lang="en-US" i="1" baseline="-25000"/>
              <a:t>y</a:t>
            </a:r>
            <a:r>
              <a:rPr lang="en-US"/>
              <a:t> + </a:t>
            </a:r>
            <a:r>
              <a:rPr lang="en-US" i="1"/>
              <a:t>B</a:t>
            </a:r>
            <a:r>
              <a:rPr lang="en-US" i="1" baseline="-25000"/>
              <a:t>y</a:t>
            </a:r>
            <a:endParaRPr lang="en-US" i="1"/>
          </a:p>
          <a:p>
            <a:endParaRPr lang="en-US"/>
          </a:p>
        </p:txBody>
      </p:sp>
      <p:graphicFrame>
        <p:nvGraphicFramePr>
          <p:cNvPr id="61440" name="Object 0"/>
          <p:cNvGraphicFramePr>
            <a:graphicFrameLocks noChangeAspect="1"/>
          </p:cNvGraphicFramePr>
          <p:nvPr/>
        </p:nvGraphicFramePr>
        <p:xfrm>
          <a:off x="3048000" y="2768600"/>
          <a:ext cx="4343400" cy="2078038"/>
        </p:xfrm>
        <a:graphic>
          <a:graphicData uri="http://schemas.openxmlformats.org/presentationml/2006/ole">
            <p:oleObj spid="_x0000_s8194" name="Equation" r:id="rId3" imgW="1777680" imgH="850680" progId="">
              <p:embed/>
            </p:oleObj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008313" y="5678488"/>
          <a:ext cx="3925887" cy="974725"/>
        </p:xfrm>
        <a:graphic>
          <a:graphicData uri="http://schemas.openxmlformats.org/presentationml/2006/ole">
            <p:oleObj spid="_x0000_s8195" name="Equation" r:id="rId4" imgW="1790640" imgH="444240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 Function Warning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component equations (</a:t>
            </a:r>
            <a:r>
              <a:rPr lang="en-US" sz="2800" i="1"/>
              <a:t>A</a:t>
            </a:r>
            <a:r>
              <a:rPr lang="en-US" sz="2800" i="1" baseline="-25000"/>
              <a:t>x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/>
              <a:t> cos </a:t>
            </a:r>
            <a:r>
              <a:rPr lang="en-US" sz="2800" i="1">
                <a:latin typeface="Symbol" pitchFamily="18" charset="2"/>
              </a:rPr>
              <a:t>q</a:t>
            </a:r>
            <a:r>
              <a:rPr lang="en-US" sz="2800"/>
              <a:t> and </a:t>
            </a:r>
            <a:r>
              <a:rPr lang="en-US" sz="2800" i="1"/>
              <a:t>A</a:t>
            </a:r>
            <a:r>
              <a:rPr lang="en-US" sz="2800" i="1" baseline="-25000"/>
              <a:t>y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/>
              <a:t> sin </a:t>
            </a:r>
            <a:r>
              <a:rPr lang="en-US" sz="2800" i="1">
                <a:latin typeface="Symbol" pitchFamily="18" charset="2"/>
              </a:rPr>
              <a:t>q</a:t>
            </a:r>
            <a:r>
              <a:rPr lang="en-US" sz="2800"/>
              <a:t>) apply only when the angle is measured with respect to the </a:t>
            </a:r>
            <a:r>
              <a:rPr lang="en-US" sz="2800" i="1"/>
              <a:t>x</a:t>
            </a:r>
            <a:r>
              <a:rPr lang="en-US" sz="2800"/>
              <a:t>-axis (preferably ccw from the positive </a:t>
            </a:r>
            <a:r>
              <a:rPr lang="en-US" sz="2800" i="1"/>
              <a:t>x</a:t>
            </a:r>
            <a:r>
              <a:rPr lang="en-US" sz="2800"/>
              <a:t>-axis).</a:t>
            </a:r>
          </a:p>
          <a:p>
            <a:r>
              <a:rPr lang="en-US" sz="2800"/>
              <a:t>The resultant angle (tan </a:t>
            </a:r>
            <a:r>
              <a:rPr lang="en-US" sz="2800" i="1">
                <a:latin typeface="Symbol" pitchFamily="18" charset="2"/>
              </a:rPr>
              <a:t>q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 i="1" baseline="-25000"/>
              <a:t>y</a:t>
            </a:r>
            <a:r>
              <a:rPr lang="en-US" sz="2800"/>
              <a:t> / </a:t>
            </a:r>
            <a:r>
              <a:rPr lang="en-US" sz="2800" i="1"/>
              <a:t>A</a:t>
            </a:r>
            <a:r>
              <a:rPr lang="en-US" sz="2800" i="1" baseline="-25000"/>
              <a:t>x</a:t>
            </a:r>
            <a:r>
              <a:rPr lang="en-US" sz="2800"/>
              <a:t>) gives the angle with respect to the </a:t>
            </a:r>
            <a:r>
              <a:rPr lang="en-US" sz="2800" i="1"/>
              <a:t>x</a:t>
            </a:r>
            <a:r>
              <a:rPr lang="en-US" sz="2800"/>
              <a:t>-axis.</a:t>
            </a:r>
          </a:p>
          <a:p>
            <a:pPr lvl="1"/>
            <a:r>
              <a:rPr lang="en-US" sz="2400"/>
              <a:t>You can always think about the actual triangle being formed and what angle you know and apply the appropriate trig functions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Vectors with Unit Vectors</a:t>
            </a:r>
          </a:p>
        </p:txBody>
      </p:sp>
      <p:pic>
        <p:nvPicPr>
          <p:cNvPr id="41987" name="Picture 3" descr="0318.jpg                                                       000454DC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62575" cy="48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Adding Vectors Using Unit Vectors – Three Directions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Using </a:t>
            </a:r>
            <a:r>
              <a:rPr lang="en-US" b="1"/>
              <a:t>R</a:t>
            </a:r>
            <a:r>
              <a:rPr lang="en-US"/>
              <a:t> = </a:t>
            </a:r>
            <a:r>
              <a:rPr lang="en-US" b="1"/>
              <a:t>A</a:t>
            </a:r>
            <a:r>
              <a:rPr lang="en-US"/>
              <a:t> + </a:t>
            </a:r>
            <a:r>
              <a:rPr lang="en-US" b="1"/>
              <a:t>B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800" i="1"/>
              <a:t>R</a:t>
            </a:r>
            <a:r>
              <a:rPr lang="en-US" sz="2800" i="1" baseline="-25000"/>
              <a:t>x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 i="1" baseline="-25000"/>
              <a:t>x</a:t>
            </a:r>
            <a:r>
              <a:rPr lang="en-US" sz="2800"/>
              <a:t> + </a:t>
            </a:r>
            <a:r>
              <a:rPr lang="en-US" sz="2800" i="1"/>
              <a:t>B</a:t>
            </a:r>
            <a:r>
              <a:rPr lang="en-US" sz="2800" i="1" baseline="-25000"/>
              <a:t>x</a:t>
            </a:r>
            <a:r>
              <a:rPr lang="en-US" sz="2800"/>
              <a:t> , </a:t>
            </a:r>
            <a:r>
              <a:rPr lang="en-US" sz="2800" i="1"/>
              <a:t>R</a:t>
            </a:r>
            <a:r>
              <a:rPr lang="en-US" sz="2800" i="1" baseline="-25000"/>
              <a:t>y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 i="1" baseline="-25000"/>
              <a:t>y</a:t>
            </a:r>
            <a:r>
              <a:rPr lang="en-US" sz="2800" i="1"/>
              <a:t> </a:t>
            </a:r>
            <a:r>
              <a:rPr lang="en-US" sz="2800"/>
              <a:t>+ </a:t>
            </a:r>
            <a:r>
              <a:rPr lang="en-US" sz="2800" i="1"/>
              <a:t>B</a:t>
            </a:r>
            <a:r>
              <a:rPr lang="en-US" sz="2800" i="1" baseline="-25000"/>
              <a:t>y</a:t>
            </a:r>
            <a:r>
              <a:rPr lang="en-US" sz="2800"/>
              <a:t> and </a:t>
            </a:r>
            <a:r>
              <a:rPr lang="en-US" sz="2800" i="1"/>
              <a:t>R</a:t>
            </a:r>
            <a:r>
              <a:rPr lang="en-US" sz="2800" i="1" baseline="-25000"/>
              <a:t>z</a:t>
            </a:r>
            <a:r>
              <a:rPr lang="en-US" sz="2800"/>
              <a:t> = </a:t>
            </a:r>
            <a:r>
              <a:rPr lang="en-US" sz="2800" i="1"/>
              <a:t>A</a:t>
            </a:r>
            <a:r>
              <a:rPr lang="en-US" sz="2800" i="1" baseline="-25000"/>
              <a:t>z</a:t>
            </a:r>
            <a:r>
              <a:rPr lang="en-US" sz="2800"/>
              <a:t> + </a:t>
            </a:r>
            <a:r>
              <a:rPr lang="en-US" sz="2800" i="1"/>
              <a:t>B</a:t>
            </a:r>
            <a:r>
              <a:rPr lang="en-US" sz="2800" i="1" baseline="-25000"/>
              <a:t>z</a:t>
            </a:r>
            <a:endParaRPr lang="en-US" sz="2800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                                                      etc.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752600" y="2636838"/>
          <a:ext cx="5562600" cy="1843087"/>
        </p:xfrm>
        <a:graphic>
          <a:graphicData uri="http://schemas.openxmlformats.org/presentationml/2006/ole">
            <p:oleObj spid="_x0000_s9218" name="Equation" r:id="rId3" imgW="2565360" imgH="850680" progId="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828800" y="5334000"/>
          <a:ext cx="5029200" cy="931863"/>
        </p:xfrm>
        <a:graphic>
          <a:graphicData uri="http://schemas.openxmlformats.org/presentationml/2006/ole">
            <p:oleObj spid="_x0000_s9219" name="Equation" r:id="rId4" imgW="2133360" imgH="393480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3.5: Taking a Hike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hiker begins a trip by first walking 25.0 km southeast from her car. She stops and sets up her tent for the night. On the second day, she walks 40.0 km in a direction 60.0</a:t>
            </a:r>
            <a:r>
              <a:rPr lang="en-US" sz="2800">
                <a:cs typeface="Tahoma" pitchFamily="34" charset="0"/>
              </a:rPr>
              <a:t>° north of east, at which point she discovers a forest ranger’s tower.</a:t>
            </a:r>
            <a:endParaRPr lang="en-US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143000"/>
          </a:xfrm>
        </p:spPr>
        <p:txBody>
          <a:bodyPr/>
          <a:lstStyle/>
          <a:p>
            <a:r>
              <a:rPr lang="en-US" dirty="0"/>
              <a:t>Example 3.5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876800" cy="1524000"/>
          </a:xfrm>
        </p:spPr>
        <p:txBody>
          <a:bodyPr/>
          <a:lstStyle/>
          <a:p>
            <a:r>
              <a:rPr lang="en-US" sz="2400"/>
              <a:t>(A) Determine the components of the hiker’s displacement for each day.</a:t>
            </a:r>
            <a:r>
              <a:rPr lang="en-US" sz="2800"/>
              <a:t> </a:t>
            </a:r>
          </a:p>
          <a:p>
            <a:endParaRPr lang="en-US" sz="2800"/>
          </a:p>
        </p:txBody>
      </p:sp>
      <p:pic>
        <p:nvPicPr>
          <p:cNvPr id="53252" name="Picture 4" descr="C:\Documents and Settings\ssubity\Desktop\03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838200"/>
            <a:ext cx="3733800" cy="3165475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792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Solution:</a:t>
            </a:r>
            <a:r>
              <a:rPr lang="en-US"/>
              <a:t> We </a:t>
            </a:r>
            <a:r>
              <a:rPr lang="en-US" i="1"/>
              <a:t>conceptualize</a:t>
            </a:r>
            <a:r>
              <a:rPr lang="en-US"/>
              <a:t> the problem by drawing a sketch as in the figure above. If we denote the displacement vectors on the first and second days by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respectively, and use the car as the origin of coordinates, we obtain the vectors shown in the figure. Drawing the resultant </a:t>
            </a:r>
            <a:r>
              <a:rPr lang="en-US" b="1"/>
              <a:t>R</a:t>
            </a:r>
            <a:r>
              <a:rPr lang="en-US"/>
              <a:t>, we can now </a:t>
            </a:r>
            <a:r>
              <a:rPr lang="en-US" i="1"/>
              <a:t>categorize</a:t>
            </a:r>
            <a:r>
              <a:rPr lang="en-US"/>
              <a:t> this problem as an addition of two vectors.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Coordinate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sz="2400"/>
              <a:t>Origin and reference line are noted</a:t>
            </a:r>
          </a:p>
          <a:p>
            <a:pPr lvl="1"/>
            <a:r>
              <a:rPr lang="en-US" sz="2400"/>
              <a:t>Point is distance </a:t>
            </a:r>
            <a:r>
              <a:rPr lang="en-US" sz="2400" i="1"/>
              <a:t>r</a:t>
            </a:r>
            <a:r>
              <a:rPr lang="en-US" sz="2400"/>
              <a:t> from the origin in the direction of angle </a:t>
            </a:r>
            <a:r>
              <a:rPr lang="en-US" sz="2400" i="1">
                <a:sym typeface="Symbol" pitchFamily="18" charset="2"/>
              </a:rPr>
              <a:t></a:t>
            </a:r>
            <a:r>
              <a:rPr lang="en-US" sz="2400">
                <a:sym typeface="Symbol" pitchFamily="18" charset="2"/>
              </a:rPr>
              <a:t>, ccw from reference line</a:t>
            </a:r>
          </a:p>
          <a:p>
            <a:pPr lvl="1"/>
            <a:r>
              <a:rPr lang="en-US" sz="2400">
                <a:sym typeface="Symbol" pitchFamily="18" charset="2"/>
              </a:rPr>
              <a:t>Points are labeled (</a:t>
            </a:r>
            <a:r>
              <a:rPr lang="en-US" sz="2400" i="1">
                <a:sym typeface="Symbol" pitchFamily="18" charset="2"/>
              </a:rPr>
              <a:t>r</a:t>
            </a:r>
            <a:r>
              <a:rPr lang="en-US" sz="2400">
                <a:sym typeface="Symbol" pitchFamily="18" charset="2"/>
              </a:rPr>
              <a:t>,</a:t>
            </a:r>
            <a:r>
              <a:rPr lang="en-US" sz="2400" i="1">
                <a:sym typeface="Symbol" pitchFamily="18" charset="2"/>
              </a:rPr>
              <a:t></a:t>
            </a:r>
            <a:r>
              <a:rPr lang="en-US" sz="2400">
                <a:sym typeface="Symbol" pitchFamily="18" charset="2"/>
              </a:rPr>
              <a:t>)</a:t>
            </a:r>
            <a:endParaRPr lang="en-US" sz="2400"/>
          </a:p>
          <a:p>
            <a:endParaRPr lang="en-US" sz="2800"/>
          </a:p>
        </p:txBody>
      </p:sp>
      <p:pic>
        <p:nvPicPr>
          <p:cNvPr id="7173" name="Picture 5" descr=" 0302a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206625"/>
            <a:ext cx="3810000" cy="3735388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/>
          <a:lstStyle/>
          <a:p>
            <a:r>
              <a:rPr lang="en-US" dirty="0"/>
              <a:t>Example 3.5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876800" cy="152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/>
              <a:t>We will analyze this problem by using our new knowledge of vector components. Displacement </a:t>
            </a:r>
            <a:r>
              <a:rPr lang="en-US" sz="2200" b="1"/>
              <a:t>A</a:t>
            </a:r>
            <a:r>
              <a:rPr lang="en-US" sz="2200"/>
              <a:t> has a magnitude of 25.0 km and is directed 45.0</a:t>
            </a:r>
            <a:r>
              <a:rPr lang="en-US" sz="2200">
                <a:cs typeface="Tahoma" pitchFamily="34" charset="0"/>
              </a:rPr>
              <a:t>°</a:t>
            </a:r>
            <a:r>
              <a:rPr lang="en-US" sz="2200"/>
              <a:t> below the positive </a:t>
            </a:r>
            <a:r>
              <a:rPr lang="en-US" sz="2200" i="1"/>
              <a:t>x</a:t>
            </a:r>
            <a:r>
              <a:rPr lang="en-US" sz="2200"/>
              <a:t> axis.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6324" name="Picture 4" descr="C:\Documents and Settings\ssubity\Desktop\0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38200"/>
            <a:ext cx="3733800" cy="3165475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From Equations 3.8 and 3.9, its components are: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990600" y="4724400"/>
          <a:ext cx="6477000" cy="917575"/>
        </p:xfrm>
        <a:graphic>
          <a:graphicData uri="http://schemas.openxmlformats.org/presentationml/2006/ole">
            <p:oleObj spid="_x0000_s10242" name="Equation" r:id="rId4" imgW="3225600" imgH="457200" progId="">
              <p:embed/>
            </p:oleObj>
          </a:graphicData>
        </a:graphic>
      </p:graphicFrame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62000" y="5715000"/>
            <a:ext cx="7924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The negative value of </a:t>
            </a:r>
            <a:r>
              <a:rPr lang="en-US" sz="2200" i="1"/>
              <a:t>A</a:t>
            </a:r>
            <a:r>
              <a:rPr lang="en-US" sz="2200" i="1" baseline="-25000"/>
              <a:t>y</a:t>
            </a:r>
            <a:r>
              <a:rPr lang="en-US" sz="2200"/>
              <a:t> indicates that the hiker walks in the negative </a:t>
            </a:r>
            <a:r>
              <a:rPr lang="en-US" sz="2200" i="1"/>
              <a:t>y</a:t>
            </a:r>
            <a:r>
              <a:rPr lang="en-US" sz="2200"/>
              <a:t> direction on the first day. The signs of </a:t>
            </a:r>
            <a:r>
              <a:rPr lang="en-US" sz="2200" i="1"/>
              <a:t>A</a:t>
            </a:r>
            <a:r>
              <a:rPr lang="en-US" sz="2200" i="1" baseline="-25000"/>
              <a:t>x</a:t>
            </a:r>
            <a:r>
              <a:rPr lang="en-US" sz="2200"/>
              <a:t> and </a:t>
            </a:r>
            <a:r>
              <a:rPr lang="en-US" sz="2200" i="1"/>
              <a:t>A</a:t>
            </a:r>
            <a:r>
              <a:rPr lang="en-US" sz="2200" i="1" baseline="-25000"/>
              <a:t>y</a:t>
            </a:r>
            <a:r>
              <a:rPr lang="en-US" sz="2200"/>
              <a:t> also are evident from the figure above.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3.5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4876800" cy="1524000"/>
          </a:xfrm>
        </p:spPr>
        <p:txBody>
          <a:bodyPr/>
          <a:lstStyle/>
          <a:p>
            <a:r>
              <a:rPr lang="en-US" sz="2600"/>
              <a:t>The second displacement </a:t>
            </a:r>
            <a:r>
              <a:rPr lang="en-US" sz="2600" b="1"/>
              <a:t>B</a:t>
            </a:r>
            <a:r>
              <a:rPr lang="en-US" sz="2600"/>
              <a:t> has a magnitude of 40.0 km and is 60.0</a:t>
            </a:r>
            <a:r>
              <a:rPr lang="en-US" sz="2600">
                <a:cs typeface="Tahoma" pitchFamily="34" charset="0"/>
              </a:rPr>
              <a:t>°</a:t>
            </a:r>
            <a:r>
              <a:rPr lang="en-US" sz="2600"/>
              <a:t> north of east.</a:t>
            </a:r>
          </a:p>
          <a:p>
            <a:endParaRPr lang="en-US" sz="2600"/>
          </a:p>
          <a:p>
            <a:endParaRPr lang="en-US" sz="2800"/>
          </a:p>
        </p:txBody>
      </p:sp>
      <p:pic>
        <p:nvPicPr>
          <p:cNvPr id="57348" name="Picture 4" descr="C:\Documents and Settings\ssubity\Desktop\0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38200"/>
            <a:ext cx="3733800" cy="3165475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0" y="3657600"/>
            <a:ext cx="792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Its components are: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066800" y="4267200"/>
          <a:ext cx="7059613" cy="1114425"/>
        </p:xfrm>
        <a:graphic>
          <a:graphicData uri="http://schemas.openxmlformats.org/presentationml/2006/ole">
            <p:oleObj spid="_x0000_s11266" name="Equation" r:id="rId4" imgW="289548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 Solving Strategy – Adding Vectors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a coordinate system</a:t>
            </a:r>
          </a:p>
          <a:p>
            <a:pPr lvl="1"/>
            <a:r>
              <a:rPr lang="en-US"/>
              <a:t>Try to select a system that minimizes the number of components you need to deal with</a:t>
            </a:r>
          </a:p>
          <a:p>
            <a:r>
              <a:rPr lang="en-US"/>
              <a:t>Draw a sketch of the vectors</a:t>
            </a:r>
          </a:p>
          <a:p>
            <a:pPr lvl="1"/>
            <a:r>
              <a:rPr lang="en-US"/>
              <a:t>Label each vector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 Solving Strategy – Adding Vectors, 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Find the </a:t>
            </a:r>
            <a:r>
              <a:rPr lang="en-US" sz="2800" i="1"/>
              <a:t>x</a:t>
            </a:r>
            <a:r>
              <a:rPr lang="en-US" sz="2800"/>
              <a:t> and </a:t>
            </a:r>
            <a:r>
              <a:rPr lang="en-US" sz="2800" i="1"/>
              <a:t>y</a:t>
            </a:r>
            <a:r>
              <a:rPr lang="en-US" sz="2800"/>
              <a:t> components of each vector and the </a:t>
            </a:r>
            <a:r>
              <a:rPr lang="en-US" sz="2800" i="1"/>
              <a:t>x</a:t>
            </a:r>
            <a:r>
              <a:rPr lang="en-US" sz="2800"/>
              <a:t> and </a:t>
            </a:r>
            <a:r>
              <a:rPr lang="en-US" sz="2800" i="1"/>
              <a:t>y</a:t>
            </a:r>
            <a:r>
              <a:rPr lang="en-US" sz="2800"/>
              <a:t> components of the resultant vector</a:t>
            </a:r>
          </a:p>
          <a:p>
            <a:pPr lvl="1"/>
            <a:r>
              <a:rPr lang="en-US" sz="2400"/>
              <a:t>Find </a:t>
            </a:r>
            <a:r>
              <a:rPr lang="en-US" sz="2400" i="1"/>
              <a:t>z</a:t>
            </a:r>
            <a:r>
              <a:rPr lang="en-US" sz="2400"/>
              <a:t> components if necessary</a:t>
            </a:r>
          </a:p>
          <a:p>
            <a:r>
              <a:rPr lang="en-US" sz="2800"/>
              <a:t>Use the Pythagorean theorem to find the magnitude of the resultant and the tangent function to find the direction</a:t>
            </a:r>
          </a:p>
          <a:p>
            <a:pPr lvl="1"/>
            <a:r>
              <a:rPr lang="en-US" sz="2400"/>
              <a:t>Other appropriate trig functions may be used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2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5572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6800"/>
            <a:ext cx="3200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2608791" cy="485775"/>
          </a:xfrm>
          <a:prstGeom prst="rect">
            <a:avLst/>
          </a:prstGeom>
          <a:noFill/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2421467" cy="4572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90600" y="685800"/>
            <a:ext cx="3963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Q.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Given the vectors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447800" y="2743200"/>
            <a:ext cx="6718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Palatino Linotyp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a) draw the vector sum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and the vector difference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B.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(b) Calculate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D,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first in terms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of unit vectors and then in terms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polar coordinates, with angles measured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with respect to the +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"/>
                <a:sym typeface="Symbol" pitchFamily="18" charset="2"/>
              </a:rPr>
              <a:t>axis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to Cartesian Coordinates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084512" cy="4114800"/>
          </a:xfrm>
        </p:spPr>
        <p:txBody>
          <a:bodyPr/>
          <a:lstStyle/>
          <a:p>
            <a:r>
              <a:rPr lang="en-US" sz="2800"/>
              <a:t>Based on forming a right triangle from </a:t>
            </a:r>
            <a:r>
              <a:rPr lang="en-US" sz="2800" i="1"/>
              <a:t>r </a:t>
            </a:r>
            <a:r>
              <a:rPr lang="en-US" sz="2800"/>
              <a:t>and </a:t>
            </a:r>
            <a:r>
              <a:rPr lang="en-US" sz="2800" i="1">
                <a:latin typeface="Symbol" pitchFamily="18" charset="2"/>
              </a:rPr>
              <a:t>q</a:t>
            </a:r>
            <a:endParaRPr lang="en-US" sz="2800" i="1"/>
          </a:p>
          <a:p>
            <a:r>
              <a:rPr lang="en-US" sz="2800" i="1"/>
              <a:t>x</a:t>
            </a:r>
            <a:r>
              <a:rPr lang="en-US" sz="2800"/>
              <a:t> = </a:t>
            </a:r>
            <a:r>
              <a:rPr lang="en-US" sz="2800" i="1"/>
              <a:t>r</a:t>
            </a:r>
            <a:r>
              <a:rPr lang="en-US" sz="2800"/>
              <a:t> cos </a:t>
            </a:r>
            <a:r>
              <a:rPr lang="en-US" sz="2800" i="1">
                <a:latin typeface="Symbol" pitchFamily="18" charset="2"/>
              </a:rPr>
              <a:t>q</a:t>
            </a:r>
          </a:p>
          <a:p>
            <a:r>
              <a:rPr lang="en-US" sz="2800" i="1"/>
              <a:t>y</a:t>
            </a:r>
            <a:r>
              <a:rPr lang="en-US" sz="2800"/>
              <a:t> = </a:t>
            </a:r>
            <a:r>
              <a:rPr lang="en-US" sz="2800" i="1"/>
              <a:t>r</a:t>
            </a:r>
            <a:r>
              <a:rPr lang="en-US" sz="2800"/>
              <a:t> sin </a:t>
            </a:r>
            <a:r>
              <a:rPr lang="en-US" sz="2800" i="1">
                <a:latin typeface="Symbol" pitchFamily="18" charset="2"/>
              </a:rPr>
              <a:t>q</a:t>
            </a:r>
            <a:endParaRPr lang="en-US" sz="2800" i="1"/>
          </a:p>
          <a:p>
            <a:endParaRPr lang="en-US" sz="2800"/>
          </a:p>
        </p:txBody>
      </p:sp>
      <p:pic>
        <p:nvPicPr>
          <p:cNvPr id="8197" name="Picture 5" descr=" 0302b.jpg                                                      000454DC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141538"/>
            <a:ext cx="3810000" cy="386556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Cartesian to Polar Coordinates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i="1"/>
              <a:t>r</a:t>
            </a:r>
            <a:r>
              <a:rPr lang="en-US" sz="2400"/>
              <a:t> is the hypotenuse and </a:t>
            </a:r>
            <a:r>
              <a:rPr lang="en-US" sz="2400" i="1">
                <a:latin typeface="Symbol" pitchFamily="18" charset="2"/>
              </a:rPr>
              <a:t>q</a:t>
            </a:r>
            <a:r>
              <a:rPr lang="en-US" sz="2400"/>
              <a:t> an angle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 i="1">
                <a:latin typeface="Symbol" pitchFamily="18" charset="2"/>
              </a:rPr>
              <a:t>q</a:t>
            </a:r>
            <a:r>
              <a:rPr lang="en-US" sz="2400"/>
              <a:t> must be ccw from positive </a:t>
            </a:r>
            <a:r>
              <a:rPr lang="en-US" sz="2400" i="1"/>
              <a:t>x</a:t>
            </a:r>
            <a:r>
              <a:rPr lang="en-US" sz="2400"/>
              <a:t> axis for these equations to be valid</a:t>
            </a:r>
            <a:endParaRPr lang="en-US" sz="2400">
              <a:latin typeface="Symbol" pitchFamily="18" charset="2"/>
            </a:endParaRPr>
          </a:p>
          <a:p>
            <a:endParaRPr lang="en-US" sz="240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94325" y="2017713"/>
          <a:ext cx="3311525" cy="4114800"/>
        </p:xfrm>
        <a:graphic>
          <a:graphicData uri="http://schemas.openxmlformats.org/presentationml/2006/ole">
            <p:oleObj spid="_x0000_s1026" name="Photo Editor Photo" r:id="rId3" imgW="5114286" imgH="6354062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981200" y="3048000"/>
          <a:ext cx="1676400" cy="1393825"/>
        </p:xfrm>
        <a:graphic>
          <a:graphicData uri="http://schemas.openxmlformats.org/presentationml/2006/ole">
            <p:oleObj spid="_x0000_s1027" name="Equation" r:id="rId4" imgW="825480" imgH="68580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3.1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114800"/>
          </a:xfrm>
        </p:spPr>
        <p:txBody>
          <a:bodyPr/>
          <a:lstStyle/>
          <a:p>
            <a:r>
              <a:rPr lang="en-US" sz="2000"/>
              <a:t>The Cartesian coordinates of a point in the </a:t>
            </a:r>
            <a:r>
              <a:rPr lang="en-US" sz="2000" i="1"/>
              <a:t>xy</a:t>
            </a:r>
            <a:r>
              <a:rPr lang="en-US" sz="2000"/>
              <a:t> plane are (</a:t>
            </a:r>
            <a:r>
              <a:rPr lang="en-US" sz="2000" i="1"/>
              <a:t>x,y</a:t>
            </a:r>
            <a:r>
              <a:rPr lang="en-US" sz="2000"/>
              <a:t>) = (-3.50, -2.50) m, as shown in the figure. Find the polar coordinates of this point.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000" b="1"/>
              <a:t>Solution:</a:t>
            </a:r>
            <a:r>
              <a:rPr lang="en-US" sz="2000"/>
              <a:t> From Equation 3.4,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 	and from Equation 3.3,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endParaRPr lang="en-US" sz="2000"/>
          </a:p>
          <a:p>
            <a:endParaRPr lang="en-US" sz="200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1295400" y="4495800"/>
          <a:ext cx="6248400" cy="547688"/>
        </p:xfrm>
        <a:graphic>
          <a:graphicData uri="http://schemas.openxmlformats.org/presentationml/2006/ole">
            <p:oleObj spid="_x0000_s2050" name="Equation" r:id="rId3" imgW="3187440" imgH="279360" progId="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295400" y="5486400"/>
          <a:ext cx="3581400" cy="1152525"/>
        </p:xfrm>
        <a:graphic>
          <a:graphicData uri="http://schemas.openxmlformats.org/presentationml/2006/ole">
            <p:oleObj spid="_x0000_s2051" name="Equation" r:id="rId4" imgW="1815840" imgH="583920" progId="">
              <p:embed/>
            </p:oleObj>
          </a:graphicData>
        </a:graphic>
      </p:graphicFrame>
      <p:pic>
        <p:nvPicPr>
          <p:cNvPr id="51207" name="Picture 7" descr="C:\Documents and Settings\ssubity\Desktop\030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3429000" cy="315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Vectors and Scalars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 i="1"/>
              <a:t>scalar quantity</a:t>
            </a:r>
            <a:r>
              <a:rPr lang="en-US"/>
              <a:t> is completely specified by a single value with an appropriate unit and has no direction.</a:t>
            </a:r>
          </a:p>
          <a:p>
            <a:r>
              <a:rPr lang="en-US"/>
              <a:t>A </a:t>
            </a:r>
            <a:r>
              <a:rPr lang="en-US" b="1" i="1"/>
              <a:t>vector quantity</a:t>
            </a:r>
            <a:r>
              <a:rPr lang="en-US"/>
              <a:t> is completely described by a number and appropriate units plus a direction.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Notation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handwritten, use an arrow: </a:t>
            </a:r>
          </a:p>
          <a:p>
            <a:pPr>
              <a:lnSpc>
                <a:spcPct val="90000"/>
              </a:lnSpc>
            </a:pPr>
            <a:r>
              <a:rPr lang="en-US" sz="2800"/>
              <a:t>When printed, will be in bold print:  </a:t>
            </a:r>
            <a:r>
              <a:rPr lang="en-US" sz="2800" b="1"/>
              <a:t>A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When dealing with just the magnitude of a vector in print, an italic letter will be used: </a:t>
            </a:r>
            <a:r>
              <a:rPr lang="en-US" sz="2800" i="1"/>
              <a:t>A</a:t>
            </a:r>
            <a:r>
              <a:rPr lang="en-US" sz="2800"/>
              <a:t> or |</a:t>
            </a:r>
            <a:r>
              <a:rPr lang="en-US" sz="2800" b="1"/>
              <a:t>A</a:t>
            </a:r>
            <a:r>
              <a:rPr lang="en-US" sz="2800"/>
              <a:t>| </a:t>
            </a:r>
          </a:p>
          <a:p>
            <a:pPr>
              <a:lnSpc>
                <a:spcPct val="90000"/>
              </a:lnSpc>
            </a:pPr>
            <a:r>
              <a:rPr lang="en-US" sz="2800"/>
              <a:t>The magnitude of the vector has physical units</a:t>
            </a:r>
          </a:p>
          <a:p>
            <a:pPr>
              <a:lnSpc>
                <a:spcPct val="90000"/>
              </a:lnSpc>
            </a:pPr>
            <a:r>
              <a:rPr lang="en-US" sz="2800"/>
              <a:t>The magnitude of a vector is always a positive number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239000" y="1905000"/>
          <a:ext cx="495300" cy="609600"/>
        </p:xfrm>
        <a:graphic>
          <a:graphicData uri="http://schemas.openxmlformats.org/presentationml/2006/ole">
            <p:oleObj spid="_x0000_s3074" name="Equation" r:id="rId3" imgW="1648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1718</Words>
  <Application>Microsoft Office PowerPoint</Application>
  <PresentationFormat>On-screen Show (4:3)</PresentationFormat>
  <Paragraphs>191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Photo Editor Photo</vt:lpstr>
      <vt:lpstr>Equation</vt:lpstr>
      <vt:lpstr>Chapter 3</vt:lpstr>
      <vt:lpstr>Coordinate Systems</vt:lpstr>
      <vt:lpstr>Cartesian Coordinate System</vt:lpstr>
      <vt:lpstr>Polar Coordinate System</vt:lpstr>
      <vt:lpstr>Polar to Cartesian Coordinates</vt:lpstr>
      <vt:lpstr>Cartesian to Polar Coordinates</vt:lpstr>
      <vt:lpstr>Example 3.1</vt:lpstr>
      <vt:lpstr>Vectors and Scalars</vt:lpstr>
      <vt:lpstr>Vector Notation</vt:lpstr>
      <vt:lpstr>Slide 10</vt:lpstr>
      <vt:lpstr>Vector Example</vt:lpstr>
      <vt:lpstr>Equality of Two Vectors</vt:lpstr>
      <vt:lpstr>Adding Vectors</vt:lpstr>
      <vt:lpstr>Adding Vectors Graphically</vt:lpstr>
      <vt:lpstr>Adding Vectors Graphically, cont.</vt:lpstr>
      <vt:lpstr>Adding Vectors Graphically, final</vt:lpstr>
      <vt:lpstr>Adding Vectors, Rules</vt:lpstr>
      <vt:lpstr>Adding Vectors, Rules cont.</vt:lpstr>
      <vt:lpstr>Adding Vectors, Rules cont.</vt:lpstr>
      <vt:lpstr>Adding Vectors, Rules final</vt:lpstr>
      <vt:lpstr>Negative of a Vector</vt:lpstr>
      <vt:lpstr>Subtracting Vectors</vt:lpstr>
      <vt:lpstr>Slide 23</vt:lpstr>
      <vt:lpstr>Multiplying or Dividing a Vector by a Scalar</vt:lpstr>
      <vt:lpstr>Components of a Vector</vt:lpstr>
      <vt:lpstr>Vector Component Terminology</vt:lpstr>
      <vt:lpstr>Components of a Vector, 2</vt:lpstr>
      <vt:lpstr>Components of a Vector, 3</vt:lpstr>
      <vt:lpstr>Components of a Vector, 4</vt:lpstr>
      <vt:lpstr>Components of a Vector, final</vt:lpstr>
      <vt:lpstr>Unit Vectors</vt:lpstr>
      <vt:lpstr>Unit Vectors, cont.</vt:lpstr>
      <vt:lpstr>Unit Vectors in Vector Notation</vt:lpstr>
      <vt:lpstr>Adding Vectors Using Unit Vectors</vt:lpstr>
      <vt:lpstr>Trig Function Warning</vt:lpstr>
      <vt:lpstr>Adding Vectors with Unit Vectors</vt:lpstr>
      <vt:lpstr>Adding Vectors Using Unit Vectors – Three Directions</vt:lpstr>
      <vt:lpstr>Example 3.5: Taking a Hike</vt:lpstr>
      <vt:lpstr>Example 3.5</vt:lpstr>
      <vt:lpstr>Example 3.5</vt:lpstr>
      <vt:lpstr>Example 3.5</vt:lpstr>
      <vt:lpstr>Problem Solving Strategy – Adding Vectors</vt:lpstr>
      <vt:lpstr>Problem Solving Strategy – Adding Vectors, 2</vt:lpstr>
      <vt:lpstr>Slide 44</vt:lpstr>
      <vt:lpstr>Slide 45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Shahabuddin</dc:creator>
  <cp:lastModifiedBy>user</cp:lastModifiedBy>
  <cp:revision>4</cp:revision>
  <dcterms:created xsi:type="dcterms:W3CDTF">2012-02-28T18:19:38Z</dcterms:created>
  <dcterms:modified xsi:type="dcterms:W3CDTF">2013-10-01T06:57:30Z</dcterms:modified>
</cp:coreProperties>
</file>