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3.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4.xml" ContentType="application/vnd.openxmlformats-officedocument.presentationml.notes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16"/>
  </p:notesMasterIdLst>
  <p:sldIdLst>
    <p:sldId id="256" r:id="rId2"/>
    <p:sldId id="262" r:id="rId3"/>
    <p:sldId id="257" r:id="rId4"/>
    <p:sldId id="258" r:id="rId5"/>
    <p:sldId id="259" r:id="rId6"/>
    <p:sldId id="260" r:id="rId7"/>
    <p:sldId id="261" r:id="rId8"/>
    <p:sldId id="263" r:id="rId9"/>
    <p:sldId id="264" r:id="rId10"/>
    <p:sldId id="265" r:id="rId11"/>
    <p:sldId id="266" r:id="rId12"/>
    <p:sldId id="269" r:id="rId13"/>
    <p:sldId id="267" r:id="rId14"/>
    <p:sldId id="268" r:id="rId1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1" d="100"/>
          <a:sy n="71"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2C50B1B-1688-4009-9DFC-CBA245600F9E}" type="datetimeFigureOut">
              <a:rPr lang="ar-SA" smtClean="0"/>
              <a:t>04/01/37</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10FA42F3-19BD-40B6-9CB4-C217334CBEAF}" type="slidenum">
              <a:rPr lang="ar-SA" smtClean="0"/>
              <a:t>‹#›</a:t>
            </a:fld>
            <a:endParaRPr lang="ar-SA"/>
          </a:p>
        </p:txBody>
      </p:sp>
    </p:spTree>
    <p:extLst>
      <p:ext uri="{BB962C8B-B14F-4D97-AF65-F5344CB8AC3E}">
        <p14:creationId xmlns:p14="http://schemas.microsoft.com/office/powerpoint/2010/main" val="189288905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7"/>
          <p:cNvSpPr>
            <a:spLocks noGrp="1" noChangeArrowheads="1"/>
          </p:cNvSpPr>
          <p:nvPr>
            <p:ph type="sldNum" sz="quarter" idx="5"/>
          </p:nvPr>
        </p:nvSpPr>
        <p:spPr>
          <a:noFill/>
        </p:spPr>
        <p:txBody>
          <a:bodyPr/>
          <a:lstStyle/>
          <a:p>
            <a:fld id="{2149AFC7-E03B-4CCE-BD4D-B73AF0930E36}" type="slidenum">
              <a:rPr lang="en-US"/>
              <a:pPr/>
              <a:t>2</a:t>
            </a:fld>
            <a:endParaRPr 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080094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7"/>
          <p:cNvSpPr>
            <a:spLocks noGrp="1" noChangeArrowheads="1"/>
          </p:cNvSpPr>
          <p:nvPr>
            <p:ph type="sldNum" sz="quarter" idx="5"/>
          </p:nvPr>
        </p:nvSpPr>
        <p:spPr>
          <a:noFill/>
        </p:spPr>
        <p:txBody>
          <a:bodyPr/>
          <a:lstStyle/>
          <a:p>
            <a:fld id="{7CF5E005-EC66-4630-A4EB-B7BD264C95DE}" type="slidenum">
              <a:rPr lang="en-US"/>
              <a:pPr/>
              <a:t>3</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298863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7"/>
          <p:cNvSpPr>
            <a:spLocks noGrp="1" noChangeArrowheads="1"/>
          </p:cNvSpPr>
          <p:nvPr>
            <p:ph type="sldNum" sz="quarter" idx="5"/>
          </p:nvPr>
        </p:nvSpPr>
        <p:spPr>
          <a:noFill/>
        </p:spPr>
        <p:txBody>
          <a:bodyPr/>
          <a:lstStyle/>
          <a:p>
            <a:fld id="{4458E54D-6D59-4C35-9288-A975270516B5}" type="slidenum">
              <a:rPr lang="en-US"/>
              <a:pPr/>
              <a:t>4</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703404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7"/>
          <p:cNvSpPr>
            <a:spLocks noGrp="1" noChangeArrowheads="1"/>
          </p:cNvSpPr>
          <p:nvPr>
            <p:ph type="sldNum" sz="quarter" idx="5"/>
          </p:nvPr>
        </p:nvSpPr>
        <p:spPr>
          <a:noFill/>
        </p:spPr>
        <p:txBody>
          <a:bodyPr/>
          <a:lstStyle/>
          <a:p>
            <a:fld id="{88C45C52-4BC0-4672-9CEA-B47AA54036D5}" type="slidenum">
              <a:rPr lang="en-US"/>
              <a:pPr/>
              <a:t>5</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3317294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7"/>
          <p:cNvSpPr>
            <a:spLocks noGrp="1" noChangeArrowheads="1"/>
          </p:cNvSpPr>
          <p:nvPr>
            <p:ph type="sldNum" sz="quarter" idx="5"/>
          </p:nvPr>
        </p:nvSpPr>
        <p:spPr>
          <a:noFill/>
        </p:spPr>
        <p:txBody>
          <a:bodyPr/>
          <a:lstStyle/>
          <a:p>
            <a:fld id="{AD54F05E-3BDB-401A-8CAE-E1F58523A25F}" type="slidenum">
              <a:rPr lang="en-US"/>
              <a:pPr/>
              <a:t>6</a:t>
            </a:fld>
            <a:endParaRPr lang="en-US"/>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787691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7"/>
          <p:cNvSpPr>
            <a:spLocks noGrp="1" noChangeArrowheads="1"/>
          </p:cNvSpPr>
          <p:nvPr>
            <p:ph type="sldNum" sz="quarter" idx="5"/>
          </p:nvPr>
        </p:nvSpPr>
        <p:spPr>
          <a:noFill/>
        </p:spPr>
        <p:txBody>
          <a:bodyPr/>
          <a:lstStyle/>
          <a:p>
            <a:fld id="{0F1B0C83-1C34-45B1-81A3-891C8C247B15}" type="slidenum">
              <a:rPr lang="en-US"/>
              <a:pPr/>
              <a:t>7</a:t>
            </a:fld>
            <a:endParaRPr lang="en-US"/>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3377192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10FA42F3-19BD-40B6-9CB4-C217334CBEAF}" type="slidenum">
              <a:rPr lang="ar-SA" smtClean="0"/>
              <a:t>8</a:t>
            </a:fld>
            <a:endParaRPr lang="ar-SA"/>
          </a:p>
        </p:txBody>
      </p:sp>
    </p:spTree>
    <p:extLst>
      <p:ext uri="{BB962C8B-B14F-4D97-AF65-F5344CB8AC3E}">
        <p14:creationId xmlns:p14="http://schemas.microsoft.com/office/powerpoint/2010/main" val="4034227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5CD09E6-1C38-4D2D-8086-56E696C55A83}" type="uaqdatetime1">
              <a:rPr lang="ar-SA" smtClean="0"/>
              <a:t>04/01/37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2554080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3F2B5A0-A821-4969-813D-E6FECC629C5B}" type="uaqdatetime1">
              <a:rPr lang="ar-SA" smtClean="0"/>
              <a:t>04/01/37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2174831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54D88A6-A9D8-4F7A-98F6-2CAE0BC3F5AF}" type="uaqdatetime1">
              <a:rPr lang="ar-SA" smtClean="0"/>
              <a:t>04/01/37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2271284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0679B6C-B457-40BA-93E6-13A72C522ECA}" type="uaqdatetime1">
              <a:rPr lang="ar-SA" smtClean="0"/>
              <a:t>04/01/37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1969944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986C80A-EDB4-4B4F-9994-D536187F9516}" type="uaqdatetime1">
              <a:rPr lang="ar-SA" smtClean="0"/>
              <a:t>04/01/37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1983825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78D3748-4783-424F-ACAE-9FB558F00987}" type="uaqdatetime1">
              <a:rPr lang="ar-SA" smtClean="0"/>
              <a:t>04/01/37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2193427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13A8471-6642-4EDC-A789-D58FBD072745}" type="uaqdatetime1">
              <a:rPr lang="ar-SA" smtClean="0"/>
              <a:t>04/01/37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761187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F270964-78F3-4DA5-9662-F8B4C180A0BB}" type="uaqdatetime1">
              <a:rPr lang="ar-SA" smtClean="0"/>
              <a:t>04/01/37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2518217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3E9FCAA-8F95-43C3-8FB9-7FD9D7B62842}" type="uaqdatetime1">
              <a:rPr lang="ar-SA" smtClean="0"/>
              <a:t>04/01/37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1461471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2BBC634-6FEF-4EEB-9D7A-41FD6BC319C2}" type="uaqdatetime1">
              <a:rPr lang="ar-SA" smtClean="0"/>
              <a:t>04/01/37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980873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0D44DD8-FAA5-46B9-8B63-677F2FE2255A}" type="uaqdatetime1">
              <a:rPr lang="ar-SA" smtClean="0"/>
              <a:t>04/01/37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0A43BCD-E65F-4884-A271-C8DCA9F93EA2}" type="slidenum">
              <a:rPr lang="ar-SA" smtClean="0"/>
              <a:t>‹#›</a:t>
            </a:fld>
            <a:endParaRPr lang="ar-SA"/>
          </a:p>
        </p:txBody>
      </p:sp>
    </p:spTree>
    <p:extLst>
      <p:ext uri="{BB962C8B-B14F-4D97-AF65-F5344CB8AC3E}">
        <p14:creationId xmlns:p14="http://schemas.microsoft.com/office/powerpoint/2010/main" val="3167835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3B41746-8F74-4CC0-B2EF-E6D30EE24F06}" type="uaqdatetime1">
              <a:rPr lang="ar-SA" smtClean="0"/>
              <a:t>04/01/37</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0A43BCD-E65F-4884-A271-C8DCA9F93EA2}" type="slidenum">
              <a:rPr lang="ar-SA" smtClean="0"/>
              <a:t>‹#›</a:t>
            </a:fld>
            <a:endParaRPr lang="ar-SA"/>
          </a:p>
        </p:txBody>
      </p:sp>
    </p:spTree>
    <p:extLst>
      <p:ext uri="{BB962C8B-B14F-4D97-AF65-F5344CB8AC3E}">
        <p14:creationId xmlns:p14="http://schemas.microsoft.com/office/powerpoint/2010/main" val="37867422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Chapter 4- Part3</a:t>
            </a: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3210973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8950"/>
            <a:ext cx="10515600" cy="1325563"/>
          </a:xfrm>
        </p:spPr>
        <p:txBody>
          <a:bodyPr/>
          <a:lstStyle/>
          <a:p>
            <a:pPr algn="l" rtl="0"/>
            <a:r>
              <a:rPr lang="en-US" b="1" dirty="0"/>
              <a:t>Auditing Improvements </a:t>
            </a:r>
            <a:endParaRPr lang="ar-SA" dirty="0"/>
          </a:p>
        </p:txBody>
      </p:sp>
      <p:sp>
        <p:nvSpPr>
          <p:cNvPr id="3" name="عنصر نائب للمحتوى 2"/>
          <p:cNvSpPr>
            <a:spLocks noGrp="1"/>
          </p:cNvSpPr>
          <p:nvPr>
            <p:ph idx="1"/>
          </p:nvPr>
        </p:nvSpPr>
        <p:spPr>
          <a:xfrm>
            <a:off x="255493" y="1156448"/>
            <a:ext cx="11645153" cy="5311587"/>
          </a:xfrm>
        </p:spPr>
        <p:txBody>
          <a:bodyPr>
            <a:normAutofit fontScale="92500"/>
          </a:bodyPr>
          <a:lstStyle/>
          <a:p>
            <a:pPr algn="l" rtl="0">
              <a:lnSpc>
                <a:spcPct val="150000"/>
              </a:lnSpc>
            </a:pPr>
            <a:r>
              <a:rPr lang="en-US" dirty="0"/>
              <a:t>The reason for tracking Active Directory changes is that many organizations now include this as part of their </a:t>
            </a:r>
            <a:r>
              <a:rPr lang="en-US" dirty="0" smtClean="0"/>
              <a:t>security </a:t>
            </a:r>
            <a:r>
              <a:rPr lang="en-US" dirty="0"/>
              <a:t>policy. </a:t>
            </a:r>
            <a:endParaRPr lang="en-US" dirty="0" smtClean="0"/>
          </a:p>
          <a:p>
            <a:pPr algn="l" rtl="0">
              <a:lnSpc>
                <a:spcPct val="150000"/>
              </a:lnSpc>
            </a:pPr>
            <a:r>
              <a:rPr lang="en-US" dirty="0" smtClean="0"/>
              <a:t>Active </a:t>
            </a:r>
            <a:r>
              <a:rPr lang="en-US" dirty="0"/>
              <a:t>Directory is central to many Windows Server networks, and tracking changes to it is </a:t>
            </a:r>
            <a:r>
              <a:rPr lang="en-US" dirty="0" smtClean="0"/>
              <a:t>a normal security </a:t>
            </a:r>
            <a:r>
              <a:rPr lang="en-US" dirty="0"/>
              <a:t>practice. </a:t>
            </a:r>
            <a:endParaRPr lang="en-US" dirty="0" smtClean="0"/>
          </a:p>
          <a:p>
            <a:pPr algn="l" rtl="0">
              <a:lnSpc>
                <a:spcPct val="150000"/>
              </a:lnSpc>
            </a:pPr>
            <a:r>
              <a:rPr lang="en-US" dirty="0" smtClean="0"/>
              <a:t>You </a:t>
            </a:r>
            <a:r>
              <a:rPr lang="en-US" dirty="0"/>
              <a:t>must set up Active Directory auditing in two places:</a:t>
            </a:r>
          </a:p>
          <a:p>
            <a:pPr marL="457200" lvl="1" indent="0" algn="l" rtl="0">
              <a:lnSpc>
                <a:spcPct val="150000"/>
              </a:lnSpc>
              <a:buNone/>
            </a:pPr>
            <a:r>
              <a:rPr lang="en-US" dirty="0"/>
              <a:t>1. Enable a Domain Controllers </a:t>
            </a:r>
            <a:r>
              <a:rPr lang="en-US" dirty="0" smtClean="0"/>
              <a:t>Policy </a:t>
            </a:r>
            <a:r>
              <a:rPr lang="en-US" dirty="0"/>
              <a:t>to audit successful or failed Active Directory </a:t>
            </a:r>
            <a:r>
              <a:rPr lang="en-US" dirty="0" smtClean="0"/>
              <a:t>changes</a:t>
            </a:r>
            <a:r>
              <a:rPr lang="en-US" dirty="0"/>
              <a:t>. </a:t>
            </a:r>
            <a:endParaRPr lang="en-US" dirty="0" smtClean="0"/>
          </a:p>
          <a:p>
            <a:pPr marL="457200" lvl="1" indent="0" algn="l" rtl="0">
              <a:lnSpc>
                <a:spcPct val="150000"/>
              </a:lnSpc>
              <a:buNone/>
            </a:pPr>
            <a:r>
              <a:rPr lang="en-US" dirty="0" smtClean="0"/>
              <a:t>2</a:t>
            </a:r>
            <a:r>
              <a:rPr lang="en-US" dirty="0"/>
              <a:t>. Configure successful or failed change actions on specific Active Directory objects or containers.</a:t>
            </a:r>
          </a:p>
          <a:p>
            <a:pPr algn="l" rtl="0">
              <a:lnSpc>
                <a:spcPct val="150000"/>
              </a:lnSpc>
            </a:pPr>
            <a:endParaRPr lang="ar-SA" dirty="0"/>
          </a:p>
        </p:txBody>
      </p:sp>
      <p:sp>
        <p:nvSpPr>
          <p:cNvPr id="4" name="عنصر نائب لرقم الشريحة 3"/>
          <p:cNvSpPr>
            <a:spLocks noGrp="1"/>
          </p:cNvSpPr>
          <p:nvPr>
            <p:ph type="sldNum" sz="quarter" idx="12"/>
          </p:nvPr>
        </p:nvSpPr>
        <p:spPr/>
        <p:txBody>
          <a:bodyPr/>
          <a:lstStyle/>
          <a:p>
            <a:fld id="{A0A43BCD-E65F-4884-A271-C8DCA9F93EA2}" type="slidenum">
              <a:rPr lang="ar-SA" smtClean="0"/>
              <a:t>10</a:t>
            </a:fld>
            <a:endParaRPr lang="ar-SA"/>
          </a:p>
        </p:txBody>
      </p:sp>
    </p:spTree>
    <p:extLst>
      <p:ext uri="{BB962C8B-B14F-4D97-AF65-F5344CB8AC3E}">
        <p14:creationId xmlns:p14="http://schemas.microsoft.com/office/powerpoint/2010/main" val="3252330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8260" y="-105520"/>
            <a:ext cx="12555071" cy="1325563"/>
          </a:xfrm>
        </p:spPr>
        <p:txBody>
          <a:bodyPr>
            <a:normAutofit/>
          </a:bodyPr>
          <a:lstStyle/>
          <a:p>
            <a:pPr algn="ctr" rtl="0"/>
            <a:r>
              <a:rPr lang="en-US" sz="3600" b="1" dirty="0"/>
              <a:t>Multiple Password and Account Lockout Policies in a Single Domain </a:t>
            </a:r>
            <a:endParaRPr lang="ar-SA" sz="3600" b="1" dirty="0"/>
          </a:p>
        </p:txBody>
      </p:sp>
      <p:sp>
        <p:nvSpPr>
          <p:cNvPr id="3" name="عنصر نائب للمحتوى 2"/>
          <p:cNvSpPr>
            <a:spLocks noGrp="1"/>
          </p:cNvSpPr>
          <p:nvPr>
            <p:ph idx="1"/>
          </p:nvPr>
        </p:nvSpPr>
        <p:spPr>
          <a:xfrm>
            <a:off x="443752" y="1035422"/>
            <a:ext cx="11322424" cy="5513295"/>
          </a:xfrm>
        </p:spPr>
        <p:txBody>
          <a:bodyPr>
            <a:normAutofit/>
          </a:bodyPr>
          <a:lstStyle/>
          <a:p>
            <a:pPr algn="l" rtl="0">
              <a:lnSpc>
                <a:spcPct val="170000"/>
              </a:lnSpc>
            </a:pPr>
            <a:r>
              <a:rPr lang="en-US" dirty="0"/>
              <a:t>Before Windows Server 2008, Active Directory administrators could not establish different account lockout policies in the same domain. </a:t>
            </a:r>
            <a:endParaRPr lang="en-US" dirty="0" smtClean="0"/>
          </a:p>
          <a:p>
            <a:pPr algn="l" rtl="0">
              <a:lnSpc>
                <a:spcPct val="170000"/>
              </a:lnSpc>
            </a:pPr>
            <a:r>
              <a:rPr lang="en-US" dirty="0" smtClean="0"/>
              <a:t>An </a:t>
            </a:r>
            <a:r>
              <a:rPr lang="en-US" dirty="0"/>
              <a:t>account lockout policy is one that locks a user account in certain situations. </a:t>
            </a:r>
            <a:endParaRPr lang="en-US" dirty="0" smtClean="0"/>
          </a:p>
          <a:p>
            <a:pPr lvl="1" algn="l" rtl="0">
              <a:lnSpc>
                <a:spcPct val="170000"/>
              </a:lnSpc>
            </a:pPr>
            <a:r>
              <a:rPr lang="en-US" b="1" dirty="0" smtClean="0"/>
              <a:t>For </a:t>
            </a:r>
            <a:r>
              <a:rPr lang="en-US" b="1" dirty="0"/>
              <a:t>example</a:t>
            </a:r>
            <a:r>
              <a:rPr lang="en-US" dirty="0"/>
              <a:t>, you can set up a policy that protects an account from intruders by locking it after five unsuccessful logon attempts. </a:t>
            </a:r>
            <a:endParaRPr lang="en-US" dirty="0" smtClean="0"/>
          </a:p>
        </p:txBody>
      </p:sp>
      <p:sp>
        <p:nvSpPr>
          <p:cNvPr id="4" name="عنصر نائب لرقم الشريحة 3"/>
          <p:cNvSpPr>
            <a:spLocks noGrp="1"/>
          </p:cNvSpPr>
          <p:nvPr>
            <p:ph type="sldNum" sz="quarter" idx="12"/>
          </p:nvPr>
        </p:nvSpPr>
        <p:spPr/>
        <p:txBody>
          <a:bodyPr/>
          <a:lstStyle/>
          <a:p>
            <a:fld id="{A0A43BCD-E65F-4884-A271-C8DCA9F93EA2}" type="slidenum">
              <a:rPr lang="ar-SA" smtClean="0"/>
              <a:t>11</a:t>
            </a:fld>
            <a:endParaRPr lang="ar-SA"/>
          </a:p>
        </p:txBody>
      </p:sp>
    </p:spTree>
    <p:extLst>
      <p:ext uri="{BB962C8B-B14F-4D97-AF65-F5344CB8AC3E}">
        <p14:creationId xmlns:p14="http://schemas.microsoft.com/office/powerpoint/2010/main" val="1925682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351678"/>
            <a:ext cx="11963399" cy="1325563"/>
          </a:xfrm>
        </p:spPr>
        <p:txBody>
          <a:bodyPr>
            <a:normAutofit/>
          </a:bodyPr>
          <a:lstStyle/>
          <a:p>
            <a:pPr algn="ctr" rtl="0"/>
            <a:r>
              <a:rPr lang="en-US" sz="3600" b="1" dirty="0"/>
              <a:t>Multiple Password and Account Lockout Policies in a Single Domain </a:t>
            </a:r>
            <a:endParaRPr lang="ar-SA" sz="3600" b="1" dirty="0"/>
          </a:p>
        </p:txBody>
      </p:sp>
      <p:sp>
        <p:nvSpPr>
          <p:cNvPr id="3" name="عنصر نائب للمحتوى 2"/>
          <p:cNvSpPr>
            <a:spLocks noGrp="1"/>
          </p:cNvSpPr>
          <p:nvPr>
            <p:ph idx="1"/>
          </p:nvPr>
        </p:nvSpPr>
        <p:spPr>
          <a:xfrm>
            <a:off x="488575" y="1841126"/>
            <a:ext cx="11443447" cy="4351338"/>
          </a:xfrm>
        </p:spPr>
        <p:txBody>
          <a:bodyPr>
            <a:noAutofit/>
          </a:bodyPr>
          <a:lstStyle/>
          <a:p>
            <a:pPr algn="just" rtl="0">
              <a:lnSpc>
                <a:spcPct val="200000"/>
              </a:lnSpc>
            </a:pPr>
            <a:r>
              <a:rPr lang="en-US" dirty="0" smtClean="0"/>
              <a:t>Account </a:t>
            </a:r>
            <a:r>
              <a:rPr lang="en-US" dirty="0"/>
              <a:t>lockout policy </a:t>
            </a:r>
            <a:r>
              <a:rPr lang="en-US" dirty="0" smtClean="0"/>
              <a:t>prevents </a:t>
            </a:r>
            <a:r>
              <a:rPr lang="en-US" dirty="0"/>
              <a:t>an intruder from trying all kinds of password combinations until the right one is found to break into an account. </a:t>
            </a:r>
          </a:p>
          <a:p>
            <a:pPr algn="just" rtl="0">
              <a:lnSpc>
                <a:spcPct val="200000"/>
              </a:lnSpc>
            </a:pPr>
            <a:r>
              <a:rPr lang="en-US" dirty="0"/>
              <a:t>Also, an administrator could require that a password be a certain length or have other characteristics to make it hard to guess.</a:t>
            </a:r>
            <a:endParaRPr lang="ar-SA" dirty="0"/>
          </a:p>
          <a:p>
            <a:pPr algn="just" rtl="0">
              <a:lnSpc>
                <a:spcPct val="200000"/>
              </a:lnSpc>
            </a:pPr>
            <a:endParaRPr lang="ar-SA" dirty="0"/>
          </a:p>
        </p:txBody>
      </p:sp>
      <p:sp>
        <p:nvSpPr>
          <p:cNvPr id="4" name="عنصر نائب لرقم الشريحة 3"/>
          <p:cNvSpPr>
            <a:spLocks noGrp="1"/>
          </p:cNvSpPr>
          <p:nvPr>
            <p:ph type="sldNum" sz="quarter" idx="12"/>
          </p:nvPr>
        </p:nvSpPr>
        <p:spPr/>
        <p:txBody>
          <a:bodyPr/>
          <a:lstStyle/>
          <a:p>
            <a:fld id="{A0A43BCD-E65F-4884-A271-C8DCA9F93EA2}" type="slidenum">
              <a:rPr lang="ar-SA" smtClean="0"/>
              <a:t>12</a:t>
            </a:fld>
            <a:endParaRPr lang="ar-SA"/>
          </a:p>
        </p:txBody>
      </p:sp>
    </p:spTree>
    <p:extLst>
      <p:ext uri="{BB962C8B-B14F-4D97-AF65-F5344CB8AC3E}">
        <p14:creationId xmlns:p14="http://schemas.microsoft.com/office/powerpoint/2010/main" val="484063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86202"/>
            <a:ext cx="10515600" cy="1325563"/>
          </a:xfrm>
        </p:spPr>
        <p:txBody>
          <a:bodyPr>
            <a:normAutofit/>
          </a:bodyPr>
          <a:lstStyle/>
          <a:p>
            <a:pPr algn="ctr" rtl="0"/>
            <a:r>
              <a:rPr lang="en-US" sz="4000" b="1" dirty="0"/>
              <a:t>Active Directory Lightweight Directory Services Role </a:t>
            </a:r>
            <a:endParaRPr lang="ar-SA" sz="4000" b="1" dirty="0"/>
          </a:p>
        </p:txBody>
      </p:sp>
      <p:sp>
        <p:nvSpPr>
          <p:cNvPr id="3" name="عنصر نائب للمحتوى 2"/>
          <p:cNvSpPr>
            <a:spLocks noGrp="1"/>
          </p:cNvSpPr>
          <p:nvPr>
            <p:ph idx="1"/>
          </p:nvPr>
        </p:nvSpPr>
        <p:spPr>
          <a:xfrm>
            <a:off x="981635" y="965342"/>
            <a:ext cx="11080376" cy="4534505"/>
          </a:xfrm>
        </p:spPr>
        <p:txBody>
          <a:bodyPr>
            <a:normAutofit/>
          </a:bodyPr>
          <a:lstStyle/>
          <a:p>
            <a:pPr algn="l" rtl="0">
              <a:lnSpc>
                <a:spcPct val="200000"/>
              </a:lnSpc>
            </a:pPr>
            <a:r>
              <a:rPr lang="en-US" sz="3200" dirty="0"/>
              <a:t> </a:t>
            </a:r>
            <a:r>
              <a:rPr lang="en-US" sz="3200" dirty="0" smtClean="0"/>
              <a:t>Active </a:t>
            </a:r>
            <a:r>
              <a:rPr lang="en-US" sz="3200" dirty="0"/>
              <a:t>Directory Lightweight Directory Services (AD LDS) role is targeted for servers that manage user applications. </a:t>
            </a:r>
            <a:endParaRPr lang="en-US" sz="3200" dirty="0" smtClean="0"/>
          </a:p>
          <a:p>
            <a:pPr algn="l" rtl="0">
              <a:lnSpc>
                <a:spcPct val="200000"/>
              </a:lnSpc>
            </a:pPr>
            <a:r>
              <a:rPr lang="en-US" sz="3200" dirty="0" smtClean="0"/>
              <a:t>This </a:t>
            </a:r>
            <a:r>
              <a:rPr lang="en-US" sz="3200" dirty="0"/>
              <a:t>enables the applications to store configuration and </a:t>
            </a:r>
            <a:r>
              <a:rPr lang="en-US" sz="3200" dirty="0" smtClean="0"/>
              <a:t>critical </a:t>
            </a:r>
            <a:r>
              <a:rPr lang="en-US" sz="3200" dirty="0"/>
              <a:t>data in a central database. </a:t>
            </a:r>
            <a:endParaRPr lang="en-US" sz="3200" dirty="0" smtClean="0"/>
          </a:p>
        </p:txBody>
      </p:sp>
      <p:sp>
        <p:nvSpPr>
          <p:cNvPr id="4" name="عنصر نائب لرقم الشريحة 3"/>
          <p:cNvSpPr>
            <a:spLocks noGrp="1"/>
          </p:cNvSpPr>
          <p:nvPr>
            <p:ph type="sldNum" sz="quarter" idx="12"/>
          </p:nvPr>
        </p:nvSpPr>
        <p:spPr/>
        <p:txBody>
          <a:bodyPr/>
          <a:lstStyle/>
          <a:p>
            <a:fld id="{A0A43BCD-E65F-4884-A271-C8DCA9F93EA2}" type="slidenum">
              <a:rPr lang="ar-SA" smtClean="0"/>
              <a:t>13</a:t>
            </a:fld>
            <a:endParaRPr lang="ar-SA"/>
          </a:p>
        </p:txBody>
      </p:sp>
    </p:spTree>
    <p:extLst>
      <p:ext uri="{BB962C8B-B14F-4D97-AF65-F5344CB8AC3E}">
        <p14:creationId xmlns:p14="http://schemas.microsoft.com/office/powerpoint/2010/main" val="367502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4000" b="1" dirty="0"/>
              <a:t>Active Directory Lightweight Directory Services Role </a:t>
            </a:r>
            <a:endParaRPr lang="ar-SA" sz="4000" dirty="0"/>
          </a:p>
        </p:txBody>
      </p:sp>
      <p:sp>
        <p:nvSpPr>
          <p:cNvPr id="3" name="عنصر نائب للمحتوى 2"/>
          <p:cNvSpPr>
            <a:spLocks noGrp="1"/>
          </p:cNvSpPr>
          <p:nvPr>
            <p:ph idx="1"/>
          </p:nvPr>
        </p:nvSpPr>
        <p:spPr/>
        <p:txBody>
          <a:bodyPr>
            <a:normAutofit lnSpcReduction="10000"/>
          </a:bodyPr>
          <a:lstStyle/>
          <a:p>
            <a:pPr algn="l" rtl="0">
              <a:lnSpc>
                <a:spcPct val="150000"/>
              </a:lnSpc>
            </a:pPr>
            <a:r>
              <a:rPr lang="en-US" dirty="0"/>
              <a:t>AD LDS is a basic version of Active Directory Domain Services AD DS , including:</a:t>
            </a:r>
          </a:p>
          <a:p>
            <a:pPr lvl="1" algn="l" rtl="0">
              <a:lnSpc>
                <a:spcPct val="150000"/>
              </a:lnSpc>
            </a:pPr>
            <a:r>
              <a:rPr lang="en-US" dirty="0"/>
              <a:t>only those elements needed for central configuration and data management required by applications, including directory replication and security services. </a:t>
            </a:r>
          </a:p>
          <a:p>
            <a:pPr lvl="1" algn="l" rtl="0">
              <a:lnSpc>
                <a:spcPct val="150000"/>
              </a:lnSpc>
            </a:pPr>
            <a:r>
              <a:rPr lang="en-US" dirty="0"/>
              <a:t>No services are provided for managing domains and domain resources, such as user accounts and computers. </a:t>
            </a:r>
          </a:p>
          <a:p>
            <a:pPr algn="l" rtl="0">
              <a:lnSpc>
                <a:spcPct val="150000"/>
              </a:lnSpc>
            </a:pPr>
            <a:r>
              <a:rPr lang="en-US" dirty="0" smtClean="0"/>
              <a:t>AD LDS role could be installed in the same server with ADDS</a:t>
            </a:r>
            <a:endParaRPr lang="ar-SA" dirty="0"/>
          </a:p>
          <a:p>
            <a:pPr algn="l" rtl="0"/>
            <a:endParaRPr lang="ar-SA" dirty="0"/>
          </a:p>
        </p:txBody>
      </p:sp>
      <p:sp>
        <p:nvSpPr>
          <p:cNvPr id="4" name="عنصر نائب لرقم الشريحة 3"/>
          <p:cNvSpPr>
            <a:spLocks noGrp="1"/>
          </p:cNvSpPr>
          <p:nvPr>
            <p:ph type="sldNum" sz="quarter" idx="12"/>
          </p:nvPr>
        </p:nvSpPr>
        <p:spPr/>
        <p:txBody>
          <a:bodyPr/>
          <a:lstStyle/>
          <a:p>
            <a:fld id="{A0A43BCD-E65F-4884-A271-C8DCA9F93EA2}" type="slidenum">
              <a:rPr lang="ar-SA" smtClean="0"/>
              <a:t>14</a:t>
            </a:fld>
            <a:endParaRPr lang="ar-SA"/>
          </a:p>
        </p:txBody>
      </p:sp>
    </p:spTree>
    <p:extLst>
      <p:ext uri="{BB962C8B-B14F-4D97-AF65-F5344CB8AC3E}">
        <p14:creationId xmlns:p14="http://schemas.microsoft.com/office/powerpoint/2010/main" val="541427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Number Placeholder 4"/>
          <p:cNvSpPr>
            <a:spLocks noGrp="1"/>
          </p:cNvSpPr>
          <p:nvPr>
            <p:ph type="sldNum" sz="quarter" idx="11"/>
          </p:nvPr>
        </p:nvSpPr>
        <p:spPr>
          <a:noFill/>
        </p:spPr>
        <p:txBody>
          <a:bodyPr/>
          <a:lstStyle/>
          <a:p>
            <a:fld id="{1BDF6561-F1EF-4018-A92A-38DD0CF7D2D5}" type="slidenum">
              <a:rPr lang="en-US"/>
              <a:pPr/>
              <a:t>2</a:t>
            </a:fld>
            <a:endParaRPr lang="en-US"/>
          </a:p>
        </p:txBody>
      </p:sp>
      <p:sp>
        <p:nvSpPr>
          <p:cNvPr id="115715" name="Rectangle 2"/>
          <p:cNvSpPr>
            <a:spLocks noGrp="1" noChangeArrowheads="1"/>
          </p:cNvSpPr>
          <p:nvPr>
            <p:ph type="title"/>
          </p:nvPr>
        </p:nvSpPr>
        <p:spPr>
          <a:xfrm>
            <a:off x="2057400" y="228600"/>
            <a:ext cx="8077200" cy="1143000"/>
          </a:xfrm>
        </p:spPr>
        <p:txBody>
          <a:bodyPr/>
          <a:lstStyle/>
          <a:p>
            <a:pPr algn="l" rtl="0"/>
            <a:r>
              <a:rPr lang="en-US" dirty="0" smtClean="0"/>
              <a:t>Implementing User Profiles</a:t>
            </a:r>
          </a:p>
        </p:txBody>
      </p:sp>
      <p:sp>
        <p:nvSpPr>
          <p:cNvPr id="115716" name="Rectangle 7"/>
          <p:cNvSpPr>
            <a:spLocks noGrp="1" noChangeArrowheads="1"/>
          </p:cNvSpPr>
          <p:nvPr>
            <p:ph type="body" idx="1"/>
          </p:nvPr>
        </p:nvSpPr>
        <p:spPr>
          <a:xfrm>
            <a:off x="753035" y="1541930"/>
            <a:ext cx="10609730" cy="4572000"/>
          </a:xfrm>
        </p:spPr>
        <p:txBody>
          <a:bodyPr>
            <a:normAutofit/>
          </a:bodyPr>
          <a:lstStyle/>
          <a:p>
            <a:pPr algn="just" rtl="0"/>
            <a:r>
              <a:rPr lang="en-US" sz="3600" dirty="0" smtClean="0"/>
              <a:t>A </a:t>
            </a:r>
            <a:r>
              <a:rPr lang="en-US" sz="3600" b="1" dirty="0" smtClean="0"/>
              <a:t>local user profile </a:t>
            </a:r>
            <a:r>
              <a:rPr lang="en-US" sz="3600" dirty="0" smtClean="0"/>
              <a:t>is automatically created at the local computer when you log on with an account for the first </a:t>
            </a:r>
            <a:r>
              <a:rPr lang="en-US" sz="3600" dirty="0" smtClean="0"/>
              <a:t>time</a:t>
            </a:r>
          </a:p>
          <a:p>
            <a:pPr marL="0" indent="0" algn="just" rtl="0">
              <a:buNone/>
            </a:pPr>
            <a:endParaRPr lang="en-US" sz="3600" dirty="0" smtClean="0"/>
          </a:p>
          <a:p>
            <a:pPr lvl="1" algn="just" rtl="0"/>
            <a:r>
              <a:rPr lang="en-US" sz="3200" dirty="0" smtClean="0"/>
              <a:t>The profile can be modified to consist of desktop settings that are customized for one or more clients who log on locally</a:t>
            </a:r>
          </a:p>
        </p:txBody>
      </p:sp>
    </p:spTree>
    <p:extLst>
      <p:ext uri="{BB962C8B-B14F-4D97-AF65-F5344CB8AC3E}">
        <p14:creationId xmlns:p14="http://schemas.microsoft.com/office/powerpoint/2010/main" val="2373664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Number Placeholder 4"/>
          <p:cNvSpPr>
            <a:spLocks noGrp="1"/>
          </p:cNvSpPr>
          <p:nvPr>
            <p:ph type="sldNum" sz="quarter" idx="11"/>
          </p:nvPr>
        </p:nvSpPr>
        <p:spPr>
          <a:noFill/>
        </p:spPr>
        <p:txBody>
          <a:bodyPr/>
          <a:lstStyle/>
          <a:p>
            <a:fld id="{81BF3753-4B50-4DF8-B3AB-7356D2CEEB4D}" type="slidenum">
              <a:rPr lang="en-US"/>
              <a:pPr/>
              <a:t>3</a:t>
            </a:fld>
            <a:endParaRPr lang="en-US"/>
          </a:p>
        </p:txBody>
      </p:sp>
      <p:sp>
        <p:nvSpPr>
          <p:cNvPr id="117763" name="Rectangle 2"/>
          <p:cNvSpPr>
            <a:spLocks noGrp="1" noChangeArrowheads="1"/>
          </p:cNvSpPr>
          <p:nvPr>
            <p:ph type="title"/>
          </p:nvPr>
        </p:nvSpPr>
        <p:spPr>
          <a:xfrm>
            <a:off x="1143004" y="13448"/>
            <a:ext cx="9628094" cy="1143000"/>
          </a:xfrm>
        </p:spPr>
        <p:txBody>
          <a:bodyPr>
            <a:normAutofit/>
          </a:bodyPr>
          <a:lstStyle/>
          <a:p>
            <a:pPr algn="l" rtl="0"/>
            <a:r>
              <a:rPr lang="en-US" dirty="0" smtClean="0"/>
              <a:t>Implementing User Profiles (continued)</a:t>
            </a:r>
          </a:p>
        </p:txBody>
      </p:sp>
      <p:sp>
        <p:nvSpPr>
          <p:cNvPr id="117764" name="Rectangle 7"/>
          <p:cNvSpPr>
            <a:spLocks noGrp="1" noChangeArrowheads="1"/>
          </p:cNvSpPr>
          <p:nvPr>
            <p:ph type="body" idx="1"/>
          </p:nvPr>
        </p:nvSpPr>
        <p:spPr>
          <a:xfrm>
            <a:off x="753035" y="1259543"/>
            <a:ext cx="10932459" cy="4572000"/>
          </a:xfrm>
        </p:spPr>
        <p:txBody>
          <a:bodyPr>
            <a:normAutofit fontScale="85000" lnSpcReduction="10000"/>
          </a:bodyPr>
          <a:lstStyle/>
          <a:p>
            <a:pPr algn="l" rtl="0">
              <a:lnSpc>
                <a:spcPct val="150000"/>
              </a:lnSpc>
            </a:pPr>
            <a:r>
              <a:rPr lang="en-US" sz="3200" dirty="0" smtClean="0"/>
              <a:t>User profiles advantages</a:t>
            </a:r>
          </a:p>
          <a:p>
            <a:pPr lvl="1" algn="l" rtl="0">
              <a:lnSpc>
                <a:spcPct val="150000"/>
              </a:lnSpc>
            </a:pPr>
            <a:r>
              <a:rPr lang="en-US" sz="2800" dirty="0" smtClean="0"/>
              <a:t>Multiple users can use the same computer and maintain their own customized </a:t>
            </a:r>
            <a:r>
              <a:rPr lang="en-US" sz="2800" dirty="0" smtClean="0"/>
              <a:t>setting</a:t>
            </a:r>
          </a:p>
          <a:p>
            <a:pPr lvl="1" algn="l" rtl="0">
              <a:lnSpc>
                <a:spcPct val="150000"/>
              </a:lnSpc>
            </a:pPr>
            <a:r>
              <a:rPr lang="en-US" sz="2800" dirty="0"/>
              <a:t>Desktop settings that are associated with an account so that the same settings are employed no matter which computer is used to access the account (the profile is downloaded to the client from a server</a:t>
            </a:r>
            <a:r>
              <a:rPr lang="en-US" sz="2800" dirty="0" smtClean="0"/>
              <a:t>)</a:t>
            </a:r>
            <a:r>
              <a:rPr lang="en-US" sz="2800" dirty="0" smtClean="0"/>
              <a:t>(</a:t>
            </a:r>
            <a:r>
              <a:rPr lang="en-US" sz="2800" b="1" dirty="0" smtClean="0"/>
              <a:t>roaming profile)</a:t>
            </a:r>
            <a:endParaRPr lang="en-US" sz="2800" dirty="0" smtClean="0"/>
          </a:p>
          <a:p>
            <a:pPr lvl="1" algn="l" rtl="0">
              <a:lnSpc>
                <a:spcPct val="150000"/>
              </a:lnSpc>
            </a:pPr>
            <a:r>
              <a:rPr lang="en-US" sz="2800" dirty="0" smtClean="0"/>
              <a:t>Profiles can be made mandatory so users have the same settings each time they log on (</a:t>
            </a:r>
            <a:r>
              <a:rPr lang="en-US" sz="2800" b="1" dirty="0" smtClean="0"/>
              <a:t>mandatory profile</a:t>
            </a:r>
            <a:r>
              <a:rPr lang="en-US" sz="2800" dirty="0" smtClean="0"/>
              <a:t>)</a:t>
            </a:r>
          </a:p>
        </p:txBody>
      </p:sp>
    </p:spTree>
    <p:extLst>
      <p:ext uri="{BB962C8B-B14F-4D97-AF65-F5344CB8AC3E}">
        <p14:creationId xmlns:p14="http://schemas.microsoft.com/office/powerpoint/2010/main" val="3765897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Number Placeholder 4"/>
          <p:cNvSpPr>
            <a:spLocks noGrp="1"/>
          </p:cNvSpPr>
          <p:nvPr>
            <p:ph type="sldNum" sz="quarter" idx="11"/>
          </p:nvPr>
        </p:nvSpPr>
        <p:spPr>
          <a:noFill/>
        </p:spPr>
        <p:txBody>
          <a:bodyPr/>
          <a:lstStyle/>
          <a:p>
            <a:fld id="{CF289219-D306-483D-921C-E3AEC92AC00F}" type="slidenum">
              <a:rPr lang="en-US"/>
              <a:pPr/>
              <a:t>4</a:t>
            </a:fld>
            <a:endParaRPr lang="en-US"/>
          </a:p>
        </p:txBody>
      </p:sp>
      <p:pic>
        <p:nvPicPr>
          <p:cNvPr id="121859" name="Picture 2"/>
          <p:cNvPicPr>
            <a:picLocks noChangeAspect="1" noChangeArrowheads="1"/>
          </p:cNvPicPr>
          <p:nvPr/>
        </p:nvPicPr>
        <p:blipFill>
          <a:blip r:embed="rId3" cstate="print"/>
          <a:srcRect/>
          <a:stretch>
            <a:fillRect/>
          </a:stretch>
        </p:blipFill>
        <p:spPr bwMode="auto">
          <a:xfrm>
            <a:off x="3744914" y="152401"/>
            <a:ext cx="4702175" cy="6143625"/>
          </a:xfrm>
          <a:prstGeom prst="rect">
            <a:avLst/>
          </a:prstGeom>
          <a:noFill/>
          <a:ln w="9525">
            <a:noFill/>
            <a:miter lim="800000"/>
            <a:headEnd/>
            <a:tailEnd/>
          </a:ln>
        </p:spPr>
      </p:pic>
    </p:spTree>
    <p:extLst>
      <p:ext uri="{BB962C8B-B14F-4D97-AF65-F5344CB8AC3E}">
        <p14:creationId xmlns:p14="http://schemas.microsoft.com/office/powerpoint/2010/main" val="3299515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Number Placeholder 4"/>
          <p:cNvSpPr>
            <a:spLocks noGrp="1"/>
          </p:cNvSpPr>
          <p:nvPr>
            <p:ph type="sldNum" sz="quarter" idx="11"/>
          </p:nvPr>
        </p:nvSpPr>
        <p:spPr>
          <a:noFill/>
        </p:spPr>
        <p:txBody>
          <a:bodyPr/>
          <a:lstStyle/>
          <a:p>
            <a:fld id="{AD250E76-195A-4CD6-93CB-CC22145D23FC}" type="slidenum">
              <a:rPr lang="en-US"/>
              <a:pPr/>
              <a:t>5</a:t>
            </a:fld>
            <a:endParaRPr lang="en-US"/>
          </a:p>
        </p:txBody>
      </p:sp>
      <p:sp>
        <p:nvSpPr>
          <p:cNvPr id="123907" name="Rectangle 2"/>
          <p:cNvSpPr>
            <a:spLocks noGrp="1" noChangeArrowheads="1"/>
          </p:cNvSpPr>
          <p:nvPr>
            <p:ph type="title"/>
          </p:nvPr>
        </p:nvSpPr>
        <p:spPr>
          <a:xfrm>
            <a:off x="430305" y="228600"/>
            <a:ext cx="11246217" cy="1143000"/>
          </a:xfrm>
        </p:spPr>
        <p:txBody>
          <a:bodyPr>
            <a:normAutofit fontScale="90000"/>
          </a:bodyPr>
          <a:lstStyle/>
          <a:p>
            <a:pPr algn="l" rtl="0"/>
            <a:r>
              <a:rPr lang="en-US" dirty="0" smtClean="0"/>
              <a:t>What</a:t>
            </a:r>
            <a:r>
              <a:rPr lang="ja-JP" altLang="en-US" dirty="0" smtClean="0"/>
              <a:t>’</a:t>
            </a:r>
            <a:r>
              <a:rPr lang="en-US" altLang="ja-JP" dirty="0" smtClean="0"/>
              <a:t>s New in Windows Server 2008 Active Directory</a:t>
            </a:r>
            <a:endParaRPr lang="en-US" dirty="0" smtClean="0"/>
          </a:p>
        </p:txBody>
      </p:sp>
      <p:sp>
        <p:nvSpPr>
          <p:cNvPr id="123908" name="Rectangle 7"/>
          <p:cNvSpPr>
            <a:spLocks noGrp="1" noChangeArrowheads="1"/>
          </p:cNvSpPr>
          <p:nvPr>
            <p:ph type="body" idx="1"/>
          </p:nvPr>
        </p:nvSpPr>
        <p:spPr>
          <a:xfrm>
            <a:off x="564776" y="1376084"/>
            <a:ext cx="11111747" cy="4572000"/>
          </a:xfrm>
        </p:spPr>
        <p:txBody>
          <a:bodyPr>
            <a:normAutofit lnSpcReduction="10000"/>
          </a:bodyPr>
          <a:lstStyle/>
          <a:p>
            <a:pPr algn="l" rtl="0">
              <a:lnSpc>
                <a:spcPct val="150000"/>
              </a:lnSpc>
            </a:pPr>
            <a:r>
              <a:rPr lang="en-US" sz="3600" dirty="0" smtClean="0"/>
              <a:t>Five new features deserve particular mention:</a:t>
            </a:r>
          </a:p>
          <a:p>
            <a:pPr lvl="1" algn="l" rtl="0">
              <a:lnSpc>
                <a:spcPct val="150000"/>
              </a:lnSpc>
            </a:pPr>
            <a:r>
              <a:rPr lang="en-US" sz="3200" dirty="0" smtClean="0"/>
              <a:t>Restart capability</a:t>
            </a:r>
          </a:p>
          <a:p>
            <a:pPr lvl="1" algn="l" rtl="0">
              <a:lnSpc>
                <a:spcPct val="150000"/>
              </a:lnSpc>
            </a:pPr>
            <a:r>
              <a:rPr lang="en-US" sz="3200" dirty="0" smtClean="0"/>
              <a:t>Read-Only Domain Controller</a:t>
            </a:r>
          </a:p>
          <a:p>
            <a:pPr lvl="1" algn="l" rtl="0">
              <a:lnSpc>
                <a:spcPct val="150000"/>
              </a:lnSpc>
            </a:pPr>
            <a:r>
              <a:rPr lang="en-US" sz="3200" dirty="0" smtClean="0"/>
              <a:t>Multiple password and account lockout policies in a single domain</a:t>
            </a:r>
          </a:p>
          <a:p>
            <a:pPr lvl="1" algn="l" rtl="0">
              <a:lnSpc>
                <a:spcPct val="150000"/>
              </a:lnSpc>
            </a:pPr>
            <a:r>
              <a:rPr lang="en-US" sz="3200" dirty="0" smtClean="0"/>
              <a:t>Active Directory Lightweight Directory Services role</a:t>
            </a:r>
          </a:p>
        </p:txBody>
      </p:sp>
    </p:spTree>
    <p:extLst>
      <p:ext uri="{BB962C8B-B14F-4D97-AF65-F5344CB8AC3E}">
        <p14:creationId xmlns:p14="http://schemas.microsoft.com/office/powerpoint/2010/main" val="9851702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Number Placeholder 4"/>
          <p:cNvSpPr>
            <a:spLocks noGrp="1"/>
          </p:cNvSpPr>
          <p:nvPr>
            <p:ph type="sldNum" sz="quarter" idx="11"/>
          </p:nvPr>
        </p:nvSpPr>
        <p:spPr>
          <a:noFill/>
        </p:spPr>
        <p:txBody>
          <a:bodyPr/>
          <a:lstStyle/>
          <a:p>
            <a:fld id="{2EA7E806-F6DF-49BF-9C3A-2E440076807B}" type="slidenum">
              <a:rPr lang="en-US"/>
              <a:pPr/>
              <a:t>6</a:t>
            </a:fld>
            <a:endParaRPr lang="en-US"/>
          </a:p>
        </p:txBody>
      </p:sp>
      <p:sp>
        <p:nvSpPr>
          <p:cNvPr id="125955" name="Rectangle 2"/>
          <p:cNvSpPr>
            <a:spLocks noGrp="1" noChangeArrowheads="1"/>
          </p:cNvSpPr>
          <p:nvPr>
            <p:ph type="title"/>
          </p:nvPr>
        </p:nvSpPr>
        <p:spPr>
          <a:xfrm>
            <a:off x="2057400" y="228600"/>
            <a:ext cx="8077200" cy="1143000"/>
          </a:xfrm>
        </p:spPr>
        <p:txBody>
          <a:bodyPr/>
          <a:lstStyle/>
          <a:p>
            <a:pPr algn="l" rtl="0"/>
            <a:r>
              <a:rPr lang="en-US" dirty="0" smtClean="0"/>
              <a:t>Restart Capability</a:t>
            </a:r>
          </a:p>
        </p:txBody>
      </p:sp>
      <p:sp>
        <p:nvSpPr>
          <p:cNvPr id="125956" name="Rectangle 7"/>
          <p:cNvSpPr>
            <a:spLocks noGrp="1" noChangeArrowheads="1"/>
          </p:cNvSpPr>
          <p:nvPr>
            <p:ph type="body" idx="1"/>
          </p:nvPr>
        </p:nvSpPr>
        <p:spPr>
          <a:xfrm>
            <a:off x="295835" y="1600200"/>
            <a:ext cx="11214847" cy="4572000"/>
          </a:xfrm>
        </p:spPr>
        <p:txBody>
          <a:bodyPr>
            <a:normAutofit/>
          </a:bodyPr>
          <a:lstStyle/>
          <a:p>
            <a:pPr algn="l" rtl="0">
              <a:lnSpc>
                <a:spcPct val="150000"/>
              </a:lnSpc>
            </a:pPr>
            <a:r>
              <a:rPr lang="en-US" sz="3200" dirty="0" smtClean="0"/>
              <a:t>Windows Server 2008 provides the option to stop Active Directory Domain </a:t>
            </a:r>
            <a:r>
              <a:rPr lang="en-US" sz="3200" dirty="0" smtClean="0"/>
              <a:t>Services Without </a:t>
            </a:r>
            <a:r>
              <a:rPr lang="en-US" sz="3200" dirty="0" smtClean="0"/>
              <a:t>taking down the computer</a:t>
            </a:r>
          </a:p>
          <a:p>
            <a:pPr algn="l" rtl="0">
              <a:lnSpc>
                <a:spcPct val="150000"/>
              </a:lnSpc>
            </a:pPr>
            <a:r>
              <a:rPr lang="en-US" sz="3200" dirty="0" smtClean="0"/>
              <a:t>After your work is done on Active Directory, you simply restart Active Directory Domain Services</a:t>
            </a:r>
          </a:p>
        </p:txBody>
      </p:sp>
    </p:spTree>
    <p:extLst>
      <p:ext uri="{BB962C8B-B14F-4D97-AF65-F5344CB8AC3E}">
        <p14:creationId xmlns:p14="http://schemas.microsoft.com/office/powerpoint/2010/main" val="2880618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Number Placeholder 4"/>
          <p:cNvSpPr>
            <a:spLocks noGrp="1"/>
          </p:cNvSpPr>
          <p:nvPr>
            <p:ph type="sldNum" sz="quarter" idx="11"/>
          </p:nvPr>
        </p:nvSpPr>
        <p:spPr>
          <a:noFill/>
        </p:spPr>
        <p:txBody>
          <a:bodyPr/>
          <a:lstStyle/>
          <a:p>
            <a:fld id="{10D2929F-8987-4778-B29C-B57DC23BEBBE}" type="slidenum">
              <a:rPr lang="en-US"/>
              <a:pPr/>
              <a:t>7</a:t>
            </a:fld>
            <a:endParaRPr lang="en-US"/>
          </a:p>
        </p:txBody>
      </p:sp>
      <p:pic>
        <p:nvPicPr>
          <p:cNvPr id="128003" name="Picture 2"/>
          <p:cNvPicPr>
            <a:picLocks noChangeAspect="1" noChangeArrowheads="1"/>
          </p:cNvPicPr>
          <p:nvPr/>
        </p:nvPicPr>
        <p:blipFill>
          <a:blip r:embed="rId3" cstate="print"/>
          <a:srcRect/>
          <a:stretch>
            <a:fillRect/>
          </a:stretch>
        </p:blipFill>
        <p:spPr bwMode="auto">
          <a:xfrm>
            <a:off x="2082801" y="228601"/>
            <a:ext cx="8018463" cy="6048375"/>
          </a:xfrm>
          <a:prstGeom prst="rect">
            <a:avLst/>
          </a:prstGeom>
          <a:noFill/>
          <a:ln w="9525">
            <a:noFill/>
            <a:miter lim="800000"/>
            <a:headEnd/>
            <a:tailEnd/>
          </a:ln>
        </p:spPr>
      </p:pic>
    </p:spTree>
    <p:extLst>
      <p:ext uri="{BB962C8B-B14F-4D97-AF65-F5344CB8AC3E}">
        <p14:creationId xmlns:p14="http://schemas.microsoft.com/office/powerpoint/2010/main" val="26887831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55844"/>
            <a:ext cx="10515600" cy="1325563"/>
          </a:xfrm>
        </p:spPr>
        <p:txBody>
          <a:bodyPr/>
          <a:lstStyle/>
          <a:p>
            <a:pPr algn="l" rtl="0"/>
            <a:r>
              <a:rPr lang="en-US" b="1" dirty="0"/>
              <a:t>Read-Only Domain Controller </a:t>
            </a:r>
            <a:endParaRPr lang="ar-SA" b="1" dirty="0"/>
          </a:p>
        </p:txBody>
      </p:sp>
      <p:sp>
        <p:nvSpPr>
          <p:cNvPr id="3" name="عنصر نائب للمحتوى 2"/>
          <p:cNvSpPr>
            <a:spLocks noGrp="1"/>
          </p:cNvSpPr>
          <p:nvPr>
            <p:ph idx="1"/>
          </p:nvPr>
        </p:nvSpPr>
        <p:spPr>
          <a:xfrm>
            <a:off x="255494" y="1233957"/>
            <a:ext cx="11551024" cy="4351338"/>
          </a:xfrm>
        </p:spPr>
        <p:txBody>
          <a:bodyPr>
            <a:noAutofit/>
          </a:bodyPr>
          <a:lstStyle/>
          <a:p>
            <a:pPr algn="just" rtl="0">
              <a:lnSpc>
                <a:spcPct val="200000"/>
              </a:lnSpc>
            </a:pPr>
            <a:r>
              <a:rPr lang="en-US" sz="3200" dirty="0"/>
              <a:t>Read-Only Domain Controller (RODC) A domain controller that houses Active Directory information, but cannot be updated, such as to create a new account. This specialized domain controller receives updates from regular DCs, but does not replicate to any DCs because it is read-only by design. See domain controller (DC).</a:t>
            </a:r>
            <a:endParaRPr lang="ar-SA" sz="3200" dirty="0"/>
          </a:p>
        </p:txBody>
      </p:sp>
      <p:sp>
        <p:nvSpPr>
          <p:cNvPr id="4" name="عنصر نائب لرقم الشريحة 3"/>
          <p:cNvSpPr>
            <a:spLocks noGrp="1"/>
          </p:cNvSpPr>
          <p:nvPr>
            <p:ph type="sldNum" sz="quarter" idx="12"/>
          </p:nvPr>
        </p:nvSpPr>
        <p:spPr/>
        <p:txBody>
          <a:bodyPr/>
          <a:lstStyle/>
          <a:p>
            <a:fld id="{A0A43BCD-E65F-4884-A271-C8DCA9F93EA2}" type="slidenum">
              <a:rPr lang="ar-SA" smtClean="0"/>
              <a:t>8</a:t>
            </a:fld>
            <a:endParaRPr lang="ar-SA"/>
          </a:p>
        </p:txBody>
      </p:sp>
    </p:spTree>
    <p:extLst>
      <p:ext uri="{BB962C8B-B14F-4D97-AF65-F5344CB8AC3E}">
        <p14:creationId xmlns:p14="http://schemas.microsoft.com/office/powerpoint/2010/main" val="217956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86202"/>
            <a:ext cx="10515600" cy="1325563"/>
          </a:xfrm>
        </p:spPr>
        <p:txBody>
          <a:bodyPr/>
          <a:lstStyle/>
          <a:p>
            <a:pPr algn="l" rtl="0"/>
            <a:r>
              <a:rPr lang="en-US" b="1" dirty="0"/>
              <a:t>Auditing Improvements </a:t>
            </a:r>
            <a:endParaRPr lang="ar-SA" b="1" dirty="0"/>
          </a:p>
        </p:txBody>
      </p:sp>
      <p:sp>
        <p:nvSpPr>
          <p:cNvPr id="3" name="عنصر نائب للمحتوى 2"/>
          <p:cNvSpPr>
            <a:spLocks noGrp="1"/>
          </p:cNvSpPr>
          <p:nvPr>
            <p:ph idx="1"/>
          </p:nvPr>
        </p:nvSpPr>
        <p:spPr>
          <a:xfrm>
            <a:off x="228600" y="1018338"/>
            <a:ext cx="11125200" cy="5649349"/>
          </a:xfrm>
        </p:spPr>
        <p:txBody>
          <a:bodyPr>
            <a:normAutofit fontScale="92500" lnSpcReduction="10000"/>
          </a:bodyPr>
          <a:lstStyle/>
          <a:p>
            <a:pPr algn="l" rtl="0">
              <a:lnSpc>
                <a:spcPct val="150000"/>
              </a:lnSpc>
            </a:pPr>
            <a:r>
              <a:rPr lang="en-US" sz="3200" dirty="0" smtClean="0"/>
              <a:t>Server </a:t>
            </a:r>
            <a:r>
              <a:rPr lang="en-US" sz="3200" dirty="0"/>
              <a:t>administrators can now create an audit trail of many types of changes that might be made in Active Directory, including when: </a:t>
            </a:r>
            <a:endParaRPr lang="en-US" sz="3200" dirty="0" smtClean="0"/>
          </a:p>
          <a:p>
            <a:pPr lvl="1" algn="l" rtl="0">
              <a:lnSpc>
                <a:spcPct val="150000"/>
              </a:lnSpc>
            </a:pPr>
            <a:r>
              <a:rPr lang="en-US" sz="2800" dirty="0" smtClean="0"/>
              <a:t>There </a:t>
            </a:r>
            <a:r>
              <a:rPr lang="en-US" sz="2800" dirty="0"/>
              <a:t>are attribute changes to the schema (auditing saves information on both the old and new values) </a:t>
            </a:r>
          </a:p>
          <a:p>
            <a:pPr lvl="1" algn="l" rtl="0">
              <a:lnSpc>
                <a:spcPct val="150000"/>
              </a:lnSpc>
            </a:pPr>
            <a:r>
              <a:rPr lang="en-US" sz="2800" dirty="0" smtClean="0"/>
              <a:t>Objects </a:t>
            </a:r>
            <a:r>
              <a:rPr lang="en-US" sz="2800" dirty="0"/>
              <a:t>are moved, such as user accounts moved from one OU to a different one </a:t>
            </a:r>
          </a:p>
          <a:p>
            <a:pPr lvl="1" algn="l" rtl="0">
              <a:lnSpc>
                <a:spcPct val="150000"/>
              </a:lnSpc>
            </a:pPr>
            <a:r>
              <a:rPr lang="en-US" sz="2800" dirty="0" smtClean="0"/>
              <a:t>New </a:t>
            </a:r>
            <a:r>
              <a:rPr lang="en-US" sz="2800" dirty="0"/>
              <a:t>objects are created, such as a new OU </a:t>
            </a:r>
          </a:p>
          <a:p>
            <a:pPr lvl="1" algn="l" rtl="0">
              <a:lnSpc>
                <a:spcPct val="150000"/>
              </a:lnSpc>
            </a:pPr>
            <a:r>
              <a:rPr lang="en-US" sz="2800" dirty="0" smtClean="0"/>
              <a:t>A </a:t>
            </a:r>
            <a:r>
              <a:rPr lang="en-US" sz="2800" dirty="0"/>
              <a:t>container or object is deleted and then brought back, even if it is moved to a different location than where it was originally located</a:t>
            </a:r>
            <a:endParaRPr lang="ar-SA" sz="2800" dirty="0"/>
          </a:p>
        </p:txBody>
      </p:sp>
      <p:sp>
        <p:nvSpPr>
          <p:cNvPr id="4" name="عنصر نائب لرقم الشريحة 3"/>
          <p:cNvSpPr>
            <a:spLocks noGrp="1"/>
          </p:cNvSpPr>
          <p:nvPr>
            <p:ph type="sldNum" sz="quarter" idx="12"/>
          </p:nvPr>
        </p:nvSpPr>
        <p:spPr/>
        <p:txBody>
          <a:bodyPr/>
          <a:lstStyle/>
          <a:p>
            <a:fld id="{A0A43BCD-E65F-4884-A271-C8DCA9F93EA2}" type="slidenum">
              <a:rPr lang="ar-SA" smtClean="0"/>
              <a:t>9</a:t>
            </a:fld>
            <a:endParaRPr lang="ar-SA"/>
          </a:p>
        </p:txBody>
      </p:sp>
    </p:spTree>
    <p:extLst>
      <p:ext uri="{BB962C8B-B14F-4D97-AF65-F5344CB8AC3E}">
        <p14:creationId xmlns:p14="http://schemas.microsoft.com/office/powerpoint/2010/main" val="381243234"/>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9DAFEF545AB24FA94FD4321F2457AF" ma:contentTypeVersion="0" ma:contentTypeDescription="Create a new document." ma:contentTypeScope="" ma:versionID="8407ccf4a0f42bb3d78bed96c46f0d40">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CA29E0D-EF8B-4A39-98AB-25C82DEBD317}"/>
</file>

<file path=customXml/itemProps2.xml><?xml version="1.0" encoding="utf-8"?>
<ds:datastoreItem xmlns:ds="http://schemas.openxmlformats.org/officeDocument/2006/customXml" ds:itemID="{7EF52663-C4A0-4014-8A90-BF9049A4EBD9}"/>
</file>

<file path=customXml/itemProps3.xml><?xml version="1.0" encoding="utf-8"?>
<ds:datastoreItem xmlns:ds="http://schemas.openxmlformats.org/officeDocument/2006/customXml" ds:itemID="{819D652A-D642-4747-B81F-7A07188D73CC}"/>
</file>

<file path=docProps/app.xml><?xml version="1.0" encoding="utf-8"?>
<Properties xmlns="http://schemas.openxmlformats.org/officeDocument/2006/extended-properties" xmlns:vt="http://schemas.openxmlformats.org/officeDocument/2006/docPropsVTypes">
  <TotalTime>603</TotalTime>
  <Words>712</Words>
  <Application>Microsoft Office PowerPoint</Application>
  <PresentationFormat>ملء الشاشة</PresentationFormat>
  <Paragraphs>68</Paragraphs>
  <Slides>14</Slides>
  <Notes>7</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14</vt:i4>
      </vt:variant>
    </vt:vector>
  </HeadingPairs>
  <TitlesOfParts>
    <vt:vector size="20" baseType="lpstr">
      <vt:lpstr>Arial</vt:lpstr>
      <vt:lpstr>Calibri</vt:lpstr>
      <vt:lpstr>Calibri Light</vt:lpstr>
      <vt:lpstr>ＭＳ Ｐゴシック</vt:lpstr>
      <vt:lpstr>Times New Roman</vt:lpstr>
      <vt:lpstr>نسق Office</vt:lpstr>
      <vt:lpstr>Chapter 4- Part3</vt:lpstr>
      <vt:lpstr>Implementing User Profiles</vt:lpstr>
      <vt:lpstr>Implementing User Profiles (continued)</vt:lpstr>
      <vt:lpstr>عرض تقديمي في PowerPoint</vt:lpstr>
      <vt:lpstr>What’s New in Windows Server 2008 Active Directory</vt:lpstr>
      <vt:lpstr>Restart Capability</vt:lpstr>
      <vt:lpstr>عرض تقديمي في PowerPoint</vt:lpstr>
      <vt:lpstr>Read-Only Domain Controller </vt:lpstr>
      <vt:lpstr>Auditing Improvements </vt:lpstr>
      <vt:lpstr>Auditing Improvements </vt:lpstr>
      <vt:lpstr>Multiple Password and Account Lockout Policies in a Single Domain </vt:lpstr>
      <vt:lpstr>Multiple Password and Account Lockout Policies in a Single Domain </vt:lpstr>
      <vt:lpstr>Active Directory Lightweight Directory Services Role </vt:lpstr>
      <vt:lpstr>Active Directory Lightweight Directory Services Role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Part3</dc:title>
  <dc:creator>as aas</dc:creator>
  <cp:lastModifiedBy>as aas</cp:lastModifiedBy>
  <cp:revision>15</cp:revision>
  <dcterms:created xsi:type="dcterms:W3CDTF">2015-10-10T23:15:13Z</dcterms:created>
  <dcterms:modified xsi:type="dcterms:W3CDTF">2015-10-17T18:08:34Z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0x0101006D9DAFEF545AB24FA94FD4321F2457AF</vt:lpwstr>
  </property>
</Properties>
</file>