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63" r:id="rId5"/>
    <p:sldId id="264" r:id="rId6"/>
    <p:sldId id="265" r:id="rId7"/>
    <p:sldId id="266" r:id="rId8"/>
    <p:sldId id="267" r:id="rId9"/>
    <p:sldId id="268" r:id="rId10"/>
    <p:sldId id="269" r:id="rId11"/>
    <p:sldId id="272" r:id="rId12"/>
    <p:sldId id="270" r:id="rId13"/>
    <p:sldId id="27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115" d="100"/>
          <a:sy n="115" d="100"/>
        </p:scale>
        <p:origin x="25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069F89-9474-4104-B909-300DFDAAE2F9}" type="datetimeFigureOut">
              <a:rPr lang="en-US" smtClean="0"/>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7312-50AA-4795-8560-2BF4A417AA91}" type="slidenum">
              <a:rPr lang="en-US" smtClean="0"/>
              <a:t>‹#›</a:t>
            </a:fld>
            <a:endParaRPr lang="en-US"/>
          </a:p>
        </p:txBody>
      </p:sp>
    </p:spTree>
    <p:extLst>
      <p:ext uri="{BB962C8B-B14F-4D97-AF65-F5344CB8AC3E}">
        <p14:creationId xmlns:p14="http://schemas.microsoft.com/office/powerpoint/2010/main" val="2498340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069F89-9474-4104-B909-300DFDAAE2F9}" type="datetimeFigureOut">
              <a:rPr lang="en-US" smtClean="0"/>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7312-50AA-4795-8560-2BF4A417AA91}" type="slidenum">
              <a:rPr lang="en-US" smtClean="0"/>
              <a:t>‹#›</a:t>
            </a:fld>
            <a:endParaRPr lang="en-US"/>
          </a:p>
        </p:txBody>
      </p:sp>
    </p:spTree>
    <p:extLst>
      <p:ext uri="{BB962C8B-B14F-4D97-AF65-F5344CB8AC3E}">
        <p14:creationId xmlns:p14="http://schemas.microsoft.com/office/powerpoint/2010/main" val="2638856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069F89-9474-4104-B909-300DFDAAE2F9}" type="datetimeFigureOut">
              <a:rPr lang="en-US" smtClean="0"/>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7312-50AA-4795-8560-2BF4A417AA91}" type="slidenum">
              <a:rPr lang="en-US" smtClean="0"/>
              <a:t>‹#›</a:t>
            </a:fld>
            <a:endParaRPr lang="en-US"/>
          </a:p>
        </p:txBody>
      </p:sp>
    </p:spTree>
    <p:extLst>
      <p:ext uri="{BB962C8B-B14F-4D97-AF65-F5344CB8AC3E}">
        <p14:creationId xmlns:p14="http://schemas.microsoft.com/office/powerpoint/2010/main" val="3779508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069F89-9474-4104-B909-300DFDAAE2F9}" type="datetimeFigureOut">
              <a:rPr lang="en-US" smtClean="0"/>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7312-50AA-4795-8560-2BF4A417AA91}" type="slidenum">
              <a:rPr lang="en-US" smtClean="0"/>
              <a:t>‹#›</a:t>
            </a:fld>
            <a:endParaRPr lang="en-US"/>
          </a:p>
        </p:txBody>
      </p:sp>
    </p:spTree>
    <p:extLst>
      <p:ext uri="{BB962C8B-B14F-4D97-AF65-F5344CB8AC3E}">
        <p14:creationId xmlns:p14="http://schemas.microsoft.com/office/powerpoint/2010/main" val="1549470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069F89-9474-4104-B909-300DFDAAE2F9}" type="datetimeFigureOut">
              <a:rPr lang="en-US" smtClean="0"/>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7312-50AA-4795-8560-2BF4A417AA91}" type="slidenum">
              <a:rPr lang="en-US" smtClean="0"/>
              <a:t>‹#›</a:t>
            </a:fld>
            <a:endParaRPr lang="en-US"/>
          </a:p>
        </p:txBody>
      </p:sp>
    </p:spTree>
    <p:extLst>
      <p:ext uri="{BB962C8B-B14F-4D97-AF65-F5344CB8AC3E}">
        <p14:creationId xmlns:p14="http://schemas.microsoft.com/office/powerpoint/2010/main" val="1355509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069F89-9474-4104-B909-300DFDAAE2F9}" type="datetimeFigureOut">
              <a:rPr lang="en-US" smtClean="0"/>
              <a:t>10/16/2017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57312-50AA-4795-8560-2BF4A417AA91}" type="slidenum">
              <a:rPr lang="en-US" smtClean="0"/>
              <a:t>‹#›</a:t>
            </a:fld>
            <a:endParaRPr lang="en-US"/>
          </a:p>
        </p:txBody>
      </p:sp>
    </p:spTree>
    <p:extLst>
      <p:ext uri="{BB962C8B-B14F-4D97-AF65-F5344CB8AC3E}">
        <p14:creationId xmlns:p14="http://schemas.microsoft.com/office/powerpoint/2010/main" val="3209450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069F89-9474-4104-B909-300DFDAAE2F9}" type="datetimeFigureOut">
              <a:rPr lang="en-US" smtClean="0"/>
              <a:t>10/16/2017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D57312-50AA-4795-8560-2BF4A417AA91}" type="slidenum">
              <a:rPr lang="en-US" smtClean="0"/>
              <a:t>‹#›</a:t>
            </a:fld>
            <a:endParaRPr lang="en-US"/>
          </a:p>
        </p:txBody>
      </p:sp>
    </p:spTree>
    <p:extLst>
      <p:ext uri="{BB962C8B-B14F-4D97-AF65-F5344CB8AC3E}">
        <p14:creationId xmlns:p14="http://schemas.microsoft.com/office/powerpoint/2010/main" val="3353902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069F89-9474-4104-B909-300DFDAAE2F9}" type="datetimeFigureOut">
              <a:rPr lang="en-US" smtClean="0"/>
              <a:t>10/16/2017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D57312-50AA-4795-8560-2BF4A417AA91}" type="slidenum">
              <a:rPr lang="en-US" smtClean="0"/>
              <a:t>‹#›</a:t>
            </a:fld>
            <a:endParaRPr lang="en-US"/>
          </a:p>
        </p:txBody>
      </p:sp>
    </p:spTree>
    <p:extLst>
      <p:ext uri="{BB962C8B-B14F-4D97-AF65-F5344CB8AC3E}">
        <p14:creationId xmlns:p14="http://schemas.microsoft.com/office/powerpoint/2010/main" val="1377831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069F89-9474-4104-B909-300DFDAAE2F9}" type="datetimeFigureOut">
              <a:rPr lang="en-US" smtClean="0"/>
              <a:t>10/16/2017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D57312-50AA-4795-8560-2BF4A417AA91}" type="slidenum">
              <a:rPr lang="en-US" smtClean="0"/>
              <a:t>‹#›</a:t>
            </a:fld>
            <a:endParaRPr lang="en-US"/>
          </a:p>
        </p:txBody>
      </p:sp>
    </p:spTree>
    <p:extLst>
      <p:ext uri="{BB962C8B-B14F-4D97-AF65-F5344CB8AC3E}">
        <p14:creationId xmlns:p14="http://schemas.microsoft.com/office/powerpoint/2010/main" val="36850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069F89-9474-4104-B909-300DFDAAE2F9}" type="datetimeFigureOut">
              <a:rPr lang="en-US" smtClean="0"/>
              <a:t>10/16/2017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57312-50AA-4795-8560-2BF4A417AA91}" type="slidenum">
              <a:rPr lang="en-US" smtClean="0"/>
              <a:t>‹#›</a:t>
            </a:fld>
            <a:endParaRPr lang="en-US"/>
          </a:p>
        </p:txBody>
      </p:sp>
    </p:spTree>
    <p:extLst>
      <p:ext uri="{BB962C8B-B14F-4D97-AF65-F5344CB8AC3E}">
        <p14:creationId xmlns:p14="http://schemas.microsoft.com/office/powerpoint/2010/main" val="2450532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069F89-9474-4104-B909-300DFDAAE2F9}" type="datetimeFigureOut">
              <a:rPr lang="en-US" smtClean="0"/>
              <a:t>10/16/2017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57312-50AA-4795-8560-2BF4A417AA91}" type="slidenum">
              <a:rPr lang="en-US" smtClean="0"/>
              <a:t>‹#›</a:t>
            </a:fld>
            <a:endParaRPr lang="en-US"/>
          </a:p>
        </p:txBody>
      </p:sp>
    </p:spTree>
    <p:extLst>
      <p:ext uri="{BB962C8B-B14F-4D97-AF65-F5344CB8AC3E}">
        <p14:creationId xmlns:p14="http://schemas.microsoft.com/office/powerpoint/2010/main" val="2157467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069F89-9474-4104-B909-300DFDAAE2F9}" type="datetimeFigureOut">
              <a:rPr lang="en-US" smtClean="0"/>
              <a:t>10/16/2017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D57312-50AA-4795-8560-2BF4A417AA91}" type="slidenum">
              <a:rPr lang="en-US" smtClean="0"/>
              <a:t>‹#›</a:t>
            </a:fld>
            <a:endParaRPr lang="en-US"/>
          </a:p>
        </p:txBody>
      </p:sp>
    </p:spTree>
    <p:extLst>
      <p:ext uri="{BB962C8B-B14F-4D97-AF65-F5344CB8AC3E}">
        <p14:creationId xmlns:p14="http://schemas.microsoft.com/office/powerpoint/2010/main" val="4151485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207569" y="2629362"/>
            <a:ext cx="7526733" cy="1015663"/>
          </a:xfrm>
          <a:prstGeom prst="rect">
            <a:avLst/>
          </a:prstGeom>
          <a:noFill/>
        </p:spPr>
        <p:txBody>
          <a:bodyPr wrap="square" rtlCol="1">
            <a:spAutoFit/>
          </a:bodyPr>
          <a:lstStyle/>
          <a:p>
            <a:pPr algn="ctr"/>
            <a:r>
              <a:rPr lang="en-US" sz="6000" b="1" dirty="0"/>
              <a:t>2 - IP Routing</a:t>
            </a:r>
          </a:p>
        </p:txBody>
      </p:sp>
    </p:spTree>
    <p:extLst>
      <p:ext uri="{BB962C8B-B14F-4D97-AF65-F5344CB8AC3E}">
        <p14:creationId xmlns:p14="http://schemas.microsoft.com/office/powerpoint/2010/main" val="4101661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847529" y="836712"/>
            <a:ext cx="1574085" cy="369332"/>
          </a:xfrm>
          <a:prstGeom prst="rect">
            <a:avLst/>
          </a:prstGeom>
          <a:noFill/>
        </p:spPr>
        <p:txBody>
          <a:bodyPr wrap="none" rtlCol="1">
            <a:spAutoFit/>
          </a:bodyPr>
          <a:lstStyle/>
          <a:p>
            <a:r>
              <a:rPr lang="en-US" b="1" dirty="0"/>
              <a:t>Static Routing:</a:t>
            </a:r>
            <a:endParaRPr lang="x-none" b="1" dirty="0"/>
          </a:p>
        </p:txBody>
      </p:sp>
      <p:sp>
        <p:nvSpPr>
          <p:cNvPr id="3" name="مربع نص 2"/>
          <p:cNvSpPr txBox="1"/>
          <p:nvPr/>
        </p:nvSpPr>
        <p:spPr>
          <a:xfrm>
            <a:off x="1821550" y="1268761"/>
            <a:ext cx="7438062" cy="646331"/>
          </a:xfrm>
          <a:prstGeom prst="rect">
            <a:avLst/>
          </a:prstGeom>
          <a:noFill/>
        </p:spPr>
        <p:txBody>
          <a:bodyPr wrap="none" rtlCol="1">
            <a:spAutoFit/>
          </a:bodyPr>
          <a:lstStyle/>
          <a:p>
            <a:pPr algn="l"/>
            <a:r>
              <a:rPr lang="en-US" dirty="0"/>
              <a:t>Let's use a static route to tell router Headquarters how to reach this network!</a:t>
            </a:r>
          </a:p>
          <a:p>
            <a:pPr algn="l"/>
            <a:endParaRPr lang="x-none" dirty="0"/>
          </a:p>
        </p:txBody>
      </p:sp>
      <p:pic>
        <p:nvPicPr>
          <p:cNvPr id="4" name="صورة 3" descr="static rt.JPG"/>
          <p:cNvPicPr>
            <a:picLocks noChangeAspect="1"/>
          </p:cNvPicPr>
          <p:nvPr/>
        </p:nvPicPr>
        <p:blipFill>
          <a:blip r:embed="rId2" cstate="print"/>
          <a:stretch>
            <a:fillRect/>
          </a:stretch>
        </p:blipFill>
        <p:spPr>
          <a:xfrm>
            <a:off x="1631505" y="1772816"/>
            <a:ext cx="8964487" cy="504056"/>
          </a:xfrm>
          <a:prstGeom prst="rect">
            <a:avLst/>
          </a:prstGeom>
        </p:spPr>
      </p:pic>
      <p:sp>
        <p:nvSpPr>
          <p:cNvPr id="5" name="مربع نص 4"/>
          <p:cNvSpPr txBox="1"/>
          <p:nvPr/>
        </p:nvSpPr>
        <p:spPr>
          <a:xfrm>
            <a:off x="1587851" y="2564905"/>
            <a:ext cx="8717002" cy="3139321"/>
          </a:xfrm>
          <a:prstGeom prst="rect">
            <a:avLst/>
          </a:prstGeom>
          <a:noFill/>
        </p:spPr>
        <p:txBody>
          <a:bodyPr wrap="none" rtlCol="1">
            <a:spAutoFit/>
          </a:bodyPr>
          <a:lstStyle/>
          <a:p>
            <a:pPr algn="l" rtl="0"/>
            <a:r>
              <a:rPr lang="en-US" dirty="0"/>
              <a:t>We use the ip route command to create a static route.</a:t>
            </a:r>
          </a:p>
          <a:p>
            <a:pPr algn="l" rtl="0"/>
            <a:r>
              <a:rPr lang="en-US" dirty="0"/>
              <a:t>Let me break it down for you:</a:t>
            </a:r>
          </a:p>
          <a:p>
            <a:pPr algn="l" rtl="0"/>
            <a:endParaRPr lang="en-US" dirty="0"/>
          </a:p>
          <a:p>
            <a:pPr algn="l" rtl="0">
              <a:buFont typeface="Arial" pitchFamily="34" charset="0"/>
              <a:buChar char="•"/>
            </a:pPr>
            <a:r>
              <a:rPr lang="en-US" dirty="0"/>
              <a:t>2.2.2.0 is the network we want to reach.</a:t>
            </a:r>
          </a:p>
          <a:p>
            <a:pPr algn="l" rtl="0">
              <a:buFont typeface="Arial" pitchFamily="34" charset="0"/>
              <a:buChar char="•"/>
            </a:pPr>
            <a:r>
              <a:rPr lang="en-US" dirty="0"/>
              <a:t>255.255.255.0 is the subnet mask of the network.</a:t>
            </a:r>
          </a:p>
          <a:p>
            <a:pPr algn="l" rtl="0">
              <a:buFont typeface="Arial" pitchFamily="34" charset="0"/>
              <a:buChar char="•"/>
            </a:pPr>
            <a:r>
              <a:rPr lang="en-US" dirty="0"/>
              <a:t>192.168.12.2 is called the next hop IP address. It's the IP address where we want</a:t>
            </a:r>
          </a:p>
          <a:p>
            <a:pPr algn="l" rtl="0"/>
            <a:r>
              <a:rPr lang="en-US" dirty="0"/>
              <a:t>to send traffic to. In this example that's the branch router.</a:t>
            </a:r>
          </a:p>
          <a:p>
            <a:pPr algn="l" rtl="0"/>
            <a:endParaRPr lang="en-US" dirty="0"/>
          </a:p>
          <a:p>
            <a:pPr algn="l" rtl="0"/>
            <a:r>
              <a:rPr lang="en-US" dirty="0"/>
              <a:t>I'm telling router Headquarters that it can reach network 2.2.2.0 /24 by sending traffic to IP</a:t>
            </a:r>
          </a:p>
          <a:p>
            <a:pPr algn="l" rtl="0"/>
            <a:r>
              <a:rPr lang="en-US" dirty="0"/>
              <a:t>address 192.168.12.2 (the Branch router).</a:t>
            </a:r>
          </a:p>
          <a:p>
            <a:pPr algn="l"/>
            <a:endParaRPr lang="x-none" dirty="0"/>
          </a:p>
        </p:txBody>
      </p:sp>
    </p:spTree>
    <p:extLst>
      <p:ext uri="{BB962C8B-B14F-4D97-AF65-F5344CB8AC3E}">
        <p14:creationId xmlns:p14="http://schemas.microsoft.com/office/powerpoint/2010/main" val="3148243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4476" y="1066800"/>
            <a:ext cx="651827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310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static rt 2.JPG"/>
          <p:cNvPicPr>
            <a:picLocks noChangeAspect="1"/>
          </p:cNvPicPr>
          <p:nvPr/>
        </p:nvPicPr>
        <p:blipFill>
          <a:blip r:embed="rId2" cstate="print"/>
          <a:stretch>
            <a:fillRect/>
          </a:stretch>
        </p:blipFill>
        <p:spPr>
          <a:xfrm>
            <a:off x="2999657" y="1196752"/>
            <a:ext cx="5572125" cy="1504950"/>
          </a:xfrm>
          <a:prstGeom prst="rect">
            <a:avLst/>
          </a:prstGeom>
        </p:spPr>
      </p:pic>
      <p:sp>
        <p:nvSpPr>
          <p:cNvPr id="3" name="مربع نص 2"/>
          <p:cNvSpPr txBox="1"/>
          <p:nvPr/>
        </p:nvSpPr>
        <p:spPr>
          <a:xfrm>
            <a:off x="1874073" y="836712"/>
            <a:ext cx="1570238" cy="369332"/>
          </a:xfrm>
          <a:prstGeom prst="rect">
            <a:avLst/>
          </a:prstGeom>
          <a:noFill/>
        </p:spPr>
        <p:txBody>
          <a:bodyPr wrap="none" rtlCol="1">
            <a:spAutoFit/>
          </a:bodyPr>
          <a:lstStyle/>
          <a:p>
            <a:r>
              <a:rPr lang="en-US" b="1" dirty="0"/>
              <a:t>Default Route:</a:t>
            </a:r>
            <a:endParaRPr lang="x-none" b="1" dirty="0"/>
          </a:p>
        </p:txBody>
      </p:sp>
      <p:sp>
        <p:nvSpPr>
          <p:cNvPr id="4" name="مربع نص 3"/>
          <p:cNvSpPr txBox="1"/>
          <p:nvPr/>
        </p:nvSpPr>
        <p:spPr>
          <a:xfrm>
            <a:off x="1651329" y="2708921"/>
            <a:ext cx="8666347" cy="3693319"/>
          </a:xfrm>
          <a:prstGeom prst="rect">
            <a:avLst/>
          </a:prstGeom>
          <a:noFill/>
        </p:spPr>
        <p:txBody>
          <a:bodyPr wrap="none" rtlCol="1">
            <a:spAutoFit/>
          </a:bodyPr>
          <a:lstStyle/>
          <a:p>
            <a:pPr algn="l" rtl="0"/>
            <a:r>
              <a:rPr lang="en-US" dirty="0"/>
              <a:t>the picture above our Headquarters router is connected to an ISP (Internet Service</a:t>
            </a:r>
          </a:p>
          <a:p>
            <a:pPr algn="l" rtl="0"/>
            <a:r>
              <a:rPr lang="en-US" dirty="0"/>
              <a:t>Provider). There are many networks on the Internet so do we require all of those networks</a:t>
            </a:r>
          </a:p>
          <a:p>
            <a:pPr algn="l" rtl="0"/>
            <a:r>
              <a:rPr lang="en-US" dirty="0"/>
              <a:t>on the Internet in our routing table? The answer is no because we can use a default route,</a:t>
            </a:r>
          </a:p>
          <a:p>
            <a:pPr algn="l" rtl="0"/>
            <a:r>
              <a:rPr lang="en-US" dirty="0"/>
              <a:t>let me show you what it is:</a:t>
            </a:r>
          </a:p>
          <a:p>
            <a:pPr algn="l" rtl="0"/>
            <a:endParaRPr lang="en-US" dirty="0"/>
          </a:p>
          <a:p>
            <a:pPr algn="l" rtl="0"/>
            <a:endParaRPr lang="en-US" dirty="0"/>
          </a:p>
          <a:p>
            <a:pPr algn="l" rtl="0"/>
            <a:endParaRPr lang="en-US" dirty="0"/>
          </a:p>
          <a:p>
            <a:pPr algn="l" rtl="0"/>
            <a:endParaRPr lang="en-US" dirty="0"/>
          </a:p>
          <a:p>
            <a:pPr algn="l" rtl="0"/>
            <a:r>
              <a:rPr lang="en-US" dirty="0"/>
              <a:t>Let me explain this one:</a:t>
            </a:r>
          </a:p>
          <a:p>
            <a:pPr algn="l" rtl="0"/>
            <a:endParaRPr lang="en-US" dirty="0"/>
          </a:p>
          <a:p>
            <a:pPr algn="l" rtl="0">
              <a:buFont typeface="Arial" pitchFamily="34" charset="0"/>
              <a:buChar char="•"/>
            </a:pPr>
            <a:r>
              <a:rPr lang="en-US" dirty="0"/>
              <a:t>The first 0.0.0.0 is the network address; in this case it means all networks.</a:t>
            </a:r>
          </a:p>
          <a:p>
            <a:pPr algn="l" rtl="0">
              <a:buFont typeface="Arial" pitchFamily="34" charset="0"/>
              <a:buChar char="•"/>
            </a:pPr>
            <a:r>
              <a:rPr lang="en-US" dirty="0"/>
              <a:t>The second 0.0.0.0 is the subnet mask; all 0s means all subnet masks.</a:t>
            </a:r>
          </a:p>
          <a:p>
            <a:pPr algn="l" rtl="0">
              <a:buFont typeface="Arial" pitchFamily="34" charset="0"/>
              <a:buChar char="•"/>
            </a:pPr>
            <a:r>
              <a:rPr lang="en-US" dirty="0"/>
              <a:t>1.2.3.1 is the next hop IP address. In this case the IP address of the ISP router.</a:t>
            </a:r>
          </a:p>
        </p:txBody>
      </p:sp>
      <p:pic>
        <p:nvPicPr>
          <p:cNvPr id="5" name="صورة 4" descr="static rt3.JPG"/>
          <p:cNvPicPr>
            <a:picLocks noChangeAspect="1"/>
          </p:cNvPicPr>
          <p:nvPr/>
        </p:nvPicPr>
        <p:blipFill>
          <a:blip r:embed="rId3" cstate="print"/>
          <a:stretch>
            <a:fillRect/>
          </a:stretch>
        </p:blipFill>
        <p:spPr>
          <a:xfrm>
            <a:off x="1775520" y="4149080"/>
            <a:ext cx="8712968" cy="576064"/>
          </a:xfrm>
          <a:prstGeom prst="rect">
            <a:avLst/>
          </a:prstGeom>
        </p:spPr>
      </p:pic>
    </p:spTree>
    <p:extLst>
      <p:ext uri="{BB962C8B-B14F-4D97-AF65-F5344CB8AC3E}">
        <p14:creationId xmlns:p14="http://schemas.microsoft.com/office/powerpoint/2010/main" val="2337415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Work 4:</a:t>
            </a:r>
            <a:br>
              <a:rPr lang="en-US" dirty="0" smtClean="0"/>
            </a:br>
            <a:r>
              <a:rPr lang="en-US" sz="1200" dirty="0" smtClean="0"/>
              <a:t>note: all subnet mask is: 255.255.255.0</a:t>
            </a:r>
            <a:endParaRPr lang="en-US" sz="1200" dirty="0"/>
          </a:p>
        </p:txBody>
      </p:sp>
      <p:pic>
        <p:nvPicPr>
          <p:cNvPr id="1026" name="Picture 2" descr="Image result for static routing exampl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60417" y="1825625"/>
            <a:ext cx="7271165"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8011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75520" y="980729"/>
            <a:ext cx="8748464" cy="3139321"/>
          </a:xfrm>
          <a:prstGeom prst="rect">
            <a:avLst/>
          </a:prstGeom>
          <a:noFill/>
        </p:spPr>
        <p:txBody>
          <a:bodyPr wrap="square" rtlCol="1">
            <a:spAutoFit/>
          </a:bodyPr>
          <a:lstStyle/>
          <a:p>
            <a:pPr algn="l" rtl="0"/>
            <a:r>
              <a:rPr lang="en-US" b="1" dirty="0"/>
              <a:t>Switch VS Router:</a:t>
            </a:r>
          </a:p>
          <a:p>
            <a:pPr algn="l" rtl="0"/>
            <a:endParaRPr lang="en-US" dirty="0"/>
          </a:p>
          <a:p>
            <a:pPr algn="l" rtl="0"/>
            <a:r>
              <a:rPr lang="en-US" dirty="0"/>
              <a:t>switches based on MAC address information. The only concern for our switch is to know when an Ethernet frame enters one of its interfaces where it should send this Ethernet frame by looking at the destination MAC address. Switches make decisions based on Data Link layer information (layer 2).</a:t>
            </a:r>
          </a:p>
          <a:p>
            <a:pPr algn="l" rtl="0"/>
            <a:endParaRPr lang="en-US" dirty="0"/>
          </a:p>
          <a:p>
            <a:pPr algn="l" rtl="0"/>
            <a:r>
              <a:rPr lang="en-US" dirty="0"/>
              <a:t>Routers have a similar task but this time we are going to look at IP packets and as you</a:t>
            </a:r>
          </a:p>
          <a:p>
            <a:pPr algn="l" rtl="0"/>
            <a:r>
              <a:rPr lang="en-US" dirty="0"/>
              <a:t>might recall IP is on the Network layer (layer 3). Routers look at the destination IP</a:t>
            </a:r>
          </a:p>
          <a:p>
            <a:pPr algn="l" rtl="0"/>
            <a:r>
              <a:rPr lang="en-US" dirty="0"/>
              <a:t>address in an IP packet and send it out the correct interface.</a:t>
            </a:r>
          </a:p>
          <a:p>
            <a:pPr algn="l"/>
            <a:endParaRPr lang="x-none" dirty="0"/>
          </a:p>
        </p:txBody>
      </p:sp>
    </p:spTree>
    <p:extLst>
      <p:ext uri="{BB962C8B-B14F-4D97-AF65-F5344CB8AC3E}">
        <p14:creationId xmlns:p14="http://schemas.microsoft.com/office/powerpoint/2010/main" val="3467942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sw8.JPG"/>
          <p:cNvPicPr>
            <a:picLocks noChangeAspect="1"/>
          </p:cNvPicPr>
          <p:nvPr/>
        </p:nvPicPr>
        <p:blipFill>
          <a:blip r:embed="rId2" cstate="print"/>
          <a:stretch>
            <a:fillRect/>
          </a:stretch>
        </p:blipFill>
        <p:spPr>
          <a:xfrm>
            <a:off x="3065488" y="1102618"/>
            <a:ext cx="5838825" cy="2038350"/>
          </a:xfrm>
          <a:prstGeom prst="rect">
            <a:avLst/>
          </a:prstGeom>
        </p:spPr>
      </p:pic>
      <p:sp>
        <p:nvSpPr>
          <p:cNvPr id="3" name="مربع نص 2"/>
          <p:cNvSpPr txBox="1"/>
          <p:nvPr/>
        </p:nvSpPr>
        <p:spPr>
          <a:xfrm>
            <a:off x="1712754" y="3341892"/>
            <a:ext cx="8421473" cy="2031325"/>
          </a:xfrm>
          <a:prstGeom prst="rect">
            <a:avLst/>
          </a:prstGeom>
          <a:noFill/>
        </p:spPr>
        <p:txBody>
          <a:bodyPr wrap="none" rtlCol="1">
            <a:spAutoFit/>
          </a:bodyPr>
          <a:lstStyle/>
          <a:p>
            <a:pPr algn="l" rtl="0"/>
            <a:r>
              <a:rPr lang="en-US" dirty="0"/>
              <a:t>We have two switches and to each switch are 200 computers connected. Now if all 400</a:t>
            </a:r>
          </a:p>
          <a:p>
            <a:pPr algn="l" rtl="0"/>
            <a:r>
              <a:rPr lang="en-US" dirty="0"/>
              <a:t>computers want to communicate with each switch has to learn 400 MAC addresses. The</a:t>
            </a:r>
          </a:p>
          <a:p>
            <a:pPr algn="l" rtl="0"/>
            <a:r>
              <a:rPr lang="en-US" dirty="0"/>
              <a:t>need to know the MAC addresses of the computers on the left and right side.</a:t>
            </a:r>
          </a:p>
          <a:p>
            <a:pPr algn="l" rtl="0"/>
            <a:r>
              <a:rPr lang="en-US" dirty="0"/>
              <a:t>Now think about a really large network…for example the Internet. There are millions of</a:t>
            </a:r>
          </a:p>
          <a:p>
            <a:pPr algn="l" rtl="0"/>
            <a:r>
              <a:rPr lang="en-US" dirty="0"/>
              <a:t>devices! Would it be possible to have millions of entries in your MAC-address table? For</a:t>
            </a:r>
          </a:p>
          <a:p>
            <a:pPr algn="l" rtl="0"/>
            <a:r>
              <a:rPr lang="en-US" dirty="0"/>
              <a:t>each device on the Internet? No way!</a:t>
            </a:r>
          </a:p>
          <a:p>
            <a:pPr algn="l"/>
            <a:endParaRPr lang="x-none" dirty="0"/>
          </a:p>
        </p:txBody>
      </p:sp>
    </p:spTree>
    <p:extLst>
      <p:ext uri="{BB962C8B-B14F-4D97-AF65-F5344CB8AC3E}">
        <p14:creationId xmlns:p14="http://schemas.microsoft.com/office/powerpoint/2010/main" val="26562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router1.JPG"/>
          <p:cNvPicPr>
            <a:picLocks noChangeAspect="1"/>
          </p:cNvPicPr>
          <p:nvPr/>
        </p:nvPicPr>
        <p:blipFill>
          <a:blip r:embed="rId2" cstate="print"/>
          <a:stretch>
            <a:fillRect/>
          </a:stretch>
        </p:blipFill>
        <p:spPr>
          <a:xfrm>
            <a:off x="3122638" y="883544"/>
            <a:ext cx="5781675" cy="2257425"/>
          </a:xfrm>
          <a:prstGeom prst="rect">
            <a:avLst/>
          </a:prstGeom>
        </p:spPr>
      </p:pic>
      <p:sp>
        <p:nvSpPr>
          <p:cNvPr id="3" name="مربع نص 2"/>
          <p:cNvSpPr txBox="1"/>
          <p:nvPr/>
        </p:nvSpPr>
        <p:spPr>
          <a:xfrm>
            <a:off x="1623376" y="3291949"/>
            <a:ext cx="8793105" cy="2862322"/>
          </a:xfrm>
          <a:prstGeom prst="rect">
            <a:avLst/>
          </a:prstGeom>
          <a:noFill/>
        </p:spPr>
        <p:txBody>
          <a:bodyPr wrap="square" rtlCol="1">
            <a:spAutoFit/>
          </a:bodyPr>
          <a:lstStyle/>
          <a:p>
            <a:pPr algn="l" rtl="0"/>
            <a:r>
              <a:rPr lang="en-US" dirty="0"/>
              <a:t>What we have here is our 200 computers on the left are connected to router A and in the</a:t>
            </a:r>
          </a:p>
          <a:p>
            <a:pPr algn="l" rtl="0"/>
            <a:r>
              <a:rPr lang="en-US" dirty="0"/>
              <a:t>192.168.1.0 /24 network. Router B has 200 computers behind it and the network we use</a:t>
            </a:r>
          </a:p>
          <a:p>
            <a:pPr algn="l" rtl="0"/>
            <a:r>
              <a:rPr lang="en-US" dirty="0"/>
              <a:t>over there is 192.168.2.0 /24.</a:t>
            </a:r>
          </a:p>
          <a:p>
            <a:pPr algn="l" rtl="0"/>
            <a:endParaRPr lang="en-US" dirty="0"/>
          </a:p>
          <a:p>
            <a:pPr algn="l" rtl="0"/>
            <a:r>
              <a:rPr lang="en-US" dirty="0"/>
              <a:t>Routers “route” based on IP information, in our example Router A only has to know that</a:t>
            </a:r>
          </a:p>
          <a:p>
            <a:pPr algn="l" rtl="0"/>
            <a:r>
              <a:rPr lang="en-US" dirty="0"/>
              <a:t>network 192.168.2.0 /24 is behind Router B. Router B only needs to know that the</a:t>
            </a:r>
          </a:p>
          <a:p>
            <a:pPr algn="l" rtl="0"/>
            <a:r>
              <a:rPr lang="en-US" dirty="0"/>
              <a:t>192.168.1.0 /24 network is behind Router A. Instead of having a MAC-address-table with 400 MAC addresses we now only need a single entry on each router for each other's networks.</a:t>
            </a:r>
          </a:p>
          <a:p>
            <a:pPr algn="l"/>
            <a:endParaRPr lang="x-none" dirty="0"/>
          </a:p>
        </p:txBody>
      </p:sp>
    </p:spTree>
    <p:extLst>
      <p:ext uri="{BB962C8B-B14F-4D97-AF65-F5344CB8AC3E}">
        <p14:creationId xmlns:p14="http://schemas.microsoft.com/office/powerpoint/2010/main" val="2541087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router2.JPG"/>
          <p:cNvPicPr>
            <a:picLocks noChangeAspect="1"/>
          </p:cNvPicPr>
          <p:nvPr/>
        </p:nvPicPr>
        <p:blipFill>
          <a:blip r:embed="rId2" cstate="print"/>
          <a:stretch>
            <a:fillRect/>
          </a:stretch>
        </p:blipFill>
        <p:spPr>
          <a:xfrm>
            <a:off x="3275038" y="807344"/>
            <a:ext cx="5629275" cy="2333625"/>
          </a:xfrm>
          <a:prstGeom prst="rect">
            <a:avLst/>
          </a:prstGeom>
        </p:spPr>
      </p:pic>
      <p:sp>
        <p:nvSpPr>
          <p:cNvPr id="3" name="مربع نص 2"/>
          <p:cNvSpPr txBox="1"/>
          <p:nvPr/>
        </p:nvSpPr>
        <p:spPr>
          <a:xfrm>
            <a:off x="1835859" y="3212977"/>
            <a:ext cx="8047588" cy="3139321"/>
          </a:xfrm>
          <a:prstGeom prst="rect">
            <a:avLst/>
          </a:prstGeom>
          <a:noFill/>
        </p:spPr>
        <p:txBody>
          <a:bodyPr wrap="none" rtlCol="1">
            <a:spAutoFit/>
          </a:bodyPr>
          <a:lstStyle/>
          <a:p>
            <a:pPr algn="l" rtl="0"/>
            <a:r>
              <a:rPr lang="en-US" dirty="0"/>
              <a:t>Whenever </a:t>
            </a:r>
            <a:r>
              <a:rPr lang="en-US" dirty="0" err="1"/>
              <a:t>ComputerA</a:t>
            </a:r>
            <a:r>
              <a:rPr lang="en-US" dirty="0"/>
              <a:t> wants to send something to </a:t>
            </a:r>
            <a:r>
              <a:rPr lang="en-US" dirty="0" err="1"/>
              <a:t>ComputerB</a:t>
            </a:r>
            <a:r>
              <a:rPr lang="en-US" dirty="0"/>
              <a:t> this will happen:</a:t>
            </a:r>
          </a:p>
          <a:p>
            <a:pPr algn="l" rtl="0"/>
            <a:endParaRPr lang="en-US" dirty="0"/>
          </a:p>
          <a:p>
            <a:pPr algn="l" rtl="0"/>
            <a:r>
              <a:rPr lang="en-US" dirty="0"/>
              <a:t>1. </a:t>
            </a:r>
            <a:r>
              <a:rPr lang="en-US" dirty="0" err="1"/>
              <a:t>ComputerA</a:t>
            </a:r>
            <a:r>
              <a:rPr lang="en-US" dirty="0"/>
              <a:t> sends an IP packet with destination IP address 192.168.2.2.</a:t>
            </a:r>
          </a:p>
          <a:p>
            <a:pPr algn="l" rtl="0"/>
            <a:r>
              <a:rPr lang="en-US" dirty="0"/>
              <a:t>2. </a:t>
            </a:r>
            <a:r>
              <a:rPr lang="en-US" dirty="0" err="1"/>
              <a:t>ComputerA</a:t>
            </a:r>
            <a:r>
              <a:rPr lang="en-US" dirty="0"/>
              <a:t> checks its own IP address and subnet mask and concludes that</a:t>
            </a:r>
          </a:p>
          <a:p>
            <a:pPr algn="l" rtl="0"/>
            <a:r>
              <a:rPr lang="en-US" dirty="0"/>
              <a:t>   192.168.2.2 is in another subnet. As a result it will forward the IP packet to its</a:t>
            </a:r>
          </a:p>
          <a:p>
            <a:pPr algn="l" rtl="0"/>
            <a:r>
              <a:rPr lang="en-US" dirty="0"/>
              <a:t>   default gateway.</a:t>
            </a:r>
          </a:p>
          <a:p>
            <a:pPr algn="l" rtl="0"/>
            <a:r>
              <a:rPr lang="en-US" dirty="0"/>
              <a:t>3. The router receives the IP packet, checks the destination IP address and scans the</a:t>
            </a:r>
          </a:p>
          <a:p>
            <a:pPr algn="l" rtl="0"/>
            <a:r>
              <a:rPr lang="en-US" dirty="0"/>
              <a:t>   routing table. IP address 192.168.2.2 matches the 192.168.2.0 /24 entry and the</a:t>
            </a:r>
          </a:p>
          <a:p>
            <a:pPr algn="l" rtl="0"/>
            <a:r>
              <a:rPr lang="en-US" dirty="0"/>
              <a:t>   router will forward the IP packet out if its </a:t>
            </a:r>
            <a:r>
              <a:rPr lang="en-US" dirty="0" err="1"/>
              <a:t>FastEthernet</a:t>
            </a:r>
            <a:r>
              <a:rPr lang="en-US" dirty="0"/>
              <a:t> 1/0 interface.</a:t>
            </a:r>
          </a:p>
          <a:p>
            <a:pPr algn="l" rtl="0"/>
            <a:r>
              <a:rPr lang="en-US" dirty="0"/>
              <a:t>4. </a:t>
            </a:r>
            <a:r>
              <a:rPr lang="en-US" dirty="0" err="1"/>
              <a:t>ComputerB</a:t>
            </a:r>
            <a:r>
              <a:rPr lang="en-US" dirty="0"/>
              <a:t> receives the IP packet and life is good!</a:t>
            </a:r>
          </a:p>
          <a:p>
            <a:pPr algn="l"/>
            <a:endParaRPr lang="x-none" dirty="0"/>
          </a:p>
        </p:txBody>
      </p:sp>
    </p:spTree>
    <p:extLst>
      <p:ext uri="{BB962C8B-B14F-4D97-AF65-F5344CB8AC3E}">
        <p14:creationId xmlns:p14="http://schemas.microsoft.com/office/powerpoint/2010/main" val="2747678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rt3.JPG"/>
          <p:cNvPicPr>
            <a:picLocks noChangeAspect="1"/>
          </p:cNvPicPr>
          <p:nvPr/>
        </p:nvPicPr>
        <p:blipFill>
          <a:blip r:embed="rId2" cstate="print"/>
          <a:stretch>
            <a:fillRect/>
          </a:stretch>
        </p:blipFill>
        <p:spPr>
          <a:xfrm>
            <a:off x="2063552" y="836712"/>
            <a:ext cx="7704856" cy="2520280"/>
          </a:xfrm>
          <a:prstGeom prst="rect">
            <a:avLst/>
          </a:prstGeom>
        </p:spPr>
      </p:pic>
      <p:sp>
        <p:nvSpPr>
          <p:cNvPr id="3" name="مربع نص 2"/>
          <p:cNvSpPr txBox="1"/>
          <p:nvPr/>
        </p:nvSpPr>
        <p:spPr>
          <a:xfrm>
            <a:off x="1736544" y="3356992"/>
            <a:ext cx="8495403" cy="3416320"/>
          </a:xfrm>
          <a:prstGeom prst="rect">
            <a:avLst/>
          </a:prstGeom>
          <a:noFill/>
        </p:spPr>
        <p:txBody>
          <a:bodyPr wrap="none" rtlCol="1">
            <a:spAutoFit/>
          </a:bodyPr>
          <a:lstStyle/>
          <a:p>
            <a:pPr algn="l" rtl="0"/>
            <a:r>
              <a:rPr lang="en-US" dirty="0"/>
              <a:t>Now the big question is…how do router Spade and router Hearts know that there is a</a:t>
            </a:r>
          </a:p>
          <a:p>
            <a:pPr algn="l" rtl="0"/>
            <a:r>
              <a:rPr lang="en-US" dirty="0"/>
              <a:t>network behind each other? There are 2 ways how they can learn this information:</a:t>
            </a:r>
          </a:p>
          <a:p>
            <a:pPr algn="l" rtl="0"/>
            <a:endParaRPr lang="en-US" dirty="0"/>
          </a:p>
          <a:p>
            <a:pPr algn="l" rtl="0">
              <a:buFont typeface="Arial" pitchFamily="34" charset="0"/>
              <a:buChar char="•"/>
            </a:pPr>
            <a:r>
              <a:rPr lang="en-US" dirty="0"/>
              <a:t> Static Routing</a:t>
            </a:r>
          </a:p>
          <a:p>
            <a:pPr algn="l" rtl="0">
              <a:buFont typeface="Arial" pitchFamily="34" charset="0"/>
              <a:buChar char="•"/>
            </a:pPr>
            <a:r>
              <a:rPr lang="en-US" dirty="0"/>
              <a:t> Dynamic Routing</a:t>
            </a:r>
          </a:p>
          <a:p>
            <a:pPr algn="l" rtl="0"/>
            <a:endParaRPr lang="en-US" dirty="0"/>
          </a:p>
          <a:p>
            <a:pPr algn="l" rtl="0"/>
            <a:r>
              <a:rPr lang="en-US" dirty="0"/>
              <a:t>If you use static routing you will have to do everything by yourself. YOU tell the router</a:t>
            </a:r>
          </a:p>
          <a:p>
            <a:pPr algn="l" rtl="0"/>
            <a:r>
              <a:rPr lang="en-US" dirty="0"/>
              <a:t>where to send IP packets for a certain network, this might be entertaining but it's a lot of</a:t>
            </a:r>
          </a:p>
          <a:p>
            <a:pPr algn="l" rtl="0"/>
            <a:r>
              <a:rPr lang="en-US" dirty="0"/>
              <a:t>work. Dynamic routing means we use a routing protocol that will exchange network</a:t>
            </a:r>
          </a:p>
          <a:p>
            <a:pPr algn="l" rtl="0"/>
            <a:r>
              <a:rPr lang="en-US" dirty="0"/>
              <a:t>information between routers. Let's start with a configuration example of static routes on</a:t>
            </a:r>
          </a:p>
          <a:p>
            <a:pPr algn="l" rtl="0"/>
            <a:r>
              <a:rPr lang="en-US" dirty="0"/>
              <a:t>some real routers:</a:t>
            </a:r>
          </a:p>
          <a:p>
            <a:pPr algn="l"/>
            <a:endParaRPr lang="x-none" dirty="0"/>
          </a:p>
        </p:txBody>
      </p:sp>
    </p:spTree>
    <p:extLst>
      <p:ext uri="{BB962C8B-B14F-4D97-AF65-F5344CB8AC3E}">
        <p14:creationId xmlns:p14="http://schemas.microsoft.com/office/powerpoint/2010/main" val="2393574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847529" y="980728"/>
            <a:ext cx="1574085" cy="369332"/>
          </a:xfrm>
          <a:prstGeom prst="rect">
            <a:avLst/>
          </a:prstGeom>
          <a:noFill/>
        </p:spPr>
        <p:txBody>
          <a:bodyPr wrap="none" rtlCol="1">
            <a:spAutoFit/>
          </a:bodyPr>
          <a:lstStyle/>
          <a:p>
            <a:r>
              <a:rPr lang="en-US" b="1" dirty="0"/>
              <a:t>Static Routing:</a:t>
            </a:r>
            <a:endParaRPr lang="x-none" b="1" dirty="0"/>
          </a:p>
        </p:txBody>
      </p:sp>
      <p:pic>
        <p:nvPicPr>
          <p:cNvPr id="3" name="صورة 2" descr="rt1.JPG"/>
          <p:cNvPicPr>
            <a:picLocks noChangeAspect="1"/>
          </p:cNvPicPr>
          <p:nvPr/>
        </p:nvPicPr>
        <p:blipFill>
          <a:blip r:embed="rId2" cstate="print"/>
          <a:stretch>
            <a:fillRect/>
          </a:stretch>
        </p:blipFill>
        <p:spPr>
          <a:xfrm>
            <a:off x="1775520" y="1700808"/>
            <a:ext cx="8640960" cy="2088232"/>
          </a:xfrm>
          <a:prstGeom prst="rect">
            <a:avLst/>
          </a:prstGeom>
        </p:spPr>
      </p:pic>
      <p:sp>
        <p:nvSpPr>
          <p:cNvPr id="4" name="مربع نص 3"/>
          <p:cNvSpPr txBox="1"/>
          <p:nvPr/>
        </p:nvSpPr>
        <p:spPr>
          <a:xfrm>
            <a:off x="2135560" y="4438854"/>
            <a:ext cx="8136904" cy="646331"/>
          </a:xfrm>
          <a:prstGeom prst="rect">
            <a:avLst/>
          </a:prstGeom>
          <a:noFill/>
        </p:spPr>
        <p:txBody>
          <a:bodyPr wrap="square" rtlCol="1">
            <a:spAutoFit/>
          </a:bodyPr>
          <a:lstStyle/>
          <a:p>
            <a:pPr algn="l" rtl="0"/>
            <a:r>
              <a:rPr lang="en-US" dirty="0"/>
              <a:t>We want to make sure that the headquarters can reach the 2.2.2.0 /24 network.</a:t>
            </a:r>
          </a:p>
          <a:p>
            <a:pPr algn="l"/>
            <a:endParaRPr lang="x-none" dirty="0"/>
          </a:p>
        </p:txBody>
      </p:sp>
    </p:spTree>
    <p:extLst>
      <p:ext uri="{BB962C8B-B14F-4D97-AF65-F5344CB8AC3E}">
        <p14:creationId xmlns:p14="http://schemas.microsoft.com/office/powerpoint/2010/main" val="907385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666350" y="692696"/>
            <a:ext cx="8822139" cy="1754326"/>
          </a:xfrm>
          <a:prstGeom prst="rect">
            <a:avLst/>
          </a:prstGeom>
          <a:noFill/>
        </p:spPr>
        <p:txBody>
          <a:bodyPr wrap="square" rtlCol="1">
            <a:spAutoFit/>
          </a:bodyPr>
          <a:lstStyle/>
          <a:p>
            <a:pPr algn="l"/>
            <a:r>
              <a:rPr lang="en-US" b="1" dirty="0"/>
              <a:t>Static Routing:</a:t>
            </a:r>
          </a:p>
          <a:p>
            <a:pPr algn="l"/>
            <a:endParaRPr lang="en-US" b="1" dirty="0"/>
          </a:p>
          <a:p>
            <a:pPr algn="l"/>
            <a:r>
              <a:rPr lang="en-US" dirty="0"/>
              <a:t>1- First I'll go to enable mode and enter configuration mode.</a:t>
            </a:r>
            <a:endParaRPr lang="en-US" b="1" dirty="0"/>
          </a:p>
          <a:p>
            <a:pPr algn="l" rtl="0"/>
            <a:r>
              <a:rPr lang="en-US" dirty="0"/>
              <a:t>2- Then I'll configure the IP addresses on the interfaces; don't forget to do a “no shutdown” on the interfaces.</a:t>
            </a:r>
          </a:p>
          <a:p>
            <a:pPr algn="l"/>
            <a:endParaRPr lang="x-none" b="1" dirty="0"/>
          </a:p>
        </p:txBody>
      </p:sp>
      <p:sp>
        <p:nvSpPr>
          <p:cNvPr id="3" name="مربع نص 2"/>
          <p:cNvSpPr txBox="1"/>
          <p:nvPr/>
        </p:nvSpPr>
        <p:spPr>
          <a:xfrm>
            <a:off x="3613646" y="2204864"/>
            <a:ext cx="6154762" cy="1754326"/>
          </a:xfrm>
          <a:prstGeom prst="rect">
            <a:avLst/>
          </a:prstGeom>
          <a:noFill/>
          <a:ln>
            <a:solidFill>
              <a:schemeClr val="accent1"/>
            </a:solidFill>
          </a:ln>
        </p:spPr>
        <p:txBody>
          <a:bodyPr wrap="none" rtlCol="1">
            <a:spAutoFit/>
          </a:bodyPr>
          <a:lstStyle/>
          <a:p>
            <a:pPr algn="l" rtl="0"/>
            <a:r>
              <a:rPr lang="en-US" dirty="0"/>
              <a:t>Headquarters&gt;enable</a:t>
            </a:r>
          </a:p>
          <a:p>
            <a:pPr algn="l" rtl="0"/>
            <a:r>
              <a:rPr lang="en-US" dirty="0" err="1"/>
              <a:t>Headquarters#configure</a:t>
            </a:r>
            <a:r>
              <a:rPr lang="en-US" dirty="0"/>
              <a:t> terminal</a:t>
            </a:r>
          </a:p>
          <a:p>
            <a:pPr algn="l" rtl="0"/>
            <a:r>
              <a:rPr lang="en-US" dirty="0">
                <a:solidFill>
                  <a:schemeClr val="accent1"/>
                </a:solidFill>
              </a:rPr>
              <a:t>First </a:t>
            </a:r>
            <a:r>
              <a:rPr lang="en-US" dirty="0" err="1">
                <a:solidFill>
                  <a:schemeClr val="accent1"/>
                </a:solidFill>
              </a:rPr>
              <a:t>I‟ll</a:t>
            </a:r>
            <a:r>
              <a:rPr lang="en-US" dirty="0">
                <a:solidFill>
                  <a:schemeClr val="accent1"/>
                </a:solidFill>
              </a:rPr>
              <a:t> go to enable mode and enter configuration mode.</a:t>
            </a:r>
          </a:p>
          <a:p>
            <a:pPr algn="l" rtl="0"/>
            <a:r>
              <a:rPr lang="en-US" dirty="0"/>
              <a:t>Headquarters(</a:t>
            </a:r>
            <a:r>
              <a:rPr lang="en-US" dirty="0" err="1"/>
              <a:t>config</a:t>
            </a:r>
            <a:r>
              <a:rPr lang="en-US" dirty="0"/>
              <a:t>)#interface </a:t>
            </a:r>
            <a:r>
              <a:rPr lang="en-US" dirty="0" err="1"/>
              <a:t>FastEthernet</a:t>
            </a:r>
            <a:r>
              <a:rPr lang="en-US" dirty="0"/>
              <a:t> 0/0</a:t>
            </a:r>
          </a:p>
          <a:p>
            <a:pPr algn="l" rtl="0"/>
            <a:r>
              <a:rPr lang="en-US" dirty="0"/>
              <a:t>Headquarters(</a:t>
            </a:r>
            <a:r>
              <a:rPr lang="en-US" dirty="0" err="1"/>
              <a:t>config</a:t>
            </a:r>
            <a:r>
              <a:rPr lang="en-US" dirty="0"/>
              <a:t>-if)#no shutdown</a:t>
            </a:r>
          </a:p>
          <a:p>
            <a:pPr algn="l" rtl="0"/>
            <a:r>
              <a:rPr lang="en-US" dirty="0"/>
              <a:t>Headquarters(</a:t>
            </a:r>
            <a:r>
              <a:rPr lang="en-US" dirty="0" err="1"/>
              <a:t>config</a:t>
            </a:r>
            <a:r>
              <a:rPr lang="en-US" dirty="0"/>
              <a:t>-if)#ip address 192.168.12.1 255.255.255.0</a:t>
            </a:r>
          </a:p>
        </p:txBody>
      </p:sp>
      <p:sp>
        <p:nvSpPr>
          <p:cNvPr id="4" name="مربع نص 3"/>
          <p:cNvSpPr txBox="1"/>
          <p:nvPr/>
        </p:nvSpPr>
        <p:spPr>
          <a:xfrm>
            <a:off x="3647728" y="4005066"/>
            <a:ext cx="6120680" cy="2585323"/>
          </a:xfrm>
          <a:prstGeom prst="rect">
            <a:avLst/>
          </a:prstGeom>
          <a:noFill/>
          <a:ln>
            <a:solidFill>
              <a:schemeClr val="accent1"/>
            </a:solidFill>
          </a:ln>
        </p:spPr>
        <p:txBody>
          <a:bodyPr wrap="square" rtlCol="1">
            <a:spAutoFit/>
          </a:bodyPr>
          <a:lstStyle/>
          <a:p>
            <a:pPr algn="l" rtl="0"/>
            <a:r>
              <a:rPr lang="en-US" dirty="0"/>
              <a:t>Branch&gt;enable</a:t>
            </a:r>
          </a:p>
          <a:p>
            <a:pPr algn="l" rtl="0"/>
            <a:r>
              <a:rPr lang="en-US" dirty="0" err="1"/>
              <a:t>Branch#configure</a:t>
            </a:r>
            <a:r>
              <a:rPr lang="en-US" dirty="0"/>
              <a:t> terminal</a:t>
            </a:r>
          </a:p>
          <a:p>
            <a:pPr algn="l" rtl="0"/>
            <a:r>
              <a:rPr lang="en-US" dirty="0"/>
              <a:t>Branch(</a:t>
            </a:r>
            <a:r>
              <a:rPr lang="en-US" dirty="0" err="1"/>
              <a:t>config</a:t>
            </a:r>
            <a:r>
              <a:rPr lang="en-US" dirty="0"/>
              <a:t>)#interface fastEthernet0/0</a:t>
            </a:r>
          </a:p>
          <a:p>
            <a:pPr algn="l" rtl="0"/>
            <a:r>
              <a:rPr lang="en-US" dirty="0"/>
              <a:t>Branch(</a:t>
            </a:r>
            <a:r>
              <a:rPr lang="en-US" dirty="0" err="1"/>
              <a:t>config</a:t>
            </a:r>
            <a:r>
              <a:rPr lang="en-US" dirty="0"/>
              <a:t>-if)#no shutdown</a:t>
            </a:r>
          </a:p>
          <a:p>
            <a:pPr algn="l" rtl="0"/>
            <a:r>
              <a:rPr lang="en-US" dirty="0"/>
              <a:t>Branch(</a:t>
            </a:r>
            <a:r>
              <a:rPr lang="en-US" dirty="0" err="1"/>
              <a:t>config</a:t>
            </a:r>
            <a:r>
              <a:rPr lang="en-US" dirty="0"/>
              <a:t>-if)#ip address 192.168.12.2 255.255.255.0</a:t>
            </a:r>
          </a:p>
          <a:p>
            <a:pPr algn="l" rtl="0"/>
            <a:r>
              <a:rPr lang="en-US" dirty="0"/>
              <a:t>Branch(</a:t>
            </a:r>
            <a:r>
              <a:rPr lang="en-US" dirty="0" err="1"/>
              <a:t>config</a:t>
            </a:r>
            <a:r>
              <a:rPr lang="en-US" dirty="0"/>
              <a:t>-if)#exit</a:t>
            </a:r>
          </a:p>
          <a:p>
            <a:pPr algn="l" rtl="0"/>
            <a:r>
              <a:rPr lang="en-US" dirty="0"/>
              <a:t>Branch(</a:t>
            </a:r>
            <a:r>
              <a:rPr lang="en-US" dirty="0" err="1"/>
              <a:t>config</a:t>
            </a:r>
            <a:r>
              <a:rPr lang="en-US" dirty="0"/>
              <a:t>)#interface </a:t>
            </a:r>
            <a:r>
              <a:rPr lang="en-US" dirty="0" err="1"/>
              <a:t>fastEthernet</a:t>
            </a:r>
            <a:r>
              <a:rPr lang="en-US" dirty="0"/>
              <a:t> 1/0</a:t>
            </a:r>
          </a:p>
          <a:p>
            <a:pPr algn="l" rtl="0"/>
            <a:r>
              <a:rPr lang="en-US" dirty="0"/>
              <a:t>Branch(</a:t>
            </a:r>
            <a:r>
              <a:rPr lang="en-US" dirty="0" err="1"/>
              <a:t>config</a:t>
            </a:r>
            <a:r>
              <a:rPr lang="en-US" dirty="0"/>
              <a:t>-if)#no shutdown</a:t>
            </a:r>
          </a:p>
          <a:p>
            <a:pPr algn="l" rtl="0"/>
            <a:r>
              <a:rPr lang="en-US" dirty="0"/>
              <a:t>Branch(</a:t>
            </a:r>
            <a:r>
              <a:rPr lang="en-US" dirty="0" err="1"/>
              <a:t>config</a:t>
            </a:r>
            <a:r>
              <a:rPr lang="en-US" dirty="0"/>
              <a:t>-if)#ip address 2.2.2.2 255.255.255.0</a:t>
            </a:r>
            <a:endParaRPr lang="x-none" dirty="0"/>
          </a:p>
        </p:txBody>
      </p:sp>
    </p:spTree>
    <p:extLst>
      <p:ext uri="{BB962C8B-B14F-4D97-AF65-F5344CB8AC3E}">
        <p14:creationId xmlns:p14="http://schemas.microsoft.com/office/powerpoint/2010/main" val="2510761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592977" y="692697"/>
            <a:ext cx="8557664" cy="3139321"/>
          </a:xfrm>
          <a:prstGeom prst="rect">
            <a:avLst/>
          </a:prstGeom>
          <a:noFill/>
        </p:spPr>
        <p:txBody>
          <a:bodyPr wrap="none" rtlCol="1">
            <a:spAutoFit/>
          </a:bodyPr>
          <a:lstStyle/>
          <a:p>
            <a:pPr algn="l" rtl="0"/>
            <a:r>
              <a:rPr lang="en-US" dirty="0"/>
              <a:t>Use the </a:t>
            </a:r>
            <a:r>
              <a:rPr lang="en-US" b="1" dirty="0"/>
              <a:t>show ip route </a:t>
            </a:r>
            <a:r>
              <a:rPr lang="en-US" dirty="0"/>
              <a:t>command to view the routing table. This is what a router uses to</a:t>
            </a:r>
          </a:p>
          <a:p>
            <a:pPr algn="l" rtl="0"/>
            <a:r>
              <a:rPr lang="en-US" dirty="0"/>
              <a:t>make decisions where to forward IP packets to. By default a router only knows its directly</a:t>
            </a:r>
          </a:p>
          <a:p>
            <a:pPr algn="l" rtl="0"/>
            <a:r>
              <a:rPr lang="en-US" dirty="0"/>
              <a:t>connected networks. We configured an IP address with a subnet mask on the interface so</a:t>
            </a:r>
          </a:p>
          <a:p>
            <a:pPr algn="l" rtl="0"/>
            <a:r>
              <a:rPr lang="en-US" dirty="0"/>
              <a:t>the router also knows the network address.·</a:t>
            </a:r>
          </a:p>
          <a:p>
            <a:pPr algn="l" rtl="0"/>
            <a:endParaRPr lang="en-US" dirty="0"/>
          </a:p>
          <a:p>
            <a:pPr algn="l" rtl="0">
              <a:buFont typeface="Arial" pitchFamily="34" charset="0"/>
              <a:buChar char="•"/>
            </a:pPr>
            <a:r>
              <a:rPr lang="en-US" dirty="0"/>
              <a:t> Router Headquarters knows about network 192.168.12.0/24.</a:t>
            </a:r>
          </a:p>
          <a:p>
            <a:pPr algn="l" rtl="0">
              <a:buFont typeface="Arial" pitchFamily="34" charset="0"/>
              <a:buChar char="•"/>
            </a:pPr>
            <a:r>
              <a:rPr lang="en-US" dirty="0"/>
              <a:t> Router Branch knows about network 192.168.12.0/24 and 2.2.2.0/24.</a:t>
            </a:r>
          </a:p>
          <a:p>
            <a:pPr algn="l" rtl="0"/>
            <a:endParaRPr lang="en-US" dirty="0"/>
          </a:p>
          <a:p>
            <a:pPr algn="l" rtl="0"/>
            <a:r>
              <a:rPr lang="en-US" dirty="0"/>
              <a:t>At this moment our Headquarters router has no idea how to reach network 2.2.2.0/24</a:t>
            </a:r>
          </a:p>
          <a:p>
            <a:pPr algn="l" rtl="0"/>
            <a:r>
              <a:rPr lang="en-US" dirty="0"/>
              <a:t>because there is no entry in the routing table. What will happen when we try to reach it?</a:t>
            </a:r>
          </a:p>
          <a:p>
            <a:pPr algn="l"/>
            <a:endParaRPr lang="x-none" dirty="0"/>
          </a:p>
        </p:txBody>
      </p:sp>
      <p:pic>
        <p:nvPicPr>
          <p:cNvPr id="3" name="صورة 2" descr="rt2.JPG"/>
          <p:cNvPicPr>
            <a:picLocks noChangeAspect="1"/>
          </p:cNvPicPr>
          <p:nvPr/>
        </p:nvPicPr>
        <p:blipFill>
          <a:blip r:embed="rId2" cstate="print"/>
          <a:stretch>
            <a:fillRect/>
          </a:stretch>
        </p:blipFill>
        <p:spPr>
          <a:xfrm>
            <a:off x="3071664" y="3645024"/>
            <a:ext cx="6048672" cy="3024336"/>
          </a:xfrm>
          <a:prstGeom prst="rect">
            <a:avLst/>
          </a:prstGeom>
        </p:spPr>
      </p:pic>
    </p:spTree>
    <p:extLst>
      <p:ext uri="{BB962C8B-B14F-4D97-AF65-F5344CB8AC3E}">
        <p14:creationId xmlns:p14="http://schemas.microsoft.com/office/powerpoint/2010/main" val="1760791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1003</Words>
  <Application>Microsoft Office PowerPoint</Application>
  <PresentationFormat>Widescreen</PresentationFormat>
  <Paragraphs>100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Home Work 4: note: all subnet mask is: 255.255.255.0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dc:creator>
  <cp:lastModifiedBy>amr</cp:lastModifiedBy>
  <cp:revision>2</cp:revision>
  <dcterms:created xsi:type="dcterms:W3CDTF">2017-10-16T12:25:45Z</dcterms:created>
  <dcterms:modified xsi:type="dcterms:W3CDTF">2017-10-16T12:32:42Z</dcterms:modified>
</cp:coreProperties>
</file>