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handoutMasterIdLst>
    <p:handoutMasterId r:id="rId32"/>
  </p:handoutMasterIdLst>
  <p:sldIdLst>
    <p:sldId id="256" r:id="rId2"/>
    <p:sldId id="257" r:id="rId3"/>
    <p:sldId id="259" r:id="rId4"/>
    <p:sldId id="258" r:id="rId5"/>
    <p:sldId id="260" r:id="rId6"/>
    <p:sldId id="261" r:id="rId7"/>
    <p:sldId id="262" r:id="rId8"/>
    <p:sldId id="264"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245" autoAdjust="0"/>
    <p:restoredTop sz="99314" autoAdjust="0"/>
  </p:normalViewPr>
  <p:slideViewPr>
    <p:cSldViewPr>
      <p:cViewPr>
        <p:scale>
          <a:sx n="90" d="100"/>
          <a:sy n="90" d="100"/>
        </p:scale>
        <p:origin x="-642" y="-42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7AB621C-20B1-4E96-9059-1DEFEE22B6E5}" type="datetimeFigureOut">
              <a:rPr lang="en-US" smtClean="0"/>
              <a:pPr/>
              <a:t>9/21/2014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02C679-0BDB-4AA3-A10F-B57A0D96E388}"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60E8BA-99BD-4099-B7E4-944CC6C6FA09}" type="datetimeFigureOut">
              <a:rPr lang="en-US" smtClean="0"/>
              <a:pPr/>
              <a:t>9/21/2014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62C16C-1078-4DFD-ABB6-41F1EF197E37}"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1F2B281-8AF7-4137-B4D3-FC9A028C4BA7}" type="datetime1">
              <a:rPr lang="en-US" smtClean="0"/>
              <a:pPr/>
              <a:t>9/21/2014</a:t>
            </a:fld>
            <a:endParaRPr lang="en-US"/>
          </a:p>
        </p:txBody>
      </p:sp>
      <p:sp>
        <p:nvSpPr>
          <p:cNvPr id="5" name="Footer Placeholder 4"/>
          <p:cNvSpPr>
            <a:spLocks noGrp="1"/>
          </p:cNvSpPr>
          <p:nvPr>
            <p:ph type="ftr" sz="quarter" idx="11"/>
          </p:nvPr>
        </p:nvSpPr>
        <p:spPr/>
        <p:txBody>
          <a:bodyPr/>
          <a:lstStyle/>
          <a:p>
            <a:r>
              <a:rPr lang="en-US" smtClean="0"/>
              <a:t>Chapter 4: Rolling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31E713-4467-4979-8762-3108CB2A90F3}" type="datetime1">
              <a:rPr lang="en-US" smtClean="0"/>
              <a:pPr/>
              <a:t>9/21/2014</a:t>
            </a:fld>
            <a:endParaRPr lang="en-US"/>
          </a:p>
        </p:txBody>
      </p:sp>
      <p:sp>
        <p:nvSpPr>
          <p:cNvPr id="5" name="Footer Placeholder 4"/>
          <p:cNvSpPr>
            <a:spLocks noGrp="1"/>
          </p:cNvSpPr>
          <p:nvPr>
            <p:ph type="ftr" sz="quarter" idx="11"/>
          </p:nvPr>
        </p:nvSpPr>
        <p:spPr/>
        <p:txBody>
          <a:bodyPr/>
          <a:lstStyle/>
          <a:p>
            <a:r>
              <a:rPr lang="en-US" smtClean="0"/>
              <a:t>Chapter 4: Rolling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BF0426-CF19-4A3B-A5CD-23916080904C}" type="datetime1">
              <a:rPr lang="en-US" smtClean="0"/>
              <a:pPr/>
              <a:t>9/21/2014</a:t>
            </a:fld>
            <a:endParaRPr lang="en-US"/>
          </a:p>
        </p:txBody>
      </p:sp>
      <p:sp>
        <p:nvSpPr>
          <p:cNvPr id="5" name="Footer Placeholder 4"/>
          <p:cNvSpPr>
            <a:spLocks noGrp="1"/>
          </p:cNvSpPr>
          <p:nvPr>
            <p:ph type="ftr" sz="quarter" idx="11"/>
          </p:nvPr>
        </p:nvSpPr>
        <p:spPr/>
        <p:txBody>
          <a:bodyPr/>
          <a:lstStyle/>
          <a:p>
            <a:r>
              <a:rPr lang="en-US" smtClean="0"/>
              <a:t>Chapter 4: Rolling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6EAF98-D98B-4E50-97DF-CF9A86525C33}" type="datetime1">
              <a:rPr lang="en-US" smtClean="0"/>
              <a:pPr/>
              <a:t>9/21/2014</a:t>
            </a:fld>
            <a:endParaRPr lang="en-US"/>
          </a:p>
        </p:txBody>
      </p:sp>
      <p:sp>
        <p:nvSpPr>
          <p:cNvPr id="5" name="Footer Placeholder 4"/>
          <p:cNvSpPr>
            <a:spLocks noGrp="1"/>
          </p:cNvSpPr>
          <p:nvPr>
            <p:ph type="ftr" sz="quarter" idx="11"/>
          </p:nvPr>
        </p:nvSpPr>
        <p:spPr/>
        <p:txBody>
          <a:bodyPr/>
          <a:lstStyle/>
          <a:p>
            <a:r>
              <a:rPr lang="en-US" smtClean="0"/>
              <a:t>Chapter 4: Rolling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3F977D-C316-4B28-A39F-C4179CCF66D3}" type="datetime1">
              <a:rPr lang="en-US" smtClean="0"/>
              <a:pPr/>
              <a:t>9/21/2014</a:t>
            </a:fld>
            <a:endParaRPr lang="en-US"/>
          </a:p>
        </p:txBody>
      </p:sp>
      <p:sp>
        <p:nvSpPr>
          <p:cNvPr id="5" name="Footer Placeholder 4"/>
          <p:cNvSpPr>
            <a:spLocks noGrp="1"/>
          </p:cNvSpPr>
          <p:nvPr>
            <p:ph type="ftr" sz="quarter" idx="11"/>
          </p:nvPr>
        </p:nvSpPr>
        <p:spPr/>
        <p:txBody>
          <a:bodyPr/>
          <a:lstStyle/>
          <a:p>
            <a:r>
              <a:rPr lang="en-US" smtClean="0"/>
              <a:t>Chapter 4: Rolling - IE252</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B66AC8-F706-4084-9B7D-35723AEF5BCC}" type="datetime1">
              <a:rPr lang="en-US" smtClean="0"/>
              <a:pPr/>
              <a:t>9/21/2014</a:t>
            </a:fld>
            <a:endParaRPr lang="en-US"/>
          </a:p>
        </p:txBody>
      </p:sp>
      <p:sp>
        <p:nvSpPr>
          <p:cNvPr id="6" name="Footer Placeholder 5"/>
          <p:cNvSpPr>
            <a:spLocks noGrp="1"/>
          </p:cNvSpPr>
          <p:nvPr>
            <p:ph type="ftr" sz="quarter" idx="11"/>
          </p:nvPr>
        </p:nvSpPr>
        <p:spPr/>
        <p:txBody>
          <a:bodyPr/>
          <a:lstStyle/>
          <a:p>
            <a:r>
              <a:rPr lang="en-US" smtClean="0"/>
              <a:t>Chapter 4: Rolling - IE252</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C882C9-71C9-4661-BCF0-2DB6FB7047DE}" type="datetime1">
              <a:rPr lang="en-US" smtClean="0"/>
              <a:pPr/>
              <a:t>9/21/2014</a:t>
            </a:fld>
            <a:endParaRPr lang="en-US"/>
          </a:p>
        </p:txBody>
      </p:sp>
      <p:sp>
        <p:nvSpPr>
          <p:cNvPr id="8" name="Footer Placeholder 7"/>
          <p:cNvSpPr>
            <a:spLocks noGrp="1"/>
          </p:cNvSpPr>
          <p:nvPr>
            <p:ph type="ftr" sz="quarter" idx="11"/>
          </p:nvPr>
        </p:nvSpPr>
        <p:spPr/>
        <p:txBody>
          <a:bodyPr/>
          <a:lstStyle/>
          <a:p>
            <a:r>
              <a:rPr lang="en-US" smtClean="0"/>
              <a:t>Chapter 4: Rolling - IE252</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BEC236-0974-4A14-97D1-AA59208B38B6}" type="datetime1">
              <a:rPr lang="en-US" smtClean="0"/>
              <a:pPr/>
              <a:t>9/21/2014</a:t>
            </a:fld>
            <a:endParaRPr lang="en-US"/>
          </a:p>
        </p:txBody>
      </p:sp>
      <p:sp>
        <p:nvSpPr>
          <p:cNvPr id="4" name="Footer Placeholder 3"/>
          <p:cNvSpPr>
            <a:spLocks noGrp="1"/>
          </p:cNvSpPr>
          <p:nvPr>
            <p:ph type="ftr" sz="quarter" idx="11"/>
          </p:nvPr>
        </p:nvSpPr>
        <p:spPr/>
        <p:txBody>
          <a:bodyPr/>
          <a:lstStyle/>
          <a:p>
            <a:r>
              <a:rPr lang="en-US" smtClean="0"/>
              <a:t>Chapter 4: Rolling - IE252</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2F30B1-72FB-4094-B820-DD19FB0B20D8}" type="datetime1">
              <a:rPr lang="en-US" smtClean="0"/>
              <a:pPr/>
              <a:t>9/21/2014</a:t>
            </a:fld>
            <a:endParaRPr lang="en-US"/>
          </a:p>
        </p:txBody>
      </p:sp>
      <p:sp>
        <p:nvSpPr>
          <p:cNvPr id="3" name="Footer Placeholder 2"/>
          <p:cNvSpPr>
            <a:spLocks noGrp="1"/>
          </p:cNvSpPr>
          <p:nvPr>
            <p:ph type="ftr" sz="quarter" idx="11"/>
          </p:nvPr>
        </p:nvSpPr>
        <p:spPr/>
        <p:txBody>
          <a:bodyPr/>
          <a:lstStyle/>
          <a:p>
            <a:r>
              <a:rPr lang="en-US" smtClean="0"/>
              <a:t>Chapter 4: Rolling - IE252</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793060-7023-4A78-855D-6F29CA186086}" type="datetime1">
              <a:rPr lang="en-US" smtClean="0"/>
              <a:pPr/>
              <a:t>9/21/2014</a:t>
            </a:fld>
            <a:endParaRPr lang="en-US"/>
          </a:p>
        </p:txBody>
      </p:sp>
      <p:sp>
        <p:nvSpPr>
          <p:cNvPr id="6" name="Footer Placeholder 5"/>
          <p:cNvSpPr>
            <a:spLocks noGrp="1"/>
          </p:cNvSpPr>
          <p:nvPr>
            <p:ph type="ftr" sz="quarter" idx="11"/>
          </p:nvPr>
        </p:nvSpPr>
        <p:spPr/>
        <p:txBody>
          <a:bodyPr/>
          <a:lstStyle/>
          <a:p>
            <a:r>
              <a:rPr lang="en-US" smtClean="0"/>
              <a:t>Chapter 4: Rolling - IE252</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6C35697D-F245-4FBC-92B6-1F3448D077D1}" type="datetime1">
              <a:rPr lang="en-US" smtClean="0"/>
              <a:pPr/>
              <a:t>9/21/2014</a:t>
            </a:fld>
            <a:endParaRPr lang="en-US"/>
          </a:p>
        </p:txBody>
      </p:sp>
      <p:sp>
        <p:nvSpPr>
          <p:cNvPr id="9" name="Slide Number Placeholder 8"/>
          <p:cNvSpPr>
            <a:spLocks noGrp="1"/>
          </p:cNvSpPr>
          <p:nvPr>
            <p:ph type="sldNum" sz="quarter" idx="11"/>
          </p:nvPr>
        </p:nvSpPr>
        <p:spPr/>
        <p:txBody>
          <a:bodyPr/>
          <a:lstStyle/>
          <a:p>
            <a:fld id="{52102C6B-3D02-4064-9A4B-6A3BCBC92CB2}"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Chapter 4: Rolling - IE252</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2102C6B-3D02-4064-9A4B-6A3BCBC92CB2}"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en-US" smtClean="0"/>
              <a:t>Chapter 4: Rolling - IE252</a:t>
            </a:r>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B42CE72D-4494-4EB9-9F4C-2108EC4F38D2}" type="datetime1">
              <a:rPr lang="en-US" smtClean="0"/>
              <a:pPr/>
              <a:t>9/21/2014</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97D004E4-B1AF-4BAA-A01A-23BFBF2ABFF3}"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a:t>
            </a:fld>
            <a:endParaRPr lang="en-US"/>
          </a:p>
        </p:txBody>
      </p:sp>
      <p:sp>
        <p:nvSpPr>
          <p:cNvPr id="10" name="Rectangle 2"/>
          <p:cNvSpPr txBox="1">
            <a:spLocks noChangeArrowheads="1"/>
          </p:cNvSpPr>
          <p:nvPr/>
        </p:nvSpPr>
        <p:spPr>
          <a:xfrm>
            <a:off x="428596" y="1500174"/>
            <a:ext cx="7772400" cy="1143000"/>
          </a:xfrm>
          <a:prstGeom prst="rect">
            <a:avLst/>
          </a:prstGeom>
        </p:spPr>
        <p:txBody>
          <a:bodyPr vert="horz" lIns="91440" tIns="45720" rIns="91440" bIns="45720" rtlCol="0" anchor="b">
            <a:noAutofit/>
          </a:bodyPr>
          <a:lstStyle/>
          <a:p>
            <a:pPr lvl="0">
              <a:spcBef>
                <a:spcPct val="0"/>
              </a:spcBef>
              <a:defRPr/>
            </a:pPr>
            <a:r>
              <a:rPr lang="en-US" sz="6600" spc="-100" dirty="0" smtClean="0">
                <a:solidFill>
                  <a:schemeClr val="tx2"/>
                </a:solidFill>
                <a:latin typeface="+mj-lt"/>
                <a:ea typeface="+mj-ea"/>
                <a:cs typeface="+mj-cs"/>
              </a:rPr>
              <a:t>        Chapter 4</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0" i="0" u="none" strike="noStrike" kern="1200" cap="none" spc="-100" normalizeH="0" baseline="0" noProof="0" dirty="0" smtClean="0">
                <a:ln>
                  <a:noFill/>
                </a:ln>
                <a:solidFill>
                  <a:schemeClr val="tx1">
                    <a:tint val="75000"/>
                  </a:schemeClr>
                </a:solidFill>
                <a:effectLst/>
                <a:uLnTx/>
                <a:uFillTx/>
                <a:latin typeface="+mj-lt"/>
                <a:ea typeface="+mj-ea"/>
                <a:cs typeface="+mj-cs"/>
              </a:rPr>
              <a:t>Power</a:t>
            </a:r>
            <a:r>
              <a:rPr kumimoji="0" lang="en-US" sz="2000" b="0" i="0" u="none" strike="noStrike" kern="1200" cap="none" spc="-100" normalizeH="0" noProof="0" dirty="0" smtClean="0">
                <a:ln>
                  <a:noFill/>
                </a:ln>
                <a:solidFill>
                  <a:schemeClr val="tx1">
                    <a:tint val="75000"/>
                  </a:schemeClr>
                </a:solidFill>
                <a:effectLst/>
                <a:uLnTx/>
                <a:uFillTx/>
                <a:latin typeface="+mj-lt"/>
                <a:ea typeface="+mj-ea"/>
                <a:cs typeface="+mj-cs"/>
              </a:rPr>
              <a:t> Estimation in Strip Rolling Process</a:t>
            </a:r>
            <a:endParaRPr lang="en-US" sz="2000" dirty="0" smtClean="0">
              <a:solidFill>
                <a:schemeClr val="tx1">
                  <a:tint val="75000"/>
                </a:schemeClr>
              </a:solidFill>
            </a:endParaRPr>
          </a:p>
        </p:txBody>
      </p:sp>
      <p:pic>
        <p:nvPicPr>
          <p:cNvPr id="1026" name="Picture 2"/>
          <p:cNvPicPr>
            <a:picLocks noChangeAspect="1" noChangeArrowheads="1"/>
          </p:cNvPicPr>
          <p:nvPr/>
        </p:nvPicPr>
        <p:blipFill>
          <a:blip r:embed="rId3"/>
          <a:srcRect l="13476" t="39551" r="28515" b="44336"/>
          <a:stretch>
            <a:fillRect/>
          </a:stretch>
        </p:blipFill>
        <p:spPr bwMode="auto">
          <a:xfrm>
            <a:off x="928662" y="2786058"/>
            <a:ext cx="7072362" cy="1571636"/>
          </a:xfrm>
          <a:prstGeom prst="rect">
            <a:avLst/>
          </a:prstGeom>
          <a:noFill/>
          <a:ln w="9525">
            <a:noFill/>
            <a:miter lim="800000"/>
            <a:headEnd/>
            <a:tailEnd/>
          </a:ln>
          <a:effectLst/>
        </p:spPr>
      </p:pic>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B370F7FB-92B7-4E6F-BCA4-AB1411010F3E}"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10</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2" name="Rounded Rectangle 11"/>
          <p:cNvSpPr/>
          <p:nvPr/>
        </p:nvSpPr>
        <p:spPr>
          <a:xfrm>
            <a:off x="3786182" y="428604"/>
            <a:ext cx="1785950" cy="28575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6143636" y="428604"/>
            <a:ext cx="1928826"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57158" y="1500174"/>
            <a:ext cx="8072494" cy="369332"/>
          </a:xfrm>
          <a:prstGeom prst="rect">
            <a:avLst/>
          </a:prstGeom>
        </p:spPr>
        <p:txBody>
          <a:bodyPr wrap="square">
            <a:spAutoFit/>
          </a:bodyPr>
          <a:lstStyle/>
          <a:p>
            <a:r>
              <a:rPr lang="en-US" dirty="0" smtClean="0"/>
              <a:t>Flow diagram of steel making (Rolling Process) </a:t>
            </a:r>
            <a:endParaRPr lang="en-US" dirty="0"/>
          </a:p>
        </p:txBody>
      </p:sp>
      <p:pic>
        <p:nvPicPr>
          <p:cNvPr id="36866" name="Picture 2" descr="strengstobning.jpg"/>
          <p:cNvPicPr>
            <a:picLocks noChangeAspect="1" noChangeArrowheads="1"/>
          </p:cNvPicPr>
          <p:nvPr/>
        </p:nvPicPr>
        <p:blipFill>
          <a:blip r:embed="rId3"/>
          <a:srcRect/>
          <a:stretch>
            <a:fillRect/>
          </a:stretch>
        </p:blipFill>
        <p:spPr bwMode="auto">
          <a:xfrm>
            <a:off x="1500166" y="2071678"/>
            <a:ext cx="4762500" cy="3695701"/>
          </a:xfrm>
          <a:prstGeom prst="rect">
            <a:avLst/>
          </a:prstGeom>
          <a:noFill/>
        </p:spPr>
      </p:pic>
      <p:sp>
        <p:nvSpPr>
          <p:cNvPr id="15" name="TextBox 14"/>
          <p:cNvSpPr txBox="1"/>
          <p:nvPr/>
        </p:nvSpPr>
        <p:spPr>
          <a:xfrm>
            <a:off x="2143108" y="5857892"/>
            <a:ext cx="4071966" cy="369332"/>
          </a:xfrm>
          <a:prstGeom prst="rect">
            <a:avLst/>
          </a:prstGeom>
          <a:solidFill>
            <a:schemeClr val="bg2">
              <a:lumMod val="90000"/>
            </a:schemeClr>
          </a:solidFill>
        </p:spPr>
        <p:txBody>
          <a:bodyPr wrap="square" rtlCol="0">
            <a:spAutoFit/>
          </a:bodyPr>
          <a:lstStyle/>
          <a:p>
            <a:r>
              <a:rPr lang="en-US" dirty="0" smtClean="0"/>
              <a:t>Hot rolling process starting from casting</a:t>
            </a:r>
            <a:endParaRPr lang="en-US" dirty="0"/>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C54050F-793D-4E1C-A177-B850109E3636}"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11</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cxnSp>
        <p:nvCxnSpPr>
          <p:cNvPr id="14" name="Straight Connector 13"/>
          <p:cNvCxnSpPr/>
          <p:nvPr/>
        </p:nvCxnSpPr>
        <p:spPr>
          <a:xfrm>
            <a:off x="6143636" y="428604"/>
            <a:ext cx="1928826"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57158" y="1500174"/>
            <a:ext cx="8072494" cy="369332"/>
          </a:xfrm>
          <a:prstGeom prst="rect">
            <a:avLst/>
          </a:prstGeom>
        </p:spPr>
        <p:txBody>
          <a:bodyPr wrap="square">
            <a:spAutoFit/>
          </a:bodyPr>
          <a:lstStyle/>
          <a:p>
            <a:r>
              <a:rPr lang="en-US" dirty="0" smtClean="0"/>
              <a:t>Flow diagram of steel making (Rolling Process) </a:t>
            </a:r>
            <a:endParaRPr lang="en-US" dirty="0"/>
          </a:p>
        </p:txBody>
      </p:sp>
      <p:pic>
        <p:nvPicPr>
          <p:cNvPr id="6148" name="Picture 4"/>
          <p:cNvPicPr>
            <a:picLocks noChangeAspect="1" noChangeArrowheads="1"/>
          </p:cNvPicPr>
          <p:nvPr/>
        </p:nvPicPr>
        <p:blipFill>
          <a:blip r:embed="rId3">
            <a:lum bright="-54000" contrast="70000"/>
          </a:blip>
          <a:srcRect/>
          <a:stretch>
            <a:fillRect/>
          </a:stretch>
        </p:blipFill>
        <p:spPr bwMode="auto">
          <a:xfrm rot="5400000">
            <a:off x="1153228" y="846980"/>
            <a:ext cx="4773369" cy="6651261"/>
          </a:xfrm>
          <a:prstGeom prst="rect">
            <a:avLst/>
          </a:prstGeom>
          <a:noFill/>
          <a:ln w="9525">
            <a:noFill/>
            <a:miter lim="800000"/>
            <a:headEnd/>
            <a:tailEnd/>
          </a:ln>
        </p:spPr>
      </p:pic>
      <p:pic>
        <p:nvPicPr>
          <p:cNvPr id="34818" name="Picture 2" descr="bloom-billet-slab.jpg"/>
          <p:cNvPicPr>
            <a:picLocks noChangeAspect="1" noChangeArrowheads="1"/>
          </p:cNvPicPr>
          <p:nvPr/>
        </p:nvPicPr>
        <p:blipFill>
          <a:blip r:embed="rId4"/>
          <a:srcRect/>
          <a:stretch>
            <a:fillRect/>
          </a:stretch>
        </p:blipFill>
        <p:spPr bwMode="auto">
          <a:xfrm>
            <a:off x="6500826" y="785794"/>
            <a:ext cx="1905000" cy="1514475"/>
          </a:xfrm>
          <a:prstGeom prst="rect">
            <a:avLst/>
          </a:prstGeom>
          <a:noFill/>
        </p:spPr>
      </p:pic>
      <p:sp>
        <p:nvSpPr>
          <p:cNvPr id="15" name="Right Brace 14"/>
          <p:cNvSpPr/>
          <p:nvPr/>
        </p:nvSpPr>
        <p:spPr>
          <a:xfrm>
            <a:off x="6429388" y="2571744"/>
            <a:ext cx="571504" cy="2786082"/>
          </a:xfrm>
          <a:prstGeom prst="rightBrace">
            <a:avLst/>
          </a:prstGeom>
          <a:noFill/>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7070651" y="2509284"/>
            <a:ext cx="1052624" cy="1456660"/>
          </a:xfrm>
          <a:custGeom>
            <a:avLst/>
            <a:gdLst>
              <a:gd name="connsiteX0" fmla="*/ 0 w 1052624"/>
              <a:gd name="connsiteY0" fmla="*/ 1456660 h 1456660"/>
              <a:gd name="connsiteX1" fmla="*/ 903768 w 1052624"/>
              <a:gd name="connsiteY1" fmla="*/ 1169581 h 1456660"/>
              <a:gd name="connsiteX2" fmla="*/ 893135 w 1052624"/>
              <a:gd name="connsiteY2" fmla="*/ 0 h 1456660"/>
            </a:gdLst>
            <a:ahLst/>
            <a:cxnLst>
              <a:cxn ang="0">
                <a:pos x="connsiteX0" y="connsiteY0"/>
              </a:cxn>
              <a:cxn ang="0">
                <a:pos x="connsiteX1" y="connsiteY1"/>
              </a:cxn>
              <a:cxn ang="0">
                <a:pos x="connsiteX2" y="connsiteY2"/>
              </a:cxn>
            </a:cxnLst>
            <a:rect l="l" t="t" r="r" b="b"/>
            <a:pathLst>
              <a:path w="1052624" h="1456660">
                <a:moveTo>
                  <a:pt x="0" y="1456660"/>
                </a:moveTo>
                <a:cubicBezTo>
                  <a:pt x="377456" y="1434509"/>
                  <a:pt x="754912" y="1412358"/>
                  <a:pt x="903768" y="1169581"/>
                </a:cubicBezTo>
                <a:cubicBezTo>
                  <a:pt x="1052624" y="926804"/>
                  <a:pt x="972879" y="463402"/>
                  <a:pt x="893135" y="0"/>
                </a:cubicBezTo>
              </a:path>
            </a:pathLst>
          </a:custGeom>
          <a:ln w="22225">
            <a:headEnd type="none"/>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4820" name="Picture 4" descr="http://www.mcnostra.ru/images/billets.jpg"/>
          <p:cNvPicPr>
            <a:picLocks noChangeAspect="1" noChangeArrowheads="1"/>
          </p:cNvPicPr>
          <p:nvPr/>
        </p:nvPicPr>
        <p:blipFill>
          <a:blip r:embed="rId5"/>
          <a:srcRect/>
          <a:stretch>
            <a:fillRect/>
          </a:stretch>
        </p:blipFill>
        <p:spPr bwMode="auto">
          <a:xfrm>
            <a:off x="6715140" y="5357826"/>
            <a:ext cx="1733550" cy="1238250"/>
          </a:xfrm>
          <a:prstGeom prst="rect">
            <a:avLst/>
          </a:prstGeom>
          <a:noFill/>
        </p:spPr>
      </p:pic>
      <p:sp>
        <p:nvSpPr>
          <p:cNvPr id="17" name="Freeform 16"/>
          <p:cNvSpPr/>
          <p:nvPr/>
        </p:nvSpPr>
        <p:spPr>
          <a:xfrm flipV="1">
            <a:off x="7072330" y="4000504"/>
            <a:ext cx="1052624" cy="1285884"/>
          </a:xfrm>
          <a:custGeom>
            <a:avLst/>
            <a:gdLst>
              <a:gd name="connsiteX0" fmla="*/ 0 w 1052624"/>
              <a:gd name="connsiteY0" fmla="*/ 1456660 h 1456660"/>
              <a:gd name="connsiteX1" fmla="*/ 903768 w 1052624"/>
              <a:gd name="connsiteY1" fmla="*/ 1169581 h 1456660"/>
              <a:gd name="connsiteX2" fmla="*/ 893135 w 1052624"/>
              <a:gd name="connsiteY2" fmla="*/ 0 h 1456660"/>
            </a:gdLst>
            <a:ahLst/>
            <a:cxnLst>
              <a:cxn ang="0">
                <a:pos x="connsiteX0" y="connsiteY0"/>
              </a:cxn>
              <a:cxn ang="0">
                <a:pos x="connsiteX1" y="connsiteY1"/>
              </a:cxn>
              <a:cxn ang="0">
                <a:pos x="connsiteX2" y="connsiteY2"/>
              </a:cxn>
            </a:cxnLst>
            <a:rect l="l" t="t" r="r" b="b"/>
            <a:pathLst>
              <a:path w="1052624" h="1456660">
                <a:moveTo>
                  <a:pt x="0" y="1456660"/>
                </a:moveTo>
                <a:cubicBezTo>
                  <a:pt x="377456" y="1434509"/>
                  <a:pt x="754912" y="1412358"/>
                  <a:pt x="903768" y="1169581"/>
                </a:cubicBezTo>
                <a:cubicBezTo>
                  <a:pt x="1052624" y="926804"/>
                  <a:pt x="972879" y="463402"/>
                  <a:pt x="893135" y="0"/>
                </a:cubicBezTo>
              </a:path>
            </a:pathLst>
          </a:custGeom>
          <a:ln w="22225">
            <a:headEnd type="none"/>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75453411-D9BF-4F10-A5B1-28AC1A1656E7}"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12</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357158" y="1500174"/>
            <a:ext cx="8072494" cy="369332"/>
          </a:xfrm>
          <a:prstGeom prst="rect">
            <a:avLst/>
          </a:prstGeom>
        </p:spPr>
        <p:txBody>
          <a:bodyPr wrap="square">
            <a:spAutoFit/>
          </a:bodyPr>
          <a:lstStyle/>
          <a:p>
            <a:r>
              <a:rPr lang="en-US" dirty="0" smtClean="0"/>
              <a:t>Flow diagram of steel making (Rolling Process) </a:t>
            </a:r>
            <a:endParaRPr lang="en-US" dirty="0"/>
          </a:p>
        </p:txBody>
      </p:sp>
      <p:pic>
        <p:nvPicPr>
          <p:cNvPr id="6148" name="Picture 4"/>
          <p:cNvPicPr>
            <a:picLocks noChangeAspect="1" noChangeArrowheads="1"/>
          </p:cNvPicPr>
          <p:nvPr/>
        </p:nvPicPr>
        <p:blipFill>
          <a:blip r:embed="rId3">
            <a:lum bright="-54000" contrast="70000"/>
          </a:blip>
          <a:srcRect b="69813"/>
          <a:stretch>
            <a:fillRect/>
          </a:stretch>
        </p:blipFill>
        <p:spPr bwMode="auto">
          <a:xfrm rot="5400000">
            <a:off x="-1025631" y="3240153"/>
            <a:ext cx="4773369" cy="2007791"/>
          </a:xfrm>
          <a:prstGeom prst="rect">
            <a:avLst/>
          </a:prstGeom>
          <a:noFill/>
          <a:ln w="9525">
            <a:noFill/>
            <a:miter lim="800000"/>
            <a:headEnd/>
            <a:tailEnd/>
          </a:ln>
        </p:spPr>
      </p:pic>
      <p:sp>
        <p:nvSpPr>
          <p:cNvPr id="15" name="Right Brace 14"/>
          <p:cNvSpPr/>
          <p:nvPr/>
        </p:nvSpPr>
        <p:spPr>
          <a:xfrm>
            <a:off x="6429388" y="2571744"/>
            <a:ext cx="571504" cy="2786082"/>
          </a:xfrm>
          <a:prstGeom prst="rightBrace">
            <a:avLst/>
          </a:prstGeom>
          <a:noFill/>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3" name="Picture 3"/>
          <p:cNvPicPr>
            <a:picLocks noChangeAspect="1" noChangeArrowheads="1"/>
          </p:cNvPicPr>
          <p:nvPr/>
        </p:nvPicPr>
        <p:blipFill>
          <a:blip r:embed="rId4" cstate="print">
            <a:lum bright="-72000" contrast="96000"/>
          </a:blip>
          <a:srcRect/>
          <a:stretch>
            <a:fillRect/>
          </a:stretch>
        </p:blipFill>
        <p:spPr bwMode="auto">
          <a:xfrm rot="5400000">
            <a:off x="2891823" y="1751591"/>
            <a:ext cx="4116240" cy="5613670"/>
          </a:xfrm>
          <a:prstGeom prst="rect">
            <a:avLst/>
          </a:prstGeom>
          <a:noFill/>
          <a:ln w="9525">
            <a:noFill/>
            <a:miter lim="800000"/>
            <a:headEnd/>
            <a:tailEnd/>
          </a:ln>
        </p:spPr>
      </p:pic>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753CA8F-29BC-4BFF-A30D-156044E8DC41}"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13</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cxnSp>
        <p:nvCxnSpPr>
          <p:cNvPr id="14" name="Straight Connector 13"/>
          <p:cNvCxnSpPr/>
          <p:nvPr/>
        </p:nvCxnSpPr>
        <p:spPr>
          <a:xfrm>
            <a:off x="642910" y="1785926"/>
            <a:ext cx="4643470"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57158" y="1500174"/>
            <a:ext cx="8072494" cy="2585323"/>
          </a:xfrm>
          <a:prstGeom prst="rect">
            <a:avLst/>
          </a:prstGeom>
        </p:spPr>
        <p:txBody>
          <a:bodyPr wrap="square">
            <a:spAutoFit/>
          </a:bodyPr>
          <a:lstStyle/>
          <a:p>
            <a:pPr>
              <a:buFont typeface="Wingdings" pitchFamily="2" charset="2"/>
              <a:buChar char="Ø"/>
            </a:pPr>
            <a:r>
              <a:rPr lang="en-US" dirty="0" smtClean="0"/>
              <a:t>Strain hardening is involved in cold rolling process, while it does not exist in hot rolling. Hot rolling depends on work piece temperature and strain rate and the process involves annealing condition.</a:t>
            </a:r>
          </a:p>
          <a:p>
            <a:pPr>
              <a:buFont typeface="Wingdings" pitchFamily="2" charset="2"/>
              <a:buChar char="Ø"/>
            </a:pPr>
            <a:endParaRPr lang="en-US" dirty="0" smtClean="0"/>
          </a:p>
          <a:p>
            <a:pPr>
              <a:buFont typeface="Wingdings" pitchFamily="2" charset="2"/>
              <a:buChar char="Ø"/>
            </a:pPr>
            <a:r>
              <a:rPr lang="en-US" dirty="0" smtClean="0"/>
              <a:t>Friction condition is very high between roll and work piece in cold rolling process where lubrication is necessary in such case. </a:t>
            </a:r>
          </a:p>
          <a:p>
            <a:pPr>
              <a:buFont typeface="Wingdings" pitchFamily="2" charset="2"/>
              <a:buChar char="Ø"/>
            </a:pPr>
            <a:endParaRPr lang="en-US" dirty="0" smtClean="0"/>
          </a:p>
          <a:p>
            <a:pPr>
              <a:buFont typeface="Wingdings" pitchFamily="2" charset="2"/>
              <a:buChar char="Ø"/>
            </a:pPr>
            <a:r>
              <a:rPr lang="en-US" dirty="0" smtClean="0"/>
              <a:t>Sliding friction condition exists between roll and work piece in cold rolling, while a sticking friction condition exists in case of hot rolling.</a:t>
            </a:r>
            <a:endParaRPr lang="en-US" dirty="0"/>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F1FB278-D946-48A8-8D97-EBB5CB8D0EEB}"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14</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285720" y="1428736"/>
            <a:ext cx="8072494" cy="1200329"/>
          </a:xfrm>
          <a:prstGeom prst="rect">
            <a:avLst/>
          </a:prstGeom>
        </p:spPr>
        <p:txBody>
          <a:bodyPr wrap="square">
            <a:spAutoFit/>
          </a:bodyPr>
          <a:lstStyle/>
          <a:p>
            <a:r>
              <a:rPr lang="en-US" b="1" i="1" dirty="0" smtClean="0"/>
              <a:t>Rolling mill (machines);</a:t>
            </a:r>
            <a:r>
              <a:rPr lang="en-US" dirty="0" smtClean="0"/>
              <a:t> rolling process is carried out on </a:t>
            </a:r>
            <a:r>
              <a:rPr lang="en-US" b="1" dirty="0" smtClean="0">
                <a:solidFill>
                  <a:srgbClr val="0070C0"/>
                </a:solidFill>
              </a:rPr>
              <a:t>a machine called rolling mill</a:t>
            </a:r>
            <a:r>
              <a:rPr lang="en-US" dirty="0" smtClean="0"/>
              <a:t>. The rolls are usually flat type when rolling flat strip, and deformed rolls in case of structure or round stripes/channels. The rolls are assembled in housing and the entire unit called </a:t>
            </a:r>
            <a:r>
              <a:rPr lang="en-US" dirty="0" smtClean="0">
                <a:solidFill>
                  <a:srgbClr val="C00000"/>
                </a:solidFill>
              </a:rPr>
              <a:t>rolling stand. </a:t>
            </a:r>
            <a:endParaRPr lang="en-US" dirty="0">
              <a:solidFill>
                <a:srgbClr val="C00000"/>
              </a:solidFill>
            </a:endParaRPr>
          </a:p>
        </p:txBody>
      </p:sp>
      <p:pic>
        <p:nvPicPr>
          <p:cNvPr id="13" name="Picture 5"/>
          <p:cNvPicPr>
            <a:picLocks noChangeAspect="1" noChangeArrowheads="1"/>
          </p:cNvPicPr>
          <p:nvPr/>
        </p:nvPicPr>
        <p:blipFill>
          <a:blip r:embed="rId3"/>
          <a:srcRect l="13593" t="17773" r="41797" b="35449"/>
          <a:stretch>
            <a:fillRect/>
          </a:stretch>
        </p:blipFill>
        <p:spPr bwMode="auto">
          <a:xfrm>
            <a:off x="3857620" y="2643182"/>
            <a:ext cx="4143404" cy="3475817"/>
          </a:xfrm>
          <a:prstGeom prst="rect">
            <a:avLst/>
          </a:prstGeom>
          <a:noFill/>
          <a:ln w="9525">
            <a:noFill/>
            <a:miter lim="800000"/>
            <a:headEnd/>
            <a:tailEnd/>
          </a:ln>
          <a:effectLst/>
        </p:spPr>
      </p:pic>
      <p:sp>
        <p:nvSpPr>
          <p:cNvPr id="37894" name="Rectangle 6"/>
          <p:cNvSpPr>
            <a:spLocks noChangeArrowheads="1"/>
          </p:cNvSpPr>
          <p:nvPr/>
        </p:nvSpPr>
        <p:spPr bwMode="auto">
          <a:xfrm>
            <a:off x="357158" y="2714620"/>
            <a:ext cx="3286148"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en-US" altLang="ko-KR" sz="2800" b="0" i="0" u="none" strike="noStrike" cap="none" normalizeH="0" baseline="0" dirty="0" smtClean="0">
                <a:ln>
                  <a:noFill/>
                </a:ln>
                <a:solidFill>
                  <a:srgbClr val="0070C0"/>
                </a:solidFill>
                <a:effectLst/>
                <a:latin typeface="Times New Roman" pitchFamily="18" charset="0"/>
                <a:ea typeface="Batang" charset="-127"/>
                <a:cs typeface="Times New Roman" pitchFamily="18" charset="0"/>
              </a:rPr>
              <a:t>Typical arrangement of rolls in a rolling mill.</a:t>
            </a:r>
            <a:endParaRPr kumimoji="0" lang="en-US" altLang="ko-KR" sz="1600" b="0" i="0" u="none" strike="noStrike" cap="none" normalizeH="0" baseline="0" dirty="0" smtClean="0">
              <a:ln>
                <a:noFill/>
              </a:ln>
              <a:solidFill>
                <a:srgbClr val="0070C0"/>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l"/>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2-high single pass or pull over;</a:t>
            </a:r>
            <a:endParaRPr kumimoji="0" lang="en-US" altLang="ko-KR" sz="16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l"/>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2-high reversing mill;</a:t>
            </a:r>
            <a:endParaRPr kumimoji="0" lang="en-US" altLang="ko-KR" sz="16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l"/>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3-high mill;</a:t>
            </a:r>
            <a:endParaRPr kumimoji="0" lang="en-US" altLang="ko-KR" sz="16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l"/>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4-high mill;</a:t>
            </a:r>
            <a:endParaRPr kumimoji="0" lang="en-US" altLang="ko-KR" sz="16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l"/>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6- and </a:t>
            </a:r>
            <a:endParaRPr kumimoji="0" lang="en-US" altLang="ko-KR" sz="16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lphaLcParenR"/>
              <a:tabLst>
                <a:tab pos="457200" algn="l"/>
              </a:tabLst>
            </a:pPr>
            <a:r>
              <a:rPr kumimoji="0" lang="en-US" altLang="ko-KR" b="0" i="0" u="none" strike="noStrike" cap="none" normalizeH="0" baseline="0" dirty="0" smtClean="0">
                <a:ln>
                  <a:noFill/>
                </a:ln>
                <a:solidFill>
                  <a:schemeClr val="tx1"/>
                </a:solidFill>
                <a:effectLst/>
                <a:latin typeface="Times New Roman" pitchFamily="18" charset="0"/>
                <a:ea typeface="Batang" charset="-127"/>
                <a:cs typeface="Times New Roman" pitchFamily="18" charset="0"/>
              </a:rPr>
              <a:t>12-high cluster roll mill</a:t>
            </a:r>
            <a:endParaRPr kumimoji="0" lang="en-US" altLang="ko-KR" sz="4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8E38B9A7-0D1A-433F-BC99-3E12BD4423AB}"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15</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142844" y="1428736"/>
            <a:ext cx="3857652" cy="4247317"/>
          </a:xfrm>
          <a:prstGeom prst="rect">
            <a:avLst/>
          </a:prstGeom>
        </p:spPr>
        <p:txBody>
          <a:bodyPr wrap="square">
            <a:spAutoFit/>
          </a:bodyPr>
          <a:lstStyle/>
          <a:p>
            <a:r>
              <a:rPr lang="en-US" b="1" i="1" dirty="0" smtClean="0"/>
              <a:t>Rolling mill (machines);</a:t>
            </a:r>
            <a:r>
              <a:rPr lang="en-US" dirty="0" smtClean="0"/>
              <a:t>  </a:t>
            </a:r>
          </a:p>
          <a:p>
            <a:pPr>
              <a:buFont typeface="Wingdings" pitchFamily="2" charset="2"/>
              <a:buChar char="Ø"/>
            </a:pPr>
            <a:r>
              <a:rPr lang="en-US" dirty="0" smtClean="0"/>
              <a:t>For example, a rolling mill have two rolls in its stands called </a:t>
            </a:r>
            <a:r>
              <a:rPr lang="en-US" i="1" dirty="0" smtClean="0"/>
              <a:t>two-roll</a:t>
            </a:r>
            <a:r>
              <a:rPr lang="en-US" dirty="0" smtClean="0"/>
              <a:t> mill. Similarly, A </a:t>
            </a:r>
            <a:r>
              <a:rPr lang="en-US" i="1" dirty="0" smtClean="0"/>
              <a:t>three-high mill </a:t>
            </a:r>
            <a:r>
              <a:rPr lang="en-US" dirty="0" smtClean="0"/>
              <a:t>has three </a:t>
            </a:r>
            <a:r>
              <a:rPr lang="en-US" dirty="0" err="1" smtClean="0"/>
              <a:t>rolls,etc</a:t>
            </a:r>
            <a:r>
              <a:rPr lang="en-US" dirty="0" smtClean="0"/>
              <a:t>. </a:t>
            </a:r>
          </a:p>
          <a:p>
            <a:pPr>
              <a:buFont typeface="Wingdings" pitchFamily="2" charset="2"/>
              <a:buChar char="Ø"/>
            </a:pPr>
            <a:endParaRPr lang="en-US" dirty="0" smtClean="0"/>
          </a:p>
          <a:p>
            <a:pPr>
              <a:buFont typeface="Wingdings" pitchFamily="2" charset="2"/>
              <a:buChar char="Ø"/>
            </a:pPr>
            <a:r>
              <a:rPr lang="en-US" dirty="0" smtClean="0"/>
              <a:t>The rolls that are in contact with the work-piece are called </a:t>
            </a:r>
            <a:r>
              <a:rPr lang="en-US" i="1" dirty="0" smtClean="0">
                <a:solidFill>
                  <a:srgbClr val="0070C0"/>
                </a:solidFill>
              </a:rPr>
              <a:t>working rolls</a:t>
            </a:r>
            <a:r>
              <a:rPr lang="en-US" dirty="0" smtClean="0"/>
              <a:t>, while those idles and supporting the work-piece are called </a:t>
            </a:r>
            <a:r>
              <a:rPr lang="en-US" i="1" dirty="0" smtClean="0">
                <a:solidFill>
                  <a:srgbClr val="0070C0"/>
                </a:solidFill>
              </a:rPr>
              <a:t>backup rolls</a:t>
            </a:r>
            <a:r>
              <a:rPr lang="en-US" i="1" dirty="0" smtClean="0"/>
              <a:t>.</a:t>
            </a:r>
          </a:p>
          <a:p>
            <a:pPr>
              <a:buFont typeface="Wingdings" pitchFamily="2" charset="2"/>
              <a:buChar char="Ø"/>
            </a:pPr>
            <a:endParaRPr lang="en-US" i="1" dirty="0" smtClean="0"/>
          </a:p>
          <a:p>
            <a:pPr>
              <a:buFont typeface="Wingdings" pitchFamily="2" charset="2"/>
              <a:buChar char="Ø"/>
            </a:pPr>
            <a:r>
              <a:rPr lang="en-US" dirty="0" smtClean="0"/>
              <a:t> Different roll diameters are commonly used for more support and for </a:t>
            </a:r>
            <a:r>
              <a:rPr lang="en-US" dirty="0" smtClean="0">
                <a:solidFill>
                  <a:srgbClr val="0070C0"/>
                </a:solidFill>
              </a:rPr>
              <a:t>avoiding roll deflection</a:t>
            </a:r>
            <a:r>
              <a:rPr lang="en-US" dirty="0" smtClean="0"/>
              <a:t>, </a:t>
            </a:r>
            <a:r>
              <a:rPr lang="en-US" dirty="0" smtClean="0">
                <a:solidFill>
                  <a:srgbClr val="C00000"/>
                </a:solidFill>
              </a:rPr>
              <a:t>which results in defect rolling product. </a:t>
            </a:r>
            <a:endParaRPr lang="en-US" dirty="0">
              <a:solidFill>
                <a:srgbClr val="C00000"/>
              </a:solidFill>
            </a:endParaRPr>
          </a:p>
        </p:txBody>
      </p:sp>
      <p:pic>
        <p:nvPicPr>
          <p:cNvPr id="45058" name="Picture 2" descr="4Hi-MILL"/>
          <p:cNvPicPr>
            <a:picLocks noChangeAspect="1" noChangeArrowheads="1"/>
          </p:cNvPicPr>
          <p:nvPr/>
        </p:nvPicPr>
        <p:blipFill>
          <a:blip r:embed="rId3"/>
          <a:srcRect/>
          <a:stretch>
            <a:fillRect/>
          </a:stretch>
        </p:blipFill>
        <p:spPr bwMode="auto">
          <a:xfrm>
            <a:off x="3857620" y="1760366"/>
            <a:ext cx="4643470" cy="4669030"/>
          </a:xfrm>
          <a:prstGeom prst="rect">
            <a:avLst/>
          </a:prstGeom>
          <a:noFill/>
        </p:spPr>
      </p:pic>
      <p:sp>
        <p:nvSpPr>
          <p:cNvPr id="15" name="Right Arrow 14"/>
          <p:cNvSpPr/>
          <p:nvPr/>
        </p:nvSpPr>
        <p:spPr>
          <a:xfrm>
            <a:off x="2571736" y="5572140"/>
            <a:ext cx="1214446" cy="4286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74FE279-A5F1-4DD8-BF67-6DFD8D7471A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16</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285720" y="1428736"/>
            <a:ext cx="3857652" cy="4801314"/>
          </a:xfrm>
          <a:prstGeom prst="rect">
            <a:avLst/>
          </a:prstGeom>
        </p:spPr>
        <p:txBody>
          <a:bodyPr wrap="square">
            <a:spAutoFit/>
          </a:bodyPr>
          <a:lstStyle/>
          <a:p>
            <a:r>
              <a:rPr lang="en-US" b="1" i="1" dirty="0" smtClean="0"/>
              <a:t>Rolling mill (machines);</a:t>
            </a:r>
            <a:r>
              <a:rPr lang="en-US" dirty="0" smtClean="0"/>
              <a:t>  </a:t>
            </a:r>
          </a:p>
          <a:p>
            <a:pPr>
              <a:buFont typeface="Wingdings" pitchFamily="2" charset="2"/>
              <a:buChar char="Ø"/>
            </a:pPr>
            <a:r>
              <a:rPr lang="en-US" dirty="0" smtClean="0"/>
              <a:t> In rolling mill, the working rolls are rotating in opposite direction when rolling follow in one direction. </a:t>
            </a:r>
          </a:p>
          <a:p>
            <a:pPr>
              <a:buFont typeface="Wingdings" pitchFamily="2" charset="2"/>
              <a:buChar char="Ø"/>
            </a:pPr>
            <a:endParaRPr lang="en-US" dirty="0" smtClean="0"/>
          </a:p>
          <a:p>
            <a:pPr>
              <a:buFont typeface="Wingdings" pitchFamily="2" charset="2"/>
              <a:buChar char="Ø"/>
            </a:pPr>
            <a:r>
              <a:rPr lang="en-US" dirty="0" smtClean="0"/>
              <a:t>Some of the mills have </a:t>
            </a:r>
            <a:r>
              <a:rPr lang="en-US" i="1" dirty="0" smtClean="0"/>
              <a:t>reversing</a:t>
            </a:r>
            <a:r>
              <a:rPr lang="en-US" dirty="0" smtClean="0"/>
              <a:t> working rolls for each pass (small mills). In this case, the metal rolled back and forth, while gap between the driving rolls is frequently adjusted to achieve the desired strip thickness.</a:t>
            </a:r>
          </a:p>
          <a:p>
            <a:pPr>
              <a:buFont typeface="Wingdings" pitchFamily="2" charset="2"/>
              <a:buChar char="Ø"/>
            </a:pPr>
            <a:endParaRPr lang="en-US" dirty="0" smtClean="0"/>
          </a:p>
          <a:p>
            <a:pPr>
              <a:buFont typeface="Wingdings" pitchFamily="2" charset="2"/>
              <a:buChar char="Ø"/>
            </a:pPr>
            <a:r>
              <a:rPr lang="en-US" dirty="0" smtClean="0"/>
              <a:t>One disadvantage of reversing rolls is that each reversing time requires overcoming the inertial forces which may results in fatigue stresses and decrease the life of rolling mill.</a:t>
            </a:r>
            <a:endParaRPr lang="en-US" dirty="0">
              <a:solidFill>
                <a:srgbClr val="C00000"/>
              </a:solidFill>
            </a:endParaRPr>
          </a:p>
        </p:txBody>
      </p:sp>
      <p:pic>
        <p:nvPicPr>
          <p:cNvPr id="13" name="Picture 5"/>
          <p:cNvPicPr>
            <a:picLocks noChangeAspect="1" noChangeArrowheads="1"/>
          </p:cNvPicPr>
          <p:nvPr/>
        </p:nvPicPr>
        <p:blipFill>
          <a:blip r:embed="rId3"/>
          <a:srcRect l="13593" t="17773" r="41797" b="35449"/>
          <a:stretch>
            <a:fillRect/>
          </a:stretch>
        </p:blipFill>
        <p:spPr bwMode="auto">
          <a:xfrm>
            <a:off x="4071934" y="214290"/>
            <a:ext cx="4143404" cy="3475817"/>
          </a:xfrm>
          <a:prstGeom prst="rect">
            <a:avLst/>
          </a:prstGeom>
          <a:noFill/>
          <a:ln w="9525">
            <a:noFill/>
            <a:miter lim="800000"/>
            <a:headEnd/>
            <a:tailEnd/>
          </a:ln>
          <a:effectLst/>
        </p:spPr>
      </p:pic>
      <p:pic>
        <p:nvPicPr>
          <p:cNvPr id="47106" name="Picture 2" descr="Schematic of the 6Hi UCM Mill"/>
          <p:cNvPicPr>
            <a:picLocks noChangeAspect="1" noChangeArrowheads="1"/>
          </p:cNvPicPr>
          <p:nvPr/>
        </p:nvPicPr>
        <p:blipFill>
          <a:blip r:embed="rId4"/>
          <a:srcRect/>
          <a:stretch>
            <a:fillRect/>
          </a:stretch>
        </p:blipFill>
        <p:spPr bwMode="auto">
          <a:xfrm>
            <a:off x="3857620" y="3790950"/>
            <a:ext cx="2381250" cy="3067050"/>
          </a:xfrm>
          <a:prstGeom prst="rect">
            <a:avLst/>
          </a:prstGeom>
          <a:noFill/>
        </p:spPr>
      </p:pic>
      <p:sp>
        <p:nvSpPr>
          <p:cNvPr id="15" name="TextBox 14"/>
          <p:cNvSpPr txBox="1"/>
          <p:nvPr/>
        </p:nvSpPr>
        <p:spPr>
          <a:xfrm>
            <a:off x="4143372" y="6211669"/>
            <a:ext cx="1214446" cy="646331"/>
          </a:xfrm>
          <a:prstGeom prst="rect">
            <a:avLst/>
          </a:prstGeom>
          <a:noFill/>
        </p:spPr>
        <p:txBody>
          <a:bodyPr wrap="square" rtlCol="0">
            <a:spAutoFit/>
          </a:bodyPr>
          <a:lstStyle/>
          <a:p>
            <a:r>
              <a:rPr lang="en-US" dirty="0" smtClean="0"/>
              <a:t>6 High mill (type d)</a:t>
            </a:r>
            <a:endParaRPr lang="en-US" dirty="0"/>
          </a:p>
        </p:txBody>
      </p:sp>
      <p:pic>
        <p:nvPicPr>
          <p:cNvPr id="16" name="Picture 2" descr="https://www.m-hmm.co.jp/img/products/pro2_1_1/ph4.jpg"/>
          <p:cNvPicPr>
            <a:picLocks noChangeAspect="1" noChangeArrowheads="1"/>
          </p:cNvPicPr>
          <p:nvPr/>
        </p:nvPicPr>
        <p:blipFill>
          <a:blip r:embed="rId5"/>
          <a:srcRect/>
          <a:stretch>
            <a:fillRect/>
          </a:stretch>
        </p:blipFill>
        <p:spPr bwMode="auto">
          <a:xfrm>
            <a:off x="6286512" y="4000504"/>
            <a:ext cx="1900219" cy="1729587"/>
          </a:xfrm>
          <a:prstGeom prst="rect">
            <a:avLst/>
          </a:prstGeom>
          <a:noFill/>
        </p:spPr>
      </p:pic>
      <p:sp>
        <p:nvSpPr>
          <p:cNvPr id="17" name="TextBox 16"/>
          <p:cNvSpPr txBox="1"/>
          <p:nvPr/>
        </p:nvSpPr>
        <p:spPr>
          <a:xfrm>
            <a:off x="6643702" y="5786454"/>
            <a:ext cx="1571636" cy="646331"/>
          </a:xfrm>
          <a:prstGeom prst="rect">
            <a:avLst/>
          </a:prstGeom>
          <a:noFill/>
        </p:spPr>
        <p:txBody>
          <a:bodyPr wrap="square" rtlCol="0">
            <a:spAutoFit/>
          </a:bodyPr>
          <a:lstStyle/>
          <a:p>
            <a:r>
              <a:rPr lang="en-US" altLang="ko-KR" dirty="0" smtClean="0">
                <a:latin typeface="Times New Roman" pitchFamily="18" charset="0"/>
                <a:ea typeface="Batang" charset="-127"/>
                <a:cs typeface="Times New Roman" pitchFamily="18" charset="0"/>
              </a:rPr>
              <a:t>cluster roll mill </a:t>
            </a:r>
            <a:r>
              <a:rPr lang="en-US" dirty="0" smtClean="0"/>
              <a:t>(type f)</a:t>
            </a:r>
            <a:endParaRPr lang="en-US" dirty="0"/>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03F708D6-2371-48D3-B407-B24F54FD9401}"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17</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285720" y="1428736"/>
            <a:ext cx="3857652" cy="4801314"/>
          </a:xfrm>
          <a:prstGeom prst="rect">
            <a:avLst/>
          </a:prstGeom>
        </p:spPr>
        <p:txBody>
          <a:bodyPr wrap="square">
            <a:spAutoFit/>
          </a:bodyPr>
          <a:lstStyle/>
          <a:p>
            <a:r>
              <a:rPr lang="en-US" b="1" i="1" dirty="0" smtClean="0"/>
              <a:t>Rolling mill (machines);</a:t>
            </a:r>
            <a:r>
              <a:rPr lang="en-US" dirty="0" smtClean="0"/>
              <a:t>  </a:t>
            </a:r>
          </a:p>
          <a:p>
            <a:pPr>
              <a:buFont typeface="Wingdings" pitchFamily="2" charset="2"/>
              <a:buChar char="Ø"/>
            </a:pPr>
            <a:r>
              <a:rPr lang="en-US" dirty="0" smtClean="0"/>
              <a:t> In rolling mill, the working rolls are rotating in opposite direction when rolling follow in one direction. </a:t>
            </a:r>
          </a:p>
          <a:p>
            <a:pPr>
              <a:buFont typeface="Wingdings" pitchFamily="2" charset="2"/>
              <a:buChar char="Ø"/>
            </a:pPr>
            <a:endParaRPr lang="en-US" dirty="0" smtClean="0"/>
          </a:p>
          <a:p>
            <a:pPr>
              <a:buFont typeface="Wingdings" pitchFamily="2" charset="2"/>
              <a:buChar char="Ø"/>
            </a:pPr>
            <a:r>
              <a:rPr lang="en-US" dirty="0" smtClean="0"/>
              <a:t>Some of the mills have </a:t>
            </a:r>
            <a:r>
              <a:rPr lang="en-US" i="1" dirty="0" smtClean="0"/>
              <a:t>reversing</a:t>
            </a:r>
            <a:r>
              <a:rPr lang="en-US" dirty="0" smtClean="0"/>
              <a:t> working rolls for each pass (small mills). In this case, the metal rolled back and forth, while gap between the driving rolls is frequently adjusted to achieve the desired strip thickness.</a:t>
            </a:r>
          </a:p>
          <a:p>
            <a:pPr>
              <a:buFont typeface="Wingdings" pitchFamily="2" charset="2"/>
              <a:buChar char="Ø"/>
            </a:pPr>
            <a:endParaRPr lang="en-US" dirty="0" smtClean="0"/>
          </a:p>
          <a:p>
            <a:pPr>
              <a:buFont typeface="Wingdings" pitchFamily="2" charset="2"/>
              <a:buChar char="Ø"/>
            </a:pPr>
            <a:r>
              <a:rPr lang="en-US" dirty="0" smtClean="0"/>
              <a:t>One disadvantage of reversing rolls is that each reversing time requires overcoming the inertial forces which may results in fatigue stresses and decrease the life of rolling mill.</a:t>
            </a:r>
            <a:endParaRPr lang="en-US" dirty="0">
              <a:solidFill>
                <a:srgbClr val="C00000"/>
              </a:solidFill>
            </a:endParaRPr>
          </a:p>
        </p:txBody>
      </p:sp>
      <p:pic>
        <p:nvPicPr>
          <p:cNvPr id="24" name="Picture 4"/>
          <p:cNvPicPr>
            <a:picLocks noChangeAspect="1" noChangeArrowheads="1"/>
          </p:cNvPicPr>
          <p:nvPr/>
        </p:nvPicPr>
        <p:blipFill>
          <a:blip r:embed="rId3">
            <a:lum bright="-24000" contrast="42000"/>
          </a:blip>
          <a:srcRect/>
          <a:stretch>
            <a:fillRect/>
          </a:stretch>
        </p:blipFill>
        <p:spPr bwMode="auto">
          <a:xfrm>
            <a:off x="4643438" y="285728"/>
            <a:ext cx="3837305" cy="3289935"/>
          </a:xfrm>
          <a:prstGeom prst="rect">
            <a:avLst/>
          </a:prstGeom>
          <a:noFill/>
          <a:ln w="9525">
            <a:noFill/>
            <a:miter lim="800000"/>
            <a:headEnd/>
            <a:tailEnd/>
          </a:ln>
        </p:spPr>
      </p:pic>
      <p:pic>
        <p:nvPicPr>
          <p:cNvPr id="26" name="Picture 6"/>
          <p:cNvPicPr>
            <a:picLocks noChangeAspect="1" noChangeArrowheads="1"/>
          </p:cNvPicPr>
          <p:nvPr/>
        </p:nvPicPr>
        <p:blipFill>
          <a:blip r:embed="rId4">
            <a:lum bright="-48000" contrast="66000"/>
          </a:blip>
          <a:srcRect/>
          <a:stretch>
            <a:fillRect/>
          </a:stretch>
        </p:blipFill>
        <p:spPr bwMode="auto">
          <a:xfrm>
            <a:off x="4429124" y="3429000"/>
            <a:ext cx="3929090" cy="3261210"/>
          </a:xfrm>
          <a:prstGeom prst="rect">
            <a:avLst/>
          </a:prstGeom>
          <a:noFill/>
          <a:ln w="9525">
            <a:noFill/>
            <a:miter lim="800000"/>
            <a:headEnd/>
            <a:tailEnd/>
          </a:ln>
        </p:spPr>
      </p:pic>
      <p:sp>
        <p:nvSpPr>
          <p:cNvPr id="27" name="TextBox 26"/>
          <p:cNvSpPr txBox="1"/>
          <p:nvPr/>
        </p:nvSpPr>
        <p:spPr>
          <a:xfrm>
            <a:off x="4357686" y="2214554"/>
            <a:ext cx="1071570" cy="646331"/>
          </a:xfrm>
          <a:prstGeom prst="rect">
            <a:avLst/>
          </a:prstGeom>
          <a:noFill/>
        </p:spPr>
        <p:txBody>
          <a:bodyPr wrap="square" rtlCol="0">
            <a:spAutoFit/>
          </a:bodyPr>
          <a:lstStyle/>
          <a:p>
            <a:r>
              <a:rPr lang="en-US" dirty="0" smtClean="0">
                <a:solidFill>
                  <a:srgbClr val="C00000"/>
                </a:solidFill>
              </a:rPr>
              <a:t>Reverse Mill</a:t>
            </a:r>
            <a:endParaRPr lang="en-US" dirty="0">
              <a:solidFill>
                <a:srgbClr val="C00000"/>
              </a:solidFill>
            </a:endParaRPr>
          </a:p>
        </p:txBody>
      </p:sp>
      <p:sp>
        <p:nvSpPr>
          <p:cNvPr id="28" name="TextBox 27"/>
          <p:cNvSpPr txBox="1"/>
          <p:nvPr/>
        </p:nvSpPr>
        <p:spPr>
          <a:xfrm>
            <a:off x="4286248" y="5572140"/>
            <a:ext cx="1071570" cy="646331"/>
          </a:xfrm>
          <a:prstGeom prst="rect">
            <a:avLst/>
          </a:prstGeom>
          <a:noFill/>
        </p:spPr>
        <p:txBody>
          <a:bodyPr wrap="square" rtlCol="0">
            <a:spAutoFit/>
          </a:bodyPr>
          <a:lstStyle/>
          <a:p>
            <a:r>
              <a:rPr lang="en-US" dirty="0" smtClean="0">
                <a:solidFill>
                  <a:srgbClr val="C00000"/>
                </a:solidFill>
              </a:rPr>
              <a:t>Tandem mill</a:t>
            </a:r>
            <a:endParaRPr lang="en-US" dirty="0">
              <a:solidFill>
                <a:srgbClr val="C00000"/>
              </a:solidFill>
            </a:endParaRPr>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374154A-BB7C-4481-A4F3-9A4E830E2FF0}"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18</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4.2.2 Flat rolling load estimation</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142844" y="1285860"/>
            <a:ext cx="8286808" cy="2308324"/>
          </a:xfrm>
          <a:prstGeom prst="rect">
            <a:avLst/>
          </a:prstGeom>
        </p:spPr>
        <p:txBody>
          <a:bodyPr wrap="square">
            <a:spAutoFit/>
          </a:bodyPr>
          <a:lstStyle/>
          <a:p>
            <a:r>
              <a:rPr lang="en-US" b="1" i="1" dirty="0" smtClean="0"/>
              <a:t>Assumptions:</a:t>
            </a:r>
          </a:p>
          <a:p>
            <a:pPr>
              <a:buFont typeface="Wingdings" pitchFamily="2" charset="2"/>
              <a:buChar char="Ø"/>
            </a:pPr>
            <a:r>
              <a:rPr lang="en-US" dirty="0" smtClean="0"/>
              <a:t>Rolling process can be considered as a forging process, where, roll is </a:t>
            </a:r>
            <a:r>
              <a:rPr lang="en-US" dirty="0" err="1" smtClean="0"/>
              <a:t>dispaced</a:t>
            </a:r>
            <a:r>
              <a:rPr lang="en-US" dirty="0" smtClean="0"/>
              <a:t> toward a flat strip, i.e. rolling force due to roll forging. </a:t>
            </a:r>
          </a:p>
          <a:p>
            <a:pPr>
              <a:buFont typeface="Wingdings" pitchFamily="2" charset="2"/>
              <a:buChar char="Ø"/>
            </a:pPr>
            <a:r>
              <a:rPr lang="en-US" dirty="0" smtClean="0"/>
              <a:t>The friction condition between roll and strip is neglected. </a:t>
            </a:r>
          </a:p>
          <a:p>
            <a:pPr>
              <a:buFont typeface="Wingdings" pitchFamily="2" charset="2"/>
              <a:buChar char="Ø"/>
            </a:pPr>
            <a:r>
              <a:rPr lang="en-US" dirty="0" smtClean="0"/>
              <a:t>Rolling process can be analyzed as plan strain condition, where the strain along strip is nearly zero, i.e. </a:t>
            </a:r>
            <a:r>
              <a:rPr lang="en-US" i="1" dirty="0" err="1" smtClean="0"/>
              <a:t>w</a:t>
            </a:r>
            <a:r>
              <a:rPr lang="en-US" i="1" baseline="-25000" dirty="0" err="1" smtClean="0"/>
              <a:t>o</a:t>
            </a:r>
            <a:r>
              <a:rPr lang="en-US" i="1" dirty="0" smtClean="0"/>
              <a:t>=</a:t>
            </a:r>
            <a:r>
              <a:rPr lang="en-US" i="1" dirty="0" err="1" smtClean="0"/>
              <a:t>w</a:t>
            </a:r>
            <a:r>
              <a:rPr lang="en-US" i="1" baseline="-25000" dirty="0" err="1" smtClean="0"/>
              <a:t>f</a:t>
            </a:r>
            <a:r>
              <a:rPr lang="en-US" i="1" dirty="0" smtClean="0"/>
              <a:t> . </a:t>
            </a:r>
            <a:endParaRPr lang="en-US" dirty="0" smtClean="0"/>
          </a:p>
          <a:p>
            <a:r>
              <a:rPr lang="en-US" dirty="0" smtClean="0"/>
              <a:t>  </a:t>
            </a:r>
          </a:p>
          <a:p>
            <a:endParaRPr lang="en-US" dirty="0">
              <a:solidFill>
                <a:srgbClr val="C00000"/>
              </a:solidFill>
            </a:endParaRPr>
          </a:p>
        </p:txBody>
      </p:sp>
      <p:pic>
        <p:nvPicPr>
          <p:cNvPr id="51202" name="Picture 2"/>
          <p:cNvPicPr>
            <a:picLocks noChangeAspect="1" noChangeArrowheads="1"/>
          </p:cNvPicPr>
          <p:nvPr/>
        </p:nvPicPr>
        <p:blipFill>
          <a:blip r:embed="rId3"/>
          <a:srcRect l="8203" t="26367" r="6836" b="21631"/>
          <a:stretch>
            <a:fillRect/>
          </a:stretch>
        </p:blipFill>
        <p:spPr bwMode="auto">
          <a:xfrm>
            <a:off x="571472" y="3002835"/>
            <a:ext cx="7143800" cy="3497999"/>
          </a:xfrm>
          <a:prstGeom prst="rect">
            <a:avLst/>
          </a:prstGeom>
          <a:noFill/>
          <a:ln w="9525">
            <a:noFill/>
            <a:miter lim="800000"/>
            <a:headEnd/>
            <a:tailEnd/>
          </a:ln>
          <a:effectLst/>
        </p:spPr>
      </p:pic>
      <p:pic>
        <p:nvPicPr>
          <p:cNvPr id="51203" name="Picture 3"/>
          <p:cNvPicPr>
            <a:picLocks noChangeAspect="1" noChangeArrowheads="1"/>
          </p:cNvPicPr>
          <p:nvPr/>
        </p:nvPicPr>
        <p:blipFill>
          <a:blip r:embed="rId4"/>
          <a:srcRect l="3711" t="50732" r="36523" b="30957"/>
          <a:stretch>
            <a:fillRect/>
          </a:stretch>
        </p:blipFill>
        <p:spPr bwMode="auto">
          <a:xfrm>
            <a:off x="3857620" y="285728"/>
            <a:ext cx="4523454" cy="1108690"/>
          </a:xfrm>
          <a:prstGeom prst="rect">
            <a:avLst/>
          </a:prstGeom>
          <a:noFill/>
          <a:ln w="15875">
            <a:solidFill>
              <a:schemeClr val="accent1">
                <a:shade val="95000"/>
                <a:satMod val="105000"/>
              </a:schemeClr>
            </a:solidFill>
            <a:miter lim="800000"/>
            <a:headEnd/>
            <a:tailEnd/>
          </a:ln>
          <a:effectLst/>
        </p:spPr>
      </p:pic>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19</a:t>
            </a:fld>
            <a:endParaRPr lang="en-US"/>
          </a:p>
        </p:txBody>
      </p:sp>
      <p:pic>
        <p:nvPicPr>
          <p:cNvPr id="51202" name="Picture 2"/>
          <p:cNvPicPr>
            <a:picLocks noChangeAspect="1" noChangeArrowheads="1"/>
          </p:cNvPicPr>
          <p:nvPr/>
        </p:nvPicPr>
        <p:blipFill>
          <a:blip r:embed="rId3"/>
          <a:srcRect l="8203" t="26367" r="6836" b="21631"/>
          <a:stretch>
            <a:fillRect/>
          </a:stretch>
        </p:blipFill>
        <p:spPr bwMode="auto">
          <a:xfrm>
            <a:off x="1426716" y="928670"/>
            <a:ext cx="7002936" cy="3429024"/>
          </a:xfrm>
          <a:prstGeom prst="rect">
            <a:avLst/>
          </a:prstGeom>
          <a:noFill/>
          <a:ln w="9525">
            <a:noFill/>
            <a:miter lim="800000"/>
            <a:headEnd/>
            <a:tailEnd/>
          </a:ln>
          <a:effectLst/>
        </p:spPr>
      </p:pic>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 </a:t>
            </a:r>
            <a:r>
              <a:rPr lang="en-US" sz="2000" b="1" u="sng" dirty="0" smtClean="0">
                <a:solidFill>
                  <a:srgbClr val="C00000"/>
                </a:solidFill>
              </a:rPr>
              <a:t>Effective strain </a:t>
            </a:r>
            <a:r>
              <a:rPr lang="en-US" sz="2000" b="1" u="sng" dirty="0" smtClean="0">
                <a:solidFill>
                  <a:schemeClr val="bg1">
                    <a:lumMod val="50000"/>
                  </a:schemeClr>
                </a:solidFill>
              </a:rPr>
              <a:t>and stress in strip rolling</a:t>
            </a:r>
            <a:r>
              <a:rPr lang="en-US" sz="2000" b="1" dirty="0" smtClean="0">
                <a:solidFill>
                  <a:schemeClr val="bg1">
                    <a:lumMod val="50000"/>
                  </a:schemeClr>
                </a:solidFill>
              </a:rPr>
              <a:t>:</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2226" name="Picture 2"/>
          <p:cNvPicPr>
            <a:picLocks noChangeAspect="1" noChangeArrowheads="1"/>
          </p:cNvPicPr>
          <p:nvPr/>
        </p:nvPicPr>
        <p:blipFill>
          <a:blip r:embed="rId4"/>
          <a:srcRect l="2929" t="39551" r="11523" b="34082"/>
          <a:stretch>
            <a:fillRect/>
          </a:stretch>
        </p:blipFill>
        <p:spPr bwMode="auto">
          <a:xfrm>
            <a:off x="285720" y="4653232"/>
            <a:ext cx="8072494" cy="1990478"/>
          </a:xfrm>
          <a:prstGeom prst="rect">
            <a:avLst/>
          </a:prstGeom>
          <a:noFill/>
          <a:ln w="9525">
            <a:noFill/>
            <a:miter lim="800000"/>
            <a:headEnd/>
            <a:tailEnd/>
          </a:ln>
          <a:effectLst/>
        </p:spPr>
      </p:pic>
      <p:sp>
        <p:nvSpPr>
          <p:cNvPr id="12" name="Rounded Rectangle 11"/>
          <p:cNvSpPr/>
          <p:nvPr/>
        </p:nvSpPr>
        <p:spPr>
          <a:xfrm>
            <a:off x="6500826" y="4786322"/>
            <a:ext cx="1143008" cy="28575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6500826" y="5214950"/>
            <a:ext cx="1143008" cy="28575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BF54B898-0453-4449-91EA-25005EA293DB}"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a:t>
            </a:fld>
            <a:endParaRPr lang="en-US"/>
          </a:p>
        </p:txBody>
      </p:sp>
      <p:sp>
        <p:nvSpPr>
          <p:cNvPr id="10" name="Rectangle 2"/>
          <p:cNvSpPr txBox="1">
            <a:spLocks noChangeArrowheads="1"/>
          </p:cNvSpPr>
          <p:nvPr/>
        </p:nvSpPr>
        <p:spPr>
          <a:xfrm>
            <a:off x="0" y="285728"/>
            <a:ext cx="8286808" cy="928686"/>
          </a:xfrm>
          <a:prstGeom prst="rect">
            <a:avLst/>
          </a:prstGeom>
        </p:spPr>
        <p:txBody>
          <a:bodyPr vert="horz" lIns="91440" tIns="45720" rIns="91440" bIns="45720" rtlCol="0" anchor="b">
            <a:noAutofit/>
          </a:bodyPr>
          <a:lstStyle/>
          <a:p>
            <a:pPr lvl="0">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0" i="0" u="none" strike="noStrike" kern="1200" cap="none" spc="-100" normalizeH="0" baseline="0" noProof="0" dirty="0" smtClean="0">
                <a:ln>
                  <a:noFill/>
                </a:ln>
                <a:solidFill>
                  <a:schemeClr val="tx1">
                    <a:tint val="75000"/>
                  </a:schemeClr>
                </a:solidFill>
                <a:effectLst/>
                <a:uLnTx/>
                <a:uFillTx/>
                <a:latin typeface="+mj-lt"/>
                <a:ea typeface="+mj-ea"/>
                <a:cs typeface="+mj-cs"/>
              </a:rPr>
              <a:t> 4.1 </a:t>
            </a:r>
            <a:r>
              <a:rPr lang="en-US" sz="2000" spc="-100" dirty="0" smtClean="0">
                <a:solidFill>
                  <a:schemeClr val="tx1">
                    <a:tint val="75000"/>
                  </a:schemeClr>
                </a:solidFill>
              </a:rPr>
              <a:t>Work and energy principle for estimating power on metal forming processes.</a:t>
            </a:r>
            <a:endParaRPr lang="en-US" sz="2000" dirty="0" smtClean="0">
              <a:solidFill>
                <a:schemeClr val="tx1">
                  <a:tint val="75000"/>
                </a:schemeClr>
              </a:solidFill>
            </a:endParaRPr>
          </a:p>
        </p:txBody>
      </p:sp>
      <p:sp>
        <p:nvSpPr>
          <p:cNvPr id="12" name="Rectangle 11"/>
          <p:cNvSpPr/>
          <p:nvPr/>
        </p:nvSpPr>
        <p:spPr>
          <a:xfrm>
            <a:off x="357158" y="1214422"/>
            <a:ext cx="7786742" cy="4524315"/>
          </a:xfrm>
          <a:prstGeom prst="rect">
            <a:avLst/>
          </a:prstGeom>
        </p:spPr>
        <p:txBody>
          <a:bodyPr wrap="square">
            <a:spAutoFit/>
          </a:bodyPr>
          <a:lstStyle/>
          <a:p>
            <a:pPr lvl="1" indent="-457200">
              <a:buFont typeface="Wingdings" pitchFamily="2" charset="2"/>
              <a:buChar char="Ø"/>
            </a:pPr>
            <a:r>
              <a:rPr lang="en-US" dirty="0" smtClean="0"/>
              <a:t>The work and energy method is an approximate technique of estimating the forces/torque and power required in metal forming processes. </a:t>
            </a:r>
          </a:p>
          <a:p>
            <a:pPr lvl="1" indent="-457200">
              <a:buFont typeface="Wingdings" pitchFamily="2" charset="2"/>
              <a:buChar char="Ø"/>
            </a:pPr>
            <a:endParaRPr lang="en-US" dirty="0" smtClean="0"/>
          </a:p>
          <a:p>
            <a:pPr lvl="1" indent="-457200">
              <a:buFont typeface="Wingdings" pitchFamily="2" charset="2"/>
              <a:buChar char="Ø"/>
            </a:pPr>
            <a:r>
              <a:rPr lang="en-US" dirty="0" smtClean="0"/>
              <a:t>The technique is based on the assumption that  the material is homogeneous and the friction condition is neglected in the power estimation (i.e. ideal work).</a:t>
            </a:r>
          </a:p>
          <a:p>
            <a:pPr lvl="1" indent="-457200">
              <a:buFont typeface="Wingdings" pitchFamily="2" charset="2"/>
              <a:buChar char="Ø"/>
            </a:pPr>
            <a:endParaRPr lang="en-US" dirty="0" smtClean="0"/>
          </a:p>
          <a:p>
            <a:pPr lvl="1" indent="-457200">
              <a:buFont typeface="Wingdings" pitchFamily="2" charset="2"/>
              <a:buChar char="Ø"/>
            </a:pPr>
            <a:r>
              <a:rPr lang="en-US" dirty="0" smtClean="0"/>
              <a:t>The applied force/torque assumed to be  acting directly normal or parallel to cross-section area. For example, the maximum load, </a:t>
            </a:r>
            <a:r>
              <a:rPr lang="en-US" i="1" dirty="0" smtClean="0"/>
              <a:t>P</a:t>
            </a:r>
            <a:r>
              <a:rPr lang="en-US" i="1" baseline="-25000" dirty="0" smtClean="0"/>
              <a:t>max</a:t>
            </a:r>
            <a:r>
              <a:rPr lang="en-US" dirty="0" smtClean="0"/>
              <a:t> , applied for compressing a cylinder can be approximated as </a:t>
            </a:r>
            <a:r>
              <a:rPr lang="en-US" i="1" dirty="0" smtClean="0"/>
              <a:t>P</a:t>
            </a:r>
            <a:r>
              <a:rPr lang="en-US" i="1" baseline="-25000" dirty="0" smtClean="0"/>
              <a:t>max</a:t>
            </a:r>
            <a:r>
              <a:rPr lang="en-US" i="1" dirty="0" smtClean="0"/>
              <a:t>=</a:t>
            </a:r>
            <a:r>
              <a:rPr lang="el-GR" i="1" dirty="0" smtClean="0"/>
              <a:t>σ</a:t>
            </a:r>
            <a:r>
              <a:rPr lang="en-US" i="1" baseline="-25000" dirty="0" smtClean="0"/>
              <a:t>yield</a:t>
            </a:r>
            <a:r>
              <a:rPr lang="en-US" i="1" dirty="0" smtClean="0"/>
              <a:t> A</a:t>
            </a:r>
            <a:r>
              <a:rPr lang="en-US" i="1" baseline="-25000" dirty="0" smtClean="0"/>
              <a:t>max</a:t>
            </a:r>
            <a:r>
              <a:rPr lang="en-US" i="1" dirty="0" smtClean="0"/>
              <a:t> , </a:t>
            </a:r>
            <a:r>
              <a:rPr lang="en-US" dirty="0" smtClean="0"/>
              <a:t>where </a:t>
            </a:r>
            <a:r>
              <a:rPr lang="el-GR" dirty="0" smtClean="0"/>
              <a:t>σ</a:t>
            </a:r>
            <a:r>
              <a:rPr lang="en-US" baseline="-25000" dirty="0" smtClean="0"/>
              <a:t>yield</a:t>
            </a:r>
            <a:r>
              <a:rPr lang="en-US" dirty="0" smtClean="0"/>
              <a:t> is the yielding strength and </a:t>
            </a:r>
            <a:r>
              <a:rPr lang="en-US" i="1" dirty="0" smtClean="0"/>
              <a:t>A</a:t>
            </a:r>
            <a:r>
              <a:rPr lang="en-US" i="1" baseline="-25000" dirty="0" smtClean="0"/>
              <a:t>max</a:t>
            </a:r>
            <a:r>
              <a:rPr lang="en-US" i="1" dirty="0" smtClean="0"/>
              <a:t> </a:t>
            </a:r>
            <a:r>
              <a:rPr lang="en-US" dirty="0" smtClean="0"/>
              <a:t>is the area of specimen at maximum strain.</a:t>
            </a:r>
          </a:p>
          <a:p>
            <a:pPr lvl="1" indent="-457200"/>
            <a:endParaRPr lang="en-US" dirty="0" smtClean="0"/>
          </a:p>
          <a:p>
            <a:pPr lvl="1" indent="-457200">
              <a:buFont typeface="Wingdings" pitchFamily="2" charset="2"/>
              <a:buChar char="Ø"/>
            </a:pPr>
            <a:r>
              <a:rPr lang="en-US" dirty="0" smtClean="0"/>
              <a:t>The principle of approximating the force/torque required is based on equating the work of external applied force to the internal energy. The work due to external force is expressed as;</a:t>
            </a:r>
          </a:p>
          <a:p>
            <a:pPr lvl="1" indent="-457200">
              <a:buFont typeface="Wingdings" pitchFamily="2" charset="2"/>
              <a:buChar char="Ø"/>
            </a:pPr>
            <a:endParaRPr lang="en-US" dirty="0"/>
          </a:p>
        </p:txBody>
      </p:sp>
      <p:cxnSp>
        <p:nvCxnSpPr>
          <p:cNvPr id="14" name="Straight Connector 13"/>
          <p:cNvCxnSpPr/>
          <p:nvPr/>
        </p:nvCxnSpPr>
        <p:spPr>
          <a:xfrm>
            <a:off x="4286248" y="1500174"/>
            <a:ext cx="2571768"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20</a:t>
            </a:fld>
            <a:endParaRPr lang="en-US"/>
          </a:p>
        </p:txBody>
      </p:sp>
      <p:pic>
        <p:nvPicPr>
          <p:cNvPr id="51202" name="Picture 2"/>
          <p:cNvPicPr>
            <a:picLocks noChangeAspect="1" noChangeArrowheads="1"/>
          </p:cNvPicPr>
          <p:nvPr/>
        </p:nvPicPr>
        <p:blipFill>
          <a:blip r:embed="rId3"/>
          <a:srcRect l="8203" t="26367" r="6836" b="21631"/>
          <a:stretch>
            <a:fillRect/>
          </a:stretch>
        </p:blipFill>
        <p:spPr bwMode="auto">
          <a:xfrm>
            <a:off x="3286116" y="928670"/>
            <a:ext cx="5143536" cy="2518559"/>
          </a:xfrm>
          <a:prstGeom prst="rect">
            <a:avLst/>
          </a:prstGeom>
          <a:noFill/>
          <a:ln w="9525">
            <a:noFill/>
            <a:miter lim="800000"/>
            <a:headEnd/>
            <a:tailEnd/>
          </a:ln>
          <a:effectLst/>
        </p:spPr>
      </p:pic>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 </a:t>
            </a:r>
            <a:r>
              <a:rPr lang="en-US" sz="2000" b="1" u="sng" dirty="0" smtClean="0">
                <a:solidFill>
                  <a:srgbClr val="C00000"/>
                </a:solidFill>
              </a:rPr>
              <a:t>Effective</a:t>
            </a:r>
            <a:r>
              <a:rPr lang="en-US" sz="2000" b="1" u="sng" dirty="0" smtClean="0">
                <a:solidFill>
                  <a:schemeClr val="bg1">
                    <a:lumMod val="50000"/>
                  </a:schemeClr>
                </a:solidFill>
              </a:rPr>
              <a:t> strain and </a:t>
            </a:r>
            <a:r>
              <a:rPr lang="en-US" sz="2000" b="1" u="sng" dirty="0" smtClean="0">
                <a:solidFill>
                  <a:srgbClr val="C00000"/>
                </a:solidFill>
              </a:rPr>
              <a:t>stress</a:t>
            </a:r>
            <a:r>
              <a:rPr lang="en-US" sz="2000" b="1" u="sng" dirty="0" smtClean="0">
                <a:solidFill>
                  <a:schemeClr val="bg1">
                    <a:lumMod val="50000"/>
                  </a:schemeClr>
                </a:solidFill>
              </a:rPr>
              <a:t> in strip rolling</a:t>
            </a:r>
            <a:r>
              <a:rPr lang="en-US" sz="2000" b="1" dirty="0" smtClean="0">
                <a:solidFill>
                  <a:schemeClr val="bg1">
                    <a:lumMod val="50000"/>
                  </a:schemeClr>
                </a:solidFill>
              </a:rPr>
              <a:t>:</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3250" name="Picture 2"/>
          <p:cNvPicPr>
            <a:picLocks noChangeAspect="1" noChangeArrowheads="1"/>
          </p:cNvPicPr>
          <p:nvPr/>
        </p:nvPicPr>
        <p:blipFill>
          <a:blip r:embed="rId4"/>
          <a:srcRect l="3515" t="39551" r="10937" b="12109"/>
          <a:stretch>
            <a:fillRect/>
          </a:stretch>
        </p:blipFill>
        <p:spPr bwMode="auto">
          <a:xfrm>
            <a:off x="571472" y="3429000"/>
            <a:ext cx="7143800" cy="3229389"/>
          </a:xfrm>
          <a:prstGeom prst="rect">
            <a:avLst/>
          </a:prstGeom>
          <a:noFill/>
          <a:ln w="9525">
            <a:noFill/>
            <a:miter lim="800000"/>
            <a:headEnd/>
            <a:tailEnd/>
          </a:ln>
          <a:effectLst/>
        </p:spPr>
      </p:pic>
      <p:sp>
        <p:nvSpPr>
          <p:cNvPr id="12" name="Rounded Rectangle 11"/>
          <p:cNvSpPr/>
          <p:nvPr/>
        </p:nvSpPr>
        <p:spPr>
          <a:xfrm>
            <a:off x="4429124" y="3457906"/>
            <a:ext cx="571504" cy="28575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7572396" y="2786058"/>
            <a:ext cx="214314" cy="28575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007935" y="2923953"/>
            <a:ext cx="2562446" cy="552894"/>
          </a:xfrm>
          <a:custGeom>
            <a:avLst/>
            <a:gdLst>
              <a:gd name="connsiteX0" fmla="*/ 2562446 w 2562446"/>
              <a:gd name="connsiteY0" fmla="*/ 0 h 552894"/>
              <a:gd name="connsiteX1" fmla="*/ 1616149 w 2562446"/>
              <a:gd name="connsiteY1" fmla="*/ 191387 h 552894"/>
              <a:gd name="connsiteX2" fmla="*/ 0 w 2562446"/>
              <a:gd name="connsiteY2" fmla="*/ 552894 h 552894"/>
            </a:gdLst>
            <a:ahLst/>
            <a:cxnLst>
              <a:cxn ang="0">
                <a:pos x="connsiteX0" y="connsiteY0"/>
              </a:cxn>
              <a:cxn ang="0">
                <a:pos x="connsiteX1" y="connsiteY1"/>
              </a:cxn>
              <a:cxn ang="0">
                <a:pos x="connsiteX2" y="connsiteY2"/>
              </a:cxn>
            </a:cxnLst>
            <a:rect l="l" t="t" r="r" b="b"/>
            <a:pathLst>
              <a:path w="2562446" h="552894">
                <a:moveTo>
                  <a:pt x="2562446" y="0"/>
                </a:moveTo>
                <a:cubicBezTo>
                  <a:pt x="2302834" y="49619"/>
                  <a:pt x="1616149" y="191387"/>
                  <a:pt x="1616149" y="191387"/>
                </a:cubicBezTo>
                <a:lnTo>
                  <a:pt x="0" y="552894"/>
                </a:lnTo>
              </a:path>
            </a:pathLst>
          </a:custGeom>
          <a:ln w="25400">
            <a:solidFill>
              <a:srgbClr val="C00000"/>
            </a:solidFill>
            <a:headEnd type="stealth" w="med" len="lg"/>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ounded Rectangle 12"/>
          <p:cNvSpPr/>
          <p:nvPr/>
        </p:nvSpPr>
        <p:spPr>
          <a:xfrm>
            <a:off x="2000232" y="3786190"/>
            <a:ext cx="3714776" cy="28575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286776" y="2468407"/>
            <a:ext cx="214314" cy="28575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5715009" y="2830493"/>
            <a:ext cx="2728242" cy="1600100"/>
          </a:xfrm>
          <a:custGeom>
            <a:avLst/>
            <a:gdLst>
              <a:gd name="connsiteX0" fmla="*/ 2562446 w 2562446"/>
              <a:gd name="connsiteY0" fmla="*/ 0 h 552894"/>
              <a:gd name="connsiteX1" fmla="*/ 1616149 w 2562446"/>
              <a:gd name="connsiteY1" fmla="*/ 191387 h 552894"/>
              <a:gd name="connsiteX2" fmla="*/ 0 w 2562446"/>
              <a:gd name="connsiteY2" fmla="*/ 552894 h 552894"/>
              <a:gd name="connsiteX0" fmla="*/ 2562446 w 2562446"/>
              <a:gd name="connsiteY0" fmla="*/ 0 h 1477247"/>
              <a:gd name="connsiteX1" fmla="*/ 2401935 w 2562446"/>
              <a:gd name="connsiteY1" fmla="*/ 1477247 h 1477247"/>
              <a:gd name="connsiteX2" fmla="*/ 0 w 2562446"/>
              <a:gd name="connsiteY2" fmla="*/ 552894 h 1477247"/>
              <a:gd name="connsiteX0" fmla="*/ 2562446 w 2798993"/>
              <a:gd name="connsiteY0" fmla="*/ 0 h 1477247"/>
              <a:gd name="connsiteX1" fmla="*/ 2382349 w 2798993"/>
              <a:gd name="connsiteY1" fmla="*/ 435607 h 1477247"/>
              <a:gd name="connsiteX2" fmla="*/ 2401935 w 2798993"/>
              <a:gd name="connsiteY2" fmla="*/ 1477247 h 1477247"/>
              <a:gd name="connsiteX3" fmla="*/ 0 w 2798993"/>
              <a:gd name="connsiteY3" fmla="*/ 552894 h 1477247"/>
              <a:gd name="connsiteX0" fmla="*/ 2562446 w 2797221"/>
              <a:gd name="connsiteY0" fmla="*/ 0 h 1477247"/>
              <a:gd name="connsiteX1" fmla="*/ 2382349 w 2797221"/>
              <a:gd name="connsiteY1" fmla="*/ 435607 h 1477247"/>
              <a:gd name="connsiteX2" fmla="*/ 2585998 w 2797221"/>
              <a:gd name="connsiteY2" fmla="*/ 467505 h 1477247"/>
              <a:gd name="connsiteX3" fmla="*/ 2401935 w 2797221"/>
              <a:gd name="connsiteY3" fmla="*/ 1477247 h 1477247"/>
              <a:gd name="connsiteX4" fmla="*/ 0 w 2797221"/>
              <a:gd name="connsiteY4" fmla="*/ 552894 h 1477247"/>
              <a:gd name="connsiteX0" fmla="*/ 2562446 w 2797221"/>
              <a:gd name="connsiteY0" fmla="*/ 41031 h 1518278"/>
              <a:gd name="connsiteX1" fmla="*/ 2563102 w 2797221"/>
              <a:gd name="connsiteY1" fmla="*/ 72601 h 1518278"/>
              <a:gd name="connsiteX2" fmla="*/ 2382349 w 2797221"/>
              <a:gd name="connsiteY2" fmla="*/ 476638 h 1518278"/>
              <a:gd name="connsiteX3" fmla="*/ 2585998 w 2797221"/>
              <a:gd name="connsiteY3" fmla="*/ 508536 h 1518278"/>
              <a:gd name="connsiteX4" fmla="*/ 2401935 w 2797221"/>
              <a:gd name="connsiteY4" fmla="*/ 1518278 h 1518278"/>
              <a:gd name="connsiteX5" fmla="*/ 0 w 2797221"/>
              <a:gd name="connsiteY5" fmla="*/ 593925 h 1518278"/>
              <a:gd name="connsiteX0" fmla="*/ 2705354 w 2940129"/>
              <a:gd name="connsiteY0" fmla="*/ 41031 h 1518278"/>
              <a:gd name="connsiteX1" fmla="*/ 2706010 w 2940129"/>
              <a:gd name="connsiteY1" fmla="*/ 72601 h 1518278"/>
              <a:gd name="connsiteX2" fmla="*/ 2525257 w 2940129"/>
              <a:gd name="connsiteY2" fmla="*/ 476638 h 1518278"/>
              <a:gd name="connsiteX3" fmla="*/ 2728906 w 2940129"/>
              <a:gd name="connsiteY3" fmla="*/ 508536 h 1518278"/>
              <a:gd name="connsiteX4" fmla="*/ 2544843 w 2940129"/>
              <a:gd name="connsiteY4" fmla="*/ 1518278 h 1518278"/>
              <a:gd name="connsiteX5" fmla="*/ 0 w 2940129"/>
              <a:gd name="connsiteY5" fmla="*/ 1308281 h 1518278"/>
              <a:gd name="connsiteX0" fmla="*/ 2705354 w 2940129"/>
              <a:gd name="connsiteY0" fmla="*/ 17214 h 1494461"/>
              <a:gd name="connsiteX1" fmla="*/ 2706010 w 2940129"/>
              <a:gd name="connsiteY1" fmla="*/ 48784 h 1494461"/>
              <a:gd name="connsiteX2" fmla="*/ 2739539 w 2940129"/>
              <a:gd name="connsiteY2" fmla="*/ 309921 h 1494461"/>
              <a:gd name="connsiteX3" fmla="*/ 2728906 w 2940129"/>
              <a:gd name="connsiteY3" fmla="*/ 484719 h 1494461"/>
              <a:gd name="connsiteX4" fmla="*/ 2544843 w 2940129"/>
              <a:gd name="connsiteY4" fmla="*/ 1494461 h 1494461"/>
              <a:gd name="connsiteX5" fmla="*/ 0 w 2940129"/>
              <a:gd name="connsiteY5" fmla="*/ 1284464 h 1494461"/>
              <a:gd name="connsiteX0" fmla="*/ 2705354 w 2761355"/>
              <a:gd name="connsiteY0" fmla="*/ 17214 h 1494461"/>
              <a:gd name="connsiteX1" fmla="*/ 2706010 w 2761355"/>
              <a:gd name="connsiteY1" fmla="*/ 48784 h 1494461"/>
              <a:gd name="connsiteX2" fmla="*/ 2739539 w 2761355"/>
              <a:gd name="connsiteY2" fmla="*/ 309921 h 1494461"/>
              <a:gd name="connsiteX3" fmla="*/ 2728906 w 2761355"/>
              <a:gd name="connsiteY3" fmla="*/ 484719 h 1494461"/>
              <a:gd name="connsiteX4" fmla="*/ 2544843 w 2761355"/>
              <a:gd name="connsiteY4" fmla="*/ 1494461 h 1494461"/>
              <a:gd name="connsiteX5" fmla="*/ 2310911 w 2761355"/>
              <a:gd name="connsiteY5" fmla="*/ 1330647 h 1494461"/>
              <a:gd name="connsiteX6" fmla="*/ 0 w 2761355"/>
              <a:gd name="connsiteY6" fmla="*/ 1284464 h 1494461"/>
              <a:gd name="connsiteX0" fmla="*/ 2705354 w 2761355"/>
              <a:gd name="connsiteY0" fmla="*/ 17214 h 1330647"/>
              <a:gd name="connsiteX1" fmla="*/ 2706010 w 2761355"/>
              <a:gd name="connsiteY1" fmla="*/ 48784 h 1330647"/>
              <a:gd name="connsiteX2" fmla="*/ 2739539 w 2761355"/>
              <a:gd name="connsiteY2" fmla="*/ 309921 h 1330647"/>
              <a:gd name="connsiteX3" fmla="*/ 2728906 w 2761355"/>
              <a:gd name="connsiteY3" fmla="*/ 484719 h 1330647"/>
              <a:gd name="connsiteX4" fmla="*/ 2544843 w 2761355"/>
              <a:gd name="connsiteY4" fmla="*/ 1208685 h 1330647"/>
              <a:gd name="connsiteX5" fmla="*/ 2310911 w 2761355"/>
              <a:gd name="connsiteY5" fmla="*/ 1330647 h 1330647"/>
              <a:gd name="connsiteX6" fmla="*/ 0 w 2761355"/>
              <a:gd name="connsiteY6" fmla="*/ 1284464 h 1330647"/>
              <a:gd name="connsiteX0" fmla="*/ 2705354 w 2761355"/>
              <a:gd name="connsiteY0" fmla="*/ 17214 h 1330647"/>
              <a:gd name="connsiteX1" fmla="*/ 2706010 w 2761355"/>
              <a:gd name="connsiteY1" fmla="*/ 48784 h 1330647"/>
              <a:gd name="connsiteX2" fmla="*/ 2739539 w 2761355"/>
              <a:gd name="connsiteY2" fmla="*/ 309921 h 1330647"/>
              <a:gd name="connsiteX3" fmla="*/ 2728906 w 2761355"/>
              <a:gd name="connsiteY3" fmla="*/ 484719 h 1330647"/>
              <a:gd name="connsiteX4" fmla="*/ 2544843 w 2761355"/>
              <a:gd name="connsiteY4" fmla="*/ 1208685 h 1330647"/>
              <a:gd name="connsiteX5" fmla="*/ 2310911 w 2761355"/>
              <a:gd name="connsiteY5" fmla="*/ 1330647 h 1330647"/>
              <a:gd name="connsiteX6" fmla="*/ 909108 w 2761355"/>
              <a:gd name="connsiteY6" fmla="*/ 1303426 h 1330647"/>
              <a:gd name="connsiteX7" fmla="*/ 0 w 2761355"/>
              <a:gd name="connsiteY7" fmla="*/ 1284464 h 1330647"/>
              <a:gd name="connsiteX0" fmla="*/ 2705354 w 2761355"/>
              <a:gd name="connsiteY0" fmla="*/ 17214 h 1446278"/>
              <a:gd name="connsiteX1" fmla="*/ 2706010 w 2761355"/>
              <a:gd name="connsiteY1" fmla="*/ 48784 h 1446278"/>
              <a:gd name="connsiteX2" fmla="*/ 2739539 w 2761355"/>
              <a:gd name="connsiteY2" fmla="*/ 309921 h 1446278"/>
              <a:gd name="connsiteX3" fmla="*/ 2728906 w 2761355"/>
              <a:gd name="connsiteY3" fmla="*/ 484719 h 1446278"/>
              <a:gd name="connsiteX4" fmla="*/ 2544843 w 2761355"/>
              <a:gd name="connsiteY4" fmla="*/ 1208685 h 1446278"/>
              <a:gd name="connsiteX5" fmla="*/ 2310911 w 2761355"/>
              <a:gd name="connsiteY5" fmla="*/ 1330647 h 1446278"/>
              <a:gd name="connsiteX6" fmla="*/ 909108 w 2761355"/>
              <a:gd name="connsiteY6" fmla="*/ 1446278 h 1446278"/>
              <a:gd name="connsiteX7" fmla="*/ 0 w 2761355"/>
              <a:gd name="connsiteY7" fmla="*/ 1284464 h 1446278"/>
              <a:gd name="connsiteX0" fmla="*/ 2705354 w 2761355"/>
              <a:gd name="connsiteY0" fmla="*/ 17214 h 1467542"/>
              <a:gd name="connsiteX1" fmla="*/ 2706010 w 2761355"/>
              <a:gd name="connsiteY1" fmla="*/ 48784 h 1467542"/>
              <a:gd name="connsiteX2" fmla="*/ 2739539 w 2761355"/>
              <a:gd name="connsiteY2" fmla="*/ 309921 h 1467542"/>
              <a:gd name="connsiteX3" fmla="*/ 2728906 w 2761355"/>
              <a:gd name="connsiteY3" fmla="*/ 484719 h 1467542"/>
              <a:gd name="connsiteX4" fmla="*/ 2544843 w 2761355"/>
              <a:gd name="connsiteY4" fmla="*/ 1208685 h 1467542"/>
              <a:gd name="connsiteX5" fmla="*/ 2310911 w 2761355"/>
              <a:gd name="connsiteY5" fmla="*/ 1330647 h 1467542"/>
              <a:gd name="connsiteX6" fmla="*/ 2270075 w 2761355"/>
              <a:gd name="connsiteY6" fmla="*/ 1467542 h 1467542"/>
              <a:gd name="connsiteX7" fmla="*/ 909108 w 2761355"/>
              <a:gd name="connsiteY7" fmla="*/ 1446278 h 1467542"/>
              <a:gd name="connsiteX8" fmla="*/ 0 w 2761355"/>
              <a:gd name="connsiteY8" fmla="*/ 1284464 h 1467542"/>
              <a:gd name="connsiteX0" fmla="*/ 2705354 w 2761355"/>
              <a:gd name="connsiteY0" fmla="*/ 17214 h 1467542"/>
              <a:gd name="connsiteX1" fmla="*/ 2706010 w 2761355"/>
              <a:gd name="connsiteY1" fmla="*/ 48784 h 1467542"/>
              <a:gd name="connsiteX2" fmla="*/ 2739539 w 2761355"/>
              <a:gd name="connsiteY2" fmla="*/ 309921 h 1467542"/>
              <a:gd name="connsiteX3" fmla="*/ 2728906 w 2761355"/>
              <a:gd name="connsiteY3" fmla="*/ 484719 h 1467542"/>
              <a:gd name="connsiteX4" fmla="*/ 2544843 w 2761355"/>
              <a:gd name="connsiteY4" fmla="*/ 1208685 h 1467542"/>
              <a:gd name="connsiteX5" fmla="*/ 2310911 w 2761355"/>
              <a:gd name="connsiteY5" fmla="*/ 1330647 h 1467542"/>
              <a:gd name="connsiteX6" fmla="*/ 2270075 w 2761355"/>
              <a:gd name="connsiteY6" fmla="*/ 1467542 h 1467542"/>
              <a:gd name="connsiteX7" fmla="*/ 909108 w 2761355"/>
              <a:gd name="connsiteY7" fmla="*/ 1446278 h 1467542"/>
              <a:gd name="connsiteX8" fmla="*/ 0 w 2761355"/>
              <a:gd name="connsiteY8" fmla="*/ 1284464 h 1467542"/>
              <a:gd name="connsiteX0" fmla="*/ 2705354 w 2800344"/>
              <a:gd name="connsiteY0" fmla="*/ 17214 h 1467542"/>
              <a:gd name="connsiteX1" fmla="*/ 2706010 w 2800344"/>
              <a:gd name="connsiteY1" fmla="*/ 48784 h 1467542"/>
              <a:gd name="connsiteX2" fmla="*/ 2739539 w 2800344"/>
              <a:gd name="connsiteY2" fmla="*/ 309921 h 1467542"/>
              <a:gd name="connsiteX3" fmla="*/ 2728906 w 2800344"/>
              <a:gd name="connsiteY3" fmla="*/ 484719 h 1467542"/>
              <a:gd name="connsiteX4" fmla="*/ 2310911 w 2800344"/>
              <a:gd name="connsiteY4" fmla="*/ 1330647 h 1467542"/>
              <a:gd name="connsiteX5" fmla="*/ 2270075 w 2800344"/>
              <a:gd name="connsiteY5" fmla="*/ 1467542 h 1467542"/>
              <a:gd name="connsiteX6" fmla="*/ 909108 w 2800344"/>
              <a:gd name="connsiteY6" fmla="*/ 1446278 h 1467542"/>
              <a:gd name="connsiteX7" fmla="*/ 0 w 2800344"/>
              <a:gd name="connsiteY7" fmla="*/ 1284464 h 1467542"/>
              <a:gd name="connsiteX0" fmla="*/ 2705354 w 2800344"/>
              <a:gd name="connsiteY0" fmla="*/ 17214 h 1446278"/>
              <a:gd name="connsiteX1" fmla="*/ 2706010 w 2800344"/>
              <a:gd name="connsiteY1" fmla="*/ 48784 h 1446278"/>
              <a:gd name="connsiteX2" fmla="*/ 2739539 w 2800344"/>
              <a:gd name="connsiteY2" fmla="*/ 309921 h 1446278"/>
              <a:gd name="connsiteX3" fmla="*/ 2728906 w 2800344"/>
              <a:gd name="connsiteY3" fmla="*/ 484719 h 1446278"/>
              <a:gd name="connsiteX4" fmla="*/ 2310911 w 2800344"/>
              <a:gd name="connsiteY4" fmla="*/ 1330647 h 1446278"/>
              <a:gd name="connsiteX5" fmla="*/ 909108 w 2800344"/>
              <a:gd name="connsiteY5" fmla="*/ 1446278 h 1446278"/>
              <a:gd name="connsiteX6" fmla="*/ 0 w 2800344"/>
              <a:gd name="connsiteY6" fmla="*/ 1284464 h 1446278"/>
              <a:gd name="connsiteX0" fmla="*/ 2705354 w 2801844"/>
              <a:gd name="connsiteY0" fmla="*/ 17214 h 1446278"/>
              <a:gd name="connsiteX1" fmla="*/ 2706010 w 2801844"/>
              <a:gd name="connsiteY1" fmla="*/ 48784 h 1446278"/>
              <a:gd name="connsiteX2" fmla="*/ 2739539 w 2801844"/>
              <a:gd name="connsiteY2" fmla="*/ 309921 h 1446278"/>
              <a:gd name="connsiteX3" fmla="*/ 2748539 w 2801844"/>
              <a:gd name="connsiteY3" fmla="*/ 325229 h 1446278"/>
              <a:gd name="connsiteX4" fmla="*/ 2728906 w 2801844"/>
              <a:gd name="connsiteY4" fmla="*/ 484719 h 1446278"/>
              <a:gd name="connsiteX5" fmla="*/ 2310911 w 2801844"/>
              <a:gd name="connsiteY5" fmla="*/ 1330647 h 1446278"/>
              <a:gd name="connsiteX6" fmla="*/ 909108 w 2801844"/>
              <a:gd name="connsiteY6" fmla="*/ 1446278 h 1446278"/>
              <a:gd name="connsiteX7" fmla="*/ 0 w 2801844"/>
              <a:gd name="connsiteY7" fmla="*/ 1284464 h 1446278"/>
              <a:gd name="connsiteX0" fmla="*/ 2705354 w 2819977"/>
              <a:gd name="connsiteY0" fmla="*/ 17214 h 1446278"/>
              <a:gd name="connsiteX1" fmla="*/ 2706010 w 2819977"/>
              <a:gd name="connsiteY1" fmla="*/ 48784 h 1446278"/>
              <a:gd name="connsiteX2" fmla="*/ 2739539 w 2819977"/>
              <a:gd name="connsiteY2" fmla="*/ 309921 h 1446278"/>
              <a:gd name="connsiteX3" fmla="*/ 2748539 w 2819977"/>
              <a:gd name="connsiteY3" fmla="*/ 325229 h 1446278"/>
              <a:gd name="connsiteX4" fmla="*/ 2310911 w 2819977"/>
              <a:gd name="connsiteY4" fmla="*/ 1330647 h 1446278"/>
              <a:gd name="connsiteX5" fmla="*/ 909108 w 2819977"/>
              <a:gd name="connsiteY5" fmla="*/ 1446278 h 1446278"/>
              <a:gd name="connsiteX6" fmla="*/ 0 w 2819977"/>
              <a:gd name="connsiteY6" fmla="*/ 1284464 h 1446278"/>
              <a:gd name="connsiteX0" fmla="*/ 2705354 w 2805389"/>
              <a:gd name="connsiteY0" fmla="*/ 17214 h 1446278"/>
              <a:gd name="connsiteX1" fmla="*/ 2706010 w 2805389"/>
              <a:gd name="connsiteY1" fmla="*/ 48784 h 1446278"/>
              <a:gd name="connsiteX2" fmla="*/ 2739539 w 2805389"/>
              <a:gd name="connsiteY2" fmla="*/ 309921 h 1446278"/>
              <a:gd name="connsiteX3" fmla="*/ 2310911 w 2805389"/>
              <a:gd name="connsiteY3" fmla="*/ 1330647 h 1446278"/>
              <a:gd name="connsiteX4" fmla="*/ 909108 w 2805389"/>
              <a:gd name="connsiteY4" fmla="*/ 1446278 h 1446278"/>
              <a:gd name="connsiteX5" fmla="*/ 0 w 2805389"/>
              <a:gd name="connsiteY5" fmla="*/ 1284464 h 1446278"/>
              <a:gd name="connsiteX0" fmla="*/ 2705354 w 2771751"/>
              <a:gd name="connsiteY0" fmla="*/ 187336 h 1616400"/>
              <a:gd name="connsiteX1" fmla="*/ 2706010 w 2771751"/>
              <a:gd name="connsiteY1" fmla="*/ 218906 h 1616400"/>
              <a:gd name="connsiteX2" fmla="*/ 2310911 w 2771751"/>
              <a:gd name="connsiteY2" fmla="*/ 1500769 h 1616400"/>
              <a:gd name="connsiteX3" fmla="*/ 909108 w 2771751"/>
              <a:gd name="connsiteY3" fmla="*/ 1616400 h 1616400"/>
              <a:gd name="connsiteX4" fmla="*/ 0 w 2771751"/>
              <a:gd name="connsiteY4" fmla="*/ 1454586 h 1616400"/>
              <a:gd name="connsiteX0" fmla="*/ 2705354 w 2771751"/>
              <a:gd name="connsiteY0" fmla="*/ 0 h 1429064"/>
              <a:gd name="connsiteX1" fmla="*/ 2706010 w 2771751"/>
              <a:gd name="connsiteY1" fmla="*/ 1174554 h 1429064"/>
              <a:gd name="connsiteX2" fmla="*/ 2310911 w 2771751"/>
              <a:gd name="connsiteY2" fmla="*/ 1313433 h 1429064"/>
              <a:gd name="connsiteX3" fmla="*/ 909108 w 2771751"/>
              <a:gd name="connsiteY3" fmla="*/ 1429064 h 1429064"/>
              <a:gd name="connsiteX4" fmla="*/ 0 w 2771751"/>
              <a:gd name="connsiteY4" fmla="*/ 1267250 h 1429064"/>
              <a:gd name="connsiteX0" fmla="*/ 2705354 w 2878913"/>
              <a:gd name="connsiteY0" fmla="*/ 0 h 1429064"/>
              <a:gd name="connsiteX1" fmla="*/ 2706010 w 2878913"/>
              <a:gd name="connsiteY1" fmla="*/ 1174554 h 1429064"/>
              <a:gd name="connsiteX2" fmla="*/ 1667937 w 2878913"/>
              <a:gd name="connsiteY2" fmla="*/ 1313433 h 1429064"/>
              <a:gd name="connsiteX3" fmla="*/ 909108 w 2878913"/>
              <a:gd name="connsiteY3" fmla="*/ 1429064 h 1429064"/>
              <a:gd name="connsiteX4" fmla="*/ 0 w 2878913"/>
              <a:gd name="connsiteY4" fmla="*/ 1267250 h 1429064"/>
              <a:gd name="connsiteX0" fmla="*/ 2705354 w 3005384"/>
              <a:gd name="connsiteY0" fmla="*/ 0 h 1429064"/>
              <a:gd name="connsiteX1" fmla="*/ 2706010 w 3005384"/>
              <a:gd name="connsiteY1" fmla="*/ 1174554 h 1429064"/>
              <a:gd name="connsiteX2" fmla="*/ 909108 w 3005384"/>
              <a:gd name="connsiteY2" fmla="*/ 1429064 h 1429064"/>
              <a:gd name="connsiteX3" fmla="*/ 0 w 3005384"/>
              <a:gd name="connsiteY3" fmla="*/ 1267250 h 1429064"/>
              <a:gd name="connsiteX0" fmla="*/ 2705354 w 2705463"/>
              <a:gd name="connsiteY0" fmla="*/ 0 h 1429064"/>
              <a:gd name="connsiteX1" fmla="*/ 2277350 w 2705463"/>
              <a:gd name="connsiteY1" fmla="*/ 1174554 h 1429064"/>
              <a:gd name="connsiteX2" fmla="*/ 909108 w 2705463"/>
              <a:gd name="connsiteY2" fmla="*/ 1429064 h 1429064"/>
              <a:gd name="connsiteX3" fmla="*/ 0 w 2705463"/>
              <a:gd name="connsiteY3" fmla="*/ 1267250 h 1429064"/>
              <a:gd name="connsiteX0" fmla="*/ 2705354 w 2705463"/>
              <a:gd name="connsiteY0" fmla="*/ 0 h 1662792"/>
              <a:gd name="connsiteX1" fmla="*/ 2277350 w 2705463"/>
              <a:gd name="connsiteY1" fmla="*/ 1388892 h 1662792"/>
              <a:gd name="connsiteX2" fmla="*/ 909108 w 2705463"/>
              <a:gd name="connsiteY2" fmla="*/ 1643402 h 1662792"/>
              <a:gd name="connsiteX3" fmla="*/ 0 w 2705463"/>
              <a:gd name="connsiteY3" fmla="*/ 1481588 h 1662792"/>
              <a:gd name="connsiteX0" fmla="*/ 2705354 w 2728242"/>
              <a:gd name="connsiteY0" fmla="*/ 0 h 1635823"/>
              <a:gd name="connsiteX1" fmla="*/ 2277350 w 2728242"/>
              <a:gd name="connsiteY1" fmla="*/ 1388892 h 1635823"/>
              <a:gd name="connsiteX2" fmla="*/ 0 w 2728242"/>
              <a:gd name="connsiteY2" fmla="*/ 1481588 h 1635823"/>
              <a:gd name="connsiteX0" fmla="*/ 2705354 w 2728242"/>
              <a:gd name="connsiteY0" fmla="*/ 0 h 1600100"/>
              <a:gd name="connsiteX1" fmla="*/ 2277350 w 2728242"/>
              <a:gd name="connsiteY1" fmla="*/ 1388892 h 1600100"/>
              <a:gd name="connsiteX2" fmla="*/ 0 w 2728242"/>
              <a:gd name="connsiteY2" fmla="*/ 1267250 h 1600100"/>
            </a:gdLst>
            <a:ahLst/>
            <a:cxnLst>
              <a:cxn ang="0">
                <a:pos x="connsiteX0" y="connsiteY0"/>
              </a:cxn>
              <a:cxn ang="0">
                <a:pos x="connsiteX1" y="connsiteY1"/>
              </a:cxn>
              <a:cxn ang="0">
                <a:pos x="connsiteX2" y="connsiteY2"/>
              </a:cxn>
            </a:cxnLst>
            <a:rect l="l" t="t" r="r" b="b"/>
            <a:pathLst>
              <a:path w="2728242" h="1600100">
                <a:moveTo>
                  <a:pt x="2705354" y="0"/>
                </a:moveTo>
                <a:cubicBezTo>
                  <a:pt x="2705463" y="5262"/>
                  <a:pt x="2728242" y="1177684"/>
                  <a:pt x="2277350" y="1388892"/>
                </a:cubicBezTo>
                <a:cubicBezTo>
                  <a:pt x="1826458" y="1600100"/>
                  <a:pt x="474448" y="1247938"/>
                  <a:pt x="0" y="1267250"/>
                </a:cubicBezTo>
              </a:path>
            </a:pathLst>
          </a:custGeom>
          <a:ln w="25400">
            <a:solidFill>
              <a:srgbClr val="C00000"/>
            </a:solidFill>
            <a:headEnd type="stealth" w="med" len="lg"/>
            <a:tailEnd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Straight Connector 18"/>
          <p:cNvCxnSpPr/>
          <p:nvPr/>
        </p:nvCxnSpPr>
        <p:spPr>
          <a:xfrm>
            <a:off x="6215074" y="4071942"/>
            <a:ext cx="1428760" cy="1588"/>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42910" y="4429132"/>
            <a:ext cx="1571636" cy="1588"/>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500034" y="4572008"/>
            <a:ext cx="7286676" cy="107157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500034" y="6143644"/>
            <a:ext cx="5643602" cy="50006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21</a:t>
            </a:fld>
            <a:endParaRPr lang="en-US"/>
          </a:p>
        </p:txBody>
      </p:sp>
      <p:pic>
        <p:nvPicPr>
          <p:cNvPr id="51202" name="Picture 2"/>
          <p:cNvPicPr>
            <a:picLocks noChangeAspect="1" noChangeArrowheads="1"/>
          </p:cNvPicPr>
          <p:nvPr/>
        </p:nvPicPr>
        <p:blipFill>
          <a:blip r:embed="rId3"/>
          <a:srcRect l="8203" t="26367" r="6836" b="21631"/>
          <a:stretch>
            <a:fillRect/>
          </a:stretch>
        </p:blipFill>
        <p:spPr bwMode="auto">
          <a:xfrm>
            <a:off x="3286116" y="928670"/>
            <a:ext cx="5143536" cy="2518559"/>
          </a:xfrm>
          <a:prstGeom prst="rect">
            <a:avLst/>
          </a:prstGeom>
          <a:noFill/>
          <a:ln w="9525">
            <a:noFill/>
            <a:miter lim="800000"/>
            <a:headEnd/>
            <a:tailEnd/>
          </a:ln>
          <a:effectLst/>
        </p:spPr>
      </p:pic>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 </a:t>
            </a:r>
            <a:r>
              <a:rPr lang="en-US" sz="2000" b="1" u="sng" dirty="0" smtClean="0">
                <a:solidFill>
                  <a:srgbClr val="C00000"/>
                </a:solidFill>
              </a:rPr>
              <a:t>Effective</a:t>
            </a:r>
            <a:r>
              <a:rPr lang="en-US" sz="2000" b="1" u="sng" dirty="0" smtClean="0">
                <a:solidFill>
                  <a:schemeClr val="bg1">
                    <a:lumMod val="50000"/>
                  </a:schemeClr>
                </a:solidFill>
              </a:rPr>
              <a:t> strain and </a:t>
            </a:r>
            <a:r>
              <a:rPr lang="en-US" sz="2000" b="1" u="sng" dirty="0" smtClean="0">
                <a:solidFill>
                  <a:srgbClr val="C00000"/>
                </a:solidFill>
              </a:rPr>
              <a:t>stress</a:t>
            </a:r>
            <a:r>
              <a:rPr lang="en-US" sz="2000" b="1" u="sng" dirty="0" smtClean="0">
                <a:solidFill>
                  <a:schemeClr val="bg1">
                    <a:lumMod val="50000"/>
                  </a:schemeClr>
                </a:solidFill>
              </a:rPr>
              <a:t> in strip rolling</a:t>
            </a:r>
            <a:r>
              <a:rPr lang="en-US" sz="2000" b="1" dirty="0" smtClean="0">
                <a:solidFill>
                  <a:schemeClr val="bg1">
                    <a:lumMod val="50000"/>
                  </a:schemeClr>
                </a:solidFill>
              </a:rPr>
              <a:t>:</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4274" name="Picture 2"/>
          <p:cNvPicPr>
            <a:picLocks noChangeAspect="1" noChangeArrowheads="1"/>
          </p:cNvPicPr>
          <p:nvPr/>
        </p:nvPicPr>
        <p:blipFill>
          <a:blip r:embed="rId4"/>
          <a:srcRect l="2929" t="38086" r="11523" b="17236"/>
          <a:stretch>
            <a:fillRect/>
          </a:stretch>
        </p:blipFill>
        <p:spPr bwMode="auto">
          <a:xfrm>
            <a:off x="571471" y="3286124"/>
            <a:ext cx="7865207" cy="3286148"/>
          </a:xfrm>
          <a:prstGeom prst="rect">
            <a:avLst/>
          </a:prstGeom>
          <a:noFill/>
          <a:ln w="9525">
            <a:noFill/>
            <a:miter lim="800000"/>
            <a:headEnd/>
            <a:tailEnd/>
          </a:ln>
          <a:effectLst/>
        </p:spPr>
      </p:pic>
      <p:sp>
        <p:nvSpPr>
          <p:cNvPr id="12" name="Rounded Rectangle 11"/>
          <p:cNvSpPr/>
          <p:nvPr/>
        </p:nvSpPr>
        <p:spPr>
          <a:xfrm>
            <a:off x="571472" y="5929330"/>
            <a:ext cx="1357322" cy="64294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22</a:t>
            </a:fld>
            <a:endParaRPr lang="en-US"/>
          </a:p>
        </p:txBody>
      </p:sp>
      <p:pic>
        <p:nvPicPr>
          <p:cNvPr id="51202" name="Picture 2"/>
          <p:cNvPicPr>
            <a:picLocks noChangeAspect="1" noChangeArrowheads="1"/>
          </p:cNvPicPr>
          <p:nvPr/>
        </p:nvPicPr>
        <p:blipFill>
          <a:blip r:embed="rId3"/>
          <a:srcRect l="8203" t="26367" r="6836" b="21631"/>
          <a:stretch>
            <a:fillRect/>
          </a:stretch>
        </p:blipFill>
        <p:spPr bwMode="auto">
          <a:xfrm>
            <a:off x="3286116" y="928670"/>
            <a:ext cx="5143536" cy="2518559"/>
          </a:xfrm>
          <a:prstGeom prst="rect">
            <a:avLst/>
          </a:prstGeom>
          <a:noFill/>
          <a:ln w="9525">
            <a:noFill/>
            <a:miter lim="800000"/>
            <a:headEnd/>
            <a:tailEnd/>
          </a:ln>
          <a:effectLst/>
        </p:spPr>
      </p:pic>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 </a:t>
            </a:r>
            <a:r>
              <a:rPr lang="en-US" sz="2000" b="1" u="sng" dirty="0" smtClean="0">
                <a:solidFill>
                  <a:srgbClr val="C00000"/>
                </a:solidFill>
              </a:rPr>
              <a:t>Effective</a:t>
            </a:r>
            <a:r>
              <a:rPr lang="en-US" sz="2000" b="1" u="sng" dirty="0" smtClean="0">
                <a:solidFill>
                  <a:schemeClr val="bg1">
                    <a:lumMod val="50000"/>
                  </a:schemeClr>
                </a:solidFill>
              </a:rPr>
              <a:t> strain and </a:t>
            </a:r>
            <a:r>
              <a:rPr lang="en-US" sz="2000" b="1" u="sng" dirty="0" smtClean="0">
                <a:solidFill>
                  <a:srgbClr val="C00000"/>
                </a:solidFill>
              </a:rPr>
              <a:t>stress</a:t>
            </a:r>
            <a:r>
              <a:rPr lang="en-US" sz="2000" b="1" u="sng" dirty="0" smtClean="0">
                <a:solidFill>
                  <a:schemeClr val="bg1">
                    <a:lumMod val="50000"/>
                  </a:schemeClr>
                </a:solidFill>
              </a:rPr>
              <a:t> in strip rolling</a:t>
            </a:r>
            <a:r>
              <a:rPr lang="en-US" sz="2000" b="1" dirty="0" smtClean="0">
                <a:solidFill>
                  <a:schemeClr val="bg1">
                    <a:lumMod val="50000"/>
                  </a:schemeClr>
                </a:solidFill>
              </a:rPr>
              <a:t>:</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5298" name="Picture 2"/>
          <p:cNvPicPr>
            <a:picLocks noChangeAspect="1" noChangeArrowheads="1"/>
          </p:cNvPicPr>
          <p:nvPr/>
        </p:nvPicPr>
        <p:blipFill>
          <a:blip r:embed="rId4"/>
          <a:srcRect l="9961" t="20508" r="5664" b="45741"/>
          <a:stretch>
            <a:fillRect/>
          </a:stretch>
        </p:blipFill>
        <p:spPr bwMode="auto">
          <a:xfrm>
            <a:off x="285720" y="3286100"/>
            <a:ext cx="8036738" cy="2571792"/>
          </a:xfrm>
          <a:prstGeom prst="rect">
            <a:avLst/>
          </a:prstGeom>
          <a:noFill/>
          <a:ln w="9525">
            <a:noFill/>
            <a:miter lim="800000"/>
            <a:headEnd/>
            <a:tailEnd/>
          </a:ln>
          <a:effectLst/>
        </p:spPr>
      </p:pic>
      <p:cxnSp>
        <p:nvCxnSpPr>
          <p:cNvPr id="14" name="Straight Connector 13"/>
          <p:cNvCxnSpPr/>
          <p:nvPr/>
        </p:nvCxnSpPr>
        <p:spPr>
          <a:xfrm rot="5400000">
            <a:off x="2178827" y="4393413"/>
            <a:ext cx="285752" cy="21431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2607455" y="4393413"/>
            <a:ext cx="285752" cy="21431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3750463" y="4432952"/>
            <a:ext cx="285752" cy="21431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Rounded Rectangular Callout 18"/>
          <p:cNvSpPr/>
          <p:nvPr/>
        </p:nvSpPr>
        <p:spPr>
          <a:xfrm>
            <a:off x="6572264" y="6072206"/>
            <a:ext cx="1214446" cy="428628"/>
          </a:xfrm>
          <a:prstGeom prst="wedgeRoundRectCallout">
            <a:avLst>
              <a:gd name="adj1" fmla="val -269275"/>
              <a:gd name="adj2" fmla="val -396411"/>
              <a:gd name="adj3" fmla="val 16667"/>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solidFill>
                  <a:srgbClr val="C00000"/>
                </a:solidFill>
              </a:rPr>
              <a:t>Too small Value, neglected</a:t>
            </a:r>
            <a:endParaRPr lang="en-US" sz="1050" dirty="0">
              <a:solidFill>
                <a:srgbClr val="C00000"/>
              </a:solidFill>
            </a:endParaRPr>
          </a:p>
        </p:txBody>
      </p:sp>
      <p:sp>
        <p:nvSpPr>
          <p:cNvPr id="20" name="Rounded Rectangle 19"/>
          <p:cNvSpPr/>
          <p:nvPr/>
        </p:nvSpPr>
        <p:spPr>
          <a:xfrm>
            <a:off x="5214942" y="4357694"/>
            <a:ext cx="1000132"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285720" y="5429264"/>
            <a:ext cx="1143008"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23</a:t>
            </a:fld>
            <a:endParaRPr lang="en-US"/>
          </a:p>
        </p:txBody>
      </p:sp>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6322" name="Picture 2"/>
          <p:cNvPicPr>
            <a:picLocks noChangeAspect="1" noChangeArrowheads="1"/>
          </p:cNvPicPr>
          <p:nvPr/>
        </p:nvPicPr>
        <p:blipFill>
          <a:blip r:embed="rId3"/>
          <a:srcRect l="3515" t="19043" r="10937" b="17968"/>
          <a:stretch>
            <a:fillRect/>
          </a:stretch>
        </p:blipFill>
        <p:spPr bwMode="auto">
          <a:xfrm>
            <a:off x="142844" y="1428736"/>
            <a:ext cx="8286808" cy="4881270"/>
          </a:xfrm>
          <a:prstGeom prst="rect">
            <a:avLst/>
          </a:prstGeom>
          <a:noFill/>
          <a:ln w="9525">
            <a:noFill/>
            <a:miter lim="800000"/>
            <a:headEnd/>
            <a:tailEnd/>
          </a:ln>
          <a:effectLst/>
        </p:spPr>
      </p:pic>
      <p:sp>
        <p:nvSpPr>
          <p:cNvPr id="20" name="Rounded Rectangle 19"/>
          <p:cNvSpPr/>
          <p:nvPr/>
        </p:nvSpPr>
        <p:spPr>
          <a:xfrm>
            <a:off x="214282" y="1785926"/>
            <a:ext cx="1071570"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142844" y="4572008"/>
            <a:ext cx="2714644" cy="57150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24</a:t>
            </a:fld>
            <a:endParaRPr lang="en-US"/>
          </a:p>
        </p:txBody>
      </p:sp>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sp>
        <p:nvSpPr>
          <p:cNvPr id="12" name="Rectangle 11"/>
          <p:cNvSpPr/>
          <p:nvPr/>
        </p:nvSpPr>
        <p:spPr>
          <a:xfrm>
            <a:off x="357158" y="1285860"/>
            <a:ext cx="7786742" cy="369332"/>
          </a:xfrm>
          <a:prstGeom prst="rect">
            <a:avLst/>
          </a:prstGeom>
        </p:spPr>
        <p:txBody>
          <a:bodyPr wrap="square">
            <a:spAutoFit/>
          </a:bodyPr>
          <a:lstStyle/>
          <a:p>
            <a:r>
              <a:rPr lang="en-US" dirty="0" smtClean="0"/>
              <a:t>Hence, the corrected rolling load can be expressed as follows</a:t>
            </a:r>
            <a:endParaRPr lang="en-US" dirty="0"/>
          </a:p>
        </p:txBody>
      </p:sp>
      <p:pic>
        <p:nvPicPr>
          <p:cNvPr id="57346" name="Picture 2"/>
          <p:cNvPicPr>
            <a:picLocks noChangeAspect="1" noChangeArrowheads="1"/>
          </p:cNvPicPr>
          <p:nvPr/>
        </p:nvPicPr>
        <p:blipFill>
          <a:blip r:embed="rId3"/>
          <a:srcRect l="2929" t="30762" r="11523" b="28222"/>
          <a:stretch>
            <a:fillRect/>
          </a:stretch>
        </p:blipFill>
        <p:spPr bwMode="auto">
          <a:xfrm>
            <a:off x="142844" y="1857364"/>
            <a:ext cx="8215370" cy="3151101"/>
          </a:xfrm>
          <a:prstGeom prst="rect">
            <a:avLst/>
          </a:prstGeom>
          <a:noFill/>
          <a:ln w="9525">
            <a:noFill/>
            <a:miter lim="800000"/>
            <a:headEnd/>
            <a:tailEnd/>
          </a:ln>
          <a:effectLst/>
        </p:spPr>
      </p:pic>
      <p:sp>
        <p:nvSpPr>
          <p:cNvPr id="20" name="Rounded Rectangle 19"/>
          <p:cNvSpPr/>
          <p:nvPr/>
        </p:nvSpPr>
        <p:spPr>
          <a:xfrm>
            <a:off x="214282" y="1857364"/>
            <a:ext cx="4572032" cy="57150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142844" y="2928934"/>
            <a:ext cx="4572032" cy="57150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142844" y="4429132"/>
            <a:ext cx="4572032" cy="57150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25</a:t>
            </a:fld>
            <a:endParaRPr lang="en-US"/>
          </a:p>
        </p:txBody>
      </p:sp>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8370" name="Picture 2"/>
          <p:cNvPicPr>
            <a:picLocks noChangeAspect="1" noChangeArrowheads="1"/>
          </p:cNvPicPr>
          <p:nvPr/>
        </p:nvPicPr>
        <p:blipFill>
          <a:blip r:embed="rId3">
            <a:lum bright="-30000" contrast="61000"/>
          </a:blip>
          <a:srcRect l="3515" t="26367" r="10937" b="15771"/>
          <a:stretch>
            <a:fillRect/>
          </a:stretch>
        </p:blipFill>
        <p:spPr bwMode="auto">
          <a:xfrm>
            <a:off x="142844" y="1214422"/>
            <a:ext cx="8215338" cy="4445285"/>
          </a:xfrm>
          <a:prstGeom prst="rect">
            <a:avLst/>
          </a:prstGeom>
          <a:noFill/>
          <a:ln w="9525">
            <a:noFill/>
            <a:miter lim="800000"/>
            <a:headEnd/>
            <a:tailEnd/>
          </a:ln>
          <a:effectLst/>
        </p:spPr>
      </p:pic>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26</a:t>
            </a:fld>
            <a:endParaRPr lang="en-US"/>
          </a:p>
        </p:txBody>
      </p:sp>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8370" name="Picture 2"/>
          <p:cNvPicPr>
            <a:picLocks noChangeAspect="1" noChangeArrowheads="1"/>
          </p:cNvPicPr>
          <p:nvPr/>
        </p:nvPicPr>
        <p:blipFill>
          <a:blip r:embed="rId3">
            <a:lum bright="-30000" contrast="61000"/>
          </a:blip>
          <a:srcRect l="3515" t="26367" r="10937" b="48526"/>
          <a:stretch>
            <a:fillRect/>
          </a:stretch>
        </p:blipFill>
        <p:spPr bwMode="auto">
          <a:xfrm>
            <a:off x="142844" y="1214422"/>
            <a:ext cx="8215338" cy="1928826"/>
          </a:xfrm>
          <a:prstGeom prst="rect">
            <a:avLst/>
          </a:prstGeom>
          <a:noFill/>
          <a:ln w="9525">
            <a:noFill/>
            <a:miter lim="800000"/>
            <a:headEnd/>
            <a:tailEnd/>
          </a:ln>
          <a:effectLst/>
        </p:spPr>
      </p:pic>
      <p:pic>
        <p:nvPicPr>
          <p:cNvPr id="59394" name="Picture 2"/>
          <p:cNvPicPr>
            <a:picLocks noChangeAspect="1" noChangeArrowheads="1"/>
          </p:cNvPicPr>
          <p:nvPr/>
        </p:nvPicPr>
        <p:blipFill>
          <a:blip r:embed="rId4">
            <a:lum bright="-36000" contrast="33000"/>
          </a:blip>
          <a:srcRect l="3515" t="39551" r="19140" b="20166"/>
          <a:stretch>
            <a:fillRect/>
          </a:stretch>
        </p:blipFill>
        <p:spPr bwMode="auto">
          <a:xfrm>
            <a:off x="171451" y="2786058"/>
            <a:ext cx="8229658" cy="3429024"/>
          </a:xfrm>
          <a:prstGeom prst="rect">
            <a:avLst/>
          </a:prstGeom>
          <a:noFill/>
          <a:ln w="9525">
            <a:solidFill>
              <a:schemeClr val="tx1"/>
            </a:solidFill>
            <a:miter lim="800000"/>
            <a:headEnd/>
            <a:tailEnd/>
          </a:ln>
          <a:effectLst/>
        </p:spPr>
      </p:pic>
      <p:sp>
        <p:nvSpPr>
          <p:cNvPr id="12" name="Rounded Rectangle 11"/>
          <p:cNvSpPr/>
          <p:nvPr/>
        </p:nvSpPr>
        <p:spPr>
          <a:xfrm>
            <a:off x="4857752" y="5643578"/>
            <a:ext cx="1143008"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071934" y="4000504"/>
            <a:ext cx="1143008"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27</a:t>
            </a:fld>
            <a:endParaRPr lang="en-US"/>
          </a:p>
        </p:txBody>
      </p:sp>
      <p:sp>
        <p:nvSpPr>
          <p:cNvPr id="11" name="Rectangle 10"/>
          <p:cNvSpPr/>
          <p:nvPr/>
        </p:nvSpPr>
        <p:spPr>
          <a:xfrm>
            <a:off x="142844" y="1071547"/>
            <a:ext cx="8286808" cy="646331"/>
          </a:xfrm>
          <a:prstGeom prst="rect">
            <a:avLst/>
          </a:prstGeom>
        </p:spPr>
        <p:txBody>
          <a:bodyPr wrap="square">
            <a:spAutoFit/>
          </a:bodyPr>
          <a:lstStyle/>
          <a:p>
            <a:r>
              <a:rPr lang="en-US" dirty="0" smtClean="0"/>
              <a:t>  </a:t>
            </a:r>
          </a:p>
          <a:p>
            <a:endParaRPr lang="en-US" dirty="0">
              <a:solidFill>
                <a:srgbClr val="C00000"/>
              </a:solidFill>
            </a:endParaRPr>
          </a:p>
        </p:txBody>
      </p:sp>
      <p:sp>
        <p:nvSpPr>
          <p:cNvPr id="10" name="Rectangle 2"/>
          <p:cNvSpPr txBox="1">
            <a:spLocks noChangeArrowheads="1"/>
          </p:cNvSpPr>
          <p:nvPr/>
        </p:nvSpPr>
        <p:spPr>
          <a:xfrm>
            <a:off x="214282" y="714356"/>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lvl="0">
              <a:spcBef>
                <a:spcPct val="0"/>
              </a:spcBef>
              <a:defRPr/>
            </a:pPr>
            <a:r>
              <a:rPr lang="en-US" sz="2000" b="1" dirty="0" smtClean="0">
                <a:solidFill>
                  <a:schemeClr val="bg1">
                    <a:lumMod val="50000"/>
                  </a:schemeClr>
                </a:solidFill>
              </a:rPr>
              <a:t>4.2.3 Flat rolling load estimation</a:t>
            </a:r>
            <a:r>
              <a:rPr lang="en-US" sz="2000" dirty="0" smtClean="0">
                <a:solidFill>
                  <a:schemeClr val="bg1">
                    <a:lumMod val="50000"/>
                  </a:schemeClr>
                </a:solidFill>
              </a:rPr>
              <a:t> </a:t>
            </a:r>
          </a:p>
          <a:p>
            <a:pPr lvl="0">
              <a:spcBef>
                <a:spcPct val="0"/>
              </a:spcBef>
              <a:defRPr/>
            </a:pPr>
            <a:endParaRPr lang="en-US" sz="2000" dirty="0" smtClean="0">
              <a:solidFill>
                <a:schemeClr val="tx1">
                  <a:tint val="75000"/>
                </a:schemeClr>
              </a:solidFill>
            </a:endParaRPr>
          </a:p>
        </p:txBody>
      </p:sp>
      <p:pic>
        <p:nvPicPr>
          <p:cNvPr id="58370" name="Picture 2"/>
          <p:cNvPicPr>
            <a:picLocks noChangeAspect="1" noChangeArrowheads="1"/>
          </p:cNvPicPr>
          <p:nvPr/>
        </p:nvPicPr>
        <p:blipFill>
          <a:blip r:embed="rId3">
            <a:lum bright="-30000" contrast="61000"/>
          </a:blip>
          <a:srcRect l="3515" t="26367" r="10937" b="48526"/>
          <a:stretch>
            <a:fillRect/>
          </a:stretch>
        </p:blipFill>
        <p:spPr bwMode="auto">
          <a:xfrm>
            <a:off x="142844" y="1214422"/>
            <a:ext cx="8215338" cy="1928826"/>
          </a:xfrm>
          <a:prstGeom prst="rect">
            <a:avLst/>
          </a:prstGeom>
          <a:noFill/>
          <a:ln w="9525">
            <a:noFill/>
            <a:miter lim="800000"/>
            <a:headEnd/>
            <a:tailEnd/>
          </a:ln>
          <a:effectLst/>
        </p:spPr>
      </p:pic>
      <p:sp>
        <p:nvSpPr>
          <p:cNvPr id="13" name="Rounded Rectangle 12"/>
          <p:cNvSpPr/>
          <p:nvPr/>
        </p:nvSpPr>
        <p:spPr>
          <a:xfrm>
            <a:off x="4071934" y="4000504"/>
            <a:ext cx="1143008"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418" name="Picture 2"/>
          <p:cNvPicPr>
            <a:picLocks noChangeAspect="1" noChangeArrowheads="1"/>
          </p:cNvPicPr>
          <p:nvPr/>
        </p:nvPicPr>
        <p:blipFill>
          <a:blip r:embed="rId4">
            <a:lum bright="-29000"/>
          </a:blip>
          <a:srcRect l="3515" t="37354" r="14453" b="22923"/>
          <a:stretch>
            <a:fillRect/>
          </a:stretch>
        </p:blipFill>
        <p:spPr bwMode="auto">
          <a:xfrm>
            <a:off x="179390" y="2786058"/>
            <a:ext cx="8107386" cy="3071834"/>
          </a:xfrm>
          <a:prstGeom prst="rect">
            <a:avLst/>
          </a:prstGeom>
          <a:noFill/>
          <a:ln w="9525">
            <a:solidFill>
              <a:schemeClr val="tx1"/>
            </a:solidFill>
            <a:miter lim="800000"/>
            <a:headEnd/>
            <a:tailEnd/>
          </a:ln>
          <a:effectLst/>
        </p:spPr>
      </p:pic>
      <p:sp>
        <p:nvSpPr>
          <p:cNvPr id="14" name="Rounded Rectangle 13"/>
          <p:cNvSpPr/>
          <p:nvPr/>
        </p:nvSpPr>
        <p:spPr>
          <a:xfrm>
            <a:off x="3857620" y="3857628"/>
            <a:ext cx="1143008"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4643438" y="5286388"/>
            <a:ext cx="1143008" cy="42862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14282" y="5934670"/>
            <a:ext cx="8072494" cy="646331"/>
          </a:xfrm>
          <a:prstGeom prst="rect">
            <a:avLst/>
          </a:prstGeom>
          <a:solidFill>
            <a:schemeClr val="accent1">
              <a:lumMod val="40000"/>
              <a:lumOff val="60000"/>
            </a:schemeClr>
          </a:solidFill>
          <a:ln>
            <a:solidFill>
              <a:schemeClr val="tx1"/>
            </a:solidFill>
          </a:ln>
        </p:spPr>
        <p:txBody>
          <a:bodyPr wrap="square" rtlCol="0">
            <a:spAutoFit/>
          </a:bodyPr>
          <a:lstStyle/>
          <a:p>
            <a:r>
              <a:rPr lang="en-US" dirty="0" smtClean="0"/>
              <a:t>From (a &amp; b): clearly observed rolling load and power increase with increase of strip reduction</a:t>
            </a:r>
            <a:endParaRPr lang="en-US" dirty="0"/>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28</a:t>
            </a:fld>
            <a:endParaRPr lang="en-US"/>
          </a:p>
        </p:txBody>
      </p:sp>
      <p:pic>
        <p:nvPicPr>
          <p:cNvPr id="61442" name="Picture 2"/>
          <p:cNvPicPr>
            <a:picLocks noChangeAspect="1" noChangeArrowheads="1"/>
          </p:cNvPicPr>
          <p:nvPr/>
        </p:nvPicPr>
        <p:blipFill>
          <a:blip r:embed="rId3"/>
          <a:srcRect l="3515" t="26367" r="10937" b="12109"/>
          <a:stretch>
            <a:fillRect/>
          </a:stretch>
        </p:blipFill>
        <p:spPr bwMode="auto">
          <a:xfrm>
            <a:off x="142844" y="500042"/>
            <a:ext cx="8194959" cy="4714908"/>
          </a:xfrm>
          <a:prstGeom prst="rect">
            <a:avLst/>
          </a:prstGeom>
          <a:solidFill>
            <a:schemeClr val="accent1"/>
          </a:solidFill>
          <a:ln w="9525">
            <a:noFill/>
            <a:miter lim="800000"/>
            <a:headEnd/>
            <a:tailEnd/>
          </a:ln>
          <a:effectLst/>
        </p:spPr>
      </p:pic>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2EAF7A4-90C9-49E6-9261-C8BF5F0CE1D9}"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dirty="0"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29</a:t>
            </a:fld>
            <a:endParaRPr lang="en-US"/>
          </a:p>
        </p:txBody>
      </p:sp>
      <p:pic>
        <p:nvPicPr>
          <p:cNvPr id="62466" name="Picture 2"/>
          <p:cNvPicPr>
            <a:picLocks noChangeAspect="1" noChangeArrowheads="1"/>
          </p:cNvPicPr>
          <p:nvPr/>
        </p:nvPicPr>
        <p:blipFill>
          <a:blip r:embed="rId3"/>
          <a:srcRect l="3515" t="28564" r="10351" b="17969"/>
          <a:stretch>
            <a:fillRect/>
          </a:stretch>
        </p:blipFill>
        <p:spPr bwMode="auto">
          <a:xfrm>
            <a:off x="142844" y="714356"/>
            <a:ext cx="8286808" cy="4115218"/>
          </a:xfrm>
          <a:prstGeom prst="rect">
            <a:avLst/>
          </a:prstGeom>
          <a:noFill/>
          <a:ln w="9525">
            <a:noFill/>
            <a:miter lim="800000"/>
            <a:headEnd/>
            <a:tailEnd/>
          </a:ln>
          <a:effectLst/>
        </p:spPr>
      </p:pic>
      <p:sp>
        <p:nvSpPr>
          <p:cNvPr id="10" name="TextBox 9"/>
          <p:cNvSpPr txBox="1"/>
          <p:nvPr/>
        </p:nvSpPr>
        <p:spPr>
          <a:xfrm>
            <a:off x="428596" y="285728"/>
            <a:ext cx="2357454" cy="369332"/>
          </a:xfrm>
          <a:prstGeom prst="rect">
            <a:avLst/>
          </a:prstGeom>
          <a:noFill/>
        </p:spPr>
        <p:txBody>
          <a:bodyPr wrap="square" rtlCol="0">
            <a:spAutoFit/>
          </a:bodyPr>
          <a:lstStyle/>
          <a:p>
            <a:r>
              <a:rPr lang="en-US" dirty="0" smtClean="0"/>
              <a:t>Problems</a:t>
            </a:r>
            <a:endParaRPr lang="en-US" dirty="0"/>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446EB45E-DA6D-43F3-AE89-584D385B0BC2}"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a:t>
            </a:fld>
            <a:endParaRPr lang="en-US"/>
          </a:p>
        </p:txBody>
      </p:sp>
      <p:sp>
        <p:nvSpPr>
          <p:cNvPr id="10" name="Rectangle 2"/>
          <p:cNvSpPr txBox="1">
            <a:spLocks noChangeArrowheads="1"/>
          </p:cNvSpPr>
          <p:nvPr/>
        </p:nvSpPr>
        <p:spPr>
          <a:xfrm>
            <a:off x="0" y="428604"/>
            <a:ext cx="8286808" cy="571496"/>
          </a:xfrm>
          <a:prstGeom prst="rect">
            <a:avLst/>
          </a:prstGeom>
        </p:spPr>
        <p:txBody>
          <a:bodyPr vert="horz" lIns="91440" tIns="45720" rIns="91440" bIns="45720" rtlCol="0" anchor="b">
            <a:noAutofit/>
          </a:bodyPr>
          <a:lstStyle/>
          <a:p>
            <a:pPr lvl="0">
              <a:spcBef>
                <a:spcPct val="0"/>
              </a:spcBef>
              <a:defRPr/>
            </a:pP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0" i="0" u="none" strike="noStrike" kern="1200" cap="none" spc="-100" normalizeH="0" baseline="0" noProof="0" dirty="0" smtClean="0">
                <a:ln>
                  <a:noFill/>
                </a:ln>
                <a:solidFill>
                  <a:schemeClr val="tx1">
                    <a:tint val="75000"/>
                  </a:schemeClr>
                </a:solidFill>
                <a:effectLst/>
                <a:uLnTx/>
                <a:uFillTx/>
                <a:latin typeface="+mj-lt"/>
                <a:ea typeface="+mj-ea"/>
                <a:cs typeface="+mj-cs"/>
              </a:rPr>
              <a:t>4.1 </a:t>
            </a:r>
            <a:r>
              <a:rPr lang="en-US" sz="2000" spc="-100" dirty="0" smtClean="0">
                <a:solidFill>
                  <a:schemeClr val="tx1">
                    <a:tint val="75000"/>
                  </a:schemeClr>
                </a:solidFill>
              </a:rPr>
              <a:t>Work and energy principle for estimating power on metal forming processes.</a:t>
            </a:r>
            <a:endParaRPr lang="en-US" sz="2000" dirty="0" smtClean="0">
              <a:solidFill>
                <a:schemeClr val="tx1">
                  <a:tint val="75000"/>
                </a:schemeClr>
              </a:solidFill>
            </a:endParaRPr>
          </a:p>
        </p:txBody>
      </p:sp>
      <p:cxnSp>
        <p:nvCxnSpPr>
          <p:cNvPr id="14" name="Straight Connector 13"/>
          <p:cNvCxnSpPr/>
          <p:nvPr/>
        </p:nvCxnSpPr>
        <p:spPr>
          <a:xfrm>
            <a:off x="4357686" y="2357430"/>
            <a:ext cx="2571768"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a:srcRect l="9961" t="20508" r="8593" b="25293"/>
          <a:stretch>
            <a:fillRect/>
          </a:stretch>
        </p:blipFill>
        <p:spPr bwMode="auto">
          <a:xfrm>
            <a:off x="285720" y="1142984"/>
            <a:ext cx="7929586" cy="4221506"/>
          </a:xfrm>
          <a:prstGeom prst="rect">
            <a:avLst/>
          </a:prstGeom>
          <a:noFill/>
          <a:ln w="9525">
            <a:noFill/>
            <a:miter lim="800000"/>
            <a:headEnd/>
            <a:tailEnd/>
          </a:ln>
          <a:effectLst/>
        </p:spPr>
      </p:pic>
      <p:sp>
        <p:nvSpPr>
          <p:cNvPr id="11" name="Rounded Rectangle 10"/>
          <p:cNvSpPr/>
          <p:nvPr/>
        </p:nvSpPr>
        <p:spPr>
          <a:xfrm>
            <a:off x="285720" y="1928802"/>
            <a:ext cx="2500330" cy="35719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285720" y="3714752"/>
            <a:ext cx="2500330" cy="50006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285720" y="4857760"/>
            <a:ext cx="2500330" cy="50006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77B67686-380F-4900-9323-8CE717F6CA2D}"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a:t>
            </a:fld>
            <a:endParaRPr lang="en-US"/>
          </a:p>
        </p:txBody>
      </p:sp>
      <p:sp>
        <p:nvSpPr>
          <p:cNvPr id="10" name="Rectangle 2"/>
          <p:cNvSpPr txBox="1">
            <a:spLocks noChangeArrowheads="1"/>
          </p:cNvSpPr>
          <p:nvPr/>
        </p:nvSpPr>
        <p:spPr>
          <a:xfrm>
            <a:off x="0" y="285728"/>
            <a:ext cx="8286808" cy="571496"/>
          </a:xfrm>
          <a:prstGeom prst="rect">
            <a:avLst/>
          </a:prstGeom>
        </p:spPr>
        <p:txBody>
          <a:bodyPr vert="horz" lIns="91440" tIns="45720" rIns="91440" bIns="45720" rtlCol="0" anchor="b">
            <a:noAutofit/>
          </a:bodyPr>
          <a:lstStyle/>
          <a:p>
            <a:pPr lvl="0">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0" i="0" u="none" strike="noStrike" kern="1200" cap="none" spc="-100" normalizeH="0" baseline="0" noProof="0" dirty="0" smtClean="0">
                <a:ln>
                  <a:noFill/>
                </a:ln>
                <a:solidFill>
                  <a:schemeClr val="tx1">
                    <a:tint val="75000"/>
                  </a:schemeClr>
                </a:solidFill>
                <a:effectLst/>
                <a:uLnTx/>
                <a:uFillTx/>
                <a:latin typeface="+mj-lt"/>
                <a:ea typeface="+mj-ea"/>
                <a:cs typeface="+mj-cs"/>
              </a:rPr>
              <a:t> 4.1 </a:t>
            </a:r>
            <a:r>
              <a:rPr lang="en-US" sz="2000" spc="-100" dirty="0" smtClean="0">
                <a:solidFill>
                  <a:schemeClr val="bg1">
                    <a:lumMod val="50000"/>
                  </a:schemeClr>
                </a:solidFill>
              </a:rPr>
              <a:t>Work and energy </a:t>
            </a:r>
            <a:r>
              <a:rPr lang="en-US" sz="2000" spc="-100" dirty="0" smtClean="0">
                <a:solidFill>
                  <a:schemeClr val="tx1">
                    <a:tint val="75000"/>
                  </a:schemeClr>
                </a:solidFill>
              </a:rPr>
              <a:t>principle for estimating power on metal forming processes.</a:t>
            </a:r>
            <a:endParaRPr lang="en-US" sz="2000" dirty="0" smtClean="0">
              <a:solidFill>
                <a:schemeClr val="tx1">
                  <a:tint val="75000"/>
                </a:schemeClr>
              </a:solidFill>
            </a:endParaRPr>
          </a:p>
        </p:txBody>
      </p:sp>
      <p:pic>
        <p:nvPicPr>
          <p:cNvPr id="3074" name="Picture 2"/>
          <p:cNvPicPr>
            <a:picLocks noChangeAspect="1" noChangeArrowheads="1"/>
          </p:cNvPicPr>
          <p:nvPr/>
        </p:nvPicPr>
        <p:blipFill>
          <a:blip r:embed="rId4"/>
          <a:srcRect l="2929" t="46143" r="16211" b="25293"/>
          <a:stretch>
            <a:fillRect/>
          </a:stretch>
        </p:blipFill>
        <p:spPr bwMode="auto">
          <a:xfrm>
            <a:off x="571472" y="857232"/>
            <a:ext cx="7715304" cy="2180412"/>
          </a:xfrm>
          <a:prstGeom prst="rect">
            <a:avLst/>
          </a:prstGeom>
          <a:noFill/>
          <a:ln w="9525">
            <a:noFill/>
            <a:miter lim="800000"/>
            <a:headEnd/>
            <a:tailEnd/>
          </a:ln>
          <a:effectLst/>
        </p:spPr>
      </p:pic>
      <p:sp>
        <p:nvSpPr>
          <p:cNvPr id="11" name="Rounded Rectangle 10"/>
          <p:cNvSpPr/>
          <p:nvPr/>
        </p:nvSpPr>
        <p:spPr>
          <a:xfrm>
            <a:off x="571472" y="2000240"/>
            <a:ext cx="2500330" cy="64294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843128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AB6A96E5-0861-409C-9500-BE9E09E414AC}"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pic>
        <p:nvPicPr>
          <p:cNvPr id="4100" name="Picture 4"/>
          <p:cNvPicPr>
            <a:picLocks noChangeAspect="1" noChangeArrowheads="1"/>
          </p:cNvPicPr>
          <p:nvPr/>
        </p:nvPicPr>
        <p:blipFill>
          <a:blip r:embed="rId3"/>
          <a:srcRect l="5859" t="16846" r="13281" b="9912"/>
          <a:stretch>
            <a:fillRect/>
          </a:stretch>
        </p:blipFill>
        <p:spPr bwMode="auto">
          <a:xfrm>
            <a:off x="285720" y="1267200"/>
            <a:ext cx="7429552" cy="5383733"/>
          </a:xfrm>
          <a:prstGeom prst="rect">
            <a:avLst/>
          </a:prstGeom>
          <a:noFill/>
          <a:ln w="9525">
            <a:noFill/>
            <a:miter lim="800000"/>
            <a:headEnd/>
            <a:tailEnd/>
          </a:ln>
          <a:effectLst/>
        </p:spPr>
      </p:pic>
      <p:sp>
        <p:nvSpPr>
          <p:cNvPr id="12" name="Rounded Rectangle 11"/>
          <p:cNvSpPr/>
          <p:nvPr/>
        </p:nvSpPr>
        <p:spPr>
          <a:xfrm>
            <a:off x="2571736" y="3286124"/>
            <a:ext cx="1785950" cy="28575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5357818" y="3214686"/>
            <a:ext cx="1928826"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BE37A8F2-7559-4E42-BBFF-B87763EDEC85}"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6</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357158" y="1500174"/>
            <a:ext cx="8072494" cy="3754874"/>
          </a:xfrm>
          <a:prstGeom prst="rect">
            <a:avLst/>
          </a:prstGeom>
        </p:spPr>
        <p:txBody>
          <a:bodyPr wrap="square">
            <a:spAutoFit/>
          </a:bodyPr>
          <a:lstStyle/>
          <a:p>
            <a:r>
              <a:rPr lang="en-US" sz="2000" dirty="0" smtClean="0"/>
              <a:t>Rolling is one of the metalworking processes that can be run as hot or cold working. The main difference between hot and cold rolling is that in hot rolling the rolling process is carried out at elevated temperature (above room temperature). While cold rolling is carried out at room temperature. Hot rolling is more important than cold-rolling process. </a:t>
            </a:r>
          </a:p>
          <a:p>
            <a:r>
              <a:rPr lang="en-US" sz="2000" dirty="0" smtClean="0"/>
              <a:t> </a:t>
            </a:r>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 </a:t>
            </a:r>
            <a:endParaRPr lang="en-US" sz="2000" dirty="0"/>
          </a:p>
        </p:txBody>
      </p:sp>
      <p:pic>
        <p:nvPicPr>
          <p:cNvPr id="16" name="Picture 4"/>
          <p:cNvPicPr>
            <a:picLocks noChangeAspect="1" noChangeArrowheads="1"/>
          </p:cNvPicPr>
          <p:nvPr/>
        </p:nvPicPr>
        <p:blipFill>
          <a:blip r:embed="rId3"/>
          <a:srcRect l="10524" t="48200" r="27276" b="9912"/>
          <a:stretch>
            <a:fillRect/>
          </a:stretch>
        </p:blipFill>
        <p:spPr bwMode="auto">
          <a:xfrm>
            <a:off x="857224" y="3429000"/>
            <a:ext cx="5715040" cy="3079057"/>
          </a:xfrm>
          <a:prstGeom prst="rect">
            <a:avLst/>
          </a:prstGeom>
          <a:noFill/>
          <a:ln w="9525">
            <a:noFill/>
            <a:miter lim="800000"/>
            <a:headEnd/>
            <a:tailEnd/>
          </a:ln>
          <a:effectLst/>
        </p:spPr>
      </p:pic>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0A96605-33C5-423F-BFCF-110B3E416266}"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7</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214282" y="1214422"/>
            <a:ext cx="8072494" cy="2585323"/>
          </a:xfrm>
          <a:prstGeom prst="rect">
            <a:avLst/>
          </a:prstGeom>
        </p:spPr>
        <p:txBody>
          <a:bodyPr wrap="square">
            <a:spAutoFit/>
          </a:bodyPr>
          <a:lstStyle/>
          <a:p>
            <a:r>
              <a:rPr lang="en-US" dirty="0" smtClean="0"/>
              <a:t> About 90% of all metal produced annually in the world through rolling process. Fig. 4.2 shows some of the semi finished products (e.g. structure shape, rails, bars, pipe, plates, </a:t>
            </a:r>
            <a:r>
              <a:rPr lang="en-US" dirty="0" err="1" smtClean="0"/>
              <a:t>strip,etc</a:t>
            </a:r>
            <a:r>
              <a:rPr lang="en-US" dirty="0" smtClean="0"/>
              <a:t>.) that can be produced by rolling process.</a:t>
            </a:r>
          </a:p>
          <a:p>
            <a:endParaRPr lang="en-US" dirty="0" smtClean="0"/>
          </a:p>
          <a:p>
            <a:endParaRPr lang="en-US" dirty="0" smtClean="0"/>
          </a:p>
          <a:p>
            <a:endParaRPr lang="en-US" dirty="0" smtClean="0"/>
          </a:p>
          <a:p>
            <a:endParaRPr lang="en-US" dirty="0" smtClean="0"/>
          </a:p>
          <a:p>
            <a:endParaRPr lang="en-US" dirty="0" smtClean="0"/>
          </a:p>
          <a:p>
            <a:r>
              <a:rPr lang="en-US" dirty="0" smtClean="0"/>
              <a:t>  </a:t>
            </a:r>
            <a:endParaRPr lang="en-US" dirty="0"/>
          </a:p>
        </p:txBody>
      </p:sp>
      <p:pic>
        <p:nvPicPr>
          <p:cNvPr id="15" name="Picture 3"/>
          <p:cNvPicPr>
            <a:picLocks noChangeAspect="1" noChangeArrowheads="1"/>
          </p:cNvPicPr>
          <p:nvPr/>
        </p:nvPicPr>
        <p:blipFill>
          <a:blip r:embed="rId3">
            <a:lum bright="-72000" contrast="96000"/>
          </a:blip>
          <a:srcRect/>
          <a:stretch>
            <a:fillRect/>
          </a:stretch>
        </p:blipFill>
        <p:spPr bwMode="auto">
          <a:xfrm rot="5400000">
            <a:off x="1405938" y="1308650"/>
            <a:ext cx="4587679" cy="6256612"/>
          </a:xfrm>
          <a:prstGeom prst="rect">
            <a:avLst/>
          </a:prstGeom>
          <a:noFill/>
          <a:ln w="9525">
            <a:noFill/>
            <a:miter lim="800000"/>
            <a:headEnd/>
            <a:tailEnd/>
          </a:ln>
        </p:spPr>
      </p:pic>
      <p:sp>
        <p:nvSpPr>
          <p:cNvPr id="13" name="Right Brace 12"/>
          <p:cNvSpPr/>
          <p:nvPr/>
        </p:nvSpPr>
        <p:spPr>
          <a:xfrm>
            <a:off x="6429388" y="2214554"/>
            <a:ext cx="857256" cy="4143404"/>
          </a:xfrm>
          <a:prstGeom prst="rightBrace">
            <a:avLst/>
          </a:prstGeom>
          <a:noFill/>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6929454" y="2571744"/>
            <a:ext cx="1285884" cy="1477328"/>
          </a:xfrm>
          <a:prstGeom prst="rect">
            <a:avLst/>
          </a:prstGeom>
          <a:noFill/>
        </p:spPr>
        <p:txBody>
          <a:bodyPr wrap="square" rtlCol="0">
            <a:spAutoFit/>
          </a:bodyPr>
          <a:lstStyle/>
          <a:p>
            <a:r>
              <a:rPr lang="en-US" dirty="0" smtClean="0"/>
              <a:t>Products with raw material from rolling process</a:t>
            </a:r>
            <a:endParaRPr lang="en-US" dirty="0"/>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F97D401D-2FA4-44BB-8EEF-9BC71DEA946B}"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8</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sp>
        <p:nvSpPr>
          <p:cNvPr id="11" name="Rectangle 10"/>
          <p:cNvSpPr/>
          <p:nvPr/>
        </p:nvSpPr>
        <p:spPr>
          <a:xfrm>
            <a:off x="214282" y="1214422"/>
            <a:ext cx="8072494" cy="3416320"/>
          </a:xfrm>
          <a:prstGeom prst="rect">
            <a:avLst/>
          </a:prstGeom>
        </p:spPr>
        <p:txBody>
          <a:bodyPr wrap="square">
            <a:spAutoFit/>
          </a:bodyPr>
          <a:lstStyle/>
          <a:p>
            <a:r>
              <a:rPr lang="en-US" dirty="0" smtClean="0"/>
              <a:t> Ferrous metals are usually hot-rolled while non-ferrous metals are commonly cold-rolled. </a:t>
            </a:r>
          </a:p>
          <a:p>
            <a:r>
              <a:rPr lang="en-US" dirty="0" smtClean="0"/>
              <a:t>Rolling products are usually used as raw material for different manufacturing processes. For example, the wire product is used to manufacture wire baskets, rods are used in  manufacturing bolts and nuts.</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  </a:t>
            </a:r>
            <a:endParaRPr lang="en-US" dirty="0"/>
          </a:p>
        </p:txBody>
      </p:sp>
      <p:pic>
        <p:nvPicPr>
          <p:cNvPr id="15" name="Picture 3"/>
          <p:cNvPicPr>
            <a:picLocks noChangeAspect="1" noChangeArrowheads="1"/>
          </p:cNvPicPr>
          <p:nvPr/>
        </p:nvPicPr>
        <p:blipFill>
          <a:blip r:embed="rId3" cstate="print">
            <a:lum bright="-72000" contrast="96000"/>
          </a:blip>
          <a:srcRect/>
          <a:stretch>
            <a:fillRect/>
          </a:stretch>
        </p:blipFill>
        <p:spPr bwMode="auto">
          <a:xfrm rot="5400000">
            <a:off x="1963129" y="1993046"/>
            <a:ext cx="4116240" cy="5613670"/>
          </a:xfrm>
          <a:prstGeom prst="rect">
            <a:avLst/>
          </a:prstGeom>
          <a:noFill/>
          <a:ln w="9525">
            <a:noFill/>
            <a:miter lim="800000"/>
            <a:headEnd/>
            <a:tailEnd/>
          </a:ln>
        </p:spPr>
      </p:pic>
      <p:sp>
        <p:nvSpPr>
          <p:cNvPr id="13" name="Right Brace 12"/>
          <p:cNvSpPr/>
          <p:nvPr/>
        </p:nvSpPr>
        <p:spPr>
          <a:xfrm>
            <a:off x="6429388" y="2571744"/>
            <a:ext cx="857256" cy="4143404"/>
          </a:xfrm>
          <a:prstGeom prst="rightBrace">
            <a:avLst/>
          </a:prstGeom>
          <a:noFill/>
          <a:ln w="2222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6929454" y="2808928"/>
            <a:ext cx="1285884" cy="1477328"/>
          </a:xfrm>
          <a:prstGeom prst="rect">
            <a:avLst/>
          </a:prstGeom>
          <a:noFill/>
        </p:spPr>
        <p:txBody>
          <a:bodyPr wrap="square" rtlCol="0">
            <a:spAutoFit/>
          </a:bodyPr>
          <a:lstStyle/>
          <a:p>
            <a:r>
              <a:rPr lang="en-US" dirty="0" smtClean="0"/>
              <a:t>Products with raw material from rolling process</a:t>
            </a:r>
            <a:endParaRPr lang="en-US" dirty="0"/>
          </a:p>
        </p:txBody>
      </p:sp>
      <p:cxnSp>
        <p:nvCxnSpPr>
          <p:cNvPr id="12" name="Straight Connector 11"/>
          <p:cNvCxnSpPr/>
          <p:nvPr/>
        </p:nvCxnSpPr>
        <p:spPr>
          <a:xfrm>
            <a:off x="5357818" y="2357430"/>
            <a:ext cx="2714644"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57158" y="2643182"/>
            <a:ext cx="3857652" cy="158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2B795115-6B1E-48FB-BFC5-2B41F2B1E5A5}" type="datetime1">
              <a:rPr lang="en-US" smtClean="0"/>
              <a:pPr/>
              <a:t>9/21/2014</a:t>
            </a:fld>
            <a:endParaRPr lang="en-US" dirty="0"/>
          </a:p>
        </p:txBody>
      </p:sp>
      <p:sp>
        <p:nvSpPr>
          <p:cNvPr id="8" name="Footer Placeholder 7"/>
          <p:cNvSpPr>
            <a:spLocks noGrp="1"/>
          </p:cNvSpPr>
          <p:nvPr>
            <p:ph type="ftr" sz="quarter" idx="11"/>
          </p:nvPr>
        </p:nvSpPr>
        <p:spPr/>
        <p:txBody>
          <a:bodyPr/>
          <a:lstStyle/>
          <a:p>
            <a:r>
              <a:rPr lang="en-US" smtClean="0"/>
              <a:t>Chapter 4: Rolling - IE252</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9</a:t>
            </a:fld>
            <a:endParaRPr lang="en-US"/>
          </a:p>
        </p:txBody>
      </p:sp>
      <p:sp>
        <p:nvSpPr>
          <p:cNvPr id="10" name="Rectangle 2"/>
          <p:cNvSpPr txBox="1">
            <a:spLocks noChangeArrowheads="1"/>
          </p:cNvSpPr>
          <p:nvPr/>
        </p:nvSpPr>
        <p:spPr>
          <a:xfrm>
            <a:off x="214282" y="928670"/>
            <a:ext cx="8286808" cy="642942"/>
          </a:xfrm>
          <a:prstGeom prst="rect">
            <a:avLst/>
          </a:prstGeom>
        </p:spPr>
        <p:txBody>
          <a:bodyPr vert="horz" lIns="91440" tIns="45720" rIns="91440" bIns="45720" rtlCol="0" anchor="b">
            <a:noAutofit/>
          </a:bodyPr>
          <a:lstStyle/>
          <a:p>
            <a:pPr>
              <a:spcBef>
                <a:spcPct val="0"/>
              </a:spcBef>
              <a:defRPr/>
            </a:pPr>
            <a:r>
              <a:rPr lang="en-US" sz="6600" spc="-100" dirty="0" smtClean="0">
                <a:solidFill>
                  <a:schemeClr val="tx2"/>
                </a:solidFill>
                <a:latin typeface="+mj-lt"/>
                <a:ea typeface="+mj-ea"/>
                <a:cs typeface="+mj-cs"/>
              </a:rPr>
              <a:t>         </a:t>
            </a: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r>
            <a:br>
              <a:rPr kumimoji="0" lang="en-US" sz="6600" b="0" i="0" u="none" strike="noStrike" kern="1200" cap="none" spc="-100" normalizeH="0" baseline="0" noProof="0" dirty="0" smtClean="0">
                <a:ln>
                  <a:noFill/>
                </a:ln>
                <a:solidFill>
                  <a:schemeClr val="tx2"/>
                </a:solidFill>
                <a:effectLst/>
                <a:uLnTx/>
                <a:uFillTx/>
                <a:latin typeface="+mj-lt"/>
                <a:ea typeface="+mj-ea"/>
                <a:cs typeface="+mj-cs"/>
              </a:rPr>
            </a:br>
            <a:r>
              <a:rPr kumimoji="0" lang="en-US" sz="6600" b="0" i="0" u="none" strike="noStrike" kern="1200" cap="none" spc="-100" normalizeH="0" baseline="0" noProof="0" dirty="0" smtClean="0">
                <a:ln>
                  <a:noFill/>
                </a:ln>
                <a:solidFill>
                  <a:schemeClr val="tx2"/>
                </a:solidFill>
                <a:effectLst/>
                <a:uLnTx/>
                <a:uFillTx/>
                <a:latin typeface="+mj-lt"/>
                <a:ea typeface="+mj-ea"/>
                <a:cs typeface="+mj-cs"/>
              </a:rPr>
              <a:t> </a:t>
            </a:r>
            <a:r>
              <a:rPr kumimoji="0" lang="en-US" sz="2000" b="1" i="0" u="none" strike="noStrike" kern="1200" cap="none" spc="-100" normalizeH="0" baseline="0" noProof="0" dirty="0" smtClean="0">
                <a:ln>
                  <a:noFill/>
                </a:ln>
                <a:solidFill>
                  <a:schemeClr val="bg1">
                    <a:lumMod val="50000"/>
                  </a:schemeClr>
                </a:solidFill>
                <a:effectLst/>
                <a:uLnTx/>
                <a:uFillTx/>
                <a:latin typeface="+mj-lt"/>
                <a:ea typeface="+mj-ea"/>
                <a:cs typeface="+mj-cs"/>
              </a:rPr>
              <a:t>4.2</a:t>
            </a:r>
            <a:r>
              <a:rPr kumimoji="0" lang="en-US" sz="2000" b="1" i="0" u="none" strike="noStrike" kern="1200" cap="none" spc="-100" normalizeH="0" noProof="0" dirty="0" smtClean="0">
                <a:ln>
                  <a:noFill/>
                </a:ln>
                <a:solidFill>
                  <a:schemeClr val="bg1">
                    <a:lumMod val="50000"/>
                  </a:schemeClr>
                </a:solidFill>
                <a:effectLst/>
                <a:uLnTx/>
                <a:uFillTx/>
                <a:latin typeface="+mj-lt"/>
                <a:ea typeface="+mj-ea"/>
                <a:cs typeface="+mj-cs"/>
              </a:rPr>
              <a:t> S</a:t>
            </a:r>
            <a:r>
              <a:rPr lang="en-US" sz="2000" b="1" dirty="0" smtClean="0">
                <a:solidFill>
                  <a:schemeClr val="bg1">
                    <a:lumMod val="50000"/>
                  </a:schemeClr>
                </a:solidFill>
              </a:rPr>
              <a:t>lap Rolling</a:t>
            </a:r>
            <a:endParaRPr lang="en-US" sz="6600" dirty="0" smtClean="0">
              <a:solidFill>
                <a:schemeClr val="bg1">
                  <a:lumMod val="50000"/>
                </a:schemeClr>
              </a:solidFill>
            </a:endParaRPr>
          </a:p>
          <a:p>
            <a:pPr>
              <a:spcBef>
                <a:spcPct val="0"/>
              </a:spcBef>
              <a:defRPr/>
            </a:pPr>
            <a:r>
              <a:rPr lang="en-US" sz="2000" b="1" dirty="0" smtClean="0">
                <a:solidFill>
                  <a:schemeClr val="bg1">
                    <a:lumMod val="50000"/>
                  </a:schemeClr>
                </a:solidFill>
              </a:rPr>
              <a:t>4.2.1 Rolling technology</a:t>
            </a:r>
            <a:endParaRPr lang="en-US" sz="2000" dirty="0" smtClean="0">
              <a:solidFill>
                <a:schemeClr val="bg1">
                  <a:lumMod val="50000"/>
                </a:schemeClr>
              </a:solidFill>
            </a:endParaRPr>
          </a:p>
          <a:p>
            <a:pPr lvl="0">
              <a:spcBef>
                <a:spcPct val="0"/>
              </a:spcBef>
              <a:defRPr/>
            </a:pPr>
            <a:endParaRPr lang="en-US" sz="2000" dirty="0" smtClean="0">
              <a:solidFill>
                <a:schemeClr val="tx1">
                  <a:tint val="75000"/>
                </a:schemeClr>
              </a:solidFill>
            </a:endParaRPr>
          </a:p>
        </p:txBody>
      </p:sp>
      <p:pic>
        <p:nvPicPr>
          <p:cNvPr id="6150" name="Picture 6" descr="http://www.lase.nl/wp/wp-content/uploads/2012/03/schema.jpg"/>
          <p:cNvPicPr>
            <a:picLocks noChangeAspect="1" noChangeArrowheads="1"/>
          </p:cNvPicPr>
          <p:nvPr/>
        </p:nvPicPr>
        <p:blipFill>
          <a:blip r:embed="rId3"/>
          <a:srcRect/>
          <a:stretch>
            <a:fillRect/>
          </a:stretch>
        </p:blipFill>
        <p:spPr bwMode="auto">
          <a:xfrm>
            <a:off x="357158" y="3429000"/>
            <a:ext cx="5153025" cy="2962276"/>
          </a:xfrm>
          <a:prstGeom prst="rect">
            <a:avLst/>
          </a:prstGeom>
          <a:noFill/>
        </p:spPr>
      </p:pic>
      <p:pic>
        <p:nvPicPr>
          <p:cNvPr id="6152" name="Picture 8" descr="http://www.lase.nl/wp/wp-content/uploads/2012/03/schneiden.jpg"/>
          <p:cNvPicPr>
            <a:picLocks noChangeAspect="1" noChangeArrowheads="1"/>
          </p:cNvPicPr>
          <p:nvPr/>
        </p:nvPicPr>
        <p:blipFill>
          <a:blip r:embed="rId4"/>
          <a:srcRect/>
          <a:stretch>
            <a:fillRect/>
          </a:stretch>
        </p:blipFill>
        <p:spPr bwMode="auto">
          <a:xfrm>
            <a:off x="2928926" y="1571612"/>
            <a:ext cx="4457700" cy="2876551"/>
          </a:xfrm>
          <a:prstGeom prst="rect">
            <a:avLst/>
          </a:prstGeom>
          <a:noFill/>
        </p:spPr>
      </p:pic>
      <p:sp>
        <p:nvSpPr>
          <p:cNvPr id="16" name="TextBox 15"/>
          <p:cNvSpPr txBox="1"/>
          <p:nvPr/>
        </p:nvSpPr>
        <p:spPr>
          <a:xfrm>
            <a:off x="2071670" y="4643446"/>
            <a:ext cx="4071966" cy="369332"/>
          </a:xfrm>
          <a:prstGeom prst="rect">
            <a:avLst/>
          </a:prstGeom>
          <a:solidFill>
            <a:schemeClr val="bg2">
              <a:lumMod val="90000"/>
            </a:schemeClr>
          </a:solidFill>
        </p:spPr>
        <p:txBody>
          <a:bodyPr wrap="square" rtlCol="0">
            <a:spAutoFit/>
          </a:bodyPr>
          <a:lstStyle/>
          <a:p>
            <a:r>
              <a:rPr lang="en-US" dirty="0" smtClean="0"/>
              <a:t>Hot rolling process starting from casting</a:t>
            </a:r>
            <a:endParaRPr lang="en-US" dirty="0"/>
          </a:p>
        </p:txBody>
      </p:sp>
    </p:spTree>
    <p:extLst>
      <p:ext uri="{BB962C8B-B14F-4D97-AF65-F5344CB8AC3E}">
        <p14:creationId xmlns:p14="http://schemas.microsoft.com/office/powerpoint/2010/main" xmlns="" val="30843128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3741</TotalTime>
  <Words>1180</Words>
  <Application>Microsoft Office PowerPoint</Application>
  <PresentationFormat>On-screen Show (4:3)</PresentationFormat>
  <Paragraphs>228</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Adjacency</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Company>King Saud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User</dc:creator>
  <cp:lastModifiedBy>DELL</cp:lastModifiedBy>
  <cp:revision>146</cp:revision>
  <dcterms:created xsi:type="dcterms:W3CDTF">2013-11-11T18:21:24Z</dcterms:created>
  <dcterms:modified xsi:type="dcterms:W3CDTF">2014-09-21T05:37:11Z</dcterms:modified>
</cp:coreProperties>
</file>