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946" autoAdjust="0"/>
  </p:normalViewPr>
  <p:slideViewPr>
    <p:cSldViewPr>
      <p:cViewPr varScale="1">
        <p:scale>
          <a:sx n="65" d="100"/>
          <a:sy n="65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1497F-0E02-4C08-81C1-6F566123E631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5AE61-5EB7-42A0-8048-4E47D34D7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678F05FD-0D5C-4A62-85E6-EB484C62CFF1}" type="slidenum">
              <a:rPr lang="en-US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16CA5C1F-47C1-4175-8EB6-D18BF0EC0BC6}" type="slidenum">
              <a:rPr lang="en-US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0692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168B0331-3E1C-4B81-A5E5-65BDD286A05A}" type="slidenum">
              <a:rPr lang="en-US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2740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4D304A6F-F3E5-433D-9EA3-73DD3854C722}" type="slidenum">
              <a:rPr lang="en-US">
                <a:solidFill>
                  <a:schemeClr val="tx1"/>
                </a:solidFill>
              </a:rPr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4788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E633F16B-DBEE-4542-A5AC-A2CF8BCCC812}" type="slidenum">
              <a:rPr lang="en-US">
                <a:solidFill>
                  <a:schemeClr val="tx1"/>
                </a:solidFill>
              </a:rPr>
              <a:pPr/>
              <a:t>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 lvl="1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EEE24D61-A1FA-4AEA-977C-A732E295B5B5}" type="slidenum">
              <a:rPr lang="en-US">
                <a:solidFill>
                  <a:schemeClr val="tx1"/>
                </a:solidFill>
              </a:rPr>
              <a:pPr/>
              <a:t>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 rtl="0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 rtl="0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rtl="0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6CBD9-CB22-4673-99A1-F4411239989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dirty="0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dirty="0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dirty="0" smtClean="0"/>
              <a:t>المستوى الثاني</a:t>
            </a:r>
          </a:p>
          <a:p>
            <a:pPr lvl="2" eaLnBrk="1" latinLnBrk="0" hangingPunct="1"/>
            <a:r>
              <a:rPr kumimoji="0" lang="ar-SA" dirty="0" smtClean="0"/>
              <a:t>المستوى الثالث</a:t>
            </a:r>
          </a:p>
          <a:p>
            <a:pPr lvl="3" eaLnBrk="1" latinLnBrk="0" hangingPunct="1"/>
            <a:r>
              <a:rPr kumimoji="0" lang="ar-SA" dirty="0" smtClean="0"/>
              <a:t>المستوى الرابع</a:t>
            </a:r>
          </a:p>
          <a:p>
            <a:pPr lvl="4" eaLnBrk="1" latinLnBrk="0" hangingPunct="1"/>
            <a:r>
              <a:rPr kumimoji="0" lang="ar-SA" dirty="0" smtClean="0"/>
              <a:t>المستوى الخامس</a:t>
            </a:r>
            <a:endParaRPr kumimoji="0" lang="en-US" dirty="0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54EBCF0-0046-487C-8AFA-F258DAB15F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Arial" pitchFamily="34" charset="0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Arial" pitchFamily="34" charset="0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Arial" pitchFamily="34" charset="0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Arial" pitchFamily="34" charset="0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Indexes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Indexes</a:t>
            </a:r>
          </a:p>
        </p:txBody>
      </p:sp>
      <p:sp>
        <p:nvSpPr>
          <p:cNvPr id="367620" name="Rectangle 4"/>
          <p:cNvSpPr>
            <a:spLocks noChangeArrowheads="1"/>
          </p:cNvSpPr>
          <p:nvPr/>
        </p:nvSpPr>
        <p:spPr bwMode="blackWhite">
          <a:xfrm>
            <a:off x="3024188" y="272891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>
                <a:solidFill>
                  <a:schemeClr val="bg2"/>
                </a:solidFill>
              </a:rPr>
              <a:t>Logically represents subsets of data from one or more tables</a:t>
            </a:r>
          </a:p>
        </p:txBody>
      </p:sp>
      <p:sp>
        <p:nvSpPr>
          <p:cNvPr id="367621" name="Rectangle 5"/>
          <p:cNvSpPr>
            <a:spLocks noChangeArrowheads="1"/>
          </p:cNvSpPr>
          <p:nvPr/>
        </p:nvSpPr>
        <p:spPr bwMode="blackWhite">
          <a:xfrm>
            <a:off x="1333500" y="272891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/>
              <a:t>View </a:t>
            </a:r>
          </a:p>
        </p:txBody>
      </p:sp>
      <p:sp>
        <p:nvSpPr>
          <p:cNvPr id="367622" name="Rectangle 6"/>
          <p:cNvSpPr>
            <a:spLocks noChangeArrowheads="1"/>
          </p:cNvSpPr>
          <p:nvPr/>
        </p:nvSpPr>
        <p:spPr bwMode="blackWhite">
          <a:xfrm>
            <a:off x="3024188" y="336867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Generates numeric values</a:t>
            </a:r>
          </a:p>
        </p:txBody>
      </p:sp>
      <p:sp>
        <p:nvSpPr>
          <p:cNvPr id="367623" name="Rectangle 7"/>
          <p:cNvSpPr>
            <a:spLocks noChangeArrowheads="1"/>
          </p:cNvSpPr>
          <p:nvPr/>
        </p:nvSpPr>
        <p:spPr bwMode="blackWhite">
          <a:xfrm>
            <a:off x="1333500" y="336867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Sequence </a:t>
            </a:r>
          </a:p>
        </p:txBody>
      </p:sp>
      <p:sp>
        <p:nvSpPr>
          <p:cNvPr id="367624" name="Rectangle 8"/>
          <p:cNvSpPr>
            <a:spLocks noChangeArrowheads="1"/>
          </p:cNvSpPr>
          <p:nvPr/>
        </p:nvSpPr>
        <p:spPr bwMode="blackWhite">
          <a:xfrm>
            <a:off x="3024188" y="23082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Basic unit of storage; composed of rows  </a:t>
            </a:r>
          </a:p>
        </p:txBody>
      </p:sp>
      <p:sp>
        <p:nvSpPr>
          <p:cNvPr id="367625" name="Rectangle 9"/>
          <p:cNvSpPr>
            <a:spLocks noChangeArrowheads="1"/>
          </p:cNvSpPr>
          <p:nvPr/>
        </p:nvSpPr>
        <p:spPr bwMode="blackWhite">
          <a:xfrm>
            <a:off x="1333500" y="23082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Table</a:t>
            </a:r>
          </a:p>
        </p:txBody>
      </p:sp>
      <p:sp>
        <p:nvSpPr>
          <p:cNvPr id="367626" name="Rectangle 10"/>
          <p:cNvSpPr>
            <a:spLocks noChangeArrowheads="1"/>
          </p:cNvSpPr>
          <p:nvPr/>
        </p:nvSpPr>
        <p:spPr bwMode="blackWhite">
          <a:xfrm>
            <a:off x="3024188" y="44291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Gives alternative names to objects</a:t>
            </a:r>
          </a:p>
        </p:txBody>
      </p:sp>
      <p:sp>
        <p:nvSpPr>
          <p:cNvPr id="367627" name="Rectangle 11"/>
          <p:cNvSpPr>
            <a:spLocks noChangeArrowheads="1"/>
          </p:cNvSpPr>
          <p:nvPr/>
        </p:nvSpPr>
        <p:spPr bwMode="blackWhite">
          <a:xfrm>
            <a:off x="1333500" y="44291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Synonym </a:t>
            </a:r>
          </a:p>
        </p:txBody>
      </p:sp>
      <p:sp>
        <p:nvSpPr>
          <p:cNvPr id="367628" name="Rectangle 12"/>
          <p:cNvSpPr>
            <a:spLocks noChangeArrowheads="1"/>
          </p:cNvSpPr>
          <p:nvPr/>
        </p:nvSpPr>
        <p:spPr bwMode="blackWhite">
          <a:xfrm>
            <a:off x="3024188" y="378936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Improves the performance of some queries</a:t>
            </a:r>
          </a:p>
        </p:txBody>
      </p:sp>
      <p:sp>
        <p:nvSpPr>
          <p:cNvPr id="367629" name="Rectangle 13"/>
          <p:cNvSpPr>
            <a:spLocks noChangeArrowheads="1"/>
          </p:cNvSpPr>
          <p:nvPr/>
        </p:nvSpPr>
        <p:spPr bwMode="blackWhite">
          <a:xfrm>
            <a:off x="1333500" y="378936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Index</a:t>
            </a:r>
          </a:p>
        </p:txBody>
      </p:sp>
      <p:sp>
        <p:nvSpPr>
          <p:cNvPr id="367630" name="Rectangle 14"/>
          <p:cNvSpPr>
            <a:spLocks noChangeArrowheads="1"/>
          </p:cNvSpPr>
          <p:nvPr/>
        </p:nvSpPr>
        <p:spPr bwMode="gray">
          <a:xfrm>
            <a:off x="3024188" y="1790700"/>
            <a:ext cx="4724400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Description</a:t>
            </a:r>
          </a:p>
        </p:txBody>
      </p:sp>
      <p:sp>
        <p:nvSpPr>
          <p:cNvPr id="367631" name="Rectangle 15"/>
          <p:cNvSpPr>
            <a:spLocks noChangeArrowheads="1"/>
          </p:cNvSpPr>
          <p:nvPr/>
        </p:nvSpPr>
        <p:spPr bwMode="gray">
          <a:xfrm>
            <a:off x="1333500" y="1790700"/>
            <a:ext cx="1690688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Object</a:t>
            </a:r>
          </a:p>
        </p:txBody>
      </p:sp>
      <p:sp>
        <p:nvSpPr>
          <p:cNvPr id="367632" name="Line 16"/>
          <p:cNvSpPr>
            <a:spLocks noChangeShapeType="1"/>
          </p:cNvSpPr>
          <p:nvPr/>
        </p:nvSpPr>
        <p:spPr bwMode="blackWhite">
          <a:xfrm>
            <a:off x="1333500" y="2308225"/>
            <a:ext cx="64150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3" name="Line 17"/>
          <p:cNvSpPr>
            <a:spLocks noChangeShapeType="1"/>
          </p:cNvSpPr>
          <p:nvPr/>
        </p:nvSpPr>
        <p:spPr bwMode="blackWhite">
          <a:xfrm>
            <a:off x="1333500" y="442912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4" name="Line 18"/>
          <p:cNvSpPr>
            <a:spLocks noChangeShapeType="1"/>
          </p:cNvSpPr>
          <p:nvPr/>
        </p:nvSpPr>
        <p:spPr bwMode="blackWhite">
          <a:xfrm>
            <a:off x="1333500" y="4849813"/>
            <a:ext cx="64150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5" name="Line 19"/>
          <p:cNvSpPr>
            <a:spLocks noChangeShapeType="1"/>
          </p:cNvSpPr>
          <p:nvPr/>
        </p:nvSpPr>
        <p:spPr bwMode="blackWhite">
          <a:xfrm>
            <a:off x="1333500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6" name="Line 20"/>
          <p:cNvSpPr>
            <a:spLocks noChangeShapeType="1"/>
          </p:cNvSpPr>
          <p:nvPr/>
        </p:nvSpPr>
        <p:spPr bwMode="blackWhite">
          <a:xfrm>
            <a:off x="3024188" y="1790700"/>
            <a:ext cx="0" cy="3059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7" name="Line 21"/>
          <p:cNvSpPr>
            <a:spLocks noChangeShapeType="1"/>
          </p:cNvSpPr>
          <p:nvPr/>
        </p:nvSpPr>
        <p:spPr bwMode="blackWhite">
          <a:xfrm>
            <a:off x="7748588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8" name="Line 22"/>
          <p:cNvSpPr>
            <a:spLocks noChangeShapeType="1"/>
          </p:cNvSpPr>
          <p:nvPr/>
        </p:nvSpPr>
        <p:spPr bwMode="blackWhite">
          <a:xfrm>
            <a:off x="1333500" y="272891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7639" name="Line 23"/>
          <p:cNvSpPr>
            <a:spLocks noChangeShapeType="1"/>
          </p:cNvSpPr>
          <p:nvPr/>
        </p:nvSpPr>
        <p:spPr bwMode="blackWhite">
          <a:xfrm>
            <a:off x="1333500" y="378936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0" name="Line 24"/>
          <p:cNvSpPr>
            <a:spLocks noChangeShapeType="1"/>
          </p:cNvSpPr>
          <p:nvPr/>
        </p:nvSpPr>
        <p:spPr bwMode="blackWhite">
          <a:xfrm>
            <a:off x="1333500" y="336867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1" name="Line 25"/>
          <p:cNvSpPr>
            <a:spLocks noChangeShapeType="1"/>
          </p:cNvSpPr>
          <p:nvPr/>
        </p:nvSpPr>
        <p:spPr bwMode="blackWhite">
          <a:xfrm>
            <a:off x="1333500" y="1790700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2" name="Line 26"/>
          <p:cNvSpPr>
            <a:spLocks noChangeShapeType="1"/>
          </p:cNvSpPr>
          <p:nvPr/>
        </p:nvSpPr>
        <p:spPr bwMode="blackWhite">
          <a:xfrm>
            <a:off x="1333500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3" name="Line 27"/>
          <p:cNvSpPr>
            <a:spLocks noChangeShapeType="1"/>
          </p:cNvSpPr>
          <p:nvPr/>
        </p:nvSpPr>
        <p:spPr bwMode="blackWhite">
          <a:xfrm>
            <a:off x="7748588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Indexes</a:t>
            </a:r>
          </a:p>
        </p:txBody>
      </p:sp>
      <p:sp>
        <p:nvSpPr>
          <p:cNvPr id="369670" name="Rectangle 6"/>
          <p:cNvSpPr>
            <a:spLocks noGrp="1" noChangeArrowheads="1"/>
          </p:cNvSpPr>
          <p:nvPr>
            <p:ph idx="1"/>
          </p:nvPr>
        </p:nvSpPr>
        <p:spPr>
          <a:xfrm>
            <a:off x="768350" y="1371600"/>
            <a:ext cx="7918450" cy="457041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An index:</a:t>
            </a:r>
          </a:p>
          <a:p>
            <a:pPr lvl="1"/>
            <a:r>
              <a:rPr lang="en-US" dirty="0"/>
              <a:t>Is a schema object</a:t>
            </a:r>
          </a:p>
          <a:p>
            <a:pPr lvl="1"/>
            <a:r>
              <a:rPr lang="en-US" dirty="0"/>
              <a:t>Can be used by the Oracle server to speed up the retrieval of rows by using a </a:t>
            </a:r>
            <a:r>
              <a:rPr lang="en-US" dirty="0" smtClean="0"/>
              <a:t>pointer</a:t>
            </a:r>
          </a:p>
          <a:p>
            <a:pPr lvl="1"/>
            <a:r>
              <a:rPr lang="en-US" dirty="0" smtClean="0"/>
              <a:t>If you do not have an index on the column, then a full table scan occurs.</a:t>
            </a:r>
            <a:endParaRPr lang="en-US" dirty="0"/>
          </a:p>
          <a:p>
            <a:pPr lvl="1"/>
            <a:r>
              <a:rPr lang="en-US" dirty="0"/>
              <a:t>Can reduce disk input/output (I/O) by using a rapid path access method to locate data quickly</a:t>
            </a:r>
          </a:p>
          <a:p>
            <a:pPr lvl="1"/>
            <a:r>
              <a:rPr lang="en-US" dirty="0"/>
              <a:t>Is independent of the table that it </a:t>
            </a:r>
            <a:r>
              <a:rPr lang="en-US" dirty="0" smtClean="0"/>
              <a:t>indexes This means that they can be created or dropped at any time, and have no effect on the base tables or other indexes.</a:t>
            </a:r>
            <a:endParaRPr lang="en-US" dirty="0"/>
          </a:p>
          <a:p>
            <a:pPr lvl="1"/>
            <a:r>
              <a:rPr lang="en-US" dirty="0"/>
              <a:t>Is used and maintained automatically by the Oracle </a:t>
            </a:r>
            <a:r>
              <a:rPr lang="en-US" dirty="0" smtClean="0"/>
              <a:t>server</a:t>
            </a:r>
          </a:p>
          <a:p>
            <a:pPr lvl="1"/>
            <a:r>
              <a:rPr lang="en-US" dirty="0" smtClean="0"/>
              <a:t>When you drop a table, the corresponding indexes are also dropped.</a:t>
            </a:r>
            <a:endParaRPr lang="en-US" dirty="0"/>
          </a:p>
        </p:txBody>
      </p:sp>
      <p:pic>
        <p:nvPicPr>
          <p:cNvPr id="369668" name="Picture 4" descr="D:\Temp\db2xdb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974012" y="5461000"/>
            <a:ext cx="1169988" cy="1397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Are Indexes Created?</a:t>
            </a:r>
          </a:p>
        </p:txBody>
      </p:sp>
      <p:sp>
        <p:nvSpPr>
          <p:cNvPr id="371719" name="Rectangle 7"/>
          <p:cNvSpPr>
            <a:spLocks noGrp="1" noChangeArrowheads="1"/>
          </p:cNvSpPr>
          <p:nvPr>
            <p:ph idx="1"/>
          </p:nvPr>
        </p:nvSpPr>
        <p:spPr>
          <a:xfrm>
            <a:off x="609600" y="1449388"/>
            <a:ext cx="7918450" cy="434181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/>
              <a:t>Automatically: A unique index is created automatically when you define a </a:t>
            </a:r>
            <a:r>
              <a:rPr lang="en-US" dirty="0">
                <a:latin typeface="Courier New" pitchFamily="49" charset="0"/>
              </a:rPr>
              <a:t>PRIMARY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KEY</a:t>
            </a:r>
            <a:r>
              <a:rPr lang="en-US" dirty="0"/>
              <a:t> or </a:t>
            </a:r>
            <a:r>
              <a:rPr lang="en-US" dirty="0">
                <a:latin typeface="Courier New" pitchFamily="49" charset="0"/>
              </a:rPr>
              <a:t>UNIQUE</a:t>
            </a:r>
            <a:r>
              <a:rPr lang="en-US" dirty="0"/>
              <a:t> constraint in a table definition.</a:t>
            </a:r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Manually: Users can create </a:t>
            </a:r>
            <a:r>
              <a:rPr lang="en-US" dirty="0" err="1"/>
              <a:t>nonunique</a:t>
            </a:r>
            <a:r>
              <a:rPr lang="en-US" dirty="0"/>
              <a:t> indexes on columns to speed up access to the rows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You can manually create a unique index, but it is recommended that you create a unique constraint, which implicitly creates a unique index.</a:t>
            </a:r>
          </a:p>
          <a:p>
            <a:pPr lvl="1"/>
            <a:endParaRPr lang="en-US" dirty="0"/>
          </a:p>
        </p:txBody>
      </p:sp>
      <p:pic>
        <p:nvPicPr>
          <p:cNvPr id="371716" name="Picture 4" descr="D:\Temp\manuf0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886200" y="5638800"/>
            <a:ext cx="1497012" cy="982663"/>
          </a:xfrm>
          <a:prstGeom prst="rect">
            <a:avLst/>
          </a:prstGeom>
          <a:noFill/>
        </p:spPr>
      </p:pic>
      <p:pic>
        <p:nvPicPr>
          <p:cNvPr id="371717" name="Picture 5" descr="D:\Temp\manuf03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3738563" y="2438400"/>
            <a:ext cx="1635125" cy="12001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an Index</a:t>
            </a:r>
          </a:p>
        </p:txBody>
      </p:sp>
      <p:sp>
        <p:nvSpPr>
          <p:cNvPr id="373767" name="Rectangle 7"/>
          <p:cNvSpPr>
            <a:spLocks noGrp="1" noChangeArrowheads="1"/>
          </p:cNvSpPr>
          <p:nvPr>
            <p:ph idx="1"/>
          </p:nvPr>
        </p:nvSpPr>
        <p:spPr>
          <a:xfrm>
            <a:off x="609600" y="1449388"/>
            <a:ext cx="7918450" cy="5027612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Create an index on one or more columns: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  <a:p>
            <a:pPr lvl="1"/>
            <a:r>
              <a:rPr lang="en-US" sz="2400" dirty="0" smtClean="0"/>
              <a:t>Specify </a:t>
            </a:r>
            <a:r>
              <a:rPr lang="en-US" sz="2400" dirty="0" smtClean="0">
                <a:latin typeface="Courier New" pitchFamily="49" charset="0"/>
              </a:rPr>
              <a:t>UNIQUE</a:t>
            </a:r>
            <a:r>
              <a:rPr lang="en-US" sz="2400" dirty="0" smtClean="0"/>
              <a:t> to indicate that the value of the column (or columns) upon which the index is based must be unique. </a:t>
            </a:r>
            <a:r>
              <a:rPr lang="en-US" sz="2400" dirty="0"/>
              <a:t>Alternatively, you can define </a:t>
            </a:r>
            <a:r>
              <a:rPr lang="en-US" sz="2400" dirty="0" smtClean="0"/>
              <a:t>UNIQUE</a:t>
            </a:r>
            <a:r>
              <a:rPr lang="en-US" sz="2400" dirty="0"/>
              <a:t> integrity constraints on the desired columns</a:t>
            </a:r>
            <a:endParaRPr lang="en-US" sz="2400" dirty="0" smtClean="0"/>
          </a:p>
          <a:p>
            <a:pPr lvl="1"/>
            <a:r>
              <a:rPr lang="en-US" sz="2400" dirty="0" smtClean="0"/>
              <a:t>Improve </a:t>
            </a:r>
            <a:r>
              <a:rPr lang="en-US" sz="2400" dirty="0"/>
              <a:t>the speed of query access to the </a:t>
            </a:r>
            <a:r>
              <a:rPr lang="en-US" sz="2400" dirty="0">
                <a:latin typeface="Courier New" pitchFamily="49" charset="0"/>
              </a:rPr>
              <a:t>LAST_NAME</a:t>
            </a:r>
            <a:r>
              <a:rPr lang="en-US" sz="2400" dirty="0"/>
              <a:t> column in the </a:t>
            </a:r>
            <a:r>
              <a:rPr lang="en-US" sz="2400" dirty="0">
                <a:latin typeface="Courier New" pitchFamily="49" charset="0"/>
              </a:rPr>
              <a:t>EMPLOYEES</a:t>
            </a:r>
            <a:r>
              <a:rPr lang="en-US" sz="2400" dirty="0"/>
              <a:t> table:</a:t>
            </a:r>
          </a:p>
        </p:txBody>
      </p:sp>
      <p:sp>
        <p:nvSpPr>
          <p:cNvPr id="373764" name="Rectangle 4"/>
          <p:cNvSpPr>
            <a:spLocks noChangeArrowheads="1"/>
          </p:cNvSpPr>
          <p:nvPr/>
        </p:nvSpPr>
        <p:spPr bwMode="blackGray">
          <a:xfrm>
            <a:off x="1219200" y="5410200"/>
            <a:ext cx="7448550" cy="915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latin typeface="Courier New" pitchFamily="49" charset="0"/>
              </a:rPr>
              <a:t>CREATE INDEX 	emp_last_name_idx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latin typeface="Courier New" pitchFamily="49" charset="0"/>
              </a:rPr>
              <a:t>ON 		employees(last_name);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latin typeface="Courier New" pitchFamily="49" charset="0"/>
            </a:endParaRPr>
          </a:p>
        </p:txBody>
      </p:sp>
      <p:sp>
        <p:nvSpPr>
          <p:cNvPr id="373765" name="Rectangle 5"/>
          <p:cNvSpPr>
            <a:spLocks noChangeArrowheads="1"/>
          </p:cNvSpPr>
          <p:nvPr/>
        </p:nvSpPr>
        <p:spPr bwMode="blackGray">
          <a:xfrm>
            <a:off x="1162050" y="1981200"/>
            <a:ext cx="7448550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eaLnBrk="0" hangingPunct="0">
              <a:spcBef>
                <a:spcPct val="0"/>
              </a:spcBef>
              <a:tabLst>
                <a:tab pos="1200150" algn="l"/>
              </a:tabLst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</a:rPr>
              <a:t>CREATE [UNIQUE] INDEX </a:t>
            </a:r>
            <a:r>
              <a:rPr lang="en-US" i="1" dirty="0" err="1" smtClean="0">
                <a:solidFill>
                  <a:srgbClr val="000000"/>
                </a:solidFill>
                <a:latin typeface="Courier New" pitchFamily="49" charset="0"/>
              </a:rPr>
              <a:t>indexName</a:t>
            </a:r>
            <a:endParaRPr lang="en-US" dirty="0">
              <a:solidFill>
                <a:srgbClr val="000000"/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ON 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table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column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[, 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column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]...);</a:t>
            </a:r>
          </a:p>
        </p:txBody>
      </p:sp>
      <p:pic>
        <p:nvPicPr>
          <p:cNvPr id="373768" name="Picture 8" descr="C:\project-SQLFund1\images\img11inde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279525" y="6096000"/>
            <a:ext cx="1920875" cy="228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53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 Creation Guidelines</a:t>
            </a:r>
          </a:p>
        </p:txBody>
      </p:sp>
      <p:sp>
        <p:nvSpPr>
          <p:cNvPr id="375812" name="Rectangle 4"/>
          <p:cNvSpPr>
            <a:spLocks noChangeArrowheads="1"/>
          </p:cNvSpPr>
          <p:nvPr/>
        </p:nvSpPr>
        <p:spPr bwMode="gray">
          <a:xfrm>
            <a:off x="857250" y="3852863"/>
            <a:ext cx="7296150" cy="3651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>
                <a:solidFill>
                  <a:schemeClr val="bg1"/>
                </a:solidFill>
              </a:rPr>
              <a:t>Do not create an index when:</a:t>
            </a:r>
          </a:p>
        </p:txBody>
      </p:sp>
      <p:sp>
        <p:nvSpPr>
          <p:cNvPr id="375813" name="Rectangle 5"/>
          <p:cNvSpPr>
            <a:spLocks noChangeArrowheads="1"/>
          </p:cNvSpPr>
          <p:nvPr/>
        </p:nvSpPr>
        <p:spPr bwMode="blackWhite">
          <a:xfrm>
            <a:off x="1236663" y="4217988"/>
            <a:ext cx="6916737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columns are not often used as a condition in the query</a:t>
            </a:r>
          </a:p>
        </p:txBody>
      </p:sp>
      <p:sp>
        <p:nvSpPr>
          <p:cNvPr id="375814" name="Rectangle 6"/>
          <p:cNvSpPr>
            <a:spLocks noChangeArrowheads="1"/>
          </p:cNvSpPr>
          <p:nvPr/>
        </p:nvSpPr>
        <p:spPr bwMode="blackWhite">
          <a:xfrm>
            <a:off x="857250" y="4217988"/>
            <a:ext cx="379413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/>
          </a:p>
        </p:txBody>
      </p:sp>
      <p:sp>
        <p:nvSpPr>
          <p:cNvPr id="375815" name="Rectangle 7"/>
          <p:cNvSpPr>
            <a:spLocks noChangeArrowheads="1"/>
          </p:cNvSpPr>
          <p:nvPr/>
        </p:nvSpPr>
        <p:spPr bwMode="blackWhite">
          <a:xfrm>
            <a:off x="1236663" y="4638675"/>
            <a:ext cx="6916737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table is small or most queries are expected to retrieve more than 2% to 4% of the rows in the table</a:t>
            </a:r>
          </a:p>
        </p:txBody>
      </p:sp>
      <p:sp>
        <p:nvSpPr>
          <p:cNvPr id="375816" name="Rectangle 8"/>
          <p:cNvSpPr>
            <a:spLocks noChangeArrowheads="1"/>
          </p:cNvSpPr>
          <p:nvPr/>
        </p:nvSpPr>
        <p:spPr bwMode="blackWhite">
          <a:xfrm>
            <a:off x="857250" y="4638675"/>
            <a:ext cx="379413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17" name="Rectangle 9"/>
          <p:cNvSpPr>
            <a:spLocks noChangeArrowheads="1"/>
          </p:cNvSpPr>
          <p:nvPr/>
        </p:nvSpPr>
        <p:spPr bwMode="blackWhite">
          <a:xfrm>
            <a:off x="1236663" y="5246688"/>
            <a:ext cx="6916737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table is updated frequently</a:t>
            </a:r>
          </a:p>
        </p:txBody>
      </p:sp>
      <p:sp>
        <p:nvSpPr>
          <p:cNvPr id="375818" name="Rectangle 10"/>
          <p:cNvSpPr>
            <a:spLocks noChangeArrowheads="1"/>
          </p:cNvSpPr>
          <p:nvPr/>
        </p:nvSpPr>
        <p:spPr bwMode="blackWhite">
          <a:xfrm>
            <a:off x="857250" y="5246688"/>
            <a:ext cx="379413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19" name="Rectangle 11"/>
          <p:cNvSpPr>
            <a:spLocks noChangeArrowheads="1"/>
          </p:cNvSpPr>
          <p:nvPr/>
        </p:nvSpPr>
        <p:spPr bwMode="blackWhite">
          <a:xfrm>
            <a:off x="1236663" y="2254250"/>
            <a:ext cx="6916737" cy="3825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A column contains a large number of null values</a:t>
            </a:r>
          </a:p>
        </p:txBody>
      </p:sp>
      <p:sp>
        <p:nvSpPr>
          <p:cNvPr id="375820" name="Rectangle 12"/>
          <p:cNvSpPr>
            <a:spLocks noChangeArrowheads="1"/>
          </p:cNvSpPr>
          <p:nvPr/>
        </p:nvSpPr>
        <p:spPr bwMode="blackWhite">
          <a:xfrm>
            <a:off x="857250" y="2254250"/>
            <a:ext cx="379413" cy="3825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1" name="Rectangle 13"/>
          <p:cNvSpPr>
            <a:spLocks noChangeArrowheads="1"/>
          </p:cNvSpPr>
          <p:nvPr/>
        </p:nvSpPr>
        <p:spPr bwMode="blackWhite">
          <a:xfrm>
            <a:off x="1236663" y="2636838"/>
            <a:ext cx="6916737" cy="60801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One or more columns are frequently used together in a </a:t>
            </a:r>
            <a:r>
              <a:rPr lang="en-US" sz="1700" b="0">
                <a:latin typeface="Courier New" pitchFamily="49" charset="0"/>
              </a:rPr>
              <a:t>WHERE </a:t>
            </a:r>
            <a:r>
              <a:rPr lang="en-US" sz="1700" b="0"/>
              <a:t>clause or a join condition</a:t>
            </a:r>
          </a:p>
        </p:txBody>
      </p:sp>
      <p:sp>
        <p:nvSpPr>
          <p:cNvPr id="375822" name="Rectangle 14"/>
          <p:cNvSpPr>
            <a:spLocks noChangeArrowheads="1"/>
          </p:cNvSpPr>
          <p:nvPr/>
        </p:nvSpPr>
        <p:spPr bwMode="blackWhite">
          <a:xfrm>
            <a:off x="857250" y="2636838"/>
            <a:ext cx="379413" cy="60801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3" name="Rectangle 15"/>
          <p:cNvSpPr>
            <a:spLocks noChangeArrowheads="1"/>
          </p:cNvSpPr>
          <p:nvPr/>
        </p:nvSpPr>
        <p:spPr bwMode="blackWhite">
          <a:xfrm>
            <a:off x="1236663" y="1833563"/>
            <a:ext cx="6916737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A column contains a wide range of values</a:t>
            </a:r>
          </a:p>
        </p:txBody>
      </p:sp>
      <p:sp>
        <p:nvSpPr>
          <p:cNvPr id="375824" name="Rectangle 16"/>
          <p:cNvSpPr>
            <a:spLocks noChangeArrowheads="1"/>
          </p:cNvSpPr>
          <p:nvPr/>
        </p:nvSpPr>
        <p:spPr bwMode="blackWhite">
          <a:xfrm>
            <a:off x="857250" y="1833563"/>
            <a:ext cx="379413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/>
          </a:p>
        </p:txBody>
      </p:sp>
      <p:sp>
        <p:nvSpPr>
          <p:cNvPr id="375825" name="Rectangle 17"/>
          <p:cNvSpPr>
            <a:spLocks noChangeArrowheads="1"/>
          </p:cNvSpPr>
          <p:nvPr/>
        </p:nvSpPr>
        <p:spPr bwMode="blackWhite">
          <a:xfrm>
            <a:off x="1236663" y="5667375"/>
            <a:ext cx="6916737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indexed columns are referenced as part of an expression</a:t>
            </a:r>
          </a:p>
        </p:txBody>
      </p:sp>
      <p:sp>
        <p:nvSpPr>
          <p:cNvPr id="375826" name="Rectangle 18"/>
          <p:cNvSpPr>
            <a:spLocks noChangeArrowheads="1"/>
          </p:cNvSpPr>
          <p:nvPr/>
        </p:nvSpPr>
        <p:spPr bwMode="blackWhite">
          <a:xfrm>
            <a:off x="857250" y="5667375"/>
            <a:ext cx="379413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7" name="Rectangle 19"/>
          <p:cNvSpPr>
            <a:spLocks noChangeArrowheads="1"/>
          </p:cNvSpPr>
          <p:nvPr/>
        </p:nvSpPr>
        <p:spPr bwMode="blackWhite">
          <a:xfrm>
            <a:off x="1236663" y="3244850"/>
            <a:ext cx="6916737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table is large and most queries are expected to retrieve less than 2%</a:t>
            </a:r>
            <a:r>
              <a:rPr lang="en-US" sz="1700" b="0">
                <a:cs typeface="Arial" charset="0"/>
              </a:rPr>
              <a:t> to </a:t>
            </a:r>
            <a:r>
              <a:rPr lang="en-US" sz="1700" b="0"/>
              <a:t>4% of the rows in the table</a:t>
            </a:r>
          </a:p>
        </p:txBody>
      </p:sp>
      <p:sp>
        <p:nvSpPr>
          <p:cNvPr id="375828" name="Rectangle 20"/>
          <p:cNvSpPr>
            <a:spLocks noChangeArrowheads="1"/>
          </p:cNvSpPr>
          <p:nvPr/>
        </p:nvSpPr>
        <p:spPr bwMode="blackWhite">
          <a:xfrm>
            <a:off x="857250" y="3244850"/>
            <a:ext cx="379413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9" name="Rectangle 21"/>
          <p:cNvSpPr>
            <a:spLocks noChangeArrowheads="1"/>
          </p:cNvSpPr>
          <p:nvPr/>
        </p:nvSpPr>
        <p:spPr bwMode="gray">
          <a:xfrm>
            <a:off x="857250" y="1401763"/>
            <a:ext cx="7296150" cy="431800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Create an index when:</a:t>
            </a:r>
          </a:p>
        </p:txBody>
      </p:sp>
      <p:sp>
        <p:nvSpPr>
          <p:cNvPr id="375830" name="Line 22"/>
          <p:cNvSpPr>
            <a:spLocks noChangeShapeType="1"/>
          </p:cNvSpPr>
          <p:nvPr/>
        </p:nvSpPr>
        <p:spPr bwMode="blackWhite">
          <a:xfrm>
            <a:off x="914400" y="1401763"/>
            <a:ext cx="729615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1" name="Line 23"/>
          <p:cNvSpPr>
            <a:spLocks noChangeShapeType="1"/>
          </p:cNvSpPr>
          <p:nvPr/>
        </p:nvSpPr>
        <p:spPr bwMode="blackWhite">
          <a:xfrm>
            <a:off x="857250" y="1833563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2" name="Line 24"/>
          <p:cNvSpPr>
            <a:spLocks noChangeShapeType="1"/>
          </p:cNvSpPr>
          <p:nvPr/>
        </p:nvSpPr>
        <p:spPr bwMode="blackWhite">
          <a:xfrm>
            <a:off x="857250" y="3852863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3" name="Line 25"/>
          <p:cNvSpPr>
            <a:spLocks noChangeShapeType="1"/>
          </p:cNvSpPr>
          <p:nvPr/>
        </p:nvSpPr>
        <p:spPr bwMode="blackWhite">
          <a:xfrm>
            <a:off x="857250" y="6088063"/>
            <a:ext cx="729615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4" name="Line 26"/>
          <p:cNvSpPr>
            <a:spLocks noChangeShapeType="1"/>
          </p:cNvSpPr>
          <p:nvPr/>
        </p:nvSpPr>
        <p:spPr bwMode="blackWhite">
          <a:xfrm>
            <a:off x="857250" y="1401763"/>
            <a:ext cx="0" cy="46863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5" name="Line 27"/>
          <p:cNvSpPr>
            <a:spLocks noChangeShapeType="1"/>
          </p:cNvSpPr>
          <p:nvPr/>
        </p:nvSpPr>
        <p:spPr bwMode="blackWhite">
          <a:xfrm>
            <a:off x="8153400" y="1401763"/>
            <a:ext cx="0" cy="46863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6" name="Line 28"/>
          <p:cNvSpPr>
            <a:spLocks noChangeShapeType="1"/>
          </p:cNvSpPr>
          <p:nvPr/>
        </p:nvSpPr>
        <p:spPr bwMode="blackWhite">
          <a:xfrm>
            <a:off x="857250" y="2254250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5837" name="Line 29"/>
          <p:cNvSpPr>
            <a:spLocks noChangeShapeType="1"/>
          </p:cNvSpPr>
          <p:nvPr/>
        </p:nvSpPr>
        <p:spPr bwMode="blackWhite">
          <a:xfrm>
            <a:off x="857250" y="3244850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8" name="Line 30"/>
          <p:cNvSpPr>
            <a:spLocks noChangeShapeType="1"/>
          </p:cNvSpPr>
          <p:nvPr/>
        </p:nvSpPr>
        <p:spPr bwMode="blackWhite">
          <a:xfrm>
            <a:off x="857250" y="2636838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9" name="Line 31"/>
          <p:cNvSpPr>
            <a:spLocks noChangeShapeType="1"/>
          </p:cNvSpPr>
          <p:nvPr/>
        </p:nvSpPr>
        <p:spPr bwMode="blackWhite">
          <a:xfrm>
            <a:off x="1236663" y="1833563"/>
            <a:ext cx="0" cy="2019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0" name="Line 32"/>
          <p:cNvSpPr>
            <a:spLocks noChangeShapeType="1"/>
          </p:cNvSpPr>
          <p:nvPr/>
        </p:nvSpPr>
        <p:spPr bwMode="blackWhite">
          <a:xfrm>
            <a:off x="857250" y="5667375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1" name="Line 33"/>
          <p:cNvSpPr>
            <a:spLocks noChangeShapeType="1"/>
          </p:cNvSpPr>
          <p:nvPr/>
        </p:nvSpPr>
        <p:spPr bwMode="blackWhite">
          <a:xfrm>
            <a:off x="857250" y="5246688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2" name="Line 34"/>
          <p:cNvSpPr>
            <a:spLocks noChangeShapeType="1"/>
          </p:cNvSpPr>
          <p:nvPr/>
        </p:nvSpPr>
        <p:spPr bwMode="blackWhite">
          <a:xfrm>
            <a:off x="857250" y="4638675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3" name="Line 35"/>
          <p:cNvSpPr>
            <a:spLocks noChangeShapeType="1"/>
          </p:cNvSpPr>
          <p:nvPr/>
        </p:nvSpPr>
        <p:spPr bwMode="blackWhite">
          <a:xfrm>
            <a:off x="857250" y="4217988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4" name="Line 36"/>
          <p:cNvSpPr>
            <a:spLocks noChangeShapeType="1"/>
          </p:cNvSpPr>
          <p:nvPr/>
        </p:nvSpPr>
        <p:spPr bwMode="gray">
          <a:xfrm>
            <a:off x="1236663" y="4217988"/>
            <a:ext cx="0" cy="1870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75845" name="Picture 37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1912938"/>
            <a:ext cx="290512" cy="287337"/>
          </a:xfrm>
          <a:prstGeom prst="rect">
            <a:avLst/>
          </a:prstGeom>
          <a:noFill/>
        </p:spPr>
      </p:pic>
      <p:pic>
        <p:nvPicPr>
          <p:cNvPr id="375846" name="Picture 38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2319338"/>
            <a:ext cx="290512" cy="287337"/>
          </a:xfrm>
          <a:prstGeom prst="rect">
            <a:avLst/>
          </a:prstGeom>
          <a:noFill/>
        </p:spPr>
      </p:pic>
      <p:pic>
        <p:nvPicPr>
          <p:cNvPr id="375847" name="Picture 39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2738438"/>
            <a:ext cx="290512" cy="287337"/>
          </a:xfrm>
          <a:prstGeom prst="rect">
            <a:avLst/>
          </a:prstGeom>
          <a:noFill/>
        </p:spPr>
      </p:pic>
      <p:pic>
        <p:nvPicPr>
          <p:cNvPr id="375848" name="Picture 40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3360738"/>
            <a:ext cx="290512" cy="287337"/>
          </a:xfrm>
          <a:prstGeom prst="rect">
            <a:avLst/>
          </a:prstGeom>
          <a:noFill/>
        </p:spPr>
      </p:pic>
      <p:pic>
        <p:nvPicPr>
          <p:cNvPr id="375849" name="Picture 41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4284663"/>
            <a:ext cx="201613" cy="230187"/>
          </a:xfrm>
          <a:prstGeom prst="rect">
            <a:avLst/>
          </a:prstGeom>
          <a:noFill/>
        </p:spPr>
      </p:pic>
      <p:pic>
        <p:nvPicPr>
          <p:cNvPr id="375850" name="Picture 42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4805363"/>
            <a:ext cx="201613" cy="230187"/>
          </a:xfrm>
          <a:prstGeom prst="rect">
            <a:avLst/>
          </a:prstGeom>
          <a:noFill/>
        </p:spPr>
      </p:pic>
      <p:pic>
        <p:nvPicPr>
          <p:cNvPr id="375851" name="Picture 43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5313363"/>
            <a:ext cx="201613" cy="230187"/>
          </a:xfrm>
          <a:prstGeom prst="rect">
            <a:avLst/>
          </a:prstGeom>
          <a:noFill/>
        </p:spPr>
      </p:pic>
      <p:pic>
        <p:nvPicPr>
          <p:cNvPr id="375852" name="Picture 44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5757863"/>
            <a:ext cx="201613" cy="2301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000" b="1" dirty="0" smtClean="0"/>
              <a:t>More Is </a:t>
            </a:r>
            <a:r>
              <a:rPr lang="en-US" sz="4000" b="1" dirty="0" smtClean="0">
                <a:latin typeface="+mj-lt"/>
              </a:rPr>
              <a:t>Not</a:t>
            </a:r>
            <a:r>
              <a:rPr lang="en-US" sz="4000" b="1" dirty="0" smtClean="0"/>
              <a:t> Always Better</a:t>
            </a:r>
            <a:br>
              <a:rPr lang="en-US" sz="4000" b="1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600" dirty="0" smtClean="0"/>
              <a:t>Having more indexes on a table does not produce faster queries. Each DML operation that is committed on a table with indexes means that the indexes must be updated. The more indexes that you have associated with a table, the more effort the Oracle server must make to update all the indexes after a DML operation.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Removing an Index</a:t>
            </a:r>
          </a:p>
        </p:txBody>
      </p:sp>
      <p:sp>
        <p:nvSpPr>
          <p:cNvPr id="377863" name="Rectangle 7"/>
          <p:cNvSpPr>
            <a:spLocks noGrp="1" noChangeArrowheads="1"/>
          </p:cNvSpPr>
          <p:nvPr>
            <p:ph idx="1"/>
          </p:nvPr>
        </p:nvSpPr>
        <p:spPr>
          <a:xfrm>
            <a:off x="609600" y="1449388"/>
            <a:ext cx="7918450" cy="5103812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Remove an index from the data dictionary by using the </a:t>
            </a:r>
            <a:r>
              <a:rPr lang="en-US" dirty="0">
                <a:latin typeface="Courier New" pitchFamily="49" charset="0"/>
              </a:rPr>
              <a:t>DROP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INDEX</a:t>
            </a:r>
            <a:r>
              <a:rPr lang="en-US" dirty="0"/>
              <a:t> command:</a:t>
            </a:r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Remove the </a:t>
            </a:r>
            <a:r>
              <a:rPr lang="en-US" dirty="0" err="1">
                <a:latin typeface="Courier New" pitchFamily="49" charset="0"/>
              </a:rPr>
              <a:t>emp_last_name_idx</a:t>
            </a:r>
            <a:r>
              <a:rPr lang="en-US" dirty="0"/>
              <a:t> </a:t>
            </a:r>
            <a:r>
              <a:rPr lang="en-US" dirty="0" smtClean="0"/>
              <a:t>index</a:t>
            </a: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To drop an index, you must be the owner of the index or have the </a:t>
            </a:r>
            <a:r>
              <a:rPr lang="en-US" dirty="0">
                <a:latin typeface="Courier New" pitchFamily="49" charset="0"/>
              </a:rPr>
              <a:t>DROP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ANY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INDEX</a:t>
            </a:r>
            <a:r>
              <a:rPr lang="en-US" dirty="0"/>
              <a:t> privilege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You cannot modify indexes. To change an index, you must drop it and then re-create it. </a:t>
            </a:r>
          </a:p>
          <a:p>
            <a:pPr lvl="1"/>
            <a:endParaRPr lang="en-US" dirty="0"/>
          </a:p>
        </p:txBody>
      </p:sp>
      <p:sp>
        <p:nvSpPr>
          <p:cNvPr id="377860" name="Rectangle 4"/>
          <p:cNvSpPr>
            <a:spLocks noChangeArrowheads="1"/>
          </p:cNvSpPr>
          <p:nvPr/>
        </p:nvSpPr>
        <p:spPr bwMode="blackGray">
          <a:xfrm>
            <a:off x="1143000" y="3352800"/>
            <a:ext cx="7448550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DROP INDEX emp_last_name_idx;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377861" name="Rectangle 5"/>
          <p:cNvSpPr>
            <a:spLocks noChangeArrowheads="1"/>
          </p:cNvSpPr>
          <p:nvPr/>
        </p:nvSpPr>
        <p:spPr bwMode="blackGray">
          <a:xfrm>
            <a:off x="1162050" y="2360612"/>
            <a:ext cx="7448550" cy="534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DROP INDEX </a:t>
            </a:r>
            <a:r>
              <a:rPr lang="en-US" i="1" dirty="0" err="1" smtClean="0">
                <a:solidFill>
                  <a:srgbClr val="000000"/>
                </a:solidFill>
                <a:latin typeface="Courier New" pitchFamily="49" charset="0"/>
              </a:rPr>
              <a:t>indexName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377864" name="Picture 8" descr="C:\project-SQLFund1\images\img11dropind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230312" y="3722687"/>
            <a:ext cx="3189288" cy="2397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70</TotalTime>
  <Words>603</Words>
  <Application>Microsoft Office PowerPoint</Application>
  <PresentationFormat>عرض على الشاشة (3:4)‏</PresentationFormat>
  <Paragraphs>69</Paragraphs>
  <Slides>8</Slides>
  <Notes>6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انقلاب</vt:lpstr>
      <vt:lpstr>Chapter 4</vt:lpstr>
      <vt:lpstr>Indexes</vt:lpstr>
      <vt:lpstr>Indexes</vt:lpstr>
      <vt:lpstr>How Are Indexes Created?</vt:lpstr>
      <vt:lpstr>Creating an Index</vt:lpstr>
      <vt:lpstr>Index Creation Guidelines</vt:lpstr>
      <vt:lpstr>More Is Not Always Better </vt:lpstr>
      <vt:lpstr>Removing an Index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4</dc:title>
  <dc:creator>Mashael</dc:creator>
  <cp:lastModifiedBy>GK</cp:lastModifiedBy>
  <cp:revision>8</cp:revision>
  <dcterms:created xsi:type="dcterms:W3CDTF">2014-02-11T13:37:22Z</dcterms:created>
  <dcterms:modified xsi:type="dcterms:W3CDTF">2014-09-16T18:25:59Z</dcterms:modified>
</cp:coreProperties>
</file>