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46" autoAdjust="0"/>
  </p:normalViewPr>
  <p:slideViewPr>
    <p:cSldViewPr>
      <p:cViewPr varScale="1">
        <p:scale>
          <a:sx n="62" d="100"/>
          <a:sy n="62" d="100"/>
        </p:scale>
        <p:origin x="16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1497F-0E02-4C08-81C1-6F566123E631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AE61-5EB7-42A0-8048-4E47D34D77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78F05FD-0D5C-4A62-85E6-EB484C62CFF1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CA5C1F-47C1-4175-8EB6-D18BF0EC0BC6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069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8B0331-3E1C-4B81-A5E5-65BDD286A05A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274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4D304A6F-F3E5-433D-9EA3-73DD3854C722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478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633F16B-DBEE-4542-A5AC-A2CF8BCCC812}" type="slidenum">
              <a:rPr lang="en-US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 lvl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EE24D61-A1FA-4AEA-977C-A732E295B5B5}" type="slidenum">
              <a:rPr lang="en-US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CBD9-CB22-4673-99A1-F4411239989B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/>
              <a:t>Logically represents subsets of data from one or more tables</a:t>
            </a:r>
          </a:p>
        </p:txBody>
      </p:sp>
      <p:sp>
        <p:nvSpPr>
          <p:cNvPr id="367621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67622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Basic unit of storage; composed of rows  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67626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67628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67629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67630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67631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67632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3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4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5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6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7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8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639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0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1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2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3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45704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 index:</a:t>
            </a:r>
          </a:p>
          <a:p>
            <a:pPr lvl="1"/>
            <a:r>
              <a:rPr lang="en-US" dirty="0"/>
              <a:t>Is a schema object</a:t>
            </a:r>
          </a:p>
          <a:p>
            <a:pPr lvl="1"/>
            <a:r>
              <a:rPr lang="en-US" dirty="0"/>
              <a:t>Can be used by the Oracle server to speed up the retrieval of rows by using a </a:t>
            </a:r>
            <a:r>
              <a:rPr lang="en-US" dirty="0" smtClean="0"/>
              <a:t>pointer</a:t>
            </a:r>
          </a:p>
          <a:p>
            <a:pPr lvl="1"/>
            <a:r>
              <a:rPr lang="en-US" dirty="0" smtClean="0"/>
              <a:t>If you do not have an index on the column, then a full table scan occurs.</a:t>
            </a:r>
            <a:endParaRPr lang="en-US" dirty="0"/>
          </a:p>
          <a:p>
            <a:pPr lvl="1"/>
            <a:r>
              <a:rPr lang="en-US" dirty="0"/>
              <a:t>Can reduce disk input/output (I/O) by using a rapid path access method to locate data quickly</a:t>
            </a:r>
          </a:p>
          <a:p>
            <a:pPr lvl="1"/>
            <a:r>
              <a:rPr lang="en-US" dirty="0"/>
              <a:t>Is independent of the table that it </a:t>
            </a:r>
            <a:r>
              <a:rPr lang="en-US" dirty="0" smtClean="0"/>
              <a:t>indexes This means that they can be created or dropped at any time, and have no effect on the base tables or other indexes.</a:t>
            </a:r>
            <a:endParaRPr lang="en-US" dirty="0"/>
          </a:p>
          <a:p>
            <a:pPr lvl="1"/>
            <a:r>
              <a:rPr lang="en-US" dirty="0"/>
              <a:t>Is used and maintained automatically by the Oracle </a:t>
            </a:r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When you drop a table, the corresponding indexes are also dropped.</a:t>
            </a:r>
            <a:endParaRPr lang="en-US" dirty="0"/>
          </a:p>
        </p:txBody>
      </p:sp>
      <p:pic>
        <p:nvPicPr>
          <p:cNvPr id="369668" name="Picture 4" descr="D:\Temp\db2xdb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974012" y="5461000"/>
            <a:ext cx="1169988" cy="139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Are Indexes Created?</a:t>
            </a:r>
          </a:p>
        </p:txBody>
      </p:sp>
      <p:sp>
        <p:nvSpPr>
          <p:cNvPr id="3717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43418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Automatically: A unique index is created automatically when you define a </a:t>
            </a:r>
            <a:r>
              <a:rPr lang="en-US" dirty="0">
                <a:latin typeface="Courier New" pitchFamily="49" charset="0"/>
              </a:rPr>
              <a:t>PRIMARY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KEY</a:t>
            </a:r>
            <a:r>
              <a:rPr lang="en-US" dirty="0"/>
              <a:t> or </a:t>
            </a:r>
            <a:r>
              <a:rPr lang="en-US" dirty="0">
                <a:latin typeface="Courier New" pitchFamily="49" charset="0"/>
              </a:rPr>
              <a:t>UNIQUE</a:t>
            </a:r>
            <a:r>
              <a:rPr lang="en-US" dirty="0"/>
              <a:t> constraint in a table definition.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Manually: Users can create </a:t>
            </a:r>
            <a:r>
              <a:rPr lang="en-US" dirty="0" err="1"/>
              <a:t>nonunique</a:t>
            </a:r>
            <a:r>
              <a:rPr lang="en-US" dirty="0"/>
              <a:t> indexes on columns to speed up access to the rows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 manually create a unique index, but it is recommended that you create a unique constraint, which implicitly creates a unique index.</a:t>
            </a:r>
          </a:p>
          <a:p>
            <a:pPr lvl="1"/>
            <a:endParaRPr lang="en-US" dirty="0"/>
          </a:p>
        </p:txBody>
      </p:sp>
      <p:pic>
        <p:nvPicPr>
          <p:cNvPr id="371716" name="Picture 4" descr="D:\Temp\manuf0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86200" y="5638800"/>
            <a:ext cx="1497012" cy="982663"/>
          </a:xfrm>
          <a:prstGeom prst="rect">
            <a:avLst/>
          </a:prstGeom>
          <a:noFill/>
        </p:spPr>
      </p:pic>
      <p:pic>
        <p:nvPicPr>
          <p:cNvPr id="371717" name="Picture 5" descr="D:\Temp\manuf03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738563" y="2438400"/>
            <a:ext cx="1635125" cy="1200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an Index</a:t>
            </a:r>
          </a:p>
        </p:txBody>
      </p:sp>
      <p:sp>
        <p:nvSpPr>
          <p:cNvPr id="3737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02761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Create an index on one or more columns: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/>
            <a:r>
              <a:rPr lang="en-US" sz="2400" dirty="0" smtClean="0"/>
              <a:t>Specify </a:t>
            </a:r>
            <a:r>
              <a:rPr lang="en-US" sz="2400" dirty="0" smtClean="0">
                <a:latin typeface="Courier New" pitchFamily="49" charset="0"/>
              </a:rPr>
              <a:t>UNIQUE</a:t>
            </a:r>
            <a:r>
              <a:rPr lang="en-US" sz="2400" dirty="0" smtClean="0"/>
              <a:t> to indicate that the value of the column (or columns) upon which the index is based must be unique. </a:t>
            </a:r>
            <a:r>
              <a:rPr lang="en-US" sz="2400" dirty="0"/>
              <a:t>Alternatively, you can define </a:t>
            </a:r>
            <a:r>
              <a:rPr lang="en-US" sz="2400" dirty="0" smtClean="0"/>
              <a:t>UNIQUE</a:t>
            </a:r>
            <a:r>
              <a:rPr lang="en-US" sz="2400" dirty="0"/>
              <a:t> integrity constraints on the desired columns</a:t>
            </a:r>
            <a:endParaRPr lang="en-US" sz="2400" dirty="0" smtClean="0"/>
          </a:p>
          <a:p>
            <a:pPr lvl="1"/>
            <a:r>
              <a:rPr lang="en-US" sz="2400" dirty="0" smtClean="0"/>
              <a:t>Improve </a:t>
            </a:r>
            <a:r>
              <a:rPr lang="en-US" sz="2400" dirty="0"/>
              <a:t>the speed of query access to the </a:t>
            </a:r>
            <a:r>
              <a:rPr lang="en-US" sz="2400" dirty="0">
                <a:latin typeface="Courier New" pitchFamily="49" charset="0"/>
              </a:rPr>
              <a:t>LAST_NAME</a:t>
            </a:r>
            <a:r>
              <a:rPr lang="en-US" sz="2400" dirty="0"/>
              <a:t> column in the </a:t>
            </a:r>
            <a:r>
              <a:rPr lang="en-US" sz="2400" dirty="0">
                <a:latin typeface="Courier New" pitchFamily="49" charset="0"/>
              </a:rPr>
              <a:t>EMPLOYEES</a:t>
            </a:r>
            <a:r>
              <a:rPr lang="en-US" sz="2400" dirty="0"/>
              <a:t> table:</a:t>
            </a:r>
          </a:p>
        </p:txBody>
      </p:sp>
      <p:sp>
        <p:nvSpPr>
          <p:cNvPr id="373764" name="Rectangle 4"/>
          <p:cNvSpPr>
            <a:spLocks noChangeArrowheads="1"/>
          </p:cNvSpPr>
          <p:nvPr/>
        </p:nvSpPr>
        <p:spPr bwMode="blackGray">
          <a:xfrm>
            <a:off x="914400" y="5638800"/>
            <a:ext cx="7448550" cy="915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CREATE INDEX 	emp_last_name_idx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ON 		employees(last_name);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latin typeface="Courier New" pitchFamily="49" charset="0"/>
            </a:endParaRPr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blackGray">
          <a:xfrm>
            <a:off x="914400" y="19812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spcBef>
                <a:spcPct val="0"/>
              </a:spcBef>
              <a:tabLst>
                <a:tab pos="1200150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CREATE [UNIQUE]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ON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table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[,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]...);</a:t>
            </a:r>
          </a:p>
        </p:txBody>
      </p:sp>
      <p:pic>
        <p:nvPicPr>
          <p:cNvPr id="373768" name="Picture 8" descr="C:\project-SQLFund1\images\img11ind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26024" y="6326188"/>
            <a:ext cx="1920875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3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Creation Guidelines</a:t>
            </a:r>
          </a:p>
        </p:txBody>
      </p:sp>
      <p:sp>
        <p:nvSpPr>
          <p:cNvPr id="375812" name="Rectangle 4"/>
          <p:cNvSpPr>
            <a:spLocks noChangeArrowheads="1"/>
          </p:cNvSpPr>
          <p:nvPr/>
        </p:nvSpPr>
        <p:spPr bwMode="gray">
          <a:xfrm>
            <a:off x="857250" y="3852863"/>
            <a:ext cx="7296150" cy="3651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>
                <a:solidFill>
                  <a:schemeClr val="bg1"/>
                </a:solidFill>
              </a:rPr>
              <a:t>Do not create an index when:</a:t>
            </a:r>
          </a:p>
        </p:txBody>
      </p:sp>
      <p:sp>
        <p:nvSpPr>
          <p:cNvPr id="375813" name="Rectangle 5"/>
          <p:cNvSpPr>
            <a:spLocks noChangeArrowheads="1"/>
          </p:cNvSpPr>
          <p:nvPr/>
        </p:nvSpPr>
        <p:spPr bwMode="blackWhite">
          <a:xfrm>
            <a:off x="1236663" y="42179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columns are not often used as a condition in the query</a:t>
            </a:r>
          </a:p>
        </p:txBody>
      </p:sp>
      <p:sp>
        <p:nvSpPr>
          <p:cNvPr id="375814" name="Rectangle 6"/>
          <p:cNvSpPr>
            <a:spLocks noChangeArrowheads="1"/>
          </p:cNvSpPr>
          <p:nvPr/>
        </p:nvSpPr>
        <p:spPr bwMode="blackWhite">
          <a:xfrm>
            <a:off x="857250" y="42179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15" name="Rectangle 7"/>
          <p:cNvSpPr>
            <a:spLocks noChangeArrowheads="1"/>
          </p:cNvSpPr>
          <p:nvPr/>
        </p:nvSpPr>
        <p:spPr bwMode="blackWhite">
          <a:xfrm>
            <a:off x="1236663" y="4638675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small or most queries are expected to retrieve more than 2% to 4% of the rows in the table</a:t>
            </a:r>
          </a:p>
        </p:txBody>
      </p:sp>
      <p:sp>
        <p:nvSpPr>
          <p:cNvPr id="375816" name="Rectangle 8"/>
          <p:cNvSpPr>
            <a:spLocks noChangeArrowheads="1"/>
          </p:cNvSpPr>
          <p:nvPr/>
        </p:nvSpPr>
        <p:spPr bwMode="blackWhite">
          <a:xfrm>
            <a:off x="857250" y="4638675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7" name="Rectangle 9"/>
          <p:cNvSpPr>
            <a:spLocks noChangeArrowheads="1"/>
          </p:cNvSpPr>
          <p:nvPr/>
        </p:nvSpPr>
        <p:spPr bwMode="blackWhite">
          <a:xfrm>
            <a:off x="1236663" y="52466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updated frequently</a:t>
            </a:r>
          </a:p>
        </p:txBody>
      </p:sp>
      <p:sp>
        <p:nvSpPr>
          <p:cNvPr id="375818" name="Rectangle 10"/>
          <p:cNvSpPr>
            <a:spLocks noChangeArrowheads="1"/>
          </p:cNvSpPr>
          <p:nvPr/>
        </p:nvSpPr>
        <p:spPr bwMode="blackWhite">
          <a:xfrm>
            <a:off x="857250" y="52466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9" name="Rectangle 11"/>
          <p:cNvSpPr>
            <a:spLocks noChangeArrowheads="1"/>
          </p:cNvSpPr>
          <p:nvPr/>
        </p:nvSpPr>
        <p:spPr bwMode="blackWhite">
          <a:xfrm>
            <a:off x="1236663" y="2254250"/>
            <a:ext cx="6916737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large number of null values</a:t>
            </a:r>
          </a:p>
        </p:txBody>
      </p:sp>
      <p:sp>
        <p:nvSpPr>
          <p:cNvPr id="375820" name="Rectangle 12"/>
          <p:cNvSpPr>
            <a:spLocks noChangeArrowheads="1"/>
          </p:cNvSpPr>
          <p:nvPr/>
        </p:nvSpPr>
        <p:spPr bwMode="blackWhite">
          <a:xfrm>
            <a:off x="857250" y="2254250"/>
            <a:ext cx="379413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1" name="Rectangle 13"/>
          <p:cNvSpPr>
            <a:spLocks noChangeArrowheads="1"/>
          </p:cNvSpPr>
          <p:nvPr/>
        </p:nvSpPr>
        <p:spPr bwMode="blackWhite">
          <a:xfrm>
            <a:off x="1236663" y="2636838"/>
            <a:ext cx="6916737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One or more columns are frequently used together in a </a:t>
            </a:r>
            <a:r>
              <a:rPr lang="en-US" sz="1700" b="0">
                <a:latin typeface="Courier New" pitchFamily="49" charset="0"/>
              </a:rPr>
              <a:t>WHERE </a:t>
            </a:r>
            <a:r>
              <a:rPr lang="en-US" sz="1700" b="0"/>
              <a:t>clause or a join condition</a:t>
            </a:r>
          </a:p>
        </p:txBody>
      </p:sp>
      <p:sp>
        <p:nvSpPr>
          <p:cNvPr id="375822" name="Rectangle 14"/>
          <p:cNvSpPr>
            <a:spLocks noChangeArrowheads="1"/>
          </p:cNvSpPr>
          <p:nvPr/>
        </p:nvSpPr>
        <p:spPr bwMode="blackWhite">
          <a:xfrm>
            <a:off x="857250" y="2636838"/>
            <a:ext cx="379413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3" name="Rectangle 15"/>
          <p:cNvSpPr>
            <a:spLocks noChangeArrowheads="1"/>
          </p:cNvSpPr>
          <p:nvPr/>
        </p:nvSpPr>
        <p:spPr bwMode="blackWhite">
          <a:xfrm>
            <a:off x="1236663" y="1833563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wide range of values</a:t>
            </a:r>
          </a:p>
        </p:txBody>
      </p:sp>
      <p:sp>
        <p:nvSpPr>
          <p:cNvPr id="375824" name="Rectangle 16"/>
          <p:cNvSpPr>
            <a:spLocks noChangeArrowheads="1"/>
          </p:cNvSpPr>
          <p:nvPr/>
        </p:nvSpPr>
        <p:spPr bwMode="blackWhite">
          <a:xfrm>
            <a:off x="857250" y="1833563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25" name="Rectangle 17"/>
          <p:cNvSpPr>
            <a:spLocks noChangeArrowheads="1"/>
          </p:cNvSpPr>
          <p:nvPr/>
        </p:nvSpPr>
        <p:spPr bwMode="blackWhite">
          <a:xfrm>
            <a:off x="1236663" y="5667375"/>
            <a:ext cx="6916737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indexed columns are referenced as part of an expression</a:t>
            </a:r>
          </a:p>
        </p:txBody>
      </p:sp>
      <p:sp>
        <p:nvSpPr>
          <p:cNvPr id="375826" name="Rectangle 18"/>
          <p:cNvSpPr>
            <a:spLocks noChangeArrowheads="1"/>
          </p:cNvSpPr>
          <p:nvPr/>
        </p:nvSpPr>
        <p:spPr bwMode="blackWhite">
          <a:xfrm>
            <a:off x="857250" y="5667375"/>
            <a:ext cx="379413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7" name="Rectangle 19"/>
          <p:cNvSpPr>
            <a:spLocks noChangeArrowheads="1"/>
          </p:cNvSpPr>
          <p:nvPr/>
        </p:nvSpPr>
        <p:spPr bwMode="blackWhite">
          <a:xfrm>
            <a:off x="1236663" y="3244850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large and most queries are expected to retrieve less than 2%</a:t>
            </a:r>
            <a:r>
              <a:rPr lang="en-US" sz="1700" b="0">
                <a:cs typeface="Arial" charset="0"/>
              </a:rPr>
              <a:t> to </a:t>
            </a:r>
            <a:r>
              <a:rPr lang="en-US" sz="1700" b="0"/>
              <a:t>4% of the rows in the table</a:t>
            </a:r>
          </a:p>
        </p:txBody>
      </p:sp>
      <p:sp>
        <p:nvSpPr>
          <p:cNvPr id="375828" name="Rectangle 20"/>
          <p:cNvSpPr>
            <a:spLocks noChangeArrowheads="1"/>
          </p:cNvSpPr>
          <p:nvPr/>
        </p:nvSpPr>
        <p:spPr bwMode="blackWhite">
          <a:xfrm>
            <a:off x="857250" y="3244850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9" name="Rectangle 21"/>
          <p:cNvSpPr>
            <a:spLocks noChangeArrowheads="1"/>
          </p:cNvSpPr>
          <p:nvPr/>
        </p:nvSpPr>
        <p:spPr bwMode="gray">
          <a:xfrm>
            <a:off x="857250" y="1401763"/>
            <a:ext cx="7296150" cy="431800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Create an index when:</a:t>
            </a:r>
          </a:p>
        </p:txBody>
      </p:sp>
      <p:sp>
        <p:nvSpPr>
          <p:cNvPr id="375830" name="Line 22"/>
          <p:cNvSpPr>
            <a:spLocks noChangeShapeType="1"/>
          </p:cNvSpPr>
          <p:nvPr/>
        </p:nvSpPr>
        <p:spPr bwMode="blackWhite">
          <a:xfrm>
            <a:off x="857250" y="14017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1" name="Line 23"/>
          <p:cNvSpPr>
            <a:spLocks noChangeShapeType="1"/>
          </p:cNvSpPr>
          <p:nvPr/>
        </p:nvSpPr>
        <p:spPr bwMode="blackWhite">
          <a:xfrm>
            <a:off x="857250" y="18335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2" name="Line 24"/>
          <p:cNvSpPr>
            <a:spLocks noChangeShapeType="1"/>
          </p:cNvSpPr>
          <p:nvPr/>
        </p:nvSpPr>
        <p:spPr bwMode="blackWhite">
          <a:xfrm>
            <a:off x="857250" y="38528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3" name="Line 25"/>
          <p:cNvSpPr>
            <a:spLocks noChangeShapeType="1"/>
          </p:cNvSpPr>
          <p:nvPr/>
        </p:nvSpPr>
        <p:spPr bwMode="blackWhite">
          <a:xfrm>
            <a:off x="857250" y="60880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4" name="Line 26"/>
          <p:cNvSpPr>
            <a:spLocks noChangeShapeType="1"/>
          </p:cNvSpPr>
          <p:nvPr/>
        </p:nvSpPr>
        <p:spPr bwMode="blackWhite">
          <a:xfrm>
            <a:off x="85725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5" name="Line 27"/>
          <p:cNvSpPr>
            <a:spLocks noChangeShapeType="1"/>
          </p:cNvSpPr>
          <p:nvPr/>
        </p:nvSpPr>
        <p:spPr bwMode="blackWhite">
          <a:xfrm>
            <a:off x="815340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6" name="Line 28"/>
          <p:cNvSpPr>
            <a:spLocks noChangeShapeType="1"/>
          </p:cNvSpPr>
          <p:nvPr/>
        </p:nvSpPr>
        <p:spPr bwMode="blackWhite">
          <a:xfrm>
            <a:off x="857250" y="22542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837" name="Line 29"/>
          <p:cNvSpPr>
            <a:spLocks noChangeShapeType="1"/>
          </p:cNvSpPr>
          <p:nvPr/>
        </p:nvSpPr>
        <p:spPr bwMode="blackWhite">
          <a:xfrm>
            <a:off x="857250" y="32448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8" name="Line 30"/>
          <p:cNvSpPr>
            <a:spLocks noChangeShapeType="1"/>
          </p:cNvSpPr>
          <p:nvPr/>
        </p:nvSpPr>
        <p:spPr bwMode="blackWhite">
          <a:xfrm>
            <a:off x="857250" y="263683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9" name="Line 31"/>
          <p:cNvSpPr>
            <a:spLocks noChangeShapeType="1"/>
          </p:cNvSpPr>
          <p:nvPr/>
        </p:nvSpPr>
        <p:spPr bwMode="blackWhite">
          <a:xfrm>
            <a:off x="1236663" y="1833563"/>
            <a:ext cx="0" cy="201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0" name="Line 32"/>
          <p:cNvSpPr>
            <a:spLocks noChangeShapeType="1"/>
          </p:cNvSpPr>
          <p:nvPr/>
        </p:nvSpPr>
        <p:spPr bwMode="blackWhite">
          <a:xfrm>
            <a:off x="857250" y="56673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1" name="Line 33"/>
          <p:cNvSpPr>
            <a:spLocks noChangeShapeType="1"/>
          </p:cNvSpPr>
          <p:nvPr/>
        </p:nvSpPr>
        <p:spPr bwMode="blackWhite">
          <a:xfrm>
            <a:off x="857250" y="52466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2" name="Line 34"/>
          <p:cNvSpPr>
            <a:spLocks noChangeShapeType="1"/>
          </p:cNvSpPr>
          <p:nvPr/>
        </p:nvSpPr>
        <p:spPr bwMode="blackWhite">
          <a:xfrm>
            <a:off x="857250" y="46386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3" name="Line 35"/>
          <p:cNvSpPr>
            <a:spLocks noChangeShapeType="1"/>
          </p:cNvSpPr>
          <p:nvPr/>
        </p:nvSpPr>
        <p:spPr bwMode="blackWhite">
          <a:xfrm>
            <a:off x="857250" y="42179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4" name="Line 36"/>
          <p:cNvSpPr>
            <a:spLocks noChangeShapeType="1"/>
          </p:cNvSpPr>
          <p:nvPr/>
        </p:nvSpPr>
        <p:spPr bwMode="gray">
          <a:xfrm>
            <a:off x="1236663" y="4217988"/>
            <a:ext cx="0" cy="1870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75845" name="Picture 37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1912938"/>
            <a:ext cx="290512" cy="287337"/>
          </a:xfrm>
          <a:prstGeom prst="rect">
            <a:avLst/>
          </a:prstGeom>
          <a:noFill/>
        </p:spPr>
      </p:pic>
      <p:pic>
        <p:nvPicPr>
          <p:cNvPr id="375846" name="Picture 38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319338"/>
            <a:ext cx="290512" cy="287337"/>
          </a:xfrm>
          <a:prstGeom prst="rect">
            <a:avLst/>
          </a:prstGeom>
          <a:noFill/>
        </p:spPr>
      </p:pic>
      <p:pic>
        <p:nvPicPr>
          <p:cNvPr id="375847" name="Picture 39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738438"/>
            <a:ext cx="290512" cy="287337"/>
          </a:xfrm>
          <a:prstGeom prst="rect">
            <a:avLst/>
          </a:prstGeom>
          <a:noFill/>
        </p:spPr>
      </p:pic>
      <p:pic>
        <p:nvPicPr>
          <p:cNvPr id="375848" name="Picture 40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3360738"/>
            <a:ext cx="290512" cy="287337"/>
          </a:xfrm>
          <a:prstGeom prst="rect">
            <a:avLst/>
          </a:prstGeom>
          <a:noFill/>
        </p:spPr>
      </p:pic>
      <p:pic>
        <p:nvPicPr>
          <p:cNvPr id="375849" name="Picture 41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284663"/>
            <a:ext cx="201613" cy="230187"/>
          </a:xfrm>
          <a:prstGeom prst="rect">
            <a:avLst/>
          </a:prstGeom>
          <a:noFill/>
        </p:spPr>
      </p:pic>
      <p:pic>
        <p:nvPicPr>
          <p:cNvPr id="375850" name="Picture 42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805363"/>
            <a:ext cx="201613" cy="230187"/>
          </a:xfrm>
          <a:prstGeom prst="rect">
            <a:avLst/>
          </a:prstGeom>
          <a:noFill/>
        </p:spPr>
      </p:pic>
      <p:pic>
        <p:nvPicPr>
          <p:cNvPr id="375851" name="Picture 43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313363"/>
            <a:ext cx="201613" cy="230187"/>
          </a:xfrm>
          <a:prstGeom prst="rect">
            <a:avLst/>
          </a:prstGeom>
          <a:noFill/>
        </p:spPr>
      </p:pic>
      <p:pic>
        <p:nvPicPr>
          <p:cNvPr id="375852" name="Picture 44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757863"/>
            <a:ext cx="201613" cy="230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dirty="0" smtClean="0"/>
              <a:t>More Is </a:t>
            </a:r>
            <a:r>
              <a:rPr lang="en-US" sz="4000" b="1" dirty="0" smtClean="0">
                <a:latin typeface="+mj-lt"/>
              </a:rPr>
              <a:t>Not</a:t>
            </a:r>
            <a:r>
              <a:rPr lang="en-US" sz="4000" b="1" dirty="0" smtClean="0"/>
              <a:t> Always Better</a:t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600" dirty="0" smtClean="0"/>
              <a:t>Having more indexes on a table does not produce faster queries. Each DML operation that is committed on a table with indexes means that the indexes must be updated. The more indexes that you have associated with a table, the more effort the Oracle server must make to update all the indexes after a DML operation.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an Index</a:t>
            </a:r>
          </a:p>
        </p:txBody>
      </p:sp>
      <p:sp>
        <p:nvSpPr>
          <p:cNvPr id="3778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10381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Remove an index from the data dictionary by using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command: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Remove the </a:t>
            </a:r>
            <a:r>
              <a:rPr lang="en-US" dirty="0" err="1">
                <a:latin typeface="Courier New" pitchFamily="49" charset="0"/>
              </a:rPr>
              <a:t>emp_last_name_idx</a:t>
            </a:r>
            <a:r>
              <a:rPr lang="en-US" dirty="0"/>
              <a:t> </a:t>
            </a:r>
            <a:r>
              <a:rPr lang="en-US" dirty="0" smtClean="0"/>
              <a:t>index</a:t>
            </a: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To drop an index, you must be the owner of the index or have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ANY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privilege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cannot modify indexes. To change an index, you must drop it and then re-create it. </a:t>
            </a:r>
          </a:p>
          <a:p>
            <a:pPr lvl="1"/>
            <a:endParaRPr lang="en-US" dirty="0"/>
          </a:p>
        </p:txBody>
      </p:sp>
      <p:sp>
        <p:nvSpPr>
          <p:cNvPr id="377860" name="Rectangle 4"/>
          <p:cNvSpPr>
            <a:spLocks noChangeArrowheads="1"/>
          </p:cNvSpPr>
          <p:nvPr/>
        </p:nvSpPr>
        <p:spPr bwMode="blackGray">
          <a:xfrm>
            <a:off x="885664" y="3359944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DROP INDEX emp_last_name_idx;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blackGray">
          <a:xfrm>
            <a:off x="857250" y="2266950"/>
            <a:ext cx="7448550" cy="534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DROP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77864" name="Picture 8" descr="C:\project-SQLFund1\images\img11dropind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857250" y="3761581"/>
            <a:ext cx="3189288" cy="23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603</Words>
  <Application>Microsoft Office PowerPoint</Application>
  <PresentationFormat>عرض على الشاشة (4:3)</PresentationFormat>
  <Paragraphs>69</Paragraphs>
  <Slides>8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 2</vt:lpstr>
      <vt:lpstr>Office Theme</vt:lpstr>
      <vt:lpstr>CH 4</vt:lpstr>
      <vt:lpstr>Indexes</vt:lpstr>
      <vt:lpstr>Indexes</vt:lpstr>
      <vt:lpstr>How Are Indexes Created?</vt:lpstr>
      <vt:lpstr>Creating an Index</vt:lpstr>
      <vt:lpstr>Index Creation Guidelines</vt:lpstr>
      <vt:lpstr>More Is Not Always Better </vt:lpstr>
      <vt:lpstr>Removing an Index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4</dc:title>
  <dc:creator>Mashael</dc:creator>
  <cp:lastModifiedBy>Sara</cp:lastModifiedBy>
  <cp:revision>8</cp:revision>
  <dcterms:created xsi:type="dcterms:W3CDTF">2014-02-11T13:37:22Z</dcterms:created>
  <dcterms:modified xsi:type="dcterms:W3CDTF">2017-03-07T12:04:11Z</dcterms:modified>
</cp:coreProperties>
</file>