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292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3301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3013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645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82038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2896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5984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5646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49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22673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84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256E7-224F-47F2-A2A4-904AF50798EB}" type="datetimeFigureOut">
              <a:rPr lang="en-US" smtClean="0"/>
              <a:pPr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A9A0F-F2A6-4E9C-A754-3A685CC28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562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65375"/>
          </a:xfrm>
        </p:spPr>
        <p:txBody>
          <a:bodyPr>
            <a:noAutofit/>
          </a:bodyPr>
          <a:lstStyle/>
          <a:p>
            <a:r>
              <a:rPr lang="en-US" sz="6000" dirty="0" smtClean="0"/>
              <a:t>Chapter 4</a:t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LANGUAGE &amp; </a:t>
            </a:r>
            <a:r>
              <a:rPr lang="en-US" sz="6000" dirty="0"/>
              <a:t>C</a:t>
            </a:r>
            <a:r>
              <a:rPr lang="en-US" sz="6000" dirty="0" smtClean="0"/>
              <a:t>ULTURE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047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 is the </a:t>
            </a:r>
            <a:r>
              <a:rPr lang="en-US" u="sng" dirty="0" smtClean="0"/>
              <a:t>human </a:t>
            </a:r>
            <a:r>
              <a:rPr lang="en-US" dirty="0" smtClean="0"/>
              <a:t>who is </a:t>
            </a:r>
            <a:r>
              <a:rPr lang="en-US" u="sng" dirty="0" smtClean="0"/>
              <a:t>thinking </a:t>
            </a:r>
            <a:r>
              <a:rPr lang="en-US" dirty="0" smtClean="0"/>
              <a:t>about the experience and </a:t>
            </a:r>
            <a:r>
              <a:rPr lang="en-US" u="sng" dirty="0" smtClean="0"/>
              <a:t>determining </a:t>
            </a:r>
            <a:r>
              <a:rPr lang="en-US" dirty="0" smtClean="0"/>
              <a:t>what will be expressed, not the other way around (not the language)</a:t>
            </a:r>
          </a:p>
          <a:p>
            <a:pPr lvl="1"/>
            <a:r>
              <a:rPr lang="en-US" u="sng" dirty="0"/>
              <a:t>E.g.1/ </a:t>
            </a:r>
            <a:r>
              <a:rPr lang="en-US" u="sng" dirty="0" smtClean="0"/>
              <a:t>Snow</a:t>
            </a:r>
          </a:p>
          <a:p>
            <a:pPr lvl="1"/>
            <a:r>
              <a:rPr lang="en-US" dirty="0" smtClean="0"/>
              <a:t>English does </a:t>
            </a:r>
            <a:r>
              <a:rPr lang="en-US" u="sng" dirty="0" smtClean="0"/>
              <a:t>not lexicalize </a:t>
            </a:r>
            <a:r>
              <a:rPr lang="en-US" dirty="0" smtClean="0"/>
              <a:t>the distinction between different forms of snow unlike the Eskimos</a:t>
            </a:r>
            <a:r>
              <a:rPr lang="en-US" dirty="0" smtClean="0"/>
              <a:t>./ however, </a:t>
            </a:r>
            <a:r>
              <a:rPr lang="en-US" dirty="0" smtClean="0"/>
              <a:t>English speakers manipulate their language to refer to different kinds of snow (powdery snow, dirty snow…)</a:t>
            </a:r>
            <a:endParaRPr lang="en-US" dirty="0" smtClean="0"/>
          </a:p>
          <a:p>
            <a:pPr lvl="1"/>
            <a:r>
              <a:rPr lang="en-US" dirty="0" smtClean="0"/>
              <a:t>So, we cannot say that language controls thought, but, it is thought that determines language</a:t>
            </a:r>
          </a:p>
          <a:p>
            <a:pPr lvl="2"/>
            <a:r>
              <a:rPr lang="en-US" dirty="0" smtClean="0"/>
              <a:t>Thought                  Language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819400" y="5943600"/>
            <a:ext cx="717804" cy="235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9121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marL="742950" lvl="2" indent="-342900"/>
            <a:r>
              <a:rPr lang="en-US" u="sng" dirty="0" smtClean="0"/>
              <a:t>E.g. 2/ </a:t>
            </a:r>
            <a:r>
              <a:rPr lang="en-US" u="sng" dirty="0" smtClean="0"/>
              <a:t>Dates- coconut- rain- money</a:t>
            </a:r>
          </a:p>
          <a:p>
            <a:pPr marL="400050" lvl="2" indent="0">
              <a:buNone/>
            </a:pPr>
            <a:r>
              <a:rPr lang="en-US" dirty="0" smtClean="0"/>
              <a:t>- Our languages reflect our concern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We inherit the language we use to report knowledge, and we also inherit the ability to manipulate and be creative with that language in </a:t>
            </a:r>
            <a:r>
              <a:rPr lang="en-US" dirty="0" smtClean="0"/>
              <a:t>order to express our perceptions.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thinking and perception were determined by language then the concept of </a:t>
            </a:r>
            <a:r>
              <a:rPr lang="en-US" u="sng" dirty="0" smtClean="0"/>
              <a:t>language change </a:t>
            </a:r>
            <a:r>
              <a:rPr lang="en-US" dirty="0" smtClean="0"/>
              <a:t>would be impossible</a:t>
            </a:r>
            <a:r>
              <a:rPr lang="en-US" dirty="0" smtClean="0"/>
              <a:t>!</a:t>
            </a:r>
            <a:endParaRPr lang="en-US" dirty="0" smtClean="0"/>
          </a:p>
          <a:p>
            <a:pPr marL="742950" lvl="2" indent="-342900"/>
            <a:r>
              <a:rPr lang="en-US" u="sng" dirty="0" smtClean="0"/>
              <a:t>E.g. 3/ </a:t>
            </a:r>
            <a:r>
              <a:rPr lang="en-US" u="sng" dirty="0" smtClean="0"/>
              <a:t>computers</a:t>
            </a:r>
            <a:r>
              <a:rPr lang="en-US" u="sng" dirty="0" smtClean="0"/>
              <a:t>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Human </a:t>
            </a:r>
            <a:r>
              <a:rPr lang="en-US" u="sng" dirty="0"/>
              <a:t>manipulates </a:t>
            </a:r>
            <a:r>
              <a:rPr lang="en-US" dirty="0"/>
              <a:t>the language not the other way </a:t>
            </a:r>
            <a:r>
              <a:rPr lang="en-US" dirty="0" smtClean="0"/>
              <a:t>around.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852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look at </a:t>
            </a:r>
            <a:r>
              <a:rPr lang="en-US" u="sng" dirty="0" smtClean="0"/>
              <a:t>language structure</a:t>
            </a:r>
            <a:r>
              <a:rPr lang="en-US" dirty="0" smtClean="0"/>
              <a:t> as a way of analyzing </a:t>
            </a:r>
            <a:r>
              <a:rPr lang="en-US" u="sng" dirty="0" smtClean="0"/>
              <a:t>cognition </a:t>
            </a:r>
            <a:r>
              <a:rPr lang="en-US" dirty="0" smtClean="0"/>
              <a:t>(i.e. how people </a:t>
            </a:r>
            <a:r>
              <a:rPr lang="en-US" u="sng" dirty="0" smtClean="0"/>
              <a:t>think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Hopi treat clouds and stones as ‘animate’ entities in their language system/ thus it can tell us </a:t>
            </a:r>
            <a:r>
              <a:rPr lang="en-US" dirty="0" err="1" smtClean="0"/>
              <a:t>sth</a:t>
            </a:r>
            <a:r>
              <a:rPr lang="en-US" dirty="0" smtClean="0"/>
              <a:t> about their culture and how they think/ as ‘having special importance in life’ and not as ‘having life’ as in English.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Classifiers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Grammatical markers that indicate the type or ‘class’ of noun involved.</a:t>
            </a:r>
          </a:p>
          <a:p>
            <a:pPr lvl="1"/>
            <a:r>
              <a:rPr lang="en-US" dirty="0" smtClean="0"/>
              <a:t>As a type of cognitive categorization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 Swahili (prefixes are used as classifiers to distinguish between humans and non-humans) </a:t>
            </a:r>
          </a:p>
          <a:p>
            <a:pPr lvl="1"/>
            <a:r>
              <a:rPr lang="en-US" dirty="0" smtClean="0"/>
              <a:t>Japanese e.g. (classifiers are associated with the shape of the objects)</a:t>
            </a:r>
          </a:p>
          <a:p>
            <a:pPr lvl="1"/>
            <a:r>
              <a:rPr lang="en-US" dirty="0" smtClean="0"/>
              <a:t>English e.g. (classifiers are mostly associated with expressing quantity/ ‘unit of’)</a:t>
            </a:r>
          </a:p>
          <a:p>
            <a:pPr lvl="2"/>
            <a:r>
              <a:rPr lang="en-US" dirty="0" smtClean="0"/>
              <a:t>Countable (a shirt/ an apple)</a:t>
            </a:r>
          </a:p>
          <a:p>
            <a:pPr lvl="2"/>
            <a:r>
              <a:rPr lang="en-US" dirty="0" smtClean="0"/>
              <a:t>Non-countable (expressions: ‘a piece of furniture’/ ‘a bit of information’)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Social </a:t>
            </a:r>
            <a:r>
              <a:rPr lang="en-US" u="sng" dirty="0" smtClean="0"/>
              <a:t>Categories:</a:t>
            </a:r>
          </a:p>
          <a:p>
            <a:pPr lvl="1"/>
            <a:r>
              <a:rPr lang="en-US" dirty="0" smtClean="0"/>
              <a:t>Categories of social organization that we can use to say </a:t>
            </a:r>
            <a:r>
              <a:rPr lang="en-US" u="sng" dirty="0" smtClean="0"/>
              <a:t>how </a:t>
            </a:r>
            <a:r>
              <a:rPr lang="en-US" dirty="0" smtClean="0"/>
              <a:t>we are connected or related to others.</a:t>
            </a:r>
          </a:p>
          <a:p>
            <a:pPr lvl="2"/>
            <a:r>
              <a:rPr lang="en-US" dirty="0" smtClean="0"/>
              <a:t>E.g. uncle/ brother</a:t>
            </a:r>
          </a:p>
          <a:p>
            <a:pPr lvl="1"/>
            <a:r>
              <a:rPr lang="en-US" dirty="0" smtClean="0"/>
              <a:t>Can be used for close </a:t>
            </a:r>
            <a:r>
              <a:rPr lang="en-US" u="sng" dirty="0" smtClean="0"/>
              <a:t>friends </a:t>
            </a:r>
            <a:r>
              <a:rPr lang="en-US" dirty="0" smtClean="0"/>
              <a:t>as well as </a:t>
            </a:r>
            <a:r>
              <a:rPr lang="en-US" u="sng" dirty="0" smtClean="0"/>
              <a:t>family </a:t>
            </a:r>
            <a:r>
              <a:rPr lang="en-US" dirty="0" smtClean="0"/>
              <a:t>members.</a:t>
            </a:r>
          </a:p>
          <a:p>
            <a:pPr lvl="1"/>
            <a:r>
              <a:rPr lang="en-US" dirty="0" smtClean="0"/>
              <a:t>We can use these words as a means of social categorization, that is, marking individuals as </a:t>
            </a:r>
            <a:r>
              <a:rPr lang="en-US" u="sng" dirty="0" smtClean="0"/>
              <a:t>members </a:t>
            </a:r>
            <a:r>
              <a:rPr lang="en-US" dirty="0" smtClean="0"/>
              <a:t>of a group defined by social connections.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Address </a:t>
            </a:r>
            <a:r>
              <a:rPr lang="en-US" u="sng" dirty="0" smtClean="0"/>
              <a:t>Terms:</a:t>
            </a:r>
          </a:p>
          <a:p>
            <a:pPr lvl="1"/>
            <a:r>
              <a:rPr lang="en-US" dirty="0" smtClean="0"/>
              <a:t>A word or phrase for the person being talked to or written to.</a:t>
            </a:r>
          </a:p>
          <a:p>
            <a:pPr lvl="1"/>
            <a:r>
              <a:rPr lang="en-US" dirty="0" smtClean="0"/>
              <a:t>They function as </a:t>
            </a:r>
            <a:r>
              <a:rPr lang="en-US" u="sng" dirty="0" smtClean="0"/>
              <a:t>social category labels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Solidarity/ being the same in social status</a:t>
            </a:r>
          </a:p>
          <a:p>
            <a:pPr lvl="2"/>
            <a:r>
              <a:rPr lang="en-US" dirty="0" smtClean="0"/>
              <a:t>‘brother’ </a:t>
            </a:r>
          </a:p>
          <a:p>
            <a:pPr lvl="1"/>
            <a:r>
              <a:rPr lang="en-US" dirty="0" smtClean="0"/>
              <a:t>Unequal relationship/ higher or lower status</a:t>
            </a:r>
          </a:p>
          <a:p>
            <a:pPr lvl="2"/>
            <a:r>
              <a:rPr lang="en-US" dirty="0" smtClean="0"/>
              <a:t>‘Sir’</a:t>
            </a:r>
          </a:p>
          <a:p>
            <a:pPr lvl="2"/>
            <a:r>
              <a:rPr lang="en-US" dirty="0" smtClean="0"/>
              <a:t>Titles (Dr. / professor)</a:t>
            </a:r>
          </a:p>
          <a:p>
            <a:pPr lvl="1"/>
            <a:r>
              <a:rPr lang="en-US" dirty="0" smtClean="0"/>
              <a:t>Equal relationship/ similar status</a:t>
            </a:r>
          </a:p>
          <a:p>
            <a:pPr lvl="2"/>
            <a:r>
              <a:rPr lang="en-US" dirty="0" smtClean="0"/>
              <a:t>First names / nicknames ‘jenny’</a:t>
            </a:r>
          </a:p>
          <a:p>
            <a:pPr lvl="1"/>
            <a:r>
              <a:rPr lang="en-US" dirty="0" smtClean="0"/>
              <a:t>Pronouns/ socially close vs. distant</a:t>
            </a:r>
          </a:p>
          <a:p>
            <a:pPr lvl="2"/>
            <a:r>
              <a:rPr lang="en-US" dirty="0" smtClean="0"/>
              <a:t>Old English (thou/ you)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English, people without special titles are addressed as:</a:t>
            </a:r>
          </a:p>
          <a:p>
            <a:pPr lvl="1"/>
            <a:r>
              <a:rPr lang="en-US" dirty="0" smtClean="0"/>
              <a:t>Mr., </a:t>
            </a:r>
            <a:r>
              <a:rPr lang="en-US" dirty="0" smtClean="0"/>
              <a:t>M</a:t>
            </a:r>
            <a:r>
              <a:rPr lang="en-US" dirty="0" smtClean="0"/>
              <a:t>rs., Miss, Ms.</a:t>
            </a:r>
          </a:p>
          <a:p>
            <a:pPr lvl="1"/>
            <a:r>
              <a:rPr lang="en-US" smtClean="0"/>
              <a:t>Only </a:t>
            </a:r>
            <a:r>
              <a:rPr lang="en-US" dirty="0" smtClean="0"/>
              <a:t>the women’s address terms include information </a:t>
            </a:r>
            <a:r>
              <a:rPr lang="en-US" smtClean="0"/>
              <a:t>about their </a:t>
            </a:r>
            <a:r>
              <a:rPr lang="en-US" dirty="0" smtClean="0"/>
              <a:t>social status.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Scientists have noticed that dialects differ not only for social variations but also for other ‘</a:t>
            </a:r>
            <a:r>
              <a:rPr lang="en-US" u="sng" dirty="0" smtClean="0"/>
              <a:t>cultural</a:t>
            </a:r>
            <a:r>
              <a:rPr lang="en-US" dirty="0" smtClean="0"/>
              <a:t>’ factors.</a:t>
            </a:r>
          </a:p>
          <a:p>
            <a:r>
              <a:rPr lang="en-US" dirty="0" smtClean="0"/>
              <a:t>This approach to the study of Language originated in the work of </a:t>
            </a:r>
            <a:r>
              <a:rPr lang="en-US" u="sng" dirty="0" smtClean="0"/>
              <a:t>Anthropologists</a:t>
            </a:r>
            <a:r>
              <a:rPr lang="en-US" dirty="0" smtClean="0"/>
              <a:t> who have used ‘language as a source of information in cultural studies.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8509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smtClean="0"/>
              <a:t>Culture:</a:t>
            </a:r>
          </a:p>
          <a:p>
            <a:pPr lvl="1"/>
            <a:r>
              <a:rPr lang="en-US" dirty="0" smtClean="0"/>
              <a:t>All the </a:t>
            </a:r>
            <a:r>
              <a:rPr lang="en-US" u="sng" dirty="0" smtClean="0"/>
              <a:t>ideas</a:t>
            </a:r>
            <a:r>
              <a:rPr lang="en-US" dirty="0" smtClean="0"/>
              <a:t> and </a:t>
            </a:r>
            <a:r>
              <a:rPr lang="en-US" u="sng" dirty="0" smtClean="0"/>
              <a:t>assumptions</a:t>
            </a:r>
            <a:r>
              <a:rPr lang="en-US" dirty="0" smtClean="0"/>
              <a:t> about the nature of things and people that we learn when we become members of </a:t>
            </a:r>
            <a:r>
              <a:rPr lang="en-US" u="sng" dirty="0" smtClean="0"/>
              <a:t>social</a:t>
            </a:r>
            <a:r>
              <a:rPr lang="en-US" dirty="0" smtClean="0"/>
              <a:t> groups.</a:t>
            </a:r>
          </a:p>
          <a:p>
            <a:pPr lvl="1"/>
            <a:r>
              <a:rPr lang="en-US" dirty="0" smtClean="0"/>
              <a:t>Def. “</a:t>
            </a:r>
            <a:r>
              <a:rPr lang="en-US" u="sng" dirty="0" smtClean="0"/>
              <a:t>socially acquired knowledge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We acquire without </a:t>
            </a:r>
            <a:r>
              <a:rPr lang="en-US" u="sng" dirty="0" smtClean="0"/>
              <a:t>conscious</a:t>
            </a:r>
            <a:r>
              <a:rPr lang="en-US" dirty="0" smtClean="0"/>
              <a:t> awareness</a:t>
            </a:r>
          </a:p>
          <a:p>
            <a:pPr lvl="1"/>
            <a:r>
              <a:rPr lang="en-US" dirty="0" smtClean="0"/>
              <a:t>The ‘language’ we learn provides us with a ready-made system of ‘</a:t>
            </a:r>
            <a:r>
              <a:rPr lang="en-US" u="sng" dirty="0" smtClean="0"/>
              <a:t>categorizing</a:t>
            </a:r>
            <a:r>
              <a:rPr lang="en-US" dirty="0" smtClean="0"/>
              <a:t>’ the world around us and shaping our experience.</a:t>
            </a:r>
          </a:p>
          <a:p>
            <a:pPr lvl="1"/>
            <a:r>
              <a:rPr lang="en-US" dirty="0" smtClean="0"/>
              <a:t>We learn by time how to </a:t>
            </a:r>
            <a:r>
              <a:rPr lang="en-US" u="sng" dirty="0" smtClean="0"/>
              <a:t>categorize</a:t>
            </a:r>
            <a:r>
              <a:rPr lang="en-US" dirty="0" smtClean="0"/>
              <a:t> the </a:t>
            </a:r>
            <a:r>
              <a:rPr lang="en-US" u="sng" dirty="0" smtClean="0"/>
              <a:t>distinction</a:t>
            </a:r>
            <a:r>
              <a:rPr lang="en-US" dirty="0" smtClean="0"/>
              <a:t> between different concepts./ thus, we develop a more elaborated </a:t>
            </a:r>
            <a:r>
              <a:rPr lang="en-US" u="sng" dirty="0" smtClean="0"/>
              <a:t>conceptual system </a:t>
            </a:r>
            <a:r>
              <a:rPr lang="en-US" dirty="0" smtClean="0"/>
              <a:t>that is relevant in our social world/culture.</a:t>
            </a:r>
          </a:p>
          <a:p>
            <a:pPr lvl="2"/>
            <a:r>
              <a:rPr lang="en-US" dirty="0" smtClean="0"/>
              <a:t>E.g. ‘dog’ or ‘horse’ for a child is just a ‘bow-wow’</a:t>
            </a:r>
          </a:p>
          <a:p>
            <a:pPr lvl="2"/>
            <a:r>
              <a:rPr lang="en-US" dirty="0" smtClean="0"/>
              <a:t>Some of the cultures do not have horses so they don’t have that concept in their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4230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Category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 group with certain features in common.</a:t>
            </a:r>
          </a:p>
          <a:p>
            <a:pPr lvl="1"/>
            <a:r>
              <a:rPr lang="en-US" dirty="0" smtClean="0"/>
              <a:t>The </a:t>
            </a:r>
            <a:r>
              <a:rPr lang="en-US" u="sng" dirty="0" smtClean="0"/>
              <a:t>vocabulary</a:t>
            </a:r>
            <a:r>
              <a:rPr lang="en-US" dirty="0" smtClean="0"/>
              <a:t> we learn through our first language is the set of </a:t>
            </a:r>
            <a:r>
              <a:rPr lang="en-US" u="sng" dirty="0" smtClean="0"/>
              <a:t>category</a:t>
            </a:r>
            <a:r>
              <a:rPr lang="en-US" dirty="0" smtClean="0"/>
              <a:t> labels we </a:t>
            </a:r>
            <a:r>
              <a:rPr lang="en-US" u="sng" dirty="0" smtClean="0"/>
              <a:t>inherent./</a:t>
            </a:r>
            <a:r>
              <a:rPr lang="en-US" dirty="0" smtClean="0"/>
              <a:t> they r the words we use for referring to </a:t>
            </a:r>
            <a:r>
              <a:rPr lang="en-US" u="sng" dirty="0" smtClean="0"/>
              <a:t>concepts</a:t>
            </a:r>
            <a:r>
              <a:rPr lang="en-US" dirty="0" smtClean="0"/>
              <a:t>.</a:t>
            </a:r>
            <a:endParaRPr lang="en-US" u="sng" dirty="0" smtClean="0"/>
          </a:p>
          <a:p>
            <a:pPr lvl="1"/>
            <a:r>
              <a:rPr lang="en-US" dirty="0" smtClean="0"/>
              <a:t>Organization of external reality varies according to the language being used to talk about it.</a:t>
            </a:r>
          </a:p>
          <a:p>
            <a:pPr lvl="2"/>
            <a:r>
              <a:rPr lang="en-US" dirty="0" smtClean="0"/>
              <a:t>E.g. ‘rain’ ‘coconuts’  ‘dates’</a:t>
            </a:r>
          </a:p>
          <a:p>
            <a:pPr lvl="2"/>
            <a:r>
              <a:rPr lang="en-US" dirty="0" smtClean="0"/>
              <a:t>Colors for New Guinea speakers and English speakers.</a:t>
            </a:r>
          </a:p>
          <a:p>
            <a:pPr lvl="2"/>
            <a:r>
              <a:rPr lang="en-US" dirty="0" smtClean="0"/>
              <a:t>Clip # 2 (colors, directions, &amp; snow)</a:t>
            </a:r>
          </a:p>
          <a:p>
            <a:pPr lvl="1"/>
            <a:r>
              <a:rPr lang="en-US" dirty="0" smtClean="0"/>
              <a:t>Thus, there are conceptual distinctions that are  Lexicalized: “expressed as a single word” in one language and not in the 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8261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Kinship terms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u="sng" dirty="0" smtClean="0"/>
              <a:t>Kinship terms:</a:t>
            </a:r>
          </a:p>
          <a:p>
            <a:pPr lvl="1"/>
            <a:r>
              <a:rPr lang="en-US" dirty="0" smtClean="0"/>
              <a:t>One of the examples of lexicalized categories: words we use to refer to members of the family.</a:t>
            </a:r>
          </a:p>
          <a:p>
            <a:pPr lvl="2"/>
            <a:r>
              <a:rPr lang="en-US" dirty="0" smtClean="0"/>
              <a:t>E.g. ‘father’ &amp; ‘uncle’ in </a:t>
            </a:r>
            <a:r>
              <a:rPr lang="en-US" dirty="0"/>
              <a:t>E</a:t>
            </a:r>
            <a:r>
              <a:rPr lang="en-US" dirty="0" smtClean="0"/>
              <a:t>nglish vs. other languages lexicalized the distinction in English</a:t>
            </a:r>
          </a:p>
          <a:p>
            <a:pPr lvl="2"/>
            <a:r>
              <a:rPr lang="en-US" dirty="0" smtClean="0"/>
              <a:t> ‘female parent’s brother’ /the distinction isn’t lexicalized in English./ but it is in Arabic (</a:t>
            </a:r>
            <a:r>
              <a:rPr lang="x-none" dirty="0" smtClean="0"/>
              <a:t>خال \ عم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Age is also important in some languages for the distinction between family members./ </a:t>
            </a:r>
            <a:r>
              <a:rPr lang="en-US" dirty="0"/>
              <a:t>M</a:t>
            </a:r>
            <a:r>
              <a:rPr lang="en-US" dirty="0" smtClean="0"/>
              <a:t>ayan e.g.</a:t>
            </a:r>
          </a:p>
          <a:p>
            <a:pPr lvl="2"/>
            <a:r>
              <a:rPr lang="en-US" dirty="0" smtClean="0"/>
              <a:t>Norwegian the distinction between ‘male parent’s mother’ &amp; ‘female parent’s mother’ is lexicalized but not in English nor in </a:t>
            </a:r>
            <a:r>
              <a:rPr lang="en-US" dirty="0"/>
              <a:t>A</a:t>
            </a:r>
            <a:r>
              <a:rPr lang="en-US" dirty="0" smtClean="0"/>
              <a:t>rabic.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980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Concepts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abstract e.g. of conceptual system.</a:t>
            </a:r>
          </a:p>
          <a:p>
            <a:r>
              <a:rPr lang="en-US" dirty="0" smtClean="0"/>
              <a:t>English has words for units of time “two days”/ shows that we think of time in amounts the same way we treat physical things “two people”</a:t>
            </a:r>
          </a:p>
          <a:p>
            <a:r>
              <a:rPr lang="en-US" dirty="0" smtClean="0"/>
              <a:t>In Hopi lang. time is not treated the same/ no terms </a:t>
            </a:r>
          </a:p>
          <a:p>
            <a:r>
              <a:rPr lang="en-US" dirty="0" smtClean="0"/>
              <a:t>Clip # 3 (Hopi and their time concept)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0943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Linguistic Relativity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First proposed by European linguists in the 18</a:t>
            </a:r>
            <a:r>
              <a:rPr lang="en-US" baseline="30000" dirty="0" smtClean="0"/>
              <a:t>th</a:t>
            </a:r>
            <a:r>
              <a:rPr lang="en-US" dirty="0" smtClean="0"/>
              <a:t> c. to analyze the connection between language &amp; culture.</a:t>
            </a:r>
          </a:p>
          <a:p>
            <a:r>
              <a:rPr lang="en-US" u="sng" dirty="0" smtClean="0"/>
              <a:t>Linguistic Relativity:</a:t>
            </a:r>
          </a:p>
          <a:p>
            <a:pPr lvl="1"/>
            <a:r>
              <a:rPr lang="en-US" dirty="0" smtClean="0"/>
              <a:t>Our Language influences our thought/ the structure of our language, with its predetermined categories, affects how we perceive the world./ first language. </a:t>
            </a:r>
          </a:p>
          <a:p>
            <a:pPr lvl="1"/>
            <a:r>
              <a:rPr lang="en-US" dirty="0" smtClean="0"/>
              <a:t>weak version</a:t>
            </a:r>
          </a:p>
          <a:p>
            <a:r>
              <a:rPr lang="en-US" u="sng" dirty="0" smtClean="0"/>
              <a:t>Linguistic Determinism:</a:t>
            </a:r>
          </a:p>
          <a:p>
            <a:pPr lvl="1"/>
            <a:r>
              <a:rPr lang="en-US" dirty="0" smtClean="0"/>
              <a:t>Language determines thought/ suggests we are prisoners of our own lang., i.e., we will only be able to think in the categories provided by our language. </a:t>
            </a:r>
          </a:p>
          <a:p>
            <a:pPr lvl="1"/>
            <a:r>
              <a:rPr lang="en-US" dirty="0" smtClean="0"/>
              <a:t>strong version</a:t>
            </a:r>
          </a:p>
          <a:p>
            <a:pPr lvl="2"/>
            <a:r>
              <a:rPr lang="en-US" dirty="0" smtClean="0"/>
              <a:t>Language                     Thought</a:t>
            </a:r>
          </a:p>
          <a:p>
            <a:pPr lvl="1"/>
            <a:r>
              <a:rPr lang="en-US" dirty="0" smtClean="0"/>
              <a:t>E.g. ‘snow’ for English speakers vs. Eskimos</a:t>
            </a:r>
          </a:p>
          <a:p>
            <a:pPr lvl="1"/>
            <a:r>
              <a:rPr lang="en-US" dirty="0" smtClean="0"/>
              <a:t>Clip # 1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819400" y="5769415"/>
            <a:ext cx="838200" cy="2286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1090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Sapir-Whorf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Sapir-Whorf hypothesis:</a:t>
            </a:r>
          </a:p>
          <a:p>
            <a:pPr lvl="1"/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c. / American linguists</a:t>
            </a:r>
          </a:p>
          <a:p>
            <a:pPr lvl="1"/>
            <a:r>
              <a:rPr lang="en-US" dirty="0" smtClean="0"/>
              <a:t>They suggested that: the language of the ‘Hopi’ led them to view the world differently from those who spoke European languages.</a:t>
            </a:r>
          </a:p>
          <a:p>
            <a:pPr lvl="2"/>
            <a:r>
              <a:rPr lang="en-US" dirty="0" smtClean="0"/>
              <a:t>E.g. ‘time’ to the Hopis as duration not exact numerals</a:t>
            </a:r>
          </a:p>
          <a:p>
            <a:pPr lvl="2"/>
            <a:r>
              <a:rPr lang="en-US" dirty="0" smtClean="0"/>
              <a:t>Different distinction between ‘animate’ &amp; ‘inanimate’ in their grammar/ they treat ‘clouds’ &amp; ‘stones’ as living creatures because their </a:t>
            </a:r>
            <a:r>
              <a:rPr lang="en-US" dirty="0" err="1" smtClean="0"/>
              <a:t>lang</a:t>
            </a:r>
            <a:r>
              <a:rPr lang="en-US" dirty="0" smtClean="0"/>
              <a:t> led them to do so</a:t>
            </a:r>
          </a:p>
          <a:p>
            <a:pPr lvl="2"/>
            <a:r>
              <a:rPr lang="en-US" dirty="0" smtClean="0"/>
              <a:t>Unlike English speakers, because their grammar does not mark them as ‘animates’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83320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US" u="sng" dirty="0"/>
              <a:t>Arguments presented against the hypothesis:</a:t>
            </a:r>
          </a:p>
          <a:p>
            <a:pPr lvl="1"/>
            <a:r>
              <a:rPr lang="en-US" dirty="0" smtClean="0"/>
              <a:t>French </a:t>
            </a:r>
            <a:r>
              <a:rPr lang="en-US" dirty="0" err="1" smtClean="0"/>
              <a:t>lang</a:t>
            </a:r>
            <a:r>
              <a:rPr lang="en-US" dirty="0" smtClean="0"/>
              <a:t> uses feminine grammatical structure with some ‘inanimate’ things, however they do not believe that they are ‘female’ entities just like woman ‘la femme’ </a:t>
            </a:r>
          </a:p>
          <a:p>
            <a:pPr lvl="2"/>
            <a:r>
              <a:rPr lang="en-US" dirty="0" smtClean="0"/>
              <a:t>E.g. ‘la </a:t>
            </a:r>
            <a:r>
              <a:rPr lang="en-US" dirty="0" err="1" smtClean="0"/>
              <a:t>pierre</a:t>
            </a:r>
            <a:r>
              <a:rPr lang="en-US" dirty="0" smtClean="0"/>
              <a:t>/ stone’  ‘la </a:t>
            </a:r>
            <a:r>
              <a:rPr lang="en-US" dirty="0" err="1" smtClean="0"/>
              <a:t>porte</a:t>
            </a:r>
            <a:r>
              <a:rPr lang="en-US" dirty="0" smtClean="0"/>
              <a:t>/ door’</a:t>
            </a:r>
            <a:endParaRPr lang="en-US" dirty="0"/>
          </a:p>
          <a:p>
            <a:pPr lvl="1"/>
            <a:r>
              <a:rPr lang="en-US" dirty="0" smtClean="0"/>
              <a:t>Therefore, while the Hopi language has a particular classification for ‘stone’, it does not mean the people worry about stepping on living creatures when they step on stone.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90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1327</Words>
  <Application>Microsoft Office PowerPoint</Application>
  <PresentationFormat>On-screen Show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Chapter 4  LANGUAGE &amp; CULTURE</vt:lpstr>
      <vt:lpstr>Slide 2</vt:lpstr>
      <vt:lpstr>Culture</vt:lpstr>
      <vt:lpstr>Categories </vt:lpstr>
      <vt:lpstr>Kinship terms </vt:lpstr>
      <vt:lpstr>Time Concepts </vt:lpstr>
      <vt:lpstr>Linguistic Relativity</vt:lpstr>
      <vt:lpstr>The Sapir-Whorf hypothesis</vt:lpstr>
      <vt:lpstr>Slide 9</vt:lpstr>
      <vt:lpstr>Slide 10</vt:lpstr>
      <vt:lpstr>Slide 11</vt:lpstr>
      <vt:lpstr>Cognitive Categories</vt:lpstr>
      <vt:lpstr>Classifiers</vt:lpstr>
      <vt:lpstr>Social Categories</vt:lpstr>
      <vt:lpstr>Address Terms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 LANGUAGE &amp; CULTURE</dc:title>
  <dc:creator>n</dc:creator>
  <cp:lastModifiedBy>User</cp:lastModifiedBy>
  <cp:revision>29</cp:revision>
  <dcterms:created xsi:type="dcterms:W3CDTF">2014-04-20T07:57:07Z</dcterms:created>
  <dcterms:modified xsi:type="dcterms:W3CDTF">2014-04-20T08:43:34Z</dcterms:modified>
</cp:coreProperties>
</file>