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sldIdLst>
    <p:sldId id="272" r:id="rId2"/>
    <p:sldId id="277" r:id="rId3"/>
    <p:sldId id="279" r:id="rId4"/>
    <p:sldId id="278" r:id="rId5"/>
    <p:sldId id="280" r:id="rId6"/>
    <p:sldId id="281" r:id="rId7"/>
    <p:sldId id="283" r:id="rId8"/>
    <p:sldId id="282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304" r:id="rId27"/>
    <p:sldId id="305" r:id="rId28"/>
    <p:sldId id="306" r:id="rId29"/>
    <p:sldId id="307" r:id="rId30"/>
    <p:sldId id="308" r:id="rId31"/>
    <p:sldId id="309" r:id="rId32"/>
    <p:sldId id="310" r:id="rId33"/>
    <p:sldId id="311" r:id="rId34"/>
    <p:sldId id="313" r:id="rId35"/>
    <p:sldId id="312" r:id="rId36"/>
    <p:sldId id="314" r:id="rId37"/>
    <p:sldId id="315" r:id="rId38"/>
    <p:sldId id="316" r:id="rId39"/>
    <p:sldId id="317" r:id="rId40"/>
    <p:sldId id="318" r:id="rId41"/>
    <p:sldId id="319" r:id="rId42"/>
    <p:sldId id="320" r:id="rId43"/>
    <p:sldId id="321" r:id="rId44"/>
    <p:sldId id="322" r:id="rId45"/>
    <p:sldId id="323" r:id="rId46"/>
    <p:sldId id="324" r:id="rId47"/>
    <p:sldId id="325" r:id="rId48"/>
    <p:sldId id="326" r:id="rId49"/>
    <p:sldId id="327" r:id="rId50"/>
    <p:sldId id="328" r:id="rId51"/>
    <p:sldId id="329" r:id="rId5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800000"/>
    <a:srgbClr val="1903BB"/>
    <a:srgbClr val="011C1B"/>
    <a:srgbClr val="B905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263" autoAdjust="0"/>
    <p:restoredTop sz="96954" autoAdjust="0"/>
  </p:normalViewPr>
  <p:slideViewPr>
    <p:cSldViewPr>
      <p:cViewPr varScale="1">
        <p:scale>
          <a:sx n="67" d="100"/>
          <a:sy n="67" d="100"/>
        </p:scale>
        <p:origin x="112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2" Type="http://schemas.openxmlformats.org/officeDocument/2006/relationships/image" Target="../media/image64.wmf"/><Relationship Id="rId1" Type="http://schemas.openxmlformats.org/officeDocument/2006/relationships/image" Target="../media/image77.wmf"/><Relationship Id="rId6" Type="http://schemas.openxmlformats.org/officeDocument/2006/relationships/image" Target="../media/image61.wmf"/><Relationship Id="rId5" Type="http://schemas.openxmlformats.org/officeDocument/2006/relationships/image" Target="../media/image79.wmf"/><Relationship Id="rId4" Type="http://schemas.openxmlformats.org/officeDocument/2006/relationships/image" Target="../media/image78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0.wmf"/></Relationships>
</file>

<file path=ppt/drawings/_rels/vmlDrawing12.vml.rels><?xml version="1.0" encoding="UTF-8" standalone="yes"?>
<Relationships xmlns="http://schemas.openxmlformats.org/package/2006/relationships"><Relationship Id="rId8" Type="http://schemas.openxmlformats.org/officeDocument/2006/relationships/image" Target="../media/image88.wmf"/><Relationship Id="rId3" Type="http://schemas.openxmlformats.org/officeDocument/2006/relationships/image" Target="../media/image83.wmf"/><Relationship Id="rId7" Type="http://schemas.openxmlformats.org/officeDocument/2006/relationships/image" Target="../media/image87.wmf"/><Relationship Id="rId2" Type="http://schemas.openxmlformats.org/officeDocument/2006/relationships/image" Target="../media/image82.wmf"/><Relationship Id="rId1" Type="http://schemas.openxmlformats.org/officeDocument/2006/relationships/image" Target="../media/image81.wmf"/><Relationship Id="rId6" Type="http://schemas.openxmlformats.org/officeDocument/2006/relationships/image" Target="../media/image86.wmf"/><Relationship Id="rId5" Type="http://schemas.openxmlformats.org/officeDocument/2006/relationships/image" Target="../media/image85.wmf"/><Relationship Id="rId4" Type="http://schemas.openxmlformats.org/officeDocument/2006/relationships/image" Target="../media/image84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0.wmf"/><Relationship Id="rId2" Type="http://schemas.openxmlformats.org/officeDocument/2006/relationships/image" Target="../media/image89.wmf"/><Relationship Id="rId1" Type="http://schemas.openxmlformats.org/officeDocument/2006/relationships/image" Target="../media/image80.wmf"/><Relationship Id="rId5" Type="http://schemas.openxmlformats.org/officeDocument/2006/relationships/image" Target="../media/image92.wmf"/><Relationship Id="rId4" Type="http://schemas.openxmlformats.org/officeDocument/2006/relationships/image" Target="../media/image91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95.wmf"/><Relationship Id="rId7" Type="http://schemas.openxmlformats.org/officeDocument/2006/relationships/image" Target="../media/image99.wmf"/><Relationship Id="rId2" Type="http://schemas.openxmlformats.org/officeDocument/2006/relationships/image" Target="../media/image94.wmf"/><Relationship Id="rId1" Type="http://schemas.openxmlformats.org/officeDocument/2006/relationships/image" Target="../media/image93.wmf"/><Relationship Id="rId6" Type="http://schemas.openxmlformats.org/officeDocument/2006/relationships/image" Target="../media/image98.wmf"/><Relationship Id="rId5" Type="http://schemas.openxmlformats.org/officeDocument/2006/relationships/image" Target="../media/image97.wmf"/><Relationship Id="rId4" Type="http://schemas.openxmlformats.org/officeDocument/2006/relationships/image" Target="../media/image96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wmf"/><Relationship Id="rId7" Type="http://schemas.openxmlformats.org/officeDocument/2006/relationships/image" Target="../media/image105.wmf"/><Relationship Id="rId2" Type="http://schemas.openxmlformats.org/officeDocument/2006/relationships/image" Target="../media/image100.wmf"/><Relationship Id="rId1" Type="http://schemas.openxmlformats.org/officeDocument/2006/relationships/image" Target="../media/image99.wmf"/><Relationship Id="rId6" Type="http://schemas.openxmlformats.org/officeDocument/2006/relationships/image" Target="../media/image104.wmf"/><Relationship Id="rId5" Type="http://schemas.openxmlformats.org/officeDocument/2006/relationships/image" Target="../media/image103.wmf"/><Relationship Id="rId4" Type="http://schemas.openxmlformats.org/officeDocument/2006/relationships/image" Target="../media/image102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97.wmf"/><Relationship Id="rId2" Type="http://schemas.openxmlformats.org/officeDocument/2006/relationships/image" Target="../media/image99.wmf"/><Relationship Id="rId1" Type="http://schemas.openxmlformats.org/officeDocument/2006/relationships/image" Target="../media/image106.wmf"/><Relationship Id="rId6" Type="http://schemas.openxmlformats.org/officeDocument/2006/relationships/image" Target="../media/image109.wmf"/><Relationship Id="rId5" Type="http://schemas.openxmlformats.org/officeDocument/2006/relationships/image" Target="../media/image108.wmf"/><Relationship Id="rId4" Type="http://schemas.openxmlformats.org/officeDocument/2006/relationships/image" Target="../media/image107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wmf"/><Relationship Id="rId2" Type="http://schemas.openxmlformats.org/officeDocument/2006/relationships/image" Target="../media/image110.wmf"/><Relationship Id="rId1" Type="http://schemas.openxmlformats.org/officeDocument/2006/relationships/image" Target="../media/image109.wmf"/><Relationship Id="rId6" Type="http://schemas.openxmlformats.org/officeDocument/2006/relationships/image" Target="../media/image114.wmf"/><Relationship Id="rId5" Type="http://schemas.openxmlformats.org/officeDocument/2006/relationships/image" Target="../media/image113.wmf"/><Relationship Id="rId4" Type="http://schemas.openxmlformats.org/officeDocument/2006/relationships/image" Target="../media/image112.wmf"/></Relationships>
</file>

<file path=ppt/drawings/_rels/vmlDrawing18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wmf"/><Relationship Id="rId3" Type="http://schemas.openxmlformats.org/officeDocument/2006/relationships/image" Target="../media/image116.wmf"/><Relationship Id="rId7" Type="http://schemas.openxmlformats.org/officeDocument/2006/relationships/image" Target="../media/image112.wmf"/><Relationship Id="rId2" Type="http://schemas.openxmlformats.org/officeDocument/2006/relationships/image" Target="../media/image115.wmf"/><Relationship Id="rId1" Type="http://schemas.openxmlformats.org/officeDocument/2006/relationships/image" Target="../media/image109.wmf"/><Relationship Id="rId6" Type="http://schemas.openxmlformats.org/officeDocument/2006/relationships/image" Target="../media/image119.wmf"/><Relationship Id="rId5" Type="http://schemas.openxmlformats.org/officeDocument/2006/relationships/image" Target="../media/image118.wmf"/><Relationship Id="rId4" Type="http://schemas.openxmlformats.org/officeDocument/2006/relationships/image" Target="../media/image117.wmf"/><Relationship Id="rId9" Type="http://schemas.openxmlformats.org/officeDocument/2006/relationships/image" Target="../media/image120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wmf"/><Relationship Id="rId2" Type="http://schemas.openxmlformats.org/officeDocument/2006/relationships/image" Target="../media/image122.wmf"/><Relationship Id="rId1" Type="http://schemas.openxmlformats.org/officeDocument/2006/relationships/image" Target="../media/image121.wmf"/><Relationship Id="rId5" Type="http://schemas.openxmlformats.org/officeDocument/2006/relationships/image" Target="../media/image125.wmf"/><Relationship Id="rId4" Type="http://schemas.openxmlformats.org/officeDocument/2006/relationships/image" Target="../media/image12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wmf"/><Relationship Id="rId2" Type="http://schemas.openxmlformats.org/officeDocument/2006/relationships/image" Target="../media/image126.wmf"/><Relationship Id="rId1" Type="http://schemas.openxmlformats.org/officeDocument/2006/relationships/image" Target="../media/image124.wmf"/><Relationship Id="rId4" Type="http://schemas.openxmlformats.org/officeDocument/2006/relationships/image" Target="../media/image128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wmf"/><Relationship Id="rId2" Type="http://schemas.openxmlformats.org/officeDocument/2006/relationships/image" Target="../media/image130.wmf"/><Relationship Id="rId1" Type="http://schemas.openxmlformats.org/officeDocument/2006/relationships/image" Target="../media/image129.wmf"/><Relationship Id="rId4" Type="http://schemas.openxmlformats.org/officeDocument/2006/relationships/image" Target="../media/image124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wmf"/><Relationship Id="rId2" Type="http://schemas.openxmlformats.org/officeDocument/2006/relationships/image" Target="../media/image133.wmf"/><Relationship Id="rId1" Type="http://schemas.openxmlformats.org/officeDocument/2006/relationships/image" Target="../media/image132.wmf"/><Relationship Id="rId4" Type="http://schemas.openxmlformats.org/officeDocument/2006/relationships/image" Target="../media/image124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8.wmf"/><Relationship Id="rId2" Type="http://schemas.openxmlformats.org/officeDocument/2006/relationships/image" Target="../media/image135.wmf"/><Relationship Id="rId1" Type="http://schemas.openxmlformats.org/officeDocument/2006/relationships/image" Target="../media/image93.wmf"/><Relationship Id="rId5" Type="http://schemas.openxmlformats.org/officeDocument/2006/relationships/image" Target="../media/image137.wmf"/><Relationship Id="rId4" Type="http://schemas.openxmlformats.org/officeDocument/2006/relationships/image" Target="../media/image136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wmf"/><Relationship Id="rId2" Type="http://schemas.openxmlformats.org/officeDocument/2006/relationships/image" Target="../media/image139.wmf"/><Relationship Id="rId1" Type="http://schemas.openxmlformats.org/officeDocument/2006/relationships/image" Target="../media/image138.wmf"/><Relationship Id="rId4" Type="http://schemas.openxmlformats.org/officeDocument/2006/relationships/image" Target="../media/image141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9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wmf"/><Relationship Id="rId2" Type="http://schemas.openxmlformats.org/officeDocument/2006/relationships/image" Target="../media/image158.wmf"/><Relationship Id="rId1" Type="http://schemas.openxmlformats.org/officeDocument/2006/relationships/image" Target="../media/image157.wmf"/><Relationship Id="rId6" Type="http://schemas.openxmlformats.org/officeDocument/2006/relationships/image" Target="../media/image162.wmf"/><Relationship Id="rId5" Type="http://schemas.openxmlformats.org/officeDocument/2006/relationships/image" Target="../media/image161.wmf"/><Relationship Id="rId4" Type="http://schemas.openxmlformats.org/officeDocument/2006/relationships/image" Target="../media/image160.wmf"/></Relationships>
</file>

<file path=ppt/drawings/_rels/vmlDrawing27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3.wmf"/><Relationship Id="rId3" Type="http://schemas.openxmlformats.org/officeDocument/2006/relationships/image" Target="../media/image168.wmf"/><Relationship Id="rId7" Type="http://schemas.openxmlformats.org/officeDocument/2006/relationships/image" Target="../media/image172.wmf"/><Relationship Id="rId12" Type="http://schemas.openxmlformats.org/officeDocument/2006/relationships/image" Target="../media/image177.wmf"/><Relationship Id="rId2" Type="http://schemas.openxmlformats.org/officeDocument/2006/relationships/image" Target="../media/image167.wmf"/><Relationship Id="rId1" Type="http://schemas.openxmlformats.org/officeDocument/2006/relationships/image" Target="../media/image166.wmf"/><Relationship Id="rId6" Type="http://schemas.openxmlformats.org/officeDocument/2006/relationships/image" Target="../media/image171.wmf"/><Relationship Id="rId11" Type="http://schemas.openxmlformats.org/officeDocument/2006/relationships/image" Target="../media/image176.wmf"/><Relationship Id="rId5" Type="http://schemas.openxmlformats.org/officeDocument/2006/relationships/image" Target="../media/image170.wmf"/><Relationship Id="rId10" Type="http://schemas.openxmlformats.org/officeDocument/2006/relationships/image" Target="../media/image175.wmf"/><Relationship Id="rId4" Type="http://schemas.openxmlformats.org/officeDocument/2006/relationships/image" Target="../media/image169.wmf"/><Relationship Id="rId9" Type="http://schemas.openxmlformats.org/officeDocument/2006/relationships/image" Target="../media/image174.wmf"/></Relationships>
</file>

<file path=ppt/drawings/_rels/vmlDrawing28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6.wmf"/><Relationship Id="rId3" Type="http://schemas.openxmlformats.org/officeDocument/2006/relationships/image" Target="../media/image178.wmf"/><Relationship Id="rId7" Type="http://schemas.openxmlformats.org/officeDocument/2006/relationships/image" Target="../media/image180.wmf"/><Relationship Id="rId12" Type="http://schemas.openxmlformats.org/officeDocument/2006/relationships/image" Target="../media/image183.wmf"/><Relationship Id="rId2" Type="http://schemas.openxmlformats.org/officeDocument/2006/relationships/image" Target="../media/image169.wmf"/><Relationship Id="rId1" Type="http://schemas.openxmlformats.org/officeDocument/2006/relationships/image" Target="../media/image167.wmf"/><Relationship Id="rId6" Type="http://schemas.openxmlformats.org/officeDocument/2006/relationships/image" Target="../media/image174.wmf"/><Relationship Id="rId11" Type="http://schemas.openxmlformats.org/officeDocument/2006/relationships/image" Target="../media/image182.wmf"/><Relationship Id="rId5" Type="http://schemas.openxmlformats.org/officeDocument/2006/relationships/image" Target="../media/image179.wmf"/><Relationship Id="rId10" Type="http://schemas.openxmlformats.org/officeDocument/2006/relationships/image" Target="../media/image181.wmf"/><Relationship Id="rId4" Type="http://schemas.openxmlformats.org/officeDocument/2006/relationships/image" Target="../media/image171.wmf"/><Relationship Id="rId9" Type="http://schemas.openxmlformats.org/officeDocument/2006/relationships/image" Target="../media/image177.w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7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image" Target="../media/image18.wmf"/><Relationship Id="rId7" Type="http://schemas.openxmlformats.org/officeDocument/2006/relationships/image" Target="../media/image22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Relationship Id="rId9" Type="http://schemas.openxmlformats.org/officeDocument/2006/relationships/image" Target="../media/image24.wmf"/></Relationships>
</file>

<file path=ppt/drawings/_rels/vmlDrawing30.vml.rels><?xml version="1.0" encoding="UTF-8" standalone="yes"?>
<Relationships xmlns="http://schemas.openxmlformats.org/package/2006/relationships"><Relationship Id="rId8" Type="http://schemas.openxmlformats.org/officeDocument/2006/relationships/image" Target="../media/image190.wmf"/><Relationship Id="rId3" Type="http://schemas.openxmlformats.org/officeDocument/2006/relationships/image" Target="../media/image167.wmf"/><Relationship Id="rId7" Type="http://schemas.openxmlformats.org/officeDocument/2006/relationships/image" Target="../media/image189.wmf"/><Relationship Id="rId2" Type="http://schemas.openxmlformats.org/officeDocument/2006/relationships/image" Target="../media/image185.wmf"/><Relationship Id="rId1" Type="http://schemas.openxmlformats.org/officeDocument/2006/relationships/image" Target="../media/image166.wmf"/><Relationship Id="rId6" Type="http://schemas.openxmlformats.org/officeDocument/2006/relationships/image" Target="../media/image188.wmf"/><Relationship Id="rId5" Type="http://schemas.openxmlformats.org/officeDocument/2006/relationships/image" Target="../media/image187.wmf"/><Relationship Id="rId10" Type="http://schemas.openxmlformats.org/officeDocument/2006/relationships/image" Target="../media/image192.wmf"/><Relationship Id="rId4" Type="http://schemas.openxmlformats.org/officeDocument/2006/relationships/image" Target="../media/image186.wmf"/><Relationship Id="rId9" Type="http://schemas.openxmlformats.org/officeDocument/2006/relationships/image" Target="../media/image191.wmf"/></Relationships>
</file>

<file path=ppt/drawings/_rels/vmlDrawing3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98.wmf"/><Relationship Id="rId3" Type="http://schemas.openxmlformats.org/officeDocument/2006/relationships/image" Target="../media/image192.wmf"/><Relationship Id="rId7" Type="http://schemas.openxmlformats.org/officeDocument/2006/relationships/image" Target="../media/image197.wmf"/><Relationship Id="rId2" Type="http://schemas.openxmlformats.org/officeDocument/2006/relationships/image" Target="../media/image191.wmf"/><Relationship Id="rId1" Type="http://schemas.openxmlformats.org/officeDocument/2006/relationships/image" Target="../media/image193.wmf"/><Relationship Id="rId6" Type="http://schemas.openxmlformats.org/officeDocument/2006/relationships/image" Target="../media/image196.wmf"/><Relationship Id="rId5" Type="http://schemas.openxmlformats.org/officeDocument/2006/relationships/image" Target="../media/image195.wmf"/><Relationship Id="rId4" Type="http://schemas.openxmlformats.org/officeDocument/2006/relationships/image" Target="../media/image194.wmf"/></Relationships>
</file>

<file path=ppt/drawings/_rels/vmlDrawing3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06.wmf"/><Relationship Id="rId3" Type="http://schemas.openxmlformats.org/officeDocument/2006/relationships/image" Target="../media/image201.wmf"/><Relationship Id="rId7" Type="http://schemas.openxmlformats.org/officeDocument/2006/relationships/image" Target="../media/image205.wmf"/><Relationship Id="rId12" Type="http://schemas.openxmlformats.org/officeDocument/2006/relationships/image" Target="../media/image210.wmf"/><Relationship Id="rId2" Type="http://schemas.openxmlformats.org/officeDocument/2006/relationships/image" Target="../media/image200.wmf"/><Relationship Id="rId1" Type="http://schemas.openxmlformats.org/officeDocument/2006/relationships/image" Target="../media/image199.wmf"/><Relationship Id="rId6" Type="http://schemas.openxmlformats.org/officeDocument/2006/relationships/image" Target="../media/image204.wmf"/><Relationship Id="rId11" Type="http://schemas.openxmlformats.org/officeDocument/2006/relationships/image" Target="../media/image209.wmf"/><Relationship Id="rId5" Type="http://schemas.openxmlformats.org/officeDocument/2006/relationships/image" Target="../media/image203.wmf"/><Relationship Id="rId10" Type="http://schemas.openxmlformats.org/officeDocument/2006/relationships/image" Target="../media/image208.wmf"/><Relationship Id="rId4" Type="http://schemas.openxmlformats.org/officeDocument/2006/relationships/image" Target="../media/image202.wmf"/><Relationship Id="rId9" Type="http://schemas.openxmlformats.org/officeDocument/2006/relationships/image" Target="../media/image207.wmf"/></Relationships>
</file>

<file path=ppt/drawings/_rels/vmlDrawing3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1.wmf"/><Relationship Id="rId1" Type="http://schemas.openxmlformats.org/officeDocument/2006/relationships/image" Target="../media/image140.wmf"/></Relationships>
</file>

<file path=ppt/drawings/_rels/vmlDrawing3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6.wmf"/><Relationship Id="rId2" Type="http://schemas.openxmlformats.org/officeDocument/2006/relationships/image" Target="../media/image215.wmf"/><Relationship Id="rId1" Type="http://schemas.openxmlformats.org/officeDocument/2006/relationships/image" Target="../media/image214.wmf"/></Relationships>
</file>

<file path=ppt/drawings/_rels/vmlDrawing35.vml.rels><?xml version="1.0" encoding="UTF-8" standalone="yes"?>
<Relationships xmlns="http://schemas.openxmlformats.org/package/2006/relationships"><Relationship Id="rId8" Type="http://schemas.openxmlformats.org/officeDocument/2006/relationships/image" Target="../media/image227.wmf"/><Relationship Id="rId3" Type="http://schemas.openxmlformats.org/officeDocument/2006/relationships/image" Target="../media/image222.wmf"/><Relationship Id="rId7" Type="http://schemas.openxmlformats.org/officeDocument/2006/relationships/image" Target="../media/image226.wmf"/><Relationship Id="rId2" Type="http://schemas.openxmlformats.org/officeDocument/2006/relationships/image" Target="../media/image221.wmf"/><Relationship Id="rId1" Type="http://schemas.openxmlformats.org/officeDocument/2006/relationships/image" Target="../media/image220.wmf"/><Relationship Id="rId6" Type="http://schemas.openxmlformats.org/officeDocument/2006/relationships/image" Target="../media/image225.wmf"/><Relationship Id="rId5" Type="http://schemas.openxmlformats.org/officeDocument/2006/relationships/image" Target="../media/image224.wmf"/><Relationship Id="rId10" Type="http://schemas.openxmlformats.org/officeDocument/2006/relationships/image" Target="../media/image229.wmf"/><Relationship Id="rId4" Type="http://schemas.openxmlformats.org/officeDocument/2006/relationships/image" Target="../media/image223.wmf"/><Relationship Id="rId9" Type="http://schemas.openxmlformats.org/officeDocument/2006/relationships/image" Target="../media/image228.wmf"/></Relationships>
</file>

<file path=ppt/drawings/_rels/vmlDrawing36.vml.rels><?xml version="1.0" encoding="UTF-8" standalone="yes"?>
<Relationships xmlns="http://schemas.openxmlformats.org/package/2006/relationships"><Relationship Id="rId8" Type="http://schemas.openxmlformats.org/officeDocument/2006/relationships/image" Target="../media/image235.wmf"/><Relationship Id="rId3" Type="http://schemas.openxmlformats.org/officeDocument/2006/relationships/image" Target="../media/image224.wmf"/><Relationship Id="rId7" Type="http://schemas.openxmlformats.org/officeDocument/2006/relationships/image" Target="../media/image234.wmf"/><Relationship Id="rId2" Type="http://schemas.openxmlformats.org/officeDocument/2006/relationships/image" Target="../media/image231.wmf"/><Relationship Id="rId1" Type="http://schemas.openxmlformats.org/officeDocument/2006/relationships/image" Target="../media/image230.wmf"/><Relationship Id="rId6" Type="http://schemas.openxmlformats.org/officeDocument/2006/relationships/image" Target="../media/image227.wmf"/><Relationship Id="rId5" Type="http://schemas.openxmlformats.org/officeDocument/2006/relationships/image" Target="../media/image233.wmf"/><Relationship Id="rId4" Type="http://schemas.openxmlformats.org/officeDocument/2006/relationships/image" Target="../media/image232.wmf"/><Relationship Id="rId9" Type="http://schemas.openxmlformats.org/officeDocument/2006/relationships/image" Target="../media/image236.w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8.wmf"/></Relationships>
</file>

<file path=ppt/drawings/_rels/vmlDrawing3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1.wmf"/><Relationship Id="rId2" Type="http://schemas.openxmlformats.org/officeDocument/2006/relationships/image" Target="../media/image240.wmf"/><Relationship Id="rId1" Type="http://schemas.openxmlformats.org/officeDocument/2006/relationships/image" Target="../media/image239.wmf"/><Relationship Id="rId4" Type="http://schemas.openxmlformats.org/officeDocument/2006/relationships/image" Target="../media/image242.wmf"/></Relationships>
</file>

<file path=ppt/drawings/_rels/vmlDrawing3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5.wmf"/><Relationship Id="rId2" Type="http://schemas.openxmlformats.org/officeDocument/2006/relationships/image" Target="../media/image244.wmf"/><Relationship Id="rId1" Type="http://schemas.openxmlformats.org/officeDocument/2006/relationships/image" Target="../media/image243.wmf"/><Relationship Id="rId5" Type="http://schemas.openxmlformats.org/officeDocument/2006/relationships/image" Target="../media/image247.wmf"/><Relationship Id="rId4" Type="http://schemas.openxmlformats.org/officeDocument/2006/relationships/image" Target="../media/image24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drawings/_rels/vmlDrawing4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9.wmf"/><Relationship Id="rId1" Type="http://schemas.openxmlformats.org/officeDocument/2006/relationships/image" Target="../media/image248.wmf"/></Relationships>
</file>

<file path=ppt/drawings/_rels/vmlDrawing4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1.wmf"/><Relationship Id="rId1" Type="http://schemas.openxmlformats.org/officeDocument/2006/relationships/image" Target="../media/image250.wmf"/></Relationships>
</file>

<file path=ppt/drawings/_rels/vmlDrawing4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61.wmf"/><Relationship Id="rId3" Type="http://schemas.openxmlformats.org/officeDocument/2006/relationships/image" Target="../media/image256.wmf"/><Relationship Id="rId7" Type="http://schemas.openxmlformats.org/officeDocument/2006/relationships/image" Target="../media/image260.wmf"/><Relationship Id="rId12" Type="http://schemas.openxmlformats.org/officeDocument/2006/relationships/image" Target="../media/image265.wmf"/><Relationship Id="rId2" Type="http://schemas.openxmlformats.org/officeDocument/2006/relationships/image" Target="../media/image255.wmf"/><Relationship Id="rId1" Type="http://schemas.openxmlformats.org/officeDocument/2006/relationships/image" Target="../media/image254.wmf"/><Relationship Id="rId6" Type="http://schemas.openxmlformats.org/officeDocument/2006/relationships/image" Target="../media/image259.wmf"/><Relationship Id="rId11" Type="http://schemas.openxmlformats.org/officeDocument/2006/relationships/image" Target="../media/image264.wmf"/><Relationship Id="rId5" Type="http://schemas.openxmlformats.org/officeDocument/2006/relationships/image" Target="../media/image258.wmf"/><Relationship Id="rId10" Type="http://schemas.openxmlformats.org/officeDocument/2006/relationships/image" Target="../media/image263.wmf"/><Relationship Id="rId4" Type="http://schemas.openxmlformats.org/officeDocument/2006/relationships/image" Target="../media/image257.wmf"/><Relationship Id="rId9" Type="http://schemas.openxmlformats.org/officeDocument/2006/relationships/image" Target="../media/image262.wmf"/></Relationships>
</file>

<file path=ppt/drawings/_rels/vmlDrawing4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9.wmf"/><Relationship Id="rId2" Type="http://schemas.openxmlformats.org/officeDocument/2006/relationships/image" Target="../media/image268.wmf"/><Relationship Id="rId1" Type="http://schemas.openxmlformats.org/officeDocument/2006/relationships/image" Target="../media/image267.wmf"/><Relationship Id="rId4" Type="http://schemas.openxmlformats.org/officeDocument/2006/relationships/image" Target="../media/image270.wmf"/></Relationships>
</file>

<file path=ppt/drawings/_rels/vmlDrawing4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5.wmf"/><Relationship Id="rId2" Type="http://schemas.openxmlformats.org/officeDocument/2006/relationships/image" Target="../media/image274.wmf"/><Relationship Id="rId1" Type="http://schemas.openxmlformats.org/officeDocument/2006/relationships/image" Target="../media/image273.wmf"/></Relationships>
</file>

<file path=ppt/drawings/_rels/vmlDrawing4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5.wmf"/><Relationship Id="rId1" Type="http://schemas.openxmlformats.org/officeDocument/2006/relationships/image" Target="../media/image274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13" Type="http://schemas.openxmlformats.org/officeDocument/2006/relationships/image" Target="../media/image43.wmf"/><Relationship Id="rId3" Type="http://schemas.openxmlformats.org/officeDocument/2006/relationships/image" Target="../media/image33.wmf"/><Relationship Id="rId7" Type="http://schemas.openxmlformats.org/officeDocument/2006/relationships/image" Target="../media/image37.wmf"/><Relationship Id="rId12" Type="http://schemas.openxmlformats.org/officeDocument/2006/relationships/image" Target="../media/image42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6" Type="http://schemas.openxmlformats.org/officeDocument/2006/relationships/image" Target="../media/image36.wmf"/><Relationship Id="rId11" Type="http://schemas.openxmlformats.org/officeDocument/2006/relationships/image" Target="../media/image41.wmf"/><Relationship Id="rId5" Type="http://schemas.openxmlformats.org/officeDocument/2006/relationships/image" Target="../media/image35.wmf"/><Relationship Id="rId10" Type="http://schemas.openxmlformats.org/officeDocument/2006/relationships/image" Target="../media/image40.wmf"/><Relationship Id="rId4" Type="http://schemas.openxmlformats.org/officeDocument/2006/relationships/image" Target="../media/image34.wmf"/><Relationship Id="rId9" Type="http://schemas.openxmlformats.org/officeDocument/2006/relationships/image" Target="../media/image39.wmf"/><Relationship Id="rId14" Type="http://schemas.openxmlformats.org/officeDocument/2006/relationships/image" Target="../media/image44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1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Relationship Id="rId6" Type="http://schemas.openxmlformats.org/officeDocument/2006/relationships/image" Target="../media/image50.wmf"/><Relationship Id="rId5" Type="http://schemas.openxmlformats.org/officeDocument/2006/relationships/image" Target="../media/image49.wmf"/><Relationship Id="rId4" Type="http://schemas.openxmlformats.org/officeDocument/2006/relationships/image" Target="../media/image48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Relationship Id="rId5" Type="http://schemas.openxmlformats.org/officeDocument/2006/relationships/image" Target="../media/image56.wmf"/><Relationship Id="rId4" Type="http://schemas.openxmlformats.org/officeDocument/2006/relationships/image" Target="../media/image55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2" Type="http://schemas.openxmlformats.org/officeDocument/2006/relationships/image" Target="../media/image59.wmf"/><Relationship Id="rId1" Type="http://schemas.openxmlformats.org/officeDocument/2006/relationships/image" Target="../media/image56.wmf"/><Relationship Id="rId5" Type="http://schemas.openxmlformats.org/officeDocument/2006/relationships/image" Target="../media/image62.wmf"/><Relationship Id="rId4" Type="http://schemas.openxmlformats.org/officeDocument/2006/relationships/image" Target="../media/image61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5.wmf"/><Relationship Id="rId2" Type="http://schemas.openxmlformats.org/officeDocument/2006/relationships/image" Target="../media/image64.wmf"/><Relationship Id="rId1" Type="http://schemas.openxmlformats.org/officeDocument/2006/relationships/image" Target="../media/image6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94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82947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0" lang="zh-TW" alt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82948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0" lang="zh-TW" altLang="en-US" sz="2400">
                <a:latin typeface="Times New Roman" panose="02020603050405020304" pitchFamily="18" charset="0"/>
              </a:endParaRPr>
            </a:p>
          </p:txBody>
        </p:sp>
        <p:grpSp>
          <p:nvGrpSpPr>
            <p:cNvPr id="82949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2950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kumimoji="0" lang="zh-TW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951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kumimoji="0" lang="zh-TW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952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kumimoji="0" lang="zh-TW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953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kumimoji="0" lang="zh-TW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954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kumimoji="0" lang="zh-TW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955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kumimoji="0" lang="zh-TW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956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kumimoji="0" lang="zh-TW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957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kumimoji="0" lang="zh-TW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958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kumimoji="0" lang="zh-TW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959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kumimoji="0" lang="zh-TW" altLang="en-US" sz="2400">
                  <a:latin typeface="Times New Roman" panose="02020603050405020304" pitchFamily="18" charset="0"/>
                </a:endParaRPr>
              </a:p>
            </p:txBody>
          </p:sp>
        </p:grpSp>
      </p:grpSp>
      <p:sp>
        <p:nvSpPr>
          <p:cNvPr id="82960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82961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82962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8CF61DA-8F06-4C6B-ADA8-BC49AD0F607C}" type="slidenum">
              <a:rPr lang="zh-TW" altLang="en-US"/>
              <a:pPr/>
              <a:t>‹#›</a:t>
            </a:fld>
            <a:endParaRPr lang="en-US" altLang="zh-TW"/>
          </a:p>
        </p:txBody>
      </p:sp>
      <p:sp>
        <p:nvSpPr>
          <p:cNvPr id="82963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zh-TW" altLang="en-US" noProof="0" smtClean="0"/>
              <a:t>按一下以編輯母片標題樣式</a:t>
            </a:r>
          </a:p>
        </p:txBody>
      </p:sp>
      <p:sp>
        <p:nvSpPr>
          <p:cNvPr id="829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 sz="3400"/>
            </a:lvl1pPr>
          </a:lstStyle>
          <a:p>
            <a:pPr lvl="0"/>
            <a:r>
              <a:rPr lang="zh-TW" altLang="en-US" noProof="0" smtClean="0"/>
              <a:t>按一下以編輯母片副標題樣式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19410B2-B65D-41E0-8EE3-5848F37AE51E}" type="slidenum">
              <a:rPr lang="zh-TW" altLang="en-US"/>
              <a:pPr/>
              <a:t>‹#›</a:t>
            </a:fld>
            <a:endParaRPr lang="en-US" altLang="zh-TW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87495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76250"/>
            <a:ext cx="2057400" cy="53911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76250"/>
            <a:ext cx="6019800" cy="53911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51B4B3B-7F28-4436-A671-3C343F83B173}" type="slidenum">
              <a:rPr lang="zh-TW" altLang="en-US"/>
              <a:pPr/>
              <a:t>‹#›</a:t>
            </a:fld>
            <a:endParaRPr lang="en-US" altLang="zh-TW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87563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6A0EBD2-9BD2-42AE-829F-89DC2BA941A2}" type="slidenum">
              <a:rPr lang="zh-TW" altLang="en-US"/>
              <a:pPr/>
              <a:t>‹#›</a:t>
            </a:fld>
            <a:endParaRPr lang="en-US" altLang="zh-TW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71145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07B36D6-9E50-4C21-AE24-2E1F3DD21614}" type="slidenum">
              <a:rPr lang="zh-TW" altLang="en-US"/>
              <a:pPr/>
              <a:t>‹#›</a:t>
            </a:fld>
            <a:endParaRPr lang="en-US" altLang="zh-TW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45213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025559-9BE5-4A36-A847-D0940928638B}" type="slidenum">
              <a:rPr lang="zh-TW" altLang="en-US"/>
              <a:pPr/>
              <a:t>‹#›</a:t>
            </a:fld>
            <a:endParaRPr lang="en-US" altLang="zh-TW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825698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2686644-A253-4792-AD3D-8B48A51C518A}" type="slidenum">
              <a:rPr lang="zh-TW" altLang="en-US"/>
              <a:pPr/>
              <a:t>‹#›</a:t>
            </a:fld>
            <a:endParaRPr lang="en-US" altLang="zh-TW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362624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F45FEE5-E728-414C-904A-47A68097DC77}" type="slidenum">
              <a:rPr lang="zh-TW" altLang="en-US"/>
              <a:pPr/>
              <a:t>‹#›</a:t>
            </a:fld>
            <a:endParaRPr lang="en-US" altLang="zh-TW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495264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49F3565-E631-44A9-ABCB-7441EB1F92D5}" type="slidenum">
              <a:rPr lang="zh-TW" altLang="en-US"/>
              <a:pPr/>
              <a:t>‹#›</a:t>
            </a:fld>
            <a:endParaRPr lang="en-US" altLang="zh-T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468455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E5AAAB2-CD89-4141-92AE-94687EDAD8C1}" type="slidenum">
              <a:rPr lang="zh-TW" altLang="en-US"/>
              <a:pPr/>
              <a:t>‹#›</a:t>
            </a:fld>
            <a:endParaRPr lang="en-US" altLang="zh-TW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958662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F7AD9CC-FCDD-4E74-8343-815A5F1828BD}" type="slidenum">
              <a:rPr lang="zh-TW" altLang="en-US"/>
              <a:pPr/>
              <a:t>‹#›</a:t>
            </a:fld>
            <a:endParaRPr lang="en-US" altLang="zh-TW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698670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200"/>
            </a:lvl1pPr>
          </a:lstStyle>
          <a:p>
            <a:endParaRPr lang="en-US" altLang="zh-TW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Arial Black" panose="020B0A04020102020204" pitchFamily="34" charset="0"/>
              </a:defRPr>
            </a:lvl1pPr>
          </a:lstStyle>
          <a:p>
            <a:fld id="{D5826983-3D15-43B2-BA70-D8F251634F86}" type="slidenum">
              <a:rPr lang="zh-TW" altLang="en-US"/>
              <a:pPr/>
              <a:t>‹#›</a:t>
            </a:fld>
            <a:endParaRPr lang="en-US" altLang="zh-TW"/>
          </a:p>
        </p:txBody>
      </p:sp>
      <p:grpSp>
        <p:nvGrpSpPr>
          <p:cNvPr id="81924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81925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0" lang="zh-TW" alt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81926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0" lang="zh-TW" alt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81927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0" lang="zh-TW" altLang="en-US">
                <a:solidFill>
                  <a:schemeClr val="hlink"/>
                </a:solidFill>
              </a:endParaRPr>
            </a:p>
          </p:txBody>
        </p:sp>
        <p:sp>
          <p:nvSpPr>
            <p:cNvPr id="81928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0" lang="zh-TW" altLang="en-US">
                <a:solidFill>
                  <a:schemeClr val="hlink"/>
                </a:solidFill>
              </a:endParaRPr>
            </a:p>
          </p:txBody>
        </p:sp>
        <p:sp>
          <p:nvSpPr>
            <p:cNvPr id="81929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0" lang="zh-TW" altLang="en-US">
                <a:solidFill>
                  <a:schemeClr val="accent2"/>
                </a:solidFill>
              </a:endParaRPr>
            </a:p>
          </p:txBody>
        </p:sp>
        <p:sp>
          <p:nvSpPr>
            <p:cNvPr id="81930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0" lang="zh-TW" altLang="en-US">
                <a:solidFill>
                  <a:schemeClr val="hlink"/>
                </a:solidFill>
              </a:endParaRPr>
            </a:p>
          </p:txBody>
        </p:sp>
        <p:sp>
          <p:nvSpPr>
            <p:cNvPr id="81931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0" lang="zh-TW" alt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81932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0" lang="zh-TW" altLang="en-US">
                <a:solidFill>
                  <a:schemeClr val="accent2"/>
                </a:solidFill>
              </a:endParaRPr>
            </a:p>
          </p:txBody>
        </p:sp>
        <p:sp>
          <p:nvSpPr>
            <p:cNvPr id="81933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kumimoji="0" lang="zh-TW" alt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81934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504825" y="476250"/>
            <a:ext cx="7667625" cy="868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8193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81936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/>
            </a:lvl1pPr>
          </a:lstStyle>
          <a:p>
            <a:endParaRPr lang="en-US" altLang="zh-TW"/>
          </a:p>
        </p:txBody>
      </p:sp>
      <p:graphicFrame>
        <p:nvGraphicFramePr>
          <p:cNvPr id="81937" name="Object 17"/>
          <p:cNvGraphicFramePr>
            <a:graphicFrameLocks noChangeAspect="1"/>
          </p:cNvGraphicFramePr>
          <p:nvPr userDrawn="1"/>
        </p:nvGraphicFramePr>
        <p:xfrm>
          <a:off x="8172450" y="71438"/>
          <a:ext cx="915988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9" name="PhotoImpact" r:id="rId14" imgW="1167090" imgH="1472062" progId="PI3.Image">
                  <p:embed/>
                </p:oleObj>
              </mc:Choice>
              <mc:Fallback>
                <p:oleObj name="PhotoImpact" r:id="rId14" imgW="1167090" imgH="1472062" progId="PI3.Image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72450" y="71438"/>
                        <a:ext cx="915988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38" name="Rectangle 18"/>
          <p:cNvSpPr>
            <a:spLocks noChangeArrowheads="1"/>
          </p:cNvSpPr>
          <p:nvPr/>
        </p:nvSpPr>
        <p:spPr bwMode="auto">
          <a:xfrm>
            <a:off x="763588" y="6308725"/>
            <a:ext cx="7696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pPr algn="ctr"/>
            <a:r>
              <a:rPr kumimoji="0" lang="en-US" altLang="zh-TW" sz="1400">
                <a:solidFill>
                  <a:srgbClr val="B90523"/>
                </a:solidFill>
                <a:latin typeface="Georgia" panose="02040502050405020303" pitchFamily="18" charset="0"/>
              </a:rPr>
              <a:t>Y.M. Hu, Assistant Professor, Department of Applied Physics, National University of Kaohsiung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panose="020B0604020202020204" pitchFamily="34" charset="0"/>
          <a:ea typeface="新細明體" panose="02020500000000000000" pitchFamily="18" charset="-12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panose="020B0604020202020204" pitchFamily="34" charset="0"/>
          <a:ea typeface="新細明體" panose="02020500000000000000" pitchFamily="18" charset="-12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panose="020B0604020202020204" pitchFamily="34" charset="0"/>
          <a:ea typeface="新細明體" panose="02020500000000000000" pitchFamily="18" charset="-12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panose="020B0604020202020204" pitchFamily="34" charset="0"/>
          <a:ea typeface="新細明體" panose="02020500000000000000" pitchFamily="18" charset="-12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panose="020B0604020202020204" pitchFamily="34" charset="0"/>
          <a:ea typeface="新細明體" panose="02020500000000000000" pitchFamily="18" charset="-12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panose="020B0604020202020204" pitchFamily="34" charset="0"/>
          <a:ea typeface="新細明體" panose="02020500000000000000" pitchFamily="18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panose="020B0604020202020204" pitchFamily="34" charset="0"/>
          <a:ea typeface="新細明體" panose="02020500000000000000" pitchFamily="18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panose="020B0604020202020204" pitchFamily="34" charset="0"/>
          <a:ea typeface="新細明體" panose="02020500000000000000" pitchFamily="18" charset="-12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wmf"/><Relationship Id="rId13" Type="http://schemas.openxmlformats.org/officeDocument/2006/relationships/image" Target="../media/image57.emf"/><Relationship Id="rId3" Type="http://schemas.openxmlformats.org/officeDocument/2006/relationships/oleObject" Target="../embeddings/oleObject40.bin"/><Relationship Id="rId7" Type="http://schemas.openxmlformats.org/officeDocument/2006/relationships/oleObject" Target="../embeddings/oleObject42.bin"/><Relationship Id="rId12" Type="http://schemas.openxmlformats.org/officeDocument/2006/relationships/image" Target="../media/image5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54.wmf"/><Relationship Id="rId11" Type="http://schemas.openxmlformats.org/officeDocument/2006/relationships/oleObject" Target="../embeddings/oleObject44.bin"/><Relationship Id="rId5" Type="http://schemas.openxmlformats.org/officeDocument/2006/relationships/oleObject" Target="../embeddings/oleObject41.bin"/><Relationship Id="rId10" Type="http://schemas.openxmlformats.org/officeDocument/2006/relationships/image" Target="../media/image55.wmf"/><Relationship Id="rId4" Type="http://schemas.openxmlformats.org/officeDocument/2006/relationships/image" Target="../media/image53.wmf"/><Relationship Id="rId9" Type="http://schemas.openxmlformats.org/officeDocument/2006/relationships/oleObject" Target="../embeddings/oleObject43.bin"/><Relationship Id="rId14" Type="http://schemas.openxmlformats.org/officeDocument/2006/relationships/image" Target="../media/image58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wmf"/><Relationship Id="rId3" Type="http://schemas.openxmlformats.org/officeDocument/2006/relationships/oleObject" Target="../embeddings/oleObject45.bin"/><Relationship Id="rId7" Type="http://schemas.openxmlformats.org/officeDocument/2006/relationships/oleObject" Target="../embeddings/oleObject47.bin"/><Relationship Id="rId12" Type="http://schemas.openxmlformats.org/officeDocument/2006/relationships/image" Target="../media/image6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59.wmf"/><Relationship Id="rId11" Type="http://schemas.openxmlformats.org/officeDocument/2006/relationships/oleObject" Target="../embeddings/oleObject49.bin"/><Relationship Id="rId5" Type="http://schemas.openxmlformats.org/officeDocument/2006/relationships/oleObject" Target="../embeddings/oleObject46.bin"/><Relationship Id="rId10" Type="http://schemas.openxmlformats.org/officeDocument/2006/relationships/image" Target="../media/image61.wmf"/><Relationship Id="rId4" Type="http://schemas.openxmlformats.org/officeDocument/2006/relationships/image" Target="../media/image56.wmf"/><Relationship Id="rId9" Type="http://schemas.openxmlformats.org/officeDocument/2006/relationships/oleObject" Target="../embeddings/oleObject48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wmf"/><Relationship Id="rId3" Type="http://schemas.openxmlformats.org/officeDocument/2006/relationships/oleObject" Target="../embeddings/oleObject50.bin"/><Relationship Id="rId7" Type="http://schemas.openxmlformats.org/officeDocument/2006/relationships/oleObject" Target="../embeddings/oleObject52.bin"/><Relationship Id="rId12" Type="http://schemas.openxmlformats.org/officeDocument/2006/relationships/image" Target="../media/image69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64.wmf"/><Relationship Id="rId11" Type="http://schemas.openxmlformats.org/officeDocument/2006/relationships/image" Target="../media/image68.jpeg"/><Relationship Id="rId5" Type="http://schemas.openxmlformats.org/officeDocument/2006/relationships/oleObject" Target="../embeddings/oleObject51.bin"/><Relationship Id="rId10" Type="http://schemas.openxmlformats.org/officeDocument/2006/relationships/image" Target="../media/image67.png"/><Relationship Id="rId4" Type="http://schemas.openxmlformats.org/officeDocument/2006/relationships/image" Target="../media/image63.wmf"/><Relationship Id="rId9" Type="http://schemas.openxmlformats.org/officeDocument/2006/relationships/image" Target="../media/image6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71.wmf"/><Relationship Id="rId7" Type="http://schemas.openxmlformats.org/officeDocument/2006/relationships/image" Target="../media/image75.wmf"/><Relationship Id="rId2" Type="http://schemas.openxmlformats.org/officeDocument/2006/relationships/image" Target="../media/image70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wmf"/><Relationship Id="rId5" Type="http://schemas.openxmlformats.org/officeDocument/2006/relationships/image" Target="../media/image73.wmf"/><Relationship Id="rId4" Type="http://schemas.openxmlformats.org/officeDocument/2006/relationships/image" Target="../media/image72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wmf"/><Relationship Id="rId13" Type="http://schemas.openxmlformats.org/officeDocument/2006/relationships/oleObject" Target="../embeddings/oleObject58.bin"/><Relationship Id="rId3" Type="http://schemas.openxmlformats.org/officeDocument/2006/relationships/oleObject" Target="../embeddings/oleObject53.bin"/><Relationship Id="rId7" Type="http://schemas.openxmlformats.org/officeDocument/2006/relationships/oleObject" Target="../embeddings/oleObject55.bin"/><Relationship Id="rId12" Type="http://schemas.openxmlformats.org/officeDocument/2006/relationships/image" Target="../media/image7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64.wmf"/><Relationship Id="rId11" Type="http://schemas.openxmlformats.org/officeDocument/2006/relationships/oleObject" Target="../embeddings/oleObject57.bin"/><Relationship Id="rId5" Type="http://schemas.openxmlformats.org/officeDocument/2006/relationships/oleObject" Target="../embeddings/oleObject54.bin"/><Relationship Id="rId10" Type="http://schemas.openxmlformats.org/officeDocument/2006/relationships/image" Target="../media/image78.wmf"/><Relationship Id="rId4" Type="http://schemas.openxmlformats.org/officeDocument/2006/relationships/image" Target="../media/image77.wmf"/><Relationship Id="rId9" Type="http://schemas.openxmlformats.org/officeDocument/2006/relationships/oleObject" Target="../embeddings/oleObject56.bin"/><Relationship Id="rId14" Type="http://schemas.openxmlformats.org/officeDocument/2006/relationships/image" Target="../media/image61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80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wmf"/><Relationship Id="rId13" Type="http://schemas.openxmlformats.org/officeDocument/2006/relationships/oleObject" Target="../embeddings/oleObject65.bin"/><Relationship Id="rId18" Type="http://schemas.openxmlformats.org/officeDocument/2006/relationships/image" Target="../media/image88.wmf"/><Relationship Id="rId3" Type="http://schemas.openxmlformats.org/officeDocument/2006/relationships/oleObject" Target="../embeddings/oleObject60.bin"/><Relationship Id="rId7" Type="http://schemas.openxmlformats.org/officeDocument/2006/relationships/oleObject" Target="../embeddings/oleObject62.bin"/><Relationship Id="rId12" Type="http://schemas.openxmlformats.org/officeDocument/2006/relationships/image" Target="../media/image85.wmf"/><Relationship Id="rId17" Type="http://schemas.openxmlformats.org/officeDocument/2006/relationships/oleObject" Target="../embeddings/oleObject67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87.wmf"/><Relationship Id="rId1" Type="http://schemas.openxmlformats.org/officeDocument/2006/relationships/vmlDrawing" Target="../drawings/vmlDrawing12.vml"/><Relationship Id="rId6" Type="http://schemas.openxmlformats.org/officeDocument/2006/relationships/image" Target="../media/image82.wmf"/><Relationship Id="rId11" Type="http://schemas.openxmlformats.org/officeDocument/2006/relationships/oleObject" Target="../embeddings/oleObject64.bin"/><Relationship Id="rId5" Type="http://schemas.openxmlformats.org/officeDocument/2006/relationships/oleObject" Target="../embeddings/oleObject61.bin"/><Relationship Id="rId15" Type="http://schemas.openxmlformats.org/officeDocument/2006/relationships/oleObject" Target="../embeddings/oleObject66.bin"/><Relationship Id="rId10" Type="http://schemas.openxmlformats.org/officeDocument/2006/relationships/image" Target="../media/image84.wmf"/><Relationship Id="rId4" Type="http://schemas.openxmlformats.org/officeDocument/2006/relationships/image" Target="../media/image81.wmf"/><Relationship Id="rId9" Type="http://schemas.openxmlformats.org/officeDocument/2006/relationships/oleObject" Target="../embeddings/oleObject63.bin"/><Relationship Id="rId14" Type="http://schemas.openxmlformats.org/officeDocument/2006/relationships/image" Target="../media/image86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wmf"/><Relationship Id="rId3" Type="http://schemas.openxmlformats.org/officeDocument/2006/relationships/oleObject" Target="../embeddings/oleObject68.bin"/><Relationship Id="rId7" Type="http://schemas.openxmlformats.org/officeDocument/2006/relationships/oleObject" Target="../embeddings/oleObject70.bin"/><Relationship Id="rId12" Type="http://schemas.openxmlformats.org/officeDocument/2006/relationships/image" Target="../media/image9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89.wmf"/><Relationship Id="rId11" Type="http://schemas.openxmlformats.org/officeDocument/2006/relationships/oleObject" Target="../embeddings/oleObject72.bin"/><Relationship Id="rId5" Type="http://schemas.openxmlformats.org/officeDocument/2006/relationships/oleObject" Target="../embeddings/oleObject69.bin"/><Relationship Id="rId10" Type="http://schemas.openxmlformats.org/officeDocument/2006/relationships/image" Target="../media/image91.wmf"/><Relationship Id="rId4" Type="http://schemas.openxmlformats.org/officeDocument/2006/relationships/image" Target="../media/image80.wmf"/><Relationship Id="rId9" Type="http://schemas.openxmlformats.org/officeDocument/2006/relationships/oleObject" Target="../embeddings/oleObject71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wmf"/><Relationship Id="rId13" Type="http://schemas.openxmlformats.org/officeDocument/2006/relationships/oleObject" Target="../embeddings/oleObject78.bin"/><Relationship Id="rId3" Type="http://schemas.openxmlformats.org/officeDocument/2006/relationships/oleObject" Target="../embeddings/oleObject73.bin"/><Relationship Id="rId7" Type="http://schemas.openxmlformats.org/officeDocument/2006/relationships/oleObject" Target="../embeddings/oleObject75.bin"/><Relationship Id="rId12" Type="http://schemas.openxmlformats.org/officeDocument/2006/relationships/image" Target="../media/image97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99.wmf"/><Relationship Id="rId1" Type="http://schemas.openxmlformats.org/officeDocument/2006/relationships/vmlDrawing" Target="../drawings/vmlDrawing14.vml"/><Relationship Id="rId6" Type="http://schemas.openxmlformats.org/officeDocument/2006/relationships/image" Target="../media/image94.wmf"/><Relationship Id="rId11" Type="http://schemas.openxmlformats.org/officeDocument/2006/relationships/oleObject" Target="../embeddings/oleObject77.bin"/><Relationship Id="rId5" Type="http://schemas.openxmlformats.org/officeDocument/2006/relationships/oleObject" Target="../embeddings/oleObject74.bin"/><Relationship Id="rId15" Type="http://schemas.openxmlformats.org/officeDocument/2006/relationships/oleObject" Target="../embeddings/oleObject79.bin"/><Relationship Id="rId10" Type="http://schemas.openxmlformats.org/officeDocument/2006/relationships/image" Target="../media/image96.wmf"/><Relationship Id="rId4" Type="http://schemas.openxmlformats.org/officeDocument/2006/relationships/image" Target="../media/image93.wmf"/><Relationship Id="rId9" Type="http://schemas.openxmlformats.org/officeDocument/2006/relationships/oleObject" Target="../embeddings/oleObject76.bin"/><Relationship Id="rId14" Type="http://schemas.openxmlformats.org/officeDocument/2006/relationships/image" Target="../media/image98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wmf"/><Relationship Id="rId13" Type="http://schemas.openxmlformats.org/officeDocument/2006/relationships/oleObject" Target="../embeddings/oleObject85.bin"/><Relationship Id="rId3" Type="http://schemas.openxmlformats.org/officeDocument/2006/relationships/oleObject" Target="../embeddings/oleObject80.bin"/><Relationship Id="rId7" Type="http://schemas.openxmlformats.org/officeDocument/2006/relationships/oleObject" Target="../embeddings/oleObject82.bin"/><Relationship Id="rId12" Type="http://schemas.openxmlformats.org/officeDocument/2006/relationships/image" Target="../media/image103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5.wmf"/><Relationship Id="rId1" Type="http://schemas.openxmlformats.org/officeDocument/2006/relationships/vmlDrawing" Target="../drawings/vmlDrawing15.vml"/><Relationship Id="rId6" Type="http://schemas.openxmlformats.org/officeDocument/2006/relationships/image" Target="../media/image100.wmf"/><Relationship Id="rId11" Type="http://schemas.openxmlformats.org/officeDocument/2006/relationships/oleObject" Target="../embeddings/oleObject84.bin"/><Relationship Id="rId5" Type="http://schemas.openxmlformats.org/officeDocument/2006/relationships/oleObject" Target="../embeddings/oleObject81.bin"/><Relationship Id="rId15" Type="http://schemas.openxmlformats.org/officeDocument/2006/relationships/oleObject" Target="../embeddings/oleObject86.bin"/><Relationship Id="rId10" Type="http://schemas.openxmlformats.org/officeDocument/2006/relationships/image" Target="../media/image102.wmf"/><Relationship Id="rId4" Type="http://schemas.openxmlformats.org/officeDocument/2006/relationships/image" Target="../media/image99.wmf"/><Relationship Id="rId9" Type="http://schemas.openxmlformats.org/officeDocument/2006/relationships/oleObject" Target="../embeddings/oleObject83.bin"/><Relationship Id="rId14" Type="http://schemas.openxmlformats.org/officeDocument/2006/relationships/image" Target="../media/image104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wmf"/><Relationship Id="rId13" Type="http://schemas.openxmlformats.org/officeDocument/2006/relationships/oleObject" Target="../embeddings/oleObject92.bin"/><Relationship Id="rId3" Type="http://schemas.openxmlformats.org/officeDocument/2006/relationships/oleObject" Target="../embeddings/oleObject87.bin"/><Relationship Id="rId7" Type="http://schemas.openxmlformats.org/officeDocument/2006/relationships/oleObject" Target="../embeddings/oleObject89.bin"/><Relationship Id="rId12" Type="http://schemas.openxmlformats.org/officeDocument/2006/relationships/image" Target="../media/image108.wmf"/><Relationship Id="rId17" Type="http://schemas.openxmlformats.org/officeDocument/2006/relationships/oleObject" Target="../embeddings/oleObject95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94.bin"/><Relationship Id="rId1" Type="http://schemas.openxmlformats.org/officeDocument/2006/relationships/vmlDrawing" Target="../drawings/vmlDrawing16.vml"/><Relationship Id="rId6" Type="http://schemas.openxmlformats.org/officeDocument/2006/relationships/image" Target="../media/image99.wmf"/><Relationship Id="rId11" Type="http://schemas.openxmlformats.org/officeDocument/2006/relationships/oleObject" Target="../embeddings/oleObject91.bin"/><Relationship Id="rId5" Type="http://schemas.openxmlformats.org/officeDocument/2006/relationships/oleObject" Target="../embeddings/oleObject88.bin"/><Relationship Id="rId15" Type="http://schemas.openxmlformats.org/officeDocument/2006/relationships/oleObject" Target="../embeddings/oleObject93.bin"/><Relationship Id="rId10" Type="http://schemas.openxmlformats.org/officeDocument/2006/relationships/image" Target="../media/image107.wmf"/><Relationship Id="rId4" Type="http://schemas.openxmlformats.org/officeDocument/2006/relationships/image" Target="../media/image106.wmf"/><Relationship Id="rId9" Type="http://schemas.openxmlformats.org/officeDocument/2006/relationships/oleObject" Target="../embeddings/oleObject90.bin"/><Relationship Id="rId14" Type="http://schemas.openxmlformats.org/officeDocument/2006/relationships/image" Target="../media/image109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0.bin"/><Relationship Id="rId13" Type="http://schemas.openxmlformats.org/officeDocument/2006/relationships/image" Target="../media/image112.wmf"/><Relationship Id="rId18" Type="http://schemas.openxmlformats.org/officeDocument/2006/relationships/image" Target="../media/image114.wmf"/><Relationship Id="rId3" Type="http://schemas.openxmlformats.org/officeDocument/2006/relationships/oleObject" Target="../embeddings/oleObject96.bin"/><Relationship Id="rId7" Type="http://schemas.openxmlformats.org/officeDocument/2006/relationships/oleObject" Target="../embeddings/oleObject99.bin"/><Relationship Id="rId12" Type="http://schemas.openxmlformats.org/officeDocument/2006/relationships/oleObject" Target="../embeddings/oleObject102.bin"/><Relationship Id="rId17" Type="http://schemas.openxmlformats.org/officeDocument/2006/relationships/oleObject" Target="../embeddings/oleObject105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13.wmf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98.bin"/><Relationship Id="rId11" Type="http://schemas.openxmlformats.org/officeDocument/2006/relationships/image" Target="../media/image111.wmf"/><Relationship Id="rId5" Type="http://schemas.openxmlformats.org/officeDocument/2006/relationships/oleObject" Target="../embeddings/oleObject97.bin"/><Relationship Id="rId15" Type="http://schemas.openxmlformats.org/officeDocument/2006/relationships/oleObject" Target="../embeddings/oleObject104.bin"/><Relationship Id="rId10" Type="http://schemas.openxmlformats.org/officeDocument/2006/relationships/oleObject" Target="../embeddings/oleObject101.bin"/><Relationship Id="rId4" Type="http://schemas.openxmlformats.org/officeDocument/2006/relationships/image" Target="../media/image109.wmf"/><Relationship Id="rId9" Type="http://schemas.openxmlformats.org/officeDocument/2006/relationships/image" Target="../media/image110.wmf"/><Relationship Id="rId14" Type="http://schemas.openxmlformats.org/officeDocument/2006/relationships/oleObject" Target="../embeddings/oleObject103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0.bin"/><Relationship Id="rId13" Type="http://schemas.openxmlformats.org/officeDocument/2006/relationships/image" Target="../media/image117.wmf"/><Relationship Id="rId18" Type="http://schemas.openxmlformats.org/officeDocument/2006/relationships/oleObject" Target="../embeddings/oleObject115.bin"/><Relationship Id="rId3" Type="http://schemas.openxmlformats.org/officeDocument/2006/relationships/oleObject" Target="../embeddings/oleObject106.bin"/><Relationship Id="rId21" Type="http://schemas.openxmlformats.org/officeDocument/2006/relationships/image" Target="../media/image106.wmf"/><Relationship Id="rId7" Type="http://schemas.openxmlformats.org/officeDocument/2006/relationships/oleObject" Target="../embeddings/oleObject109.bin"/><Relationship Id="rId12" Type="http://schemas.openxmlformats.org/officeDocument/2006/relationships/oleObject" Target="../embeddings/oleObject112.bin"/><Relationship Id="rId17" Type="http://schemas.openxmlformats.org/officeDocument/2006/relationships/image" Target="../media/image119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14.bin"/><Relationship Id="rId20" Type="http://schemas.openxmlformats.org/officeDocument/2006/relationships/oleObject" Target="../embeddings/oleObject116.bin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108.bin"/><Relationship Id="rId11" Type="http://schemas.openxmlformats.org/officeDocument/2006/relationships/image" Target="../media/image116.wmf"/><Relationship Id="rId5" Type="http://schemas.openxmlformats.org/officeDocument/2006/relationships/oleObject" Target="../embeddings/oleObject107.bin"/><Relationship Id="rId15" Type="http://schemas.openxmlformats.org/officeDocument/2006/relationships/image" Target="../media/image118.wmf"/><Relationship Id="rId23" Type="http://schemas.openxmlformats.org/officeDocument/2006/relationships/image" Target="../media/image120.wmf"/><Relationship Id="rId10" Type="http://schemas.openxmlformats.org/officeDocument/2006/relationships/oleObject" Target="../embeddings/oleObject111.bin"/><Relationship Id="rId19" Type="http://schemas.openxmlformats.org/officeDocument/2006/relationships/image" Target="../media/image112.wmf"/><Relationship Id="rId4" Type="http://schemas.openxmlformats.org/officeDocument/2006/relationships/image" Target="../media/image109.wmf"/><Relationship Id="rId9" Type="http://schemas.openxmlformats.org/officeDocument/2006/relationships/image" Target="../media/image115.wmf"/><Relationship Id="rId14" Type="http://schemas.openxmlformats.org/officeDocument/2006/relationships/oleObject" Target="../embeddings/oleObject113.bin"/><Relationship Id="rId22" Type="http://schemas.openxmlformats.org/officeDocument/2006/relationships/oleObject" Target="../embeddings/oleObject117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1.bin"/><Relationship Id="rId13" Type="http://schemas.openxmlformats.org/officeDocument/2006/relationships/image" Target="../media/image125.wmf"/><Relationship Id="rId3" Type="http://schemas.openxmlformats.org/officeDocument/2006/relationships/oleObject" Target="../embeddings/oleObject118.bin"/><Relationship Id="rId7" Type="http://schemas.openxmlformats.org/officeDocument/2006/relationships/oleObject" Target="../embeddings/oleObject120.bin"/><Relationship Id="rId12" Type="http://schemas.openxmlformats.org/officeDocument/2006/relationships/oleObject" Target="../embeddings/oleObject123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26.bin"/><Relationship Id="rId1" Type="http://schemas.openxmlformats.org/officeDocument/2006/relationships/vmlDrawing" Target="../drawings/vmlDrawing19.vml"/><Relationship Id="rId6" Type="http://schemas.openxmlformats.org/officeDocument/2006/relationships/image" Target="../media/image122.wmf"/><Relationship Id="rId11" Type="http://schemas.openxmlformats.org/officeDocument/2006/relationships/image" Target="../media/image124.wmf"/><Relationship Id="rId5" Type="http://schemas.openxmlformats.org/officeDocument/2006/relationships/oleObject" Target="../embeddings/oleObject119.bin"/><Relationship Id="rId15" Type="http://schemas.openxmlformats.org/officeDocument/2006/relationships/oleObject" Target="../embeddings/oleObject125.bin"/><Relationship Id="rId10" Type="http://schemas.openxmlformats.org/officeDocument/2006/relationships/oleObject" Target="../embeddings/oleObject122.bin"/><Relationship Id="rId4" Type="http://schemas.openxmlformats.org/officeDocument/2006/relationships/image" Target="../media/image121.wmf"/><Relationship Id="rId9" Type="http://schemas.openxmlformats.org/officeDocument/2006/relationships/image" Target="../media/image123.wmf"/><Relationship Id="rId14" Type="http://schemas.openxmlformats.org/officeDocument/2006/relationships/oleObject" Target="../embeddings/oleObject124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wmf"/><Relationship Id="rId3" Type="http://schemas.openxmlformats.org/officeDocument/2006/relationships/oleObject" Target="../embeddings/oleObject127.bin"/><Relationship Id="rId7" Type="http://schemas.openxmlformats.org/officeDocument/2006/relationships/oleObject" Target="../embeddings/oleObject1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126.wmf"/><Relationship Id="rId11" Type="http://schemas.openxmlformats.org/officeDocument/2006/relationships/oleObject" Target="../embeddings/oleObject131.bin"/><Relationship Id="rId5" Type="http://schemas.openxmlformats.org/officeDocument/2006/relationships/oleObject" Target="../embeddings/oleObject128.bin"/><Relationship Id="rId10" Type="http://schemas.openxmlformats.org/officeDocument/2006/relationships/image" Target="../media/image128.wmf"/><Relationship Id="rId4" Type="http://schemas.openxmlformats.org/officeDocument/2006/relationships/image" Target="../media/image124.wmf"/><Relationship Id="rId9" Type="http://schemas.openxmlformats.org/officeDocument/2006/relationships/oleObject" Target="../embeddings/oleObject130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1.wmf"/><Relationship Id="rId3" Type="http://schemas.openxmlformats.org/officeDocument/2006/relationships/oleObject" Target="../embeddings/oleObject132.bin"/><Relationship Id="rId7" Type="http://schemas.openxmlformats.org/officeDocument/2006/relationships/oleObject" Target="../embeddings/oleObject1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130.wmf"/><Relationship Id="rId5" Type="http://schemas.openxmlformats.org/officeDocument/2006/relationships/oleObject" Target="../embeddings/oleObject133.bin"/><Relationship Id="rId10" Type="http://schemas.openxmlformats.org/officeDocument/2006/relationships/image" Target="../media/image124.wmf"/><Relationship Id="rId4" Type="http://schemas.openxmlformats.org/officeDocument/2006/relationships/image" Target="../media/image129.wmf"/><Relationship Id="rId9" Type="http://schemas.openxmlformats.org/officeDocument/2006/relationships/oleObject" Target="../embeddings/oleObject135.bin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4.wmf"/><Relationship Id="rId3" Type="http://schemas.openxmlformats.org/officeDocument/2006/relationships/oleObject" Target="../embeddings/oleObject136.bin"/><Relationship Id="rId7" Type="http://schemas.openxmlformats.org/officeDocument/2006/relationships/oleObject" Target="../embeddings/oleObject1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133.wmf"/><Relationship Id="rId5" Type="http://schemas.openxmlformats.org/officeDocument/2006/relationships/oleObject" Target="../embeddings/oleObject137.bin"/><Relationship Id="rId10" Type="http://schemas.openxmlformats.org/officeDocument/2006/relationships/image" Target="../media/image124.wmf"/><Relationship Id="rId4" Type="http://schemas.openxmlformats.org/officeDocument/2006/relationships/image" Target="../media/image132.wmf"/><Relationship Id="rId9" Type="http://schemas.openxmlformats.org/officeDocument/2006/relationships/oleObject" Target="../embeddings/oleObject139.bin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wmf"/><Relationship Id="rId3" Type="http://schemas.openxmlformats.org/officeDocument/2006/relationships/oleObject" Target="../embeddings/oleObject140.bin"/><Relationship Id="rId7" Type="http://schemas.openxmlformats.org/officeDocument/2006/relationships/oleObject" Target="../embeddings/oleObject142.bin"/><Relationship Id="rId12" Type="http://schemas.openxmlformats.org/officeDocument/2006/relationships/image" Target="../media/image13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135.wmf"/><Relationship Id="rId11" Type="http://schemas.openxmlformats.org/officeDocument/2006/relationships/oleObject" Target="../embeddings/oleObject144.bin"/><Relationship Id="rId5" Type="http://schemas.openxmlformats.org/officeDocument/2006/relationships/oleObject" Target="../embeddings/oleObject141.bin"/><Relationship Id="rId10" Type="http://schemas.openxmlformats.org/officeDocument/2006/relationships/image" Target="../media/image136.wmf"/><Relationship Id="rId4" Type="http://schemas.openxmlformats.org/officeDocument/2006/relationships/image" Target="../media/image93.wmf"/><Relationship Id="rId9" Type="http://schemas.openxmlformats.org/officeDocument/2006/relationships/oleObject" Target="../embeddings/oleObject143.bin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0.wmf"/><Relationship Id="rId3" Type="http://schemas.openxmlformats.org/officeDocument/2006/relationships/oleObject" Target="../embeddings/oleObject145.bin"/><Relationship Id="rId7" Type="http://schemas.openxmlformats.org/officeDocument/2006/relationships/oleObject" Target="../embeddings/oleObject14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139.wmf"/><Relationship Id="rId5" Type="http://schemas.openxmlformats.org/officeDocument/2006/relationships/oleObject" Target="../embeddings/oleObject146.bin"/><Relationship Id="rId10" Type="http://schemas.openxmlformats.org/officeDocument/2006/relationships/image" Target="../media/image141.wmf"/><Relationship Id="rId4" Type="http://schemas.openxmlformats.org/officeDocument/2006/relationships/image" Target="../media/image138.wmf"/><Relationship Id="rId9" Type="http://schemas.openxmlformats.org/officeDocument/2006/relationships/oleObject" Target="../embeddings/oleObject148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5.wmf"/><Relationship Id="rId4" Type="http://schemas.openxmlformats.org/officeDocument/2006/relationships/image" Target="../media/image144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wmf"/><Relationship Id="rId2" Type="http://schemas.openxmlformats.org/officeDocument/2006/relationships/image" Target="../media/image146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8.w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3.wmf"/><Relationship Id="rId3" Type="http://schemas.openxmlformats.org/officeDocument/2006/relationships/image" Target="../media/image150.png"/><Relationship Id="rId7" Type="http://schemas.openxmlformats.org/officeDocument/2006/relationships/image" Target="../media/image15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151.png"/><Relationship Id="rId11" Type="http://schemas.openxmlformats.org/officeDocument/2006/relationships/image" Target="../media/image156.wmf"/><Relationship Id="rId5" Type="http://schemas.openxmlformats.org/officeDocument/2006/relationships/image" Target="../media/image149.wmf"/><Relationship Id="rId10" Type="http://schemas.openxmlformats.org/officeDocument/2006/relationships/image" Target="../media/image155.wmf"/><Relationship Id="rId4" Type="http://schemas.openxmlformats.org/officeDocument/2006/relationships/oleObject" Target="../embeddings/oleObject149.bin"/><Relationship Id="rId9" Type="http://schemas.openxmlformats.org/officeDocument/2006/relationships/image" Target="../media/image154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1.bin"/><Relationship Id="rId13" Type="http://schemas.openxmlformats.org/officeDocument/2006/relationships/image" Target="../media/image160.wmf"/><Relationship Id="rId3" Type="http://schemas.openxmlformats.org/officeDocument/2006/relationships/image" Target="../media/image163.wmf"/><Relationship Id="rId7" Type="http://schemas.openxmlformats.org/officeDocument/2006/relationships/image" Target="../media/image157.wmf"/><Relationship Id="rId12" Type="http://schemas.openxmlformats.org/officeDocument/2006/relationships/oleObject" Target="../embeddings/oleObject153.bin"/><Relationship Id="rId17" Type="http://schemas.openxmlformats.org/officeDocument/2006/relationships/image" Target="../media/image162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55.bin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150.bin"/><Relationship Id="rId11" Type="http://schemas.openxmlformats.org/officeDocument/2006/relationships/image" Target="../media/image159.wmf"/><Relationship Id="rId5" Type="http://schemas.openxmlformats.org/officeDocument/2006/relationships/image" Target="../media/image165.png"/><Relationship Id="rId15" Type="http://schemas.openxmlformats.org/officeDocument/2006/relationships/image" Target="../media/image161.wmf"/><Relationship Id="rId10" Type="http://schemas.openxmlformats.org/officeDocument/2006/relationships/oleObject" Target="../embeddings/oleObject152.bin"/><Relationship Id="rId4" Type="http://schemas.openxmlformats.org/officeDocument/2006/relationships/image" Target="../media/image164.wmf"/><Relationship Id="rId9" Type="http://schemas.openxmlformats.org/officeDocument/2006/relationships/image" Target="../media/image158.wmf"/><Relationship Id="rId14" Type="http://schemas.openxmlformats.org/officeDocument/2006/relationships/oleObject" Target="../embeddings/oleObject154.bin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8.wmf"/><Relationship Id="rId13" Type="http://schemas.openxmlformats.org/officeDocument/2006/relationships/oleObject" Target="../embeddings/oleObject161.bin"/><Relationship Id="rId18" Type="http://schemas.openxmlformats.org/officeDocument/2006/relationships/image" Target="../media/image173.wmf"/><Relationship Id="rId26" Type="http://schemas.openxmlformats.org/officeDocument/2006/relationships/image" Target="../media/image177.wmf"/><Relationship Id="rId3" Type="http://schemas.openxmlformats.org/officeDocument/2006/relationships/oleObject" Target="../embeddings/oleObject156.bin"/><Relationship Id="rId21" Type="http://schemas.openxmlformats.org/officeDocument/2006/relationships/oleObject" Target="../embeddings/oleObject165.bin"/><Relationship Id="rId7" Type="http://schemas.openxmlformats.org/officeDocument/2006/relationships/oleObject" Target="../embeddings/oleObject158.bin"/><Relationship Id="rId12" Type="http://schemas.openxmlformats.org/officeDocument/2006/relationships/image" Target="../media/image170.wmf"/><Relationship Id="rId17" Type="http://schemas.openxmlformats.org/officeDocument/2006/relationships/oleObject" Target="../embeddings/oleObject163.bin"/><Relationship Id="rId25" Type="http://schemas.openxmlformats.org/officeDocument/2006/relationships/oleObject" Target="../embeddings/oleObject167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72.wmf"/><Relationship Id="rId20" Type="http://schemas.openxmlformats.org/officeDocument/2006/relationships/image" Target="../media/image174.wmf"/><Relationship Id="rId1" Type="http://schemas.openxmlformats.org/officeDocument/2006/relationships/vmlDrawing" Target="../drawings/vmlDrawing27.vml"/><Relationship Id="rId6" Type="http://schemas.openxmlformats.org/officeDocument/2006/relationships/image" Target="../media/image167.wmf"/><Relationship Id="rId11" Type="http://schemas.openxmlformats.org/officeDocument/2006/relationships/oleObject" Target="../embeddings/oleObject160.bin"/><Relationship Id="rId24" Type="http://schemas.openxmlformats.org/officeDocument/2006/relationships/image" Target="../media/image176.wmf"/><Relationship Id="rId5" Type="http://schemas.openxmlformats.org/officeDocument/2006/relationships/oleObject" Target="../embeddings/oleObject157.bin"/><Relationship Id="rId15" Type="http://schemas.openxmlformats.org/officeDocument/2006/relationships/oleObject" Target="../embeddings/oleObject162.bin"/><Relationship Id="rId23" Type="http://schemas.openxmlformats.org/officeDocument/2006/relationships/oleObject" Target="../embeddings/oleObject166.bin"/><Relationship Id="rId10" Type="http://schemas.openxmlformats.org/officeDocument/2006/relationships/image" Target="../media/image169.wmf"/><Relationship Id="rId19" Type="http://schemas.openxmlformats.org/officeDocument/2006/relationships/oleObject" Target="../embeddings/oleObject164.bin"/><Relationship Id="rId4" Type="http://schemas.openxmlformats.org/officeDocument/2006/relationships/image" Target="../media/image166.wmf"/><Relationship Id="rId9" Type="http://schemas.openxmlformats.org/officeDocument/2006/relationships/oleObject" Target="../embeddings/oleObject159.bin"/><Relationship Id="rId14" Type="http://schemas.openxmlformats.org/officeDocument/2006/relationships/image" Target="../media/image171.wmf"/><Relationship Id="rId22" Type="http://schemas.openxmlformats.org/officeDocument/2006/relationships/image" Target="../media/image175.wm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8.wmf"/><Relationship Id="rId13" Type="http://schemas.openxmlformats.org/officeDocument/2006/relationships/oleObject" Target="../embeddings/oleObject173.bin"/><Relationship Id="rId18" Type="http://schemas.openxmlformats.org/officeDocument/2006/relationships/image" Target="../media/image176.wmf"/><Relationship Id="rId26" Type="http://schemas.openxmlformats.org/officeDocument/2006/relationships/image" Target="../media/image183.wmf"/><Relationship Id="rId3" Type="http://schemas.openxmlformats.org/officeDocument/2006/relationships/oleObject" Target="../embeddings/oleObject168.bin"/><Relationship Id="rId21" Type="http://schemas.openxmlformats.org/officeDocument/2006/relationships/oleObject" Target="../embeddings/oleObject177.bin"/><Relationship Id="rId7" Type="http://schemas.openxmlformats.org/officeDocument/2006/relationships/oleObject" Target="../embeddings/oleObject170.bin"/><Relationship Id="rId12" Type="http://schemas.openxmlformats.org/officeDocument/2006/relationships/image" Target="../media/image179.wmf"/><Relationship Id="rId17" Type="http://schemas.openxmlformats.org/officeDocument/2006/relationships/oleObject" Target="../embeddings/oleObject175.bin"/><Relationship Id="rId25" Type="http://schemas.openxmlformats.org/officeDocument/2006/relationships/oleObject" Target="../embeddings/oleObject179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80.wmf"/><Relationship Id="rId20" Type="http://schemas.openxmlformats.org/officeDocument/2006/relationships/image" Target="../media/image177.wmf"/><Relationship Id="rId1" Type="http://schemas.openxmlformats.org/officeDocument/2006/relationships/vmlDrawing" Target="../drawings/vmlDrawing28.vml"/><Relationship Id="rId6" Type="http://schemas.openxmlformats.org/officeDocument/2006/relationships/image" Target="../media/image169.wmf"/><Relationship Id="rId11" Type="http://schemas.openxmlformats.org/officeDocument/2006/relationships/oleObject" Target="../embeddings/oleObject172.bin"/><Relationship Id="rId24" Type="http://schemas.openxmlformats.org/officeDocument/2006/relationships/image" Target="../media/image182.wmf"/><Relationship Id="rId5" Type="http://schemas.openxmlformats.org/officeDocument/2006/relationships/oleObject" Target="../embeddings/oleObject169.bin"/><Relationship Id="rId15" Type="http://schemas.openxmlformats.org/officeDocument/2006/relationships/oleObject" Target="../embeddings/oleObject174.bin"/><Relationship Id="rId23" Type="http://schemas.openxmlformats.org/officeDocument/2006/relationships/oleObject" Target="../embeddings/oleObject178.bin"/><Relationship Id="rId10" Type="http://schemas.openxmlformats.org/officeDocument/2006/relationships/image" Target="../media/image171.wmf"/><Relationship Id="rId19" Type="http://schemas.openxmlformats.org/officeDocument/2006/relationships/oleObject" Target="../embeddings/oleObject176.bin"/><Relationship Id="rId4" Type="http://schemas.openxmlformats.org/officeDocument/2006/relationships/image" Target="../media/image167.wmf"/><Relationship Id="rId9" Type="http://schemas.openxmlformats.org/officeDocument/2006/relationships/oleObject" Target="../embeddings/oleObject171.bin"/><Relationship Id="rId14" Type="http://schemas.openxmlformats.org/officeDocument/2006/relationships/image" Target="../media/image174.wmf"/><Relationship Id="rId22" Type="http://schemas.openxmlformats.org/officeDocument/2006/relationships/image" Target="../media/image181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9.vml"/><Relationship Id="rId5" Type="http://schemas.openxmlformats.org/officeDocument/2006/relationships/image" Target="../media/image167.wmf"/><Relationship Id="rId4" Type="http://schemas.openxmlformats.org/officeDocument/2006/relationships/oleObject" Target="../embeddings/oleObject180.bin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7.wmf"/><Relationship Id="rId13" Type="http://schemas.openxmlformats.org/officeDocument/2006/relationships/oleObject" Target="../embeddings/oleObject186.bin"/><Relationship Id="rId18" Type="http://schemas.openxmlformats.org/officeDocument/2006/relationships/image" Target="../media/image190.wmf"/><Relationship Id="rId3" Type="http://schemas.openxmlformats.org/officeDocument/2006/relationships/oleObject" Target="../embeddings/oleObject181.bin"/><Relationship Id="rId21" Type="http://schemas.openxmlformats.org/officeDocument/2006/relationships/oleObject" Target="../embeddings/oleObject190.bin"/><Relationship Id="rId7" Type="http://schemas.openxmlformats.org/officeDocument/2006/relationships/oleObject" Target="../embeddings/oleObject183.bin"/><Relationship Id="rId12" Type="http://schemas.openxmlformats.org/officeDocument/2006/relationships/image" Target="../media/image187.wmf"/><Relationship Id="rId17" Type="http://schemas.openxmlformats.org/officeDocument/2006/relationships/oleObject" Target="../embeddings/oleObject188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89.wmf"/><Relationship Id="rId20" Type="http://schemas.openxmlformats.org/officeDocument/2006/relationships/image" Target="../media/image191.wmf"/><Relationship Id="rId1" Type="http://schemas.openxmlformats.org/officeDocument/2006/relationships/vmlDrawing" Target="../drawings/vmlDrawing30.vml"/><Relationship Id="rId6" Type="http://schemas.openxmlformats.org/officeDocument/2006/relationships/image" Target="../media/image185.wmf"/><Relationship Id="rId11" Type="http://schemas.openxmlformats.org/officeDocument/2006/relationships/oleObject" Target="../embeddings/oleObject185.bin"/><Relationship Id="rId5" Type="http://schemas.openxmlformats.org/officeDocument/2006/relationships/oleObject" Target="../embeddings/oleObject182.bin"/><Relationship Id="rId15" Type="http://schemas.openxmlformats.org/officeDocument/2006/relationships/oleObject" Target="../embeddings/oleObject187.bin"/><Relationship Id="rId10" Type="http://schemas.openxmlformats.org/officeDocument/2006/relationships/image" Target="../media/image186.wmf"/><Relationship Id="rId19" Type="http://schemas.openxmlformats.org/officeDocument/2006/relationships/oleObject" Target="../embeddings/oleObject189.bin"/><Relationship Id="rId4" Type="http://schemas.openxmlformats.org/officeDocument/2006/relationships/image" Target="../media/image166.wmf"/><Relationship Id="rId9" Type="http://schemas.openxmlformats.org/officeDocument/2006/relationships/oleObject" Target="../embeddings/oleObject184.bin"/><Relationship Id="rId14" Type="http://schemas.openxmlformats.org/officeDocument/2006/relationships/image" Target="../media/image188.wmf"/><Relationship Id="rId22" Type="http://schemas.openxmlformats.org/officeDocument/2006/relationships/image" Target="../media/image192.wm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2.wmf"/><Relationship Id="rId13" Type="http://schemas.openxmlformats.org/officeDocument/2006/relationships/oleObject" Target="../embeddings/oleObject196.bin"/><Relationship Id="rId18" Type="http://schemas.openxmlformats.org/officeDocument/2006/relationships/image" Target="../media/image198.wmf"/><Relationship Id="rId3" Type="http://schemas.openxmlformats.org/officeDocument/2006/relationships/oleObject" Target="../embeddings/oleObject191.bin"/><Relationship Id="rId7" Type="http://schemas.openxmlformats.org/officeDocument/2006/relationships/oleObject" Target="../embeddings/oleObject193.bin"/><Relationship Id="rId12" Type="http://schemas.openxmlformats.org/officeDocument/2006/relationships/image" Target="../media/image195.wmf"/><Relationship Id="rId17" Type="http://schemas.openxmlformats.org/officeDocument/2006/relationships/oleObject" Target="../embeddings/oleObject198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97.wmf"/><Relationship Id="rId1" Type="http://schemas.openxmlformats.org/officeDocument/2006/relationships/vmlDrawing" Target="../drawings/vmlDrawing31.vml"/><Relationship Id="rId6" Type="http://schemas.openxmlformats.org/officeDocument/2006/relationships/image" Target="../media/image191.wmf"/><Relationship Id="rId11" Type="http://schemas.openxmlformats.org/officeDocument/2006/relationships/oleObject" Target="../embeddings/oleObject195.bin"/><Relationship Id="rId5" Type="http://schemas.openxmlformats.org/officeDocument/2006/relationships/oleObject" Target="../embeddings/oleObject192.bin"/><Relationship Id="rId15" Type="http://schemas.openxmlformats.org/officeDocument/2006/relationships/oleObject" Target="../embeddings/oleObject197.bin"/><Relationship Id="rId10" Type="http://schemas.openxmlformats.org/officeDocument/2006/relationships/image" Target="../media/image194.wmf"/><Relationship Id="rId4" Type="http://schemas.openxmlformats.org/officeDocument/2006/relationships/image" Target="../media/image193.wmf"/><Relationship Id="rId9" Type="http://schemas.openxmlformats.org/officeDocument/2006/relationships/oleObject" Target="../embeddings/oleObject194.bin"/><Relationship Id="rId14" Type="http://schemas.openxmlformats.org/officeDocument/2006/relationships/image" Target="../media/image196.wmf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1.wmf"/><Relationship Id="rId13" Type="http://schemas.openxmlformats.org/officeDocument/2006/relationships/oleObject" Target="../embeddings/oleObject204.bin"/><Relationship Id="rId18" Type="http://schemas.openxmlformats.org/officeDocument/2006/relationships/image" Target="../media/image206.wmf"/><Relationship Id="rId26" Type="http://schemas.openxmlformats.org/officeDocument/2006/relationships/image" Target="../media/image210.wmf"/><Relationship Id="rId3" Type="http://schemas.openxmlformats.org/officeDocument/2006/relationships/oleObject" Target="../embeddings/oleObject199.bin"/><Relationship Id="rId21" Type="http://schemas.openxmlformats.org/officeDocument/2006/relationships/oleObject" Target="../embeddings/oleObject208.bin"/><Relationship Id="rId7" Type="http://schemas.openxmlformats.org/officeDocument/2006/relationships/oleObject" Target="../embeddings/oleObject201.bin"/><Relationship Id="rId12" Type="http://schemas.openxmlformats.org/officeDocument/2006/relationships/image" Target="../media/image203.wmf"/><Relationship Id="rId17" Type="http://schemas.openxmlformats.org/officeDocument/2006/relationships/oleObject" Target="../embeddings/oleObject206.bin"/><Relationship Id="rId25" Type="http://schemas.openxmlformats.org/officeDocument/2006/relationships/oleObject" Target="../embeddings/oleObject210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05.wmf"/><Relationship Id="rId20" Type="http://schemas.openxmlformats.org/officeDocument/2006/relationships/image" Target="../media/image207.wmf"/><Relationship Id="rId1" Type="http://schemas.openxmlformats.org/officeDocument/2006/relationships/vmlDrawing" Target="../drawings/vmlDrawing32.vml"/><Relationship Id="rId6" Type="http://schemas.openxmlformats.org/officeDocument/2006/relationships/image" Target="../media/image200.wmf"/><Relationship Id="rId11" Type="http://schemas.openxmlformats.org/officeDocument/2006/relationships/oleObject" Target="../embeddings/oleObject203.bin"/><Relationship Id="rId24" Type="http://schemas.openxmlformats.org/officeDocument/2006/relationships/image" Target="../media/image209.wmf"/><Relationship Id="rId5" Type="http://schemas.openxmlformats.org/officeDocument/2006/relationships/oleObject" Target="../embeddings/oleObject200.bin"/><Relationship Id="rId15" Type="http://schemas.openxmlformats.org/officeDocument/2006/relationships/oleObject" Target="../embeddings/oleObject205.bin"/><Relationship Id="rId23" Type="http://schemas.openxmlformats.org/officeDocument/2006/relationships/oleObject" Target="../embeddings/oleObject209.bin"/><Relationship Id="rId10" Type="http://schemas.openxmlformats.org/officeDocument/2006/relationships/image" Target="../media/image202.wmf"/><Relationship Id="rId19" Type="http://schemas.openxmlformats.org/officeDocument/2006/relationships/oleObject" Target="../embeddings/oleObject207.bin"/><Relationship Id="rId4" Type="http://schemas.openxmlformats.org/officeDocument/2006/relationships/image" Target="../media/image199.wmf"/><Relationship Id="rId9" Type="http://schemas.openxmlformats.org/officeDocument/2006/relationships/oleObject" Target="../embeddings/oleObject202.bin"/><Relationship Id="rId14" Type="http://schemas.openxmlformats.org/officeDocument/2006/relationships/image" Target="../media/image204.wmf"/><Relationship Id="rId22" Type="http://schemas.openxmlformats.org/officeDocument/2006/relationships/image" Target="../media/image208.wmf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2.wmf"/><Relationship Id="rId3" Type="http://schemas.openxmlformats.org/officeDocument/2006/relationships/image" Target="../media/image211.wmf"/><Relationship Id="rId7" Type="http://schemas.openxmlformats.org/officeDocument/2006/relationships/image" Target="../media/image14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3.vml"/><Relationship Id="rId6" Type="http://schemas.openxmlformats.org/officeDocument/2006/relationships/oleObject" Target="../embeddings/oleObject212.bin"/><Relationship Id="rId5" Type="http://schemas.openxmlformats.org/officeDocument/2006/relationships/image" Target="../media/image140.wmf"/><Relationship Id="rId4" Type="http://schemas.openxmlformats.org/officeDocument/2006/relationships/oleObject" Target="../embeddings/oleObject211.bin"/><Relationship Id="rId9" Type="http://schemas.openxmlformats.org/officeDocument/2006/relationships/image" Target="../media/image213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image" Target="../media/image5.png"/><Relationship Id="rId7" Type="http://schemas.openxmlformats.org/officeDocument/2006/relationships/image" Target="../media/image9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wmf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9.wmf"/><Relationship Id="rId3" Type="http://schemas.openxmlformats.org/officeDocument/2006/relationships/oleObject" Target="../embeddings/oleObject213.bin"/><Relationship Id="rId7" Type="http://schemas.openxmlformats.org/officeDocument/2006/relationships/image" Target="../media/image218.wmf"/><Relationship Id="rId12" Type="http://schemas.openxmlformats.org/officeDocument/2006/relationships/image" Target="../media/image21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4.vml"/><Relationship Id="rId6" Type="http://schemas.openxmlformats.org/officeDocument/2006/relationships/image" Target="../media/image217.png"/><Relationship Id="rId11" Type="http://schemas.openxmlformats.org/officeDocument/2006/relationships/oleObject" Target="../embeddings/oleObject216.bin"/><Relationship Id="rId5" Type="http://schemas.openxmlformats.org/officeDocument/2006/relationships/oleObject" Target="../embeddings/oleObject214.bin"/><Relationship Id="rId10" Type="http://schemas.openxmlformats.org/officeDocument/2006/relationships/image" Target="../media/image215.wmf"/><Relationship Id="rId4" Type="http://schemas.openxmlformats.org/officeDocument/2006/relationships/image" Target="../media/image214.wmf"/><Relationship Id="rId9" Type="http://schemas.openxmlformats.org/officeDocument/2006/relationships/oleObject" Target="../embeddings/oleObject215.bin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9.bin"/><Relationship Id="rId13" Type="http://schemas.openxmlformats.org/officeDocument/2006/relationships/image" Target="../media/image224.wmf"/><Relationship Id="rId18" Type="http://schemas.openxmlformats.org/officeDocument/2006/relationships/oleObject" Target="../embeddings/oleObject224.bin"/><Relationship Id="rId3" Type="http://schemas.openxmlformats.org/officeDocument/2006/relationships/oleObject" Target="../embeddings/oleObject217.bin"/><Relationship Id="rId21" Type="http://schemas.openxmlformats.org/officeDocument/2006/relationships/image" Target="../media/image228.wmf"/><Relationship Id="rId7" Type="http://schemas.openxmlformats.org/officeDocument/2006/relationships/image" Target="../media/image218.wmf"/><Relationship Id="rId12" Type="http://schemas.openxmlformats.org/officeDocument/2006/relationships/oleObject" Target="../embeddings/oleObject221.bin"/><Relationship Id="rId17" Type="http://schemas.openxmlformats.org/officeDocument/2006/relationships/image" Target="../media/image226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23.bin"/><Relationship Id="rId20" Type="http://schemas.openxmlformats.org/officeDocument/2006/relationships/oleObject" Target="../embeddings/oleObject225.bin"/><Relationship Id="rId1" Type="http://schemas.openxmlformats.org/officeDocument/2006/relationships/vmlDrawing" Target="../drawings/vmlDrawing35.vml"/><Relationship Id="rId6" Type="http://schemas.openxmlformats.org/officeDocument/2006/relationships/image" Target="../media/image221.wmf"/><Relationship Id="rId11" Type="http://schemas.openxmlformats.org/officeDocument/2006/relationships/image" Target="../media/image223.wmf"/><Relationship Id="rId5" Type="http://schemas.openxmlformats.org/officeDocument/2006/relationships/oleObject" Target="../embeddings/oleObject218.bin"/><Relationship Id="rId15" Type="http://schemas.openxmlformats.org/officeDocument/2006/relationships/image" Target="../media/image225.wmf"/><Relationship Id="rId23" Type="http://schemas.openxmlformats.org/officeDocument/2006/relationships/image" Target="../media/image229.wmf"/><Relationship Id="rId10" Type="http://schemas.openxmlformats.org/officeDocument/2006/relationships/oleObject" Target="../embeddings/oleObject220.bin"/><Relationship Id="rId19" Type="http://schemas.openxmlformats.org/officeDocument/2006/relationships/image" Target="../media/image227.wmf"/><Relationship Id="rId4" Type="http://schemas.openxmlformats.org/officeDocument/2006/relationships/image" Target="../media/image220.wmf"/><Relationship Id="rId9" Type="http://schemas.openxmlformats.org/officeDocument/2006/relationships/image" Target="../media/image222.wmf"/><Relationship Id="rId14" Type="http://schemas.openxmlformats.org/officeDocument/2006/relationships/oleObject" Target="../embeddings/oleObject222.bin"/><Relationship Id="rId22" Type="http://schemas.openxmlformats.org/officeDocument/2006/relationships/oleObject" Target="../embeddings/oleObject226.bin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4.wmf"/><Relationship Id="rId13" Type="http://schemas.openxmlformats.org/officeDocument/2006/relationships/oleObject" Target="../embeddings/oleObject232.bin"/><Relationship Id="rId18" Type="http://schemas.openxmlformats.org/officeDocument/2006/relationships/image" Target="../media/image235.wmf"/><Relationship Id="rId3" Type="http://schemas.openxmlformats.org/officeDocument/2006/relationships/oleObject" Target="../embeddings/oleObject227.bin"/><Relationship Id="rId21" Type="http://schemas.openxmlformats.org/officeDocument/2006/relationships/oleObject" Target="../embeddings/oleObject236.bin"/><Relationship Id="rId7" Type="http://schemas.openxmlformats.org/officeDocument/2006/relationships/oleObject" Target="../embeddings/oleObject229.bin"/><Relationship Id="rId12" Type="http://schemas.openxmlformats.org/officeDocument/2006/relationships/image" Target="../media/image233.wmf"/><Relationship Id="rId17" Type="http://schemas.openxmlformats.org/officeDocument/2006/relationships/oleObject" Target="../embeddings/oleObject234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34.wmf"/><Relationship Id="rId20" Type="http://schemas.openxmlformats.org/officeDocument/2006/relationships/image" Target="../media/image236.wmf"/><Relationship Id="rId1" Type="http://schemas.openxmlformats.org/officeDocument/2006/relationships/vmlDrawing" Target="../drawings/vmlDrawing36.vml"/><Relationship Id="rId6" Type="http://schemas.openxmlformats.org/officeDocument/2006/relationships/image" Target="../media/image231.wmf"/><Relationship Id="rId11" Type="http://schemas.openxmlformats.org/officeDocument/2006/relationships/oleObject" Target="../embeddings/oleObject231.bin"/><Relationship Id="rId5" Type="http://schemas.openxmlformats.org/officeDocument/2006/relationships/oleObject" Target="../embeddings/oleObject228.bin"/><Relationship Id="rId15" Type="http://schemas.openxmlformats.org/officeDocument/2006/relationships/oleObject" Target="../embeddings/oleObject233.bin"/><Relationship Id="rId23" Type="http://schemas.openxmlformats.org/officeDocument/2006/relationships/image" Target="../media/image237.wmf"/><Relationship Id="rId10" Type="http://schemas.openxmlformats.org/officeDocument/2006/relationships/image" Target="../media/image232.wmf"/><Relationship Id="rId19" Type="http://schemas.openxmlformats.org/officeDocument/2006/relationships/oleObject" Target="../embeddings/oleObject235.bin"/><Relationship Id="rId4" Type="http://schemas.openxmlformats.org/officeDocument/2006/relationships/image" Target="../media/image230.wmf"/><Relationship Id="rId9" Type="http://schemas.openxmlformats.org/officeDocument/2006/relationships/oleObject" Target="../embeddings/oleObject230.bin"/><Relationship Id="rId14" Type="http://schemas.openxmlformats.org/officeDocument/2006/relationships/image" Target="../media/image227.wmf"/><Relationship Id="rId22" Type="http://schemas.openxmlformats.org/officeDocument/2006/relationships/oleObject" Target="../embeddings/oleObject237.bin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7.vml"/><Relationship Id="rId4" Type="http://schemas.openxmlformats.org/officeDocument/2006/relationships/image" Target="../media/image238.wmf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1.wmf"/><Relationship Id="rId3" Type="http://schemas.openxmlformats.org/officeDocument/2006/relationships/oleObject" Target="../embeddings/oleObject239.bin"/><Relationship Id="rId7" Type="http://schemas.openxmlformats.org/officeDocument/2006/relationships/oleObject" Target="../embeddings/oleObject24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8.vml"/><Relationship Id="rId6" Type="http://schemas.openxmlformats.org/officeDocument/2006/relationships/image" Target="../media/image240.wmf"/><Relationship Id="rId5" Type="http://schemas.openxmlformats.org/officeDocument/2006/relationships/oleObject" Target="../embeddings/oleObject240.bin"/><Relationship Id="rId10" Type="http://schemas.openxmlformats.org/officeDocument/2006/relationships/image" Target="../media/image242.wmf"/><Relationship Id="rId4" Type="http://schemas.openxmlformats.org/officeDocument/2006/relationships/image" Target="../media/image239.wmf"/><Relationship Id="rId9" Type="http://schemas.openxmlformats.org/officeDocument/2006/relationships/oleObject" Target="../embeddings/oleObject242.bin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5.wmf"/><Relationship Id="rId3" Type="http://schemas.openxmlformats.org/officeDocument/2006/relationships/oleObject" Target="../embeddings/oleObject243.bin"/><Relationship Id="rId7" Type="http://schemas.openxmlformats.org/officeDocument/2006/relationships/oleObject" Target="../embeddings/oleObject245.bin"/><Relationship Id="rId12" Type="http://schemas.openxmlformats.org/officeDocument/2006/relationships/image" Target="../media/image24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9.vml"/><Relationship Id="rId6" Type="http://schemas.openxmlformats.org/officeDocument/2006/relationships/image" Target="../media/image244.wmf"/><Relationship Id="rId11" Type="http://schemas.openxmlformats.org/officeDocument/2006/relationships/oleObject" Target="../embeddings/oleObject247.bin"/><Relationship Id="rId5" Type="http://schemas.openxmlformats.org/officeDocument/2006/relationships/oleObject" Target="../embeddings/oleObject244.bin"/><Relationship Id="rId10" Type="http://schemas.openxmlformats.org/officeDocument/2006/relationships/image" Target="../media/image246.wmf"/><Relationship Id="rId4" Type="http://schemas.openxmlformats.org/officeDocument/2006/relationships/image" Target="../media/image243.wmf"/><Relationship Id="rId9" Type="http://schemas.openxmlformats.org/officeDocument/2006/relationships/oleObject" Target="../embeddings/oleObject246.bin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0.vml"/><Relationship Id="rId6" Type="http://schemas.openxmlformats.org/officeDocument/2006/relationships/image" Target="../media/image249.wmf"/><Relationship Id="rId5" Type="http://schemas.openxmlformats.org/officeDocument/2006/relationships/oleObject" Target="../embeddings/oleObject249.bin"/><Relationship Id="rId4" Type="http://schemas.openxmlformats.org/officeDocument/2006/relationships/image" Target="../media/image248.wmf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1.wmf"/><Relationship Id="rId3" Type="http://schemas.openxmlformats.org/officeDocument/2006/relationships/image" Target="../media/image252.wmf"/><Relationship Id="rId7" Type="http://schemas.openxmlformats.org/officeDocument/2006/relationships/oleObject" Target="../embeddings/oleObject25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1.vml"/><Relationship Id="rId6" Type="http://schemas.openxmlformats.org/officeDocument/2006/relationships/image" Target="../media/image250.wmf"/><Relationship Id="rId5" Type="http://schemas.openxmlformats.org/officeDocument/2006/relationships/oleObject" Target="../embeddings/oleObject250.bin"/><Relationship Id="rId4" Type="http://schemas.openxmlformats.org/officeDocument/2006/relationships/image" Target="../media/image253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6.wmf"/><Relationship Id="rId13" Type="http://schemas.openxmlformats.org/officeDocument/2006/relationships/oleObject" Target="../embeddings/oleObject257.bin"/><Relationship Id="rId18" Type="http://schemas.openxmlformats.org/officeDocument/2006/relationships/oleObject" Target="../embeddings/oleObject259.bin"/><Relationship Id="rId26" Type="http://schemas.openxmlformats.org/officeDocument/2006/relationships/oleObject" Target="../embeddings/oleObject263.bin"/><Relationship Id="rId3" Type="http://schemas.openxmlformats.org/officeDocument/2006/relationships/oleObject" Target="../embeddings/oleObject252.bin"/><Relationship Id="rId21" Type="http://schemas.openxmlformats.org/officeDocument/2006/relationships/image" Target="../media/image262.wmf"/><Relationship Id="rId7" Type="http://schemas.openxmlformats.org/officeDocument/2006/relationships/oleObject" Target="../embeddings/oleObject254.bin"/><Relationship Id="rId12" Type="http://schemas.openxmlformats.org/officeDocument/2006/relationships/image" Target="../media/image258.wmf"/><Relationship Id="rId17" Type="http://schemas.openxmlformats.org/officeDocument/2006/relationships/image" Target="../media/image260.wmf"/><Relationship Id="rId25" Type="http://schemas.openxmlformats.org/officeDocument/2006/relationships/image" Target="../media/image264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58.bin"/><Relationship Id="rId20" Type="http://schemas.openxmlformats.org/officeDocument/2006/relationships/oleObject" Target="../embeddings/oleObject260.bin"/><Relationship Id="rId1" Type="http://schemas.openxmlformats.org/officeDocument/2006/relationships/vmlDrawing" Target="../drawings/vmlDrawing42.vml"/><Relationship Id="rId6" Type="http://schemas.openxmlformats.org/officeDocument/2006/relationships/image" Target="../media/image255.wmf"/><Relationship Id="rId11" Type="http://schemas.openxmlformats.org/officeDocument/2006/relationships/oleObject" Target="../embeddings/oleObject256.bin"/><Relationship Id="rId24" Type="http://schemas.openxmlformats.org/officeDocument/2006/relationships/oleObject" Target="../embeddings/oleObject262.bin"/><Relationship Id="rId5" Type="http://schemas.openxmlformats.org/officeDocument/2006/relationships/oleObject" Target="../embeddings/oleObject253.bin"/><Relationship Id="rId15" Type="http://schemas.openxmlformats.org/officeDocument/2006/relationships/image" Target="../media/image266.png"/><Relationship Id="rId23" Type="http://schemas.openxmlformats.org/officeDocument/2006/relationships/image" Target="../media/image263.wmf"/><Relationship Id="rId10" Type="http://schemas.openxmlformats.org/officeDocument/2006/relationships/image" Target="../media/image257.wmf"/><Relationship Id="rId19" Type="http://schemas.openxmlformats.org/officeDocument/2006/relationships/image" Target="../media/image261.wmf"/><Relationship Id="rId4" Type="http://schemas.openxmlformats.org/officeDocument/2006/relationships/image" Target="../media/image254.wmf"/><Relationship Id="rId9" Type="http://schemas.openxmlformats.org/officeDocument/2006/relationships/oleObject" Target="../embeddings/oleObject255.bin"/><Relationship Id="rId14" Type="http://schemas.openxmlformats.org/officeDocument/2006/relationships/image" Target="../media/image259.wmf"/><Relationship Id="rId22" Type="http://schemas.openxmlformats.org/officeDocument/2006/relationships/oleObject" Target="../embeddings/oleObject261.bin"/><Relationship Id="rId27" Type="http://schemas.openxmlformats.org/officeDocument/2006/relationships/image" Target="../media/image265.wmf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6.bin"/><Relationship Id="rId13" Type="http://schemas.openxmlformats.org/officeDocument/2006/relationships/image" Target="../media/image270.wmf"/><Relationship Id="rId3" Type="http://schemas.openxmlformats.org/officeDocument/2006/relationships/image" Target="../media/image271.wmf"/><Relationship Id="rId7" Type="http://schemas.openxmlformats.org/officeDocument/2006/relationships/oleObject" Target="../embeddings/oleObject265.bin"/><Relationship Id="rId12" Type="http://schemas.openxmlformats.org/officeDocument/2006/relationships/oleObject" Target="../embeddings/oleObject26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3.vml"/><Relationship Id="rId6" Type="http://schemas.openxmlformats.org/officeDocument/2006/relationships/image" Target="../media/image267.wmf"/><Relationship Id="rId11" Type="http://schemas.openxmlformats.org/officeDocument/2006/relationships/image" Target="../media/image269.wmf"/><Relationship Id="rId5" Type="http://schemas.openxmlformats.org/officeDocument/2006/relationships/oleObject" Target="../embeddings/oleObject264.bin"/><Relationship Id="rId10" Type="http://schemas.openxmlformats.org/officeDocument/2006/relationships/oleObject" Target="../embeddings/oleObject267.bin"/><Relationship Id="rId4" Type="http://schemas.openxmlformats.org/officeDocument/2006/relationships/image" Target="../media/image272.png"/><Relationship Id="rId9" Type="http://schemas.openxmlformats.org/officeDocument/2006/relationships/image" Target="../media/image268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13.wmf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5.wmf"/><Relationship Id="rId4" Type="http://schemas.openxmlformats.org/officeDocument/2006/relationships/image" Target="../media/image14.png"/><Relationship Id="rId9" Type="http://schemas.openxmlformats.org/officeDocument/2006/relationships/image" Target="../media/image12.wmf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9.png"/><Relationship Id="rId3" Type="http://schemas.openxmlformats.org/officeDocument/2006/relationships/image" Target="../media/image276.wmf"/><Relationship Id="rId7" Type="http://schemas.openxmlformats.org/officeDocument/2006/relationships/image" Target="../media/image273.wmf"/><Relationship Id="rId12" Type="http://schemas.openxmlformats.org/officeDocument/2006/relationships/image" Target="../media/image27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4.vml"/><Relationship Id="rId6" Type="http://schemas.openxmlformats.org/officeDocument/2006/relationships/oleObject" Target="../embeddings/oleObject269.bin"/><Relationship Id="rId11" Type="http://schemas.openxmlformats.org/officeDocument/2006/relationships/oleObject" Target="../embeddings/oleObject271.bin"/><Relationship Id="rId5" Type="http://schemas.openxmlformats.org/officeDocument/2006/relationships/image" Target="../media/image278.wmf"/><Relationship Id="rId10" Type="http://schemas.openxmlformats.org/officeDocument/2006/relationships/image" Target="../media/image274.wmf"/><Relationship Id="rId4" Type="http://schemas.openxmlformats.org/officeDocument/2006/relationships/image" Target="../media/image277.png"/><Relationship Id="rId9" Type="http://schemas.openxmlformats.org/officeDocument/2006/relationships/oleObject" Target="../embeddings/oleObject270.bin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5.vml"/><Relationship Id="rId6" Type="http://schemas.openxmlformats.org/officeDocument/2006/relationships/image" Target="../media/image275.wmf"/><Relationship Id="rId5" Type="http://schemas.openxmlformats.org/officeDocument/2006/relationships/oleObject" Target="../embeddings/oleObject273.bin"/><Relationship Id="rId4" Type="http://schemas.openxmlformats.org/officeDocument/2006/relationships/image" Target="../media/image274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13" Type="http://schemas.openxmlformats.org/officeDocument/2006/relationships/image" Target="../media/image20.wmf"/><Relationship Id="rId18" Type="http://schemas.openxmlformats.org/officeDocument/2006/relationships/oleObject" Target="../embeddings/oleObject12.bin"/><Relationship Id="rId3" Type="http://schemas.openxmlformats.org/officeDocument/2006/relationships/oleObject" Target="../embeddings/oleObject4.bin"/><Relationship Id="rId21" Type="http://schemas.openxmlformats.org/officeDocument/2006/relationships/image" Target="../media/image24.wmf"/><Relationship Id="rId7" Type="http://schemas.openxmlformats.org/officeDocument/2006/relationships/oleObject" Target="../embeddings/oleObject6.bin"/><Relationship Id="rId12" Type="http://schemas.openxmlformats.org/officeDocument/2006/relationships/oleObject" Target="../embeddings/oleObject9.bin"/><Relationship Id="rId17" Type="http://schemas.openxmlformats.org/officeDocument/2006/relationships/image" Target="../media/image22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1.bin"/><Relationship Id="rId20" Type="http://schemas.openxmlformats.org/officeDocument/2006/relationships/oleObject" Target="../embeddings/oleObject13.bin"/><Relationship Id="rId1" Type="http://schemas.openxmlformats.org/officeDocument/2006/relationships/vmlDrawing" Target="../drawings/vmlDrawing3.vml"/><Relationship Id="rId6" Type="http://schemas.openxmlformats.org/officeDocument/2006/relationships/image" Target="../media/image17.wmf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5.bin"/><Relationship Id="rId15" Type="http://schemas.openxmlformats.org/officeDocument/2006/relationships/image" Target="../media/image21.wmf"/><Relationship Id="rId10" Type="http://schemas.openxmlformats.org/officeDocument/2006/relationships/image" Target="../media/image19.wmf"/><Relationship Id="rId19" Type="http://schemas.openxmlformats.org/officeDocument/2006/relationships/image" Target="../media/image23.wmf"/><Relationship Id="rId4" Type="http://schemas.openxmlformats.org/officeDocument/2006/relationships/image" Target="../media/image16.wmf"/><Relationship Id="rId9" Type="http://schemas.openxmlformats.org/officeDocument/2006/relationships/oleObject" Target="../embeddings/oleObject7.bin"/><Relationship Id="rId14" Type="http://schemas.openxmlformats.org/officeDocument/2006/relationships/oleObject" Target="../embeddings/oleObject10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13" Type="http://schemas.openxmlformats.org/officeDocument/2006/relationships/image" Target="../media/image30.emf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6.bin"/><Relationship Id="rId12" Type="http://schemas.openxmlformats.org/officeDocument/2006/relationships/image" Target="../media/image2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6.wmf"/><Relationship Id="rId11" Type="http://schemas.openxmlformats.org/officeDocument/2006/relationships/oleObject" Target="../embeddings/oleObject18.bin"/><Relationship Id="rId5" Type="http://schemas.openxmlformats.org/officeDocument/2006/relationships/oleObject" Target="../embeddings/oleObject15.bin"/><Relationship Id="rId15" Type="http://schemas.openxmlformats.org/officeDocument/2006/relationships/image" Target="../media/image32.emf"/><Relationship Id="rId10" Type="http://schemas.openxmlformats.org/officeDocument/2006/relationships/image" Target="../media/image28.wmf"/><Relationship Id="rId4" Type="http://schemas.openxmlformats.org/officeDocument/2006/relationships/image" Target="../media/image25.wmf"/><Relationship Id="rId9" Type="http://schemas.openxmlformats.org/officeDocument/2006/relationships/oleObject" Target="../embeddings/oleObject17.bin"/><Relationship Id="rId14" Type="http://schemas.openxmlformats.org/officeDocument/2006/relationships/image" Target="../media/image31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13" Type="http://schemas.openxmlformats.org/officeDocument/2006/relationships/oleObject" Target="../embeddings/oleObject24.bin"/><Relationship Id="rId18" Type="http://schemas.openxmlformats.org/officeDocument/2006/relationships/image" Target="../media/image38.wmf"/><Relationship Id="rId26" Type="http://schemas.openxmlformats.org/officeDocument/2006/relationships/image" Target="../media/image42.wmf"/><Relationship Id="rId3" Type="http://schemas.openxmlformats.org/officeDocument/2006/relationships/oleObject" Target="../embeddings/oleObject19.bin"/><Relationship Id="rId21" Type="http://schemas.openxmlformats.org/officeDocument/2006/relationships/oleObject" Target="../embeddings/oleObject28.bin"/><Relationship Id="rId7" Type="http://schemas.openxmlformats.org/officeDocument/2006/relationships/oleObject" Target="../embeddings/oleObject21.bin"/><Relationship Id="rId12" Type="http://schemas.openxmlformats.org/officeDocument/2006/relationships/image" Target="../media/image35.wmf"/><Relationship Id="rId17" Type="http://schemas.openxmlformats.org/officeDocument/2006/relationships/oleObject" Target="../embeddings/oleObject26.bin"/><Relationship Id="rId25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7.wmf"/><Relationship Id="rId20" Type="http://schemas.openxmlformats.org/officeDocument/2006/relationships/image" Target="../media/image39.wmf"/><Relationship Id="rId29" Type="http://schemas.openxmlformats.org/officeDocument/2006/relationships/oleObject" Target="../embeddings/oleObject32.bin"/><Relationship Id="rId1" Type="http://schemas.openxmlformats.org/officeDocument/2006/relationships/vmlDrawing" Target="../drawings/vmlDrawing5.vml"/><Relationship Id="rId6" Type="http://schemas.openxmlformats.org/officeDocument/2006/relationships/image" Target="../media/image20.wmf"/><Relationship Id="rId11" Type="http://schemas.openxmlformats.org/officeDocument/2006/relationships/oleObject" Target="../embeddings/oleObject23.bin"/><Relationship Id="rId24" Type="http://schemas.openxmlformats.org/officeDocument/2006/relationships/image" Target="../media/image41.wmf"/><Relationship Id="rId5" Type="http://schemas.openxmlformats.org/officeDocument/2006/relationships/oleObject" Target="../embeddings/oleObject20.bin"/><Relationship Id="rId15" Type="http://schemas.openxmlformats.org/officeDocument/2006/relationships/oleObject" Target="../embeddings/oleObject25.bin"/><Relationship Id="rId23" Type="http://schemas.openxmlformats.org/officeDocument/2006/relationships/oleObject" Target="../embeddings/oleObject29.bin"/><Relationship Id="rId28" Type="http://schemas.openxmlformats.org/officeDocument/2006/relationships/image" Target="../media/image43.wmf"/><Relationship Id="rId10" Type="http://schemas.openxmlformats.org/officeDocument/2006/relationships/image" Target="../media/image34.wmf"/><Relationship Id="rId19" Type="http://schemas.openxmlformats.org/officeDocument/2006/relationships/oleObject" Target="../embeddings/oleObject27.bin"/><Relationship Id="rId4" Type="http://schemas.openxmlformats.org/officeDocument/2006/relationships/image" Target="../media/image19.wmf"/><Relationship Id="rId9" Type="http://schemas.openxmlformats.org/officeDocument/2006/relationships/oleObject" Target="../embeddings/oleObject22.bin"/><Relationship Id="rId14" Type="http://schemas.openxmlformats.org/officeDocument/2006/relationships/image" Target="../media/image36.wmf"/><Relationship Id="rId22" Type="http://schemas.openxmlformats.org/officeDocument/2006/relationships/image" Target="../media/image40.wmf"/><Relationship Id="rId27" Type="http://schemas.openxmlformats.org/officeDocument/2006/relationships/oleObject" Target="../embeddings/oleObject31.bin"/><Relationship Id="rId30" Type="http://schemas.openxmlformats.org/officeDocument/2006/relationships/image" Target="../media/image44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13" Type="http://schemas.openxmlformats.org/officeDocument/2006/relationships/image" Target="../media/image49.wmf"/><Relationship Id="rId3" Type="http://schemas.openxmlformats.org/officeDocument/2006/relationships/image" Target="../media/image52.wmf"/><Relationship Id="rId7" Type="http://schemas.openxmlformats.org/officeDocument/2006/relationships/image" Target="../media/image46.wmf"/><Relationship Id="rId12" Type="http://schemas.openxmlformats.org/officeDocument/2006/relationships/oleObject" Target="../embeddings/oleObject37.bin"/><Relationship Id="rId17" Type="http://schemas.openxmlformats.org/officeDocument/2006/relationships/image" Target="../media/image51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39.bin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34.bin"/><Relationship Id="rId11" Type="http://schemas.openxmlformats.org/officeDocument/2006/relationships/image" Target="../media/image48.wmf"/><Relationship Id="rId5" Type="http://schemas.openxmlformats.org/officeDocument/2006/relationships/image" Target="../media/image45.wmf"/><Relationship Id="rId15" Type="http://schemas.openxmlformats.org/officeDocument/2006/relationships/image" Target="../media/image50.wmf"/><Relationship Id="rId10" Type="http://schemas.openxmlformats.org/officeDocument/2006/relationships/oleObject" Target="../embeddings/oleObject36.bin"/><Relationship Id="rId4" Type="http://schemas.openxmlformats.org/officeDocument/2006/relationships/oleObject" Target="../embeddings/oleObject33.bin"/><Relationship Id="rId9" Type="http://schemas.openxmlformats.org/officeDocument/2006/relationships/image" Target="../media/image47.png"/><Relationship Id="rId14" Type="http://schemas.openxmlformats.org/officeDocument/2006/relationships/oleObject" Target="../embeddings/oleObject3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504825" y="476250"/>
            <a:ext cx="7667625" cy="576263"/>
          </a:xfrm>
        </p:spPr>
        <p:txBody>
          <a:bodyPr/>
          <a:lstStyle/>
          <a:p>
            <a:r>
              <a:rPr lang="en-US" altLang="zh-TW" sz="2800" b="1" u="sng" dirty="0" smtClean="0">
                <a:solidFill>
                  <a:srgbClr val="B90523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Ch4. (Electric </a:t>
            </a:r>
            <a:r>
              <a:rPr lang="en-US" altLang="zh-TW" sz="2800" b="1" u="sng" dirty="0">
                <a:solidFill>
                  <a:srgbClr val="B90523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Fields in Matter)</a:t>
            </a:r>
            <a:endParaRPr lang="zh-TW" altLang="en-US" sz="2800" b="1" u="sng" dirty="0">
              <a:solidFill>
                <a:srgbClr val="B90523"/>
              </a:solidFill>
              <a:latin typeface="Times New Roman" panose="02020603050405020304" pitchFamily="18" charset="0"/>
              <a:ea typeface="標楷體" panose="03000509000000000000" pitchFamily="65" charset="-120"/>
            </a:endParaRPr>
          </a:p>
        </p:txBody>
      </p:sp>
      <p:sp>
        <p:nvSpPr>
          <p:cNvPr id="94221" name="Rectangle 13"/>
          <p:cNvSpPr>
            <a:spLocks noChangeArrowheads="1"/>
          </p:cNvSpPr>
          <p:nvPr/>
        </p:nvSpPr>
        <p:spPr bwMode="auto">
          <a:xfrm>
            <a:off x="1331913" y="2205038"/>
            <a:ext cx="6769100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en-US" altLang="zh-TW" sz="2400" b="1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4.1</a:t>
            </a:r>
            <a:r>
              <a:rPr lang="en-US" altLang="zh-TW" sz="2400" b="1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(Polarization</a:t>
            </a:r>
            <a:r>
              <a:rPr lang="en-US" altLang="zh-TW" sz="2400" b="1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)</a:t>
            </a:r>
          </a:p>
          <a:p>
            <a:endParaRPr lang="en-US" altLang="zh-TW" sz="2400" b="1" dirty="0">
              <a:solidFill>
                <a:srgbClr val="1903BB"/>
              </a:solidFill>
              <a:latin typeface="Times New Roman" panose="02020603050405020304" pitchFamily="18" charset="0"/>
              <a:ea typeface="標楷體" panose="03000509000000000000" pitchFamily="65" charset="-120"/>
            </a:endParaRPr>
          </a:p>
          <a:p>
            <a:r>
              <a:rPr kumimoji="0" lang="en-US" altLang="zh-TW" sz="2400" b="1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4.2 </a:t>
            </a:r>
            <a:r>
              <a:rPr kumimoji="0" lang="en-US" altLang="zh-TW" sz="2400" b="1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(</a:t>
            </a:r>
            <a:r>
              <a:rPr kumimoji="0" lang="en-US" altLang="zh-TW" sz="2400" b="1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The Field of a Polarized Object)</a:t>
            </a:r>
          </a:p>
          <a:p>
            <a:endParaRPr kumimoji="0" lang="en-US" altLang="zh-TW" sz="2400" b="1" dirty="0">
              <a:solidFill>
                <a:srgbClr val="1903BB"/>
              </a:solidFill>
              <a:latin typeface="Times New Roman" panose="02020603050405020304" pitchFamily="18" charset="0"/>
              <a:ea typeface="標楷體" panose="03000509000000000000" pitchFamily="65" charset="-120"/>
            </a:endParaRPr>
          </a:p>
          <a:p>
            <a:r>
              <a:rPr kumimoji="0" lang="en-US" altLang="zh-TW" sz="2400" b="1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4.3 </a:t>
            </a:r>
            <a:r>
              <a:rPr kumimoji="0" lang="en-US" altLang="zh-TW" sz="2400" b="1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(</a:t>
            </a:r>
            <a:r>
              <a:rPr kumimoji="0" lang="en-US" altLang="zh-TW" sz="2400" b="1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The Electric Displacement)</a:t>
            </a:r>
          </a:p>
          <a:p>
            <a:endParaRPr kumimoji="0" lang="en-US" altLang="zh-TW" sz="2400" b="1" dirty="0">
              <a:solidFill>
                <a:srgbClr val="1903BB"/>
              </a:solidFill>
              <a:latin typeface="Times New Roman" panose="02020603050405020304" pitchFamily="18" charset="0"/>
              <a:ea typeface="標楷體" panose="03000509000000000000" pitchFamily="65" charset="-120"/>
            </a:endParaRPr>
          </a:p>
          <a:p>
            <a:r>
              <a:rPr kumimoji="0" lang="en-US" altLang="zh-TW" sz="2400" b="1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4.4 </a:t>
            </a:r>
            <a:r>
              <a:rPr kumimoji="0" lang="en-US" altLang="zh-TW" sz="2400" b="1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(</a:t>
            </a:r>
            <a:r>
              <a:rPr kumimoji="0" lang="en-US" altLang="zh-TW" sz="2400" b="1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Linear Dielectrics)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04813"/>
            <a:ext cx="7667625" cy="720725"/>
          </a:xfrm>
        </p:spPr>
        <p:txBody>
          <a:bodyPr/>
          <a:lstStyle/>
          <a:p>
            <a:r>
              <a:rPr kumimoji="0" lang="en-US" altLang="zh-TW" sz="24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4.2.1.2(The </a:t>
            </a:r>
            <a:r>
              <a:rPr kumimoji="0" lang="en-US" altLang="zh-TW" sz="24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Field of a Polarized Object)– </a:t>
            </a:r>
            <a:r>
              <a:rPr kumimoji="0" lang="en-US" altLang="zh-TW" sz="24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(</a:t>
            </a:r>
            <a:r>
              <a:rPr kumimoji="0" lang="en-US" altLang="zh-TW" sz="24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Bound Charges)</a:t>
            </a:r>
          </a:p>
        </p:txBody>
      </p:sp>
      <p:graphicFrame>
        <p:nvGraphicFramePr>
          <p:cNvPr id="329744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3490257"/>
              </p:ext>
            </p:extLst>
          </p:nvPr>
        </p:nvGraphicFramePr>
        <p:xfrm>
          <a:off x="1154906" y="2066131"/>
          <a:ext cx="5824538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809" name="方程式" r:id="rId3" imgW="3085920" imgH="457200" progId="Equation.3">
                  <p:embed/>
                </p:oleObj>
              </mc:Choice>
              <mc:Fallback>
                <p:oleObj name="方程式" r:id="rId3" imgW="3085920" imgH="4572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4906" y="2066131"/>
                        <a:ext cx="5824538" cy="857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9745" name="Object 17"/>
          <p:cNvGraphicFramePr>
            <a:graphicFrameLocks noChangeAspect="1"/>
          </p:cNvGraphicFramePr>
          <p:nvPr/>
        </p:nvGraphicFramePr>
        <p:xfrm>
          <a:off x="1042988" y="1341438"/>
          <a:ext cx="1341437" cy="738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810" name="方程式" r:id="rId5" imgW="711000" imgH="393480" progId="Equation.3">
                  <p:embed/>
                </p:oleObj>
              </mc:Choice>
              <mc:Fallback>
                <p:oleObj name="方程式" r:id="rId5" imgW="711000" imgH="39348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1341438"/>
                        <a:ext cx="1341437" cy="738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9748" name="Text Box 20"/>
          <p:cNvSpPr txBox="1">
            <a:spLocks noChangeArrowheads="1"/>
          </p:cNvSpPr>
          <p:nvPr/>
        </p:nvSpPr>
        <p:spPr bwMode="auto">
          <a:xfrm>
            <a:off x="2700338" y="1484313"/>
            <a:ext cx="5975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TW"/>
              <a:t>Note that the differentiation is with respect to the source coordinates </a:t>
            </a:r>
          </a:p>
        </p:txBody>
      </p:sp>
      <p:graphicFrame>
        <p:nvGraphicFramePr>
          <p:cNvPr id="329749" name="Object 21"/>
          <p:cNvGraphicFramePr>
            <a:graphicFrameLocks noChangeAspect="1"/>
          </p:cNvGraphicFramePr>
          <p:nvPr/>
        </p:nvGraphicFramePr>
        <p:xfrm>
          <a:off x="4067175" y="1773238"/>
          <a:ext cx="263525" cy="309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811" name="方程式" r:id="rId7" imgW="139680" imgH="164880" progId="Equation.3">
                  <p:embed/>
                </p:oleObj>
              </mc:Choice>
              <mc:Fallback>
                <p:oleObj name="方程式" r:id="rId7" imgW="139680" imgH="16488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175" y="1773238"/>
                        <a:ext cx="263525" cy="309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9750" name="Text Box 22"/>
          <p:cNvSpPr txBox="1">
            <a:spLocks noChangeArrowheads="1"/>
          </p:cNvSpPr>
          <p:nvPr/>
        </p:nvSpPr>
        <p:spPr bwMode="auto">
          <a:xfrm>
            <a:off x="84931" y="3161504"/>
            <a:ext cx="2139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dirty="0"/>
              <a:t>Integrating by parts</a:t>
            </a:r>
          </a:p>
        </p:txBody>
      </p:sp>
      <p:graphicFrame>
        <p:nvGraphicFramePr>
          <p:cNvPr id="329751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3023721"/>
              </p:ext>
            </p:extLst>
          </p:nvPr>
        </p:nvGraphicFramePr>
        <p:xfrm>
          <a:off x="274637" y="3530598"/>
          <a:ext cx="4625975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812" name="方程式" r:id="rId9" imgW="2450880" imgH="457200" progId="Equation.3">
                  <p:embed/>
                </p:oleObj>
              </mc:Choice>
              <mc:Fallback>
                <p:oleObj name="方程式" r:id="rId9" imgW="2450880" imgH="45720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637" y="3530598"/>
                        <a:ext cx="4625975" cy="857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9752" name="Text Box 24"/>
          <p:cNvSpPr txBox="1">
            <a:spLocks noChangeArrowheads="1"/>
          </p:cNvSpPr>
          <p:nvPr/>
        </p:nvSpPr>
        <p:spPr bwMode="auto">
          <a:xfrm>
            <a:off x="97631" y="4330462"/>
            <a:ext cx="3232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dirty="0"/>
              <a:t>Using the divergence theorem</a:t>
            </a:r>
          </a:p>
        </p:txBody>
      </p:sp>
      <p:graphicFrame>
        <p:nvGraphicFramePr>
          <p:cNvPr id="329753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9650879"/>
              </p:ext>
            </p:extLst>
          </p:nvPr>
        </p:nvGraphicFramePr>
        <p:xfrm>
          <a:off x="539750" y="5373216"/>
          <a:ext cx="4433887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813" name="方程式" r:id="rId11" imgW="2349360" imgH="431640" progId="Equation.3">
                  <p:embed/>
                </p:oleObj>
              </mc:Choice>
              <mc:Fallback>
                <p:oleObj name="方程式" r:id="rId11" imgW="2349360" imgH="43164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5373216"/>
                        <a:ext cx="4433887" cy="809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325232" y="3175811"/>
            <a:ext cx="4010935" cy="42463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39750" y="4720659"/>
            <a:ext cx="6084168" cy="7413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73" name="Rectangle 21"/>
          <p:cNvSpPr>
            <a:spLocks noChangeArrowheads="1"/>
          </p:cNvSpPr>
          <p:nvPr/>
        </p:nvSpPr>
        <p:spPr bwMode="auto">
          <a:xfrm>
            <a:off x="1835150" y="5445125"/>
            <a:ext cx="4608513" cy="936625"/>
          </a:xfrm>
          <a:prstGeom prst="rect">
            <a:avLst/>
          </a:prstGeom>
          <a:solidFill>
            <a:schemeClr val="accent1">
              <a:alpha val="7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72" name="Rectangle 20"/>
          <p:cNvSpPr>
            <a:spLocks noChangeArrowheads="1"/>
          </p:cNvSpPr>
          <p:nvPr/>
        </p:nvSpPr>
        <p:spPr bwMode="auto">
          <a:xfrm>
            <a:off x="1979613" y="1268413"/>
            <a:ext cx="4608512" cy="936625"/>
          </a:xfrm>
          <a:prstGeom prst="rect">
            <a:avLst/>
          </a:prstGeom>
          <a:solidFill>
            <a:schemeClr val="accent1">
              <a:alpha val="7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04813"/>
            <a:ext cx="7667625" cy="720725"/>
          </a:xfrm>
        </p:spPr>
        <p:txBody>
          <a:bodyPr/>
          <a:lstStyle/>
          <a:p>
            <a:r>
              <a:rPr kumimoji="0" lang="en-US" altLang="zh-TW" sz="24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4.2.1.3(The </a:t>
            </a:r>
            <a:r>
              <a:rPr kumimoji="0" lang="en-US" altLang="zh-TW" sz="24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Field of a Polarized Object)– </a:t>
            </a:r>
            <a:r>
              <a:rPr kumimoji="0" lang="en-US" altLang="zh-TW" sz="24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(</a:t>
            </a:r>
            <a:r>
              <a:rPr kumimoji="0" lang="en-US" altLang="zh-TW" sz="24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Bound Charges)</a:t>
            </a:r>
          </a:p>
        </p:txBody>
      </p:sp>
      <p:graphicFrame>
        <p:nvGraphicFramePr>
          <p:cNvPr id="330762" name="Object 10"/>
          <p:cNvGraphicFramePr>
            <a:graphicFrameLocks noChangeAspect="1"/>
          </p:cNvGraphicFramePr>
          <p:nvPr/>
        </p:nvGraphicFramePr>
        <p:xfrm>
          <a:off x="2051050" y="1341438"/>
          <a:ext cx="4433888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824" name="方程式" r:id="rId3" imgW="2349360" imgH="431640" progId="Equation.3">
                  <p:embed/>
                </p:oleObj>
              </mc:Choice>
              <mc:Fallback>
                <p:oleObj name="方程式" r:id="rId3" imgW="2349360" imgH="43164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050" y="1341438"/>
                        <a:ext cx="4433888" cy="809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0763" name="Text Box 11"/>
          <p:cNvSpPr txBox="1">
            <a:spLocks noChangeArrowheads="1"/>
          </p:cNvSpPr>
          <p:nvPr/>
        </p:nvSpPr>
        <p:spPr bwMode="auto">
          <a:xfrm>
            <a:off x="663575" y="2297113"/>
            <a:ext cx="5861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The first term looks like the potential of </a:t>
            </a:r>
            <a:r>
              <a:rPr lang="en-US" altLang="zh-TW">
                <a:solidFill>
                  <a:srgbClr val="B90523"/>
                </a:solidFill>
              </a:rPr>
              <a:t>a surface charge</a:t>
            </a:r>
          </a:p>
        </p:txBody>
      </p:sp>
      <p:graphicFrame>
        <p:nvGraphicFramePr>
          <p:cNvPr id="330764" name="Object 12"/>
          <p:cNvGraphicFramePr>
            <a:graphicFrameLocks noChangeAspect="1"/>
          </p:cNvGraphicFramePr>
          <p:nvPr/>
        </p:nvGraphicFramePr>
        <p:xfrm>
          <a:off x="1979613" y="3241675"/>
          <a:ext cx="114935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825" name="方程式" r:id="rId5" imgW="609480" imgH="253800" progId="Equation.3">
                  <p:embed/>
                </p:oleObj>
              </mc:Choice>
              <mc:Fallback>
                <p:oleObj name="方程式" r:id="rId5" imgW="609480" imgH="2538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613" y="3241675"/>
                        <a:ext cx="1149350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0765" name="Text Box 13"/>
          <p:cNvSpPr txBox="1">
            <a:spLocks noChangeArrowheads="1"/>
          </p:cNvSpPr>
          <p:nvPr/>
        </p:nvSpPr>
        <p:spPr bwMode="auto">
          <a:xfrm>
            <a:off x="3687763" y="3313113"/>
            <a:ext cx="3663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Where      is the normal unit vector</a:t>
            </a:r>
          </a:p>
        </p:txBody>
      </p:sp>
      <p:graphicFrame>
        <p:nvGraphicFramePr>
          <p:cNvPr id="330766" name="Object 14"/>
          <p:cNvGraphicFramePr>
            <a:graphicFrameLocks noChangeAspect="1"/>
          </p:cNvGraphicFramePr>
          <p:nvPr/>
        </p:nvGraphicFramePr>
        <p:xfrm>
          <a:off x="4548188" y="3313113"/>
          <a:ext cx="239712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826" name="方程式" r:id="rId7" imgW="126720" imgH="177480" progId="Equation.3">
                  <p:embed/>
                </p:oleObj>
              </mc:Choice>
              <mc:Fallback>
                <p:oleObj name="方程式" r:id="rId7" imgW="126720" imgH="17748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8188" y="3313113"/>
                        <a:ext cx="239712" cy="333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0767" name="Text Box 15"/>
          <p:cNvSpPr txBox="1">
            <a:spLocks noChangeArrowheads="1"/>
          </p:cNvSpPr>
          <p:nvPr/>
        </p:nvSpPr>
        <p:spPr bwMode="auto">
          <a:xfrm>
            <a:off x="684213" y="3862388"/>
            <a:ext cx="6775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While the second term looks like the potential of </a:t>
            </a:r>
            <a:r>
              <a:rPr lang="en-US" altLang="zh-TW">
                <a:solidFill>
                  <a:srgbClr val="B90523"/>
                </a:solidFill>
              </a:rPr>
              <a:t>a volume charge</a:t>
            </a:r>
          </a:p>
        </p:txBody>
      </p:sp>
      <p:graphicFrame>
        <p:nvGraphicFramePr>
          <p:cNvPr id="330768" name="Object 16"/>
          <p:cNvGraphicFramePr>
            <a:graphicFrameLocks noChangeAspect="1"/>
          </p:cNvGraphicFramePr>
          <p:nvPr/>
        </p:nvGraphicFramePr>
        <p:xfrm>
          <a:off x="3276600" y="4826000"/>
          <a:ext cx="136525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827" name="方程式" r:id="rId9" imgW="723600" imgH="253800" progId="Equation.3">
                  <p:embed/>
                </p:oleObj>
              </mc:Choice>
              <mc:Fallback>
                <p:oleObj name="方程式" r:id="rId9" imgW="723600" imgH="2538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4826000"/>
                        <a:ext cx="1365250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0769" name="Object 17"/>
          <p:cNvGraphicFramePr>
            <a:graphicFrameLocks noChangeAspect="1"/>
          </p:cNvGraphicFramePr>
          <p:nvPr/>
        </p:nvGraphicFramePr>
        <p:xfrm>
          <a:off x="2124075" y="5516563"/>
          <a:ext cx="3763963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828" name="方程式" r:id="rId11" imgW="1993680" imgH="431640" progId="Equation.3">
                  <p:embed/>
                </p:oleObj>
              </mc:Choice>
              <mc:Fallback>
                <p:oleObj name="方程式" r:id="rId11" imgW="1993680" imgH="43164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4075" y="5516563"/>
                        <a:ext cx="3763963" cy="809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0770" name="Rectangle 18"/>
          <p:cNvSpPr>
            <a:spLocks noChangeArrowheads="1"/>
          </p:cNvSpPr>
          <p:nvPr/>
        </p:nvSpPr>
        <p:spPr bwMode="auto">
          <a:xfrm>
            <a:off x="2627313" y="2781300"/>
            <a:ext cx="2609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>
                <a:solidFill>
                  <a:srgbClr val="B90523"/>
                </a:solidFill>
              </a:rPr>
              <a:t>surface charge density :</a:t>
            </a:r>
            <a:endParaRPr lang="zh-TW" altLang="en-US">
              <a:solidFill>
                <a:srgbClr val="B90523"/>
              </a:solidFill>
            </a:endParaRPr>
          </a:p>
        </p:txBody>
      </p:sp>
      <p:sp>
        <p:nvSpPr>
          <p:cNvPr id="330771" name="Rectangle 19"/>
          <p:cNvSpPr>
            <a:spLocks noChangeArrowheads="1"/>
          </p:cNvSpPr>
          <p:nvPr/>
        </p:nvSpPr>
        <p:spPr bwMode="auto">
          <a:xfrm>
            <a:off x="2627313" y="4359275"/>
            <a:ext cx="2597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>
                <a:solidFill>
                  <a:srgbClr val="B90523"/>
                </a:solidFill>
              </a:rPr>
              <a:t>volume charge density :</a:t>
            </a:r>
            <a:endParaRPr lang="zh-TW" altLang="en-US">
              <a:solidFill>
                <a:srgbClr val="B9052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77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04813"/>
            <a:ext cx="7667625" cy="720725"/>
          </a:xfrm>
        </p:spPr>
        <p:txBody>
          <a:bodyPr/>
          <a:lstStyle/>
          <a:p>
            <a:r>
              <a:rPr kumimoji="0" lang="en-US" altLang="zh-TW" sz="24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4.2.1.4(The </a:t>
            </a:r>
            <a:r>
              <a:rPr kumimoji="0" lang="en-US" altLang="zh-TW" sz="24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Field of a Polarized Object)– </a:t>
            </a:r>
            <a:r>
              <a:rPr kumimoji="0" lang="en-US" altLang="zh-TW" sz="24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(</a:t>
            </a:r>
            <a:r>
              <a:rPr kumimoji="0" lang="en-US" altLang="zh-TW" sz="24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Bound Charges)</a:t>
            </a:r>
          </a:p>
        </p:txBody>
      </p:sp>
      <p:sp>
        <p:nvSpPr>
          <p:cNvPr id="331790" name="Text Box 14"/>
          <p:cNvSpPr txBox="1">
            <a:spLocks noChangeArrowheads="1"/>
          </p:cNvSpPr>
          <p:nvPr/>
        </p:nvSpPr>
        <p:spPr bwMode="auto">
          <a:xfrm>
            <a:off x="539750" y="1214438"/>
            <a:ext cx="1651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sz="2000" b="1">
                <a:solidFill>
                  <a:srgbClr val="B90523"/>
                </a:solidFill>
              </a:rPr>
              <a:t>Example 4.2</a:t>
            </a:r>
          </a:p>
        </p:txBody>
      </p:sp>
      <p:sp>
        <p:nvSpPr>
          <p:cNvPr id="331791" name="Text Box 15"/>
          <p:cNvSpPr txBox="1">
            <a:spLocks noChangeArrowheads="1"/>
          </p:cNvSpPr>
          <p:nvPr/>
        </p:nvSpPr>
        <p:spPr bwMode="auto">
          <a:xfrm>
            <a:off x="684213" y="1574800"/>
            <a:ext cx="80645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2000"/>
              <a:t>Find the electric field produced by a uniformly polarized sphere of radius R</a:t>
            </a:r>
            <a:endParaRPr lang="en-US" altLang="zh-TW" sz="2000">
              <a:sym typeface="Symbol" panose="05050102010706020507" pitchFamily="18" charset="2"/>
            </a:endParaRPr>
          </a:p>
        </p:txBody>
      </p:sp>
      <p:sp>
        <p:nvSpPr>
          <p:cNvPr id="331792" name="Line 16"/>
          <p:cNvSpPr>
            <a:spLocks noChangeShapeType="1"/>
          </p:cNvSpPr>
          <p:nvPr/>
        </p:nvSpPr>
        <p:spPr bwMode="auto">
          <a:xfrm>
            <a:off x="611188" y="2420938"/>
            <a:ext cx="7777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331805" name="Object 29"/>
          <p:cNvGraphicFramePr>
            <a:graphicFrameLocks noChangeAspect="1"/>
          </p:cNvGraphicFramePr>
          <p:nvPr/>
        </p:nvGraphicFramePr>
        <p:xfrm>
          <a:off x="4500563" y="3141663"/>
          <a:ext cx="2227262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1862" name="方程式" r:id="rId3" imgW="1180800" imgH="253800" progId="Equation.3">
                  <p:embed/>
                </p:oleObj>
              </mc:Choice>
              <mc:Fallback>
                <p:oleObj name="方程式" r:id="rId3" imgW="1180800" imgH="253800" progId="Equation.3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563" y="3141663"/>
                        <a:ext cx="2227262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1808" name="Text Box 32"/>
          <p:cNvSpPr txBox="1">
            <a:spLocks noChangeArrowheads="1"/>
          </p:cNvSpPr>
          <p:nvPr/>
        </p:nvSpPr>
        <p:spPr bwMode="auto">
          <a:xfrm>
            <a:off x="3492500" y="2657475"/>
            <a:ext cx="24780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Since       is uniform </a:t>
            </a:r>
            <a:r>
              <a:rPr lang="en-US" altLang="zh-TW">
                <a:sym typeface="Wingdings" panose="05000000000000000000" pitchFamily="2" charset="2"/>
              </a:rPr>
              <a:t></a:t>
            </a:r>
            <a:endParaRPr lang="en-US" altLang="zh-TW"/>
          </a:p>
        </p:txBody>
      </p:sp>
      <p:graphicFrame>
        <p:nvGraphicFramePr>
          <p:cNvPr id="331809" name="Object 33"/>
          <p:cNvGraphicFramePr>
            <a:graphicFrameLocks noChangeAspect="1"/>
          </p:cNvGraphicFramePr>
          <p:nvPr/>
        </p:nvGraphicFramePr>
        <p:xfrm>
          <a:off x="4256088" y="2617788"/>
          <a:ext cx="26352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1863" name="方程式" r:id="rId5" imgW="139680" imgH="203040" progId="Equation.3">
                  <p:embed/>
                </p:oleObj>
              </mc:Choice>
              <mc:Fallback>
                <p:oleObj name="方程式" r:id="rId5" imgW="139680" imgH="203040" progId="Equation.3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6088" y="2617788"/>
                        <a:ext cx="263525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1810" name="Object 34"/>
          <p:cNvGraphicFramePr>
            <a:graphicFrameLocks noChangeAspect="1"/>
          </p:cNvGraphicFramePr>
          <p:nvPr/>
        </p:nvGraphicFramePr>
        <p:xfrm>
          <a:off x="6015038" y="2565400"/>
          <a:ext cx="179705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1864" name="方程式" r:id="rId7" imgW="952200" imgH="253800" progId="Equation.3">
                  <p:embed/>
                </p:oleObj>
              </mc:Choice>
              <mc:Fallback>
                <p:oleObj name="方程式" r:id="rId7" imgW="952200" imgH="253800" progId="Equation.3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5038" y="2565400"/>
                        <a:ext cx="1797050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1812" name="Rectangle 36"/>
          <p:cNvSpPr>
            <a:spLocks noChangeArrowheads="1"/>
          </p:cNvSpPr>
          <p:nvPr/>
        </p:nvSpPr>
        <p:spPr bwMode="auto">
          <a:xfrm>
            <a:off x="2940050" y="3783013"/>
            <a:ext cx="6203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azimuthally symmetry and spherically symmetrical problem </a:t>
            </a:r>
          </a:p>
        </p:txBody>
      </p:sp>
      <p:pic>
        <p:nvPicPr>
          <p:cNvPr id="331813" name="Picture 3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4365625"/>
            <a:ext cx="3529012" cy="71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1814" name="Picture 3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6088" y="5345993"/>
            <a:ext cx="5256212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8" descr="f4015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09" t="7900" r="8748" b="19999"/>
          <a:stretch/>
        </p:blipFill>
        <p:spPr bwMode="auto">
          <a:xfrm>
            <a:off x="458217" y="4638573"/>
            <a:ext cx="2016224" cy="2087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4" descr="f4009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54" t="11353" r="17268" b="22636"/>
          <a:stretch/>
        </p:blipFill>
        <p:spPr bwMode="auto">
          <a:xfrm>
            <a:off x="530225" y="2521644"/>
            <a:ext cx="1872208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04813"/>
            <a:ext cx="7667625" cy="720725"/>
          </a:xfrm>
        </p:spPr>
        <p:txBody>
          <a:bodyPr/>
          <a:lstStyle/>
          <a:p>
            <a:r>
              <a:rPr kumimoji="0" lang="en-US" altLang="zh-TW" sz="24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4.2.1.5(The </a:t>
            </a:r>
            <a:r>
              <a:rPr kumimoji="0" lang="en-US" altLang="zh-TW" sz="24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Field of a Polarized Object)– </a:t>
            </a:r>
            <a:r>
              <a:rPr kumimoji="0" lang="en-US" altLang="zh-TW" sz="24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(</a:t>
            </a:r>
            <a:r>
              <a:rPr kumimoji="0" lang="en-US" altLang="zh-TW" sz="24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Bound Charges)</a:t>
            </a:r>
          </a:p>
        </p:txBody>
      </p:sp>
      <p:pic>
        <p:nvPicPr>
          <p:cNvPr id="332824" name="Picture 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4650" y="2133600"/>
            <a:ext cx="4392613" cy="71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2825" name="Picture 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1412875"/>
            <a:ext cx="5688013" cy="690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2826" name="Picture 2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2851150"/>
            <a:ext cx="2376487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2827" name="Line 27"/>
          <p:cNvSpPr>
            <a:spLocks noChangeShapeType="1"/>
          </p:cNvSpPr>
          <p:nvPr/>
        </p:nvSpPr>
        <p:spPr bwMode="auto">
          <a:xfrm>
            <a:off x="179388" y="3284538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pic>
        <p:nvPicPr>
          <p:cNvPr id="332828" name="Picture 2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924175"/>
            <a:ext cx="4176712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2829" name="Line 29"/>
          <p:cNvSpPr>
            <a:spLocks noChangeShapeType="1"/>
          </p:cNvSpPr>
          <p:nvPr/>
        </p:nvSpPr>
        <p:spPr bwMode="auto">
          <a:xfrm flipV="1">
            <a:off x="3851275" y="3284538"/>
            <a:ext cx="5778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pic>
        <p:nvPicPr>
          <p:cNvPr id="332830" name="Picture 3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3819525"/>
            <a:ext cx="345598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2831" name="Picture 3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6738" y="4581525"/>
            <a:ext cx="5543550" cy="725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2832" name="Picture 3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5516563"/>
            <a:ext cx="79930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2833" name="Rectangle 33"/>
          <p:cNvSpPr>
            <a:spLocks noChangeArrowheads="1"/>
          </p:cNvSpPr>
          <p:nvPr/>
        </p:nvSpPr>
        <p:spPr bwMode="auto">
          <a:xfrm>
            <a:off x="3779838" y="3819525"/>
            <a:ext cx="1512887" cy="719138"/>
          </a:xfrm>
          <a:prstGeom prst="rect">
            <a:avLst/>
          </a:prstGeom>
          <a:noFill/>
          <a:ln w="25400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2834" name="Rectangle 34"/>
          <p:cNvSpPr>
            <a:spLocks noChangeArrowheads="1"/>
          </p:cNvSpPr>
          <p:nvPr/>
        </p:nvSpPr>
        <p:spPr bwMode="auto">
          <a:xfrm>
            <a:off x="2124075" y="5518150"/>
            <a:ext cx="6264275" cy="719138"/>
          </a:xfrm>
          <a:prstGeom prst="rect">
            <a:avLst/>
          </a:prstGeom>
          <a:noFill/>
          <a:ln w="25400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2835" name="Line 35"/>
          <p:cNvSpPr>
            <a:spLocks noChangeShapeType="1"/>
          </p:cNvSpPr>
          <p:nvPr/>
        </p:nvSpPr>
        <p:spPr bwMode="auto">
          <a:xfrm>
            <a:off x="4859338" y="3643313"/>
            <a:ext cx="3960812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32836" name="Text Box 36"/>
          <p:cNvSpPr txBox="1">
            <a:spLocks noChangeArrowheads="1"/>
          </p:cNvSpPr>
          <p:nvPr/>
        </p:nvSpPr>
        <p:spPr bwMode="auto">
          <a:xfrm>
            <a:off x="250825" y="1766888"/>
            <a:ext cx="2254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Boundary conditions</a:t>
            </a:r>
          </a:p>
        </p:txBody>
      </p:sp>
      <p:sp>
        <p:nvSpPr>
          <p:cNvPr id="332837" name="AutoShape 37"/>
          <p:cNvSpPr>
            <a:spLocks/>
          </p:cNvSpPr>
          <p:nvPr/>
        </p:nvSpPr>
        <p:spPr bwMode="auto">
          <a:xfrm>
            <a:off x="2484438" y="1268413"/>
            <a:ext cx="287337" cy="1368425"/>
          </a:xfrm>
          <a:prstGeom prst="leftBrace">
            <a:avLst>
              <a:gd name="adj1" fmla="val 3968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2838" name="Line 38"/>
          <p:cNvSpPr>
            <a:spLocks noChangeShapeType="1"/>
          </p:cNvSpPr>
          <p:nvPr/>
        </p:nvSpPr>
        <p:spPr bwMode="auto">
          <a:xfrm>
            <a:off x="1979613" y="4581525"/>
            <a:ext cx="1439862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32839" name="Line 39"/>
          <p:cNvSpPr>
            <a:spLocks noChangeShapeType="1"/>
          </p:cNvSpPr>
          <p:nvPr/>
        </p:nvSpPr>
        <p:spPr bwMode="auto">
          <a:xfrm>
            <a:off x="4284663" y="5373688"/>
            <a:ext cx="3024187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04813"/>
            <a:ext cx="7667625" cy="720725"/>
          </a:xfrm>
        </p:spPr>
        <p:txBody>
          <a:bodyPr/>
          <a:lstStyle/>
          <a:p>
            <a:r>
              <a:rPr kumimoji="0" lang="en-US" altLang="zh-TW" sz="24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4.2.2.1(Physical </a:t>
            </a:r>
            <a:r>
              <a:rPr kumimoji="0" lang="en-US" altLang="zh-TW" sz="24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Interpretation of Bound Charges)</a:t>
            </a:r>
          </a:p>
        </p:txBody>
      </p:sp>
      <p:sp>
        <p:nvSpPr>
          <p:cNvPr id="333850" name="Oval 26"/>
          <p:cNvSpPr>
            <a:spLocks noChangeArrowheads="1"/>
          </p:cNvSpPr>
          <p:nvPr/>
        </p:nvSpPr>
        <p:spPr bwMode="auto">
          <a:xfrm rot="6336326">
            <a:off x="1727201" y="1808162"/>
            <a:ext cx="1008062" cy="792163"/>
          </a:xfrm>
          <a:prstGeom prst="ellipse">
            <a:avLst/>
          </a:prstGeom>
          <a:solidFill>
            <a:schemeClr val="accent1"/>
          </a:solidFill>
          <a:ln w="9525">
            <a:round/>
            <a:headEnd/>
            <a:tailEnd/>
          </a:ln>
          <a:effectLst/>
          <a:scene3d>
            <a:camera prst="legacyPerspectiveFront">
              <a:rot lat="1500000" lon="20099999" rev="0"/>
            </a:camera>
            <a:lightRig rig="legacyFlat4" dir="t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  <a:contourClr>
              <a:schemeClr val="accent1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333851" name="Text Box 27"/>
          <p:cNvSpPr txBox="1">
            <a:spLocks noChangeArrowheads="1"/>
          </p:cNvSpPr>
          <p:nvPr/>
        </p:nvSpPr>
        <p:spPr bwMode="auto">
          <a:xfrm>
            <a:off x="1949450" y="1836738"/>
            <a:ext cx="317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+</a:t>
            </a:r>
          </a:p>
        </p:txBody>
      </p:sp>
      <p:sp>
        <p:nvSpPr>
          <p:cNvPr id="333852" name="Text Box 28"/>
          <p:cNvSpPr txBox="1">
            <a:spLocks noChangeArrowheads="1"/>
          </p:cNvSpPr>
          <p:nvPr/>
        </p:nvSpPr>
        <p:spPr bwMode="auto">
          <a:xfrm>
            <a:off x="2165350" y="1843088"/>
            <a:ext cx="317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+</a:t>
            </a:r>
          </a:p>
        </p:txBody>
      </p:sp>
      <p:sp>
        <p:nvSpPr>
          <p:cNvPr id="333853" name="Text Box 29"/>
          <p:cNvSpPr txBox="1">
            <a:spLocks noChangeArrowheads="1"/>
          </p:cNvSpPr>
          <p:nvPr/>
        </p:nvSpPr>
        <p:spPr bwMode="auto">
          <a:xfrm>
            <a:off x="2266950" y="2052638"/>
            <a:ext cx="317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+</a:t>
            </a:r>
          </a:p>
        </p:txBody>
      </p:sp>
      <p:sp>
        <p:nvSpPr>
          <p:cNvPr id="333854" name="Text Box 30"/>
          <p:cNvSpPr txBox="1">
            <a:spLocks noChangeArrowheads="1"/>
          </p:cNvSpPr>
          <p:nvPr/>
        </p:nvSpPr>
        <p:spPr bwMode="auto">
          <a:xfrm>
            <a:off x="2051050" y="2058988"/>
            <a:ext cx="317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+</a:t>
            </a:r>
          </a:p>
        </p:txBody>
      </p:sp>
      <p:sp>
        <p:nvSpPr>
          <p:cNvPr id="333855" name="Text Box 31"/>
          <p:cNvSpPr txBox="1">
            <a:spLocks noChangeArrowheads="1"/>
          </p:cNvSpPr>
          <p:nvPr/>
        </p:nvSpPr>
        <p:spPr bwMode="auto">
          <a:xfrm>
            <a:off x="1835150" y="2058988"/>
            <a:ext cx="317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+</a:t>
            </a:r>
          </a:p>
        </p:txBody>
      </p:sp>
      <p:sp>
        <p:nvSpPr>
          <p:cNvPr id="333856" name="Text Box 32"/>
          <p:cNvSpPr txBox="1">
            <a:spLocks noChangeArrowheads="1"/>
          </p:cNvSpPr>
          <p:nvPr/>
        </p:nvSpPr>
        <p:spPr bwMode="auto">
          <a:xfrm>
            <a:off x="1906588" y="2274888"/>
            <a:ext cx="317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+</a:t>
            </a:r>
          </a:p>
        </p:txBody>
      </p:sp>
      <p:sp>
        <p:nvSpPr>
          <p:cNvPr id="333857" name="Text Box 33"/>
          <p:cNvSpPr txBox="1">
            <a:spLocks noChangeArrowheads="1"/>
          </p:cNvSpPr>
          <p:nvPr/>
        </p:nvSpPr>
        <p:spPr bwMode="auto">
          <a:xfrm>
            <a:off x="2122488" y="2274888"/>
            <a:ext cx="317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+</a:t>
            </a:r>
          </a:p>
        </p:txBody>
      </p:sp>
      <p:sp>
        <p:nvSpPr>
          <p:cNvPr id="333865" name="Text Box 41"/>
          <p:cNvSpPr txBox="1">
            <a:spLocks noChangeArrowheads="1"/>
          </p:cNvSpPr>
          <p:nvPr/>
        </p:nvSpPr>
        <p:spPr bwMode="auto">
          <a:xfrm>
            <a:off x="4932363" y="1268413"/>
            <a:ext cx="12350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sz="2000"/>
              <a:t>qd = PAd</a:t>
            </a:r>
          </a:p>
        </p:txBody>
      </p:sp>
      <p:sp>
        <p:nvSpPr>
          <p:cNvPr id="333866" name="Line 42"/>
          <p:cNvSpPr>
            <a:spLocks noChangeShapeType="1"/>
          </p:cNvSpPr>
          <p:nvPr/>
        </p:nvSpPr>
        <p:spPr bwMode="auto">
          <a:xfrm>
            <a:off x="1474788" y="2205038"/>
            <a:ext cx="360362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33867" name="Text Box 43"/>
          <p:cNvSpPr txBox="1">
            <a:spLocks noChangeArrowheads="1"/>
          </p:cNvSpPr>
          <p:nvPr/>
        </p:nvSpPr>
        <p:spPr bwMode="auto">
          <a:xfrm>
            <a:off x="1330325" y="2276475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d</a:t>
            </a:r>
          </a:p>
        </p:txBody>
      </p:sp>
      <p:sp>
        <p:nvSpPr>
          <p:cNvPr id="333868" name="Text Box 44"/>
          <p:cNvSpPr txBox="1">
            <a:spLocks noChangeArrowheads="1"/>
          </p:cNvSpPr>
          <p:nvPr/>
        </p:nvSpPr>
        <p:spPr bwMode="auto">
          <a:xfrm>
            <a:off x="2627313" y="1304925"/>
            <a:ext cx="2139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The dipole moment</a:t>
            </a:r>
          </a:p>
        </p:txBody>
      </p:sp>
      <p:sp>
        <p:nvSpPr>
          <p:cNvPr id="333869" name="Text Box 45"/>
          <p:cNvSpPr txBox="1">
            <a:spLocks noChangeArrowheads="1"/>
          </p:cNvSpPr>
          <p:nvPr/>
        </p:nvSpPr>
        <p:spPr bwMode="auto">
          <a:xfrm>
            <a:off x="1258888" y="1341438"/>
            <a:ext cx="336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A</a:t>
            </a:r>
          </a:p>
        </p:txBody>
      </p:sp>
      <p:sp>
        <p:nvSpPr>
          <p:cNvPr id="333870" name="Line 46"/>
          <p:cNvSpPr>
            <a:spLocks noChangeShapeType="1"/>
          </p:cNvSpPr>
          <p:nvPr/>
        </p:nvSpPr>
        <p:spPr bwMode="auto">
          <a:xfrm>
            <a:off x="6364288" y="1485900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33871" name="Text Box 47"/>
          <p:cNvSpPr txBox="1">
            <a:spLocks noChangeArrowheads="1"/>
          </p:cNvSpPr>
          <p:nvPr/>
        </p:nvSpPr>
        <p:spPr bwMode="auto">
          <a:xfrm>
            <a:off x="7218363" y="1268413"/>
            <a:ext cx="952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sz="2000"/>
              <a:t>q = PA</a:t>
            </a:r>
          </a:p>
        </p:txBody>
      </p:sp>
      <p:graphicFrame>
        <p:nvGraphicFramePr>
          <p:cNvPr id="333872" name="Object 48"/>
          <p:cNvGraphicFramePr>
            <a:graphicFrameLocks noChangeAspect="1"/>
          </p:cNvGraphicFramePr>
          <p:nvPr/>
        </p:nvGraphicFramePr>
        <p:xfrm>
          <a:off x="4067175" y="1773238"/>
          <a:ext cx="2130425" cy="738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973" name="方程式" r:id="rId3" imgW="1130040" imgH="393480" progId="Equation.3">
                  <p:embed/>
                </p:oleObj>
              </mc:Choice>
              <mc:Fallback>
                <p:oleObj name="方程式" r:id="rId3" imgW="1130040" imgH="393480" progId="Equation.3">
                  <p:embed/>
                  <p:pic>
                    <p:nvPicPr>
                      <p:cNvPr id="0" name="Object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175" y="1773238"/>
                        <a:ext cx="2130425" cy="738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3874" name="Oval 50"/>
          <p:cNvSpPr>
            <a:spLocks noChangeArrowheads="1"/>
          </p:cNvSpPr>
          <p:nvPr/>
        </p:nvSpPr>
        <p:spPr bwMode="auto">
          <a:xfrm rot="-1945953">
            <a:off x="1403350" y="2827338"/>
            <a:ext cx="504825" cy="10810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3875" name="Line 51"/>
          <p:cNvSpPr>
            <a:spLocks noChangeShapeType="1"/>
          </p:cNvSpPr>
          <p:nvPr/>
        </p:nvSpPr>
        <p:spPr bwMode="auto">
          <a:xfrm flipH="1">
            <a:off x="611188" y="2900363"/>
            <a:ext cx="792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33876" name="Line 52"/>
          <p:cNvSpPr>
            <a:spLocks noChangeShapeType="1"/>
          </p:cNvSpPr>
          <p:nvPr/>
        </p:nvSpPr>
        <p:spPr bwMode="auto">
          <a:xfrm flipH="1">
            <a:off x="684213" y="3835400"/>
            <a:ext cx="11509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33877" name="Line 53"/>
          <p:cNvSpPr>
            <a:spLocks noChangeShapeType="1"/>
          </p:cNvSpPr>
          <p:nvPr/>
        </p:nvSpPr>
        <p:spPr bwMode="auto">
          <a:xfrm>
            <a:off x="1692275" y="3330575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33878" name="Line 54"/>
          <p:cNvSpPr>
            <a:spLocks noChangeShapeType="1"/>
          </p:cNvSpPr>
          <p:nvPr/>
        </p:nvSpPr>
        <p:spPr bwMode="auto">
          <a:xfrm flipV="1">
            <a:off x="1692275" y="2970213"/>
            <a:ext cx="792163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333879" name="Object 55"/>
          <p:cNvGraphicFramePr>
            <a:graphicFrameLocks noChangeAspect="1"/>
          </p:cNvGraphicFramePr>
          <p:nvPr/>
        </p:nvGraphicFramePr>
        <p:xfrm>
          <a:off x="2652713" y="3114675"/>
          <a:ext cx="26352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974" name="方程式" r:id="rId5" imgW="139680" imgH="203040" progId="Equation.3">
                  <p:embed/>
                </p:oleObj>
              </mc:Choice>
              <mc:Fallback>
                <p:oleObj name="方程式" r:id="rId5" imgW="139680" imgH="203040" progId="Equation.3">
                  <p:embed/>
                  <p:pic>
                    <p:nvPicPr>
                      <p:cNvPr id="0" name="Object 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2713" y="3114675"/>
                        <a:ext cx="263525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3880" name="Object 56"/>
          <p:cNvGraphicFramePr>
            <a:graphicFrameLocks noChangeAspect="1"/>
          </p:cNvGraphicFramePr>
          <p:nvPr/>
        </p:nvGraphicFramePr>
        <p:xfrm>
          <a:off x="2460625" y="2565400"/>
          <a:ext cx="239713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975" name="方程式" r:id="rId7" imgW="126720" imgH="177480" progId="Equation.3">
                  <p:embed/>
                </p:oleObj>
              </mc:Choice>
              <mc:Fallback>
                <p:oleObj name="方程式" r:id="rId7" imgW="126720" imgH="177480" progId="Equation.3">
                  <p:embed/>
                  <p:pic>
                    <p:nvPicPr>
                      <p:cNvPr id="0" name="Object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0625" y="2565400"/>
                        <a:ext cx="239713" cy="333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3881" name="Rectangle 57"/>
          <p:cNvSpPr>
            <a:spLocks noChangeArrowheads="1"/>
          </p:cNvSpPr>
          <p:nvPr/>
        </p:nvSpPr>
        <p:spPr bwMode="auto">
          <a:xfrm>
            <a:off x="2109788" y="3036888"/>
            <a:ext cx="3032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>
                <a:sym typeface="Symbol" panose="05050102010706020507" pitchFamily="18" charset="2"/>
              </a:rPr>
              <a:t></a:t>
            </a:r>
            <a:endParaRPr lang="zh-TW" altLang="en-US">
              <a:sym typeface="Symbol" panose="05050102010706020507" pitchFamily="18" charset="2"/>
            </a:endParaRPr>
          </a:p>
        </p:txBody>
      </p:sp>
      <p:graphicFrame>
        <p:nvGraphicFramePr>
          <p:cNvPr id="333882" name="Object 58"/>
          <p:cNvGraphicFramePr>
            <a:graphicFrameLocks noChangeAspect="1"/>
          </p:cNvGraphicFramePr>
          <p:nvPr/>
        </p:nvGraphicFramePr>
        <p:xfrm>
          <a:off x="3148013" y="2819400"/>
          <a:ext cx="5672137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976" name="方程式" r:id="rId9" imgW="3009600" imgH="431640" progId="Equation.3">
                  <p:embed/>
                </p:oleObj>
              </mc:Choice>
              <mc:Fallback>
                <p:oleObj name="方程式" r:id="rId9" imgW="3009600" imgH="431640" progId="Equation.3">
                  <p:embed/>
                  <p:pic>
                    <p:nvPicPr>
                      <p:cNvPr id="0" name="Object 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8013" y="2819400"/>
                        <a:ext cx="5672137" cy="809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3883" name="Oval 59"/>
          <p:cNvSpPr>
            <a:spLocks noChangeArrowheads="1"/>
          </p:cNvSpPr>
          <p:nvPr/>
        </p:nvSpPr>
        <p:spPr bwMode="auto">
          <a:xfrm>
            <a:off x="1619250" y="4437063"/>
            <a:ext cx="1584325" cy="1512887"/>
          </a:xfrm>
          <a:prstGeom prst="ellips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3884" name="Line 60"/>
          <p:cNvSpPr>
            <a:spLocks noChangeShapeType="1"/>
          </p:cNvSpPr>
          <p:nvPr/>
        </p:nvSpPr>
        <p:spPr bwMode="auto">
          <a:xfrm flipV="1">
            <a:off x="2411413" y="4076700"/>
            <a:ext cx="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33885" name="Line 61"/>
          <p:cNvSpPr>
            <a:spLocks noChangeShapeType="1"/>
          </p:cNvSpPr>
          <p:nvPr/>
        </p:nvSpPr>
        <p:spPr bwMode="auto">
          <a:xfrm flipV="1">
            <a:off x="2700338" y="4365625"/>
            <a:ext cx="576262" cy="577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33886" name="Line 62"/>
          <p:cNvSpPr>
            <a:spLocks noChangeShapeType="1"/>
          </p:cNvSpPr>
          <p:nvPr/>
        </p:nvSpPr>
        <p:spPr bwMode="auto">
          <a:xfrm>
            <a:off x="2771775" y="5229225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33887" name="Line 63"/>
          <p:cNvSpPr>
            <a:spLocks noChangeShapeType="1"/>
          </p:cNvSpPr>
          <p:nvPr/>
        </p:nvSpPr>
        <p:spPr bwMode="auto">
          <a:xfrm>
            <a:off x="2411413" y="5588000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33888" name="Line 64"/>
          <p:cNvSpPr>
            <a:spLocks noChangeShapeType="1"/>
          </p:cNvSpPr>
          <p:nvPr/>
        </p:nvSpPr>
        <p:spPr bwMode="auto">
          <a:xfrm flipH="1">
            <a:off x="1258888" y="5229225"/>
            <a:ext cx="792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33889" name="Line 65"/>
          <p:cNvSpPr>
            <a:spLocks noChangeShapeType="1"/>
          </p:cNvSpPr>
          <p:nvPr/>
        </p:nvSpPr>
        <p:spPr bwMode="auto">
          <a:xfrm>
            <a:off x="2700338" y="5516563"/>
            <a:ext cx="576262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33890" name="Line 66"/>
          <p:cNvSpPr>
            <a:spLocks noChangeShapeType="1"/>
          </p:cNvSpPr>
          <p:nvPr/>
        </p:nvSpPr>
        <p:spPr bwMode="auto">
          <a:xfrm flipH="1">
            <a:off x="1476375" y="5445125"/>
            <a:ext cx="64770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33891" name="Line 67"/>
          <p:cNvSpPr>
            <a:spLocks noChangeShapeType="1"/>
          </p:cNvSpPr>
          <p:nvPr/>
        </p:nvSpPr>
        <p:spPr bwMode="auto">
          <a:xfrm flipH="1" flipV="1">
            <a:off x="1619250" y="4437063"/>
            <a:ext cx="504825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33893" name="Text Box 69"/>
          <p:cNvSpPr txBox="1">
            <a:spLocks noChangeArrowheads="1"/>
          </p:cNvSpPr>
          <p:nvPr/>
        </p:nvSpPr>
        <p:spPr bwMode="auto">
          <a:xfrm>
            <a:off x="2079625" y="4797425"/>
            <a:ext cx="260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-</a:t>
            </a:r>
          </a:p>
        </p:txBody>
      </p:sp>
      <p:sp>
        <p:nvSpPr>
          <p:cNvPr id="333894" name="Text Box 70"/>
          <p:cNvSpPr txBox="1">
            <a:spLocks noChangeArrowheads="1"/>
          </p:cNvSpPr>
          <p:nvPr/>
        </p:nvSpPr>
        <p:spPr bwMode="auto">
          <a:xfrm>
            <a:off x="2268538" y="4724400"/>
            <a:ext cx="260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-</a:t>
            </a:r>
          </a:p>
        </p:txBody>
      </p:sp>
      <p:sp>
        <p:nvSpPr>
          <p:cNvPr id="333895" name="Text Box 71"/>
          <p:cNvSpPr txBox="1">
            <a:spLocks noChangeArrowheads="1"/>
          </p:cNvSpPr>
          <p:nvPr/>
        </p:nvSpPr>
        <p:spPr bwMode="auto">
          <a:xfrm>
            <a:off x="2511425" y="4797425"/>
            <a:ext cx="260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-</a:t>
            </a:r>
          </a:p>
        </p:txBody>
      </p:sp>
      <p:sp>
        <p:nvSpPr>
          <p:cNvPr id="333896" name="Text Box 72"/>
          <p:cNvSpPr txBox="1">
            <a:spLocks noChangeArrowheads="1"/>
          </p:cNvSpPr>
          <p:nvPr/>
        </p:nvSpPr>
        <p:spPr bwMode="auto">
          <a:xfrm>
            <a:off x="2555875" y="5013325"/>
            <a:ext cx="260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-</a:t>
            </a:r>
          </a:p>
        </p:txBody>
      </p:sp>
      <p:sp>
        <p:nvSpPr>
          <p:cNvPr id="333897" name="Text Box 73"/>
          <p:cNvSpPr txBox="1">
            <a:spLocks noChangeArrowheads="1"/>
          </p:cNvSpPr>
          <p:nvPr/>
        </p:nvSpPr>
        <p:spPr bwMode="auto">
          <a:xfrm>
            <a:off x="2511425" y="5222875"/>
            <a:ext cx="260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-</a:t>
            </a:r>
          </a:p>
        </p:txBody>
      </p:sp>
      <p:sp>
        <p:nvSpPr>
          <p:cNvPr id="333898" name="Text Box 74"/>
          <p:cNvSpPr txBox="1">
            <a:spLocks noChangeArrowheads="1"/>
          </p:cNvSpPr>
          <p:nvPr/>
        </p:nvSpPr>
        <p:spPr bwMode="auto">
          <a:xfrm>
            <a:off x="2295525" y="5294313"/>
            <a:ext cx="260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-</a:t>
            </a:r>
          </a:p>
        </p:txBody>
      </p:sp>
      <p:sp>
        <p:nvSpPr>
          <p:cNvPr id="333899" name="Text Box 75"/>
          <p:cNvSpPr txBox="1">
            <a:spLocks noChangeArrowheads="1"/>
          </p:cNvSpPr>
          <p:nvPr/>
        </p:nvSpPr>
        <p:spPr bwMode="auto">
          <a:xfrm>
            <a:off x="2008188" y="5013325"/>
            <a:ext cx="260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-</a:t>
            </a:r>
          </a:p>
        </p:txBody>
      </p:sp>
      <p:sp>
        <p:nvSpPr>
          <p:cNvPr id="333900" name="Text Box 76"/>
          <p:cNvSpPr txBox="1">
            <a:spLocks noChangeArrowheads="1"/>
          </p:cNvSpPr>
          <p:nvPr/>
        </p:nvSpPr>
        <p:spPr bwMode="auto">
          <a:xfrm>
            <a:off x="2079625" y="5222875"/>
            <a:ext cx="260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-</a:t>
            </a:r>
          </a:p>
        </p:txBody>
      </p:sp>
      <p:sp>
        <p:nvSpPr>
          <p:cNvPr id="333901" name="Text Box 77"/>
          <p:cNvSpPr txBox="1">
            <a:spLocks noChangeArrowheads="1"/>
          </p:cNvSpPr>
          <p:nvPr/>
        </p:nvSpPr>
        <p:spPr bwMode="auto">
          <a:xfrm>
            <a:off x="1230313" y="5734050"/>
            <a:ext cx="3175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+</a:t>
            </a:r>
          </a:p>
        </p:txBody>
      </p:sp>
      <p:sp>
        <p:nvSpPr>
          <p:cNvPr id="333902" name="Text Box 78"/>
          <p:cNvSpPr txBox="1">
            <a:spLocks noChangeArrowheads="1"/>
          </p:cNvSpPr>
          <p:nvPr/>
        </p:nvSpPr>
        <p:spPr bwMode="auto">
          <a:xfrm>
            <a:off x="2238375" y="6230938"/>
            <a:ext cx="317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+</a:t>
            </a:r>
          </a:p>
        </p:txBody>
      </p:sp>
      <p:sp>
        <p:nvSpPr>
          <p:cNvPr id="333903" name="Text Box 79"/>
          <p:cNvSpPr txBox="1">
            <a:spLocks noChangeArrowheads="1"/>
          </p:cNvSpPr>
          <p:nvPr/>
        </p:nvSpPr>
        <p:spPr bwMode="auto">
          <a:xfrm>
            <a:off x="3132138" y="5949950"/>
            <a:ext cx="3175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+</a:t>
            </a:r>
          </a:p>
        </p:txBody>
      </p:sp>
      <p:sp>
        <p:nvSpPr>
          <p:cNvPr id="333904" name="Text Box 80"/>
          <p:cNvSpPr txBox="1">
            <a:spLocks noChangeArrowheads="1"/>
          </p:cNvSpPr>
          <p:nvPr/>
        </p:nvSpPr>
        <p:spPr bwMode="auto">
          <a:xfrm>
            <a:off x="3462338" y="5013325"/>
            <a:ext cx="3175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+</a:t>
            </a:r>
          </a:p>
        </p:txBody>
      </p:sp>
      <p:sp>
        <p:nvSpPr>
          <p:cNvPr id="333905" name="Text Box 81"/>
          <p:cNvSpPr txBox="1">
            <a:spLocks noChangeArrowheads="1"/>
          </p:cNvSpPr>
          <p:nvPr/>
        </p:nvSpPr>
        <p:spPr bwMode="auto">
          <a:xfrm>
            <a:off x="3132138" y="4141788"/>
            <a:ext cx="317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+</a:t>
            </a:r>
          </a:p>
        </p:txBody>
      </p:sp>
      <p:sp>
        <p:nvSpPr>
          <p:cNvPr id="333906" name="Text Box 82"/>
          <p:cNvSpPr txBox="1">
            <a:spLocks noChangeArrowheads="1"/>
          </p:cNvSpPr>
          <p:nvPr/>
        </p:nvSpPr>
        <p:spPr bwMode="auto">
          <a:xfrm>
            <a:off x="2238375" y="3783013"/>
            <a:ext cx="317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+</a:t>
            </a:r>
          </a:p>
        </p:txBody>
      </p:sp>
      <p:sp>
        <p:nvSpPr>
          <p:cNvPr id="333907" name="Text Box 83"/>
          <p:cNvSpPr txBox="1">
            <a:spLocks noChangeArrowheads="1"/>
          </p:cNvSpPr>
          <p:nvPr/>
        </p:nvSpPr>
        <p:spPr bwMode="auto">
          <a:xfrm>
            <a:off x="1403350" y="4221163"/>
            <a:ext cx="317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+</a:t>
            </a:r>
          </a:p>
        </p:txBody>
      </p:sp>
      <p:sp>
        <p:nvSpPr>
          <p:cNvPr id="333908" name="Text Box 84"/>
          <p:cNvSpPr txBox="1">
            <a:spLocks noChangeArrowheads="1"/>
          </p:cNvSpPr>
          <p:nvPr/>
        </p:nvSpPr>
        <p:spPr bwMode="auto">
          <a:xfrm>
            <a:off x="1014413" y="5006975"/>
            <a:ext cx="3175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+</a:t>
            </a:r>
          </a:p>
        </p:txBody>
      </p:sp>
      <p:sp>
        <p:nvSpPr>
          <p:cNvPr id="333909" name="Text Box 85"/>
          <p:cNvSpPr txBox="1">
            <a:spLocks noChangeArrowheads="1"/>
          </p:cNvSpPr>
          <p:nvPr/>
        </p:nvSpPr>
        <p:spPr bwMode="auto">
          <a:xfrm>
            <a:off x="3995738" y="3860800"/>
            <a:ext cx="46799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TW" sz="2000"/>
              <a:t>If the polarization is </a:t>
            </a:r>
            <a:r>
              <a:rPr lang="en-US" altLang="zh-TW" sz="2000">
                <a:solidFill>
                  <a:srgbClr val="B90523"/>
                </a:solidFill>
              </a:rPr>
              <a:t>non-uniform</a:t>
            </a:r>
            <a:r>
              <a:rPr lang="en-US" altLang="zh-TW" sz="2000"/>
              <a:t> we get accumulation of bound charge </a:t>
            </a:r>
            <a:r>
              <a:rPr lang="en-US" altLang="zh-TW" sz="2000">
                <a:solidFill>
                  <a:srgbClr val="1903BB"/>
                </a:solidFill>
              </a:rPr>
              <a:t>within</a:t>
            </a:r>
            <a:r>
              <a:rPr lang="en-US" altLang="zh-TW" sz="2000"/>
              <a:t> </a:t>
            </a:r>
            <a:r>
              <a:rPr lang="en-US" altLang="zh-TW" sz="2000">
                <a:solidFill>
                  <a:srgbClr val="1903BB"/>
                </a:solidFill>
              </a:rPr>
              <a:t>the material</a:t>
            </a:r>
            <a:r>
              <a:rPr lang="en-US" altLang="zh-TW" sz="2000"/>
              <a:t> as well as </a:t>
            </a:r>
            <a:r>
              <a:rPr lang="en-US" altLang="zh-TW" sz="2000">
                <a:solidFill>
                  <a:srgbClr val="1903BB"/>
                </a:solidFill>
              </a:rPr>
              <a:t>on the surface</a:t>
            </a:r>
            <a:r>
              <a:rPr lang="en-US" altLang="zh-TW" sz="2000"/>
              <a:t>.</a:t>
            </a:r>
          </a:p>
        </p:txBody>
      </p:sp>
      <p:graphicFrame>
        <p:nvGraphicFramePr>
          <p:cNvPr id="333910" name="Object 86"/>
          <p:cNvGraphicFramePr>
            <a:graphicFrameLocks noChangeAspect="1"/>
          </p:cNvGraphicFramePr>
          <p:nvPr/>
        </p:nvGraphicFramePr>
        <p:xfrm>
          <a:off x="4500563" y="5013325"/>
          <a:ext cx="3690937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977" name="方程式" r:id="rId11" imgW="1955520" imgH="380880" progId="Equation.3">
                  <p:embed/>
                </p:oleObj>
              </mc:Choice>
              <mc:Fallback>
                <p:oleObj name="方程式" r:id="rId11" imgW="1955520" imgH="380880" progId="Equation.3">
                  <p:embed/>
                  <p:pic>
                    <p:nvPicPr>
                      <p:cNvPr id="0" name="Object 8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563" y="5013325"/>
                        <a:ext cx="3690937" cy="714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3911" name="Object 87"/>
          <p:cNvGraphicFramePr>
            <a:graphicFrameLocks noChangeAspect="1"/>
          </p:cNvGraphicFramePr>
          <p:nvPr/>
        </p:nvGraphicFramePr>
        <p:xfrm>
          <a:off x="5654675" y="5734050"/>
          <a:ext cx="136525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978" name="方程式" r:id="rId13" imgW="723600" imgH="253800" progId="Equation.3">
                  <p:embed/>
                </p:oleObj>
              </mc:Choice>
              <mc:Fallback>
                <p:oleObj name="方程式" r:id="rId13" imgW="723600" imgH="253800" progId="Equation.3">
                  <p:embed/>
                  <p:pic>
                    <p:nvPicPr>
                      <p:cNvPr id="0" name="Object 8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4675" y="5734050"/>
                        <a:ext cx="1365250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3912" name="Text Box 88"/>
          <p:cNvSpPr txBox="1">
            <a:spLocks noChangeArrowheads="1"/>
          </p:cNvSpPr>
          <p:nvPr/>
        </p:nvSpPr>
        <p:spPr bwMode="auto">
          <a:xfrm>
            <a:off x="2093913" y="1628775"/>
            <a:ext cx="3175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+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85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04813"/>
            <a:ext cx="7667625" cy="720725"/>
          </a:xfrm>
        </p:spPr>
        <p:txBody>
          <a:bodyPr/>
          <a:lstStyle/>
          <a:p>
            <a:r>
              <a:rPr kumimoji="0" lang="en-US" altLang="zh-TW" sz="24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4.2.2.2(Physical </a:t>
            </a:r>
            <a:r>
              <a:rPr kumimoji="0" lang="en-US" altLang="zh-TW" sz="24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Interpretation of Bound Charges)</a:t>
            </a:r>
          </a:p>
        </p:txBody>
      </p:sp>
      <p:sp>
        <p:nvSpPr>
          <p:cNvPr id="334905" name="Oval 57"/>
          <p:cNvSpPr>
            <a:spLocks noChangeArrowheads="1"/>
          </p:cNvSpPr>
          <p:nvPr/>
        </p:nvSpPr>
        <p:spPr bwMode="auto">
          <a:xfrm>
            <a:off x="2887663" y="3357563"/>
            <a:ext cx="1439862" cy="1439862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>
                  <a:alpha val="80000"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4906" name="Oval 58"/>
          <p:cNvSpPr>
            <a:spLocks noChangeArrowheads="1"/>
          </p:cNvSpPr>
          <p:nvPr/>
        </p:nvSpPr>
        <p:spPr bwMode="auto">
          <a:xfrm>
            <a:off x="2887663" y="3644900"/>
            <a:ext cx="1439862" cy="1439863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>
                  <a:alpha val="80000"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4907" name="Text Box 59"/>
          <p:cNvSpPr txBox="1">
            <a:spLocks noChangeArrowheads="1"/>
          </p:cNvSpPr>
          <p:nvPr/>
        </p:nvSpPr>
        <p:spPr bwMode="auto">
          <a:xfrm>
            <a:off x="2857500" y="3636963"/>
            <a:ext cx="317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+</a:t>
            </a:r>
          </a:p>
        </p:txBody>
      </p:sp>
      <p:sp>
        <p:nvSpPr>
          <p:cNvPr id="334908" name="Text Box 60"/>
          <p:cNvSpPr txBox="1">
            <a:spLocks noChangeArrowheads="1"/>
          </p:cNvSpPr>
          <p:nvPr/>
        </p:nvSpPr>
        <p:spPr bwMode="auto">
          <a:xfrm>
            <a:off x="2959100" y="3500438"/>
            <a:ext cx="317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+</a:t>
            </a:r>
          </a:p>
        </p:txBody>
      </p:sp>
      <p:sp>
        <p:nvSpPr>
          <p:cNvPr id="334909" name="Text Box 61"/>
          <p:cNvSpPr txBox="1">
            <a:spLocks noChangeArrowheads="1"/>
          </p:cNvSpPr>
          <p:nvPr/>
        </p:nvSpPr>
        <p:spPr bwMode="auto">
          <a:xfrm>
            <a:off x="3103563" y="3422650"/>
            <a:ext cx="3175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+</a:t>
            </a:r>
          </a:p>
        </p:txBody>
      </p:sp>
      <p:sp>
        <p:nvSpPr>
          <p:cNvPr id="334910" name="Text Box 62"/>
          <p:cNvSpPr txBox="1">
            <a:spLocks noChangeArrowheads="1"/>
          </p:cNvSpPr>
          <p:nvPr/>
        </p:nvSpPr>
        <p:spPr bwMode="auto">
          <a:xfrm>
            <a:off x="3289300" y="3284538"/>
            <a:ext cx="317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+</a:t>
            </a:r>
          </a:p>
        </p:txBody>
      </p:sp>
      <p:sp>
        <p:nvSpPr>
          <p:cNvPr id="334911" name="Text Box 63"/>
          <p:cNvSpPr txBox="1">
            <a:spLocks noChangeArrowheads="1"/>
          </p:cNvSpPr>
          <p:nvPr/>
        </p:nvSpPr>
        <p:spPr bwMode="auto">
          <a:xfrm>
            <a:off x="3433763" y="3357563"/>
            <a:ext cx="317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+</a:t>
            </a:r>
          </a:p>
        </p:txBody>
      </p:sp>
      <p:sp>
        <p:nvSpPr>
          <p:cNvPr id="334912" name="Text Box 64"/>
          <p:cNvSpPr txBox="1">
            <a:spLocks noChangeArrowheads="1"/>
          </p:cNvSpPr>
          <p:nvPr/>
        </p:nvSpPr>
        <p:spPr bwMode="auto">
          <a:xfrm>
            <a:off x="3578225" y="3284538"/>
            <a:ext cx="317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+</a:t>
            </a:r>
          </a:p>
        </p:txBody>
      </p:sp>
      <p:sp>
        <p:nvSpPr>
          <p:cNvPr id="334913" name="Text Box 65"/>
          <p:cNvSpPr txBox="1">
            <a:spLocks noChangeArrowheads="1"/>
          </p:cNvSpPr>
          <p:nvPr/>
        </p:nvSpPr>
        <p:spPr bwMode="auto">
          <a:xfrm>
            <a:off x="3751263" y="3422650"/>
            <a:ext cx="3175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+</a:t>
            </a:r>
          </a:p>
        </p:txBody>
      </p:sp>
      <p:sp>
        <p:nvSpPr>
          <p:cNvPr id="334914" name="Text Box 66"/>
          <p:cNvSpPr txBox="1">
            <a:spLocks noChangeArrowheads="1"/>
          </p:cNvSpPr>
          <p:nvPr/>
        </p:nvSpPr>
        <p:spPr bwMode="auto">
          <a:xfrm>
            <a:off x="3937000" y="3500438"/>
            <a:ext cx="317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+</a:t>
            </a:r>
          </a:p>
        </p:txBody>
      </p:sp>
      <p:sp>
        <p:nvSpPr>
          <p:cNvPr id="334915" name="Text Box 67"/>
          <p:cNvSpPr txBox="1">
            <a:spLocks noChangeArrowheads="1"/>
          </p:cNvSpPr>
          <p:nvPr/>
        </p:nvSpPr>
        <p:spPr bwMode="auto">
          <a:xfrm>
            <a:off x="4038600" y="3644900"/>
            <a:ext cx="3175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+</a:t>
            </a:r>
          </a:p>
        </p:txBody>
      </p:sp>
      <p:sp>
        <p:nvSpPr>
          <p:cNvPr id="334916" name="Text Box 68"/>
          <p:cNvSpPr txBox="1">
            <a:spLocks noChangeArrowheads="1"/>
          </p:cNvSpPr>
          <p:nvPr/>
        </p:nvSpPr>
        <p:spPr bwMode="auto">
          <a:xfrm>
            <a:off x="4067175" y="4430713"/>
            <a:ext cx="260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-</a:t>
            </a:r>
          </a:p>
        </p:txBody>
      </p:sp>
      <p:sp>
        <p:nvSpPr>
          <p:cNvPr id="334917" name="Text Box 69"/>
          <p:cNvSpPr txBox="1">
            <a:spLocks noChangeArrowheads="1"/>
          </p:cNvSpPr>
          <p:nvPr/>
        </p:nvSpPr>
        <p:spPr bwMode="auto">
          <a:xfrm>
            <a:off x="3922713" y="4581525"/>
            <a:ext cx="260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-</a:t>
            </a:r>
          </a:p>
        </p:txBody>
      </p:sp>
      <p:sp>
        <p:nvSpPr>
          <p:cNvPr id="334918" name="Text Box 70"/>
          <p:cNvSpPr txBox="1">
            <a:spLocks noChangeArrowheads="1"/>
          </p:cNvSpPr>
          <p:nvPr/>
        </p:nvSpPr>
        <p:spPr bwMode="auto">
          <a:xfrm>
            <a:off x="3679825" y="4646613"/>
            <a:ext cx="260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-</a:t>
            </a:r>
          </a:p>
        </p:txBody>
      </p:sp>
      <p:sp>
        <p:nvSpPr>
          <p:cNvPr id="334919" name="Text Box 71"/>
          <p:cNvSpPr txBox="1">
            <a:spLocks noChangeArrowheads="1"/>
          </p:cNvSpPr>
          <p:nvPr/>
        </p:nvSpPr>
        <p:spPr bwMode="auto">
          <a:xfrm>
            <a:off x="3822700" y="4725988"/>
            <a:ext cx="260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-</a:t>
            </a:r>
          </a:p>
        </p:txBody>
      </p:sp>
      <p:sp>
        <p:nvSpPr>
          <p:cNvPr id="334920" name="Text Box 72"/>
          <p:cNvSpPr txBox="1">
            <a:spLocks noChangeArrowheads="1"/>
          </p:cNvSpPr>
          <p:nvPr/>
        </p:nvSpPr>
        <p:spPr bwMode="auto">
          <a:xfrm>
            <a:off x="3463925" y="4725988"/>
            <a:ext cx="260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-</a:t>
            </a:r>
          </a:p>
        </p:txBody>
      </p:sp>
      <p:sp>
        <p:nvSpPr>
          <p:cNvPr id="334921" name="Text Box 73"/>
          <p:cNvSpPr txBox="1">
            <a:spLocks noChangeArrowheads="1"/>
          </p:cNvSpPr>
          <p:nvPr/>
        </p:nvSpPr>
        <p:spPr bwMode="auto">
          <a:xfrm>
            <a:off x="3246438" y="4725988"/>
            <a:ext cx="260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-</a:t>
            </a:r>
          </a:p>
        </p:txBody>
      </p:sp>
      <p:sp>
        <p:nvSpPr>
          <p:cNvPr id="334922" name="Text Box 74"/>
          <p:cNvSpPr txBox="1">
            <a:spLocks noChangeArrowheads="1"/>
          </p:cNvSpPr>
          <p:nvPr/>
        </p:nvSpPr>
        <p:spPr bwMode="auto">
          <a:xfrm>
            <a:off x="3103563" y="4581525"/>
            <a:ext cx="260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-</a:t>
            </a:r>
          </a:p>
        </p:txBody>
      </p:sp>
      <p:sp>
        <p:nvSpPr>
          <p:cNvPr id="334923" name="Text Box 75"/>
          <p:cNvSpPr txBox="1">
            <a:spLocks noChangeArrowheads="1"/>
          </p:cNvSpPr>
          <p:nvPr/>
        </p:nvSpPr>
        <p:spPr bwMode="auto">
          <a:xfrm>
            <a:off x="2959100" y="4508500"/>
            <a:ext cx="260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-</a:t>
            </a:r>
          </a:p>
        </p:txBody>
      </p:sp>
      <p:sp>
        <p:nvSpPr>
          <p:cNvPr id="334924" name="Text Box 76"/>
          <p:cNvSpPr txBox="1">
            <a:spLocks noChangeArrowheads="1"/>
          </p:cNvSpPr>
          <p:nvPr/>
        </p:nvSpPr>
        <p:spPr bwMode="auto">
          <a:xfrm>
            <a:off x="2843213" y="4365625"/>
            <a:ext cx="260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-</a:t>
            </a:r>
          </a:p>
        </p:txBody>
      </p:sp>
      <p:sp>
        <p:nvSpPr>
          <p:cNvPr id="334925" name="Oval 77"/>
          <p:cNvSpPr>
            <a:spLocks noChangeArrowheads="1"/>
          </p:cNvSpPr>
          <p:nvPr/>
        </p:nvSpPr>
        <p:spPr bwMode="auto">
          <a:xfrm>
            <a:off x="3563938" y="4078288"/>
            <a:ext cx="73025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4926" name="Oval 78"/>
          <p:cNvSpPr>
            <a:spLocks noChangeArrowheads="1"/>
          </p:cNvSpPr>
          <p:nvPr/>
        </p:nvSpPr>
        <p:spPr bwMode="auto">
          <a:xfrm>
            <a:off x="3563938" y="4294188"/>
            <a:ext cx="73025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4927" name="Text Box 79"/>
          <p:cNvSpPr txBox="1">
            <a:spLocks noChangeArrowheads="1"/>
          </p:cNvSpPr>
          <p:nvPr/>
        </p:nvSpPr>
        <p:spPr bwMode="auto">
          <a:xfrm>
            <a:off x="3563938" y="3860800"/>
            <a:ext cx="3175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+</a:t>
            </a:r>
          </a:p>
        </p:txBody>
      </p:sp>
      <p:sp>
        <p:nvSpPr>
          <p:cNvPr id="334928" name="Text Box 80"/>
          <p:cNvSpPr txBox="1">
            <a:spLocks noChangeArrowheads="1"/>
          </p:cNvSpPr>
          <p:nvPr/>
        </p:nvSpPr>
        <p:spPr bwMode="auto">
          <a:xfrm>
            <a:off x="3635375" y="4149725"/>
            <a:ext cx="260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-</a:t>
            </a:r>
          </a:p>
        </p:txBody>
      </p:sp>
      <p:sp>
        <p:nvSpPr>
          <p:cNvPr id="334929" name="Line 81"/>
          <p:cNvSpPr>
            <a:spLocks noChangeShapeType="1"/>
          </p:cNvSpPr>
          <p:nvPr/>
        </p:nvSpPr>
        <p:spPr bwMode="auto">
          <a:xfrm>
            <a:off x="3419475" y="4076700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34930" name="Text Box 82"/>
          <p:cNvSpPr txBox="1">
            <a:spLocks noChangeArrowheads="1"/>
          </p:cNvSpPr>
          <p:nvPr/>
        </p:nvSpPr>
        <p:spPr bwMode="auto">
          <a:xfrm>
            <a:off x="3132138" y="4005263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TW"/>
              <a:t>d</a:t>
            </a:r>
          </a:p>
        </p:txBody>
      </p:sp>
      <p:sp>
        <p:nvSpPr>
          <p:cNvPr id="334932" name="Text Box 84"/>
          <p:cNvSpPr txBox="1">
            <a:spLocks noChangeArrowheads="1"/>
          </p:cNvSpPr>
          <p:nvPr/>
        </p:nvSpPr>
        <p:spPr bwMode="auto">
          <a:xfrm>
            <a:off x="611188" y="1335088"/>
            <a:ext cx="7981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There is another way of analyzing the uniformly polarized sphere: (radius : R)</a:t>
            </a:r>
          </a:p>
        </p:txBody>
      </p:sp>
      <p:sp>
        <p:nvSpPr>
          <p:cNvPr id="334933" name="Text Box 85"/>
          <p:cNvSpPr txBox="1">
            <a:spLocks noChangeArrowheads="1"/>
          </p:cNvSpPr>
          <p:nvPr/>
        </p:nvSpPr>
        <p:spPr bwMode="auto">
          <a:xfrm>
            <a:off x="611188" y="1766888"/>
            <a:ext cx="77771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TW"/>
              <a:t>There are two spheres of charge : a </a:t>
            </a:r>
            <a:r>
              <a:rPr lang="en-US" altLang="zh-TW">
                <a:solidFill>
                  <a:srgbClr val="B90523"/>
                </a:solidFill>
              </a:rPr>
              <a:t>positive</a:t>
            </a:r>
            <a:r>
              <a:rPr lang="en-US" altLang="zh-TW"/>
              <a:t> sphere and a </a:t>
            </a:r>
            <a:r>
              <a:rPr lang="en-US" altLang="zh-TW">
                <a:solidFill>
                  <a:srgbClr val="B90523"/>
                </a:solidFill>
              </a:rPr>
              <a:t>negative</a:t>
            </a:r>
            <a:r>
              <a:rPr lang="en-US" altLang="zh-TW"/>
              <a:t> sphere</a:t>
            </a:r>
          </a:p>
        </p:txBody>
      </p:sp>
      <p:sp>
        <p:nvSpPr>
          <p:cNvPr id="334934" name="Text Box 86"/>
          <p:cNvSpPr txBox="1">
            <a:spLocks noChangeArrowheads="1"/>
          </p:cNvSpPr>
          <p:nvPr/>
        </p:nvSpPr>
        <p:spPr bwMode="auto">
          <a:xfrm>
            <a:off x="611188" y="2198688"/>
            <a:ext cx="74882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TW">
                <a:solidFill>
                  <a:srgbClr val="B90523"/>
                </a:solidFill>
              </a:rPr>
              <a:t>Without polarization the two are superimposed and cancel completely.</a:t>
            </a:r>
          </a:p>
        </p:txBody>
      </p:sp>
      <p:sp>
        <p:nvSpPr>
          <p:cNvPr id="334935" name="Rectangle 87"/>
          <p:cNvSpPr>
            <a:spLocks noChangeArrowheads="1"/>
          </p:cNvSpPr>
          <p:nvPr/>
        </p:nvSpPr>
        <p:spPr bwMode="auto">
          <a:xfrm>
            <a:off x="625475" y="2708275"/>
            <a:ext cx="4667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But when the material is uniformly polarized,</a:t>
            </a:r>
            <a:endParaRPr lang="zh-TW" altLang="en-US"/>
          </a:p>
        </p:txBody>
      </p:sp>
      <p:sp>
        <p:nvSpPr>
          <p:cNvPr id="334937" name="Line 89"/>
          <p:cNvSpPr>
            <a:spLocks noChangeShapeType="1"/>
          </p:cNvSpPr>
          <p:nvPr/>
        </p:nvSpPr>
        <p:spPr bwMode="auto">
          <a:xfrm>
            <a:off x="4140200" y="3725863"/>
            <a:ext cx="1584325" cy="574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34938" name="Line 90"/>
          <p:cNvSpPr>
            <a:spLocks noChangeShapeType="1"/>
          </p:cNvSpPr>
          <p:nvPr/>
        </p:nvSpPr>
        <p:spPr bwMode="auto">
          <a:xfrm flipV="1">
            <a:off x="4067175" y="4300538"/>
            <a:ext cx="1657350" cy="433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34939" name="Text Box 91"/>
          <p:cNvSpPr txBox="1">
            <a:spLocks noChangeArrowheads="1"/>
          </p:cNvSpPr>
          <p:nvPr/>
        </p:nvSpPr>
        <p:spPr bwMode="auto">
          <a:xfrm>
            <a:off x="5775325" y="4102100"/>
            <a:ext cx="3044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TW" sz="2000"/>
              <a:t>Bound surface charge </a:t>
            </a:r>
            <a:r>
              <a:rPr lang="en-US" altLang="zh-TW" sz="2000">
                <a:sym typeface="Symbol" panose="05050102010706020507" pitchFamily="18" charset="2"/>
              </a:rPr>
              <a:t></a:t>
            </a:r>
            <a:r>
              <a:rPr lang="en-US" altLang="zh-TW" sz="2000" baseline="-25000">
                <a:sym typeface="Symbol" panose="05050102010706020507" pitchFamily="18" charset="2"/>
              </a:rPr>
              <a:t>b</a:t>
            </a:r>
          </a:p>
        </p:txBody>
      </p:sp>
      <p:sp>
        <p:nvSpPr>
          <p:cNvPr id="334940" name="Text Box 92"/>
          <p:cNvSpPr txBox="1">
            <a:spLocks noChangeArrowheads="1"/>
          </p:cNvSpPr>
          <p:nvPr/>
        </p:nvSpPr>
        <p:spPr bwMode="auto">
          <a:xfrm>
            <a:off x="611188" y="5165725"/>
            <a:ext cx="8337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The electric field in the region of overlap between two uniformly charged spheres</a:t>
            </a:r>
          </a:p>
        </p:txBody>
      </p:sp>
      <p:graphicFrame>
        <p:nvGraphicFramePr>
          <p:cNvPr id="334941" name="Object 93"/>
          <p:cNvGraphicFramePr>
            <a:graphicFrameLocks noChangeAspect="1"/>
          </p:cNvGraphicFramePr>
          <p:nvPr/>
        </p:nvGraphicFramePr>
        <p:xfrm>
          <a:off x="3563938" y="5589588"/>
          <a:ext cx="1728787" cy="849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952" name="方程式" r:id="rId3" imgW="952200" imgH="469800" progId="Equation.3">
                  <p:embed/>
                </p:oleObj>
              </mc:Choice>
              <mc:Fallback>
                <p:oleObj name="方程式" r:id="rId3" imgW="952200" imgH="469800" progId="Equation.3">
                  <p:embed/>
                  <p:pic>
                    <p:nvPicPr>
                      <p:cNvPr id="0" name="Object 9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5589588"/>
                        <a:ext cx="1728787" cy="849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8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04813"/>
            <a:ext cx="7667625" cy="720725"/>
          </a:xfrm>
        </p:spPr>
        <p:txBody>
          <a:bodyPr/>
          <a:lstStyle/>
          <a:p>
            <a:r>
              <a:rPr kumimoji="0" lang="en-US" altLang="zh-TW" sz="24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4.2.2.3(Physical </a:t>
            </a:r>
            <a:r>
              <a:rPr kumimoji="0" lang="en-US" altLang="zh-TW" sz="24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Interpretation of Bound Charges)</a:t>
            </a:r>
          </a:p>
        </p:txBody>
      </p:sp>
      <p:sp>
        <p:nvSpPr>
          <p:cNvPr id="335910" name="Text Box 38"/>
          <p:cNvSpPr txBox="1">
            <a:spLocks noChangeArrowheads="1"/>
          </p:cNvSpPr>
          <p:nvPr/>
        </p:nvSpPr>
        <p:spPr bwMode="auto">
          <a:xfrm>
            <a:off x="6773863" y="2825750"/>
            <a:ext cx="260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-</a:t>
            </a:r>
          </a:p>
        </p:txBody>
      </p:sp>
      <p:sp>
        <p:nvSpPr>
          <p:cNvPr id="335911" name="Text Box 39"/>
          <p:cNvSpPr txBox="1">
            <a:spLocks noChangeArrowheads="1"/>
          </p:cNvSpPr>
          <p:nvPr/>
        </p:nvSpPr>
        <p:spPr bwMode="auto">
          <a:xfrm>
            <a:off x="6750050" y="2014538"/>
            <a:ext cx="317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+</a:t>
            </a:r>
          </a:p>
        </p:txBody>
      </p:sp>
      <p:sp>
        <p:nvSpPr>
          <p:cNvPr id="335912" name="Line 40"/>
          <p:cNvSpPr>
            <a:spLocks noChangeShapeType="1"/>
          </p:cNvSpPr>
          <p:nvPr/>
        </p:nvSpPr>
        <p:spPr bwMode="auto">
          <a:xfrm>
            <a:off x="6938963" y="2230438"/>
            <a:ext cx="719137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35913" name="Line 41"/>
          <p:cNvSpPr>
            <a:spLocks noChangeShapeType="1"/>
          </p:cNvSpPr>
          <p:nvPr/>
        </p:nvSpPr>
        <p:spPr bwMode="auto">
          <a:xfrm flipV="1">
            <a:off x="6938963" y="2589213"/>
            <a:ext cx="719137" cy="433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335914" name="Object 42"/>
          <p:cNvGraphicFramePr>
            <a:graphicFrameLocks noChangeAspect="1"/>
          </p:cNvGraphicFramePr>
          <p:nvPr/>
        </p:nvGraphicFramePr>
        <p:xfrm>
          <a:off x="7297738" y="2014538"/>
          <a:ext cx="276225" cy="388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008" name="方程式" r:id="rId3" imgW="152280" imgH="215640" progId="Equation.3">
                  <p:embed/>
                </p:oleObj>
              </mc:Choice>
              <mc:Fallback>
                <p:oleObj name="方程式" r:id="rId3" imgW="152280" imgH="215640" progId="Equation.3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97738" y="2014538"/>
                        <a:ext cx="276225" cy="388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5915" name="Object 43"/>
          <p:cNvGraphicFramePr>
            <a:graphicFrameLocks noChangeAspect="1"/>
          </p:cNvGraphicFramePr>
          <p:nvPr/>
        </p:nvGraphicFramePr>
        <p:xfrm>
          <a:off x="7297738" y="2776538"/>
          <a:ext cx="276225" cy="388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009" name="方程式" r:id="rId5" imgW="152280" imgH="215640" progId="Equation.3">
                  <p:embed/>
                </p:oleObj>
              </mc:Choice>
              <mc:Fallback>
                <p:oleObj name="方程式" r:id="rId5" imgW="152280" imgH="215640" progId="Equation.3">
                  <p:embed/>
                  <p:pic>
                    <p:nvPicPr>
                      <p:cNvPr id="0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97738" y="2776538"/>
                        <a:ext cx="276225" cy="388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5916" name="Line 44"/>
          <p:cNvSpPr>
            <a:spLocks noChangeShapeType="1"/>
          </p:cNvSpPr>
          <p:nvPr/>
        </p:nvSpPr>
        <p:spPr bwMode="auto">
          <a:xfrm flipV="1">
            <a:off x="6865938" y="230187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335917" name="Object 45"/>
          <p:cNvGraphicFramePr>
            <a:graphicFrameLocks noChangeAspect="1"/>
          </p:cNvGraphicFramePr>
          <p:nvPr/>
        </p:nvGraphicFramePr>
        <p:xfrm>
          <a:off x="6540500" y="2446338"/>
          <a:ext cx="230188" cy="388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010" name="方程式" r:id="rId7" imgW="126720" imgH="215640" progId="Equation.3">
                  <p:embed/>
                </p:oleObj>
              </mc:Choice>
              <mc:Fallback>
                <p:oleObj name="方程式" r:id="rId7" imgW="126720" imgH="215640" progId="Equation.3">
                  <p:embed/>
                  <p:pic>
                    <p:nvPicPr>
                      <p:cNvPr id="0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40500" y="2446338"/>
                        <a:ext cx="230188" cy="388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5918" name="Text Box 46"/>
          <p:cNvSpPr txBox="1">
            <a:spLocks noChangeArrowheads="1"/>
          </p:cNvSpPr>
          <p:nvPr/>
        </p:nvSpPr>
        <p:spPr bwMode="auto">
          <a:xfrm>
            <a:off x="1012825" y="1609725"/>
            <a:ext cx="4489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The electric field inside the positive sphere</a:t>
            </a:r>
          </a:p>
        </p:txBody>
      </p:sp>
      <p:graphicFrame>
        <p:nvGraphicFramePr>
          <p:cNvPr id="335919" name="Object 47"/>
          <p:cNvGraphicFramePr>
            <a:graphicFrameLocks noChangeAspect="1"/>
          </p:cNvGraphicFramePr>
          <p:nvPr/>
        </p:nvGraphicFramePr>
        <p:xfrm>
          <a:off x="2760663" y="1968500"/>
          <a:ext cx="1311275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011" name="方程式" r:id="rId9" imgW="723600" imgH="431640" progId="Equation.3">
                  <p:embed/>
                </p:oleObj>
              </mc:Choice>
              <mc:Fallback>
                <p:oleObj name="方程式" r:id="rId9" imgW="723600" imgH="431640" progId="Equation.3">
                  <p:embed/>
                  <p:pic>
                    <p:nvPicPr>
                      <p:cNvPr id="0" name="Object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60663" y="1968500"/>
                        <a:ext cx="1311275" cy="777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5920" name="Text Box 48"/>
          <p:cNvSpPr txBox="1">
            <a:spLocks noChangeArrowheads="1"/>
          </p:cNvSpPr>
          <p:nvPr/>
        </p:nvSpPr>
        <p:spPr bwMode="auto">
          <a:xfrm>
            <a:off x="1033463" y="2760663"/>
            <a:ext cx="4578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The electric field inside the negative sphere</a:t>
            </a:r>
          </a:p>
        </p:txBody>
      </p:sp>
      <p:graphicFrame>
        <p:nvGraphicFramePr>
          <p:cNvPr id="335921" name="Object 49"/>
          <p:cNvGraphicFramePr>
            <a:graphicFrameLocks noChangeAspect="1"/>
          </p:cNvGraphicFramePr>
          <p:nvPr/>
        </p:nvGraphicFramePr>
        <p:xfrm>
          <a:off x="2657475" y="3279775"/>
          <a:ext cx="1519238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012" name="方程式" r:id="rId11" imgW="838080" imgH="431640" progId="Equation.3">
                  <p:embed/>
                </p:oleObj>
              </mc:Choice>
              <mc:Fallback>
                <p:oleObj name="方程式" r:id="rId11" imgW="838080" imgH="431640" progId="Equation.3">
                  <p:embed/>
                  <p:pic>
                    <p:nvPicPr>
                      <p:cNvPr id="0" name="Object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7475" y="3279775"/>
                        <a:ext cx="1519238" cy="777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5922" name="Text Box 50"/>
          <p:cNvSpPr txBox="1">
            <a:spLocks noChangeArrowheads="1"/>
          </p:cNvSpPr>
          <p:nvPr/>
        </p:nvSpPr>
        <p:spPr bwMode="auto">
          <a:xfrm>
            <a:off x="6484938" y="1412875"/>
            <a:ext cx="1543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>
                <a:solidFill>
                  <a:srgbClr val="B90523"/>
                </a:solidFill>
              </a:rPr>
              <a:t>Problem 2.18</a:t>
            </a:r>
          </a:p>
        </p:txBody>
      </p:sp>
      <p:sp>
        <p:nvSpPr>
          <p:cNvPr id="335923" name="Text Box 51"/>
          <p:cNvSpPr txBox="1">
            <a:spLocks noChangeArrowheads="1"/>
          </p:cNvSpPr>
          <p:nvPr/>
        </p:nvSpPr>
        <p:spPr bwMode="auto">
          <a:xfrm>
            <a:off x="1084263" y="4221163"/>
            <a:ext cx="1822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So the total field</a:t>
            </a:r>
          </a:p>
        </p:txBody>
      </p:sp>
      <p:graphicFrame>
        <p:nvGraphicFramePr>
          <p:cNvPr id="335924" name="Object 52"/>
          <p:cNvGraphicFramePr>
            <a:graphicFrameLocks noChangeAspect="1"/>
          </p:cNvGraphicFramePr>
          <p:nvPr/>
        </p:nvGraphicFramePr>
        <p:xfrm>
          <a:off x="1825625" y="4633913"/>
          <a:ext cx="5246688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013" name="方程式" r:id="rId13" imgW="2895480" imgH="431640" progId="Equation.3">
                  <p:embed/>
                </p:oleObj>
              </mc:Choice>
              <mc:Fallback>
                <p:oleObj name="方程式" r:id="rId13" imgW="2895480" imgH="431640" progId="Equation.3">
                  <p:embed/>
                  <p:pic>
                    <p:nvPicPr>
                      <p:cNvPr id="0" name="Object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5625" y="4633913"/>
                        <a:ext cx="5246688" cy="777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5925" name="Object 53"/>
          <p:cNvGraphicFramePr>
            <a:graphicFrameLocks noChangeAspect="1"/>
          </p:cNvGraphicFramePr>
          <p:nvPr/>
        </p:nvGraphicFramePr>
        <p:xfrm>
          <a:off x="6577013" y="3409950"/>
          <a:ext cx="1150937" cy="43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014" name="方程式" r:id="rId15" imgW="634680" imgH="241200" progId="Equation.3">
                  <p:embed/>
                </p:oleObj>
              </mc:Choice>
              <mc:Fallback>
                <p:oleObj name="方程式" r:id="rId15" imgW="634680" imgH="241200" progId="Equation.3">
                  <p:embed/>
                  <p:pic>
                    <p:nvPicPr>
                      <p:cNvPr id="0" name="Object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77013" y="3409950"/>
                        <a:ext cx="1150937" cy="434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5926" name="Object 54"/>
          <p:cNvGraphicFramePr>
            <a:graphicFrameLocks noChangeAspect="1"/>
          </p:cNvGraphicFramePr>
          <p:nvPr/>
        </p:nvGraphicFramePr>
        <p:xfrm>
          <a:off x="2041525" y="5426075"/>
          <a:ext cx="3475038" cy="1120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015" name="方程式" r:id="rId17" imgW="1917360" imgH="622080" progId="Equation.3">
                  <p:embed/>
                </p:oleObj>
              </mc:Choice>
              <mc:Fallback>
                <p:oleObj name="方程式" r:id="rId17" imgW="1917360" imgH="622080" progId="Equation.3">
                  <p:embed/>
                  <p:pic>
                    <p:nvPicPr>
                      <p:cNvPr id="0" name="Object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1525" y="5426075"/>
                        <a:ext cx="3475038" cy="1120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5927" name="Text Box 55"/>
          <p:cNvSpPr txBox="1">
            <a:spLocks noChangeArrowheads="1"/>
          </p:cNvSpPr>
          <p:nvPr/>
        </p:nvSpPr>
        <p:spPr bwMode="auto">
          <a:xfrm>
            <a:off x="447675" y="1216025"/>
            <a:ext cx="730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>
                <a:solidFill>
                  <a:srgbClr val="B90523"/>
                </a:solidFill>
              </a:rPr>
              <a:t>Proof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8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04813"/>
            <a:ext cx="7667625" cy="720725"/>
          </a:xfrm>
        </p:spPr>
        <p:txBody>
          <a:bodyPr/>
          <a:lstStyle/>
          <a:p>
            <a:r>
              <a:rPr kumimoji="0" lang="en-US" altLang="zh-TW" sz="24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4.2.2.4(Physical </a:t>
            </a:r>
            <a:r>
              <a:rPr kumimoji="0" lang="en-US" altLang="zh-TW" sz="24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Interpretation of Bound Charges)</a:t>
            </a:r>
          </a:p>
        </p:txBody>
      </p:sp>
      <p:graphicFrame>
        <p:nvGraphicFramePr>
          <p:cNvPr id="336917" name="Object 21"/>
          <p:cNvGraphicFramePr>
            <a:graphicFrameLocks noChangeAspect="1"/>
          </p:cNvGraphicFramePr>
          <p:nvPr/>
        </p:nvGraphicFramePr>
        <p:xfrm>
          <a:off x="1619250" y="2133600"/>
          <a:ext cx="1728788" cy="84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975" name="方程式" r:id="rId3" imgW="952200" imgH="469800" progId="Equation.3">
                  <p:embed/>
                </p:oleObj>
              </mc:Choice>
              <mc:Fallback>
                <p:oleObj name="方程式" r:id="rId3" imgW="952200" imgH="46980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250" y="2133600"/>
                        <a:ext cx="1728788" cy="84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6918" name="Object 22"/>
          <p:cNvGraphicFramePr>
            <a:graphicFrameLocks noChangeAspect="1"/>
          </p:cNvGraphicFramePr>
          <p:nvPr/>
        </p:nvGraphicFramePr>
        <p:xfrm>
          <a:off x="1835150" y="1268413"/>
          <a:ext cx="1914525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976" name="方程式" r:id="rId5" imgW="1054080" imgH="393480" progId="Equation.3">
                  <p:embed/>
                </p:oleObj>
              </mc:Choice>
              <mc:Fallback>
                <p:oleObj name="方程式" r:id="rId5" imgW="1054080" imgH="39348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150" y="1268413"/>
                        <a:ext cx="1914525" cy="71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6919" name="Object 23"/>
          <p:cNvGraphicFramePr>
            <a:graphicFrameLocks noChangeAspect="1"/>
          </p:cNvGraphicFramePr>
          <p:nvPr/>
        </p:nvGraphicFramePr>
        <p:xfrm>
          <a:off x="4572000" y="1196975"/>
          <a:ext cx="1268413" cy="1123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977" name="方程式" r:id="rId7" imgW="698400" imgH="622080" progId="Equation.3">
                  <p:embed/>
                </p:oleObj>
              </mc:Choice>
              <mc:Fallback>
                <p:oleObj name="方程式" r:id="rId7" imgW="698400" imgH="62208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196975"/>
                        <a:ext cx="1268413" cy="1123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6920" name="Line 24"/>
          <p:cNvSpPr>
            <a:spLocks noChangeShapeType="1"/>
          </p:cNvSpPr>
          <p:nvPr/>
        </p:nvSpPr>
        <p:spPr bwMode="auto">
          <a:xfrm>
            <a:off x="3924300" y="2565400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336921" name="Object 25"/>
          <p:cNvGraphicFramePr>
            <a:graphicFrameLocks noChangeAspect="1"/>
          </p:cNvGraphicFramePr>
          <p:nvPr/>
        </p:nvGraphicFramePr>
        <p:xfrm>
          <a:off x="5373688" y="2201863"/>
          <a:ext cx="1358900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978" name="方程式" r:id="rId9" imgW="749160" imgH="431640" progId="Equation.3">
                  <p:embed/>
                </p:oleObj>
              </mc:Choice>
              <mc:Fallback>
                <p:oleObj name="方程式" r:id="rId9" imgW="749160" imgH="43164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3688" y="2201863"/>
                        <a:ext cx="1358900" cy="781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6922" name="Text Box 26"/>
          <p:cNvSpPr txBox="1">
            <a:spLocks noChangeArrowheads="1"/>
          </p:cNvSpPr>
          <p:nvPr/>
        </p:nvSpPr>
        <p:spPr bwMode="auto">
          <a:xfrm>
            <a:off x="684213" y="3068638"/>
            <a:ext cx="3206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Meanwhile, for points outside,</a:t>
            </a:r>
          </a:p>
        </p:txBody>
      </p:sp>
      <p:graphicFrame>
        <p:nvGraphicFramePr>
          <p:cNvPr id="336923" name="Object 27"/>
          <p:cNvGraphicFramePr>
            <a:graphicFrameLocks noChangeAspect="1"/>
          </p:cNvGraphicFramePr>
          <p:nvPr/>
        </p:nvGraphicFramePr>
        <p:xfrm>
          <a:off x="3924300" y="2935288"/>
          <a:ext cx="1635125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979" name="方程式" r:id="rId11" imgW="901440" imgH="431640" progId="Equation.3">
                  <p:embed/>
                </p:oleObj>
              </mc:Choice>
              <mc:Fallback>
                <p:oleObj name="方程式" r:id="rId11" imgW="901440" imgH="431640" progId="Equation.3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4300" y="2935288"/>
                        <a:ext cx="1635125" cy="781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6924" name="Text Box 28"/>
          <p:cNvSpPr txBox="1">
            <a:spLocks noChangeArrowheads="1"/>
          </p:cNvSpPr>
          <p:nvPr/>
        </p:nvSpPr>
        <p:spPr bwMode="auto">
          <a:xfrm>
            <a:off x="468313" y="3778250"/>
            <a:ext cx="8208962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en-US" altLang="zh-TW" sz="2000"/>
              <a:t>When we c</a:t>
            </a:r>
            <a:r>
              <a:rPr lang="en-US" altLang="zh-TW" sz="2000"/>
              <a:t>alculate the electric fields and potential via bound charges, we obtain the “</a:t>
            </a:r>
            <a:r>
              <a:rPr lang="en-US" altLang="zh-TW" sz="2000">
                <a:solidFill>
                  <a:srgbClr val="B90523"/>
                </a:solidFill>
              </a:rPr>
              <a:t>macroscopic</a:t>
            </a:r>
            <a:r>
              <a:rPr lang="en-US" altLang="zh-TW" sz="2000"/>
              <a:t>” field.</a:t>
            </a:r>
          </a:p>
          <a:p>
            <a:endParaRPr lang="zh-TW" altLang="en-US" sz="2000"/>
          </a:p>
          <a:p>
            <a:r>
              <a:rPr lang="en-US" altLang="zh-TW" sz="2000"/>
              <a:t>the “</a:t>
            </a:r>
            <a:r>
              <a:rPr lang="en-US" altLang="zh-TW" sz="2000">
                <a:solidFill>
                  <a:srgbClr val="B90523"/>
                </a:solidFill>
              </a:rPr>
              <a:t>macroscopic</a:t>
            </a:r>
            <a:r>
              <a:rPr lang="en-US" altLang="zh-TW" sz="2000"/>
              <a:t>” field  : the average field over regions large enough to contain many thousands of atoms.</a:t>
            </a:r>
          </a:p>
          <a:p>
            <a:endParaRPr lang="zh-TW" altLang="en-US" sz="2000"/>
          </a:p>
          <a:p>
            <a:r>
              <a:rPr lang="en-US" altLang="zh-TW" sz="2000"/>
              <a:t>Ordinarily, the macroscopic field is what people mean when they speak of “the” field inside matter. </a:t>
            </a:r>
            <a:endParaRPr lang="zh-TW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04813"/>
            <a:ext cx="7667625" cy="647700"/>
          </a:xfrm>
        </p:spPr>
        <p:txBody>
          <a:bodyPr/>
          <a:lstStyle/>
          <a:p>
            <a:r>
              <a:rPr kumimoji="0" lang="en-US" altLang="zh-TW" sz="22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4.3.1.1 </a:t>
            </a:r>
            <a:r>
              <a:rPr kumimoji="0" lang="en-US" altLang="zh-TW" sz="22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(</a:t>
            </a:r>
            <a:r>
              <a:rPr kumimoji="0" lang="en-US" altLang="zh-TW" sz="22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Gauss’s Law in the Presence of Dielectrics)</a:t>
            </a:r>
          </a:p>
        </p:txBody>
      </p:sp>
      <p:sp>
        <p:nvSpPr>
          <p:cNvPr id="337931" name="Text Box 11"/>
          <p:cNvSpPr txBox="1">
            <a:spLocks noChangeArrowheads="1"/>
          </p:cNvSpPr>
          <p:nvPr/>
        </p:nvSpPr>
        <p:spPr bwMode="auto">
          <a:xfrm>
            <a:off x="592138" y="1289050"/>
            <a:ext cx="8007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When we consider the “</a:t>
            </a:r>
            <a:r>
              <a:rPr lang="en-US" altLang="zh-TW">
                <a:solidFill>
                  <a:srgbClr val="B90523"/>
                </a:solidFill>
              </a:rPr>
              <a:t>free</a:t>
            </a:r>
            <a:r>
              <a:rPr lang="en-US" altLang="zh-TW"/>
              <a:t>” charges alone, the Gauss’s law is expressed as </a:t>
            </a:r>
          </a:p>
        </p:txBody>
      </p:sp>
      <p:graphicFrame>
        <p:nvGraphicFramePr>
          <p:cNvPr id="337932" name="Object 12"/>
          <p:cNvGraphicFramePr>
            <a:graphicFrameLocks noChangeAspect="1"/>
          </p:cNvGraphicFramePr>
          <p:nvPr/>
        </p:nvGraphicFramePr>
        <p:xfrm>
          <a:off x="2420938" y="1628775"/>
          <a:ext cx="1358900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14" name="方程式" r:id="rId3" imgW="749160" imgH="431640" progId="Equation.3">
                  <p:embed/>
                </p:oleObj>
              </mc:Choice>
              <mc:Fallback>
                <p:oleObj name="方程式" r:id="rId3" imgW="749160" imgH="43164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0938" y="1628775"/>
                        <a:ext cx="1358900" cy="781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7934" name="Object 14"/>
          <p:cNvGraphicFramePr>
            <a:graphicFrameLocks noChangeAspect="1"/>
          </p:cNvGraphicFramePr>
          <p:nvPr/>
        </p:nvGraphicFramePr>
        <p:xfrm>
          <a:off x="4645025" y="1628775"/>
          <a:ext cx="2303463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15" name="方程式" r:id="rId5" imgW="1269720" imgH="431640" progId="Equation.3">
                  <p:embed/>
                </p:oleObj>
              </mc:Choice>
              <mc:Fallback>
                <p:oleObj name="方程式" r:id="rId5" imgW="1269720" imgH="43164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5025" y="1628775"/>
                        <a:ext cx="2303463" cy="781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35" name="Text Box 15"/>
          <p:cNvSpPr txBox="1">
            <a:spLocks noChangeArrowheads="1"/>
          </p:cNvSpPr>
          <p:nvPr/>
        </p:nvSpPr>
        <p:spPr bwMode="auto">
          <a:xfrm>
            <a:off x="611188" y="2492375"/>
            <a:ext cx="7143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When we include the “</a:t>
            </a:r>
            <a:r>
              <a:rPr lang="en-US" altLang="zh-TW">
                <a:solidFill>
                  <a:srgbClr val="B90523"/>
                </a:solidFill>
              </a:rPr>
              <a:t>bound</a:t>
            </a:r>
            <a:r>
              <a:rPr lang="en-US" altLang="zh-TW"/>
              <a:t>” charges for the presence of dielectrics,</a:t>
            </a:r>
          </a:p>
        </p:txBody>
      </p:sp>
      <p:graphicFrame>
        <p:nvGraphicFramePr>
          <p:cNvPr id="337936" name="Object 16"/>
          <p:cNvGraphicFramePr>
            <a:graphicFrameLocks noChangeAspect="1"/>
          </p:cNvGraphicFramePr>
          <p:nvPr/>
        </p:nvGraphicFramePr>
        <p:xfrm>
          <a:off x="1865313" y="2924175"/>
          <a:ext cx="4560887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16" name="方程式" r:id="rId7" imgW="2514600" imgH="431640" progId="Equation.3">
                  <p:embed/>
                </p:oleObj>
              </mc:Choice>
              <mc:Fallback>
                <p:oleObj name="方程式" r:id="rId7" imgW="2514600" imgH="43164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5313" y="2924175"/>
                        <a:ext cx="4560887" cy="781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37" name="Line 17"/>
          <p:cNvSpPr>
            <a:spLocks noChangeShapeType="1"/>
          </p:cNvSpPr>
          <p:nvPr/>
        </p:nvSpPr>
        <p:spPr bwMode="auto">
          <a:xfrm>
            <a:off x="2047875" y="4005263"/>
            <a:ext cx="6492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337938" name="Object 18"/>
          <p:cNvGraphicFramePr>
            <a:graphicFrameLocks noChangeAspect="1"/>
          </p:cNvGraphicFramePr>
          <p:nvPr/>
        </p:nvGraphicFramePr>
        <p:xfrm>
          <a:off x="3228975" y="3789363"/>
          <a:ext cx="2351088" cy="458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17" name="方程式" r:id="rId9" imgW="1295280" imgH="253800" progId="Equation.3">
                  <p:embed/>
                </p:oleObj>
              </mc:Choice>
              <mc:Fallback>
                <p:oleObj name="方程式" r:id="rId9" imgW="1295280" imgH="25380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28975" y="3789363"/>
                        <a:ext cx="2351088" cy="458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39" name="Text Box 19"/>
          <p:cNvSpPr txBox="1">
            <a:spLocks noChangeArrowheads="1"/>
          </p:cNvSpPr>
          <p:nvPr/>
        </p:nvSpPr>
        <p:spPr bwMode="auto">
          <a:xfrm>
            <a:off x="663575" y="4502150"/>
            <a:ext cx="4489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Here we define </a:t>
            </a:r>
            <a:r>
              <a:rPr lang="en-US" altLang="zh-TW">
                <a:solidFill>
                  <a:srgbClr val="B90523"/>
                </a:solidFill>
              </a:rPr>
              <a:t>the electric displacement </a:t>
            </a:r>
            <a:r>
              <a:rPr lang="en-US" altLang="zh-TW"/>
              <a:t> :</a:t>
            </a:r>
          </a:p>
        </p:txBody>
      </p:sp>
      <p:graphicFrame>
        <p:nvGraphicFramePr>
          <p:cNvPr id="337940" name="Object 20"/>
          <p:cNvGraphicFramePr>
            <a:graphicFrameLocks noChangeAspect="1"/>
          </p:cNvGraphicFramePr>
          <p:nvPr/>
        </p:nvGraphicFramePr>
        <p:xfrm>
          <a:off x="5292725" y="4437063"/>
          <a:ext cx="1382713" cy="458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18" name="方程式" r:id="rId11" imgW="761760" imgH="253800" progId="Equation.3">
                  <p:embed/>
                </p:oleObj>
              </mc:Choice>
              <mc:Fallback>
                <p:oleObj name="方程式" r:id="rId11" imgW="761760" imgH="25380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725" y="4437063"/>
                        <a:ext cx="1382713" cy="458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41" name="Text Box 21"/>
          <p:cNvSpPr txBox="1">
            <a:spLocks noChangeArrowheads="1"/>
          </p:cNvSpPr>
          <p:nvPr/>
        </p:nvSpPr>
        <p:spPr bwMode="auto">
          <a:xfrm>
            <a:off x="684213" y="5078413"/>
            <a:ext cx="4781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Hence the Gauss’s law is now expressed as :</a:t>
            </a:r>
          </a:p>
        </p:txBody>
      </p:sp>
      <p:graphicFrame>
        <p:nvGraphicFramePr>
          <p:cNvPr id="337942" name="Object 22"/>
          <p:cNvGraphicFramePr>
            <a:graphicFrameLocks noChangeAspect="1"/>
          </p:cNvGraphicFramePr>
          <p:nvPr/>
        </p:nvGraphicFramePr>
        <p:xfrm>
          <a:off x="2498725" y="5661025"/>
          <a:ext cx="1312863" cy="458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19" name="方程式" r:id="rId13" imgW="723600" imgH="253800" progId="Equation.3">
                  <p:embed/>
                </p:oleObj>
              </mc:Choice>
              <mc:Fallback>
                <p:oleObj name="方程式" r:id="rId13" imgW="723600" imgH="25380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8725" y="5661025"/>
                        <a:ext cx="1312863" cy="458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7943" name="Object 23"/>
          <p:cNvGraphicFramePr>
            <a:graphicFrameLocks noChangeAspect="1"/>
          </p:cNvGraphicFramePr>
          <p:nvPr/>
        </p:nvGraphicFramePr>
        <p:xfrm>
          <a:off x="4722813" y="5619750"/>
          <a:ext cx="2005012" cy="68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20" name="方程式" r:id="rId15" imgW="1104840" imgH="380880" progId="Equation.3">
                  <p:embed/>
                </p:oleObj>
              </mc:Choice>
              <mc:Fallback>
                <p:oleObj name="方程式" r:id="rId15" imgW="1104840" imgH="38088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2813" y="5619750"/>
                        <a:ext cx="2005012" cy="688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9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04813"/>
            <a:ext cx="7667625" cy="647700"/>
          </a:xfrm>
        </p:spPr>
        <p:txBody>
          <a:bodyPr/>
          <a:lstStyle/>
          <a:p>
            <a:r>
              <a:rPr kumimoji="0" lang="en-US" altLang="zh-TW" sz="22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4.3.1.2 </a:t>
            </a:r>
            <a:r>
              <a:rPr kumimoji="0" lang="en-US" altLang="zh-TW" sz="22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(</a:t>
            </a:r>
            <a:r>
              <a:rPr kumimoji="0" lang="en-US" altLang="zh-TW" sz="22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Gauss’s Law in the Presence of Dielectrics)</a:t>
            </a:r>
          </a:p>
        </p:txBody>
      </p:sp>
      <p:sp>
        <p:nvSpPr>
          <p:cNvPr id="338959" name="Text Box 15"/>
          <p:cNvSpPr txBox="1">
            <a:spLocks noChangeArrowheads="1"/>
          </p:cNvSpPr>
          <p:nvPr/>
        </p:nvSpPr>
        <p:spPr bwMode="auto">
          <a:xfrm>
            <a:off x="539750" y="1214438"/>
            <a:ext cx="1651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sz="2000" b="1">
                <a:solidFill>
                  <a:srgbClr val="B90523"/>
                </a:solidFill>
              </a:rPr>
              <a:t>Example 4.4</a:t>
            </a:r>
          </a:p>
        </p:txBody>
      </p:sp>
      <p:sp>
        <p:nvSpPr>
          <p:cNvPr id="338960" name="Text Box 16"/>
          <p:cNvSpPr txBox="1">
            <a:spLocks noChangeArrowheads="1"/>
          </p:cNvSpPr>
          <p:nvPr/>
        </p:nvSpPr>
        <p:spPr bwMode="auto">
          <a:xfrm>
            <a:off x="684213" y="1574800"/>
            <a:ext cx="80645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2000"/>
              <a:t>A long straight wire, carrying uniform line charge </a:t>
            </a:r>
            <a:r>
              <a:rPr lang="en-US" altLang="zh-TW" sz="2000">
                <a:sym typeface="Symbol" panose="05050102010706020507" pitchFamily="18" charset="2"/>
              </a:rPr>
              <a:t>, is surrounded by rubber insulation out to a radius a. Find the electric displacement.</a:t>
            </a:r>
          </a:p>
        </p:txBody>
      </p:sp>
      <p:sp>
        <p:nvSpPr>
          <p:cNvPr id="338961" name="Line 17"/>
          <p:cNvSpPr>
            <a:spLocks noChangeShapeType="1"/>
          </p:cNvSpPr>
          <p:nvPr/>
        </p:nvSpPr>
        <p:spPr bwMode="auto">
          <a:xfrm>
            <a:off x="611188" y="2420938"/>
            <a:ext cx="7777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38964" name="AutoShape 20"/>
          <p:cNvSpPr>
            <a:spLocks noChangeArrowheads="1"/>
          </p:cNvSpPr>
          <p:nvPr/>
        </p:nvSpPr>
        <p:spPr bwMode="auto">
          <a:xfrm rot="16200000">
            <a:off x="5939632" y="1701006"/>
            <a:ext cx="1295400" cy="3024187"/>
          </a:xfrm>
          <a:prstGeom prst="can">
            <a:avLst>
              <a:gd name="adj" fmla="val 59845"/>
            </a:avLst>
          </a:prstGeom>
          <a:solidFill>
            <a:schemeClr val="accent1">
              <a:alpha val="60001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algn="ctr"/>
            <a:endParaRPr lang="en-US" altLang="zh-TW"/>
          </a:p>
        </p:txBody>
      </p:sp>
      <p:sp>
        <p:nvSpPr>
          <p:cNvPr id="338966" name="AutoShape 22"/>
          <p:cNvSpPr>
            <a:spLocks noChangeArrowheads="1"/>
          </p:cNvSpPr>
          <p:nvPr/>
        </p:nvSpPr>
        <p:spPr bwMode="auto">
          <a:xfrm rot="16200000">
            <a:off x="6407150" y="2457450"/>
            <a:ext cx="647700" cy="1441450"/>
          </a:xfrm>
          <a:prstGeom prst="can">
            <a:avLst>
              <a:gd name="adj" fmla="val 57049"/>
            </a:avLst>
          </a:prstGeom>
          <a:solidFill>
            <a:schemeClr val="accent1">
              <a:alpha val="60001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965" name="Line 21"/>
          <p:cNvSpPr>
            <a:spLocks noChangeShapeType="1"/>
          </p:cNvSpPr>
          <p:nvPr/>
        </p:nvSpPr>
        <p:spPr bwMode="auto">
          <a:xfrm>
            <a:off x="4643438" y="3214688"/>
            <a:ext cx="41052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38967" name="Line 23"/>
          <p:cNvSpPr>
            <a:spLocks noChangeShapeType="1"/>
          </p:cNvSpPr>
          <p:nvPr/>
        </p:nvSpPr>
        <p:spPr bwMode="auto">
          <a:xfrm flipV="1">
            <a:off x="7667625" y="2565400"/>
            <a:ext cx="0" cy="649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38969" name="Text Box 25"/>
          <p:cNvSpPr txBox="1">
            <a:spLocks noChangeArrowheads="1"/>
          </p:cNvSpPr>
          <p:nvPr/>
        </p:nvSpPr>
        <p:spPr bwMode="auto">
          <a:xfrm>
            <a:off x="7667625" y="27813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a</a:t>
            </a:r>
          </a:p>
        </p:txBody>
      </p:sp>
      <p:sp>
        <p:nvSpPr>
          <p:cNvPr id="338970" name="Line 26"/>
          <p:cNvSpPr>
            <a:spLocks noChangeShapeType="1"/>
          </p:cNvSpPr>
          <p:nvPr/>
        </p:nvSpPr>
        <p:spPr bwMode="auto">
          <a:xfrm>
            <a:off x="6227763" y="2781300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38971" name="Text Box 27"/>
          <p:cNvSpPr txBox="1">
            <a:spLocks noChangeArrowheads="1"/>
          </p:cNvSpPr>
          <p:nvPr/>
        </p:nvSpPr>
        <p:spPr bwMode="auto">
          <a:xfrm>
            <a:off x="6588125" y="2492375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L</a:t>
            </a:r>
          </a:p>
        </p:txBody>
      </p:sp>
      <p:sp>
        <p:nvSpPr>
          <p:cNvPr id="338972" name="Line 28"/>
          <p:cNvSpPr>
            <a:spLocks noChangeShapeType="1"/>
          </p:cNvSpPr>
          <p:nvPr/>
        </p:nvSpPr>
        <p:spPr bwMode="auto">
          <a:xfrm flipV="1">
            <a:off x="6804025" y="2854325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38973" name="Text Box 29"/>
          <p:cNvSpPr txBox="1">
            <a:spLocks noChangeArrowheads="1"/>
          </p:cNvSpPr>
          <p:nvPr/>
        </p:nvSpPr>
        <p:spPr bwMode="auto">
          <a:xfrm>
            <a:off x="6875463" y="2854325"/>
            <a:ext cx="298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s</a:t>
            </a:r>
          </a:p>
        </p:txBody>
      </p:sp>
      <p:sp>
        <p:nvSpPr>
          <p:cNvPr id="338974" name="Rectangle 30"/>
          <p:cNvSpPr>
            <a:spLocks noChangeArrowheads="1"/>
          </p:cNvSpPr>
          <p:nvPr/>
        </p:nvSpPr>
        <p:spPr bwMode="auto">
          <a:xfrm>
            <a:off x="8315325" y="3286125"/>
            <a:ext cx="3095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>
                <a:sym typeface="Symbol" panose="05050102010706020507" pitchFamily="18" charset="2"/>
              </a:rPr>
              <a:t></a:t>
            </a:r>
            <a:endParaRPr lang="zh-TW" altLang="en-US">
              <a:sym typeface="Symbol" panose="05050102010706020507" pitchFamily="18" charset="2"/>
            </a:endParaRPr>
          </a:p>
        </p:txBody>
      </p:sp>
      <p:sp>
        <p:nvSpPr>
          <p:cNvPr id="338975" name="Line 31"/>
          <p:cNvSpPr>
            <a:spLocks noChangeShapeType="1"/>
          </p:cNvSpPr>
          <p:nvPr/>
        </p:nvSpPr>
        <p:spPr bwMode="auto">
          <a:xfrm>
            <a:off x="5435600" y="3070225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38976" name="Text Box 32"/>
          <p:cNvSpPr txBox="1">
            <a:spLocks noChangeArrowheads="1"/>
          </p:cNvSpPr>
          <p:nvPr/>
        </p:nvSpPr>
        <p:spPr bwMode="auto">
          <a:xfrm>
            <a:off x="611188" y="2708275"/>
            <a:ext cx="41751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TW"/>
              <a:t>Drawing a cylindrical Gaussian surface, of radius s and length L.</a:t>
            </a:r>
          </a:p>
        </p:txBody>
      </p:sp>
      <p:graphicFrame>
        <p:nvGraphicFramePr>
          <p:cNvPr id="338977" name="Object 33"/>
          <p:cNvGraphicFramePr>
            <a:graphicFrameLocks noChangeAspect="1"/>
          </p:cNvGraphicFramePr>
          <p:nvPr/>
        </p:nvGraphicFramePr>
        <p:xfrm>
          <a:off x="1979613" y="3460750"/>
          <a:ext cx="2005012" cy="68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060" name="方程式" r:id="rId3" imgW="1104840" imgH="380880" progId="Equation.3">
                  <p:embed/>
                </p:oleObj>
              </mc:Choice>
              <mc:Fallback>
                <p:oleObj name="方程式" r:id="rId3" imgW="1104840" imgH="380880" progId="Equation.3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613" y="3460750"/>
                        <a:ext cx="2005012" cy="688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8978" name="Line 34"/>
          <p:cNvSpPr>
            <a:spLocks noChangeShapeType="1"/>
          </p:cNvSpPr>
          <p:nvPr/>
        </p:nvSpPr>
        <p:spPr bwMode="auto">
          <a:xfrm>
            <a:off x="1042988" y="4365625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338979" name="Object 35"/>
          <p:cNvGraphicFramePr>
            <a:graphicFrameLocks noChangeAspect="1"/>
          </p:cNvGraphicFramePr>
          <p:nvPr/>
        </p:nvGraphicFramePr>
        <p:xfrm>
          <a:off x="1979613" y="4221163"/>
          <a:ext cx="1660525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061" name="方程式" r:id="rId5" imgW="914400" imgH="203040" progId="Equation.3">
                  <p:embed/>
                </p:oleObj>
              </mc:Choice>
              <mc:Fallback>
                <p:oleObj name="方程式" r:id="rId5" imgW="914400" imgH="203040" progId="Equation.3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613" y="4221163"/>
                        <a:ext cx="1660525" cy="366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8980" name="Line 36"/>
          <p:cNvSpPr>
            <a:spLocks noChangeShapeType="1"/>
          </p:cNvSpPr>
          <p:nvPr/>
        </p:nvSpPr>
        <p:spPr bwMode="auto">
          <a:xfrm>
            <a:off x="3851275" y="4365625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38981" name="Text Box 37"/>
          <p:cNvSpPr txBox="1">
            <a:spLocks noChangeArrowheads="1"/>
          </p:cNvSpPr>
          <p:nvPr/>
        </p:nvSpPr>
        <p:spPr bwMode="auto">
          <a:xfrm>
            <a:off x="4695825" y="4168775"/>
            <a:ext cx="1098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therefore</a:t>
            </a:r>
          </a:p>
        </p:txBody>
      </p:sp>
      <p:graphicFrame>
        <p:nvGraphicFramePr>
          <p:cNvPr id="338982" name="Object 38"/>
          <p:cNvGraphicFramePr>
            <a:graphicFrameLocks noChangeAspect="1"/>
          </p:cNvGraphicFramePr>
          <p:nvPr/>
        </p:nvGraphicFramePr>
        <p:xfrm>
          <a:off x="5940425" y="4005263"/>
          <a:ext cx="1152525" cy="709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062" name="方程式" r:id="rId7" imgW="634680" imgH="393480" progId="Equation.3">
                  <p:embed/>
                </p:oleObj>
              </mc:Choice>
              <mc:Fallback>
                <p:oleObj name="方程式" r:id="rId7" imgW="634680" imgH="393480" progId="Equation.3">
                  <p:embed/>
                  <p:pic>
                    <p:nvPicPr>
                      <p:cNvPr id="0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0425" y="4005263"/>
                        <a:ext cx="1152525" cy="709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8983" name="Text Box 39"/>
          <p:cNvSpPr txBox="1">
            <a:spLocks noChangeArrowheads="1"/>
          </p:cNvSpPr>
          <p:nvPr/>
        </p:nvSpPr>
        <p:spPr bwMode="auto">
          <a:xfrm>
            <a:off x="647700" y="4724400"/>
            <a:ext cx="7308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The formula above for D holds both </a:t>
            </a:r>
            <a:r>
              <a:rPr lang="en-US" altLang="zh-TW">
                <a:solidFill>
                  <a:srgbClr val="B90523"/>
                </a:solidFill>
              </a:rPr>
              <a:t>within the insulation</a:t>
            </a:r>
            <a:r>
              <a:rPr lang="en-US" altLang="zh-TW"/>
              <a:t> and </a:t>
            </a:r>
            <a:r>
              <a:rPr lang="en-US" altLang="zh-TW">
                <a:solidFill>
                  <a:srgbClr val="B90523"/>
                </a:solidFill>
              </a:rPr>
              <a:t>outside it</a:t>
            </a:r>
            <a:r>
              <a:rPr lang="en-US" altLang="zh-TW"/>
              <a:t>.</a:t>
            </a:r>
          </a:p>
        </p:txBody>
      </p:sp>
      <p:sp>
        <p:nvSpPr>
          <p:cNvPr id="338984" name="Text Box 40"/>
          <p:cNvSpPr txBox="1">
            <a:spLocks noChangeArrowheads="1"/>
          </p:cNvSpPr>
          <p:nvPr/>
        </p:nvSpPr>
        <p:spPr bwMode="auto">
          <a:xfrm>
            <a:off x="614363" y="5157788"/>
            <a:ext cx="1797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>
                <a:solidFill>
                  <a:srgbClr val="B90523"/>
                </a:solidFill>
              </a:rPr>
              <a:t>Outside region :</a:t>
            </a:r>
          </a:p>
        </p:txBody>
      </p:sp>
      <p:graphicFrame>
        <p:nvGraphicFramePr>
          <p:cNvPr id="338985" name="Object 41"/>
          <p:cNvGraphicFramePr>
            <a:graphicFrameLocks noChangeAspect="1"/>
          </p:cNvGraphicFramePr>
          <p:nvPr/>
        </p:nvGraphicFramePr>
        <p:xfrm>
          <a:off x="2771775" y="5157788"/>
          <a:ext cx="668338" cy="388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063" name="方程式" r:id="rId9" imgW="368280" imgH="215640" progId="Equation.3">
                  <p:embed/>
                </p:oleObj>
              </mc:Choice>
              <mc:Fallback>
                <p:oleObj name="方程式" r:id="rId9" imgW="368280" imgH="215640" progId="Equation.3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775" y="5157788"/>
                        <a:ext cx="668338" cy="388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8986" name="Object 42"/>
          <p:cNvGraphicFramePr>
            <a:graphicFrameLocks noChangeAspect="1"/>
          </p:cNvGraphicFramePr>
          <p:nvPr/>
        </p:nvGraphicFramePr>
        <p:xfrm>
          <a:off x="3924300" y="5157788"/>
          <a:ext cx="968375" cy="458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064" name="方程式" r:id="rId11" imgW="533160" imgH="253800" progId="Equation.3">
                  <p:embed/>
                </p:oleObj>
              </mc:Choice>
              <mc:Fallback>
                <p:oleObj name="方程式" r:id="rId11" imgW="533160" imgH="253800" progId="Equation.3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4300" y="5157788"/>
                        <a:ext cx="968375" cy="458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8987" name="Object 43"/>
          <p:cNvGraphicFramePr>
            <a:graphicFrameLocks noChangeAspect="1"/>
          </p:cNvGraphicFramePr>
          <p:nvPr/>
        </p:nvGraphicFramePr>
        <p:xfrm>
          <a:off x="5294313" y="5013325"/>
          <a:ext cx="1866900" cy="779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065" name="方程式" r:id="rId13" imgW="1028520" imgH="431640" progId="Equation.3">
                  <p:embed/>
                </p:oleObj>
              </mc:Choice>
              <mc:Fallback>
                <p:oleObj name="方程式" r:id="rId13" imgW="1028520" imgH="431640" progId="Equation.3">
                  <p:embed/>
                  <p:pic>
                    <p:nvPicPr>
                      <p:cNvPr id="0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4313" y="5013325"/>
                        <a:ext cx="1866900" cy="779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8988" name="Text Box 44"/>
          <p:cNvSpPr txBox="1">
            <a:spLocks noChangeArrowheads="1"/>
          </p:cNvSpPr>
          <p:nvPr/>
        </p:nvSpPr>
        <p:spPr bwMode="auto">
          <a:xfrm>
            <a:off x="649288" y="5805488"/>
            <a:ext cx="8362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>
                <a:solidFill>
                  <a:srgbClr val="B90523"/>
                </a:solidFill>
              </a:rPr>
              <a:t>Inside region : </a:t>
            </a:r>
            <a:r>
              <a:rPr lang="en-US" altLang="zh-TW"/>
              <a:t>since we do not know       , the electric field cannot be determined!</a:t>
            </a:r>
          </a:p>
        </p:txBody>
      </p:sp>
      <p:graphicFrame>
        <p:nvGraphicFramePr>
          <p:cNvPr id="338989" name="Object 45"/>
          <p:cNvGraphicFramePr>
            <a:graphicFrameLocks noChangeAspect="1"/>
          </p:cNvGraphicFramePr>
          <p:nvPr/>
        </p:nvGraphicFramePr>
        <p:xfrm>
          <a:off x="4533900" y="5805488"/>
          <a:ext cx="254000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066" name="方程式" r:id="rId15" imgW="139680" imgH="203040" progId="Equation.3">
                  <p:embed/>
                </p:oleObj>
              </mc:Choice>
              <mc:Fallback>
                <p:oleObj name="方程式" r:id="rId15" imgW="139680" imgH="203040" progId="Equation.3">
                  <p:embed/>
                  <p:pic>
                    <p:nvPicPr>
                      <p:cNvPr id="0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33900" y="5805488"/>
                        <a:ext cx="254000" cy="366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504825" y="476250"/>
            <a:ext cx="7667625" cy="504825"/>
          </a:xfrm>
        </p:spPr>
        <p:txBody>
          <a:bodyPr/>
          <a:lstStyle/>
          <a:p>
            <a:r>
              <a:rPr kumimoji="0" lang="en-US" altLang="zh-TW" sz="26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4.1.1.1</a:t>
            </a:r>
            <a:r>
              <a:rPr lang="en-US" altLang="zh-TW" sz="26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(Polarization</a:t>
            </a:r>
            <a:r>
              <a:rPr lang="en-US" altLang="zh-TW" sz="26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) </a:t>
            </a:r>
            <a:r>
              <a:rPr lang="en-US" altLang="zh-TW" sz="26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—(</a:t>
            </a:r>
            <a:r>
              <a:rPr lang="en-US" altLang="zh-TW" sz="26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Dielectrics)</a:t>
            </a:r>
          </a:p>
        </p:txBody>
      </p:sp>
      <p:sp>
        <p:nvSpPr>
          <p:cNvPr id="99369" name="Text Box 41"/>
          <p:cNvSpPr txBox="1">
            <a:spLocks noChangeArrowheads="1"/>
          </p:cNvSpPr>
          <p:nvPr/>
        </p:nvSpPr>
        <p:spPr bwMode="auto">
          <a:xfrm>
            <a:off x="827088" y="1125538"/>
            <a:ext cx="72009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TW" sz="2000"/>
              <a:t>Electric fields in matter: conductors and insulators (dielectrics) </a:t>
            </a:r>
            <a:endParaRPr lang="zh-TW" altLang="en-US" sz="2000"/>
          </a:p>
        </p:txBody>
      </p:sp>
      <p:sp>
        <p:nvSpPr>
          <p:cNvPr id="99372" name="Text Box 44"/>
          <p:cNvSpPr txBox="1">
            <a:spLocks noChangeArrowheads="1"/>
          </p:cNvSpPr>
          <p:nvPr/>
        </p:nvSpPr>
        <p:spPr bwMode="auto">
          <a:xfrm>
            <a:off x="539750" y="1773238"/>
            <a:ext cx="7321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In </a:t>
            </a:r>
            <a:r>
              <a:rPr lang="en-US" altLang="zh-TW">
                <a:solidFill>
                  <a:srgbClr val="FF0000"/>
                </a:solidFill>
              </a:rPr>
              <a:t>conductors</a:t>
            </a:r>
            <a:r>
              <a:rPr lang="en-US" altLang="zh-TW"/>
              <a:t> charges will be pushed to the boundary by external field.</a:t>
            </a:r>
            <a:endParaRPr lang="zh-TW" altLang="en-US"/>
          </a:p>
        </p:txBody>
      </p:sp>
      <p:pic>
        <p:nvPicPr>
          <p:cNvPr id="99373" name="Picture 4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2205038"/>
            <a:ext cx="1519237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9374" name="Rectangle 46"/>
          <p:cNvSpPr>
            <a:spLocks noChangeArrowheads="1"/>
          </p:cNvSpPr>
          <p:nvPr/>
        </p:nvSpPr>
        <p:spPr bwMode="auto">
          <a:xfrm>
            <a:off x="569913" y="3644900"/>
            <a:ext cx="6089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In </a:t>
            </a:r>
            <a:r>
              <a:rPr lang="en-US" altLang="zh-TW">
                <a:solidFill>
                  <a:srgbClr val="FF0000"/>
                </a:solidFill>
              </a:rPr>
              <a:t>dielectrics</a:t>
            </a:r>
            <a:r>
              <a:rPr lang="en-US" altLang="zh-TW"/>
              <a:t> charges are attached to atoms or molecules. </a:t>
            </a:r>
          </a:p>
        </p:txBody>
      </p:sp>
      <p:pic>
        <p:nvPicPr>
          <p:cNvPr id="99375" name="Picture 4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075" y="4076700"/>
            <a:ext cx="1428750" cy="1417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9376" name="Text Box 48"/>
          <p:cNvSpPr txBox="1">
            <a:spLocks noChangeArrowheads="1"/>
          </p:cNvSpPr>
          <p:nvPr/>
        </p:nvSpPr>
        <p:spPr bwMode="auto">
          <a:xfrm>
            <a:off x="519113" y="5524500"/>
            <a:ext cx="83010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TW"/>
              <a:t>The electric field can distort the charge distribution of a dielectric atom or molecule by two principal mechanisms: </a:t>
            </a:r>
            <a:r>
              <a:rPr lang="en-US" altLang="zh-TW">
                <a:solidFill>
                  <a:srgbClr val="FF0000"/>
                </a:solidFill>
              </a:rPr>
              <a:t>stretching</a:t>
            </a:r>
            <a:r>
              <a:rPr lang="en-US" altLang="zh-TW"/>
              <a:t> and </a:t>
            </a:r>
            <a:r>
              <a:rPr lang="en-US" altLang="zh-TW">
                <a:solidFill>
                  <a:srgbClr val="FF0000"/>
                </a:solidFill>
              </a:rPr>
              <a:t>rotating</a:t>
            </a:r>
            <a:r>
              <a:rPr lang="en-US" altLang="zh-TW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04813"/>
            <a:ext cx="7667625" cy="647700"/>
          </a:xfrm>
        </p:spPr>
        <p:txBody>
          <a:bodyPr/>
          <a:lstStyle/>
          <a:p>
            <a:r>
              <a:rPr kumimoji="0" lang="en-US" altLang="zh-TW" sz="22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4.3.1.3(Gauss’s </a:t>
            </a:r>
            <a:r>
              <a:rPr kumimoji="0" lang="en-US" altLang="zh-TW" sz="22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Law in the Presence of Dielectrics)</a:t>
            </a:r>
          </a:p>
        </p:txBody>
      </p:sp>
      <p:sp>
        <p:nvSpPr>
          <p:cNvPr id="339971" name="Text Box 3"/>
          <p:cNvSpPr txBox="1">
            <a:spLocks noChangeArrowheads="1"/>
          </p:cNvSpPr>
          <p:nvPr/>
        </p:nvSpPr>
        <p:spPr bwMode="auto">
          <a:xfrm>
            <a:off x="539750" y="1196975"/>
            <a:ext cx="17637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sz="2000" b="1" u="sng">
                <a:solidFill>
                  <a:srgbClr val="B90523"/>
                </a:solidFill>
              </a:rPr>
              <a:t>Problem 4.15</a:t>
            </a:r>
          </a:p>
        </p:txBody>
      </p:sp>
      <p:sp>
        <p:nvSpPr>
          <p:cNvPr id="339972" name="Text Box 4"/>
          <p:cNvSpPr txBox="1">
            <a:spLocks noChangeArrowheads="1"/>
          </p:cNvSpPr>
          <p:nvPr/>
        </p:nvSpPr>
        <p:spPr bwMode="auto">
          <a:xfrm>
            <a:off x="539750" y="1557338"/>
            <a:ext cx="8424863" cy="329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2000"/>
              <a:t>A thick spherical shell (inner radius a, outer radius b) is made of dielectric material with a “frozen-in” polarization</a:t>
            </a:r>
          </a:p>
          <a:p>
            <a:pPr>
              <a:spcBef>
                <a:spcPct val="50000"/>
              </a:spcBef>
            </a:pPr>
            <a:endParaRPr lang="en-US" altLang="zh-TW" sz="2000"/>
          </a:p>
          <a:p>
            <a:pPr>
              <a:spcBef>
                <a:spcPct val="50000"/>
              </a:spcBef>
            </a:pPr>
            <a:r>
              <a:rPr lang="en-US" altLang="zh-TW" sz="2000"/>
              <a:t>Where k is a constant and r is the distance from the center. Find the electric field in all three regions by two different methods :</a:t>
            </a:r>
          </a:p>
          <a:p>
            <a:pPr>
              <a:spcBef>
                <a:spcPct val="50000"/>
              </a:spcBef>
            </a:pPr>
            <a:r>
              <a:rPr lang="en-US" altLang="zh-TW" sz="2000"/>
              <a:t>(a). Locate all the bound charge, and use Gauss’s law to calculate the  </a:t>
            </a:r>
          </a:p>
          <a:p>
            <a:pPr>
              <a:spcBef>
                <a:spcPct val="50000"/>
              </a:spcBef>
            </a:pPr>
            <a:r>
              <a:rPr lang="en-US" altLang="zh-TW" sz="2000"/>
              <a:t>       field it produces.</a:t>
            </a:r>
          </a:p>
          <a:p>
            <a:pPr>
              <a:spcBef>
                <a:spcPct val="50000"/>
              </a:spcBef>
            </a:pPr>
            <a:r>
              <a:rPr lang="en-US" altLang="zh-TW" sz="2000"/>
              <a:t>(b). Use                               to find     , and then get      from</a:t>
            </a:r>
            <a:endParaRPr lang="en-US" altLang="zh-TW" sz="2000">
              <a:sym typeface="Symbol" panose="05050102010706020507" pitchFamily="18" charset="2"/>
            </a:endParaRPr>
          </a:p>
        </p:txBody>
      </p:sp>
      <p:graphicFrame>
        <p:nvGraphicFramePr>
          <p:cNvPr id="340001" name="Object 33"/>
          <p:cNvGraphicFramePr>
            <a:graphicFrameLocks noChangeAspect="1"/>
          </p:cNvGraphicFramePr>
          <p:nvPr/>
        </p:nvGraphicFramePr>
        <p:xfrm>
          <a:off x="5219700" y="1989138"/>
          <a:ext cx="1198563" cy="709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110" name="方程式" r:id="rId3" imgW="660240" imgH="393480" progId="Equation.3">
                  <p:embed/>
                </p:oleObj>
              </mc:Choice>
              <mc:Fallback>
                <p:oleObj name="方程式" r:id="rId3" imgW="660240" imgH="393480" progId="Equation.3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9700" y="1989138"/>
                        <a:ext cx="1198563" cy="709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0002" name="Object 34"/>
          <p:cNvGraphicFramePr>
            <a:graphicFrameLocks noChangeAspect="1"/>
          </p:cNvGraphicFramePr>
          <p:nvPr/>
        </p:nvGraphicFramePr>
        <p:xfrm>
          <a:off x="1619250" y="4365625"/>
          <a:ext cx="2005013" cy="68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111" name="方程式" r:id="rId5" imgW="1104840" imgH="380880" progId="Equation.3">
                  <p:embed/>
                </p:oleObj>
              </mc:Choice>
              <mc:Fallback>
                <p:oleObj name="方程式" r:id="rId5" imgW="1104840" imgH="380880" progId="Equation.3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250" y="4365625"/>
                        <a:ext cx="2005013" cy="688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0003" name="Object 35"/>
          <p:cNvGraphicFramePr>
            <a:graphicFrameLocks noChangeAspect="1"/>
          </p:cNvGraphicFramePr>
          <p:nvPr/>
        </p:nvGraphicFramePr>
        <p:xfrm>
          <a:off x="7292975" y="4379913"/>
          <a:ext cx="1382713" cy="458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112" name="方程式" r:id="rId7" imgW="761760" imgH="253800" progId="Equation.3">
                  <p:embed/>
                </p:oleObj>
              </mc:Choice>
              <mc:Fallback>
                <p:oleObj name="方程式" r:id="rId7" imgW="761760" imgH="253800" progId="Equation.3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92975" y="4379913"/>
                        <a:ext cx="1382713" cy="458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0004" name="Object 36"/>
          <p:cNvGraphicFramePr>
            <a:graphicFrameLocks noChangeAspect="1"/>
          </p:cNvGraphicFramePr>
          <p:nvPr/>
        </p:nvGraphicFramePr>
        <p:xfrm>
          <a:off x="4416425" y="4406900"/>
          <a:ext cx="300038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113" name="方程式" r:id="rId9" imgW="164880" imgH="203040" progId="Equation.3">
                  <p:embed/>
                </p:oleObj>
              </mc:Choice>
              <mc:Fallback>
                <p:oleObj name="方程式" r:id="rId9" imgW="164880" imgH="203040" progId="Equation.3">
                  <p:embed/>
                  <p:pic>
                    <p:nvPicPr>
                      <p:cNvPr id="0" name="Object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6425" y="4406900"/>
                        <a:ext cx="300038" cy="366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0005" name="Object 37"/>
          <p:cNvGraphicFramePr>
            <a:graphicFrameLocks noChangeAspect="1"/>
          </p:cNvGraphicFramePr>
          <p:nvPr/>
        </p:nvGraphicFramePr>
        <p:xfrm>
          <a:off x="6372225" y="4406900"/>
          <a:ext cx="254000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114" name="方程式" r:id="rId11" imgW="139680" imgH="203040" progId="Equation.3">
                  <p:embed/>
                </p:oleObj>
              </mc:Choice>
              <mc:Fallback>
                <p:oleObj name="方程式" r:id="rId11" imgW="139680" imgH="203040" progId="Equation.3">
                  <p:embed/>
                  <p:pic>
                    <p:nvPicPr>
                      <p:cNvPr id="0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2225" y="4406900"/>
                        <a:ext cx="254000" cy="366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0006" name="Oval 38"/>
          <p:cNvSpPr>
            <a:spLocks noChangeArrowheads="1"/>
          </p:cNvSpPr>
          <p:nvPr/>
        </p:nvSpPr>
        <p:spPr bwMode="auto">
          <a:xfrm>
            <a:off x="3635375" y="4941888"/>
            <a:ext cx="1441450" cy="14398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0007" name="Oval 39"/>
          <p:cNvSpPr>
            <a:spLocks noChangeArrowheads="1"/>
          </p:cNvSpPr>
          <p:nvPr/>
        </p:nvSpPr>
        <p:spPr bwMode="auto">
          <a:xfrm>
            <a:off x="3922713" y="5230813"/>
            <a:ext cx="865187" cy="86518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0008" name="Line 40"/>
          <p:cNvSpPr>
            <a:spLocks noChangeShapeType="1"/>
          </p:cNvSpPr>
          <p:nvPr/>
        </p:nvSpPr>
        <p:spPr bwMode="auto">
          <a:xfrm flipH="1" flipV="1">
            <a:off x="3779838" y="5229225"/>
            <a:ext cx="21590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40009" name="Line 41"/>
          <p:cNvSpPr>
            <a:spLocks noChangeShapeType="1"/>
          </p:cNvSpPr>
          <p:nvPr/>
        </p:nvSpPr>
        <p:spPr bwMode="auto">
          <a:xfrm flipH="1">
            <a:off x="3851275" y="5949950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40010" name="Line 42"/>
          <p:cNvSpPr>
            <a:spLocks noChangeShapeType="1"/>
          </p:cNvSpPr>
          <p:nvPr/>
        </p:nvSpPr>
        <p:spPr bwMode="auto">
          <a:xfrm flipV="1">
            <a:off x="4356100" y="4941888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40011" name="Line 43"/>
          <p:cNvSpPr>
            <a:spLocks noChangeShapeType="1"/>
          </p:cNvSpPr>
          <p:nvPr/>
        </p:nvSpPr>
        <p:spPr bwMode="auto">
          <a:xfrm flipV="1">
            <a:off x="4356100" y="5157788"/>
            <a:ext cx="503238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40012" name="Line 44"/>
          <p:cNvSpPr>
            <a:spLocks noChangeShapeType="1"/>
          </p:cNvSpPr>
          <p:nvPr/>
        </p:nvSpPr>
        <p:spPr bwMode="auto">
          <a:xfrm>
            <a:off x="4356100" y="5661025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40013" name="Line 45"/>
          <p:cNvSpPr>
            <a:spLocks noChangeShapeType="1"/>
          </p:cNvSpPr>
          <p:nvPr/>
        </p:nvSpPr>
        <p:spPr bwMode="auto">
          <a:xfrm>
            <a:off x="4716463" y="5876925"/>
            <a:ext cx="287337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340014" name="Object 46"/>
          <p:cNvGraphicFramePr>
            <a:graphicFrameLocks noChangeAspect="1"/>
          </p:cNvGraphicFramePr>
          <p:nvPr/>
        </p:nvGraphicFramePr>
        <p:xfrm>
          <a:off x="4140200" y="4933950"/>
          <a:ext cx="254000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115" name="方程式" r:id="rId13" imgW="139680" imgH="203040" progId="Equation.3">
                  <p:embed/>
                </p:oleObj>
              </mc:Choice>
              <mc:Fallback>
                <p:oleObj name="方程式" r:id="rId13" imgW="139680" imgH="203040" progId="Equation.3">
                  <p:embed/>
                  <p:pic>
                    <p:nvPicPr>
                      <p:cNvPr id="0" name="Object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0200" y="4933950"/>
                        <a:ext cx="254000" cy="366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0015" name="Object 47"/>
          <p:cNvGraphicFramePr>
            <a:graphicFrameLocks noChangeAspect="1"/>
          </p:cNvGraphicFramePr>
          <p:nvPr/>
        </p:nvGraphicFramePr>
        <p:xfrm>
          <a:off x="3741738" y="5294313"/>
          <a:ext cx="254000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116" name="方程式" r:id="rId15" imgW="139680" imgH="203040" progId="Equation.3">
                  <p:embed/>
                </p:oleObj>
              </mc:Choice>
              <mc:Fallback>
                <p:oleObj name="方程式" r:id="rId15" imgW="139680" imgH="203040" progId="Equation.3">
                  <p:embed/>
                  <p:pic>
                    <p:nvPicPr>
                      <p:cNvPr id="0" name="Object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41738" y="5294313"/>
                        <a:ext cx="254000" cy="366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0016" name="Object 48"/>
          <p:cNvGraphicFramePr>
            <a:graphicFrameLocks noChangeAspect="1"/>
          </p:cNvGraphicFramePr>
          <p:nvPr/>
        </p:nvGraphicFramePr>
        <p:xfrm>
          <a:off x="3924300" y="6015038"/>
          <a:ext cx="254000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117" name="方程式" r:id="rId16" imgW="139680" imgH="203040" progId="Equation.3">
                  <p:embed/>
                </p:oleObj>
              </mc:Choice>
              <mc:Fallback>
                <p:oleObj name="方程式" r:id="rId16" imgW="139680" imgH="203040" progId="Equation.3">
                  <p:embed/>
                  <p:pic>
                    <p:nvPicPr>
                      <p:cNvPr id="0" name="Object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4300" y="6015038"/>
                        <a:ext cx="254000" cy="366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0017" name="Object 49"/>
          <p:cNvGraphicFramePr>
            <a:graphicFrameLocks noChangeAspect="1"/>
          </p:cNvGraphicFramePr>
          <p:nvPr/>
        </p:nvGraphicFramePr>
        <p:xfrm>
          <a:off x="4643438" y="5942013"/>
          <a:ext cx="254000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118" name="方程式" r:id="rId17" imgW="139680" imgH="203040" progId="Equation.3">
                  <p:embed/>
                </p:oleObj>
              </mc:Choice>
              <mc:Fallback>
                <p:oleObj name="方程式" r:id="rId17" imgW="139680" imgH="203040" progId="Equation.3">
                  <p:embed/>
                  <p:pic>
                    <p:nvPicPr>
                      <p:cNvPr id="0" name="Object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3438" y="5942013"/>
                        <a:ext cx="254000" cy="366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0018" name="Text Box 50"/>
          <p:cNvSpPr txBox="1">
            <a:spLocks noChangeArrowheads="1"/>
          </p:cNvSpPr>
          <p:nvPr/>
        </p:nvSpPr>
        <p:spPr bwMode="auto">
          <a:xfrm>
            <a:off x="4356100" y="5589588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a</a:t>
            </a:r>
          </a:p>
        </p:txBody>
      </p:sp>
      <p:sp>
        <p:nvSpPr>
          <p:cNvPr id="340019" name="Text Box 51"/>
          <p:cNvSpPr txBox="1">
            <a:spLocks noChangeArrowheads="1"/>
          </p:cNvSpPr>
          <p:nvPr/>
        </p:nvSpPr>
        <p:spPr bwMode="auto">
          <a:xfrm>
            <a:off x="4427538" y="5013325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9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04813"/>
            <a:ext cx="7667625" cy="647700"/>
          </a:xfrm>
        </p:spPr>
        <p:txBody>
          <a:bodyPr/>
          <a:lstStyle/>
          <a:p>
            <a:r>
              <a:rPr kumimoji="0" lang="en-US" altLang="zh-TW" sz="22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4.3.1.4 </a:t>
            </a:r>
            <a:r>
              <a:rPr kumimoji="0" lang="en-US" altLang="zh-TW" sz="22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(</a:t>
            </a:r>
            <a:r>
              <a:rPr kumimoji="0" lang="en-US" altLang="zh-TW" sz="22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Gauss’s Law in the Presence of Dielectrics)</a:t>
            </a:r>
          </a:p>
        </p:txBody>
      </p:sp>
      <p:sp>
        <p:nvSpPr>
          <p:cNvPr id="341001" name="Text Box 9"/>
          <p:cNvSpPr txBox="1">
            <a:spLocks noChangeArrowheads="1"/>
          </p:cNvSpPr>
          <p:nvPr/>
        </p:nvSpPr>
        <p:spPr bwMode="auto">
          <a:xfrm>
            <a:off x="539750" y="1196975"/>
            <a:ext cx="13541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sz="2000" b="1" u="sng">
                <a:solidFill>
                  <a:srgbClr val="B90523"/>
                </a:solidFill>
              </a:rPr>
              <a:t>Solution :</a:t>
            </a:r>
          </a:p>
        </p:txBody>
      </p:sp>
      <p:sp>
        <p:nvSpPr>
          <p:cNvPr id="341002" name="Oval 10"/>
          <p:cNvSpPr>
            <a:spLocks noChangeArrowheads="1"/>
          </p:cNvSpPr>
          <p:nvPr/>
        </p:nvSpPr>
        <p:spPr bwMode="auto">
          <a:xfrm>
            <a:off x="7307263" y="1349375"/>
            <a:ext cx="1441450" cy="14398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1003" name="Oval 11"/>
          <p:cNvSpPr>
            <a:spLocks noChangeArrowheads="1"/>
          </p:cNvSpPr>
          <p:nvPr/>
        </p:nvSpPr>
        <p:spPr bwMode="auto">
          <a:xfrm>
            <a:off x="7594600" y="1638300"/>
            <a:ext cx="865188" cy="86518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1004" name="Line 12"/>
          <p:cNvSpPr>
            <a:spLocks noChangeShapeType="1"/>
          </p:cNvSpPr>
          <p:nvPr/>
        </p:nvSpPr>
        <p:spPr bwMode="auto">
          <a:xfrm flipH="1" flipV="1">
            <a:off x="7451725" y="1636713"/>
            <a:ext cx="21590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41005" name="Line 13"/>
          <p:cNvSpPr>
            <a:spLocks noChangeShapeType="1"/>
          </p:cNvSpPr>
          <p:nvPr/>
        </p:nvSpPr>
        <p:spPr bwMode="auto">
          <a:xfrm flipH="1">
            <a:off x="7523163" y="2357438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41006" name="Line 14"/>
          <p:cNvSpPr>
            <a:spLocks noChangeShapeType="1"/>
          </p:cNvSpPr>
          <p:nvPr/>
        </p:nvSpPr>
        <p:spPr bwMode="auto">
          <a:xfrm flipV="1">
            <a:off x="8027988" y="1349375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41007" name="Line 15"/>
          <p:cNvSpPr>
            <a:spLocks noChangeShapeType="1"/>
          </p:cNvSpPr>
          <p:nvPr/>
        </p:nvSpPr>
        <p:spPr bwMode="auto">
          <a:xfrm flipV="1">
            <a:off x="8027988" y="1565275"/>
            <a:ext cx="503237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41008" name="Line 16"/>
          <p:cNvSpPr>
            <a:spLocks noChangeShapeType="1"/>
          </p:cNvSpPr>
          <p:nvPr/>
        </p:nvSpPr>
        <p:spPr bwMode="auto">
          <a:xfrm>
            <a:off x="8027988" y="2068513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41009" name="Line 17"/>
          <p:cNvSpPr>
            <a:spLocks noChangeShapeType="1"/>
          </p:cNvSpPr>
          <p:nvPr/>
        </p:nvSpPr>
        <p:spPr bwMode="auto">
          <a:xfrm>
            <a:off x="8388350" y="2284413"/>
            <a:ext cx="287338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341010" name="Object 18"/>
          <p:cNvGraphicFramePr>
            <a:graphicFrameLocks noChangeAspect="1"/>
          </p:cNvGraphicFramePr>
          <p:nvPr/>
        </p:nvGraphicFramePr>
        <p:xfrm>
          <a:off x="7812088" y="1341438"/>
          <a:ext cx="254000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128" name="方程式" r:id="rId3" imgW="139680" imgH="203040" progId="Equation.3">
                  <p:embed/>
                </p:oleObj>
              </mc:Choice>
              <mc:Fallback>
                <p:oleObj name="方程式" r:id="rId3" imgW="139680" imgH="20304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12088" y="1341438"/>
                        <a:ext cx="254000" cy="366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1011" name="Object 19"/>
          <p:cNvGraphicFramePr>
            <a:graphicFrameLocks noChangeAspect="1"/>
          </p:cNvGraphicFramePr>
          <p:nvPr/>
        </p:nvGraphicFramePr>
        <p:xfrm>
          <a:off x="7413625" y="1701800"/>
          <a:ext cx="254000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129" name="方程式" r:id="rId5" imgW="139680" imgH="203040" progId="Equation.3">
                  <p:embed/>
                </p:oleObj>
              </mc:Choice>
              <mc:Fallback>
                <p:oleObj name="方程式" r:id="rId5" imgW="139680" imgH="20304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13625" y="1701800"/>
                        <a:ext cx="254000" cy="366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1012" name="Object 20"/>
          <p:cNvGraphicFramePr>
            <a:graphicFrameLocks noChangeAspect="1"/>
          </p:cNvGraphicFramePr>
          <p:nvPr/>
        </p:nvGraphicFramePr>
        <p:xfrm>
          <a:off x="7596188" y="2422525"/>
          <a:ext cx="254000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130" name="方程式" r:id="rId6" imgW="139680" imgH="203040" progId="Equation.3">
                  <p:embed/>
                </p:oleObj>
              </mc:Choice>
              <mc:Fallback>
                <p:oleObj name="方程式" r:id="rId6" imgW="139680" imgH="20304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96188" y="2422525"/>
                        <a:ext cx="254000" cy="366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1013" name="Object 21"/>
          <p:cNvGraphicFramePr>
            <a:graphicFrameLocks noChangeAspect="1"/>
          </p:cNvGraphicFramePr>
          <p:nvPr/>
        </p:nvGraphicFramePr>
        <p:xfrm>
          <a:off x="8315325" y="2349500"/>
          <a:ext cx="254000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131" name="方程式" r:id="rId7" imgW="139680" imgH="203040" progId="Equation.3">
                  <p:embed/>
                </p:oleObj>
              </mc:Choice>
              <mc:Fallback>
                <p:oleObj name="方程式" r:id="rId7" imgW="139680" imgH="20304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15325" y="2349500"/>
                        <a:ext cx="254000" cy="366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1014" name="Text Box 22"/>
          <p:cNvSpPr txBox="1">
            <a:spLocks noChangeArrowheads="1"/>
          </p:cNvSpPr>
          <p:nvPr/>
        </p:nvSpPr>
        <p:spPr bwMode="auto">
          <a:xfrm>
            <a:off x="8027988" y="1997075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a</a:t>
            </a:r>
          </a:p>
        </p:txBody>
      </p:sp>
      <p:sp>
        <p:nvSpPr>
          <p:cNvPr id="341015" name="Text Box 23"/>
          <p:cNvSpPr txBox="1">
            <a:spLocks noChangeArrowheads="1"/>
          </p:cNvSpPr>
          <p:nvPr/>
        </p:nvSpPr>
        <p:spPr bwMode="auto">
          <a:xfrm>
            <a:off x="8099425" y="1420813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b</a:t>
            </a:r>
          </a:p>
        </p:txBody>
      </p:sp>
      <p:sp>
        <p:nvSpPr>
          <p:cNvPr id="341016" name="Text Box 24"/>
          <p:cNvSpPr txBox="1">
            <a:spLocks noChangeArrowheads="1"/>
          </p:cNvSpPr>
          <p:nvPr/>
        </p:nvSpPr>
        <p:spPr bwMode="auto">
          <a:xfrm>
            <a:off x="592138" y="1665288"/>
            <a:ext cx="590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(a). </a:t>
            </a:r>
          </a:p>
        </p:txBody>
      </p:sp>
      <p:graphicFrame>
        <p:nvGraphicFramePr>
          <p:cNvPr id="341017" name="Object 25"/>
          <p:cNvGraphicFramePr>
            <a:graphicFrameLocks noChangeAspect="1"/>
          </p:cNvGraphicFramePr>
          <p:nvPr/>
        </p:nvGraphicFramePr>
        <p:xfrm>
          <a:off x="1458913" y="1484313"/>
          <a:ext cx="3976687" cy="738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132" name="方程式" r:id="rId8" imgW="2108160" imgH="393480" progId="Equation.3">
                  <p:embed/>
                </p:oleObj>
              </mc:Choice>
              <mc:Fallback>
                <p:oleObj name="方程式" r:id="rId8" imgW="2108160" imgH="39348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58913" y="1484313"/>
                        <a:ext cx="3976687" cy="738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1018" name="Object 26"/>
          <p:cNvGraphicFramePr>
            <a:graphicFrameLocks noChangeAspect="1"/>
          </p:cNvGraphicFramePr>
          <p:nvPr/>
        </p:nvGraphicFramePr>
        <p:xfrm>
          <a:off x="1533525" y="2330450"/>
          <a:ext cx="4406900" cy="1476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133" name="方程式" r:id="rId10" imgW="2336760" imgH="787320" progId="Equation.3">
                  <p:embed/>
                </p:oleObj>
              </mc:Choice>
              <mc:Fallback>
                <p:oleObj name="方程式" r:id="rId10" imgW="2336760" imgH="787320" progId="Equation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3525" y="2330450"/>
                        <a:ext cx="4406900" cy="1476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1019" name="Text Box 27"/>
          <p:cNvSpPr txBox="1">
            <a:spLocks noChangeArrowheads="1"/>
          </p:cNvSpPr>
          <p:nvPr/>
        </p:nvSpPr>
        <p:spPr bwMode="auto">
          <a:xfrm>
            <a:off x="900113" y="4014788"/>
            <a:ext cx="11811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For r &lt; a :</a:t>
            </a:r>
          </a:p>
        </p:txBody>
      </p:sp>
      <p:sp>
        <p:nvSpPr>
          <p:cNvPr id="341020" name="Text Box 28"/>
          <p:cNvSpPr txBox="1">
            <a:spLocks noChangeArrowheads="1"/>
          </p:cNvSpPr>
          <p:nvPr/>
        </p:nvSpPr>
        <p:spPr bwMode="auto">
          <a:xfrm>
            <a:off x="2282825" y="4014788"/>
            <a:ext cx="25066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TW"/>
              <a:t>Q</a:t>
            </a:r>
            <a:r>
              <a:rPr lang="en-US" altLang="zh-TW" baseline="-25000"/>
              <a:t>enc</a:t>
            </a:r>
            <a:r>
              <a:rPr lang="en-US" altLang="zh-TW"/>
              <a:t> = 0, so</a:t>
            </a:r>
          </a:p>
        </p:txBody>
      </p:sp>
      <p:graphicFrame>
        <p:nvGraphicFramePr>
          <p:cNvPr id="341021" name="Object 29"/>
          <p:cNvGraphicFramePr>
            <a:graphicFrameLocks noChangeAspect="1"/>
          </p:cNvGraphicFramePr>
          <p:nvPr/>
        </p:nvGraphicFramePr>
        <p:xfrm>
          <a:off x="3708400" y="3949700"/>
          <a:ext cx="693738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134" name="方程式" r:id="rId12" imgW="380880" imgH="215640" progId="Equation.3">
                  <p:embed/>
                </p:oleObj>
              </mc:Choice>
              <mc:Fallback>
                <p:oleObj name="方程式" r:id="rId12" imgW="380880" imgH="215640" progId="Equation.3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8400" y="3949700"/>
                        <a:ext cx="693738" cy="390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1022" name="Text Box 30"/>
          <p:cNvSpPr txBox="1">
            <a:spLocks noChangeArrowheads="1"/>
          </p:cNvSpPr>
          <p:nvPr/>
        </p:nvSpPr>
        <p:spPr bwMode="auto">
          <a:xfrm>
            <a:off x="4802188" y="4014788"/>
            <a:ext cx="11811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For r &gt; b :</a:t>
            </a:r>
          </a:p>
        </p:txBody>
      </p:sp>
      <p:sp>
        <p:nvSpPr>
          <p:cNvPr id="341023" name="Text Box 31"/>
          <p:cNvSpPr txBox="1">
            <a:spLocks noChangeArrowheads="1"/>
          </p:cNvSpPr>
          <p:nvPr/>
        </p:nvSpPr>
        <p:spPr bwMode="auto">
          <a:xfrm>
            <a:off x="6170613" y="3998913"/>
            <a:ext cx="25066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TW"/>
              <a:t>Q</a:t>
            </a:r>
            <a:r>
              <a:rPr lang="en-US" altLang="zh-TW" baseline="-25000"/>
              <a:t>enc</a:t>
            </a:r>
            <a:r>
              <a:rPr lang="en-US" altLang="zh-TW"/>
              <a:t> = 0, so</a:t>
            </a:r>
          </a:p>
        </p:txBody>
      </p:sp>
      <p:graphicFrame>
        <p:nvGraphicFramePr>
          <p:cNvPr id="341024" name="Object 32"/>
          <p:cNvGraphicFramePr>
            <a:graphicFrameLocks noChangeAspect="1"/>
          </p:cNvGraphicFramePr>
          <p:nvPr/>
        </p:nvGraphicFramePr>
        <p:xfrm>
          <a:off x="7596188" y="3933825"/>
          <a:ext cx="693737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135" name="方程式" r:id="rId14" imgW="380880" imgH="215640" progId="Equation.3">
                  <p:embed/>
                </p:oleObj>
              </mc:Choice>
              <mc:Fallback>
                <p:oleObj name="方程式" r:id="rId14" imgW="380880" imgH="215640" progId="Equation.3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96188" y="3933825"/>
                        <a:ext cx="693737" cy="390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1025" name="Text Box 33"/>
          <p:cNvSpPr txBox="1">
            <a:spLocks noChangeArrowheads="1"/>
          </p:cNvSpPr>
          <p:nvPr/>
        </p:nvSpPr>
        <p:spPr bwMode="auto">
          <a:xfrm>
            <a:off x="900113" y="4508500"/>
            <a:ext cx="1568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For a &lt; r &lt; b :</a:t>
            </a:r>
          </a:p>
        </p:txBody>
      </p:sp>
      <p:graphicFrame>
        <p:nvGraphicFramePr>
          <p:cNvPr id="341026" name="Object 34"/>
          <p:cNvGraphicFramePr>
            <a:graphicFrameLocks noChangeAspect="1"/>
          </p:cNvGraphicFramePr>
          <p:nvPr/>
        </p:nvGraphicFramePr>
        <p:xfrm>
          <a:off x="1095375" y="4789488"/>
          <a:ext cx="7653338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136" name="方程式" r:id="rId15" imgW="4203360" imgH="469800" progId="Equation.3">
                  <p:embed/>
                </p:oleObj>
              </mc:Choice>
              <mc:Fallback>
                <p:oleObj name="方程式" r:id="rId15" imgW="4203360" imgH="469800" progId="Equation.3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5375" y="4789488"/>
                        <a:ext cx="7653338" cy="850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1027" name="Object 35"/>
          <p:cNvGraphicFramePr>
            <a:graphicFrameLocks noChangeAspect="1"/>
          </p:cNvGraphicFramePr>
          <p:nvPr/>
        </p:nvGraphicFramePr>
        <p:xfrm>
          <a:off x="2011363" y="5610225"/>
          <a:ext cx="4648200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137" name="方程式" r:id="rId17" imgW="2552400" imgH="431640" progId="Equation.3">
                  <p:embed/>
                </p:oleObj>
              </mc:Choice>
              <mc:Fallback>
                <p:oleObj name="方程式" r:id="rId17" imgW="2552400" imgH="431640" progId="Equation.3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1363" y="5610225"/>
                        <a:ext cx="4648200" cy="781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01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04813"/>
            <a:ext cx="7667625" cy="647700"/>
          </a:xfrm>
        </p:spPr>
        <p:txBody>
          <a:bodyPr/>
          <a:lstStyle/>
          <a:p>
            <a:r>
              <a:rPr kumimoji="0" lang="en-US" altLang="zh-TW" sz="22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4.3.1.5 </a:t>
            </a:r>
            <a:r>
              <a:rPr kumimoji="0" lang="en-US" altLang="zh-TW" sz="22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(</a:t>
            </a:r>
            <a:r>
              <a:rPr kumimoji="0" lang="en-US" altLang="zh-TW" sz="22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Gauss’s Law in the Presence of Dielectrics)</a:t>
            </a:r>
          </a:p>
        </p:txBody>
      </p:sp>
      <p:sp>
        <p:nvSpPr>
          <p:cNvPr id="342019" name="Text Box 3"/>
          <p:cNvSpPr txBox="1">
            <a:spLocks noChangeArrowheads="1"/>
          </p:cNvSpPr>
          <p:nvPr/>
        </p:nvSpPr>
        <p:spPr bwMode="auto">
          <a:xfrm>
            <a:off x="539750" y="1196975"/>
            <a:ext cx="13541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sz="2000" b="1" u="sng">
                <a:solidFill>
                  <a:srgbClr val="B90523"/>
                </a:solidFill>
              </a:rPr>
              <a:t>Solution :</a:t>
            </a:r>
          </a:p>
        </p:txBody>
      </p:sp>
      <p:sp>
        <p:nvSpPr>
          <p:cNvPr id="342020" name="Oval 4"/>
          <p:cNvSpPr>
            <a:spLocks noChangeArrowheads="1"/>
          </p:cNvSpPr>
          <p:nvPr/>
        </p:nvSpPr>
        <p:spPr bwMode="auto">
          <a:xfrm>
            <a:off x="7307263" y="1349375"/>
            <a:ext cx="1441450" cy="14398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2021" name="Oval 5"/>
          <p:cNvSpPr>
            <a:spLocks noChangeArrowheads="1"/>
          </p:cNvSpPr>
          <p:nvPr/>
        </p:nvSpPr>
        <p:spPr bwMode="auto">
          <a:xfrm>
            <a:off x="7594600" y="1638300"/>
            <a:ext cx="865188" cy="86518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2022" name="Line 6"/>
          <p:cNvSpPr>
            <a:spLocks noChangeShapeType="1"/>
          </p:cNvSpPr>
          <p:nvPr/>
        </p:nvSpPr>
        <p:spPr bwMode="auto">
          <a:xfrm flipH="1" flipV="1">
            <a:off x="7451725" y="1636713"/>
            <a:ext cx="21590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42023" name="Line 7"/>
          <p:cNvSpPr>
            <a:spLocks noChangeShapeType="1"/>
          </p:cNvSpPr>
          <p:nvPr/>
        </p:nvSpPr>
        <p:spPr bwMode="auto">
          <a:xfrm flipH="1">
            <a:off x="7523163" y="2357438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42024" name="Line 8"/>
          <p:cNvSpPr>
            <a:spLocks noChangeShapeType="1"/>
          </p:cNvSpPr>
          <p:nvPr/>
        </p:nvSpPr>
        <p:spPr bwMode="auto">
          <a:xfrm flipV="1">
            <a:off x="8027988" y="1349375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42025" name="Line 9"/>
          <p:cNvSpPr>
            <a:spLocks noChangeShapeType="1"/>
          </p:cNvSpPr>
          <p:nvPr/>
        </p:nvSpPr>
        <p:spPr bwMode="auto">
          <a:xfrm flipV="1">
            <a:off x="8027988" y="1565275"/>
            <a:ext cx="503237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42026" name="Line 10"/>
          <p:cNvSpPr>
            <a:spLocks noChangeShapeType="1"/>
          </p:cNvSpPr>
          <p:nvPr/>
        </p:nvSpPr>
        <p:spPr bwMode="auto">
          <a:xfrm>
            <a:off x="8027988" y="2068513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42027" name="Line 11"/>
          <p:cNvSpPr>
            <a:spLocks noChangeShapeType="1"/>
          </p:cNvSpPr>
          <p:nvPr/>
        </p:nvSpPr>
        <p:spPr bwMode="auto">
          <a:xfrm>
            <a:off x="8388350" y="2284413"/>
            <a:ext cx="287338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342028" name="Object 12"/>
          <p:cNvGraphicFramePr>
            <a:graphicFrameLocks noChangeAspect="1"/>
          </p:cNvGraphicFramePr>
          <p:nvPr/>
        </p:nvGraphicFramePr>
        <p:xfrm>
          <a:off x="7812088" y="1341438"/>
          <a:ext cx="254000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181" name="方程式" r:id="rId3" imgW="139680" imgH="203040" progId="Equation.3">
                  <p:embed/>
                </p:oleObj>
              </mc:Choice>
              <mc:Fallback>
                <p:oleObj name="方程式" r:id="rId3" imgW="139680" imgH="20304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12088" y="1341438"/>
                        <a:ext cx="254000" cy="366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2029" name="Object 13"/>
          <p:cNvGraphicFramePr>
            <a:graphicFrameLocks noChangeAspect="1"/>
          </p:cNvGraphicFramePr>
          <p:nvPr/>
        </p:nvGraphicFramePr>
        <p:xfrm>
          <a:off x="7413625" y="1701800"/>
          <a:ext cx="254000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182" name="方程式" r:id="rId5" imgW="139680" imgH="203040" progId="Equation.3">
                  <p:embed/>
                </p:oleObj>
              </mc:Choice>
              <mc:Fallback>
                <p:oleObj name="方程式" r:id="rId5" imgW="139680" imgH="20304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13625" y="1701800"/>
                        <a:ext cx="254000" cy="366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2030" name="Object 14"/>
          <p:cNvGraphicFramePr>
            <a:graphicFrameLocks noChangeAspect="1"/>
          </p:cNvGraphicFramePr>
          <p:nvPr/>
        </p:nvGraphicFramePr>
        <p:xfrm>
          <a:off x="7596188" y="2422525"/>
          <a:ext cx="254000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183" name="方程式" r:id="rId6" imgW="139680" imgH="203040" progId="Equation.3">
                  <p:embed/>
                </p:oleObj>
              </mc:Choice>
              <mc:Fallback>
                <p:oleObj name="方程式" r:id="rId6" imgW="139680" imgH="20304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96188" y="2422525"/>
                        <a:ext cx="254000" cy="366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2031" name="Object 15"/>
          <p:cNvGraphicFramePr>
            <a:graphicFrameLocks noChangeAspect="1"/>
          </p:cNvGraphicFramePr>
          <p:nvPr/>
        </p:nvGraphicFramePr>
        <p:xfrm>
          <a:off x="8315325" y="2349500"/>
          <a:ext cx="254000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184" name="方程式" r:id="rId7" imgW="139680" imgH="203040" progId="Equation.3">
                  <p:embed/>
                </p:oleObj>
              </mc:Choice>
              <mc:Fallback>
                <p:oleObj name="方程式" r:id="rId7" imgW="139680" imgH="20304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15325" y="2349500"/>
                        <a:ext cx="254000" cy="366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2032" name="Text Box 16"/>
          <p:cNvSpPr txBox="1">
            <a:spLocks noChangeArrowheads="1"/>
          </p:cNvSpPr>
          <p:nvPr/>
        </p:nvSpPr>
        <p:spPr bwMode="auto">
          <a:xfrm>
            <a:off x="8027988" y="1997075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a</a:t>
            </a:r>
          </a:p>
        </p:txBody>
      </p:sp>
      <p:sp>
        <p:nvSpPr>
          <p:cNvPr id="342033" name="Text Box 17"/>
          <p:cNvSpPr txBox="1">
            <a:spLocks noChangeArrowheads="1"/>
          </p:cNvSpPr>
          <p:nvPr/>
        </p:nvSpPr>
        <p:spPr bwMode="auto">
          <a:xfrm>
            <a:off x="8099425" y="1420813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b</a:t>
            </a:r>
          </a:p>
        </p:txBody>
      </p:sp>
      <p:sp>
        <p:nvSpPr>
          <p:cNvPr id="342034" name="Text Box 18"/>
          <p:cNvSpPr txBox="1">
            <a:spLocks noChangeArrowheads="1"/>
          </p:cNvSpPr>
          <p:nvPr/>
        </p:nvSpPr>
        <p:spPr bwMode="auto">
          <a:xfrm>
            <a:off x="592138" y="1665288"/>
            <a:ext cx="590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(b). </a:t>
            </a:r>
          </a:p>
        </p:txBody>
      </p:sp>
      <p:graphicFrame>
        <p:nvGraphicFramePr>
          <p:cNvPr id="342046" name="Object 30"/>
          <p:cNvGraphicFramePr>
            <a:graphicFrameLocks noChangeAspect="1"/>
          </p:cNvGraphicFramePr>
          <p:nvPr/>
        </p:nvGraphicFramePr>
        <p:xfrm>
          <a:off x="1979613" y="1773238"/>
          <a:ext cx="3203575" cy="68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185" name="方程式" r:id="rId8" imgW="1765080" imgH="380880" progId="Equation.3">
                  <p:embed/>
                </p:oleObj>
              </mc:Choice>
              <mc:Fallback>
                <p:oleObj name="方程式" r:id="rId8" imgW="1765080" imgH="380880" progId="Equation.3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613" y="1773238"/>
                        <a:ext cx="3203575" cy="688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2047" name="Line 31"/>
          <p:cNvSpPr>
            <a:spLocks noChangeShapeType="1"/>
          </p:cNvSpPr>
          <p:nvPr/>
        </p:nvSpPr>
        <p:spPr bwMode="auto">
          <a:xfrm>
            <a:off x="1403350" y="2852738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342048" name="Object 32"/>
          <p:cNvGraphicFramePr>
            <a:graphicFrameLocks noChangeAspect="1"/>
          </p:cNvGraphicFramePr>
          <p:nvPr/>
        </p:nvGraphicFramePr>
        <p:xfrm>
          <a:off x="2343150" y="2625725"/>
          <a:ext cx="715963" cy="388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186" name="方程式" r:id="rId10" imgW="393480" imgH="215640" progId="Equation.3">
                  <p:embed/>
                </p:oleObj>
              </mc:Choice>
              <mc:Fallback>
                <p:oleObj name="方程式" r:id="rId10" imgW="393480" imgH="215640" progId="Equation.3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3150" y="2625725"/>
                        <a:ext cx="715963" cy="388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2049" name="Text Box 33"/>
          <p:cNvSpPr txBox="1">
            <a:spLocks noChangeArrowheads="1"/>
          </p:cNvSpPr>
          <p:nvPr/>
        </p:nvSpPr>
        <p:spPr bwMode="auto">
          <a:xfrm>
            <a:off x="3255963" y="2655888"/>
            <a:ext cx="1365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everywhere</a:t>
            </a:r>
          </a:p>
        </p:txBody>
      </p:sp>
      <p:graphicFrame>
        <p:nvGraphicFramePr>
          <p:cNvPr id="342050" name="Object 34"/>
          <p:cNvGraphicFramePr>
            <a:graphicFrameLocks noChangeAspect="1"/>
          </p:cNvGraphicFramePr>
          <p:nvPr/>
        </p:nvGraphicFramePr>
        <p:xfrm>
          <a:off x="2127250" y="3429000"/>
          <a:ext cx="1797050" cy="458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187" name="方程式" r:id="rId12" imgW="990360" imgH="253800" progId="Equation.3">
                  <p:embed/>
                </p:oleObj>
              </mc:Choice>
              <mc:Fallback>
                <p:oleObj name="方程式" r:id="rId12" imgW="990360" imgH="253800" progId="Equation.3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7250" y="3429000"/>
                        <a:ext cx="1797050" cy="458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2051" name="Line 35"/>
          <p:cNvSpPr>
            <a:spLocks noChangeShapeType="1"/>
          </p:cNvSpPr>
          <p:nvPr/>
        </p:nvSpPr>
        <p:spPr bwMode="auto">
          <a:xfrm>
            <a:off x="4500563" y="3644900"/>
            <a:ext cx="5032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342052" name="Object 36"/>
          <p:cNvGraphicFramePr>
            <a:graphicFrameLocks noChangeAspect="1"/>
          </p:cNvGraphicFramePr>
          <p:nvPr/>
        </p:nvGraphicFramePr>
        <p:xfrm>
          <a:off x="5867400" y="3249613"/>
          <a:ext cx="1036638" cy="827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188" name="方程式" r:id="rId14" imgW="571320" imgH="457200" progId="Equation.3">
                  <p:embed/>
                </p:oleObj>
              </mc:Choice>
              <mc:Fallback>
                <p:oleObj name="方程式" r:id="rId14" imgW="571320" imgH="457200" progId="Equation.3">
                  <p:embed/>
                  <p:pic>
                    <p:nvPicPr>
                      <p:cNvPr id="0" name="Object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3249613"/>
                        <a:ext cx="1036638" cy="827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2053" name="Text Box 37"/>
          <p:cNvSpPr txBox="1">
            <a:spLocks noChangeArrowheads="1"/>
          </p:cNvSpPr>
          <p:nvPr/>
        </p:nvSpPr>
        <p:spPr bwMode="auto">
          <a:xfrm>
            <a:off x="1116013" y="4292600"/>
            <a:ext cx="2152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For r &lt; a and r &gt; b :</a:t>
            </a:r>
          </a:p>
        </p:txBody>
      </p:sp>
      <p:graphicFrame>
        <p:nvGraphicFramePr>
          <p:cNvPr id="342054" name="Object 38"/>
          <p:cNvGraphicFramePr>
            <a:graphicFrameLocks noChangeAspect="1"/>
          </p:cNvGraphicFramePr>
          <p:nvPr/>
        </p:nvGraphicFramePr>
        <p:xfrm>
          <a:off x="3563938" y="4262438"/>
          <a:ext cx="666750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189" name="方程式" r:id="rId16" imgW="368280" imgH="215640" progId="Equation.3">
                  <p:embed/>
                </p:oleObj>
              </mc:Choice>
              <mc:Fallback>
                <p:oleObj name="方程式" r:id="rId16" imgW="368280" imgH="215640" progId="Equation.3">
                  <p:embed/>
                  <p:pic>
                    <p:nvPicPr>
                      <p:cNvPr id="0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4262438"/>
                        <a:ext cx="666750" cy="390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2055" name="Line 39"/>
          <p:cNvSpPr>
            <a:spLocks noChangeShapeType="1"/>
          </p:cNvSpPr>
          <p:nvPr/>
        </p:nvSpPr>
        <p:spPr bwMode="auto">
          <a:xfrm>
            <a:off x="4716463" y="4437063"/>
            <a:ext cx="5032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342056" name="Object 40"/>
          <p:cNvGraphicFramePr>
            <a:graphicFrameLocks noChangeAspect="1"/>
          </p:cNvGraphicFramePr>
          <p:nvPr/>
        </p:nvGraphicFramePr>
        <p:xfrm>
          <a:off x="5651500" y="4262438"/>
          <a:ext cx="693738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190" name="方程式" r:id="rId18" imgW="380880" imgH="215640" progId="Equation.3">
                  <p:embed/>
                </p:oleObj>
              </mc:Choice>
              <mc:Fallback>
                <p:oleObj name="方程式" r:id="rId18" imgW="380880" imgH="215640" progId="Equation.3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1500" y="4262438"/>
                        <a:ext cx="693738" cy="390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2057" name="Text Box 41"/>
          <p:cNvSpPr txBox="1">
            <a:spLocks noChangeArrowheads="1"/>
          </p:cNvSpPr>
          <p:nvPr/>
        </p:nvSpPr>
        <p:spPr bwMode="auto">
          <a:xfrm>
            <a:off x="1116013" y="4933950"/>
            <a:ext cx="1568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For a &lt; r &lt; b :</a:t>
            </a:r>
          </a:p>
        </p:txBody>
      </p:sp>
      <p:graphicFrame>
        <p:nvGraphicFramePr>
          <p:cNvPr id="342058" name="Object 42"/>
          <p:cNvGraphicFramePr>
            <a:graphicFrameLocks noChangeAspect="1"/>
          </p:cNvGraphicFramePr>
          <p:nvPr/>
        </p:nvGraphicFramePr>
        <p:xfrm>
          <a:off x="2700338" y="5240338"/>
          <a:ext cx="1198562" cy="709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191" name="方程式" r:id="rId20" imgW="660240" imgH="393480" progId="Equation.3">
                  <p:embed/>
                </p:oleObj>
              </mc:Choice>
              <mc:Fallback>
                <p:oleObj name="方程式" r:id="rId20" imgW="660240" imgH="393480" progId="Equation.3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0338" y="5240338"/>
                        <a:ext cx="1198562" cy="709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2059" name="Line 43"/>
          <p:cNvSpPr>
            <a:spLocks noChangeShapeType="1"/>
          </p:cNvSpPr>
          <p:nvPr/>
        </p:nvSpPr>
        <p:spPr bwMode="auto">
          <a:xfrm>
            <a:off x="4356100" y="5589588"/>
            <a:ext cx="5032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342060" name="Object 44"/>
          <p:cNvGraphicFramePr>
            <a:graphicFrameLocks noChangeAspect="1"/>
          </p:cNvGraphicFramePr>
          <p:nvPr/>
        </p:nvGraphicFramePr>
        <p:xfrm>
          <a:off x="5219700" y="5194300"/>
          <a:ext cx="2027238" cy="827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192" name="方程式" r:id="rId22" imgW="1117440" imgH="457200" progId="Equation.3">
                  <p:embed/>
                </p:oleObj>
              </mc:Choice>
              <mc:Fallback>
                <p:oleObj name="方程式" r:id="rId22" imgW="1117440" imgH="457200" progId="Equation.3">
                  <p:embed/>
                  <p:pic>
                    <p:nvPicPr>
                      <p:cNvPr id="0" name="Object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9700" y="5194300"/>
                        <a:ext cx="2027238" cy="827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0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04813"/>
            <a:ext cx="7667625" cy="647700"/>
          </a:xfrm>
        </p:spPr>
        <p:txBody>
          <a:bodyPr/>
          <a:lstStyle/>
          <a:p>
            <a:r>
              <a:rPr kumimoji="0" lang="en-US" altLang="zh-TW" sz="22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4.3.1.6 </a:t>
            </a:r>
            <a:r>
              <a:rPr kumimoji="0" lang="en-US" altLang="zh-TW" sz="22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(</a:t>
            </a:r>
            <a:r>
              <a:rPr kumimoji="0" lang="en-US" altLang="zh-TW" sz="22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Gauss’s Law in the Presence of Dielectrics)</a:t>
            </a:r>
          </a:p>
        </p:txBody>
      </p:sp>
      <p:sp>
        <p:nvSpPr>
          <p:cNvPr id="343074" name="Text Box 34"/>
          <p:cNvSpPr txBox="1">
            <a:spLocks noChangeArrowheads="1"/>
          </p:cNvSpPr>
          <p:nvPr/>
        </p:nvSpPr>
        <p:spPr bwMode="auto">
          <a:xfrm>
            <a:off x="539750" y="1196975"/>
            <a:ext cx="17637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sz="2000" b="1" u="sng">
                <a:solidFill>
                  <a:srgbClr val="B90523"/>
                </a:solidFill>
              </a:rPr>
              <a:t>Problem 4.16</a:t>
            </a:r>
          </a:p>
        </p:txBody>
      </p:sp>
      <p:sp>
        <p:nvSpPr>
          <p:cNvPr id="343075" name="Text Box 35"/>
          <p:cNvSpPr txBox="1">
            <a:spLocks noChangeArrowheads="1"/>
          </p:cNvSpPr>
          <p:nvPr/>
        </p:nvSpPr>
        <p:spPr bwMode="auto">
          <a:xfrm>
            <a:off x="684213" y="1584325"/>
            <a:ext cx="8135937" cy="270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/>
              <a:t>Suppose the field inside a large piece of dielectric is       , so that the electric displacement is     </a:t>
            </a:r>
          </a:p>
          <a:p>
            <a:pPr>
              <a:spcBef>
                <a:spcPct val="50000"/>
              </a:spcBef>
            </a:pPr>
            <a:r>
              <a:rPr lang="en-US" altLang="zh-TW"/>
              <a:t>(a). Now a small spherical cavity (Fig. a) is hollowed out of the material. Find </a:t>
            </a:r>
          </a:p>
          <a:p>
            <a:pPr>
              <a:spcBef>
                <a:spcPct val="50000"/>
              </a:spcBef>
            </a:pPr>
            <a:r>
              <a:rPr lang="en-US" altLang="zh-TW"/>
              <a:t>      the field at the center of the cavity in terms of      and      . </a:t>
            </a:r>
          </a:p>
          <a:p>
            <a:pPr>
              <a:spcBef>
                <a:spcPct val="50000"/>
              </a:spcBef>
            </a:pPr>
            <a:r>
              <a:rPr lang="en-US" altLang="zh-TW"/>
              <a:t>      Also find the displacement at the center of the cavity in terms of       and     .</a:t>
            </a:r>
          </a:p>
          <a:p>
            <a:pPr>
              <a:spcBef>
                <a:spcPct val="50000"/>
              </a:spcBef>
            </a:pPr>
            <a:r>
              <a:rPr lang="en-US" altLang="zh-TW"/>
              <a:t>(b). Do the same for a long needle-shaped cavity running parallel to       (Fig. b)</a:t>
            </a:r>
          </a:p>
          <a:p>
            <a:pPr>
              <a:spcBef>
                <a:spcPct val="50000"/>
              </a:spcBef>
            </a:pPr>
            <a:r>
              <a:rPr lang="en-US" altLang="zh-TW"/>
              <a:t>(c). Do the same for a thin wafer-shaped cavity perpendicular to      (Fig. c)</a:t>
            </a:r>
          </a:p>
        </p:txBody>
      </p:sp>
      <p:graphicFrame>
        <p:nvGraphicFramePr>
          <p:cNvPr id="343076" name="Object 36"/>
          <p:cNvGraphicFramePr>
            <a:graphicFrameLocks noChangeAspect="1"/>
          </p:cNvGraphicFramePr>
          <p:nvPr/>
        </p:nvGraphicFramePr>
        <p:xfrm>
          <a:off x="6084888" y="1557338"/>
          <a:ext cx="347662" cy="458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3186" name="方程式" r:id="rId3" imgW="190440" imgH="253800" progId="Equation.3">
                  <p:embed/>
                </p:oleObj>
              </mc:Choice>
              <mc:Fallback>
                <p:oleObj name="方程式" r:id="rId3" imgW="190440" imgH="253800" progId="Equation.3">
                  <p:embed/>
                  <p:pic>
                    <p:nvPicPr>
                      <p:cNvPr id="0" name="Object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4888" y="1557338"/>
                        <a:ext cx="347662" cy="458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3077" name="Object 37"/>
          <p:cNvGraphicFramePr>
            <a:graphicFrameLocks noChangeAspect="1"/>
          </p:cNvGraphicFramePr>
          <p:nvPr/>
        </p:nvGraphicFramePr>
        <p:xfrm>
          <a:off x="2420938" y="1871663"/>
          <a:ext cx="1646237" cy="458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3187" name="方程式" r:id="rId5" imgW="901440" imgH="253800" progId="Equation.3">
                  <p:embed/>
                </p:oleObj>
              </mc:Choice>
              <mc:Fallback>
                <p:oleObj name="方程式" r:id="rId5" imgW="901440" imgH="253800" progId="Equation.3">
                  <p:embed/>
                  <p:pic>
                    <p:nvPicPr>
                      <p:cNvPr id="0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0938" y="1871663"/>
                        <a:ext cx="1646237" cy="458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3078" name="Object 38"/>
          <p:cNvGraphicFramePr>
            <a:graphicFrameLocks noChangeAspect="1"/>
          </p:cNvGraphicFramePr>
          <p:nvPr/>
        </p:nvGraphicFramePr>
        <p:xfrm>
          <a:off x="5737225" y="2636838"/>
          <a:ext cx="347663" cy="458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3188" name="方程式" r:id="rId7" imgW="190440" imgH="253800" progId="Equation.3">
                  <p:embed/>
                </p:oleObj>
              </mc:Choice>
              <mc:Fallback>
                <p:oleObj name="方程式" r:id="rId7" imgW="190440" imgH="253800" progId="Equation.3">
                  <p:embed/>
                  <p:pic>
                    <p:nvPicPr>
                      <p:cNvPr id="0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37225" y="2636838"/>
                        <a:ext cx="347663" cy="458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3079" name="Object 39"/>
          <p:cNvGraphicFramePr>
            <a:graphicFrameLocks noChangeAspect="1"/>
          </p:cNvGraphicFramePr>
          <p:nvPr/>
        </p:nvGraphicFramePr>
        <p:xfrm>
          <a:off x="6516688" y="2663825"/>
          <a:ext cx="255587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3189" name="方程式" r:id="rId8" imgW="139680" imgH="203040" progId="Equation.3">
                  <p:embed/>
                </p:oleObj>
              </mc:Choice>
              <mc:Fallback>
                <p:oleObj name="方程式" r:id="rId8" imgW="139680" imgH="203040" progId="Equation.3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6688" y="2663825"/>
                        <a:ext cx="255587" cy="366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3080" name="Object 40"/>
          <p:cNvGraphicFramePr>
            <a:graphicFrameLocks noChangeAspect="1"/>
          </p:cNvGraphicFramePr>
          <p:nvPr/>
        </p:nvGraphicFramePr>
        <p:xfrm>
          <a:off x="7700963" y="5013325"/>
          <a:ext cx="255587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3190" name="方程式" r:id="rId10" imgW="139680" imgH="203040" progId="Equation.3">
                  <p:embed/>
                </p:oleObj>
              </mc:Choice>
              <mc:Fallback>
                <p:oleObj name="方程式" r:id="rId10" imgW="139680" imgH="203040" progId="Equation.3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00963" y="5013325"/>
                        <a:ext cx="255587" cy="366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3081" name="Object 41"/>
          <p:cNvGraphicFramePr>
            <a:graphicFrameLocks noChangeAspect="1"/>
          </p:cNvGraphicFramePr>
          <p:nvPr/>
        </p:nvGraphicFramePr>
        <p:xfrm>
          <a:off x="7596188" y="3068638"/>
          <a:ext cx="393700" cy="458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3191" name="方程式" r:id="rId12" imgW="215640" imgH="253800" progId="Equation.3">
                  <p:embed/>
                </p:oleObj>
              </mc:Choice>
              <mc:Fallback>
                <p:oleObj name="方程式" r:id="rId12" imgW="215640" imgH="253800" progId="Equation.3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96188" y="3068638"/>
                        <a:ext cx="393700" cy="458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3082" name="Object 42"/>
          <p:cNvGraphicFramePr>
            <a:graphicFrameLocks noChangeAspect="1"/>
          </p:cNvGraphicFramePr>
          <p:nvPr/>
        </p:nvGraphicFramePr>
        <p:xfrm>
          <a:off x="7667625" y="3521075"/>
          <a:ext cx="255588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3192" name="方程式" r:id="rId14" imgW="139680" imgH="203040" progId="Equation.3">
                  <p:embed/>
                </p:oleObj>
              </mc:Choice>
              <mc:Fallback>
                <p:oleObj name="方程式" r:id="rId14" imgW="139680" imgH="203040" progId="Equation.3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67625" y="3521075"/>
                        <a:ext cx="255588" cy="366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3083" name="Object 43"/>
          <p:cNvGraphicFramePr>
            <a:graphicFrameLocks noChangeAspect="1"/>
          </p:cNvGraphicFramePr>
          <p:nvPr/>
        </p:nvGraphicFramePr>
        <p:xfrm>
          <a:off x="7235825" y="3887788"/>
          <a:ext cx="255588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3193" name="方程式" r:id="rId15" imgW="139680" imgH="203040" progId="Equation.3">
                  <p:embed/>
                </p:oleObj>
              </mc:Choice>
              <mc:Fallback>
                <p:oleObj name="方程式" r:id="rId15" imgW="139680" imgH="203040" progId="Equation.3">
                  <p:embed/>
                  <p:pic>
                    <p:nvPicPr>
                      <p:cNvPr id="0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5825" y="3887788"/>
                        <a:ext cx="255588" cy="366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3084" name="Oval 44"/>
          <p:cNvSpPr>
            <a:spLocks noChangeArrowheads="1"/>
          </p:cNvSpPr>
          <p:nvPr/>
        </p:nvSpPr>
        <p:spPr bwMode="auto">
          <a:xfrm>
            <a:off x="1619250" y="4868863"/>
            <a:ext cx="1152525" cy="1152525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3085" name="Rectangle 45"/>
          <p:cNvSpPr>
            <a:spLocks noChangeArrowheads="1"/>
          </p:cNvSpPr>
          <p:nvPr/>
        </p:nvSpPr>
        <p:spPr bwMode="auto">
          <a:xfrm>
            <a:off x="3995738" y="4437063"/>
            <a:ext cx="71437" cy="158432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3086" name="AutoShape 46"/>
          <p:cNvSpPr>
            <a:spLocks noChangeArrowheads="1"/>
          </p:cNvSpPr>
          <p:nvPr/>
        </p:nvSpPr>
        <p:spPr bwMode="auto">
          <a:xfrm rot="10800000">
            <a:off x="3994150" y="6021388"/>
            <a:ext cx="73025" cy="2159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3090" name="Oval 50"/>
          <p:cNvSpPr>
            <a:spLocks noChangeArrowheads="1"/>
          </p:cNvSpPr>
          <p:nvPr/>
        </p:nvSpPr>
        <p:spPr bwMode="auto">
          <a:xfrm>
            <a:off x="5005388" y="5300663"/>
            <a:ext cx="1871662" cy="287337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round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  <a:contourClr>
              <a:schemeClr val="accent1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343091" name="Line 51"/>
          <p:cNvSpPr>
            <a:spLocks noChangeShapeType="1"/>
          </p:cNvSpPr>
          <p:nvPr/>
        </p:nvSpPr>
        <p:spPr bwMode="auto">
          <a:xfrm flipV="1">
            <a:off x="7667625" y="4508500"/>
            <a:ext cx="0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43092" name="Text Box 52"/>
          <p:cNvSpPr txBox="1">
            <a:spLocks noChangeArrowheads="1"/>
          </p:cNvSpPr>
          <p:nvPr/>
        </p:nvSpPr>
        <p:spPr bwMode="auto">
          <a:xfrm>
            <a:off x="1023938" y="4600575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a</a:t>
            </a:r>
          </a:p>
        </p:txBody>
      </p:sp>
      <p:sp>
        <p:nvSpPr>
          <p:cNvPr id="343093" name="Text Box 53"/>
          <p:cNvSpPr txBox="1">
            <a:spLocks noChangeArrowheads="1"/>
          </p:cNvSpPr>
          <p:nvPr/>
        </p:nvSpPr>
        <p:spPr bwMode="auto">
          <a:xfrm>
            <a:off x="3397250" y="4646613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b</a:t>
            </a:r>
          </a:p>
        </p:txBody>
      </p:sp>
      <p:sp>
        <p:nvSpPr>
          <p:cNvPr id="343094" name="Text Box 54"/>
          <p:cNvSpPr txBox="1">
            <a:spLocks noChangeArrowheads="1"/>
          </p:cNvSpPr>
          <p:nvPr/>
        </p:nvSpPr>
        <p:spPr bwMode="auto">
          <a:xfrm>
            <a:off x="5786438" y="4646613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c</a:t>
            </a:r>
          </a:p>
        </p:txBody>
      </p:sp>
      <p:graphicFrame>
        <p:nvGraphicFramePr>
          <p:cNvPr id="343095" name="Object 55"/>
          <p:cNvGraphicFramePr>
            <a:graphicFrameLocks noChangeAspect="1"/>
          </p:cNvGraphicFramePr>
          <p:nvPr/>
        </p:nvGraphicFramePr>
        <p:xfrm>
          <a:off x="8459788" y="3068638"/>
          <a:ext cx="255587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3194" name="方程式" r:id="rId16" imgW="139680" imgH="203040" progId="Equation.3">
                  <p:embed/>
                </p:oleObj>
              </mc:Choice>
              <mc:Fallback>
                <p:oleObj name="方程式" r:id="rId16" imgW="139680" imgH="203040" progId="Equation.3">
                  <p:embed/>
                  <p:pic>
                    <p:nvPicPr>
                      <p:cNvPr id="0" name="Object 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59788" y="3068638"/>
                        <a:ext cx="255587" cy="366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06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04813"/>
            <a:ext cx="7667625" cy="647700"/>
          </a:xfrm>
        </p:spPr>
        <p:txBody>
          <a:bodyPr/>
          <a:lstStyle/>
          <a:p>
            <a:r>
              <a:rPr kumimoji="0" lang="en-US" altLang="zh-TW" sz="22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4.3.1.7 </a:t>
            </a:r>
            <a:r>
              <a:rPr kumimoji="0" lang="en-US" altLang="zh-TW" sz="22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(</a:t>
            </a:r>
            <a:r>
              <a:rPr kumimoji="0" lang="en-US" altLang="zh-TW" sz="22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Gauss’s Law in the Presence of Dielectrics)</a:t>
            </a:r>
          </a:p>
        </p:txBody>
      </p:sp>
      <p:sp>
        <p:nvSpPr>
          <p:cNvPr id="344085" name="Text Box 21"/>
          <p:cNvSpPr txBox="1">
            <a:spLocks noChangeArrowheads="1"/>
          </p:cNvSpPr>
          <p:nvPr/>
        </p:nvSpPr>
        <p:spPr bwMode="auto">
          <a:xfrm>
            <a:off x="539750" y="1196975"/>
            <a:ext cx="13541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sz="2000" b="1" u="sng">
                <a:solidFill>
                  <a:srgbClr val="B90523"/>
                </a:solidFill>
              </a:rPr>
              <a:t>Solution :</a:t>
            </a:r>
          </a:p>
        </p:txBody>
      </p:sp>
      <p:sp>
        <p:nvSpPr>
          <p:cNvPr id="344086" name="Text Box 22"/>
          <p:cNvSpPr txBox="1">
            <a:spLocks noChangeArrowheads="1"/>
          </p:cNvSpPr>
          <p:nvPr/>
        </p:nvSpPr>
        <p:spPr bwMode="auto">
          <a:xfrm>
            <a:off x="668338" y="2881313"/>
            <a:ext cx="590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(a). </a:t>
            </a:r>
          </a:p>
        </p:txBody>
      </p:sp>
      <p:sp>
        <p:nvSpPr>
          <p:cNvPr id="344087" name="Text Box 23"/>
          <p:cNvSpPr txBox="1">
            <a:spLocks noChangeArrowheads="1"/>
          </p:cNvSpPr>
          <p:nvPr/>
        </p:nvSpPr>
        <p:spPr bwMode="auto">
          <a:xfrm>
            <a:off x="1150938" y="2887663"/>
            <a:ext cx="7524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The electric field at the center of a sphere with uniformly polarization     : </a:t>
            </a:r>
          </a:p>
        </p:txBody>
      </p:sp>
      <p:graphicFrame>
        <p:nvGraphicFramePr>
          <p:cNvPr id="344088" name="Object 24"/>
          <p:cNvGraphicFramePr>
            <a:graphicFrameLocks noChangeAspect="1"/>
          </p:cNvGraphicFramePr>
          <p:nvPr/>
        </p:nvGraphicFramePr>
        <p:xfrm>
          <a:off x="8207375" y="2887663"/>
          <a:ext cx="255588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147" name="方程式" r:id="rId3" imgW="139680" imgH="203040" progId="Equation.3">
                  <p:embed/>
                </p:oleObj>
              </mc:Choice>
              <mc:Fallback>
                <p:oleObj name="方程式" r:id="rId3" imgW="139680" imgH="203040" progId="Equation.3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07375" y="2887663"/>
                        <a:ext cx="255588" cy="366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4089" name="Object 25"/>
          <p:cNvGraphicFramePr>
            <a:graphicFrameLocks noChangeAspect="1"/>
          </p:cNvGraphicFramePr>
          <p:nvPr/>
        </p:nvGraphicFramePr>
        <p:xfrm>
          <a:off x="3348038" y="3248025"/>
          <a:ext cx="1366837" cy="779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148" name="方程式" r:id="rId5" imgW="749160" imgH="431640" progId="Equation.3">
                  <p:embed/>
                </p:oleObj>
              </mc:Choice>
              <mc:Fallback>
                <p:oleObj name="方程式" r:id="rId5" imgW="749160" imgH="43164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8038" y="3248025"/>
                        <a:ext cx="1366837" cy="779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4090" name="Text Box 26"/>
          <p:cNvSpPr txBox="1">
            <a:spLocks noChangeArrowheads="1"/>
          </p:cNvSpPr>
          <p:nvPr/>
        </p:nvSpPr>
        <p:spPr bwMode="auto">
          <a:xfrm>
            <a:off x="5272088" y="3411538"/>
            <a:ext cx="2038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(see Example 4.2)</a:t>
            </a:r>
          </a:p>
        </p:txBody>
      </p:sp>
      <p:sp>
        <p:nvSpPr>
          <p:cNvPr id="344091" name="Text Box 27"/>
          <p:cNvSpPr txBox="1">
            <a:spLocks noChangeArrowheads="1"/>
          </p:cNvSpPr>
          <p:nvPr/>
        </p:nvSpPr>
        <p:spPr bwMode="auto">
          <a:xfrm>
            <a:off x="1150938" y="4033838"/>
            <a:ext cx="5518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So the electric field at the center of a spherical cavity</a:t>
            </a:r>
          </a:p>
        </p:txBody>
      </p:sp>
      <p:graphicFrame>
        <p:nvGraphicFramePr>
          <p:cNvPr id="344092" name="Object 28"/>
          <p:cNvGraphicFramePr>
            <a:graphicFrameLocks noChangeAspect="1"/>
          </p:cNvGraphicFramePr>
          <p:nvPr/>
        </p:nvGraphicFramePr>
        <p:xfrm>
          <a:off x="3038475" y="4557713"/>
          <a:ext cx="2757488" cy="779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149" name="方程式" r:id="rId7" imgW="1511280" imgH="431640" progId="Equation.3">
                  <p:embed/>
                </p:oleObj>
              </mc:Choice>
              <mc:Fallback>
                <p:oleObj name="方程式" r:id="rId7" imgW="1511280" imgH="431640" progId="Equation.3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8475" y="4557713"/>
                        <a:ext cx="2757488" cy="779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4093" name="Object 29"/>
          <p:cNvGraphicFramePr>
            <a:graphicFrameLocks noChangeAspect="1"/>
          </p:cNvGraphicFramePr>
          <p:nvPr/>
        </p:nvGraphicFramePr>
        <p:xfrm>
          <a:off x="1784350" y="5456238"/>
          <a:ext cx="5307013" cy="709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150" name="方程式" r:id="rId9" imgW="2908080" imgH="393480" progId="Equation.3">
                  <p:embed/>
                </p:oleObj>
              </mc:Choice>
              <mc:Fallback>
                <p:oleObj name="方程式" r:id="rId9" imgW="2908080" imgH="393480" progId="Equation.3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4350" y="5456238"/>
                        <a:ext cx="5307013" cy="709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4094" name="Oval 30"/>
          <p:cNvSpPr>
            <a:spLocks noChangeArrowheads="1"/>
          </p:cNvSpPr>
          <p:nvPr/>
        </p:nvSpPr>
        <p:spPr bwMode="auto">
          <a:xfrm>
            <a:off x="3924300" y="1555750"/>
            <a:ext cx="1152525" cy="1152525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344095" name="Object 31"/>
          <p:cNvGraphicFramePr>
            <a:graphicFrameLocks noChangeAspect="1"/>
          </p:cNvGraphicFramePr>
          <p:nvPr/>
        </p:nvGraphicFramePr>
        <p:xfrm>
          <a:off x="7053263" y="1917700"/>
          <a:ext cx="255587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151" name="方程式" r:id="rId11" imgW="139680" imgH="203040" progId="Equation.3">
                  <p:embed/>
                </p:oleObj>
              </mc:Choice>
              <mc:Fallback>
                <p:oleObj name="方程式" r:id="rId11" imgW="139680" imgH="203040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53263" y="1917700"/>
                        <a:ext cx="255587" cy="366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4096" name="Line 32"/>
          <p:cNvSpPr>
            <a:spLocks noChangeShapeType="1"/>
          </p:cNvSpPr>
          <p:nvPr/>
        </p:nvSpPr>
        <p:spPr bwMode="auto">
          <a:xfrm flipV="1">
            <a:off x="7019925" y="1412875"/>
            <a:ext cx="0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0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04813"/>
            <a:ext cx="7667625" cy="647700"/>
          </a:xfrm>
        </p:spPr>
        <p:txBody>
          <a:bodyPr/>
          <a:lstStyle/>
          <a:p>
            <a:r>
              <a:rPr kumimoji="0" lang="en-US" altLang="zh-TW" sz="22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4.3.1.8 </a:t>
            </a:r>
            <a:r>
              <a:rPr kumimoji="0" lang="en-US" altLang="zh-TW" sz="22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(</a:t>
            </a:r>
            <a:r>
              <a:rPr kumimoji="0" lang="en-US" altLang="zh-TW" sz="22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Gauss’s Law in the Presence of Dielectrics)</a:t>
            </a:r>
          </a:p>
        </p:txBody>
      </p:sp>
      <p:sp>
        <p:nvSpPr>
          <p:cNvPr id="345091" name="Text Box 3"/>
          <p:cNvSpPr txBox="1">
            <a:spLocks noChangeArrowheads="1"/>
          </p:cNvSpPr>
          <p:nvPr/>
        </p:nvSpPr>
        <p:spPr bwMode="auto">
          <a:xfrm>
            <a:off x="539750" y="1196975"/>
            <a:ext cx="13541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sz="2000" b="1" u="sng">
                <a:solidFill>
                  <a:srgbClr val="B90523"/>
                </a:solidFill>
              </a:rPr>
              <a:t>Solution :</a:t>
            </a:r>
          </a:p>
        </p:txBody>
      </p:sp>
      <p:sp>
        <p:nvSpPr>
          <p:cNvPr id="345092" name="Text Box 4"/>
          <p:cNvSpPr txBox="1">
            <a:spLocks noChangeArrowheads="1"/>
          </p:cNvSpPr>
          <p:nvPr/>
        </p:nvSpPr>
        <p:spPr bwMode="auto">
          <a:xfrm>
            <a:off x="452438" y="3049588"/>
            <a:ext cx="590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(b). </a:t>
            </a:r>
          </a:p>
        </p:txBody>
      </p:sp>
      <p:sp>
        <p:nvSpPr>
          <p:cNvPr id="345093" name="Text Box 5"/>
          <p:cNvSpPr txBox="1">
            <a:spLocks noChangeArrowheads="1"/>
          </p:cNvSpPr>
          <p:nvPr/>
        </p:nvSpPr>
        <p:spPr bwMode="auto">
          <a:xfrm>
            <a:off x="952500" y="3049588"/>
            <a:ext cx="78676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TW"/>
              <a:t>The electric field of opposite charges at the two far away ends of the needle is  very small : </a:t>
            </a:r>
          </a:p>
        </p:txBody>
      </p:sp>
      <p:graphicFrame>
        <p:nvGraphicFramePr>
          <p:cNvPr id="345095" name="Object 7"/>
          <p:cNvGraphicFramePr>
            <a:graphicFrameLocks noChangeAspect="1"/>
          </p:cNvGraphicFramePr>
          <p:nvPr/>
        </p:nvGraphicFramePr>
        <p:xfrm>
          <a:off x="3683000" y="3638550"/>
          <a:ext cx="695325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5145" name="方程式" r:id="rId3" imgW="380880" imgH="215640" progId="Equation.3">
                  <p:embed/>
                </p:oleObj>
              </mc:Choice>
              <mc:Fallback>
                <p:oleObj name="方程式" r:id="rId3" imgW="380880" imgH="2156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83000" y="3638550"/>
                        <a:ext cx="695325" cy="390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5097" name="Text Box 9"/>
          <p:cNvSpPr txBox="1">
            <a:spLocks noChangeArrowheads="1"/>
          </p:cNvSpPr>
          <p:nvPr/>
        </p:nvSpPr>
        <p:spPr bwMode="auto">
          <a:xfrm>
            <a:off x="971550" y="4230688"/>
            <a:ext cx="6610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So the electric field at the center of a long needle-shaped cavity</a:t>
            </a:r>
          </a:p>
        </p:txBody>
      </p:sp>
      <p:graphicFrame>
        <p:nvGraphicFramePr>
          <p:cNvPr id="345098" name="Object 10"/>
          <p:cNvGraphicFramePr>
            <a:graphicFrameLocks noChangeAspect="1"/>
          </p:cNvGraphicFramePr>
          <p:nvPr/>
        </p:nvGraphicFramePr>
        <p:xfrm>
          <a:off x="3490913" y="4914900"/>
          <a:ext cx="1852612" cy="458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5146" name="方程式" r:id="rId5" imgW="1015920" imgH="253800" progId="Equation.3">
                  <p:embed/>
                </p:oleObj>
              </mc:Choice>
              <mc:Fallback>
                <p:oleObj name="方程式" r:id="rId5" imgW="1015920" imgH="2538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0913" y="4914900"/>
                        <a:ext cx="1852612" cy="458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5099" name="Object 11"/>
          <p:cNvGraphicFramePr>
            <a:graphicFrameLocks noChangeAspect="1"/>
          </p:cNvGraphicFramePr>
          <p:nvPr/>
        </p:nvGraphicFramePr>
        <p:xfrm>
          <a:off x="3035300" y="5778500"/>
          <a:ext cx="2803525" cy="458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5147" name="方程式" r:id="rId7" imgW="1536480" imgH="253800" progId="Equation.3">
                  <p:embed/>
                </p:oleObj>
              </mc:Choice>
              <mc:Fallback>
                <p:oleObj name="方程式" r:id="rId7" imgW="1536480" imgH="2538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5300" y="5778500"/>
                        <a:ext cx="2803525" cy="458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5101" name="Object 13"/>
          <p:cNvGraphicFramePr>
            <a:graphicFrameLocks noChangeAspect="1"/>
          </p:cNvGraphicFramePr>
          <p:nvPr/>
        </p:nvGraphicFramePr>
        <p:xfrm>
          <a:off x="7053263" y="1917700"/>
          <a:ext cx="255587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5148" name="方程式" r:id="rId9" imgW="139680" imgH="203040" progId="Equation.3">
                  <p:embed/>
                </p:oleObj>
              </mc:Choice>
              <mc:Fallback>
                <p:oleObj name="方程式" r:id="rId9" imgW="139680" imgH="20304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53263" y="1917700"/>
                        <a:ext cx="255587" cy="366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5102" name="Line 14"/>
          <p:cNvSpPr>
            <a:spLocks noChangeShapeType="1"/>
          </p:cNvSpPr>
          <p:nvPr/>
        </p:nvSpPr>
        <p:spPr bwMode="auto">
          <a:xfrm flipV="1">
            <a:off x="7019925" y="1412875"/>
            <a:ext cx="0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45103" name="Rectangle 15"/>
          <p:cNvSpPr>
            <a:spLocks noChangeArrowheads="1"/>
          </p:cNvSpPr>
          <p:nvPr/>
        </p:nvSpPr>
        <p:spPr bwMode="auto">
          <a:xfrm>
            <a:off x="4213225" y="1052513"/>
            <a:ext cx="71438" cy="158432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5104" name="AutoShape 16"/>
          <p:cNvSpPr>
            <a:spLocks noChangeArrowheads="1"/>
          </p:cNvSpPr>
          <p:nvPr/>
        </p:nvSpPr>
        <p:spPr bwMode="auto">
          <a:xfrm rot="10800000">
            <a:off x="4211638" y="2636838"/>
            <a:ext cx="73025" cy="2159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11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04813"/>
            <a:ext cx="7667625" cy="647700"/>
          </a:xfrm>
        </p:spPr>
        <p:txBody>
          <a:bodyPr/>
          <a:lstStyle/>
          <a:p>
            <a:r>
              <a:rPr kumimoji="0" lang="en-US" altLang="zh-TW" sz="22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4.3.1.9 </a:t>
            </a:r>
            <a:r>
              <a:rPr kumimoji="0" lang="en-US" altLang="zh-TW" sz="22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(</a:t>
            </a:r>
            <a:r>
              <a:rPr kumimoji="0" lang="en-US" altLang="zh-TW" sz="22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Gauss’s Law in the Presence of Dielectrics)</a:t>
            </a:r>
          </a:p>
        </p:txBody>
      </p:sp>
      <p:sp>
        <p:nvSpPr>
          <p:cNvPr id="346115" name="Text Box 3"/>
          <p:cNvSpPr txBox="1">
            <a:spLocks noChangeArrowheads="1"/>
          </p:cNvSpPr>
          <p:nvPr/>
        </p:nvSpPr>
        <p:spPr bwMode="auto">
          <a:xfrm>
            <a:off x="539750" y="1196975"/>
            <a:ext cx="13541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sz="2000" b="1" u="sng">
                <a:solidFill>
                  <a:srgbClr val="B90523"/>
                </a:solidFill>
              </a:rPr>
              <a:t>Solution :</a:t>
            </a:r>
          </a:p>
        </p:txBody>
      </p:sp>
      <p:sp>
        <p:nvSpPr>
          <p:cNvPr id="346116" name="Text Box 4"/>
          <p:cNvSpPr txBox="1">
            <a:spLocks noChangeArrowheads="1"/>
          </p:cNvSpPr>
          <p:nvPr/>
        </p:nvSpPr>
        <p:spPr bwMode="auto">
          <a:xfrm>
            <a:off x="452438" y="3049588"/>
            <a:ext cx="577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(c). </a:t>
            </a:r>
          </a:p>
        </p:txBody>
      </p:sp>
      <p:sp>
        <p:nvSpPr>
          <p:cNvPr id="346117" name="Text Box 5"/>
          <p:cNvSpPr txBox="1">
            <a:spLocks noChangeArrowheads="1"/>
          </p:cNvSpPr>
          <p:nvPr/>
        </p:nvSpPr>
        <p:spPr bwMode="auto">
          <a:xfrm>
            <a:off x="952500" y="3049588"/>
            <a:ext cx="7867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TW"/>
              <a:t>The electric field of a parallel-plate capacitor with upper plate at </a:t>
            </a:r>
            <a:r>
              <a:rPr lang="en-US" altLang="zh-TW">
                <a:sym typeface="Symbol" panose="05050102010706020507" pitchFamily="18" charset="2"/>
              </a:rPr>
              <a:t> = P</a:t>
            </a:r>
            <a:r>
              <a:rPr lang="en-US" altLang="zh-TW"/>
              <a:t> : </a:t>
            </a:r>
          </a:p>
        </p:txBody>
      </p:sp>
      <p:graphicFrame>
        <p:nvGraphicFramePr>
          <p:cNvPr id="346118" name="Object 6"/>
          <p:cNvGraphicFramePr>
            <a:graphicFrameLocks noChangeAspect="1"/>
          </p:cNvGraphicFramePr>
          <p:nvPr/>
        </p:nvGraphicFramePr>
        <p:xfrm>
          <a:off x="3708400" y="3440113"/>
          <a:ext cx="1390650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6167" name="方程式" r:id="rId3" imgW="761760" imgH="431640" progId="Equation.3">
                  <p:embed/>
                </p:oleObj>
              </mc:Choice>
              <mc:Fallback>
                <p:oleObj name="方程式" r:id="rId3" imgW="761760" imgH="4316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8400" y="3440113"/>
                        <a:ext cx="1390650" cy="781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6119" name="Text Box 7"/>
          <p:cNvSpPr txBox="1">
            <a:spLocks noChangeArrowheads="1"/>
          </p:cNvSpPr>
          <p:nvPr/>
        </p:nvSpPr>
        <p:spPr bwMode="auto">
          <a:xfrm>
            <a:off x="971550" y="4230688"/>
            <a:ext cx="6419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So the electric field at the center of a thin wafer-shaped cavity</a:t>
            </a:r>
          </a:p>
        </p:txBody>
      </p:sp>
      <p:graphicFrame>
        <p:nvGraphicFramePr>
          <p:cNvPr id="346120" name="Object 8"/>
          <p:cNvGraphicFramePr>
            <a:graphicFrameLocks noChangeAspect="1"/>
          </p:cNvGraphicFramePr>
          <p:nvPr/>
        </p:nvGraphicFramePr>
        <p:xfrm>
          <a:off x="3109913" y="4754563"/>
          <a:ext cx="2616200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6168" name="方程式" r:id="rId5" imgW="1434960" imgH="431640" progId="Equation.3">
                  <p:embed/>
                </p:oleObj>
              </mc:Choice>
              <mc:Fallback>
                <p:oleObj name="方程式" r:id="rId5" imgW="1434960" imgH="4316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9913" y="4754563"/>
                        <a:ext cx="2616200" cy="781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6121" name="Object 9"/>
          <p:cNvGraphicFramePr>
            <a:graphicFrameLocks noChangeAspect="1"/>
          </p:cNvGraphicFramePr>
          <p:nvPr/>
        </p:nvGraphicFramePr>
        <p:xfrm>
          <a:off x="2317750" y="5778500"/>
          <a:ext cx="4240213" cy="458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6169" name="方程式" r:id="rId7" imgW="2323800" imgH="253800" progId="Equation.3">
                  <p:embed/>
                </p:oleObj>
              </mc:Choice>
              <mc:Fallback>
                <p:oleObj name="方程式" r:id="rId7" imgW="2323800" imgH="2538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17750" y="5778500"/>
                        <a:ext cx="4240213" cy="458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6122" name="Object 10"/>
          <p:cNvGraphicFramePr>
            <a:graphicFrameLocks noChangeAspect="1"/>
          </p:cNvGraphicFramePr>
          <p:nvPr/>
        </p:nvGraphicFramePr>
        <p:xfrm>
          <a:off x="7053263" y="1917700"/>
          <a:ext cx="255587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6170" name="方程式" r:id="rId9" imgW="139680" imgH="203040" progId="Equation.3">
                  <p:embed/>
                </p:oleObj>
              </mc:Choice>
              <mc:Fallback>
                <p:oleObj name="方程式" r:id="rId9" imgW="139680" imgH="20304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53263" y="1917700"/>
                        <a:ext cx="255587" cy="366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6123" name="Line 11"/>
          <p:cNvSpPr>
            <a:spLocks noChangeShapeType="1"/>
          </p:cNvSpPr>
          <p:nvPr/>
        </p:nvSpPr>
        <p:spPr bwMode="auto">
          <a:xfrm flipV="1">
            <a:off x="7019925" y="1412875"/>
            <a:ext cx="0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46126" name="Oval 14"/>
          <p:cNvSpPr>
            <a:spLocks noChangeArrowheads="1"/>
          </p:cNvSpPr>
          <p:nvPr/>
        </p:nvSpPr>
        <p:spPr bwMode="auto">
          <a:xfrm>
            <a:off x="3492500" y="2060575"/>
            <a:ext cx="1871663" cy="287338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round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  <a:contourClr>
              <a:schemeClr val="accent1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04813"/>
            <a:ext cx="7667625" cy="431800"/>
          </a:xfrm>
        </p:spPr>
        <p:txBody>
          <a:bodyPr/>
          <a:lstStyle/>
          <a:p>
            <a:r>
              <a:rPr kumimoji="0" lang="en-US" altLang="zh-TW" sz="22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4.3.2 </a:t>
            </a:r>
            <a:r>
              <a:rPr kumimoji="0" lang="en-US" altLang="zh-TW" sz="22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(</a:t>
            </a:r>
            <a:r>
              <a:rPr kumimoji="0" lang="en-US" altLang="zh-TW" sz="22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A Deceptive Parallel)</a:t>
            </a:r>
          </a:p>
        </p:txBody>
      </p:sp>
      <p:graphicFrame>
        <p:nvGraphicFramePr>
          <p:cNvPr id="347149" name="Object 13"/>
          <p:cNvGraphicFramePr>
            <a:graphicFrameLocks noChangeAspect="1"/>
          </p:cNvGraphicFramePr>
          <p:nvPr/>
        </p:nvGraphicFramePr>
        <p:xfrm>
          <a:off x="1692275" y="1628775"/>
          <a:ext cx="1358900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210" name="方程式" r:id="rId3" imgW="749160" imgH="431640" progId="Equation.3">
                  <p:embed/>
                </p:oleObj>
              </mc:Choice>
              <mc:Fallback>
                <p:oleObj name="方程式" r:id="rId3" imgW="749160" imgH="43164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2275" y="1628775"/>
                        <a:ext cx="1358900" cy="781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7150" name="Text Box 14"/>
          <p:cNvSpPr txBox="1">
            <a:spLocks noChangeArrowheads="1"/>
          </p:cNvSpPr>
          <p:nvPr/>
        </p:nvSpPr>
        <p:spPr bwMode="auto">
          <a:xfrm>
            <a:off x="1763713" y="1052513"/>
            <a:ext cx="1238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In vacuum</a:t>
            </a:r>
          </a:p>
        </p:txBody>
      </p:sp>
      <p:sp>
        <p:nvSpPr>
          <p:cNvPr id="347151" name="Text Box 15"/>
          <p:cNvSpPr txBox="1">
            <a:spLocks noChangeArrowheads="1"/>
          </p:cNvSpPr>
          <p:nvPr/>
        </p:nvSpPr>
        <p:spPr bwMode="auto">
          <a:xfrm>
            <a:off x="4840288" y="1046163"/>
            <a:ext cx="145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In dielectrics</a:t>
            </a:r>
          </a:p>
        </p:txBody>
      </p:sp>
      <p:graphicFrame>
        <p:nvGraphicFramePr>
          <p:cNvPr id="347152" name="Object 16"/>
          <p:cNvGraphicFramePr>
            <a:graphicFrameLocks noChangeAspect="1"/>
          </p:cNvGraphicFramePr>
          <p:nvPr/>
        </p:nvGraphicFramePr>
        <p:xfrm>
          <a:off x="900113" y="2516188"/>
          <a:ext cx="3235325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211" name="方程式" r:id="rId5" imgW="1714320" imgH="431640" progId="Equation.3">
                  <p:embed/>
                </p:oleObj>
              </mc:Choice>
              <mc:Fallback>
                <p:oleObj name="方程式" r:id="rId5" imgW="1714320" imgH="43164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2516188"/>
                        <a:ext cx="3235325" cy="809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7153" name="Object 17"/>
          <p:cNvGraphicFramePr>
            <a:graphicFrameLocks noChangeAspect="1"/>
          </p:cNvGraphicFramePr>
          <p:nvPr/>
        </p:nvGraphicFramePr>
        <p:xfrm>
          <a:off x="4854575" y="1746250"/>
          <a:ext cx="1312863" cy="458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212" name="方程式" r:id="rId7" imgW="723600" imgH="253800" progId="Equation.3">
                  <p:embed/>
                </p:oleObj>
              </mc:Choice>
              <mc:Fallback>
                <p:oleObj name="方程式" r:id="rId7" imgW="723600" imgH="25380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4575" y="1746250"/>
                        <a:ext cx="1312863" cy="458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7154" name="Object 18"/>
          <p:cNvGraphicFramePr>
            <a:graphicFrameLocks noChangeAspect="1"/>
          </p:cNvGraphicFramePr>
          <p:nvPr/>
        </p:nvGraphicFramePr>
        <p:xfrm>
          <a:off x="4787900" y="2547938"/>
          <a:ext cx="3021013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213" name="方程式" r:id="rId9" imgW="1600200" imgH="431640" progId="Equation.3">
                  <p:embed/>
                </p:oleObj>
              </mc:Choice>
              <mc:Fallback>
                <p:oleObj name="方程式" r:id="rId9" imgW="1600200" imgH="43164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7900" y="2547938"/>
                        <a:ext cx="3021013" cy="809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7155" name="Text Box 19"/>
          <p:cNvSpPr txBox="1">
            <a:spLocks noChangeArrowheads="1"/>
          </p:cNvSpPr>
          <p:nvPr/>
        </p:nvSpPr>
        <p:spPr bwMode="auto">
          <a:xfrm>
            <a:off x="8002588" y="2708275"/>
            <a:ext cx="768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>
                <a:solidFill>
                  <a:srgbClr val="B90523"/>
                </a:solidFill>
              </a:rPr>
              <a:t>Why?</a:t>
            </a:r>
          </a:p>
        </p:txBody>
      </p:sp>
      <p:sp>
        <p:nvSpPr>
          <p:cNvPr id="347156" name="Text Box 20"/>
          <p:cNvSpPr txBox="1">
            <a:spLocks noChangeArrowheads="1"/>
          </p:cNvSpPr>
          <p:nvPr/>
        </p:nvSpPr>
        <p:spPr bwMode="auto">
          <a:xfrm>
            <a:off x="468313" y="3806825"/>
            <a:ext cx="8353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2000"/>
              <a:t>Note that while the </a:t>
            </a:r>
            <a:r>
              <a:rPr lang="en-US" altLang="zh-TW" sz="2000" b="1"/>
              <a:t>curl </a:t>
            </a:r>
            <a:r>
              <a:rPr lang="en-US" altLang="zh-TW" sz="2000"/>
              <a:t>of </a:t>
            </a:r>
            <a:r>
              <a:rPr lang="en-US" altLang="zh-TW" sz="2000" b="1"/>
              <a:t>E </a:t>
            </a:r>
            <a:r>
              <a:rPr lang="en-US" altLang="zh-TW" sz="2000"/>
              <a:t>is zero, the </a:t>
            </a:r>
            <a:r>
              <a:rPr lang="en-US" altLang="zh-TW" sz="2000" b="1"/>
              <a:t>curl </a:t>
            </a:r>
            <a:r>
              <a:rPr lang="en-US" altLang="zh-TW" sz="2000"/>
              <a:t>of </a:t>
            </a:r>
            <a:r>
              <a:rPr lang="en-US" altLang="zh-TW" sz="2000" b="1"/>
              <a:t>D </a:t>
            </a:r>
            <a:r>
              <a:rPr lang="en-US" altLang="zh-TW" sz="2000"/>
              <a:t>is in general non-zero:</a:t>
            </a:r>
            <a:endParaRPr lang="zh-TW" altLang="en-US" sz="2000"/>
          </a:p>
        </p:txBody>
      </p:sp>
      <p:graphicFrame>
        <p:nvGraphicFramePr>
          <p:cNvPr id="347157" name="Object 21"/>
          <p:cNvGraphicFramePr>
            <a:graphicFrameLocks noChangeAspect="1"/>
          </p:cNvGraphicFramePr>
          <p:nvPr/>
        </p:nvGraphicFramePr>
        <p:xfrm>
          <a:off x="1497013" y="4427538"/>
          <a:ext cx="5667375" cy="458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214" name="方程式" r:id="rId11" imgW="3124080" imgH="253800" progId="Equation.3">
                  <p:embed/>
                </p:oleObj>
              </mc:Choice>
              <mc:Fallback>
                <p:oleObj name="方程式" r:id="rId11" imgW="3124080" imgH="25380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7013" y="4427538"/>
                        <a:ext cx="5667375" cy="458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7158" name="Text Box 22"/>
          <p:cNvSpPr txBox="1">
            <a:spLocks noChangeArrowheads="1"/>
          </p:cNvSpPr>
          <p:nvPr/>
        </p:nvSpPr>
        <p:spPr bwMode="auto">
          <a:xfrm>
            <a:off x="539750" y="5391150"/>
            <a:ext cx="82089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TW" sz="2000">
                <a:solidFill>
                  <a:srgbClr val="B90523"/>
                </a:solidFill>
              </a:rPr>
              <a:t>Therefore </a:t>
            </a:r>
            <a:r>
              <a:rPr lang="en-US" altLang="zh-TW" sz="2000" b="1">
                <a:solidFill>
                  <a:srgbClr val="B90523"/>
                </a:solidFill>
              </a:rPr>
              <a:t>D </a:t>
            </a:r>
            <a:r>
              <a:rPr lang="en-US" altLang="zh-TW" sz="2000">
                <a:solidFill>
                  <a:srgbClr val="B90523"/>
                </a:solidFill>
              </a:rPr>
              <a:t>cannot in general be written as the gradient of some scalar potential (unlike </a:t>
            </a:r>
            <a:r>
              <a:rPr lang="en-US" altLang="zh-TW" sz="2000" b="1">
                <a:solidFill>
                  <a:srgbClr val="B90523"/>
                </a:solidFill>
              </a:rPr>
              <a:t>E</a:t>
            </a:r>
            <a:r>
              <a:rPr lang="en-US" altLang="zh-TW" sz="2000">
                <a:solidFill>
                  <a:srgbClr val="B90523"/>
                </a:solidFill>
              </a:rPr>
              <a:t>)</a:t>
            </a:r>
            <a:endParaRPr lang="zh-TW" altLang="en-US" sz="2000">
              <a:solidFill>
                <a:srgbClr val="B90523"/>
              </a:solidFill>
            </a:endParaRPr>
          </a:p>
        </p:txBody>
      </p:sp>
      <p:sp>
        <p:nvSpPr>
          <p:cNvPr id="347159" name="Text Box 23"/>
          <p:cNvSpPr txBox="1">
            <a:spLocks noChangeArrowheads="1"/>
          </p:cNvSpPr>
          <p:nvPr/>
        </p:nvSpPr>
        <p:spPr bwMode="auto">
          <a:xfrm>
            <a:off x="6424613" y="4816475"/>
            <a:ext cx="1200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>
                <a:solidFill>
                  <a:srgbClr val="B90523"/>
                </a:solidFill>
              </a:rPr>
              <a:t>In general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04813"/>
            <a:ext cx="7667625" cy="431800"/>
          </a:xfrm>
        </p:spPr>
        <p:txBody>
          <a:bodyPr/>
          <a:lstStyle/>
          <a:p>
            <a:r>
              <a:rPr kumimoji="0" lang="en-US" altLang="zh-TW" sz="26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4.3.3 </a:t>
            </a:r>
            <a:r>
              <a:rPr kumimoji="0" lang="en-US" altLang="zh-TW" sz="26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(</a:t>
            </a:r>
            <a:r>
              <a:rPr kumimoji="0" lang="en-US" altLang="zh-TW" sz="26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Boundary Conditions)</a:t>
            </a:r>
          </a:p>
        </p:txBody>
      </p:sp>
      <p:sp>
        <p:nvSpPr>
          <p:cNvPr id="348173" name="Text Box 13"/>
          <p:cNvSpPr txBox="1">
            <a:spLocks noChangeArrowheads="1"/>
          </p:cNvSpPr>
          <p:nvPr/>
        </p:nvSpPr>
        <p:spPr bwMode="auto">
          <a:xfrm>
            <a:off x="755650" y="1100138"/>
            <a:ext cx="13541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sz="2000"/>
              <a:t>In vacuum</a:t>
            </a:r>
          </a:p>
        </p:txBody>
      </p:sp>
      <p:sp>
        <p:nvSpPr>
          <p:cNvPr id="348174" name="Text Box 14"/>
          <p:cNvSpPr txBox="1">
            <a:spLocks noChangeArrowheads="1"/>
          </p:cNvSpPr>
          <p:nvPr/>
        </p:nvSpPr>
        <p:spPr bwMode="auto">
          <a:xfrm>
            <a:off x="814388" y="2778125"/>
            <a:ext cx="15954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sz="2000"/>
              <a:t>In dielectrics</a:t>
            </a:r>
          </a:p>
        </p:txBody>
      </p:sp>
      <p:graphicFrame>
        <p:nvGraphicFramePr>
          <p:cNvPr id="348175" name="Object 15"/>
          <p:cNvGraphicFramePr>
            <a:graphicFrameLocks noChangeAspect="1"/>
          </p:cNvGraphicFramePr>
          <p:nvPr/>
        </p:nvGraphicFramePr>
        <p:xfrm>
          <a:off x="1454150" y="1628775"/>
          <a:ext cx="2325688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23" name="方程式" r:id="rId3" imgW="1282680" imgH="431640" progId="Equation.3">
                  <p:embed/>
                </p:oleObj>
              </mc:Choice>
              <mc:Fallback>
                <p:oleObj name="方程式" r:id="rId3" imgW="1282680" imgH="43164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54150" y="1628775"/>
                        <a:ext cx="2325688" cy="781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176" name="Object 16"/>
          <p:cNvGraphicFramePr>
            <a:graphicFrameLocks noChangeAspect="1"/>
          </p:cNvGraphicFramePr>
          <p:nvPr/>
        </p:nvGraphicFramePr>
        <p:xfrm>
          <a:off x="5289550" y="1800225"/>
          <a:ext cx="1566863" cy="436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24" name="方程式" r:id="rId5" imgW="863280" imgH="241200" progId="Equation.3">
                  <p:embed/>
                </p:oleObj>
              </mc:Choice>
              <mc:Fallback>
                <p:oleObj name="方程式" r:id="rId5" imgW="863280" imgH="2412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89550" y="1800225"/>
                        <a:ext cx="1566863" cy="436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179" name="Object 19"/>
          <p:cNvGraphicFramePr>
            <a:graphicFrameLocks noChangeAspect="1"/>
          </p:cNvGraphicFramePr>
          <p:nvPr/>
        </p:nvGraphicFramePr>
        <p:xfrm>
          <a:off x="1476375" y="3497263"/>
          <a:ext cx="2325688" cy="436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25" name="方程式" r:id="rId7" imgW="1282680" imgH="241200" progId="Equation.3">
                  <p:embed/>
                </p:oleObj>
              </mc:Choice>
              <mc:Fallback>
                <p:oleObj name="方程式" r:id="rId7" imgW="1282680" imgH="24120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6375" y="3497263"/>
                        <a:ext cx="2325688" cy="436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180" name="Object 20"/>
          <p:cNvGraphicFramePr>
            <a:graphicFrameLocks noChangeAspect="1"/>
          </p:cNvGraphicFramePr>
          <p:nvPr/>
        </p:nvGraphicFramePr>
        <p:xfrm>
          <a:off x="4483100" y="3497263"/>
          <a:ext cx="3225800" cy="436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26" name="方程式" r:id="rId9" imgW="1777680" imgH="241200" progId="Equation.3">
                  <p:embed/>
                </p:oleObj>
              </mc:Choice>
              <mc:Fallback>
                <p:oleObj name="方程式" r:id="rId9" imgW="1777680" imgH="24120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3100" y="3497263"/>
                        <a:ext cx="3225800" cy="436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04813"/>
            <a:ext cx="7740650" cy="792162"/>
          </a:xfrm>
        </p:spPr>
        <p:txBody>
          <a:bodyPr/>
          <a:lstStyle/>
          <a:p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4.4.1.1 </a:t>
            </a:r>
            <a:r>
              <a:rPr kumimoji="0" lang="en-US" altLang="zh-TW" sz="21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(</a:t>
            </a:r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Susceptibility</a:t>
            </a:r>
            <a:r>
              <a:rPr kumimoji="0" lang="en-US" altLang="zh-TW" sz="21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),(</a:t>
            </a:r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Permittivity</a:t>
            </a:r>
            <a:r>
              <a:rPr kumimoji="0" lang="en-US" altLang="zh-TW" sz="21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),(</a:t>
            </a:r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Dielectric Constant)</a:t>
            </a:r>
          </a:p>
        </p:txBody>
      </p:sp>
      <p:pic>
        <p:nvPicPr>
          <p:cNvPr id="34919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3128963"/>
            <a:ext cx="7129463" cy="430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9195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341438"/>
            <a:ext cx="6335712" cy="173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9196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636963"/>
            <a:ext cx="6624637" cy="267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9197" name="Line 13"/>
          <p:cNvSpPr>
            <a:spLocks noChangeShapeType="1"/>
          </p:cNvSpPr>
          <p:nvPr/>
        </p:nvSpPr>
        <p:spPr bwMode="auto">
          <a:xfrm>
            <a:off x="1403350" y="1628775"/>
            <a:ext cx="1800225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49198" name="Line 14"/>
          <p:cNvSpPr>
            <a:spLocks noChangeShapeType="1"/>
          </p:cNvSpPr>
          <p:nvPr/>
        </p:nvSpPr>
        <p:spPr bwMode="auto">
          <a:xfrm>
            <a:off x="4427538" y="3068638"/>
            <a:ext cx="2376487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49199" name="Line 15"/>
          <p:cNvSpPr>
            <a:spLocks noChangeShapeType="1"/>
          </p:cNvSpPr>
          <p:nvPr/>
        </p:nvSpPr>
        <p:spPr bwMode="auto">
          <a:xfrm>
            <a:off x="4643438" y="5445125"/>
            <a:ext cx="3024187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pic>
        <p:nvPicPr>
          <p:cNvPr id="349201" name="Picture 1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5021263"/>
            <a:ext cx="7632700" cy="1287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9200" name="Line 16"/>
          <p:cNvSpPr>
            <a:spLocks noChangeShapeType="1"/>
          </p:cNvSpPr>
          <p:nvPr/>
        </p:nvSpPr>
        <p:spPr bwMode="auto">
          <a:xfrm>
            <a:off x="3922713" y="6237288"/>
            <a:ext cx="4608512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49202" name="Line 18"/>
          <p:cNvSpPr>
            <a:spLocks noChangeShapeType="1"/>
          </p:cNvSpPr>
          <p:nvPr/>
        </p:nvSpPr>
        <p:spPr bwMode="auto">
          <a:xfrm>
            <a:off x="4714875" y="5516563"/>
            <a:ext cx="2808288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49203" name="Text Box 19"/>
          <p:cNvSpPr txBox="1">
            <a:spLocks noChangeArrowheads="1"/>
          </p:cNvSpPr>
          <p:nvPr/>
        </p:nvSpPr>
        <p:spPr bwMode="auto">
          <a:xfrm>
            <a:off x="654050" y="5805488"/>
            <a:ext cx="5334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K =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>
          <a:xfrm>
            <a:off x="504825" y="476250"/>
            <a:ext cx="7667625" cy="504825"/>
          </a:xfrm>
        </p:spPr>
        <p:txBody>
          <a:bodyPr/>
          <a:lstStyle/>
          <a:p>
            <a:r>
              <a:rPr kumimoji="0" lang="en-US" altLang="zh-TW" sz="28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4.1.1.2</a:t>
            </a:r>
            <a:r>
              <a:rPr kumimoji="0" lang="zh-TW" altLang="en-US" sz="28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 </a:t>
            </a:r>
            <a:r>
              <a:rPr lang="en-US" altLang="zh-TW" sz="28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(</a:t>
            </a:r>
            <a:r>
              <a:rPr lang="en-US" altLang="zh-TW" sz="28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Polarization) </a:t>
            </a:r>
            <a:r>
              <a:rPr lang="en-US" altLang="zh-TW" sz="28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—(</a:t>
            </a:r>
            <a:r>
              <a:rPr lang="en-US" altLang="zh-TW" sz="28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Dielectrics)</a:t>
            </a:r>
          </a:p>
        </p:txBody>
      </p:sp>
      <p:sp>
        <p:nvSpPr>
          <p:cNvPr id="319497" name="Rectangle 9"/>
          <p:cNvSpPr>
            <a:spLocks noChangeArrowheads="1"/>
          </p:cNvSpPr>
          <p:nvPr/>
        </p:nvSpPr>
        <p:spPr bwMode="auto">
          <a:xfrm>
            <a:off x="539750" y="1268413"/>
            <a:ext cx="7488238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TW" sz="2000"/>
              <a:t>Many </a:t>
            </a:r>
            <a:r>
              <a:rPr lang="en-US" altLang="zh-TW" sz="2000" b="1"/>
              <a:t>non-conducting solids </a:t>
            </a:r>
            <a:r>
              <a:rPr lang="en-US" altLang="zh-TW" sz="2000"/>
              <a:t>have </a:t>
            </a:r>
            <a:r>
              <a:rPr lang="en-US" altLang="zh-TW" sz="2000">
                <a:solidFill>
                  <a:srgbClr val="FF0000"/>
                </a:solidFill>
              </a:rPr>
              <a:t>permanent</a:t>
            </a:r>
            <a:r>
              <a:rPr lang="en-US" altLang="zh-TW" sz="2000"/>
              <a:t> dipole moments, </a:t>
            </a:r>
          </a:p>
          <a:p>
            <a:r>
              <a:rPr lang="en-US" altLang="zh-TW" sz="2000"/>
              <a:t>or become </a:t>
            </a:r>
            <a:r>
              <a:rPr lang="en-US" altLang="zh-TW" sz="2000" b="1"/>
              <a:t>polarized </a:t>
            </a:r>
            <a:r>
              <a:rPr lang="en-US" altLang="zh-TW" sz="2000"/>
              <a:t>when immersed in an external electric field.</a:t>
            </a:r>
          </a:p>
          <a:p>
            <a:r>
              <a:rPr lang="en-US" altLang="zh-TW" sz="2000"/>
              <a:t>Materials such as these are known as </a:t>
            </a:r>
            <a:r>
              <a:rPr lang="en-US" altLang="zh-TW" sz="2000" b="1"/>
              <a:t>dielectrics</a:t>
            </a:r>
            <a:r>
              <a:rPr lang="en-US" altLang="zh-TW" sz="2000"/>
              <a:t>.</a:t>
            </a:r>
          </a:p>
        </p:txBody>
      </p:sp>
      <p:sp>
        <p:nvSpPr>
          <p:cNvPr id="319498" name="Rectangle 10"/>
          <p:cNvSpPr>
            <a:spLocks noChangeArrowheads="1"/>
          </p:cNvSpPr>
          <p:nvPr/>
        </p:nvSpPr>
        <p:spPr bwMode="auto">
          <a:xfrm>
            <a:off x="539750" y="2511425"/>
            <a:ext cx="7848600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TW" sz="2000"/>
              <a:t>Normally, the </a:t>
            </a:r>
            <a:r>
              <a:rPr lang="en-US" altLang="zh-TW" sz="2000" b="1"/>
              <a:t>dipole moment </a:t>
            </a:r>
            <a:r>
              <a:rPr lang="en-US" altLang="zh-TW" sz="2000"/>
              <a:t>is zero on large scales since atomic dipoles are oriented in random directions.</a:t>
            </a:r>
          </a:p>
          <a:p>
            <a:endParaRPr lang="en-US" altLang="zh-TW" sz="2000"/>
          </a:p>
          <a:p>
            <a:r>
              <a:rPr lang="en-US" altLang="zh-TW" sz="2000"/>
              <a:t>Immersion of a dielectric in an electric field </a:t>
            </a:r>
            <a:r>
              <a:rPr lang="en-US" altLang="zh-TW" sz="2000" b="1"/>
              <a:t>polarizes </a:t>
            </a:r>
            <a:r>
              <a:rPr lang="en-US" altLang="zh-TW" sz="2000"/>
              <a:t>atoms and tends to </a:t>
            </a:r>
            <a:r>
              <a:rPr lang="en-US" altLang="zh-TW" sz="2000" b="1"/>
              <a:t>align </a:t>
            </a:r>
            <a:r>
              <a:rPr lang="en-US" altLang="zh-TW" sz="2000"/>
              <a:t>the atomic dipoles.</a:t>
            </a:r>
          </a:p>
        </p:txBody>
      </p:sp>
      <p:sp>
        <p:nvSpPr>
          <p:cNvPr id="319500" name="Rectangle 12"/>
          <p:cNvSpPr>
            <a:spLocks noChangeArrowheads="1"/>
          </p:cNvSpPr>
          <p:nvPr/>
        </p:nvSpPr>
        <p:spPr bwMode="auto">
          <a:xfrm>
            <a:off x="539750" y="4365625"/>
            <a:ext cx="77041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TW" sz="2000"/>
              <a:t>The </a:t>
            </a:r>
            <a:r>
              <a:rPr lang="en-US" altLang="zh-TW" sz="2000">
                <a:solidFill>
                  <a:srgbClr val="FF0000"/>
                </a:solidFill>
              </a:rPr>
              <a:t>induced dipole moment</a:t>
            </a:r>
            <a:r>
              <a:rPr lang="en-US" altLang="zh-TW" sz="2000"/>
              <a:t> or </a:t>
            </a:r>
            <a:r>
              <a:rPr lang="en-US" altLang="zh-TW" sz="2000">
                <a:solidFill>
                  <a:srgbClr val="FF0000"/>
                </a:solidFill>
              </a:rPr>
              <a:t>the total polarization</a:t>
            </a:r>
            <a:r>
              <a:rPr lang="en-US" altLang="zh-TW" sz="2000"/>
              <a:t> of an atom is approximately proportional to the field: </a:t>
            </a:r>
          </a:p>
        </p:txBody>
      </p:sp>
      <p:pic>
        <p:nvPicPr>
          <p:cNvPr id="319501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5300663"/>
            <a:ext cx="504031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9502" name="Line 14"/>
          <p:cNvSpPr>
            <a:spLocks noChangeShapeType="1"/>
          </p:cNvSpPr>
          <p:nvPr/>
        </p:nvSpPr>
        <p:spPr bwMode="auto">
          <a:xfrm>
            <a:off x="3924300" y="5734050"/>
            <a:ext cx="3168650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21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04813"/>
            <a:ext cx="7740650" cy="792162"/>
          </a:xfrm>
        </p:spPr>
        <p:txBody>
          <a:bodyPr/>
          <a:lstStyle/>
          <a:p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4.4.1.2 </a:t>
            </a:r>
            <a:r>
              <a:rPr kumimoji="0" lang="en-US" altLang="zh-TW" sz="21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(</a:t>
            </a:r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Susceptibility</a:t>
            </a:r>
            <a:r>
              <a:rPr kumimoji="0" lang="en-US" altLang="zh-TW" sz="21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),(</a:t>
            </a:r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Permittivity</a:t>
            </a:r>
            <a:r>
              <a:rPr kumimoji="0" lang="en-US" altLang="zh-TW" sz="21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),(</a:t>
            </a:r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Dielectric Constant)</a:t>
            </a:r>
          </a:p>
        </p:txBody>
      </p:sp>
      <p:pic>
        <p:nvPicPr>
          <p:cNvPr id="35021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663" y="1196975"/>
            <a:ext cx="7245350" cy="166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021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4800" y="2814638"/>
            <a:ext cx="5256213" cy="1119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0216" name="Text Box 8"/>
          <p:cNvSpPr txBox="1">
            <a:spLocks noChangeArrowheads="1"/>
          </p:cNvSpPr>
          <p:nvPr/>
        </p:nvSpPr>
        <p:spPr bwMode="auto">
          <a:xfrm>
            <a:off x="881063" y="3135313"/>
            <a:ext cx="2025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Linear dielectrics :</a:t>
            </a:r>
          </a:p>
        </p:txBody>
      </p:sp>
      <p:pic>
        <p:nvPicPr>
          <p:cNvPr id="350218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3933825"/>
            <a:ext cx="5689600" cy="257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2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04813"/>
            <a:ext cx="7740650" cy="792162"/>
          </a:xfrm>
        </p:spPr>
        <p:txBody>
          <a:bodyPr/>
          <a:lstStyle/>
          <a:p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4.4.1.3 </a:t>
            </a:r>
            <a:r>
              <a:rPr kumimoji="0" lang="en-US" altLang="zh-TW" sz="21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Susceptibility),(</a:t>
            </a:r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Permittivity</a:t>
            </a:r>
            <a:r>
              <a:rPr kumimoji="0" lang="en-US" altLang="zh-TW" sz="21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),(</a:t>
            </a:r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Dielectric Constant)</a:t>
            </a:r>
          </a:p>
        </p:txBody>
      </p:sp>
      <p:sp>
        <p:nvSpPr>
          <p:cNvPr id="351239" name="Oval 7"/>
          <p:cNvSpPr>
            <a:spLocks noChangeArrowheads="1"/>
          </p:cNvSpPr>
          <p:nvPr/>
        </p:nvSpPr>
        <p:spPr bwMode="auto">
          <a:xfrm>
            <a:off x="7164388" y="2708275"/>
            <a:ext cx="1584325" cy="15843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zh-TW"/>
          </a:p>
        </p:txBody>
      </p:sp>
      <p:sp>
        <p:nvSpPr>
          <p:cNvPr id="351240" name="Oval 8"/>
          <p:cNvSpPr>
            <a:spLocks noChangeArrowheads="1"/>
          </p:cNvSpPr>
          <p:nvPr/>
        </p:nvSpPr>
        <p:spPr bwMode="auto">
          <a:xfrm>
            <a:off x="7524750" y="3068638"/>
            <a:ext cx="865188" cy="863600"/>
          </a:xfrm>
          <a:prstGeom prst="ellipse">
            <a:avLst/>
          </a:prstGeom>
          <a:gradFill rotWithShape="1">
            <a:gsLst>
              <a:gs pos="0">
                <a:srgbClr val="FF9900">
                  <a:gamma/>
                  <a:shade val="46275"/>
                  <a:invGamma/>
                </a:srgbClr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1241" name="Text Box 9"/>
          <p:cNvSpPr txBox="1">
            <a:spLocks noChangeArrowheads="1"/>
          </p:cNvSpPr>
          <p:nvPr/>
        </p:nvSpPr>
        <p:spPr bwMode="auto">
          <a:xfrm>
            <a:off x="7596188" y="3068638"/>
            <a:ext cx="361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Q</a:t>
            </a:r>
          </a:p>
        </p:txBody>
      </p:sp>
      <p:sp>
        <p:nvSpPr>
          <p:cNvPr id="351242" name="Line 10"/>
          <p:cNvSpPr>
            <a:spLocks noChangeShapeType="1"/>
          </p:cNvSpPr>
          <p:nvPr/>
        </p:nvSpPr>
        <p:spPr bwMode="auto">
          <a:xfrm flipV="1">
            <a:off x="7956550" y="2924175"/>
            <a:ext cx="576263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51244" name="Text Box 12"/>
          <p:cNvSpPr txBox="1">
            <a:spLocks noChangeArrowheads="1"/>
          </p:cNvSpPr>
          <p:nvPr/>
        </p:nvSpPr>
        <p:spPr bwMode="auto">
          <a:xfrm>
            <a:off x="8172450" y="27813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b</a:t>
            </a:r>
          </a:p>
        </p:txBody>
      </p:sp>
      <p:sp>
        <p:nvSpPr>
          <p:cNvPr id="351245" name="Line 13"/>
          <p:cNvSpPr>
            <a:spLocks noChangeShapeType="1"/>
          </p:cNvSpPr>
          <p:nvPr/>
        </p:nvSpPr>
        <p:spPr bwMode="auto">
          <a:xfrm>
            <a:off x="7956550" y="3500438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51246" name="Text Box 14"/>
          <p:cNvSpPr txBox="1">
            <a:spLocks noChangeArrowheads="1"/>
          </p:cNvSpPr>
          <p:nvPr/>
        </p:nvSpPr>
        <p:spPr bwMode="auto">
          <a:xfrm>
            <a:off x="8027988" y="342265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a</a:t>
            </a:r>
          </a:p>
        </p:txBody>
      </p:sp>
      <p:sp>
        <p:nvSpPr>
          <p:cNvPr id="351247" name="Text Box 15"/>
          <p:cNvSpPr txBox="1">
            <a:spLocks noChangeArrowheads="1"/>
          </p:cNvSpPr>
          <p:nvPr/>
        </p:nvSpPr>
        <p:spPr bwMode="auto">
          <a:xfrm>
            <a:off x="468313" y="1214438"/>
            <a:ext cx="1651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sz="2000" b="1">
                <a:solidFill>
                  <a:srgbClr val="B90523"/>
                </a:solidFill>
              </a:rPr>
              <a:t>Example 4.5</a:t>
            </a:r>
          </a:p>
        </p:txBody>
      </p:sp>
      <p:sp>
        <p:nvSpPr>
          <p:cNvPr id="351248" name="Text Box 16"/>
          <p:cNvSpPr txBox="1">
            <a:spLocks noChangeArrowheads="1"/>
          </p:cNvSpPr>
          <p:nvPr/>
        </p:nvSpPr>
        <p:spPr bwMode="auto">
          <a:xfrm>
            <a:off x="539750" y="1574800"/>
            <a:ext cx="820896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2000"/>
              <a:t>A metal sphere of radius a carries a charge Q. It is surrounded, out to radius b, by </a:t>
            </a:r>
            <a:r>
              <a:rPr lang="en-US" altLang="zh-TW" sz="2000">
                <a:solidFill>
                  <a:srgbClr val="B90523"/>
                </a:solidFill>
              </a:rPr>
              <a:t>linear dielectric material</a:t>
            </a:r>
            <a:r>
              <a:rPr lang="en-US" altLang="zh-TW" sz="2000"/>
              <a:t> of permittivity </a:t>
            </a:r>
            <a:r>
              <a:rPr lang="en-US" altLang="zh-TW" sz="2000">
                <a:sym typeface="Symbol" panose="05050102010706020507" pitchFamily="18" charset="2"/>
              </a:rPr>
              <a:t>. Find the potential at the center. (relative to infinity)</a:t>
            </a:r>
            <a:endParaRPr lang="zh-TW" altLang="en-US" sz="2000">
              <a:sym typeface="Symbol" panose="05050102010706020507" pitchFamily="18" charset="2"/>
            </a:endParaRPr>
          </a:p>
        </p:txBody>
      </p:sp>
      <p:sp>
        <p:nvSpPr>
          <p:cNvPr id="351249" name="Line 17"/>
          <p:cNvSpPr>
            <a:spLocks noChangeShapeType="1"/>
          </p:cNvSpPr>
          <p:nvPr/>
        </p:nvSpPr>
        <p:spPr bwMode="auto">
          <a:xfrm>
            <a:off x="611188" y="2636838"/>
            <a:ext cx="7777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pic>
        <p:nvPicPr>
          <p:cNvPr id="351250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0" y="2708275"/>
            <a:ext cx="12239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1251" name="Text Box 19"/>
          <p:cNvSpPr txBox="1">
            <a:spLocks noChangeArrowheads="1"/>
          </p:cNvSpPr>
          <p:nvPr/>
        </p:nvSpPr>
        <p:spPr bwMode="auto">
          <a:xfrm>
            <a:off x="611188" y="2800350"/>
            <a:ext cx="21463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For all points r &gt; a :</a:t>
            </a:r>
          </a:p>
        </p:txBody>
      </p:sp>
      <p:sp>
        <p:nvSpPr>
          <p:cNvPr id="351252" name="Text Box 20"/>
          <p:cNvSpPr txBox="1">
            <a:spLocks noChangeArrowheads="1"/>
          </p:cNvSpPr>
          <p:nvPr/>
        </p:nvSpPr>
        <p:spPr bwMode="auto">
          <a:xfrm>
            <a:off x="631825" y="3879850"/>
            <a:ext cx="2686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Inside the metal sphere :</a:t>
            </a:r>
          </a:p>
        </p:txBody>
      </p:sp>
      <p:graphicFrame>
        <p:nvGraphicFramePr>
          <p:cNvPr id="351253" name="Object 21"/>
          <p:cNvGraphicFramePr>
            <a:graphicFrameLocks noChangeAspect="1"/>
          </p:cNvGraphicFramePr>
          <p:nvPr/>
        </p:nvGraphicFramePr>
        <p:xfrm>
          <a:off x="3509963" y="3860800"/>
          <a:ext cx="1612900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1274" name="方程式" r:id="rId4" imgW="888840" imgH="215640" progId="Equation.3">
                  <p:embed/>
                </p:oleObj>
              </mc:Choice>
              <mc:Fallback>
                <p:oleObj name="方程式" r:id="rId4" imgW="888840" imgH="21564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9963" y="3860800"/>
                        <a:ext cx="1612900" cy="390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1254" name="Text Box 22"/>
          <p:cNvSpPr txBox="1">
            <a:spLocks noChangeArrowheads="1"/>
          </p:cNvSpPr>
          <p:nvPr/>
        </p:nvSpPr>
        <p:spPr bwMode="auto">
          <a:xfrm>
            <a:off x="631825" y="3367088"/>
            <a:ext cx="156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For a &lt; r &lt; b :</a:t>
            </a:r>
          </a:p>
        </p:txBody>
      </p:sp>
      <p:pic>
        <p:nvPicPr>
          <p:cNvPr id="351255" name="Picture 2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350" y="3289300"/>
            <a:ext cx="1366838" cy="58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1256" name="Text Box 24"/>
          <p:cNvSpPr txBox="1">
            <a:spLocks noChangeArrowheads="1"/>
          </p:cNvSpPr>
          <p:nvPr/>
        </p:nvSpPr>
        <p:spPr bwMode="auto">
          <a:xfrm>
            <a:off x="4075113" y="3373438"/>
            <a:ext cx="11811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For r &gt; b :</a:t>
            </a:r>
          </a:p>
        </p:txBody>
      </p:sp>
      <p:pic>
        <p:nvPicPr>
          <p:cNvPr id="351257" name="Picture 2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1775" y="3284538"/>
            <a:ext cx="1368425" cy="65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1258" name="Picture 2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4311650"/>
            <a:ext cx="5545138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1259" name="Text Box 27"/>
          <p:cNvSpPr txBox="1">
            <a:spLocks noChangeArrowheads="1"/>
          </p:cNvSpPr>
          <p:nvPr/>
        </p:nvSpPr>
        <p:spPr bwMode="auto">
          <a:xfrm>
            <a:off x="661988" y="4503738"/>
            <a:ext cx="2965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en-US" altLang="zh-TW"/>
              <a:t>The potential at the center </a:t>
            </a:r>
            <a:r>
              <a:rPr lang="en-US" altLang="zh-TW"/>
              <a:t>:</a:t>
            </a:r>
          </a:p>
        </p:txBody>
      </p:sp>
      <p:pic>
        <p:nvPicPr>
          <p:cNvPr id="351260" name="Picture 2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5222875"/>
            <a:ext cx="3311525" cy="65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1261" name="Line 29"/>
          <p:cNvSpPr>
            <a:spLocks noChangeShapeType="1"/>
          </p:cNvSpPr>
          <p:nvPr/>
        </p:nvSpPr>
        <p:spPr bwMode="auto">
          <a:xfrm>
            <a:off x="3635375" y="5151438"/>
            <a:ext cx="5329238" cy="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pic>
        <p:nvPicPr>
          <p:cNvPr id="351262" name="Picture 3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5297488"/>
            <a:ext cx="1727200" cy="474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1263" name="Picture 3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5854700"/>
            <a:ext cx="6121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25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04813"/>
            <a:ext cx="7740650" cy="792162"/>
          </a:xfrm>
        </p:spPr>
        <p:txBody>
          <a:bodyPr/>
          <a:lstStyle/>
          <a:p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4.4.1.4 </a:t>
            </a:r>
            <a:r>
              <a:rPr kumimoji="0" lang="en-US" altLang="zh-TW" sz="21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(Susceptibility),(Permittivity),(</a:t>
            </a:r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Dielectric Constant)</a:t>
            </a:r>
          </a:p>
        </p:txBody>
      </p:sp>
      <p:pic>
        <p:nvPicPr>
          <p:cNvPr id="352283" name="Picture 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268413"/>
            <a:ext cx="6769100" cy="417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2284" name="Picture 2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1773238"/>
            <a:ext cx="2879725" cy="47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2285" name="Line 29"/>
          <p:cNvSpPr>
            <a:spLocks noChangeShapeType="1"/>
          </p:cNvSpPr>
          <p:nvPr/>
        </p:nvSpPr>
        <p:spPr bwMode="auto">
          <a:xfrm>
            <a:off x="3851275" y="1628775"/>
            <a:ext cx="295275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pic>
        <p:nvPicPr>
          <p:cNvPr id="352286" name="Picture 3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387600"/>
            <a:ext cx="2736850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2288" name="Rectangle 32"/>
          <p:cNvSpPr>
            <a:spLocks noChangeArrowheads="1"/>
          </p:cNvSpPr>
          <p:nvPr/>
        </p:nvSpPr>
        <p:spPr bwMode="auto">
          <a:xfrm>
            <a:off x="2916238" y="3325813"/>
            <a:ext cx="2519362" cy="649287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2289" name="Line 33"/>
          <p:cNvSpPr>
            <a:spLocks noChangeShapeType="1"/>
          </p:cNvSpPr>
          <p:nvPr/>
        </p:nvSpPr>
        <p:spPr bwMode="auto">
          <a:xfrm>
            <a:off x="1692275" y="3633788"/>
            <a:ext cx="47513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52290" name="Text Box 34"/>
          <p:cNvSpPr txBox="1">
            <a:spLocks noChangeArrowheads="1"/>
          </p:cNvSpPr>
          <p:nvPr/>
        </p:nvSpPr>
        <p:spPr bwMode="auto">
          <a:xfrm>
            <a:off x="1743075" y="3201988"/>
            <a:ext cx="984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vacuum</a:t>
            </a:r>
          </a:p>
        </p:txBody>
      </p:sp>
      <p:sp>
        <p:nvSpPr>
          <p:cNvPr id="352291" name="Text Box 35"/>
          <p:cNvSpPr txBox="1">
            <a:spLocks noChangeArrowheads="1"/>
          </p:cNvSpPr>
          <p:nvPr/>
        </p:nvSpPr>
        <p:spPr bwMode="auto">
          <a:xfrm>
            <a:off x="1692275" y="3608388"/>
            <a:ext cx="1085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dielectric</a:t>
            </a:r>
          </a:p>
        </p:txBody>
      </p:sp>
      <p:sp>
        <p:nvSpPr>
          <p:cNvPr id="352292" name="Line 36"/>
          <p:cNvSpPr>
            <a:spLocks noChangeShapeType="1"/>
          </p:cNvSpPr>
          <p:nvPr/>
        </p:nvSpPr>
        <p:spPr bwMode="auto">
          <a:xfrm flipH="1">
            <a:off x="4211638" y="3325813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352293" name="Object 37"/>
          <p:cNvGraphicFramePr>
            <a:graphicFrameLocks noChangeAspect="1"/>
          </p:cNvGraphicFramePr>
          <p:nvPr/>
        </p:nvGraphicFramePr>
        <p:xfrm>
          <a:off x="3779838" y="2863850"/>
          <a:ext cx="668337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364" name="方程式" r:id="rId6" imgW="368280" imgH="215640" progId="Equation.3">
                  <p:embed/>
                </p:oleObj>
              </mc:Choice>
              <mc:Fallback>
                <p:oleObj name="方程式" r:id="rId6" imgW="368280" imgH="215640" progId="Equation.3">
                  <p:embed/>
                  <p:pic>
                    <p:nvPicPr>
                      <p:cNvPr id="0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838" y="2863850"/>
                        <a:ext cx="668337" cy="390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2294" name="Object 38"/>
          <p:cNvGraphicFramePr>
            <a:graphicFrameLocks noChangeAspect="1"/>
          </p:cNvGraphicFramePr>
          <p:nvPr/>
        </p:nvGraphicFramePr>
        <p:xfrm>
          <a:off x="3779838" y="4017963"/>
          <a:ext cx="668337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365" name="方程式" r:id="rId8" imgW="368280" imgH="215640" progId="Equation.3">
                  <p:embed/>
                </p:oleObj>
              </mc:Choice>
              <mc:Fallback>
                <p:oleObj name="方程式" r:id="rId8" imgW="368280" imgH="215640" progId="Equation.3">
                  <p:embed/>
                  <p:pic>
                    <p:nvPicPr>
                      <p:cNvPr id="0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838" y="4017963"/>
                        <a:ext cx="668337" cy="390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2295" name="Line 39"/>
          <p:cNvSpPr>
            <a:spLocks noChangeShapeType="1"/>
          </p:cNvSpPr>
          <p:nvPr/>
        </p:nvSpPr>
        <p:spPr bwMode="auto">
          <a:xfrm>
            <a:off x="3635375" y="3975100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352296" name="Object 40"/>
          <p:cNvGraphicFramePr>
            <a:graphicFrameLocks noChangeAspect="1"/>
          </p:cNvGraphicFramePr>
          <p:nvPr/>
        </p:nvGraphicFramePr>
        <p:xfrm>
          <a:off x="1836738" y="4622800"/>
          <a:ext cx="1243012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366" name="方程式" r:id="rId10" imgW="685800" imgH="291960" progId="Equation.3">
                  <p:embed/>
                </p:oleObj>
              </mc:Choice>
              <mc:Fallback>
                <p:oleObj name="方程式" r:id="rId10" imgW="685800" imgH="291960" progId="Equation.3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6738" y="4622800"/>
                        <a:ext cx="1243012" cy="527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2297" name="Line 41"/>
          <p:cNvSpPr>
            <a:spLocks noChangeShapeType="1"/>
          </p:cNvSpPr>
          <p:nvPr/>
        </p:nvSpPr>
        <p:spPr bwMode="auto">
          <a:xfrm>
            <a:off x="3421063" y="4838700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352298" name="Object 42"/>
          <p:cNvGraphicFramePr>
            <a:graphicFrameLocks noChangeAspect="1"/>
          </p:cNvGraphicFramePr>
          <p:nvPr/>
        </p:nvGraphicFramePr>
        <p:xfrm>
          <a:off x="4192588" y="4584700"/>
          <a:ext cx="2900362" cy="687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367" name="方程式" r:id="rId12" imgW="1600200" imgH="380880" progId="Equation.3">
                  <p:embed/>
                </p:oleObj>
              </mc:Choice>
              <mc:Fallback>
                <p:oleObj name="方程式" r:id="rId12" imgW="1600200" imgH="380880" progId="Equation.3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2588" y="4584700"/>
                        <a:ext cx="2900362" cy="687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2299" name="Object 43"/>
          <p:cNvGraphicFramePr>
            <a:graphicFrameLocks noChangeAspect="1"/>
          </p:cNvGraphicFramePr>
          <p:nvPr/>
        </p:nvGraphicFramePr>
        <p:xfrm>
          <a:off x="2555875" y="5416550"/>
          <a:ext cx="1081088" cy="388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368" name="方程式" r:id="rId14" imgW="596880" imgH="215640" progId="Equation.3">
                  <p:embed/>
                </p:oleObj>
              </mc:Choice>
              <mc:Fallback>
                <p:oleObj name="方程式" r:id="rId14" imgW="596880" imgH="215640" progId="Equation.3">
                  <p:embed/>
                  <p:pic>
                    <p:nvPicPr>
                      <p:cNvPr id="0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875" y="5416550"/>
                        <a:ext cx="1081088" cy="388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2300" name="Line 44"/>
          <p:cNvSpPr>
            <a:spLocks noChangeShapeType="1"/>
          </p:cNvSpPr>
          <p:nvPr/>
        </p:nvSpPr>
        <p:spPr bwMode="auto">
          <a:xfrm>
            <a:off x="4067175" y="5632450"/>
            <a:ext cx="4333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352301" name="Object 45"/>
          <p:cNvGraphicFramePr>
            <a:graphicFrameLocks noChangeAspect="1"/>
          </p:cNvGraphicFramePr>
          <p:nvPr/>
        </p:nvGraphicFramePr>
        <p:xfrm>
          <a:off x="4837113" y="5416550"/>
          <a:ext cx="1127125" cy="388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369" name="方程式" r:id="rId16" imgW="622080" imgH="215640" progId="Equation.3">
                  <p:embed/>
                </p:oleObj>
              </mc:Choice>
              <mc:Fallback>
                <p:oleObj name="方程式" r:id="rId16" imgW="622080" imgH="215640" progId="Equation.3">
                  <p:embed/>
                  <p:pic>
                    <p:nvPicPr>
                      <p:cNvPr id="0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37113" y="5416550"/>
                        <a:ext cx="1127125" cy="388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2302" name="Line 46"/>
          <p:cNvSpPr>
            <a:spLocks noChangeShapeType="1"/>
          </p:cNvSpPr>
          <p:nvPr/>
        </p:nvSpPr>
        <p:spPr bwMode="auto">
          <a:xfrm>
            <a:off x="4787900" y="5876925"/>
            <a:ext cx="1223963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52303" name="Line 47"/>
          <p:cNvSpPr>
            <a:spLocks noChangeShapeType="1"/>
          </p:cNvSpPr>
          <p:nvPr/>
        </p:nvSpPr>
        <p:spPr bwMode="auto">
          <a:xfrm>
            <a:off x="684213" y="2781300"/>
            <a:ext cx="2592387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306" name="Rectangle 26"/>
          <p:cNvSpPr>
            <a:spLocks noChangeArrowheads="1"/>
          </p:cNvSpPr>
          <p:nvPr/>
        </p:nvSpPr>
        <p:spPr bwMode="auto">
          <a:xfrm>
            <a:off x="6732588" y="3500438"/>
            <a:ext cx="1439862" cy="144462"/>
          </a:xfrm>
          <a:prstGeom prst="rect">
            <a:avLst/>
          </a:prstGeom>
          <a:solidFill>
            <a:srgbClr val="00FFFF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FFFF"/>
            </a:extrusionClr>
            <a:contourClr>
              <a:srgbClr val="00FFFF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04813"/>
            <a:ext cx="7740650" cy="792162"/>
          </a:xfrm>
        </p:spPr>
        <p:txBody>
          <a:bodyPr/>
          <a:lstStyle/>
          <a:p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4.4.1.5 </a:t>
            </a:r>
            <a:r>
              <a:rPr kumimoji="0" lang="en-US" altLang="zh-TW" sz="21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(</a:t>
            </a:r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Susceptibility</a:t>
            </a:r>
            <a:r>
              <a:rPr kumimoji="0" lang="en-US" altLang="zh-TW" sz="21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),(</a:t>
            </a:r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Permittivity</a:t>
            </a:r>
            <a:r>
              <a:rPr kumimoji="0" lang="en-US" altLang="zh-TW" sz="21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),(</a:t>
            </a:r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Dielectric Constant)</a:t>
            </a:r>
          </a:p>
        </p:txBody>
      </p:sp>
      <p:sp>
        <p:nvSpPr>
          <p:cNvPr id="353301" name="Text Box 21"/>
          <p:cNvSpPr txBox="1">
            <a:spLocks noChangeArrowheads="1"/>
          </p:cNvSpPr>
          <p:nvPr/>
        </p:nvSpPr>
        <p:spPr bwMode="auto">
          <a:xfrm>
            <a:off x="468313" y="1214438"/>
            <a:ext cx="1651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sz="2000" b="1">
                <a:solidFill>
                  <a:srgbClr val="B90523"/>
                </a:solidFill>
              </a:rPr>
              <a:t>Example 4.6</a:t>
            </a:r>
          </a:p>
        </p:txBody>
      </p:sp>
      <p:sp>
        <p:nvSpPr>
          <p:cNvPr id="353302" name="Text Box 22"/>
          <p:cNvSpPr txBox="1">
            <a:spLocks noChangeArrowheads="1"/>
          </p:cNvSpPr>
          <p:nvPr/>
        </p:nvSpPr>
        <p:spPr bwMode="auto">
          <a:xfrm>
            <a:off x="539750" y="1574800"/>
            <a:ext cx="82089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2000"/>
              <a:t>A parallel-plate capacitor is filled with insulating material of dielectric constant </a:t>
            </a:r>
            <a:r>
              <a:rPr lang="en-US" altLang="zh-TW" sz="2000">
                <a:sym typeface="Symbol" panose="05050102010706020507" pitchFamily="18" charset="2"/>
              </a:rPr>
              <a:t></a:t>
            </a:r>
            <a:r>
              <a:rPr lang="en-US" altLang="zh-TW" sz="2000" baseline="-25000">
                <a:sym typeface="Symbol" panose="05050102010706020507" pitchFamily="18" charset="2"/>
              </a:rPr>
              <a:t>r</a:t>
            </a:r>
            <a:r>
              <a:rPr lang="en-US" altLang="zh-TW" sz="2000">
                <a:sym typeface="Symbol" panose="05050102010706020507" pitchFamily="18" charset="2"/>
              </a:rPr>
              <a:t>. What effect does this have on its capacitance?</a:t>
            </a:r>
            <a:endParaRPr lang="en-US" altLang="en-US" sz="2000">
              <a:sym typeface="Symbol" panose="05050102010706020507" pitchFamily="18" charset="2"/>
            </a:endParaRPr>
          </a:p>
        </p:txBody>
      </p:sp>
      <p:sp>
        <p:nvSpPr>
          <p:cNvPr id="353303" name="Line 23"/>
          <p:cNvSpPr>
            <a:spLocks noChangeShapeType="1"/>
          </p:cNvSpPr>
          <p:nvPr/>
        </p:nvSpPr>
        <p:spPr bwMode="auto">
          <a:xfrm>
            <a:off x="611188" y="2349500"/>
            <a:ext cx="7777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53305" name="Rectangle 25"/>
          <p:cNvSpPr>
            <a:spLocks noChangeArrowheads="1"/>
          </p:cNvSpPr>
          <p:nvPr/>
        </p:nvSpPr>
        <p:spPr bwMode="auto">
          <a:xfrm>
            <a:off x="6732588" y="2925763"/>
            <a:ext cx="1439862" cy="574675"/>
          </a:xfrm>
          <a:prstGeom prst="rect">
            <a:avLst/>
          </a:prstGeom>
          <a:solidFill>
            <a:srgbClr val="333333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333333"/>
            </a:extrusionClr>
            <a:contourClr>
              <a:srgbClr val="333333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353304" name="Rectangle 24"/>
          <p:cNvSpPr>
            <a:spLocks noChangeArrowheads="1"/>
          </p:cNvSpPr>
          <p:nvPr/>
        </p:nvSpPr>
        <p:spPr bwMode="auto">
          <a:xfrm>
            <a:off x="6732588" y="2781300"/>
            <a:ext cx="1439862" cy="144463"/>
          </a:xfrm>
          <a:prstGeom prst="rect">
            <a:avLst/>
          </a:prstGeom>
          <a:solidFill>
            <a:srgbClr val="00FFFF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FFFF"/>
            </a:extrusionClr>
            <a:contourClr>
              <a:srgbClr val="00FFFF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en-US"/>
          </a:p>
        </p:txBody>
      </p:sp>
      <p:graphicFrame>
        <p:nvGraphicFramePr>
          <p:cNvPr id="353307" name="Object 27"/>
          <p:cNvGraphicFramePr>
            <a:graphicFrameLocks noChangeAspect="1"/>
          </p:cNvGraphicFramePr>
          <p:nvPr/>
        </p:nvGraphicFramePr>
        <p:xfrm>
          <a:off x="2051050" y="2379663"/>
          <a:ext cx="2743200" cy="68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447" name="方程式" r:id="rId3" imgW="1511280" imgH="380880" progId="Equation.3">
                  <p:embed/>
                </p:oleObj>
              </mc:Choice>
              <mc:Fallback>
                <p:oleObj name="方程式" r:id="rId3" imgW="1511280" imgH="380880" progId="Equation.3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050" y="2379663"/>
                        <a:ext cx="2743200" cy="688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3308" name="Text Box 28"/>
          <p:cNvSpPr txBox="1">
            <a:spLocks noChangeArrowheads="1"/>
          </p:cNvSpPr>
          <p:nvPr/>
        </p:nvSpPr>
        <p:spPr bwMode="auto">
          <a:xfrm>
            <a:off x="6716713" y="2636838"/>
            <a:ext cx="13843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+++++++++</a:t>
            </a:r>
          </a:p>
        </p:txBody>
      </p:sp>
      <p:sp>
        <p:nvSpPr>
          <p:cNvPr id="353309" name="Text Box 29"/>
          <p:cNvSpPr txBox="1">
            <a:spLocks noChangeArrowheads="1"/>
          </p:cNvSpPr>
          <p:nvPr/>
        </p:nvSpPr>
        <p:spPr bwMode="auto">
          <a:xfrm>
            <a:off x="6732588" y="3357563"/>
            <a:ext cx="1403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----------------</a:t>
            </a:r>
          </a:p>
        </p:txBody>
      </p:sp>
      <p:sp>
        <p:nvSpPr>
          <p:cNvPr id="353310" name="Text Box 30"/>
          <p:cNvSpPr txBox="1">
            <a:spLocks noChangeArrowheads="1"/>
          </p:cNvSpPr>
          <p:nvPr/>
        </p:nvSpPr>
        <p:spPr bwMode="auto">
          <a:xfrm>
            <a:off x="611188" y="3087688"/>
            <a:ext cx="1733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For upper plate</a:t>
            </a:r>
          </a:p>
        </p:txBody>
      </p:sp>
      <p:sp>
        <p:nvSpPr>
          <p:cNvPr id="353312" name="Line 32"/>
          <p:cNvSpPr>
            <a:spLocks noChangeShapeType="1"/>
          </p:cNvSpPr>
          <p:nvPr/>
        </p:nvSpPr>
        <p:spPr bwMode="auto">
          <a:xfrm flipV="1">
            <a:off x="8532813" y="2708275"/>
            <a:ext cx="0" cy="865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353313" name="Object 33"/>
          <p:cNvGraphicFramePr>
            <a:graphicFrameLocks noChangeAspect="1"/>
          </p:cNvGraphicFramePr>
          <p:nvPr/>
        </p:nvGraphicFramePr>
        <p:xfrm>
          <a:off x="8604250" y="2997200"/>
          <a:ext cx="207963" cy="29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448" name="方程式" r:id="rId5" imgW="114120" imgH="164880" progId="Equation.3">
                  <p:embed/>
                </p:oleObj>
              </mc:Choice>
              <mc:Fallback>
                <p:oleObj name="方程式" r:id="rId5" imgW="114120" imgH="164880" progId="Equation.3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04250" y="2997200"/>
                        <a:ext cx="207963" cy="298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3314" name="Object 34"/>
          <p:cNvGraphicFramePr>
            <a:graphicFrameLocks noChangeAspect="1"/>
          </p:cNvGraphicFramePr>
          <p:nvPr/>
        </p:nvGraphicFramePr>
        <p:xfrm>
          <a:off x="2700338" y="3068638"/>
          <a:ext cx="1406525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449" name="方程式" r:id="rId7" imgW="774360" imgH="215640" progId="Equation.3">
                  <p:embed/>
                </p:oleObj>
              </mc:Choice>
              <mc:Fallback>
                <p:oleObj name="方程式" r:id="rId7" imgW="774360" imgH="215640" progId="Equation.3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0338" y="3068638"/>
                        <a:ext cx="1406525" cy="390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3315" name="Line 35"/>
          <p:cNvSpPr>
            <a:spLocks noChangeShapeType="1"/>
          </p:cNvSpPr>
          <p:nvPr/>
        </p:nvSpPr>
        <p:spPr bwMode="auto">
          <a:xfrm>
            <a:off x="1258888" y="3789363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353316" name="Object 36"/>
          <p:cNvGraphicFramePr>
            <a:graphicFrameLocks noChangeAspect="1"/>
          </p:cNvGraphicFramePr>
          <p:nvPr/>
        </p:nvGraphicFramePr>
        <p:xfrm>
          <a:off x="1752600" y="3436938"/>
          <a:ext cx="1636713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450" name="方程式" r:id="rId9" imgW="901440" imgH="393480" progId="Equation.3">
                  <p:embed/>
                </p:oleObj>
              </mc:Choice>
              <mc:Fallback>
                <p:oleObj name="方程式" r:id="rId9" imgW="901440" imgH="393480" progId="Equation.3">
                  <p:embed/>
                  <p:pic>
                    <p:nvPicPr>
                      <p:cNvPr id="0" name="Object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3436938"/>
                        <a:ext cx="1636713" cy="71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3317" name="Object 37"/>
          <p:cNvGraphicFramePr>
            <a:graphicFrameLocks noChangeAspect="1"/>
          </p:cNvGraphicFramePr>
          <p:nvPr/>
        </p:nvGraphicFramePr>
        <p:xfrm>
          <a:off x="3924300" y="3427413"/>
          <a:ext cx="2027238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451" name="方程式" r:id="rId11" imgW="1117440" imgH="393480" progId="Equation.3">
                  <p:embed/>
                </p:oleObj>
              </mc:Choice>
              <mc:Fallback>
                <p:oleObj name="方程式" r:id="rId11" imgW="1117440" imgH="393480" progId="Equation.3">
                  <p:embed/>
                  <p:pic>
                    <p:nvPicPr>
                      <p:cNvPr id="0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4300" y="3427413"/>
                        <a:ext cx="2027238" cy="71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3318" name="Object 38"/>
          <p:cNvGraphicFramePr>
            <a:graphicFrameLocks noChangeAspect="1"/>
          </p:cNvGraphicFramePr>
          <p:nvPr/>
        </p:nvGraphicFramePr>
        <p:xfrm>
          <a:off x="1785938" y="4089400"/>
          <a:ext cx="1844675" cy="779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452" name="方程式" r:id="rId13" imgW="1015920" imgH="431640" progId="Equation.3">
                  <p:embed/>
                </p:oleObj>
              </mc:Choice>
              <mc:Fallback>
                <p:oleObj name="方程式" r:id="rId13" imgW="1015920" imgH="431640" progId="Equation.3">
                  <p:embed/>
                  <p:pic>
                    <p:nvPicPr>
                      <p:cNvPr id="0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5938" y="4089400"/>
                        <a:ext cx="1844675" cy="779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3319" name="Object 39"/>
          <p:cNvGraphicFramePr>
            <a:graphicFrameLocks noChangeAspect="1"/>
          </p:cNvGraphicFramePr>
          <p:nvPr/>
        </p:nvGraphicFramePr>
        <p:xfrm>
          <a:off x="3978275" y="4089400"/>
          <a:ext cx="2465388" cy="779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453" name="方程式" r:id="rId15" imgW="1358640" imgH="431640" progId="Equation.3">
                  <p:embed/>
                </p:oleObj>
              </mc:Choice>
              <mc:Fallback>
                <p:oleObj name="方程式" r:id="rId15" imgW="1358640" imgH="431640" progId="Equation.3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78275" y="4089400"/>
                        <a:ext cx="2465388" cy="779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3320" name="Text Box 40"/>
          <p:cNvSpPr txBox="1">
            <a:spLocks noChangeArrowheads="1"/>
          </p:cNvSpPr>
          <p:nvPr/>
        </p:nvSpPr>
        <p:spPr bwMode="auto">
          <a:xfrm>
            <a:off x="611188" y="4816475"/>
            <a:ext cx="1847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For bottom plate</a:t>
            </a:r>
          </a:p>
        </p:txBody>
      </p:sp>
      <p:graphicFrame>
        <p:nvGraphicFramePr>
          <p:cNvPr id="353321" name="Object 41"/>
          <p:cNvGraphicFramePr>
            <a:graphicFrameLocks noChangeAspect="1"/>
          </p:cNvGraphicFramePr>
          <p:nvPr/>
        </p:nvGraphicFramePr>
        <p:xfrm>
          <a:off x="2700338" y="4838700"/>
          <a:ext cx="1406525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454" name="方程式" r:id="rId17" imgW="774360" imgH="215640" progId="Equation.3">
                  <p:embed/>
                </p:oleObj>
              </mc:Choice>
              <mc:Fallback>
                <p:oleObj name="方程式" r:id="rId17" imgW="774360" imgH="215640" progId="Equation.3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0338" y="4838700"/>
                        <a:ext cx="1406525" cy="390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3322" name="Line 42"/>
          <p:cNvSpPr>
            <a:spLocks noChangeShapeType="1"/>
          </p:cNvSpPr>
          <p:nvPr/>
        </p:nvSpPr>
        <p:spPr bwMode="auto">
          <a:xfrm>
            <a:off x="1258888" y="5518150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353323" name="Object 43"/>
          <p:cNvGraphicFramePr>
            <a:graphicFrameLocks noChangeAspect="1"/>
          </p:cNvGraphicFramePr>
          <p:nvPr/>
        </p:nvGraphicFramePr>
        <p:xfrm>
          <a:off x="1816100" y="5165725"/>
          <a:ext cx="3043238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455" name="方程式" r:id="rId19" imgW="1676160" imgH="393480" progId="Equation.3">
                  <p:embed/>
                </p:oleObj>
              </mc:Choice>
              <mc:Fallback>
                <p:oleObj name="方程式" r:id="rId19" imgW="1676160" imgH="393480" progId="Equation.3">
                  <p:embed/>
                  <p:pic>
                    <p:nvPicPr>
                      <p:cNvPr id="0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6100" y="5165725"/>
                        <a:ext cx="3043238" cy="71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3324" name="Object 44"/>
          <p:cNvGraphicFramePr>
            <a:graphicFrameLocks noChangeAspect="1"/>
          </p:cNvGraphicFramePr>
          <p:nvPr/>
        </p:nvGraphicFramePr>
        <p:xfrm>
          <a:off x="5211763" y="5156200"/>
          <a:ext cx="3248025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456" name="方程式" r:id="rId21" imgW="1790640" imgH="393480" progId="Equation.3">
                  <p:embed/>
                </p:oleObj>
              </mc:Choice>
              <mc:Fallback>
                <p:oleObj name="方程式" r:id="rId21" imgW="1790640" imgH="393480" progId="Equation.3">
                  <p:embed/>
                  <p:pic>
                    <p:nvPicPr>
                      <p:cNvPr id="0" name="Object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1763" y="5156200"/>
                        <a:ext cx="3248025" cy="71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3325" name="Object 45"/>
          <p:cNvGraphicFramePr>
            <a:graphicFrameLocks noChangeAspect="1"/>
          </p:cNvGraphicFramePr>
          <p:nvPr/>
        </p:nvGraphicFramePr>
        <p:xfrm>
          <a:off x="1919288" y="5805488"/>
          <a:ext cx="2559050" cy="779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457" name="方程式" r:id="rId23" imgW="1409400" imgH="431640" progId="Equation.3">
                  <p:embed/>
                </p:oleObj>
              </mc:Choice>
              <mc:Fallback>
                <p:oleObj name="方程式" r:id="rId23" imgW="1409400" imgH="431640" progId="Equation.3">
                  <p:embed/>
                  <p:pic>
                    <p:nvPicPr>
                      <p:cNvPr id="0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9288" y="5805488"/>
                        <a:ext cx="2559050" cy="779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3326" name="Object 46"/>
          <p:cNvGraphicFramePr>
            <a:graphicFrameLocks noChangeAspect="1"/>
          </p:cNvGraphicFramePr>
          <p:nvPr/>
        </p:nvGraphicFramePr>
        <p:xfrm>
          <a:off x="5219700" y="5805488"/>
          <a:ext cx="2351088" cy="779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458" name="方程式" r:id="rId25" imgW="1295280" imgH="431640" progId="Equation.3">
                  <p:embed/>
                </p:oleObj>
              </mc:Choice>
              <mc:Fallback>
                <p:oleObj name="方程式" r:id="rId25" imgW="1295280" imgH="431640" progId="Equation.3">
                  <p:embed/>
                  <p:pic>
                    <p:nvPicPr>
                      <p:cNvPr id="0" name="Object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9700" y="5805488"/>
                        <a:ext cx="2351088" cy="779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0" name="Rectangle 2"/>
          <p:cNvSpPr>
            <a:spLocks noChangeArrowheads="1"/>
          </p:cNvSpPr>
          <p:nvPr/>
        </p:nvSpPr>
        <p:spPr bwMode="auto">
          <a:xfrm>
            <a:off x="6732588" y="2197100"/>
            <a:ext cx="1439862" cy="144463"/>
          </a:xfrm>
          <a:prstGeom prst="rect">
            <a:avLst/>
          </a:prstGeom>
          <a:solidFill>
            <a:srgbClr val="00FFFF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FFFF"/>
            </a:extrusionClr>
            <a:contourClr>
              <a:srgbClr val="00FFFF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355331" name="Rectangle 3"/>
          <p:cNvSpPr>
            <a:spLocks noGrp="1" noChangeArrowheads="1"/>
          </p:cNvSpPr>
          <p:nvPr>
            <p:ph type="title"/>
          </p:nvPr>
        </p:nvSpPr>
        <p:spPr>
          <a:xfrm>
            <a:off x="395288" y="404813"/>
            <a:ext cx="7740650" cy="792162"/>
          </a:xfrm>
        </p:spPr>
        <p:txBody>
          <a:bodyPr/>
          <a:lstStyle/>
          <a:p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4.4.1.6 </a:t>
            </a:r>
            <a:r>
              <a:rPr kumimoji="0" lang="en-US" altLang="zh-TW" sz="21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(</a:t>
            </a:r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Susceptibility</a:t>
            </a:r>
            <a:r>
              <a:rPr kumimoji="0" lang="en-US" altLang="zh-TW" sz="21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),(</a:t>
            </a:r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Permittivity</a:t>
            </a:r>
            <a:r>
              <a:rPr kumimoji="0" lang="en-US" altLang="zh-TW" sz="21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),(</a:t>
            </a:r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Dielectric Constant)</a:t>
            </a:r>
          </a:p>
        </p:txBody>
      </p:sp>
      <p:sp>
        <p:nvSpPr>
          <p:cNvPr id="355335" name="Rectangle 7"/>
          <p:cNvSpPr>
            <a:spLocks noChangeArrowheads="1"/>
          </p:cNvSpPr>
          <p:nvPr/>
        </p:nvSpPr>
        <p:spPr bwMode="auto">
          <a:xfrm>
            <a:off x="6732588" y="1622425"/>
            <a:ext cx="1439862" cy="574675"/>
          </a:xfrm>
          <a:prstGeom prst="rect">
            <a:avLst/>
          </a:prstGeom>
          <a:solidFill>
            <a:srgbClr val="333333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333333"/>
            </a:extrusionClr>
            <a:contourClr>
              <a:srgbClr val="333333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355336" name="Rectangle 8"/>
          <p:cNvSpPr>
            <a:spLocks noChangeArrowheads="1"/>
          </p:cNvSpPr>
          <p:nvPr/>
        </p:nvSpPr>
        <p:spPr bwMode="auto">
          <a:xfrm>
            <a:off x="6732588" y="1477963"/>
            <a:ext cx="1439862" cy="144462"/>
          </a:xfrm>
          <a:prstGeom prst="rect">
            <a:avLst/>
          </a:prstGeom>
          <a:solidFill>
            <a:srgbClr val="00FFFF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FFFF"/>
            </a:extrusionClr>
            <a:contourClr>
              <a:srgbClr val="00FFFF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355338" name="Text Box 10"/>
          <p:cNvSpPr txBox="1">
            <a:spLocks noChangeArrowheads="1"/>
          </p:cNvSpPr>
          <p:nvPr/>
        </p:nvSpPr>
        <p:spPr bwMode="auto">
          <a:xfrm>
            <a:off x="6716713" y="1333500"/>
            <a:ext cx="13843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+++++++++</a:t>
            </a:r>
          </a:p>
        </p:txBody>
      </p:sp>
      <p:sp>
        <p:nvSpPr>
          <p:cNvPr id="355339" name="Text Box 11"/>
          <p:cNvSpPr txBox="1">
            <a:spLocks noChangeArrowheads="1"/>
          </p:cNvSpPr>
          <p:nvPr/>
        </p:nvSpPr>
        <p:spPr bwMode="auto">
          <a:xfrm>
            <a:off x="6732588" y="2054225"/>
            <a:ext cx="1403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----------------</a:t>
            </a:r>
          </a:p>
        </p:txBody>
      </p:sp>
      <p:sp>
        <p:nvSpPr>
          <p:cNvPr id="355340" name="Text Box 12"/>
          <p:cNvSpPr txBox="1">
            <a:spLocks noChangeArrowheads="1"/>
          </p:cNvSpPr>
          <p:nvPr/>
        </p:nvSpPr>
        <p:spPr bwMode="auto">
          <a:xfrm>
            <a:off x="611188" y="1196975"/>
            <a:ext cx="1733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For upper plate</a:t>
            </a:r>
          </a:p>
        </p:txBody>
      </p:sp>
      <p:sp>
        <p:nvSpPr>
          <p:cNvPr id="355341" name="Line 13"/>
          <p:cNvSpPr>
            <a:spLocks noChangeShapeType="1"/>
          </p:cNvSpPr>
          <p:nvPr/>
        </p:nvSpPr>
        <p:spPr bwMode="auto">
          <a:xfrm flipV="1">
            <a:off x="8532813" y="1404938"/>
            <a:ext cx="0" cy="865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355342" name="Object 14"/>
          <p:cNvGraphicFramePr>
            <a:graphicFrameLocks noChangeAspect="1"/>
          </p:cNvGraphicFramePr>
          <p:nvPr/>
        </p:nvGraphicFramePr>
        <p:xfrm>
          <a:off x="8604250" y="1693863"/>
          <a:ext cx="207963" cy="29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5480" name="方程式" r:id="rId3" imgW="114120" imgH="164880" progId="Equation.3">
                  <p:embed/>
                </p:oleObj>
              </mc:Choice>
              <mc:Fallback>
                <p:oleObj name="方程式" r:id="rId3" imgW="114120" imgH="16488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04250" y="1693863"/>
                        <a:ext cx="207963" cy="298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5344" name="Line 16"/>
          <p:cNvSpPr>
            <a:spLocks noChangeShapeType="1"/>
          </p:cNvSpPr>
          <p:nvPr/>
        </p:nvSpPr>
        <p:spPr bwMode="auto">
          <a:xfrm>
            <a:off x="1258888" y="1898650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355345" name="Object 17"/>
          <p:cNvGraphicFramePr>
            <a:graphicFrameLocks noChangeAspect="1"/>
          </p:cNvGraphicFramePr>
          <p:nvPr/>
        </p:nvGraphicFramePr>
        <p:xfrm>
          <a:off x="1752600" y="1546225"/>
          <a:ext cx="1636713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5481" name="方程式" r:id="rId5" imgW="901440" imgH="393480" progId="Equation.3">
                  <p:embed/>
                </p:oleObj>
              </mc:Choice>
              <mc:Fallback>
                <p:oleObj name="方程式" r:id="rId5" imgW="901440" imgH="39348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1546225"/>
                        <a:ext cx="1636713" cy="71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5346" name="Object 18"/>
          <p:cNvGraphicFramePr>
            <a:graphicFrameLocks noChangeAspect="1"/>
          </p:cNvGraphicFramePr>
          <p:nvPr/>
        </p:nvGraphicFramePr>
        <p:xfrm>
          <a:off x="3924300" y="1536700"/>
          <a:ext cx="2027238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5482" name="方程式" r:id="rId7" imgW="1117440" imgH="393480" progId="Equation.3">
                  <p:embed/>
                </p:oleObj>
              </mc:Choice>
              <mc:Fallback>
                <p:oleObj name="方程式" r:id="rId7" imgW="1117440" imgH="39348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4300" y="1536700"/>
                        <a:ext cx="2027238" cy="71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5347" name="Object 19"/>
          <p:cNvGraphicFramePr>
            <a:graphicFrameLocks noChangeAspect="1"/>
          </p:cNvGraphicFramePr>
          <p:nvPr/>
        </p:nvGraphicFramePr>
        <p:xfrm>
          <a:off x="1785938" y="2198688"/>
          <a:ext cx="1844675" cy="779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5483" name="方程式" r:id="rId9" imgW="1015920" imgH="431640" progId="Equation.3">
                  <p:embed/>
                </p:oleObj>
              </mc:Choice>
              <mc:Fallback>
                <p:oleObj name="方程式" r:id="rId9" imgW="1015920" imgH="43164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5938" y="2198688"/>
                        <a:ext cx="1844675" cy="779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5348" name="Object 20"/>
          <p:cNvGraphicFramePr>
            <a:graphicFrameLocks noChangeAspect="1"/>
          </p:cNvGraphicFramePr>
          <p:nvPr/>
        </p:nvGraphicFramePr>
        <p:xfrm>
          <a:off x="3978275" y="2198688"/>
          <a:ext cx="2465388" cy="779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5484" name="方程式" r:id="rId11" imgW="1358640" imgH="431640" progId="Equation.3">
                  <p:embed/>
                </p:oleObj>
              </mc:Choice>
              <mc:Fallback>
                <p:oleObj name="方程式" r:id="rId11" imgW="1358640" imgH="43164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78275" y="2198688"/>
                        <a:ext cx="2465388" cy="779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5349" name="Text Box 21"/>
          <p:cNvSpPr txBox="1">
            <a:spLocks noChangeArrowheads="1"/>
          </p:cNvSpPr>
          <p:nvPr/>
        </p:nvSpPr>
        <p:spPr bwMode="auto">
          <a:xfrm>
            <a:off x="611188" y="2925763"/>
            <a:ext cx="1847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For bottom plate</a:t>
            </a:r>
          </a:p>
        </p:txBody>
      </p:sp>
      <p:sp>
        <p:nvSpPr>
          <p:cNvPr id="355351" name="Line 23"/>
          <p:cNvSpPr>
            <a:spLocks noChangeShapeType="1"/>
          </p:cNvSpPr>
          <p:nvPr/>
        </p:nvSpPr>
        <p:spPr bwMode="auto">
          <a:xfrm>
            <a:off x="1258888" y="3627438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355352" name="Object 24"/>
          <p:cNvGraphicFramePr>
            <a:graphicFrameLocks noChangeAspect="1"/>
          </p:cNvGraphicFramePr>
          <p:nvPr/>
        </p:nvGraphicFramePr>
        <p:xfrm>
          <a:off x="1816100" y="3275013"/>
          <a:ext cx="3043238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5485" name="方程式" r:id="rId13" imgW="1676160" imgH="393480" progId="Equation.3">
                  <p:embed/>
                </p:oleObj>
              </mc:Choice>
              <mc:Fallback>
                <p:oleObj name="方程式" r:id="rId13" imgW="1676160" imgH="393480" progId="Equation.3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6100" y="3275013"/>
                        <a:ext cx="3043238" cy="71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5353" name="Object 25"/>
          <p:cNvGraphicFramePr>
            <a:graphicFrameLocks noChangeAspect="1"/>
          </p:cNvGraphicFramePr>
          <p:nvPr/>
        </p:nvGraphicFramePr>
        <p:xfrm>
          <a:off x="5211763" y="3265488"/>
          <a:ext cx="3248025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5486" name="方程式" r:id="rId15" imgW="1790640" imgH="393480" progId="Equation.3">
                  <p:embed/>
                </p:oleObj>
              </mc:Choice>
              <mc:Fallback>
                <p:oleObj name="方程式" r:id="rId15" imgW="1790640" imgH="39348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1763" y="3265488"/>
                        <a:ext cx="3248025" cy="71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5354" name="Object 26"/>
          <p:cNvGraphicFramePr>
            <a:graphicFrameLocks noChangeAspect="1"/>
          </p:cNvGraphicFramePr>
          <p:nvPr/>
        </p:nvGraphicFramePr>
        <p:xfrm>
          <a:off x="1919288" y="3914775"/>
          <a:ext cx="2559050" cy="779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5487" name="方程式" r:id="rId17" imgW="1409400" imgH="431640" progId="Equation.3">
                  <p:embed/>
                </p:oleObj>
              </mc:Choice>
              <mc:Fallback>
                <p:oleObj name="方程式" r:id="rId17" imgW="1409400" imgH="431640" progId="Equation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9288" y="3914775"/>
                        <a:ext cx="2559050" cy="779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5355" name="Object 27"/>
          <p:cNvGraphicFramePr>
            <a:graphicFrameLocks noChangeAspect="1"/>
          </p:cNvGraphicFramePr>
          <p:nvPr/>
        </p:nvGraphicFramePr>
        <p:xfrm>
          <a:off x="5219700" y="3914775"/>
          <a:ext cx="2351088" cy="779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5488" name="方程式" r:id="rId19" imgW="1295280" imgH="431640" progId="Equation.3">
                  <p:embed/>
                </p:oleObj>
              </mc:Choice>
              <mc:Fallback>
                <p:oleObj name="方程式" r:id="rId19" imgW="1295280" imgH="431640" progId="Equation.3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9700" y="3914775"/>
                        <a:ext cx="2351088" cy="779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5356" name="Text Box 28"/>
          <p:cNvSpPr txBox="1">
            <a:spLocks noChangeArrowheads="1"/>
          </p:cNvSpPr>
          <p:nvPr/>
        </p:nvSpPr>
        <p:spPr bwMode="auto">
          <a:xfrm>
            <a:off x="611188" y="4724400"/>
            <a:ext cx="1339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In dielectric</a:t>
            </a:r>
          </a:p>
        </p:txBody>
      </p:sp>
      <p:graphicFrame>
        <p:nvGraphicFramePr>
          <p:cNvPr id="355357" name="Object 29"/>
          <p:cNvGraphicFramePr>
            <a:graphicFrameLocks noChangeAspect="1"/>
          </p:cNvGraphicFramePr>
          <p:nvPr/>
        </p:nvGraphicFramePr>
        <p:xfrm>
          <a:off x="1187450" y="4941888"/>
          <a:ext cx="6848475" cy="779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5489" name="方程式" r:id="rId21" imgW="3771720" imgH="431640" progId="Equation.3">
                  <p:embed/>
                </p:oleObj>
              </mc:Choice>
              <mc:Fallback>
                <p:oleObj name="方程式" r:id="rId21" imgW="3771720" imgH="431640" progId="Equation.3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4941888"/>
                        <a:ext cx="6848475" cy="779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5358" name="Object 30"/>
          <p:cNvGraphicFramePr>
            <a:graphicFrameLocks noChangeAspect="1"/>
          </p:cNvGraphicFramePr>
          <p:nvPr/>
        </p:nvGraphicFramePr>
        <p:xfrm>
          <a:off x="971550" y="5734050"/>
          <a:ext cx="3273425" cy="779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5490" name="方程式" r:id="rId23" imgW="1803240" imgH="431640" progId="Equation.3">
                  <p:embed/>
                </p:oleObj>
              </mc:Choice>
              <mc:Fallback>
                <p:oleObj name="方程式" r:id="rId23" imgW="1803240" imgH="431640" progId="Equation.3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5734050"/>
                        <a:ext cx="3273425" cy="779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5359" name="Object 31"/>
          <p:cNvGraphicFramePr>
            <a:graphicFrameLocks noChangeAspect="1"/>
          </p:cNvGraphicFramePr>
          <p:nvPr/>
        </p:nvGraphicFramePr>
        <p:xfrm>
          <a:off x="4740275" y="5767388"/>
          <a:ext cx="3159125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5491" name="方程式" r:id="rId25" imgW="1739880" imgH="393480" progId="Equation.3">
                  <p:embed/>
                </p:oleObj>
              </mc:Choice>
              <mc:Fallback>
                <p:oleObj name="方程式" r:id="rId25" imgW="1739880" imgH="393480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40275" y="5767388"/>
                        <a:ext cx="3159125" cy="71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30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04813"/>
            <a:ext cx="7740650" cy="792162"/>
          </a:xfrm>
        </p:spPr>
        <p:txBody>
          <a:bodyPr/>
          <a:lstStyle/>
          <a:p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4.4.1.7 </a:t>
            </a:r>
            <a:r>
              <a:rPr kumimoji="0" lang="en-US" altLang="zh-TW" sz="21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(</a:t>
            </a:r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Susceptibility</a:t>
            </a:r>
            <a:r>
              <a:rPr kumimoji="0" lang="en-US" altLang="zh-TW" sz="21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),(</a:t>
            </a:r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Permittivity</a:t>
            </a:r>
            <a:r>
              <a:rPr kumimoji="0" lang="en-US" altLang="zh-TW" sz="21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),(</a:t>
            </a:r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Dielectric Constant)</a:t>
            </a:r>
          </a:p>
        </p:txBody>
      </p:sp>
      <p:pic>
        <p:nvPicPr>
          <p:cNvPr id="35431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423988"/>
            <a:ext cx="8208962" cy="402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4311" name="Rectangle 7"/>
          <p:cNvSpPr>
            <a:spLocks noChangeArrowheads="1"/>
          </p:cNvSpPr>
          <p:nvPr/>
        </p:nvSpPr>
        <p:spPr bwMode="auto">
          <a:xfrm>
            <a:off x="6508750" y="3997325"/>
            <a:ext cx="1439863" cy="144463"/>
          </a:xfrm>
          <a:prstGeom prst="rect">
            <a:avLst/>
          </a:prstGeom>
          <a:solidFill>
            <a:srgbClr val="00FFFF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FFFF"/>
            </a:extrusionClr>
            <a:contourClr>
              <a:srgbClr val="00FFFF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354312" name="Rectangle 8"/>
          <p:cNvSpPr>
            <a:spLocks noChangeArrowheads="1"/>
          </p:cNvSpPr>
          <p:nvPr/>
        </p:nvSpPr>
        <p:spPr bwMode="auto">
          <a:xfrm>
            <a:off x="6508750" y="3422650"/>
            <a:ext cx="1439863" cy="287338"/>
          </a:xfrm>
          <a:prstGeom prst="rect">
            <a:avLst/>
          </a:prstGeom>
          <a:solidFill>
            <a:srgbClr val="80808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808080"/>
            </a:extrusionClr>
            <a:contourClr>
              <a:srgbClr val="80808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354314" name="Text Box 10"/>
          <p:cNvSpPr txBox="1">
            <a:spLocks noChangeArrowheads="1"/>
          </p:cNvSpPr>
          <p:nvPr/>
        </p:nvSpPr>
        <p:spPr bwMode="auto">
          <a:xfrm>
            <a:off x="6508750" y="3133725"/>
            <a:ext cx="13843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+++++++++</a:t>
            </a:r>
          </a:p>
        </p:txBody>
      </p:sp>
      <p:sp>
        <p:nvSpPr>
          <p:cNvPr id="354315" name="Text Box 11"/>
          <p:cNvSpPr txBox="1">
            <a:spLocks noChangeArrowheads="1"/>
          </p:cNvSpPr>
          <p:nvPr/>
        </p:nvSpPr>
        <p:spPr bwMode="auto">
          <a:xfrm>
            <a:off x="6546850" y="3854450"/>
            <a:ext cx="1403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----------------</a:t>
            </a:r>
          </a:p>
        </p:txBody>
      </p:sp>
      <p:sp>
        <p:nvSpPr>
          <p:cNvPr id="354316" name="Line 12"/>
          <p:cNvSpPr>
            <a:spLocks noChangeShapeType="1"/>
          </p:cNvSpPr>
          <p:nvPr/>
        </p:nvSpPr>
        <p:spPr bwMode="auto">
          <a:xfrm flipV="1">
            <a:off x="8324850" y="3205163"/>
            <a:ext cx="0" cy="865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54318" name="Rectangle 14"/>
          <p:cNvSpPr>
            <a:spLocks noChangeArrowheads="1"/>
          </p:cNvSpPr>
          <p:nvPr/>
        </p:nvSpPr>
        <p:spPr bwMode="auto">
          <a:xfrm>
            <a:off x="6508750" y="3711575"/>
            <a:ext cx="1439863" cy="287338"/>
          </a:xfrm>
          <a:prstGeom prst="rect">
            <a:avLst/>
          </a:prstGeom>
          <a:solidFill>
            <a:srgbClr val="C0C0C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C0C0C0"/>
            </a:extrusionClr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en-US"/>
          </a:p>
        </p:txBody>
      </p:sp>
      <p:graphicFrame>
        <p:nvGraphicFramePr>
          <p:cNvPr id="354317" name="Object 13"/>
          <p:cNvGraphicFramePr>
            <a:graphicFrameLocks noChangeAspect="1"/>
          </p:cNvGraphicFramePr>
          <p:nvPr/>
        </p:nvGraphicFramePr>
        <p:xfrm>
          <a:off x="8396288" y="3494088"/>
          <a:ext cx="207962" cy="29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4332" name="方程式" r:id="rId4" imgW="114120" imgH="164880" progId="Equation.3">
                  <p:embed/>
                </p:oleObj>
              </mc:Choice>
              <mc:Fallback>
                <p:oleObj name="方程式" r:id="rId4" imgW="114120" imgH="16488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96288" y="3494088"/>
                        <a:ext cx="207962" cy="298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4313" name="Rectangle 9"/>
          <p:cNvSpPr>
            <a:spLocks noChangeArrowheads="1"/>
          </p:cNvSpPr>
          <p:nvPr/>
        </p:nvSpPr>
        <p:spPr bwMode="auto">
          <a:xfrm>
            <a:off x="6508750" y="3278188"/>
            <a:ext cx="1439863" cy="144462"/>
          </a:xfrm>
          <a:prstGeom prst="rect">
            <a:avLst/>
          </a:prstGeom>
          <a:solidFill>
            <a:srgbClr val="00FFFF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FFFF"/>
            </a:extrusionClr>
            <a:contourClr>
              <a:srgbClr val="00FFFF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354319" name="Text Box 15"/>
          <p:cNvSpPr txBox="1">
            <a:spLocks noChangeArrowheads="1"/>
          </p:cNvSpPr>
          <p:nvPr/>
        </p:nvSpPr>
        <p:spPr bwMode="auto">
          <a:xfrm>
            <a:off x="6508750" y="3133725"/>
            <a:ext cx="13843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+++++++++</a:t>
            </a:r>
          </a:p>
        </p:txBody>
      </p:sp>
      <p:sp>
        <p:nvSpPr>
          <p:cNvPr id="354320" name="Text Box 16"/>
          <p:cNvSpPr txBox="1">
            <a:spLocks noChangeArrowheads="1"/>
          </p:cNvSpPr>
          <p:nvPr/>
        </p:nvSpPr>
        <p:spPr bwMode="auto">
          <a:xfrm>
            <a:off x="6200775" y="3351213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s</a:t>
            </a:r>
          </a:p>
        </p:txBody>
      </p:sp>
      <p:sp>
        <p:nvSpPr>
          <p:cNvPr id="354321" name="Text Box 17"/>
          <p:cNvSpPr txBox="1">
            <a:spLocks noChangeArrowheads="1"/>
          </p:cNvSpPr>
          <p:nvPr/>
        </p:nvSpPr>
        <p:spPr bwMode="auto">
          <a:xfrm>
            <a:off x="6221413" y="3632200"/>
            <a:ext cx="298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377" name="Rectangle 25"/>
          <p:cNvSpPr>
            <a:spLocks noChangeArrowheads="1"/>
          </p:cNvSpPr>
          <p:nvPr/>
        </p:nvSpPr>
        <p:spPr bwMode="auto">
          <a:xfrm>
            <a:off x="4716463" y="1844675"/>
            <a:ext cx="2376487" cy="360363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635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04813"/>
            <a:ext cx="7740650" cy="792162"/>
          </a:xfrm>
        </p:spPr>
        <p:txBody>
          <a:bodyPr/>
          <a:lstStyle/>
          <a:p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4.4.1.8 </a:t>
            </a:r>
            <a:r>
              <a:rPr kumimoji="0" lang="en-US" altLang="zh-TW" sz="21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(</a:t>
            </a:r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Susceptibility</a:t>
            </a:r>
            <a:r>
              <a:rPr kumimoji="0" lang="en-US" altLang="zh-TW" sz="21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),(</a:t>
            </a:r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Permittivity</a:t>
            </a:r>
            <a:r>
              <a:rPr kumimoji="0" lang="en-US" altLang="zh-TW" sz="21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),(</a:t>
            </a:r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Dielectric Constant)</a:t>
            </a:r>
          </a:p>
        </p:txBody>
      </p:sp>
      <p:sp>
        <p:nvSpPr>
          <p:cNvPr id="356367" name="Rectangle 15"/>
          <p:cNvSpPr>
            <a:spLocks noChangeArrowheads="1"/>
          </p:cNvSpPr>
          <p:nvPr/>
        </p:nvSpPr>
        <p:spPr bwMode="auto">
          <a:xfrm>
            <a:off x="1497013" y="1909763"/>
            <a:ext cx="1439862" cy="287337"/>
          </a:xfrm>
          <a:prstGeom prst="rect">
            <a:avLst/>
          </a:prstGeom>
          <a:solidFill>
            <a:srgbClr val="80808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808080"/>
            </a:extrusionClr>
            <a:contourClr>
              <a:srgbClr val="80808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356368" name="Text Box 16"/>
          <p:cNvSpPr txBox="1">
            <a:spLocks noChangeArrowheads="1"/>
          </p:cNvSpPr>
          <p:nvPr/>
        </p:nvSpPr>
        <p:spPr bwMode="auto">
          <a:xfrm>
            <a:off x="1497013" y="1620838"/>
            <a:ext cx="13843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+++++++++</a:t>
            </a:r>
          </a:p>
        </p:txBody>
      </p:sp>
      <p:sp>
        <p:nvSpPr>
          <p:cNvPr id="356370" name="Rectangle 18"/>
          <p:cNvSpPr>
            <a:spLocks noChangeArrowheads="1"/>
          </p:cNvSpPr>
          <p:nvPr/>
        </p:nvSpPr>
        <p:spPr bwMode="auto">
          <a:xfrm>
            <a:off x="1497013" y="1765300"/>
            <a:ext cx="1439862" cy="144463"/>
          </a:xfrm>
          <a:prstGeom prst="rect">
            <a:avLst/>
          </a:prstGeom>
          <a:solidFill>
            <a:srgbClr val="00FFFF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FFFF"/>
            </a:extrusionClr>
            <a:contourClr>
              <a:srgbClr val="00FFFF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356371" name="Text Box 19"/>
          <p:cNvSpPr txBox="1">
            <a:spLocks noChangeArrowheads="1"/>
          </p:cNvSpPr>
          <p:nvPr/>
        </p:nvSpPr>
        <p:spPr bwMode="auto">
          <a:xfrm>
            <a:off x="1497013" y="1620838"/>
            <a:ext cx="13843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+++++++++</a:t>
            </a:r>
          </a:p>
        </p:txBody>
      </p:sp>
      <p:sp>
        <p:nvSpPr>
          <p:cNvPr id="356372" name="Text Box 20"/>
          <p:cNvSpPr txBox="1">
            <a:spLocks noChangeArrowheads="1"/>
          </p:cNvSpPr>
          <p:nvPr/>
        </p:nvSpPr>
        <p:spPr bwMode="auto">
          <a:xfrm>
            <a:off x="1189038" y="1838325"/>
            <a:ext cx="298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s</a:t>
            </a:r>
          </a:p>
        </p:txBody>
      </p:sp>
      <p:sp>
        <p:nvSpPr>
          <p:cNvPr id="356373" name="Line 21"/>
          <p:cNvSpPr>
            <a:spLocks noChangeShapeType="1"/>
          </p:cNvSpPr>
          <p:nvPr/>
        </p:nvSpPr>
        <p:spPr bwMode="auto">
          <a:xfrm>
            <a:off x="3276600" y="1844675"/>
            <a:ext cx="11509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56374" name="Rectangle 22"/>
          <p:cNvSpPr>
            <a:spLocks noChangeArrowheads="1"/>
          </p:cNvSpPr>
          <p:nvPr/>
        </p:nvSpPr>
        <p:spPr bwMode="auto">
          <a:xfrm>
            <a:off x="4716463" y="1484313"/>
            <a:ext cx="2376487" cy="360362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6375" name="AutoShape 23"/>
          <p:cNvSpPr>
            <a:spLocks noChangeArrowheads="1"/>
          </p:cNvSpPr>
          <p:nvPr/>
        </p:nvSpPr>
        <p:spPr bwMode="auto">
          <a:xfrm>
            <a:off x="5435600" y="1628775"/>
            <a:ext cx="865188" cy="360363"/>
          </a:xfrm>
          <a:prstGeom prst="can">
            <a:avLst>
              <a:gd name="adj" fmla="val 25000"/>
            </a:avLst>
          </a:prstGeom>
          <a:solidFill>
            <a:schemeClr val="accent1">
              <a:alpha val="60001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6376" name="Text Box 24"/>
          <p:cNvSpPr txBox="1">
            <a:spLocks noChangeArrowheads="1"/>
          </p:cNvSpPr>
          <p:nvPr/>
        </p:nvSpPr>
        <p:spPr bwMode="auto">
          <a:xfrm>
            <a:off x="5203825" y="1622425"/>
            <a:ext cx="13843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+++++++++</a:t>
            </a:r>
          </a:p>
        </p:txBody>
      </p:sp>
      <p:graphicFrame>
        <p:nvGraphicFramePr>
          <p:cNvPr id="356378" name="Object 26"/>
          <p:cNvGraphicFramePr>
            <a:graphicFrameLocks noChangeAspect="1"/>
          </p:cNvGraphicFramePr>
          <p:nvPr/>
        </p:nvGraphicFramePr>
        <p:xfrm>
          <a:off x="1258888" y="2492375"/>
          <a:ext cx="2743200" cy="68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6501" name="方程式" r:id="rId3" imgW="1511280" imgH="380880" progId="Equation.3">
                  <p:embed/>
                </p:oleObj>
              </mc:Choice>
              <mc:Fallback>
                <p:oleObj name="方程式" r:id="rId3" imgW="1511280" imgH="380880" progId="Equation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888" y="2492375"/>
                        <a:ext cx="2743200" cy="688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6379" name="Text Box 27"/>
          <p:cNvSpPr txBox="1">
            <a:spLocks noChangeArrowheads="1"/>
          </p:cNvSpPr>
          <p:nvPr/>
        </p:nvSpPr>
        <p:spPr bwMode="auto">
          <a:xfrm>
            <a:off x="4511675" y="2557463"/>
            <a:ext cx="2508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Inside the upper plate :</a:t>
            </a:r>
          </a:p>
        </p:txBody>
      </p:sp>
      <p:graphicFrame>
        <p:nvGraphicFramePr>
          <p:cNvPr id="356380" name="Object 28"/>
          <p:cNvGraphicFramePr>
            <a:graphicFrameLocks noChangeAspect="1"/>
          </p:cNvGraphicFramePr>
          <p:nvPr/>
        </p:nvGraphicFramePr>
        <p:xfrm>
          <a:off x="7019925" y="2533650"/>
          <a:ext cx="714375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6502" name="方程式" r:id="rId5" imgW="393480" imgH="215640" progId="Equation.3">
                  <p:embed/>
                </p:oleObj>
              </mc:Choice>
              <mc:Fallback>
                <p:oleObj name="方程式" r:id="rId5" imgW="393480" imgH="215640" progId="Equation.3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9925" y="2533650"/>
                        <a:ext cx="714375" cy="390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6381" name="Line 29"/>
          <p:cNvSpPr>
            <a:spLocks noChangeShapeType="1"/>
          </p:cNvSpPr>
          <p:nvPr/>
        </p:nvSpPr>
        <p:spPr bwMode="auto">
          <a:xfrm>
            <a:off x="2051050" y="3435350"/>
            <a:ext cx="6492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56382" name="Line 30"/>
          <p:cNvSpPr>
            <a:spLocks noChangeShapeType="1"/>
          </p:cNvSpPr>
          <p:nvPr/>
        </p:nvSpPr>
        <p:spPr bwMode="auto">
          <a:xfrm flipV="1">
            <a:off x="7667625" y="1341438"/>
            <a:ext cx="0" cy="865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356383" name="Object 31"/>
          <p:cNvGraphicFramePr>
            <a:graphicFrameLocks noChangeAspect="1"/>
          </p:cNvGraphicFramePr>
          <p:nvPr/>
        </p:nvGraphicFramePr>
        <p:xfrm>
          <a:off x="7739063" y="1630363"/>
          <a:ext cx="207962" cy="29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6503" name="方程式" r:id="rId7" imgW="114120" imgH="164880" progId="Equation.3">
                  <p:embed/>
                </p:oleObj>
              </mc:Choice>
              <mc:Fallback>
                <p:oleObj name="方程式" r:id="rId7" imgW="114120" imgH="164880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39063" y="1630363"/>
                        <a:ext cx="207962" cy="298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6384" name="Object 32"/>
          <p:cNvGraphicFramePr>
            <a:graphicFrameLocks noChangeAspect="1"/>
          </p:cNvGraphicFramePr>
          <p:nvPr/>
        </p:nvGraphicFramePr>
        <p:xfrm>
          <a:off x="2825750" y="3182938"/>
          <a:ext cx="1036638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6504" name="方程式" r:id="rId9" imgW="571320" imgH="215640" progId="Equation.3">
                  <p:embed/>
                </p:oleObj>
              </mc:Choice>
              <mc:Fallback>
                <p:oleObj name="方程式" r:id="rId9" imgW="571320" imgH="215640" progId="Equation.3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5750" y="3182938"/>
                        <a:ext cx="1036638" cy="390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6385" name="Text Box 33"/>
          <p:cNvSpPr txBox="1">
            <a:spLocks noChangeArrowheads="1"/>
          </p:cNvSpPr>
          <p:nvPr/>
        </p:nvSpPr>
        <p:spPr bwMode="auto">
          <a:xfrm>
            <a:off x="4192588" y="3232150"/>
            <a:ext cx="2736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This is true for both slabs</a:t>
            </a:r>
          </a:p>
        </p:txBody>
      </p:sp>
      <p:sp>
        <p:nvSpPr>
          <p:cNvPr id="356386" name="Text Box 34"/>
          <p:cNvSpPr txBox="1">
            <a:spLocks noChangeArrowheads="1"/>
          </p:cNvSpPr>
          <p:nvPr/>
        </p:nvSpPr>
        <p:spPr bwMode="auto">
          <a:xfrm>
            <a:off x="1333500" y="3843338"/>
            <a:ext cx="1047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In slab 1</a:t>
            </a:r>
          </a:p>
        </p:txBody>
      </p:sp>
      <p:sp>
        <p:nvSpPr>
          <p:cNvPr id="356387" name="Text Box 35"/>
          <p:cNvSpPr txBox="1">
            <a:spLocks noChangeArrowheads="1"/>
          </p:cNvSpPr>
          <p:nvPr/>
        </p:nvSpPr>
        <p:spPr bwMode="auto">
          <a:xfrm>
            <a:off x="447675" y="1289050"/>
            <a:ext cx="527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(a).</a:t>
            </a:r>
          </a:p>
        </p:txBody>
      </p:sp>
      <p:sp>
        <p:nvSpPr>
          <p:cNvPr id="356388" name="Text Box 36"/>
          <p:cNvSpPr txBox="1">
            <a:spLocks noChangeArrowheads="1"/>
          </p:cNvSpPr>
          <p:nvPr/>
        </p:nvSpPr>
        <p:spPr bwMode="auto">
          <a:xfrm>
            <a:off x="468313" y="3565525"/>
            <a:ext cx="527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(b).</a:t>
            </a:r>
          </a:p>
        </p:txBody>
      </p:sp>
      <p:graphicFrame>
        <p:nvGraphicFramePr>
          <p:cNvPr id="356389" name="Object 37"/>
          <p:cNvGraphicFramePr>
            <a:graphicFrameLocks noChangeAspect="1"/>
          </p:cNvGraphicFramePr>
          <p:nvPr/>
        </p:nvGraphicFramePr>
        <p:xfrm>
          <a:off x="2601913" y="3773488"/>
          <a:ext cx="1752600" cy="436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6505" name="方程式" r:id="rId11" imgW="965160" imgH="241200" progId="Equation.3">
                  <p:embed/>
                </p:oleObj>
              </mc:Choice>
              <mc:Fallback>
                <p:oleObj name="方程式" r:id="rId11" imgW="965160" imgH="241200" progId="Equation.3">
                  <p:embed/>
                  <p:pic>
                    <p:nvPicPr>
                      <p:cNvPr id="0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1913" y="3773488"/>
                        <a:ext cx="1752600" cy="436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6390" name="Line 38"/>
          <p:cNvSpPr>
            <a:spLocks noChangeShapeType="1"/>
          </p:cNvSpPr>
          <p:nvPr/>
        </p:nvSpPr>
        <p:spPr bwMode="auto">
          <a:xfrm>
            <a:off x="4500563" y="3994150"/>
            <a:ext cx="792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356391" name="Object 39"/>
          <p:cNvGraphicFramePr>
            <a:graphicFrameLocks noChangeAspect="1"/>
          </p:cNvGraphicFramePr>
          <p:nvPr/>
        </p:nvGraphicFramePr>
        <p:xfrm>
          <a:off x="5572125" y="3644900"/>
          <a:ext cx="2097088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6506" name="方程式" r:id="rId13" imgW="1155600" imgH="431640" progId="Equation.3">
                  <p:embed/>
                </p:oleObj>
              </mc:Choice>
              <mc:Fallback>
                <p:oleObj name="方程式" r:id="rId13" imgW="1155600" imgH="431640" progId="Equation.3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72125" y="3644900"/>
                        <a:ext cx="2097088" cy="781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6392" name="Text Box 40"/>
          <p:cNvSpPr txBox="1">
            <a:spLocks noChangeArrowheads="1"/>
          </p:cNvSpPr>
          <p:nvPr/>
        </p:nvSpPr>
        <p:spPr bwMode="auto">
          <a:xfrm>
            <a:off x="1333500" y="4564063"/>
            <a:ext cx="1047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In slab 2</a:t>
            </a:r>
          </a:p>
        </p:txBody>
      </p:sp>
      <p:graphicFrame>
        <p:nvGraphicFramePr>
          <p:cNvPr id="356393" name="Object 41"/>
          <p:cNvGraphicFramePr>
            <a:graphicFrameLocks noChangeAspect="1"/>
          </p:cNvGraphicFramePr>
          <p:nvPr/>
        </p:nvGraphicFramePr>
        <p:xfrm>
          <a:off x="2627313" y="4494213"/>
          <a:ext cx="1822450" cy="436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6507" name="方程式" r:id="rId15" imgW="1002960" imgH="241200" progId="Equation.3">
                  <p:embed/>
                </p:oleObj>
              </mc:Choice>
              <mc:Fallback>
                <p:oleObj name="方程式" r:id="rId15" imgW="1002960" imgH="241200" progId="Equation.3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313" y="4494213"/>
                        <a:ext cx="1822450" cy="436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6394" name="Line 42"/>
          <p:cNvSpPr>
            <a:spLocks noChangeShapeType="1"/>
          </p:cNvSpPr>
          <p:nvPr/>
        </p:nvSpPr>
        <p:spPr bwMode="auto">
          <a:xfrm>
            <a:off x="4500563" y="4714875"/>
            <a:ext cx="792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356395" name="Object 43"/>
          <p:cNvGraphicFramePr>
            <a:graphicFrameLocks noChangeAspect="1"/>
          </p:cNvGraphicFramePr>
          <p:nvPr/>
        </p:nvGraphicFramePr>
        <p:xfrm>
          <a:off x="5626100" y="4365625"/>
          <a:ext cx="2259013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6508" name="方程式" r:id="rId17" imgW="1244520" imgH="431640" progId="Equation.3">
                  <p:embed/>
                </p:oleObj>
              </mc:Choice>
              <mc:Fallback>
                <p:oleObj name="方程式" r:id="rId17" imgW="1244520" imgH="431640" progId="Equation.3">
                  <p:embed/>
                  <p:pic>
                    <p:nvPicPr>
                      <p:cNvPr id="0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26100" y="4365625"/>
                        <a:ext cx="2259013" cy="781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6396" name="Text Box 44"/>
          <p:cNvSpPr txBox="1">
            <a:spLocks noChangeArrowheads="1"/>
          </p:cNvSpPr>
          <p:nvPr/>
        </p:nvSpPr>
        <p:spPr bwMode="auto">
          <a:xfrm>
            <a:off x="468313" y="5157788"/>
            <a:ext cx="514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(c).</a:t>
            </a:r>
          </a:p>
        </p:txBody>
      </p:sp>
      <p:graphicFrame>
        <p:nvGraphicFramePr>
          <p:cNvPr id="356397" name="Object 45"/>
          <p:cNvGraphicFramePr>
            <a:graphicFrameLocks noChangeAspect="1"/>
          </p:cNvGraphicFramePr>
          <p:nvPr/>
        </p:nvGraphicFramePr>
        <p:xfrm>
          <a:off x="2625725" y="5084763"/>
          <a:ext cx="5259388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6509" name="方程式" r:id="rId19" imgW="2895480" imgH="431640" progId="Equation.3">
                  <p:embed/>
                </p:oleObj>
              </mc:Choice>
              <mc:Fallback>
                <p:oleObj name="方程式" r:id="rId19" imgW="2895480" imgH="431640" progId="Equation.3">
                  <p:embed/>
                  <p:pic>
                    <p:nvPicPr>
                      <p:cNvPr id="0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5725" y="5084763"/>
                        <a:ext cx="5259388" cy="781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6398" name="Text Box 46"/>
          <p:cNvSpPr txBox="1">
            <a:spLocks noChangeArrowheads="1"/>
          </p:cNvSpPr>
          <p:nvPr/>
        </p:nvSpPr>
        <p:spPr bwMode="auto">
          <a:xfrm>
            <a:off x="1331913" y="5229225"/>
            <a:ext cx="1047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In slab 1</a:t>
            </a:r>
          </a:p>
        </p:txBody>
      </p:sp>
      <p:sp>
        <p:nvSpPr>
          <p:cNvPr id="356399" name="Text Box 47"/>
          <p:cNvSpPr txBox="1">
            <a:spLocks noChangeArrowheads="1"/>
          </p:cNvSpPr>
          <p:nvPr/>
        </p:nvSpPr>
        <p:spPr bwMode="auto">
          <a:xfrm>
            <a:off x="1331913" y="5949950"/>
            <a:ext cx="1047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In slab 2</a:t>
            </a:r>
          </a:p>
        </p:txBody>
      </p:sp>
      <p:graphicFrame>
        <p:nvGraphicFramePr>
          <p:cNvPr id="356400" name="Object 48"/>
          <p:cNvGraphicFramePr>
            <a:graphicFrameLocks noChangeAspect="1"/>
          </p:cNvGraphicFramePr>
          <p:nvPr/>
        </p:nvGraphicFramePr>
        <p:xfrm>
          <a:off x="2630488" y="5816600"/>
          <a:ext cx="5397500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6510" name="方程式" r:id="rId21" imgW="2971800" imgH="431640" progId="Equation.3">
                  <p:embed/>
                </p:oleObj>
              </mc:Choice>
              <mc:Fallback>
                <p:oleObj name="方程式" r:id="rId21" imgW="2971800" imgH="431640" progId="Equation.3">
                  <p:embed/>
                  <p:pic>
                    <p:nvPicPr>
                      <p:cNvPr id="0" name="Object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0488" y="5816600"/>
                        <a:ext cx="5397500" cy="781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379" name="Rectangle 3"/>
          <p:cNvSpPr>
            <a:spLocks noGrp="1" noChangeArrowheads="1"/>
          </p:cNvSpPr>
          <p:nvPr>
            <p:ph type="title"/>
          </p:nvPr>
        </p:nvSpPr>
        <p:spPr>
          <a:xfrm>
            <a:off x="395288" y="404813"/>
            <a:ext cx="7740650" cy="792162"/>
          </a:xfrm>
        </p:spPr>
        <p:txBody>
          <a:bodyPr/>
          <a:lstStyle/>
          <a:p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4.4.1.9 </a:t>
            </a:r>
            <a:r>
              <a:rPr kumimoji="0" lang="en-US" altLang="zh-TW" sz="21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(</a:t>
            </a:r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Susceptibility</a:t>
            </a:r>
            <a:r>
              <a:rPr kumimoji="0" lang="en-US" altLang="zh-TW" sz="21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),(</a:t>
            </a:r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Permittivity</a:t>
            </a:r>
            <a:r>
              <a:rPr kumimoji="0" lang="en-US" altLang="zh-TW" sz="21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),(</a:t>
            </a:r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Dielectric Constant)</a:t>
            </a:r>
          </a:p>
        </p:txBody>
      </p:sp>
      <p:sp>
        <p:nvSpPr>
          <p:cNvPr id="357412" name="Text Box 36"/>
          <p:cNvSpPr txBox="1">
            <a:spLocks noChangeArrowheads="1"/>
          </p:cNvSpPr>
          <p:nvPr/>
        </p:nvSpPr>
        <p:spPr bwMode="auto">
          <a:xfrm>
            <a:off x="711200" y="1428750"/>
            <a:ext cx="527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(d).</a:t>
            </a:r>
          </a:p>
        </p:txBody>
      </p:sp>
      <p:graphicFrame>
        <p:nvGraphicFramePr>
          <p:cNvPr id="357413" name="Object 37"/>
          <p:cNvGraphicFramePr>
            <a:graphicFrameLocks noChangeAspect="1"/>
          </p:cNvGraphicFramePr>
          <p:nvPr/>
        </p:nvGraphicFramePr>
        <p:xfrm>
          <a:off x="1785938" y="1525588"/>
          <a:ext cx="4081462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7513" name="方程式" r:id="rId3" imgW="2247840" imgH="431640" progId="Equation.3">
                  <p:embed/>
                </p:oleObj>
              </mc:Choice>
              <mc:Fallback>
                <p:oleObj name="方程式" r:id="rId3" imgW="2247840" imgH="431640" progId="Equation.3">
                  <p:embed/>
                  <p:pic>
                    <p:nvPicPr>
                      <p:cNvPr id="0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5938" y="1525588"/>
                        <a:ext cx="4081462" cy="781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7414" name="Text Box 38"/>
          <p:cNvSpPr txBox="1">
            <a:spLocks noChangeArrowheads="1"/>
          </p:cNvSpPr>
          <p:nvPr/>
        </p:nvSpPr>
        <p:spPr bwMode="auto">
          <a:xfrm>
            <a:off x="731838" y="2486025"/>
            <a:ext cx="527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(e).</a:t>
            </a:r>
          </a:p>
        </p:txBody>
      </p:sp>
      <p:graphicFrame>
        <p:nvGraphicFramePr>
          <p:cNvPr id="357415" name="Object 39"/>
          <p:cNvGraphicFramePr>
            <a:graphicFrameLocks noChangeAspect="1"/>
          </p:cNvGraphicFramePr>
          <p:nvPr/>
        </p:nvGraphicFramePr>
        <p:xfrm>
          <a:off x="2486025" y="2341563"/>
          <a:ext cx="5259388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7514" name="方程式" r:id="rId5" imgW="2895480" imgH="431640" progId="Equation.3">
                  <p:embed/>
                </p:oleObj>
              </mc:Choice>
              <mc:Fallback>
                <p:oleObj name="方程式" r:id="rId5" imgW="2895480" imgH="431640" progId="Equation.3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6025" y="2341563"/>
                        <a:ext cx="5259388" cy="781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7416" name="Text Box 40"/>
          <p:cNvSpPr txBox="1">
            <a:spLocks noChangeArrowheads="1"/>
          </p:cNvSpPr>
          <p:nvPr/>
        </p:nvSpPr>
        <p:spPr bwMode="auto">
          <a:xfrm>
            <a:off x="1192213" y="2486025"/>
            <a:ext cx="1047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In slab 1</a:t>
            </a:r>
          </a:p>
        </p:txBody>
      </p:sp>
      <p:sp>
        <p:nvSpPr>
          <p:cNvPr id="357417" name="Text Box 41"/>
          <p:cNvSpPr txBox="1">
            <a:spLocks noChangeArrowheads="1"/>
          </p:cNvSpPr>
          <p:nvPr/>
        </p:nvSpPr>
        <p:spPr bwMode="auto">
          <a:xfrm>
            <a:off x="1192213" y="3206750"/>
            <a:ext cx="1047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In slab 2</a:t>
            </a:r>
          </a:p>
        </p:txBody>
      </p:sp>
      <p:graphicFrame>
        <p:nvGraphicFramePr>
          <p:cNvPr id="357418" name="Object 42"/>
          <p:cNvGraphicFramePr>
            <a:graphicFrameLocks noChangeAspect="1"/>
          </p:cNvGraphicFramePr>
          <p:nvPr/>
        </p:nvGraphicFramePr>
        <p:xfrm>
          <a:off x="2487613" y="3079750"/>
          <a:ext cx="5397500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7515" name="方程式" r:id="rId7" imgW="2971800" imgH="431640" progId="Equation.3">
                  <p:embed/>
                </p:oleObj>
              </mc:Choice>
              <mc:Fallback>
                <p:oleObj name="方程式" r:id="rId7" imgW="2971800" imgH="431640" progId="Equation.3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7613" y="3079750"/>
                        <a:ext cx="5397500" cy="781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7419" name="Text Box 43"/>
          <p:cNvSpPr txBox="1">
            <a:spLocks noChangeArrowheads="1"/>
          </p:cNvSpPr>
          <p:nvPr/>
        </p:nvSpPr>
        <p:spPr bwMode="auto">
          <a:xfrm>
            <a:off x="1187450" y="3952875"/>
            <a:ext cx="1631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For both slabs</a:t>
            </a:r>
          </a:p>
        </p:txBody>
      </p:sp>
      <p:graphicFrame>
        <p:nvGraphicFramePr>
          <p:cNvPr id="357420" name="Object 44"/>
          <p:cNvGraphicFramePr>
            <a:graphicFrameLocks noChangeAspect="1"/>
          </p:cNvGraphicFramePr>
          <p:nvPr/>
        </p:nvGraphicFramePr>
        <p:xfrm>
          <a:off x="3440113" y="3860800"/>
          <a:ext cx="179705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7516" name="方程式" r:id="rId9" imgW="952200" imgH="253800" progId="Equation.3">
                  <p:embed/>
                </p:oleObj>
              </mc:Choice>
              <mc:Fallback>
                <p:oleObj name="方程式" r:id="rId9" imgW="952200" imgH="253800" progId="Equation.3">
                  <p:embed/>
                  <p:pic>
                    <p:nvPicPr>
                      <p:cNvPr id="0" name="Object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0113" y="3860800"/>
                        <a:ext cx="1797050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7421" name="Text Box 45"/>
          <p:cNvSpPr txBox="1">
            <a:spLocks noChangeArrowheads="1"/>
          </p:cNvSpPr>
          <p:nvPr/>
        </p:nvSpPr>
        <p:spPr bwMode="auto">
          <a:xfrm>
            <a:off x="7885113" y="2846388"/>
            <a:ext cx="1047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constant</a:t>
            </a:r>
          </a:p>
        </p:txBody>
      </p:sp>
      <p:sp>
        <p:nvSpPr>
          <p:cNvPr id="357422" name="Line 46"/>
          <p:cNvSpPr>
            <a:spLocks noChangeShapeType="1"/>
          </p:cNvSpPr>
          <p:nvPr/>
        </p:nvSpPr>
        <p:spPr bwMode="auto">
          <a:xfrm>
            <a:off x="2936875" y="4149725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57423" name="Text Box 47"/>
          <p:cNvSpPr txBox="1">
            <a:spLocks noChangeArrowheads="1"/>
          </p:cNvSpPr>
          <p:nvPr/>
        </p:nvSpPr>
        <p:spPr bwMode="auto">
          <a:xfrm>
            <a:off x="1220788" y="4502150"/>
            <a:ext cx="1047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In slab 1</a:t>
            </a:r>
          </a:p>
        </p:txBody>
      </p:sp>
      <p:graphicFrame>
        <p:nvGraphicFramePr>
          <p:cNvPr id="357424" name="Object 48"/>
          <p:cNvGraphicFramePr>
            <a:graphicFrameLocks noChangeAspect="1"/>
          </p:cNvGraphicFramePr>
          <p:nvPr/>
        </p:nvGraphicFramePr>
        <p:xfrm>
          <a:off x="2703513" y="4738688"/>
          <a:ext cx="1939925" cy="738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7517" name="方程式" r:id="rId11" imgW="1028520" imgH="393480" progId="Equation.3">
                  <p:embed/>
                </p:oleObj>
              </mc:Choice>
              <mc:Fallback>
                <p:oleObj name="方程式" r:id="rId11" imgW="1028520" imgH="393480" progId="Equation.3">
                  <p:embed/>
                  <p:pic>
                    <p:nvPicPr>
                      <p:cNvPr id="0" name="Object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3513" y="4738688"/>
                        <a:ext cx="1939925" cy="738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7425" name="Text Box 49"/>
          <p:cNvSpPr txBox="1">
            <a:spLocks noChangeArrowheads="1"/>
          </p:cNvSpPr>
          <p:nvPr/>
        </p:nvSpPr>
        <p:spPr bwMode="auto">
          <a:xfrm>
            <a:off x="2679700" y="4456113"/>
            <a:ext cx="501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top</a:t>
            </a:r>
          </a:p>
        </p:txBody>
      </p:sp>
      <p:sp>
        <p:nvSpPr>
          <p:cNvPr id="357426" name="Text Box 50"/>
          <p:cNvSpPr txBox="1">
            <a:spLocks noChangeArrowheads="1"/>
          </p:cNvSpPr>
          <p:nvPr/>
        </p:nvSpPr>
        <p:spPr bwMode="auto">
          <a:xfrm>
            <a:off x="5943600" y="4437063"/>
            <a:ext cx="882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bottom</a:t>
            </a:r>
          </a:p>
        </p:txBody>
      </p:sp>
      <p:sp>
        <p:nvSpPr>
          <p:cNvPr id="357427" name="Text Box 51"/>
          <p:cNvSpPr txBox="1">
            <a:spLocks noChangeArrowheads="1"/>
          </p:cNvSpPr>
          <p:nvPr/>
        </p:nvSpPr>
        <p:spPr bwMode="auto">
          <a:xfrm>
            <a:off x="2730500" y="5464175"/>
            <a:ext cx="501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top</a:t>
            </a:r>
          </a:p>
        </p:txBody>
      </p:sp>
      <p:sp>
        <p:nvSpPr>
          <p:cNvPr id="357428" name="Text Box 52"/>
          <p:cNvSpPr txBox="1">
            <a:spLocks noChangeArrowheads="1"/>
          </p:cNvSpPr>
          <p:nvPr/>
        </p:nvSpPr>
        <p:spPr bwMode="auto">
          <a:xfrm>
            <a:off x="5994400" y="5445125"/>
            <a:ext cx="882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bottom</a:t>
            </a:r>
          </a:p>
        </p:txBody>
      </p:sp>
      <p:sp>
        <p:nvSpPr>
          <p:cNvPr id="357429" name="Text Box 53"/>
          <p:cNvSpPr txBox="1">
            <a:spLocks noChangeArrowheads="1"/>
          </p:cNvSpPr>
          <p:nvPr/>
        </p:nvSpPr>
        <p:spPr bwMode="auto">
          <a:xfrm>
            <a:off x="1258888" y="5438775"/>
            <a:ext cx="1047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In slab 2</a:t>
            </a:r>
          </a:p>
        </p:txBody>
      </p:sp>
      <p:graphicFrame>
        <p:nvGraphicFramePr>
          <p:cNvPr id="357430" name="Object 54"/>
          <p:cNvGraphicFramePr>
            <a:graphicFrameLocks noChangeAspect="1"/>
          </p:cNvGraphicFramePr>
          <p:nvPr/>
        </p:nvGraphicFramePr>
        <p:xfrm>
          <a:off x="5727700" y="4724400"/>
          <a:ext cx="1939925" cy="738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7518" name="方程式" r:id="rId13" imgW="1028520" imgH="393480" progId="Equation.3">
                  <p:embed/>
                </p:oleObj>
              </mc:Choice>
              <mc:Fallback>
                <p:oleObj name="方程式" r:id="rId13" imgW="1028520" imgH="393480" progId="Equation.3">
                  <p:embed/>
                  <p:pic>
                    <p:nvPicPr>
                      <p:cNvPr id="0" name="Object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7700" y="4724400"/>
                        <a:ext cx="1939925" cy="738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7431" name="Object 55"/>
          <p:cNvGraphicFramePr>
            <a:graphicFrameLocks noChangeAspect="1"/>
          </p:cNvGraphicFramePr>
          <p:nvPr/>
        </p:nvGraphicFramePr>
        <p:xfrm>
          <a:off x="2692400" y="5786438"/>
          <a:ext cx="1963738" cy="738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7519" name="方程式" r:id="rId15" imgW="1041120" imgH="393480" progId="Equation.3">
                  <p:embed/>
                </p:oleObj>
              </mc:Choice>
              <mc:Fallback>
                <p:oleObj name="方程式" r:id="rId15" imgW="1041120" imgH="393480" progId="Equation.3">
                  <p:embed/>
                  <p:pic>
                    <p:nvPicPr>
                      <p:cNvPr id="0" name="Object 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2400" y="5786438"/>
                        <a:ext cx="1963738" cy="738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7432" name="Object 56"/>
          <p:cNvGraphicFramePr>
            <a:graphicFrameLocks noChangeAspect="1"/>
          </p:cNvGraphicFramePr>
          <p:nvPr/>
        </p:nvGraphicFramePr>
        <p:xfrm>
          <a:off x="5776913" y="5805488"/>
          <a:ext cx="1963737" cy="738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7520" name="方程式" r:id="rId17" imgW="1041120" imgH="393480" progId="Equation.3">
                  <p:embed/>
                </p:oleObj>
              </mc:Choice>
              <mc:Fallback>
                <p:oleObj name="方程式" r:id="rId17" imgW="1041120" imgH="393480" progId="Equation.3">
                  <p:embed/>
                  <p:pic>
                    <p:nvPicPr>
                      <p:cNvPr id="0" name="Object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76913" y="5805488"/>
                        <a:ext cx="1963737" cy="738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0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04813"/>
            <a:ext cx="7740650" cy="792162"/>
          </a:xfrm>
        </p:spPr>
        <p:txBody>
          <a:bodyPr/>
          <a:lstStyle/>
          <a:p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4.4.1.10 </a:t>
            </a:r>
            <a:r>
              <a:rPr kumimoji="0" lang="en-US" altLang="zh-TW" sz="21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(</a:t>
            </a:r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Susceptibility</a:t>
            </a:r>
            <a:r>
              <a:rPr kumimoji="0" lang="en-US" altLang="zh-TW" sz="21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),(</a:t>
            </a:r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Permittivity</a:t>
            </a:r>
            <a:r>
              <a:rPr kumimoji="0" lang="en-US" altLang="zh-TW" sz="21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),(</a:t>
            </a:r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Dielectric Constant)</a:t>
            </a:r>
          </a:p>
        </p:txBody>
      </p:sp>
      <p:sp>
        <p:nvSpPr>
          <p:cNvPr id="358424" name="Text Box 24"/>
          <p:cNvSpPr txBox="1">
            <a:spLocks noChangeArrowheads="1"/>
          </p:cNvSpPr>
          <p:nvPr/>
        </p:nvSpPr>
        <p:spPr bwMode="auto">
          <a:xfrm>
            <a:off x="468313" y="1196975"/>
            <a:ext cx="463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(f).</a:t>
            </a:r>
          </a:p>
        </p:txBody>
      </p:sp>
      <p:sp>
        <p:nvSpPr>
          <p:cNvPr id="358427" name="Rectangle 27"/>
          <p:cNvSpPr>
            <a:spLocks noChangeArrowheads="1"/>
          </p:cNvSpPr>
          <p:nvPr/>
        </p:nvSpPr>
        <p:spPr bwMode="auto">
          <a:xfrm>
            <a:off x="1233488" y="1397000"/>
            <a:ext cx="4895850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428" name="Line 28"/>
          <p:cNvSpPr>
            <a:spLocks noChangeShapeType="1"/>
          </p:cNvSpPr>
          <p:nvPr/>
        </p:nvSpPr>
        <p:spPr bwMode="auto">
          <a:xfrm>
            <a:off x="1233488" y="1757363"/>
            <a:ext cx="48958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58429" name="Line 29"/>
          <p:cNvSpPr>
            <a:spLocks noChangeShapeType="1"/>
          </p:cNvSpPr>
          <p:nvPr/>
        </p:nvSpPr>
        <p:spPr bwMode="auto">
          <a:xfrm>
            <a:off x="1233488" y="2189163"/>
            <a:ext cx="48958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58430" name="Line 30"/>
          <p:cNvSpPr>
            <a:spLocks noChangeShapeType="1"/>
          </p:cNvSpPr>
          <p:nvPr/>
        </p:nvSpPr>
        <p:spPr bwMode="auto">
          <a:xfrm>
            <a:off x="1233488" y="2333625"/>
            <a:ext cx="48958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58431" name="Line 31"/>
          <p:cNvSpPr>
            <a:spLocks noChangeShapeType="1"/>
          </p:cNvSpPr>
          <p:nvPr/>
        </p:nvSpPr>
        <p:spPr bwMode="auto">
          <a:xfrm>
            <a:off x="1233488" y="2836863"/>
            <a:ext cx="48958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58432" name="Rectangle 32"/>
          <p:cNvSpPr>
            <a:spLocks noChangeArrowheads="1"/>
          </p:cNvSpPr>
          <p:nvPr/>
        </p:nvSpPr>
        <p:spPr bwMode="auto">
          <a:xfrm>
            <a:off x="1233488" y="2981325"/>
            <a:ext cx="4895850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358433" name="Object 33"/>
          <p:cNvGraphicFramePr>
            <a:graphicFrameLocks noChangeAspect="1"/>
          </p:cNvGraphicFramePr>
          <p:nvPr/>
        </p:nvGraphicFramePr>
        <p:xfrm>
          <a:off x="6345238" y="1325563"/>
          <a:ext cx="479425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72" name="方程式" r:id="rId3" imgW="253800" imgH="152280" progId="Equation.3">
                  <p:embed/>
                </p:oleObj>
              </mc:Choice>
              <mc:Fallback>
                <p:oleObj name="方程式" r:id="rId3" imgW="253800" imgH="152280" progId="Equation.3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45238" y="1325563"/>
                        <a:ext cx="479425" cy="285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34" name="Object 34"/>
          <p:cNvGraphicFramePr>
            <a:graphicFrameLocks noChangeAspect="1"/>
          </p:cNvGraphicFramePr>
          <p:nvPr/>
        </p:nvGraphicFramePr>
        <p:xfrm>
          <a:off x="6346825" y="1592263"/>
          <a:ext cx="790575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73" name="方程式" r:id="rId5" imgW="419040" imgH="177480" progId="Equation.3">
                  <p:embed/>
                </p:oleObj>
              </mc:Choice>
              <mc:Fallback>
                <p:oleObj name="方程式" r:id="rId5" imgW="419040" imgH="177480" progId="Equation.3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46825" y="1592263"/>
                        <a:ext cx="790575" cy="333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35" name="Object 35"/>
          <p:cNvGraphicFramePr>
            <a:graphicFrameLocks noChangeAspect="1"/>
          </p:cNvGraphicFramePr>
          <p:nvPr/>
        </p:nvGraphicFramePr>
        <p:xfrm>
          <a:off x="6346825" y="1973263"/>
          <a:ext cx="790575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74" name="方程式" r:id="rId7" imgW="419040" imgH="177480" progId="Equation.3">
                  <p:embed/>
                </p:oleObj>
              </mc:Choice>
              <mc:Fallback>
                <p:oleObj name="方程式" r:id="rId7" imgW="419040" imgH="177480" progId="Equation.3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46825" y="1973263"/>
                        <a:ext cx="790575" cy="333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36" name="Object 36"/>
          <p:cNvGraphicFramePr>
            <a:graphicFrameLocks noChangeAspect="1"/>
          </p:cNvGraphicFramePr>
          <p:nvPr/>
        </p:nvGraphicFramePr>
        <p:xfrm>
          <a:off x="6356350" y="2216150"/>
          <a:ext cx="766763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75" name="方程式" r:id="rId9" imgW="406080" imgH="177480" progId="Equation.3">
                  <p:embed/>
                </p:oleObj>
              </mc:Choice>
              <mc:Fallback>
                <p:oleObj name="方程式" r:id="rId9" imgW="406080" imgH="177480" progId="Equation.3">
                  <p:embed/>
                  <p:pic>
                    <p:nvPicPr>
                      <p:cNvPr id="0" name="Object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56350" y="2216150"/>
                        <a:ext cx="766763" cy="333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37" name="Object 37"/>
          <p:cNvGraphicFramePr>
            <a:graphicFrameLocks noChangeAspect="1"/>
          </p:cNvGraphicFramePr>
          <p:nvPr/>
        </p:nvGraphicFramePr>
        <p:xfrm>
          <a:off x="6357938" y="2620963"/>
          <a:ext cx="766762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76" name="方程式" r:id="rId11" imgW="406080" imgH="177480" progId="Equation.3">
                  <p:embed/>
                </p:oleObj>
              </mc:Choice>
              <mc:Fallback>
                <p:oleObj name="方程式" r:id="rId11" imgW="406080" imgH="177480" progId="Equation.3">
                  <p:embed/>
                  <p:pic>
                    <p:nvPicPr>
                      <p:cNvPr id="0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57938" y="2620963"/>
                        <a:ext cx="766762" cy="333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38" name="Object 38"/>
          <p:cNvGraphicFramePr>
            <a:graphicFrameLocks noChangeAspect="1"/>
          </p:cNvGraphicFramePr>
          <p:nvPr/>
        </p:nvGraphicFramePr>
        <p:xfrm>
          <a:off x="6370638" y="2992438"/>
          <a:ext cx="479425" cy="261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77" name="方程式" r:id="rId13" imgW="253800" imgH="139680" progId="Equation.3">
                  <p:embed/>
                </p:oleObj>
              </mc:Choice>
              <mc:Fallback>
                <p:oleObj name="方程式" r:id="rId13" imgW="253800" imgH="139680" progId="Equation.3">
                  <p:embed/>
                  <p:pic>
                    <p:nvPicPr>
                      <p:cNvPr id="0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0638" y="2992438"/>
                        <a:ext cx="479425" cy="261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39" name="Text Box 39"/>
          <p:cNvSpPr txBox="1">
            <a:spLocks noChangeArrowheads="1"/>
          </p:cNvSpPr>
          <p:nvPr/>
        </p:nvSpPr>
        <p:spPr bwMode="auto">
          <a:xfrm>
            <a:off x="539750" y="3484563"/>
            <a:ext cx="4375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In slab 1, the total surface charge above :</a:t>
            </a:r>
          </a:p>
        </p:txBody>
      </p:sp>
      <p:graphicFrame>
        <p:nvGraphicFramePr>
          <p:cNvPr id="358440" name="Object 40"/>
          <p:cNvGraphicFramePr>
            <a:graphicFrameLocks noChangeAspect="1"/>
          </p:cNvGraphicFramePr>
          <p:nvPr/>
        </p:nvGraphicFramePr>
        <p:xfrm>
          <a:off x="5100638" y="3490913"/>
          <a:ext cx="576262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78" name="方程式" r:id="rId15" imgW="304560" imgH="177480" progId="Equation.3">
                  <p:embed/>
                </p:oleObj>
              </mc:Choice>
              <mc:Fallback>
                <p:oleObj name="方程式" r:id="rId15" imgW="304560" imgH="177480" progId="Equation.3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0638" y="3490913"/>
                        <a:ext cx="576262" cy="333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41" name="Text Box 41"/>
          <p:cNvSpPr txBox="1">
            <a:spLocks noChangeArrowheads="1"/>
          </p:cNvSpPr>
          <p:nvPr/>
        </p:nvSpPr>
        <p:spPr bwMode="auto">
          <a:xfrm>
            <a:off x="1500188" y="4141788"/>
            <a:ext cx="3359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the total surface charge below :</a:t>
            </a:r>
          </a:p>
        </p:txBody>
      </p:sp>
      <p:graphicFrame>
        <p:nvGraphicFramePr>
          <p:cNvPr id="358442" name="Object 42"/>
          <p:cNvGraphicFramePr>
            <a:graphicFrameLocks noChangeAspect="1"/>
          </p:cNvGraphicFramePr>
          <p:nvPr/>
        </p:nvGraphicFramePr>
        <p:xfrm>
          <a:off x="4932363" y="3986213"/>
          <a:ext cx="2425700" cy="738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79" name="方程式" r:id="rId17" imgW="1282680" imgH="393480" progId="Equation.3">
                  <p:embed/>
                </p:oleObj>
              </mc:Choice>
              <mc:Fallback>
                <p:oleObj name="方程式" r:id="rId17" imgW="1282680" imgH="393480" progId="Equation.3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363" y="3986213"/>
                        <a:ext cx="2425700" cy="738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43" name="Object 43"/>
          <p:cNvGraphicFramePr>
            <a:graphicFrameLocks noChangeAspect="1"/>
          </p:cNvGraphicFramePr>
          <p:nvPr/>
        </p:nvGraphicFramePr>
        <p:xfrm>
          <a:off x="7543800" y="3500438"/>
          <a:ext cx="1244600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80" name="方程式" r:id="rId19" imgW="685800" imgH="431640" progId="Equation.3">
                  <p:embed/>
                </p:oleObj>
              </mc:Choice>
              <mc:Fallback>
                <p:oleObj name="方程式" r:id="rId19" imgW="685800" imgH="431640" progId="Equation.3">
                  <p:embed/>
                  <p:pic>
                    <p:nvPicPr>
                      <p:cNvPr id="0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43800" y="3500438"/>
                        <a:ext cx="1244600" cy="781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44" name="Text Box 44"/>
          <p:cNvSpPr txBox="1">
            <a:spLocks noChangeArrowheads="1"/>
          </p:cNvSpPr>
          <p:nvPr/>
        </p:nvSpPr>
        <p:spPr bwMode="auto">
          <a:xfrm>
            <a:off x="539750" y="5013325"/>
            <a:ext cx="4375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In slab 2, the total surface charge above :</a:t>
            </a:r>
          </a:p>
        </p:txBody>
      </p:sp>
      <p:sp>
        <p:nvSpPr>
          <p:cNvPr id="358446" name="Text Box 46"/>
          <p:cNvSpPr txBox="1">
            <a:spLocks noChangeArrowheads="1"/>
          </p:cNvSpPr>
          <p:nvPr/>
        </p:nvSpPr>
        <p:spPr bwMode="auto">
          <a:xfrm>
            <a:off x="1476375" y="5942013"/>
            <a:ext cx="3359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the total surface charge below :</a:t>
            </a:r>
          </a:p>
        </p:txBody>
      </p:sp>
      <p:graphicFrame>
        <p:nvGraphicFramePr>
          <p:cNvPr id="358449" name="Object 49"/>
          <p:cNvGraphicFramePr>
            <a:graphicFrameLocks noChangeAspect="1"/>
          </p:cNvGraphicFramePr>
          <p:nvPr/>
        </p:nvGraphicFramePr>
        <p:xfrm>
          <a:off x="4956175" y="4851400"/>
          <a:ext cx="2378075" cy="738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81" name="方程式" r:id="rId21" imgW="1257120" imgH="393480" progId="Equation.3">
                  <p:embed/>
                </p:oleObj>
              </mc:Choice>
              <mc:Fallback>
                <p:oleObj name="方程式" r:id="rId21" imgW="1257120" imgH="393480" progId="Equation.3">
                  <p:embed/>
                  <p:pic>
                    <p:nvPicPr>
                      <p:cNvPr id="0" name="Object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6175" y="4851400"/>
                        <a:ext cx="2378075" cy="738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50" name="Object 50"/>
          <p:cNvGraphicFramePr>
            <a:graphicFrameLocks noChangeAspect="1"/>
          </p:cNvGraphicFramePr>
          <p:nvPr/>
        </p:nvGraphicFramePr>
        <p:xfrm>
          <a:off x="4932363" y="5715000"/>
          <a:ext cx="1609725" cy="738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82" name="方程式" r:id="rId23" imgW="850680" imgH="393480" progId="Equation.3">
                  <p:embed/>
                </p:oleObj>
              </mc:Choice>
              <mc:Fallback>
                <p:oleObj name="方程式" r:id="rId23" imgW="850680" imgH="393480" progId="Equation.3">
                  <p:embed/>
                  <p:pic>
                    <p:nvPicPr>
                      <p:cNvPr id="0" name="Object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363" y="5715000"/>
                        <a:ext cx="1609725" cy="738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51" name="Object 51"/>
          <p:cNvGraphicFramePr>
            <a:graphicFrameLocks noChangeAspect="1"/>
          </p:cNvGraphicFramePr>
          <p:nvPr/>
        </p:nvGraphicFramePr>
        <p:xfrm>
          <a:off x="7558088" y="5373688"/>
          <a:ext cx="1406525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83" name="方程式" r:id="rId25" imgW="774360" imgH="431640" progId="Equation.3">
                  <p:embed/>
                </p:oleObj>
              </mc:Choice>
              <mc:Fallback>
                <p:oleObj name="方程式" r:id="rId25" imgW="774360" imgH="431640" progId="Equation.3">
                  <p:embed/>
                  <p:pic>
                    <p:nvPicPr>
                      <p:cNvPr id="0" name="Object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8088" y="5373688"/>
                        <a:ext cx="1406525" cy="781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42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04813"/>
            <a:ext cx="7740650" cy="792162"/>
          </a:xfrm>
        </p:spPr>
        <p:txBody>
          <a:bodyPr/>
          <a:lstStyle/>
          <a:p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4.4.2.1 </a:t>
            </a:r>
            <a:r>
              <a:rPr kumimoji="0" lang="en-US" altLang="zh-TW" sz="21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(</a:t>
            </a:r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Boundary Value Problems with Linear Dielectrics)</a:t>
            </a:r>
          </a:p>
        </p:txBody>
      </p:sp>
      <p:sp>
        <p:nvSpPr>
          <p:cNvPr id="359450" name="Text Box 26"/>
          <p:cNvSpPr txBox="1">
            <a:spLocks noChangeArrowheads="1"/>
          </p:cNvSpPr>
          <p:nvPr/>
        </p:nvSpPr>
        <p:spPr bwMode="auto">
          <a:xfrm>
            <a:off x="468313" y="1268413"/>
            <a:ext cx="77041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2000"/>
              <a:t>In a homogeneous linear dielectric the bound charge density (</a:t>
            </a:r>
            <a:r>
              <a:rPr lang="en-US" altLang="zh-TW" sz="2000">
                <a:sym typeface="Symbol" panose="05050102010706020507" pitchFamily="18" charset="2"/>
              </a:rPr>
              <a:t></a:t>
            </a:r>
            <a:r>
              <a:rPr lang="en-US" altLang="zh-TW" sz="2000" baseline="-25000">
                <a:sym typeface="Symbol" panose="05050102010706020507" pitchFamily="18" charset="2"/>
              </a:rPr>
              <a:t>b</a:t>
            </a:r>
            <a:r>
              <a:rPr lang="en-US" altLang="zh-TW" sz="2000">
                <a:sym typeface="Symbol" panose="05050102010706020507" pitchFamily="18" charset="2"/>
              </a:rPr>
              <a:t>) is proportional to the free charge density </a:t>
            </a:r>
            <a:r>
              <a:rPr lang="en-US" altLang="zh-TW" sz="2000"/>
              <a:t>(</a:t>
            </a:r>
            <a:r>
              <a:rPr lang="en-US" altLang="zh-TW" sz="2000">
                <a:sym typeface="Symbol" panose="05050102010706020507" pitchFamily="18" charset="2"/>
              </a:rPr>
              <a:t></a:t>
            </a:r>
            <a:r>
              <a:rPr lang="en-US" altLang="zh-TW" sz="2000" baseline="-25000">
                <a:sym typeface="Symbol" panose="05050102010706020507" pitchFamily="18" charset="2"/>
              </a:rPr>
              <a:t>f</a:t>
            </a:r>
            <a:r>
              <a:rPr lang="en-US" altLang="zh-TW" sz="2000">
                <a:sym typeface="Symbol" panose="05050102010706020507" pitchFamily="18" charset="2"/>
              </a:rPr>
              <a:t>). </a:t>
            </a:r>
          </a:p>
        </p:txBody>
      </p:sp>
      <p:pic>
        <p:nvPicPr>
          <p:cNvPr id="359451" name="Picture 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2060575"/>
            <a:ext cx="5616575" cy="773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9452" name="Text Box 28"/>
          <p:cNvSpPr txBox="1">
            <a:spLocks noChangeArrowheads="1"/>
          </p:cNvSpPr>
          <p:nvPr/>
        </p:nvSpPr>
        <p:spPr bwMode="auto">
          <a:xfrm>
            <a:off x="468313" y="2943225"/>
            <a:ext cx="77041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2000">
                <a:solidFill>
                  <a:srgbClr val="B90523"/>
                </a:solidFill>
              </a:rPr>
              <a:t>In particular, </a:t>
            </a:r>
            <a:r>
              <a:rPr lang="en-US" altLang="zh-TW" sz="2000">
                <a:solidFill>
                  <a:srgbClr val="1903BB"/>
                </a:solidFill>
              </a:rPr>
              <a:t>unless free charge is embedded in the material</a:t>
            </a:r>
            <a:r>
              <a:rPr lang="en-US" altLang="zh-TW" sz="2000">
                <a:solidFill>
                  <a:srgbClr val="B90523"/>
                </a:solidFill>
              </a:rPr>
              <a:t>, </a:t>
            </a:r>
            <a:r>
              <a:rPr lang="en-US" altLang="zh-TW" sz="2000">
                <a:solidFill>
                  <a:srgbClr val="B90523"/>
                </a:solidFill>
                <a:sym typeface="Symbol" panose="05050102010706020507" pitchFamily="18" charset="2"/>
              </a:rPr>
              <a:t> =0 , and any net charge must reside </a:t>
            </a:r>
            <a:r>
              <a:rPr lang="en-US" altLang="zh-TW" sz="2000" u="sng">
                <a:solidFill>
                  <a:srgbClr val="B90523"/>
                </a:solidFill>
                <a:sym typeface="Symbol" panose="05050102010706020507" pitchFamily="18" charset="2"/>
              </a:rPr>
              <a:t>at the surface</a:t>
            </a:r>
            <a:r>
              <a:rPr lang="en-US" altLang="zh-TW" sz="2000">
                <a:solidFill>
                  <a:srgbClr val="B90523"/>
                </a:solidFill>
                <a:sym typeface="Symbol" panose="05050102010706020507" pitchFamily="18" charset="2"/>
              </a:rPr>
              <a:t>.</a:t>
            </a:r>
          </a:p>
        </p:txBody>
      </p:sp>
      <p:sp>
        <p:nvSpPr>
          <p:cNvPr id="359453" name="Text Box 29"/>
          <p:cNvSpPr txBox="1">
            <a:spLocks noChangeArrowheads="1"/>
          </p:cNvSpPr>
          <p:nvPr/>
        </p:nvSpPr>
        <p:spPr bwMode="auto">
          <a:xfrm>
            <a:off x="519113" y="3709988"/>
            <a:ext cx="5226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Remember the boundary conditions for dielectric :</a:t>
            </a:r>
          </a:p>
        </p:txBody>
      </p:sp>
      <p:graphicFrame>
        <p:nvGraphicFramePr>
          <p:cNvPr id="359454" name="Object 30"/>
          <p:cNvGraphicFramePr>
            <a:graphicFrameLocks noChangeAspect="1"/>
          </p:cNvGraphicFramePr>
          <p:nvPr/>
        </p:nvGraphicFramePr>
        <p:xfrm>
          <a:off x="1292225" y="4076700"/>
          <a:ext cx="2325688" cy="436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479" name="方程式" r:id="rId4" imgW="1282680" imgH="241200" progId="Equation.3">
                  <p:embed/>
                </p:oleObj>
              </mc:Choice>
              <mc:Fallback>
                <p:oleObj name="方程式" r:id="rId4" imgW="1282680" imgH="241200" progId="Equation.3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2225" y="4076700"/>
                        <a:ext cx="2325688" cy="436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9455" name="Object 31"/>
          <p:cNvGraphicFramePr>
            <a:graphicFrameLocks noChangeAspect="1"/>
          </p:cNvGraphicFramePr>
          <p:nvPr/>
        </p:nvGraphicFramePr>
        <p:xfrm>
          <a:off x="4298950" y="4076700"/>
          <a:ext cx="3225800" cy="436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480" name="方程式" r:id="rId6" imgW="1777680" imgH="241200" progId="Equation.3">
                  <p:embed/>
                </p:oleObj>
              </mc:Choice>
              <mc:Fallback>
                <p:oleObj name="方程式" r:id="rId6" imgW="1777680" imgH="241200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98950" y="4076700"/>
                        <a:ext cx="3225800" cy="436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9456" name="Line 32"/>
          <p:cNvSpPr>
            <a:spLocks noChangeShapeType="1"/>
          </p:cNvSpPr>
          <p:nvPr/>
        </p:nvSpPr>
        <p:spPr bwMode="auto">
          <a:xfrm>
            <a:off x="1619250" y="4941888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pic>
        <p:nvPicPr>
          <p:cNvPr id="359457" name="Picture 3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4681538"/>
            <a:ext cx="3384550" cy="436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9458" name="Picture 3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5300663"/>
            <a:ext cx="6696075" cy="75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66" name="Rectangle 2"/>
          <p:cNvSpPr>
            <a:spLocks noGrp="1" noChangeArrowheads="1"/>
          </p:cNvSpPr>
          <p:nvPr>
            <p:ph type="title"/>
          </p:nvPr>
        </p:nvSpPr>
        <p:spPr>
          <a:xfrm>
            <a:off x="504825" y="476250"/>
            <a:ext cx="7667625" cy="504825"/>
          </a:xfrm>
        </p:spPr>
        <p:txBody>
          <a:bodyPr/>
          <a:lstStyle/>
          <a:p>
            <a:r>
              <a:rPr kumimoji="0" lang="en-US" altLang="zh-TW" sz="28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4.1.2.1</a:t>
            </a:r>
            <a:r>
              <a:rPr kumimoji="0" lang="zh-TW" altLang="en-US" sz="28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 </a:t>
            </a:r>
            <a:r>
              <a:rPr lang="en-US" altLang="zh-TW" sz="28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(</a:t>
            </a:r>
            <a:r>
              <a:rPr lang="en-US" altLang="zh-TW" sz="28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Induced Dipoles)</a:t>
            </a:r>
          </a:p>
        </p:txBody>
      </p:sp>
      <p:pic>
        <p:nvPicPr>
          <p:cNvPr id="31847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1125538"/>
            <a:ext cx="504031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8474" name="Line 10"/>
          <p:cNvSpPr>
            <a:spLocks noChangeShapeType="1"/>
          </p:cNvSpPr>
          <p:nvPr/>
        </p:nvSpPr>
        <p:spPr bwMode="auto">
          <a:xfrm>
            <a:off x="3708400" y="1558925"/>
            <a:ext cx="3168650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pic>
        <p:nvPicPr>
          <p:cNvPr id="318475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628775"/>
            <a:ext cx="6624637" cy="113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8476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781300"/>
            <a:ext cx="4465637" cy="439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8477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575" y="3246438"/>
            <a:ext cx="4032250" cy="59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8478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3868738"/>
            <a:ext cx="3241675" cy="40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8479" name="Picture 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4292600"/>
            <a:ext cx="7272338" cy="124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8480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5734050"/>
            <a:ext cx="46799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8481" name="Text Box 17"/>
          <p:cNvSpPr txBox="1">
            <a:spLocks noChangeArrowheads="1"/>
          </p:cNvSpPr>
          <p:nvPr/>
        </p:nvSpPr>
        <p:spPr bwMode="auto">
          <a:xfrm>
            <a:off x="4716463" y="3824288"/>
            <a:ext cx="42291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TW" altLang="en-US" sz="2000">
                <a:sym typeface="Symbol" panose="05050102010706020507" pitchFamily="18" charset="2"/>
              </a:rPr>
              <a:t></a:t>
            </a:r>
            <a:r>
              <a:rPr lang="en-US" altLang="zh-TW" baseline="-25000">
                <a:sym typeface="Symbol" panose="05050102010706020507" pitchFamily="18" charset="2"/>
              </a:rPr>
              <a:t>e</a:t>
            </a:r>
            <a:r>
              <a:rPr lang="en-US" altLang="zh-TW">
                <a:sym typeface="Symbol" panose="05050102010706020507" pitchFamily="18" charset="2"/>
              </a:rPr>
              <a:t> : electric susceptibility of the medium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466" name="Rectangle 18"/>
          <p:cNvSpPr>
            <a:spLocks noChangeArrowheads="1"/>
          </p:cNvSpPr>
          <p:nvPr/>
        </p:nvSpPr>
        <p:spPr bwMode="auto">
          <a:xfrm>
            <a:off x="7019925" y="2492375"/>
            <a:ext cx="1944688" cy="187325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045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04813"/>
            <a:ext cx="7740650" cy="792162"/>
          </a:xfrm>
        </p:spPr>
        <p:txBody>
          <a:bodyPr/>
          <a:lstStyle/>
          <a:p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4.4.2.2 </a:t>
            </a:r>
            <a:r>
              <a:rPr kumimoji="0" lang="en-US" altLang="zh-TW" sz="21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(</a:t>
            </a:r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Boundary Value Problems with Linear Dielectrics)</a:t>
            </a:r>
          </a:p>
        </p:txBody>
      </p:sp>
      <p:sp>
        <p:nvSpPr>
          <p:cNvPr id="360460" name="Text Box 12"/>
          <p:cNvSpPr txBox="1">
            <a:spLocks noChangeArrowheads="1"/>
          </p:cNvSpPr>
          <p:nvPr/>
        </p:nvSpPr>
        <p:spPr bwMode="auto">
          <a:xfrm>
            <a:off x="468313" y="1214438"/>
            <a:ext cx="1651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sz="2000" b="1">
                <a:solidFill>
                  <a:srgbClr val="B90523"/>
                </a:solidFill>
              </a:rPr>
              <a:t>Example 4.7</a:t>
            </a:r>
          </a:p>
        </p:txBody>
      </p:sp>
      <p:sp>
        <p:nvSpPr>
          <p:cNvPr id="360462" name="Line 14"/>
          <p:cNvSpPr>
            <a:spLocks noChangeShapeType="1"/>
          </p:cNvSpPr>
          <p:nvPr/>
        </p:nvSpPr>
        <p:spPr bwMode="auto">
          <a:xfrm>
            <a:off x="611188" y="2349500"/>
            <a:ext cx="7777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60463" name="Rectangle 15"/>
          <p:cNvSpPr>
            <a:spLocks noChangeArrowheads="1"/>
          </p:cNvSpPr>
          <p:nvPr/>
        </p:nvSpPr>
        <p:spPr bwMode="auto">
          <a:xfrm>
            <a:off x="611188" y="1628775"/>
            <a:ext cx="81375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>
                <a:sym typeface="Symbol" panose="05050102010706020507" pitchFamily="18" charset="2"/>
              </a:rPr>
              <a:t>A sphere of homogeneous linear dielectri</a:t>
            </a:r>
            <a:r>
              <a:rPr lang="en-US" altLang="zh-TW">
                <a:sym typeface="Symbol" panose="05050102010706020507" pitchFamily="18" charset="2"/>
              </a:rPr>
              <a:t>c material is placed in an otherwise uniform electric field       . Find the electric field inside the sphere.</a:t>
            </a:r>
            <a:endParaRPr lang="zh-TW" altLang="en-US">
              <a:sym typeface="Symbol" panose="05050102010706020507" pitchFamily="18" charset="2"/>
            </a:endParaRPr>
          </a:p>
        </p:txBody>
      </p:sp>
      <p:graphicFrame>
        <p:nvGraphicFramePr>
          <p:cNvPr id="360464" name="Object 16"/>
          <p:cNvGraphicFramePr>
            <a:graphicFrameLocks noChangeAspect="1"/>
          </p:cNvGraphicFramePr>
          <p:nvPr/>
        </p:nvGraphicFramePr>
        <p:xfrm>
          <a:off x="2787650" y="1889125"/>
          <a:ext cx="344488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520" name="方程式" r:id="rId3" imgW="190440" imgH="253800" progId="Equation.3">
                  <p:embed/>
                </p:oleObj>
              </mc:Choice>
              <mc:Fallback>
                <p:oleObj name="方程式" r:id="rId3" imgW="190440" imgH="2538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7650" y="1889125"/>
                        <a:ext cx="344488" cy="460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0465" name="Oval 17"/>
          <p:cNvSpPr>
            <a:spLocks noChangeArrowheads="1"/>
          </p:cNvSpPr>
          <p:nvPr/>
        </p:nvSpPr>
        <p:spPr bwMode="auto">
          <a:xfrm>
            <a:off x="7451725" y="2924175"/>
            <a:ext cx="1081088" cy="1009650"/>
          </a:xfrm>
          <a:prstGeom prst="ellipse">
            <a:avLst/>
          </a:prstGeom>
          <a:gradFill rotWithShape="1">
            <a:gsLst>
              <a:gs pos="0">
                <a:srgbClr val="808080">
                  <a:gamma/>
                  <a:shade val="46275"/>
                  <a:invGamma/>
                </a:srgbClr>
              </a:gs>
              <a:gs pos="100000">
                <a:srgbClr val="80808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0467" name="Line 19"/>
          <p:cNvSpPr>
            <a:spLocks noChangeShapeType="1"/>
          </p:cNvSpPr>
          <p:nvPr/>
        </p:nvSpPr>
        <p:spPr bwMode="auto">
          <a:xfrm flipV="1">
            <a:off x="7235825" y="2636838"/>
            <a:ext cx="0" cy="1584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360468" name="Object 20"/>
          <p:cNvGraphicFramePr>
            <a:graphicFrameLocks noChangeAspect="1"/>
          </p:cNvGraphicFramePr>
          <p:nvPr/>
        </p:nvGraphicFramePr>
        <p:xfrm>
          <a:off x="7323138" y="3832225"/>
          <a:ext cx="344487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521" name="方程式" r:id="rId5" imgW="190440" imgH="253800" progId="Equation.3">
                  <p:embed/>
                </p:oleObj>
              </mc:Choice>
              <mc:Fallback>
                <p:oleObj name="方程式" r:id="rId5" imgW="190440" imgH="25380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23138" y="3832225"/>
                        <a:ext cx="344487" cy="460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0469" name="Text Box 21"/>
          <p:cNvSpPr txBox="1">
            <a:spLocks noChangeArrowheads="1"/>
          </p:cNvSpPr>
          <p:nvPr/>
        </p:nvSpPr>
        <p:spPr bwMode="auto">
          <a:xfrm>
            <a:off x="663575" y="2513013"/>
            <a:ext cx="59959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TW"/>
              <a:t>There is no free charge and only bound charges exist on the surface.</a:t>
            </a:r>
          </a:p>
        </p:txBody>
      </p:sp>
      <p:pic>
        <p:nvPicPr>
          <p:cNvPr id="360470" name="Picture 2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3141663"/>
            <a:ext cx="3889375" cy="703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0471" name="Text Box 23"/>
          <p:cNvSpPr txBox="1">
            <a:spLocks noChangeArrowheads="1"/>
          </p:cNvSpPr>
          <p:nvPr/>
        </p:nvSpPr>
        <p:spPr bwMode="auto">
          <a:xfrm>
            <a:off x="735013" y="3808413"/>
            <a:ext cx="3079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So the boundary conditions :</a:t>
            </a:r>
          </a:p>
        </p:txBody>
      </p:sp>
      <p:pic>
        <p:nvPicPr>
          <p:cNvPr id="360473" name="Picture 2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4149725"/>
            <a:ext cx="4103687" cy="64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0474" name="Picture 2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888" y="4868863"/>
            <a:ext cx="2843212" cy="34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0475" name="AutoShape 27"/>
          <p:cNvSpPr>
            <a:spLocks/>
          </p:cNvSpPr>
          <p:nvPr/>
        </p:nvSpPr>
        <p:spPr bwMode="auto">
          <a:xfrm>
            <a:off x="1258888" y="4365625"/>
            <a:ext cx="287337" cy="863600"/>
          </a:xfrm>
          <a:prstGeom prst="leftBrace">
            <a:avLst>
              <a:gd name="adj1" fmla="val 2504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0476" name="Text Box 28"/>
          <p:cNvSpPr txBox="1">
            <a:spLocks noChangeArrowheads="1"/>
          </p:cNvSpPr>
          <p:nvPr/>
        </p:nvSpPr>
        <p:spPr bwMode="auto">
          <a:xfrm>
            <a:off x="755650" y="5373688"/>
            <a:ext cx="2063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Inside the sphere :</a:t>
            </a:r>
          </a:p>
        </p:txBody>
      </p:sp>
      <p:graphicFrame>
        <p:nvGraphicFramePr>
          <p:cNvPr id="360477" name="Object 29"/>
          <p:cNvGraphicFramePr>
            <a:graphicFrameLocks noChangeAspect="1"/>
          </p:cNvGraphicFramePr>
          <p:nvPr/>
        </p:nvGraphicFramePr>
        <p:xfrm>
          <a:off x="908050" y="5672138"/>
          <a:ext cx="2511425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522" name="方程式" r:id="rId9" imgW="1384200" imgH="431640" progId="Equation.3">
                  <p:embed/>
                </p:oleObj>
              </mc:Choice>
              <mc:Fallback>
                <p:oleObj name="方程式" r:id="rId9" imgW="1384200" imgH="431640" progId="Equation.3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8050" y="5672138"/>
                        <a:ext cx="2511425" cy="781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0478" name="Text Box 30"/>
          <p:cNvSpPr txBox="1">
            <a:spLocks noChangeArrowheads="1"/>
          </p:cNvSpPr>
          <p:nvPr/>
        </p:nvSpPr>
        <p:spPr bwMode="auto">
          <a:xfrm>
            <a:off x="4284663" y="5373688"/>
            <a:ext cx="2241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Outside the sphere :</a:t>
            </a:r>
          </a:p>
        </p:txBody>
      </p:sp>
      <p:graphicFrame>
        <p:nvGraphicFramePr>
          <p:cNvPr id="360479" name="Object 31"/>
          <p:cNvGraphicFramePr>
            <a:graphicFrameLocks noChangeAspect="1"/>
          </p:cNvGraphicFramePr>
          <p:nvPr/>
        </p:nvGraphicFramePr>
        <p:xfrm>
          <a:off x="4521200" y="5672138"/>
          <a:ext cx="3938588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523" name="方程式" r:id="rId11" imgW="2171520" imgH="431640" progId="Equation.3">
                  <p:embed/>
                </p:oleObj>
              </mc:Choice>
              <mc:Fallback>
                <p:oleObj name="方程式" r:id="rId11" imgW="2171520" imgH="431640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1200" y="5672138"/>
                        <a:ext cx="3938588" cy="781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5" name="Rectangle 3"/>
          <p:cNvSpPr>
            <a:spLocks noGrp="1" noChangeArrowheads="1"/>
          </p:cNvSpPr>
          <p:nvPr>
            <p:ph type="title"/>
          </p:nvPr>
        </p:nvSpPr>
        <p:spPr>
          <a:xfrm>
            <a:off x="395288" y="404813"/>
            <a:ext cx="7740650" cy="792162"/>
          </a:xfrm>
        </p:spPr>
        <p:txBody>
          <a:bodyPr/>
          <a:lstStyle/>
          <a:p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4.4.2.3 </a:t>
            </a:r>
            <a:r>
              <a:rPr kumimoji="0" lang="en-US" altLang="zh-TW" sz="21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(</a:t>
            </a:r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Boundary Value Problems with Linear Dielectrics)</a:t>
            </a:r>
          </a:p>
        </p:txBody>
      </p:sp>
      <p:graphicFrame>
        <p:nvGraphicFramePr>
          <p:cNvPr id="361490" name="Object 18"/>
          <p:cNvGraphicFramePr>
            <a:graphicFrameLocks noChangeAspect="1"/>
          </p:cNvGraphicFramePr>
          <p:nvPr/>
        </p:nvGraphicFramePr>
        <p:xfrm>
          <a:off x="1746250" y="1916113"/>
          <a:ext cx="2211388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1615" name="方程式" r:id="rId3" imgW="1218960" imgH="431640" progId="Equation.3">
                  <p:embed/>
                </p:oleObj>
              </mc:Choice>
              <mc:Fallback>
                <p:oleObj name="方程式" r:id="rId3" imgW="1218960" imgH="43164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6250" y="1916113"/>
                        <a:ext cx="2211388" cy="781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1492" name="Object 20"/>
          <p:cNvGraphicFramePr>
            <a:graphicFrameLocks noChangeAspect="1"/>
          </p:cNvGraphicFramePr>
          <p:nvPr/>
        </p:nvGraphicFramePr>
        <p:xfrm>
          <a:off x="4046538" y="1916113"/>
          <a:ext cx="3478212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1616" name="方程式" r:id="rId5" imgW="1917360" imgH="431640" progId="Equation.3">
                  <p:embed/>
                </p:oleObj>
              </mc:Choice>
              <mc:Fallback>
                <p:oleObj name="方程式" r:id="rId5" imgW="1917360" imgH="43164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46538" y="1916113"/>
                        <a:ext cx="3478212" cy="781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61493" name="Picture 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196975"/>
            <a:ext cx="4103688" cy="64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1494" name="Line 22"/>
          <p:cNvSpPr>
            <a:spLocks noChangeShapeType="1"/>
          </p:cNvSpPr>
          <p:nvPr/>
        </p:nvSpPr>
        <p:spPr bwMode="auto">
          <a:xfrm>
            <a:off x="1979613" y="1773238"/>
            <a:ext cx="792162" cy="0"/>
          </a:xfrm>
          <a:prstGeom prst="line">
            <a:avLst/>
          </a:prstGeom>
          <a:noFill/>
          <a:ln w="22225">
            <a:solidFill>
              <a:srgbClr val="B9052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61495" name="Line 23"/>
          <p:cNvSpPr>
            <a:spLocks noChangeShapeType="1"/>
          </p:cNvSpPr>
          <p:nvPr/>
        </p:nvSpPr>
        <p:spPr bwMode="auto">
          <a:xfrm>
            <a:off x="5292725" y="1773238"/>
            <a:ext cx="792163" cy="0"/>
          </a:xfrm>
          <a:prstGeom prst="line">
            <a:avLst/>
          </a:prstGeom>
          <a:noFill/>
          <a:ln w="22225">
            <a:solidFill>
              <a:srgbClr val="B9052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61496" name="Line 24"/>
          <p:cNvSpPr>
            <a:spLocks noChangeShapeType="1"/>
          </p:cNvSpPr>
          <p:nvPr/>
        </p:nvSpPr>
        <p:spPr bwMode="auto">
          <a:xfrm>
            <a:off x="827088" y="2349500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361498" name="Object 26"/>
          <p:cNvGraphicFramePr>
            <a:graphicFrameLocks noChangeAspect="1"/>
          </p:cNvGraphicFramePr>
          <p:nvPr/>
        </p:nvGraphicFramePr>
        <p:xfrm>
          <a:off x="2481263" y="2857500"/>
          <a:ext cx="920750" cy="436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1617" name="方程式" r:id="rId8" imgW="507960" imgH="241200" progId="Equation.3">
                  <p:embed/>
                </p:oleObj>
              </mc:Choice>
              <mc:Fallback>
                <p:oleObj name="方程式" r:id="rId8" imgW="507960" imgH="241200" progId="Equation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1263" y="2857500"/>
                        <a:ext cx="920750" cy="436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1499" name="Object 27"/>
          <p:cNvGraphicFramePr>
            <a:graphicFrameLocks noChangeAspect="1"/>
          </p:cNvGraphicFramePr>
          <p:nvPr/>
        </p:nvGraphicFramePr>
        <p:xfrm>
          <a:off x="3494088" y="2708275"/>
          <a:ext cx="622300" cy="712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1618" name="方程式" r:id="rId10" imgW="342720" imgH="393480" progId="Equation.3">
                  <p:embed/>
                </p:oleObj>
              </mc:Choice>
              <mc:Fallback>
                <p:oleObj name="方程式" r:id="rId10" imgW="342720" imgH="393480" progId="Equation.3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4088" y="2708275"/>
                        <a:ext cx="622300" cy="712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1500" name="Text Box 28"/>
          <p:cNvSpPr txBox="1">
            <a:spLocks noChangeArrowheads="1"/>
          </p:cNvSpPr>
          <p:nvPr/>
        </p:nvSpPr>
        <p:spPr bwMode="auto">
          <a:xfrm>
            <a:off x="5148263" y="2838450"/>
            <a:ext cx="450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for</a:t>
            </a:r>
          </a:p>
        </p:txBody>
      </p:sp>
      <p:graphicFrame>
        <p:nvGraphicFramePr>
          <p:cNvPr id="361501" name="Object 29"/>
          <p:cNvGraphicFramePr>
            <a:graphicFrameLocks noChangeAspect="1"/>
          </p:cNvGraphicFramePr>
          <p:nvPr/>
        </p:nvGraphicFramePr>
        <p:xfrm>
          <a:off x="5599113" y="2855913"/>
          <a:ext cx="576262" cy="322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1619" name="方程式" r:id="rId12" imgW="317160" imgH="177480" progId="Equation.3">
                  <p:embed/>
                </p:oleObj>
              </mc:Choice>
              <mc:Fallback>
                <p:oleObj name="方程式" r:id="rId12" imgW="317160" imgH="177480" progId="Equation.3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99113" y="2855913"/>
                        <a:ext cx="576262" cy="322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1502" name="Object 30"/>
          <p:cNvGraphicFramePr>
            <a:graphicFrameLocks noChangeAspect="1"/>
          </p:cNvGraphicFramePr>
          <p:nvPr/>
        </p:nvGraphicFramePr>
        <p:xfrm>
          <a:off x="2541588" y="3644900"/>
          <a:ext cx="806450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1620" name="方程式" r:id="rId14" imgW="444240" imgH="215640" progId="Equation.3">
                  <p:embed/>
                </p:oleObj>
              </mc:Choice>
              <mc:Fallback>
                <p:oleObj name="方程式" r:id="rId14" imgW="444240" imgH="215640" progId="Equation.3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1588" y="3644900"/>
                        <a:ext cx="806450" cy="390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1503" name="Object 31"/>
          <p:cNvGraphicFramePr>
            <a:graphicFrameLocks noChangeAspect="1"/>
          </p:cNvGraphicFramePr>
          <p:nvPr/>
        </p:nvGraphicFramePr>
        <p:xfrm>
          <a:off x="3419475" y="3473450"/>
          <a:ext cx="1406525" cy="712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1621" name="方程式" r:id="rId16" imgW="774360" imgH="393480" progId="Equation.3">
                  <p:embed/>
                </p:oleObj>
              </mc:Choice>
              <mc:Fallback>
                <p:oleObj name="方程式" r:id="rId16" imgW="774360" imgH="393480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475" y="3473450"/>
                        <a:ext cx="1406525" cy="712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1504" name="Text Box 32"/>
          <p:cNvSpPr txBox="1">
            <a:spLocks noChangeArrowheads="1"/>
          </p:cNvSpPr>
          <p:nvPr/>
        </p:nvSpPr>
        <p:spPr bwMode="auto">
          <a:xfrm>
            <a:off x="5148263" y="3603625"/>
            <a:ext cx="450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for</a:t>
            </a:r>
          </a:p>
        </p:txBody>
      </p:sp>
      <p:graphicFrame>
        <p:nvGraphicFramePr>
          <p:cNvPr id="361505" name="Object 33"/>
          <p:cNvGraphicFramePr>
            <a:graphicFrameLocks noChangeAspect="1"/>
          </p:cNvGraphicFramePr>
          <p:nvPr/>
        </p:nvGraphicFramePr>
        <p:xfrm>
          <a:off x="5599113" y="3621088"/>
          <a:ext cx="576262" cy="322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1622" name="方程式" r:id="rId18" imgW="317160" imgH="177480" progId="Equation.3">
                  <p:embed/>
                </p:oleObj>
              </mc:Choice>
              <mc:Fallback>
                <p:oleObj name="方程式" r:id="rId18" imgW="317160" imgH="177480" progId="Equation.3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99113" y="3621088"/>
                        <a:ext cx="576262" cy="322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1506" name="AutoShape 34"/>
          <p:cNvSpPr>
            <a:spLocks/>
          </p:cNvSpPr>
          <p:nvPr/>
        </p:nvSpPr>
        <p:spPr bwMode="auto">
          <a:xfrm>
            <a:off x="2051050" y="2817813"/>
            <a:ext cx="431800" cy="1296987"/>
          </a:xfrm>
          <a:prstGeom prst="leftBrace">
            <a:avLst>
              <a:gd name="adj1" fmla="val 2503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61507" name="Picture 3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7100" y="4514850"/>
            <a:ext cx="4103688" cy="64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1508" name="Line 36"/>
          <p:cNvSpPr>
            <a:spLocks noChangeShapeType="1"/>
          </p:cNvSpPr>
          <p:nvPr/>
        </p:nvSpPr>
        <p:spPr bwMode="auto">
          <a:xfrm>
            <a:off x="2125663" y="5091113"/>
            <a:ext cx="792162" cy="0"/>
          </a:xfrm>
          <a:prstGeom prst="line">
            <a:avLst/>
          </a:prstGeom>
          <a:noFill/>
          <a:ln w="22225">
            <a:solidFill>
              <a:srgbClr val="B9052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61509" name="Line 37"/>
          <p:cNvSpPr>
            <a:spLocks noChangeShapeType="1"/>
          </p:cNvSpPr>
          <p:nvPr/>
        </p:nvSpPr>
        <p:spPr bwMode="auto">
          <a:xfrm>
            <a:off x="3132138" y="5157788"/>
            <a:ext cx="1584325" cy="0"/>
          </a:xfrm>
          <a:prstGeom prst="line">
            <a:avLst/>
          </a:prstGeom>
          <a:noFill/>
          <a:ln w="22225">
            <a:solidFill>
              <a:srgbClr val="B9052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361510" name="Object 38"/>
          <p:cNvGraphicFramePr>
            <a:graphicFrameLocks noChangeAspect="1"/>
          </p:cNvGraphicFramePr>
          <p:nvPr/>
        </p:nvGraphicFramePr>
        <p:xfrm>
          <a:off x="1709738" y="5384800"/>
          <a:ext cx="2717800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1623" name="方程式" r:id="rId20" imgW="1498320" imgH="431640" progId="Equation.3">
                  <p:embed/>
                </p:oleObj>
              </mc:Choice>
              <mc:Fallback>
                <p:oleObj name="方程式" r:id="rId20" imgW="1498320" imgH="431640" progId="Equation.3">
                  <p:embed/>
                  <p:pic>
                    <p:nvPicPr>
                      <p:cNvPr id="0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9738" y="5384800"/>
                        <a:ext cx="2717800" cy="781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1511" name="Object 39"/>
          <p:cNvGraphicFramePr>
            <a:graphicFrameLocks noChangeAspect="1"/>
          </p:cNvGraphicFramePr>
          <p:nvPr/>
        </p:nvGraphicFramePr>
        <p:xfrm>
          <a:off x="4489450" y="5384800"/>
          <a:ext cx="3754438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1624" name="方程式" r:id="rId22" imgW="2070000" imgH="431640" progId="Equation.3">
                  <p:embed/>
                </p:oleObj>
              </mc:Choice>
              <mc:Fallback>
                <p:oleObj name="方程式" r:id="rId22" imgW="2070000" imgH="431640" progId="Equation.3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9450" y="5384800"/>
                        <a:ext cx="3754438" cy="781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1514" name="Line 42"/>
          <p:cNvSpPr>
            <a:spLocks noChangeShapeType="1"/>
          </p:cNvSpPr>
          <p:nvPr/>
        </p:nvSpPr>
        <p:spPr bwMode="auto">
          <a:xfrm>
            <a:off x="1042988" y="5818188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4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04813"/>
            <a:ext cx="7740650" cy="792162"/>
          </a:xfrm>
        </p:spPr>
        <p:txBody>
          <a:bodyPr/>
          <a:lstStyle/>
          <a:p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4.4.2.4 </a:t>
            </a:r>
            <a:r>
              <a:rPr kumimoji="0" lang="en-US" altLang="zh-TW" sz="21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(</a:t>
            </a:r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Boundary Value Problems with Linear Dielectrics)</a:t>
            </a:r>
          </a:p>
        </p:txBody>
      </p:sp>
      <p:graphicFrame>
        <p:nvGraphicFramePr>
          <p:cNvPr id="362505" name="Object 9"/>
          <p:cNvGraphicFramePr>
            <a:graphicFrameLocks noChangeAspect="1"/>
          </p:cNvGraphicFramePr>
          <p:nvPr/>
        </p:nvGraphicFramePr>
        <p:xfrm>
          <a:off x="2384425" y="1706563"/>
          <a:ext cx="1403350" cy="436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2640" name="方程式" r:id="rId3" imgW="774360" imgH="241200" progId="Equation.3">
                  <p:embed/>
                </p:oleObj>
              </mc:Choice>
              <mc:Fallback>
                <p:oleObj name="方程式" r:id="rId3" imgW="774360" imgH="2412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4425" y="1706563"/>
                        <a:ext cx="1403350" cy="436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2506" name="Object 10"/>
          <p:cNvGraphicFramePr>
            <a:graphicFrameLocks noChangeAspect="1"/>
          </p:cNvGraphicFramePr>
          <p:nvPr/>
        </p:nvGraphicFramePr>
        <p:xfrm>
          <a:off x="3857625" y="1557338"/>
          <a:ext cx="1290638" cy="712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2641" name="方程式" r:id="rId5" imgW="711000" imgH="393480" progId="Equation.3">
                  <p:embed/>
                </p:oleObj>
              </mc:Choice>
              <mc:Fallback>
                <p:oleObj name="方程式" r:id="rId5" imgW="711000" imgH="39348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7625" y="1557338"/>
                        <a:ext cx="1290638" cy="712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2507" name="Text Box 11"/>
          <p:cNvSpPr txBox="1">
            <a:spLocks noChangeArrowheads="1"/>
          </p:cNvSpPr>
          <p:nvPr/>
        </p:nvSpPr>
        <p:spPr bwMode="auto">
          <a:xfrm>
            <a:off x="5776913" y="1687513"/>
            <a:ext cx="450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for</a:t>
            </a:r>
          </a:p>
        </p:txBody>
      </p:sp>
      <p:graphicFrame>
        <p:nvGraphicFramePr>
          <p:cNvPr id="362508" name="Object 12"/>
          <p:cNvGraphicFramePr>
            <a:graphicFrameLocks noChangeAspect="1"/>
          </p:cNvGraphicFramePr>
          <p:nvPr/>
        </p:nvGraphicFramePr>
        <p:xfrm>
          <a:off x="6227763" y="1704975"/>
          <a:ext cx="576262" cy="322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2642" name="方程式" r:id="rId7" imgW="317160" imgH="177480" progId="Equation.3">
                  <p:embed/>
                </p:oleObj>
              </mc:Choice>
              <mc:Fallback>
                <p:oleObj name="方程式" r:id="rId7" imgW="317160" imgH="17748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7763" y="1704975"/>
                        <a:ext cx="576262" cy="322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2509" name="Object 13"/>
          <p:cNvGraphicFramePr>
            <a:graphicFrameLocks noChangeAspect="1"/>
          </p:cNvGraphicFramePr>
          <p:nvPr/>
        </p:nvGraphicFramePr>
        <p:xfrm>
          <a:off x="2686050" y="2493963"/>
          <a:ext cx="806450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2643" name="方程式" r:id="rId9" imgW="444240" imgH="215640" progId="Equation.3">
                  <p:embed/>
                </p:oleObj>
              </mc:Choice>
              <mc:Fallback>
                <p:oleObj name="方程式" r:id="rId9" imgW="444240" imgH="21564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6050" y="2493963"/>
                        <a:ext cx="806450" cy="390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2510" name="Object 14"/>
          <p:cNvGraphicFramePr>
            <a:graphicFrameLocks noChangeAspect="1"/>
          </p:cNvGraphicFramePr>
          <p:nvPr/>
        </p:nvGraphicFramePr>
        <p:xfrm>
          <a:off x="3609975" y="2322513"/>
          <a:ext cx="1314450" cy="712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2644" name="方程式" r:id="rId11" imgW="723600" imgH="393480" progId="Equation.3">
                  <p:embed/>
                </p:oleObj>
              </mc:Choice>
              <mc:Fallback>
                <p:oleObj name="方程式" r:id="rId11" imgW="723600" imgH="39348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9975" y="2322513"/>
                        <a:ext cx="1314450" cy="712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2511" name="Text Box 15"/>
          <p:cNvSpPr txBox="1">
            <a:spLocks noChangeArrowheads="1"/>
          </p:cNvSpPr>
          <p:nvPr/>
        </p:nvSpPr>
        <p:spPr bwMode="auto">
          <a:xfrm>
            <a:off x="5776913" y="2452688"/>
            <a:ext cx="450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for</a:t>
            </a:r>
          </a:p>
        </p:txBody>
      </p:sp>
      <p:graphicFrame>
        <p:nvGraphicFramePr>
          <p:cNvPr id="362512" name="Object 16"/>
          <p:cNvGraphicFramePr>
            <a:graphicFrameLocks noChangeAspect="1"/>
          </p:cNvGraphicFramePr>
          <p:nvPr/>
        </p:nvGraphicFramePr>
        <p:xfrm>
          <a:off x="6227763" y="2470150"/>
          <a:ext cx="576262" cy="322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2645" name="方程式" r:id="rId13" imgW="317160" imgH="177480" progId="Equation.3">
                  <p:embed/>
                </p:oleObj>
              </mc:Choice>
              <mc:Fallback>
                <p:oleObj name="方程式" r:id="rId13" imgW="317160" imgH="17748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7763" y="2470150"/>
                        <a:ext cx="576262" cy="322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2513" name="AutoShape 17"/>
          <p:cNvSpPr>
            <a:spLocks/>
          </p:cNvSpPr>
          <p:nvPr/>
        </p:nvSpPr>
        <p:spPr bwMode="auto">
          <a:xfrm>
            <a:off x="1979613" y="1666875"/>
            <a:ext cx="431800" cy="1296988"/>
          </a:xfrm>
          <a:prstGeom prst="leftBrace">
            <a:avLst>
              <a:gd name="adj1" fmla="val 2503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2520" name="Line 24"/>
          <p:cNvSpPr>
            <a:spLocks noChangeShapeType="1"/>
          </p:cNvSpPr>
          <p:nvPr/>
        </p:nvSpPr>
        <p:spPr bwMode="auto">
          <a:xfrm>
            <a:off x="971550" y="4089400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62521" name="AutoShape 25"/>
          <p:cNvSpPr>
            <a:spLocks/>
          </p:cNvSpPr>
          <p:nvPr/>
        </p:nvSpPr>
        <p:spPr bwMode="auto">
          <a:xfrm>
            <a:off x="2051050" y="3440113"/>
            <a:ext cx="431800" cy="1296987"/>
          </a:xfrm>
          <a:prstGeom prst="leftBrace">
            <a:avLst>
              <a:gd name="adj1" fmla="val 2503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362522" name="Object 26"/>
          <p:cNvGraphicFramePr>
            <a:graphicFrameLocks noChangeAspect="1"/>
          </p:cNvGraphicFramePr>
          <p:nvPr/>
        </p:nvGraphicFramePr>
        <p:xfrm>
          <a:off x="2671763" y="3508375"/>
          <a:ext cx="1403350" cy="436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2646" name="方程式" r:id="rId15" imgW="774360" imgH="241200" progId="Equation.3">
                  <p:embed/>
                </p:oleObj>
              </mc:Choice>
              <mc:Fallback>
                <p:oleObj name="方程式" r:id="rId15" imgW="774360" imgH="241200" progId="Equation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71763" y="3508375"/>
                        <a:ext cx="1403350" cy="436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2523" name="Object 27"/>
          <p:cNvGraphicFramePr>
            <a:graphicFrameLocks noChangeAspect="1"/>
          </p:cNvGraphicFramePr>
          <p:nvPr/>
        </p:nvGraphicFramePr>
        <p:xfrm>
          <a:off x="2659063" y="3984625"/>
          <a:ext cx="1839912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2647" name="方程式" r:id="rId17" imgW="1015920" imgH="431640" progId="Equation.3">
                  <p:embed/>
                </p:oleObj>
              </mc:Choice>
              <mc:Fallback>
                <p:oleObj name="方程式" r:id="rId17" imgW="1015920" imgH="431640" progId="Equation.3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9063" y="3984625"/>
                        <a:ext cx="1839912" cy="781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2524" name="Object 28"/>
          <p:cNvGraphicFramePr>
            <a:graphicFrameLocks noChangeAspect="1"/>
          </p:cNvGraphicFramePr>
          <p:nvPr/>
        </p:nvGraphicFramePr>
        <p:xfrm>
          <a:off x="4640263" y="4016375"/>
          <a:ext cx="1909762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2648" name="方程式" r:id="rId19" imgW="1054080" imgH="431640" progId="Equation.3">
                  <p:embed/>
                </p:oleObj>
              </mc:Choice>
              <mc:Fallback>
                <p:oleObj name="方程式" r:id="rId19" imgW="1054080" imgH="431640" progId="Equation.3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0263" y="4016375"/>
                        <a:ext cx="1909762" cy="781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2525" name="Text Box 29"/>
          <p:cNvSpPr txBox="1">
            <a:spLocks noChangeArrowheads="1"/>
          </p:cNvSpPr>
          <p:nvPr/>
        </p:nvSpPr>
        <p:spPr bwMode="auto">
          <a:xfrm>
            <a:off x="6784975" y="3460750"/>
            <a:ext cx="450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for</a:t>
            </a:r>
          </a:p>
        </p:txBody>
      </p:sp>
      <p:graphicFrame>
        <p:nvGraphicFramePr>
          <p:cNvPr id="362526" name="Object 30"/>
          <p:cNvGraphicFramePr>
            <a:graphicFrameLocks noChangeAspect="1"/>
          </p:cNvGraphicFramePr>
          <p:nvPr/>
        </p:nvGraphicFramePr>
        <p:xfrm>
          <a:off x="7235825" y="3478213"/>
          <a:ext cx="576263" cy="322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2649" name="方程式" r:id="rId21" imgW="317160" imgH="177480" progId="Equation.3">
                  <p:embed/>
                </p:oleObj>
              </mc:Choice>
              <mc:Fallback>
                <p:oleObj name="方程式" r:id="rId21" imgW="317160" imgH="177480" progId="Equation.3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5825" y="3478213"/>
                        <a:ext cx="576263" cy="322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2527" name="Text Box 31"/>
          <p:cNvSpPr txBox="1">
            <a:spLocks noChangeArrowheads="1"/>
          </p:cNvSpPr>
          <p:nvPr/>
        </p:nvSpPr>
        <p:spPr bwMode="auto">
          <a:xfrm>
            <a:off x="6784975" y="4225925"/>
            <a:ext cx="450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for</a:t>
            </a:r>
          </a:p>
        </p:txBody>
      </p:sp>
      <p:graphicFrame>
        <p:nvGraphicFramePr>
          <p:cNvPr id="362528" name="Object 32"/>
          <p:cNvGraphicFramePr>
            <a:graphicFrameLocks noChangeAspect="1"/>
          </p:cNvGraphicFramePr>
          <p:nvPr/>
        </p:nvGraphicFramePr>
        <p:xfrm>
          <a:off x="7235825" y="4243388"/>
          <a:ext cx="576263" cy="322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2650" name="方程式" r:id="rId22" imgW="317160" imgH="177480" progId="Equation.3">
                  <p:embed/>
                </p:oleObj>
              </mc:Choice>
              <mc:Fallback>
                <p:oleObj name="方程式" r:id="rId22" imgW="317160" imgH="177480" progId="Equation.3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5825" y="4243388"/>
                        <a:ext cx="576263" cy="322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62529" name="Picture 33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5300663"/>
            <a:ext cx="67659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5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04813"/>
            <a:ext cx="7740650" cy="792162"/>
          </a:xfrm>
        </p:spPr>
        <p:txBody>
          <a:bodyPr/>
          <a:lstStyle/>
          <a:p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4.4.2.5 </a:t>
            </a:r>
            <a:r>
              <a:rPr kumimoji="0" lang="en-US" altLang="zh-TW" sz="21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(</a:t>
            </a:r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Boundary Value Problems with Linear Dielectrics)</a:t>
            </a:r>
          </a:p>
        </p:txBody>
      </p:sp>
      <p:sp>
        <p:nvSpPr>
          <p:cNvPr id="363542" name="Text Box 22"/>
          <p:cNvSpPr txBox="1">
            <a:spLocks noChangeArrowheads="1"/>
          </p:cNvSpPr>
          <p:nvPr/>
        </p:nvSpPr>
        <p:spPr bwMode="auto">
          <a:xfrm>
            <a:off x="468313" y="1214438"/>
            <a:ext cx="1651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sz="2000" b="1">
                <a:solidFill>
                  <a:srgbClr val="B90523"/>
                </a:solidFill>
              </a:rPr>
              <a:t>Example 4.8</a:t>
            </a:r>
          </a:p>
        </p:txBody>
      </p:sp>
      <p:sp>
        <p:nvSpPr>
          <p:cNvPr id="363543" name="Line 23"/>
          <p:cNvSpPr>
            <a:spLocks noChangeShapeType="1"/>
          </p:cNvSpPr>
          <p:nvPr/>
        </p:nvSpPr>
        <p:spPr bwMode="auto">
          <a:xfrm>
            <a:off x="611188" y="2708275"/>
            <a:ext cx="7777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63544" name="Rectangle 24"/>
          <p:cNvSpPr>
            <a:spLocks noChangeArrowheads="1"/>
          </p:cNvSpPr>
          <p:nvPr/>
        </p:nvSpPr>
        <p:spPr bwMode="auto">
          <a:xfrm>
            <a:off x="611188" y="1628775"/>
            <a:ext cx="8137525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TW">
                <a:sym typeface="Symbol" panose="05050102010706020507" pitchFamily="18" charset="2"/>
              </a:rPr>
              <a:t>Suppose the entire region below the plane z = 0 is filled with </a:t>
            </a:r>
            <a:r>
              <a:rPr lang="en-US" altLang="zh-TW">
                <a:solidFill>
                  <a:srgbClr val="B90523"/>
                </a:solidFill>
                <a:sym typeface="Symbol" panose="05050102010706020507" pitchFamily="18" charset="2"/>
              </a:rPr>
              <a:t>uniform linear dielectric material</a:t>
            </a:r>
            <a:r>
              <a:rPr lang="en-US" altLang="zh-TW">
                <a:sym typeface="Symbol" panose="05050102010706020507" pitchFamily="18" charset="2"/>
              </a:rPr>
              <a:t> of susceptibility      . Calculate the force on a point charge q situated a distance above the origin.</a:t>
            </a:r>
            <a:endParaRPr lang="zh-TW" altLang="en-US">
              <a:sym typeface="Symbol" panose="05050102010706020507" pitchFamily="18" charset="2"/>
            </a:endParaRPr>
          </a:p>
        </p:txBody>
      </p:sp>
      <p:graphicFrame>
        <p:nvGraphicFramePr>
          <p:cNvPr id="363545" name="Object 25"/>
          <p:cNvGraphicFramePr>
            <a:graphicFrameLocks noChangeAspect="1"/>
          </p:cNvGraphicFramePr>
          <p:nvPr/>
        </p:nvGraphicFramePr>
        <p:xfrm>
          <a:off x="4140200" y="1844675"/>
          <a:ext cx="320675" cy="414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3579" name="方程式" r:id="rId3" imgW="177480" imgH="228600" progId="Equation.3">
                  <p:embed/>
                </p:oleObj>
              </mc:Choice>
              <mc:Fallback>
                <p:oleObj name="方程式" r:id="rId3" imgW="177480" imgH="22860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0200" y="1844675"/>
                        <a:ext cx="320675" cy="414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3553" name="Freeform 33"/>
          <p:cNvSpPr>
            <a:spLocks/>
          </p:cNvSpPr>
          <p:nvPr/>
        </p:nvSpPr>
        <p:spPr bwMode="auto">
          <a:xfrm>
            <a:off x="2484438" y="4364038"/>
            <a:ext cx="3692525" cy="1198562"/>
          </a:xfrm>
          <a:custGeom>
            <a:avLst/>
            <a:gdLst>
              <a:gd name="T0" fmla="*/ 97 w 2326"/>
              <a:gd name="T1" fmla="*/ 427 h 755"/>
              <a:gd name="T2" fmla="*/ 121 w 2326"/>
              <a:gd name="T3" fmla="*/ 715 h 755"/>
              <a:gd name="T4" fmla="*/ 257 w 2326"/>
              <a:gd name="T5" fmla="*/ 723 h 755"/>
              <a:gd name="T6" fmla="*/ 329 w 2326"/>
              <a:gd name="T7" fmla="*/ 699 h 755"/>
              <a:gd name="T8" fmla="*/ 353 w 2326"/>
              <a:gd name="T9" fmla="*/ 691 h 755"/>
              <a:gd name="T10" fmla="*/ 537 w 2326"/>
              <a:gd name="T11" fmla="*/ 699 h 755"/>
              <a:gd name="T12" fmla="*/ 857 w 2326"/>
              <a:gd name="T13" fmla="*/ 691 h 755"/>
              <a:gd name="T14" fmla="*/ 1025 w 2326"/>
              <a:gd name="T15" fmla="*/ 691 h 755"/>
              <a:gd name="T16" fmla="*/ 1089 w 2326"/>
              <a:gd name="T17" fmla="*/ 707 h 755"/>
              <a:gd name="T18" fmla="*/ 1353 w 2326"/>
              <a:gd name="T19" fmla="*/ 683 h 755"/>
              <a:gd name="T20" fmla="*/ 1825 w 2326"/>
              <a:gd name="T21" fmla="*/ 667 h 755"/>
              <a:gd name="T22" fmla="*/ 1977 w 2326"/>
              <a:gd name="T23" fmla="*/ 587 h 755"/>
              <a:gd name="T24" fmla="*/ 2009 w 2326"/>
              <a:gd name="T25" fmla="*/ 539 h 755"/>
              <a:gd name="T26" fmla="*/ 2193 w 2326"/>
              <a:gd name="T27" fmla="*/ 443 h 755"/>
              <a:gd name="T28" fmla="*/ 2233 w 2326"/>
              <a:gd name="T29" fmla="*/ 379 h 755"/>
              <a:gd name="T30" fmla="*/ 2281 w 2326"/>
              <a:gd name="T31" fmla="*/ 283 h 755"/>
              <a:gd name="T32" fmla="*/ 2321 w 2326"/>
              <a:gd name="T33" fmla="*/ 227 h 755"/>
              <a:gd name="T34" fmla="*/ 2321 w 2326"/>
              <a:gd name="T35" fmla="*/ 27 h 755"/>
              <a:gd name="T36" fmla="*/ 2249 w 2326"/>
              <a:gd name="T37" fmla="*/ 43 h 755"/>
              <a:gd name="T38" fmla="*/ 2225 w 2326"/>
              <a:gd name="T39" fmla="*/ 59 h 755"/>
              <a:gd name="T40" fmla="*/ 2201 w 2326"/>
              <a:gd name="T41" fmla="*/ 75 h 755"/>
              <a:gd name="T42" fmla="*/ 2169 w 2326"/>
              <a:gd name="T43" fmla="*/ 115 h 755"/>
              <a:gd name="T44" fmla="*/ 2137 w 2326"/>
              <a:gd name="T45" fmla="*/ 155 h 755"/>
              <a:gd name="T46" fmla="*/ 2025 w 2326"/>
              <a:gd name="T47" fmla="*/ 211 h 755"/>
              <a:gd name="T48" fmla="*/ 1961 w 2326"/>
              <a:gd name="T49" fmla="*/ 259 h 755"/>
              <a:gd name="T50" fmla="*/ 1913 w 2326"/>
              <a:gd name="T51" fmla="*/ 291 h 755"/>
              <a:gd name="T52" fmla="*/ 1873 w 2326"/>
              <a:gd name="T53" fmla="*/ 331 h 755"/>
              <a:gd name="T54" fmla="*/ 1857 w 2326"/>
              <a:gd name="T55" fmla="*/ 355 h 755"/>
              <a:gd name="T56" fmla="*/ 1833 w 2326"/>
              <a:gd name="T57" fmla="*/ 363 h 755"/>
              <a:gd name="T58" fmla="*/ 1785 w 2326"/>
              <a:gd name="T59" fmla="*/ 395 h 755"/>
              <a:gd name="T60" fmla="*/ 1745 w 2326"/>
              <a:gd name="T61" fmla="*/ 435 h 755"/>
              <a:gd name="T62" fmla="*/ 1617 w 2326"/>
              <a:gd name="T63" fmla="*/ 443 h 755"/>
              <a:gd name="T64" fmla="*/ 1297 w 2326"/>
              <a:gd name="T65" fmla="*/ 451 h 755"/>
              <a:gd name="T66" fmla="*/ 721 w 2326"/>
              <a:gd name="T67" fmla="*/ 459 h 755"/>
              <a:gd name="T68" fmla="*/ 97 w 2326"/>
              <a:gd name="T69" fmla="*/ 427 h 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26" h="755">
                <a:moveTo>
                  <a:pt x="97" y="427"/>
                </a:moveTo>
                <a:cubicBezTo>
                  <a:pt x="66" y="520"/>
                  <a:pt x="0" y="755"/>
                  <a:pt x="121" y="715"/>
                </a:cubicBezTo>
                <a:cubicBezTo>
                  <a:pt x="164" y="719"/>
                  <a:pt x="215" y="736"/>
                  <a:pt x="257" y="723"/>
                </a:cubicBezTo>
                <a:cubicBezTo>
                  <a:pt x="257" y="723"/>
                  <a:pt x="317" y="703"/>
                  <a:pt x="329" y="699"/>
                </a:cubicBezTo>
                <a:cubicBezTo>
                  <a:pt x="337" y="696"/>
                  <a:pt x="353" y="691"/>
                  <a:pt x="353" y="691"/>
                </a:cubicBezTo>
                <a:cubicBezTo>
                  <a:pt x="429" y="702"/>
                  <a:pt x="454" y="706"/>
                  <a:pt x="537" y="699"/>
                </a:cubicBezTo>
                <a:cubicBezTo>
                  <a:pt x="640" y="678"/>
                  <a:pt x="751" y="699"/>
                  <a:pt x="857" y="691"/>
                </a:cubicBezTo>
                <a:cubicBezTo>
                  <a:pt x="917" y="671"/>
                  <a:pt x="962" y="676"/>
                  <a:pt x="1025" y="691"/>
                </a:cubicBezTo>
                <a:cubicBezTo>
                  <a:pt x="1046" y="696"/>
                  <a:pt x="1089" y="707"/>
                  <a:pt x="1089" y="707"/>
                </a:cubicBezTo>
                <a:cubicBezTo>
                  <a:pt x="1177" y="698"/>
                  <a:pt x="1266" y="700"/>
                  <a:pt x="1353" y="683"/>
                </a:cubicBezTo>
                <a:cubicBezTo>
                  <a:pt x="1382" y="684"/>
                  <a:pt x="1742" y="722"/>
                  <a:pt x="1825" y="667"/>
                </a:cubicBezTo>
                <a:cubicBezTo>
                  <a:pt x="1851" y="588"/>
                  <a:pt x="1906" y="611"/>
                  <a:pt x="1977" y="587"/>
                </a:cubicBezTo>
                <a:cubicBezTo>
                  <a:pt x="1988" y="571"/>
                  <a:pt x="1993" y="550"/>
                  <a:pt x="2009" y="539"/>
                </a:cubicBezTo>
                <a:cubicBezTo>
                  <a:pt x="2069" y="499"/>
                  <a:pt x="2124" y="466"/>
                  <a:pt x="2193" y="443"/>
                </a:cubicBezTo>
                <a:cubicBezTo>
                  <a:pt x="2212" y="386"/>
                  <a:pt x="2195" y="404"/>
                  <a:pt x="2233" y="379"/>
                </a:cubicBezTo>
                <a:cubicBezTo>
                  <a:pt x="2243" y="348"/>
                  <a:pt x="2263" y="310"/>
                  <a:pt x="2281" y="283"/>
                </a:cubicBezTo>
                <a:cubicBezTo>
                  <a:pt x="2295" y="261"/>
                  <a:pt x="2319" y="258"/>
                  <a:pt x="2321" y="227"/>
                </a:cubicBezTo>
                <a:cubicBezTo>
                  <a:pt x="2326" y="160"/>
                  <a:pt x="2321" y="94"/>
                  <a:pt x="2321" y="27"/>
                </a:cubicBezTo>
                <a:cubicBezTo>
                  <a:pt x="2281" y="0"/>
                  <a:pt x="2305" y="6"/>
                  <a:pt x="2249" y="43"/>
                </a:cubicBezTo>
                <a:cubicBezTo>
                  <a:pt x="2241" y="48"/>
                  <a:pt x="2233" y="54"/>
                  <a:pt x="2225" y="59"/>
                </a:cubicBezTo>
                <a:cubicBezTo>
                  <a:pt x="2217" y="64"/>
                  <a:pt x="2201" y="75"/>
                  <a:pt x="2201" y="75"/>
                </a:cubicBezTo>
                <a:cubicBezTo>
                  <a:pt x="2181" y="135"/>
                  <a:pt x="2210" y="63"/>
                  <a:pt x="2169" y="115"/>
                </a:cubicBezTo>
                <a:cubicBezTo>
                  <a:pt x="2125" y="170"/>
                  <a:pt x="2206" y="109"/>
                  <a:pt x="2137" y="155"/>
                </a:cubicBezTo>
                <a:cubicBezTo>
                  <a:pt x="2107" y="199"/>
                  <a:pt x="2076" y="202"/>
                  <a:pt x="2025" y="211"/>
                </a:cubicBezTo>
                <a:cubicBezTo>
                  <a:pt x="2004" y="242"/>
                  <a:pt x="1991" y="242"/>
                  <a:pt x="1961" y="259"/>
                </a:cubicBezTo>
                <a:cubicBezTo>
                  <a:pt x="1944" y="268"/>
                  <a:pt x="1913" y="291"/>
                  <a:pt x="1913" y="291"/>
                </a:cubicBezTo>
                <a:cubicBezTo>
                  <a:pt x="1870" y="355"/>
                  <a:pt x="1926" y="278"/>
                  <a:pt x="1873" y="331"/>
                </a:cubicBezTo>
                <a:cubicBezTo>
                  <a:pt x="1866" y="338"/>
                  <a:pt x="1865" y="349"/>
                  <a:pt x="1857" y="355"/>
                </a:cubicBezTo>
                <a:cubicBezTo>
                  <a:pt x="1850" y="360"/>
                  <a:pt x="1840" y="359"/>
                  <a:pt x="1833" y="363"/>
                </a:cubicBezTo>
                <a:cubicBezTo>
                  <a:pt x="1816" y="372"/>
                  <a:pt x="1785" y="395"/>
                  <a:pt x="1785" y="395"/>
                </a:cubicBezTo>
                <a:cubicBezTo>
                  <a:pt x="1778" y="416"/>
                  <a:pt x="1772" y="435"/>
                  <a:pt x="1745" y="435"/>
                </a:cubicBezTo>
                <a:cubicBezTo>
                  <a:pt x="1703" y="426"/>
                  <a:pt x="1660" y="441"/>
                  <a:pt x="1617" y="443"/>
                </a:cubicBezTo>
                <a:cubicBezTo>
                  <a:pt x="1510" y="447"/>
                  <a:pt x="1404" y="448"/>
                  <a:pt x="1297" y="451"/>
                </a:cubicBezTo>
                <a:cubicBezTo>
                  <a:pt x="1103" y="490"/>
                  <a:pt x="937" y="463"/>
                  <a:pt x="721" y="459"/>
                </a:cubicBezTo>
                <a:cubicBezTo>
                  <a:pt x="428" y="441"/>
                  <a:pt x="636" y="453"/>
                  <a:pt x="97" y="427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63548" name="AutoShape 28"/>
          <p:cNvSpPr>
            <a:spLocks noChangeArrowheads="1"/>
          </p:cNvSpPr>
          <p:nvPr/>
        </p:nvSpPr>
        <p:spPr bwMode="auto">
          <a:xfrm>
            <a:off x="2554288" y="4364038"/>
            <a:ext cx="3600450" cy="792162"/>
          </a:xfrm>
          <a:prstGeom prst="parallelogram">
            <a:avLst>
              <a:gd name="adj" fmla="val 11362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kx="3284103" algn="bl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3554" name="Line 34"/>
          <p:cNvSpPr>
            <a:spLocks noChangeShapeType="1"/>
          </p:cNvSpPr>
          <p:nvPr/>
        </p:nvSpPr>
        <p:spPr bwMode="auto">
          <a:xfrm flipV="1">
            <a:off x="4281488" y="3355975"/>
            <a:ext cx="0" cy="12969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63555" name="Line 35"/>
          <p:cNvSpPr>
            <a:spLocks noChangeShapeType="1"/>
          </p:cNvSpPr>
          <p:nvPr/>
        </p:nvSpPr>
        <p:spPr bwMode="auto">
          <a:xfrm>
            <a:off x="4284663" y="4627563"/>
            <a:ext cx="2519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63556" name="Line 36"/>
          <p:cNvSpPr>
            <a:spLocks noChangeShapeType="1"/>
          </p:cNvSpPr>
          <p:nvPr/>
        </p:nvSpPr>
        <p:spPr bwMode="auto">
          <a:xfrm flipH="1">
            <a:off x="3059113" y="4627563"/>
            <a:ext cx="122555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63557" name="Line 37"/>
          <p:cNvSpPr>
            <a:spLocks noChangeShapeType="1"/>
          </p:cNvSpPr>
          <p:nvPr/>
        </p:nvSpPr>
        <p:spPr bwMode="auto">
          <a:xfrm>
            <a:off x="4284663" y="4627563"/>
            <a:ext cx="574675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63558" name="Oval 38"/>
          <p:cNvSpPr>
            <a:spLocks noChangeArrowheads="1"/>
          </p:cNvSpPr>
          <p:nvPr/>
        </p:nvSpPr>
        <p:spPr bwMode="auto">
          <a:xfrm>
            <a:off x="4211638" y="3546475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3559" name="Line 39"/>
          <p:cNvSpPr>
            <a:spLocks noChangeShapeType="1"/>
          </p:cNvSpPr>
          <p:nvPr/>
        </p:nvSpPr>
        <p:spPr bwMode="auto">
          <a:xfrm>
            <a:off x="4284663" y="3619500"/>
            <a:ext cx="574675" cy="13668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63560" name="Text Box 40"/>
          <p:cNvSpPr txBox="1">
            <a:spLocks noChangeArrowheads="1"/>
          </p:cNvSpPr>
          <p:nvPr/>
        </p:nvSpPr>
        <p:spPr bwMode="auto">
          <a:xfrm>
            <a:off x="3924300" y="3927475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d</a:t>
            </a:r>
          </a:p>
        </p:txBody>
      </p:sp>
      <p:sp>
        <p:nvSpPr>
          <p:cNvPr id="363561" name="Text Box 41"/>
          <p:cNvSpPr txBox="1">
            <a:spLocks noChangeArrowheads="1"/>
          </p:cNvSpPr>
          <p:nvPr/>
        </p:nvSpPr>
        <p:spPr bwMode="auto">
          <a:xfrm>
            <a:off x="4211638" y="3835400"/>
            <a:ext cx="3032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>
                <a:sym typeface="Symbol" panose="05050102010706020507" pitchFamily="18" charset="2"/>
              </a:rPr>
              <a:t></a:t>
            </a:r>
          </a:p>
        </p:txBody>
      </p:sp>
      <p:sp>
        <p:nvSpPr>
          <p:cNvPr id="363562" name="Text Box 42"/>
          <p:cNvSpPr txBox="1">
            <a:spLocks noChangeArrowheads="1"/>
          </p:cNvSpPr>
          <p:nvPr/>
        </p:nvSpPr>
        <p:spPr bwMode="auto">
          <a:xfrm>
            <a:off x="3903663" y="3351213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q</a:t>
            </a:r>
          </a:p>
        </p:txBody>
      </p:sp>
      <p:sp>
        <p:nvSpPr>
          <p:cNvPr id="363563" name="Text Box 43"/>
          <p:cNvSpPr txBox="1">
            <a:spLocks noChangeArrowheads="1"/>
          </p:cNvSpPr>
          <p:nvPr/>
        </p:nvSpPr>
        <p:spPr bwMode="auto">
          <a:xfrm>
            <a:off x="2771775" y="5805488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x</a:t>
            </a:r>
          </a:p>
        </p:txBody>
      </p:sp>
      <p:sp>
        <p:nvSpPr>
          <p:cNvPr id="363564" name="Text Box 44"/>
          <p:cNvSpPr txBox="1">
            <a:spLocks noChangeArrowheads="1"/>
          </p:cNvSpPr>
          <p:nvPr/>
        </p:nvSpPr>
        <p:spPr bwMode="auto">
          <a:xfrm>
            <a:off x="6588125" y="4195763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TW"/>
              <a:t>y</a:t>
            </a:r>
          </a:p>
        </p:txBody>
      </p:sp>
      <p:sp>
        <p:nvSpPr>
          <p:cNvPr id="363565" name="Text Box 45"/>
          <p:cNvSpPr txBox="1">
            <a:spLocks noChangeArrowheads="1"/>
          </p:cNvSpPr>
          <p:nvPr/>
        </p:nvSpPr>
        <p:spPr bwMode="auto">
          <a:xfrm>
            <a:off x="4140200" y="2917825"/>
            <a:ext cx="298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z</a:t>
            </a:r>
          </a:p>
        </p:txBody>
      </p:sp>
      <p:sp>
        <p:nvSpPr>
          <p:cNvPr id="363567" name="Text Box 47"/>
          <p:cNvSpPr txBox="1">
            <a:spLocks noChangeArrowheads="1"/>
          </p:cNvSpPr>
          <p:nvPr/>
        </p:nvSpPr>
        <p:spPr bwMode="auto">
          <a:xfrm>
            <a:off x="4284663" y="4627563"/>
            <a:ext cx="260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r</a:t>
            </a:r>
          </a:p>
        </p:txBody>
      </p:sp>
      <p:sp>
        <p:nvSpPr>
          <p:cNvPr id="363568" name="Line 48"/>
          <p:cNvSpPr>
            <a:spLocks noChangeShapeType="1"/>
          </p:cNvSpPr>
          <p:nvPr/>
        </p:nvSpPr>
        <p:spPr bwMode="auto">
          <a:xfrm>
            <a:off x="5219700" y="5157788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04813"/>
            <a:ext cx="7740650" cy="792162"/>
          </a:xfrm>
        </p:spPr>
        <p:txBody>
          <a:bodyPr/>
          <a:lstStyle/>
          <a:p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4.4.2.6 </a:t>
            </a:r>
            <a:r>
              <a:rPr kumimoji="0" lang="en-US" altLang="zh-TW" sz="21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(</a:t>
            </a:r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Boundary Value Problems with Linear Dielectrics)</a:t>
            </a:r>
          </a:p>
        </p:txBody>
      </p:sp>
      <p:sp>
        <p:nvSpPr>
          <p:cNvPr id="364567" name="Text Box 23"/>
          <p:cNvSpPr txBox="1">
            <a:spLocks noChangeArrowheads="1"/>
          </p:cNvSpPr>
          <p:nvPr/>
        </p:nvSpPr>
        <p:spPr bwMode="auto">
          <a:xfrm>
            <a:off x="611188" y="1268413"/>
            <a:ext cx="80835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TW"/>
              <a:t>The </a:t>
            </a:r>
            <a:r>
              <a:rPr lang="en-US" altLang="zh-TW">
                <a:solidFill>
                  <a:srgbClr val="B90523"/>
                </a:solidFill>
              </a:rPr>
              <a:t>surface bound charge</a:t>
            </a:r>
            <a:r>
              <a:rPr lang="en-US" altLang="zh-TW"/>
              <a:t> on the xy plane is of opposite sign to q, so the force will be attractive.</a:t>
            </a:r>
          </a:p>
          <a:p>
            <a:endParaRPr lang="en-US" altLang="zh-TW"/>
          </a:p>
          <a:p>
            <a:r>
              <a:rPr lang="en-US" altLang="zh-TW"/>
              <a:t>Let us first calculate </a:t>
            </a:r>
            <a:r>
              <a:rPr lang="en-US" altLang="zh-TW">
                <a:sym typeface="Symbol" panose="05050102010706020507" pitchFamily="18" charset="2"/>
              </a:rPr>
              <a:t></a:t>
            </a:r>
            <a:r>
              <a:rPr lang="en-US" altLang="zh-TW" baseline="-25000">
                <a:sym typeface="Symbol" panose="05050102010706020507" pitchFamily="18" charset="2"/>
              </a:rPr>
              <a:t>b</a:t>
            </a:r>
            <a:r>
              <a:rPr lang="en-US" altLang="zh-TW">
                <a:sym typeface="Symbol" panose="05050102010706020507" pitchFamily="18" charset="2"/>
              </a:rPr>
              <a:t> :</a:t>
            </a:r>
          </a:p>
        </p:txBody>
      </p:sp>
      <p:graphicFrame>
        <p:nvGraphicFramePr>
          <p:cNvPr id="364568" name="Object 24"/>
          <p:cNvGraphicFramePr>
            <a:graphicFrameLocks noChangeAspect="1"/>
          </p:cNvGraphicFramePr>
          <p:nvPr/>
        </p:nvGraphicFramePr>
        <p:xfrm>
          <a:off x="3482975" y="2065338"/>
          <a:ext cx="2673350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4616" name="方程式" r:id="rId3" imgW="1473120" imgH="253800" progId="Equation.3">
                  <p:embed/>
                </p:oleObj>
              </mc:Choice>
              <mc:Fallback>
                <p:oleObj name="方程式" r:id="rId3" imgW="1473120" imgH="253800" progId="Equation.3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82975" y="2065338"/>
                        <a:ext cx="2673350" cy="460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4569" name="Text Box 25"/>
          <p:cNvSpPr txBox="1">
            <a:spLocks noChangeArrowheads="1"/>
          </p:cNvSpPr>
          <p:nvPr/>
        </p:nvSpPr>
        <p:spPr bwMode="auto">
          <a:xfrm>
            <a:off x="611188" y="2584450"/>
            <a:ext cx="82089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TW"/>
              <a:t>Where E</a:t>
            </a:r>
            <a:r>
              <a:rPr lang="en-US" altLang="zh-TW" baseline="-25000"/>
              <a:t>z</a:t>
            </a:r>
            <a:r>
              <a:rPr lang="en-US" altLang="zh-TW"/>
              <a:t> is the z-component of </a:t>
            </a:r>
            <a:r>
              <a:rPr lang="en-US" altLang="zh-TW">
                <a:solidFill>
                  <a:srgbClr val="B90523"/>
                </a:solidFill>
              </a:rPr>
              <a:t>the total field</a:t>
            </a:r>
            <a:r>
              <a:rPr lang="en-US" altLang="zh-TW"/>
              <a:t> just outside the dielectric, at z = 0.</a:t>
            </a:r>
          </a:p>
        </p:txBody>
      </p:sp>
      <p:sp>
        <p:nvSpPr>
          <p:cNvPr id="364570" name="Text Box 26"/>
          <p:cNvSpPr txBox="1">
            <a:spLocks noChangeArrowheads="1"/>
          </p:cNvSpPr>
          <p:nvPr/>
        </p:nvSpPr>
        <p:spPr bwMode="auto">
          <a:xfrm>
            <a:off x="611188" y="3062288"/>
            <a:ext cx="6788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>
                <a:solidFill>
                  <a:srgbClr val="1903BB"/>
                </a:solidFill>
              </a:rPr>
              <a:t>The contribution of charge q to the z-component of the total field :</a:t>
            </a:r>
          </a:p>
        </p:txBody>
      </p:sp>
      <p:graphicFrame>
        <p:nvGraphicFramePr>
          <p:cNvPr id="364571" name="Object 27"/>
          <p:cNvGraphicFramePr>
            <a:graphicFrameLocks noChangeAspect="1"/>
          </p:cNvGraphicFramePr>
          <p:nvPr/>
        </p:nvGraphicFramePr>
        <p:xfrm>
          <a:off x="1704975" y="3438525"/>
          <a:ext cx="5530850" cy="782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4617" name="方程式" r:id="rId5" imgW="3047760" imgH="431640" progId="Equation.3">
                  <p:embed/>
                </p:oleObj>
              </mc:Choice>
              <mc:Fallback>
                <p:oleObj name="方程式" r:id="rId5" imgW="3047760" imgH="431640" progId="Equation.3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4975" y="3438525"/>
                        <a:ext cx="5530850" cy="782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4572" name="Text Box 28"/>
          <p:cNvSpPr txBox="1">
            <a:spLocks noChangeArrowheads="1"/>
          </p:cNvSpPr>
          <p:nvPr/>
        </p:nvSpPr>
        <p:spPr bwMode="auto">
          <a:xfrm>
            <a:off x="611188" y="4214813"/>
            <a:ext cx="7677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>
                <a:solidFill>
                  <a:srgbClr val="1903BB"/>
                </a:solidFill>
              </a:rPr>
              <a:t>The contribution of the bound charge to the z-component of the total field :</a:t>
            </a:r>
          </a:p>
        </p:txBody>
      </p:sp>
      <p:graphicFrame>
        <p:nvGraphicFramePr>
          <p:cNvPr id="364573" name="Object 29"/>
          <p:cNvGraphicFramePr>
            <a:graphicFrameLocks noChangeAspect="1"/>
          </p:cNvGraphicFramePr>
          <p:nvPr/>
        </p:nvGraphicFramePr>
        <p:xfrm>
          <a:off x="3697288" y="4518025"/>
          <a:ext cx="1520825" cy="782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4618" name="方程式" r:id="rId7" imgW="838080" imgH="431640" progId="Equation.3">
                  <p:embed/>
                </p:oleObj>
              </mc:Choice>
              <mc:Fallback>
                <p:oleObj name="方程式" r:id="rId7" imgW="838080" imgH="431640" progId="Equation.3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7288" y="4518025"/>
                        <a:ext cx="1520825" cy="782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4574" name="Text Box 30"/>
          <p:cNvSpPr txBox="1">
            <a:spLocks noChangeArrowheads="1"/>
          </p:cNvSpPr>
          <p:nvPr/>
        </p:nvSpPr>
        <p:spPr bwMode="auto">
          <a:xfrm>
            <a:off x="592138" y="5321300"/>
            <a:ext cx="1174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Therefore</a:t>
            </a:r>
          </a:p>
        </p:txBody>
      </p:sp>
      <p:graphicFrame>
        <p:nvGraphicFramePr>
          <p:cNvPr id="364575" name="Object 31"/>
          <p:cNvGraphicFramePr>
            <a:graphicFrameLocks noChangeAspect="1"/>
          </p:cNvGraphicFramePr>
          <p:nvPr/>
        </p:nvGraphicFramePr>
        <p:xfrm>
          <a:off x="2119313" y="5545138"/>
          <a:ext cx="5116512" cy="782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4619" name="方程式" r:id="rId9" imgW="2819160" imgH="431640" progId="Equation.3">
                  <p:embed/>
                </p:oleObj>
              </mc:Choice>
              <mc:Fallback>
                <p:oleObj name="方程式" r:id="rId9" imgW="2819160" imgH="431640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9313" y="5545138"/>
                        <a:ext cx="5116512" cy="782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5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04813"/>
            <a:ext cx="7740650" cy="792162"/>
          </a:xfrm>
        </p:spPr>
        <p:txBody>
          <a:bodyPr/>
          <a:lstStyle/>
          <a:p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4.4.2.7 </a:t>
            </a:r>
            <a:r>
              <a:rPr kumimoji="0" lang="en-US" altLang="zh-TW" sz="21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(</a:t>
            </a:r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Boundary Value Problems with Linear Dielectrics)</a:t>
            </a:r>
          </a:p>
        </p:txBody>
      </p:sp>
      <p:sp>
        <p:nvSpPr>
          <p:cNvPr id="365578" name="Text Box 10"/>
          <p:cNvSpPr txBox="1">
            <a:spLocks noChangeArrowheads="1"/>
          </p:cNvSpPr>
          <p:nvPr/>
        </p:nvSpPr>
        <p:spPr bwMode="auto">
          <a:xfrm>
            <a:off x="665163" y="1268413"/>
            <a:ext cx="1174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Therefore</a:t>
            </a:r>
          </a:p>
        </p:txBody>
      </p:sp>
      <p:graphicFrame>
        <p:nvGraphicFramePr>
          <p:cNvPr id="365579" name="Object 11"/>
          <p:cNvGraphicFramePr>
            <a:graphicFrameLocks noChangeAspect="1"/>
          </p:cNvGraphicFramePr>
          <p:nvPr/>
        </p:nvGraphicFramePr>
        <p:xfrm>
          <a:off x="2555875" y="1341438"/>
          <a:ext cx="3433763" cy="782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5639" name="方程式" r:id="rId3" imgW="1892160" imgH="431640" progId="Equation.3">
                  <p:embed/>
                </p:oleObj>
              </mc:Choice>
              <mc:Fallback>
                <p:oleObj name="方程式" r:id="rId3" imgW="1892160" imgH="4316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875" y="1341438"/>
                        <a:ext cx="3433763" cy="782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5580" name="Text Box 12"/>
          <p:cNvSpPr txBox="1">
            <a:spLocks noChangeArrowheads="1"/>
          </p:cNvSpPr>
          <p:nvPr/>
        </p:nvSpPr>
        <p:spPr bwMode="auto">
          <a:xfrm>
            <a:off x="684213" y="2270125"/>
            <a:ext cx="828040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TW"/>
              <a:t>Apart from the factor                  , this is exactly the same as </a:t>
            </a:r>
            <a:r>
              <a:rPr lang="en-US" altLang="zh-TW">
                <a:solidFill>
                  <a:srgbClr val="FF0000"/>
                </a:solidFill>
              </a:rPr>
              <a:t>the induced charge</a:t>
            </a:r>
          </a:p>
          <a:p>
            <a:endParaRPr lang="en-US" altLang="zh-TW"/>
          </a:p>
          <a:p>
            <a:r>
              <a:rPr lang="en-US" altLang="zh-TW">
                <a:solidFill>
                  <a:srgbClr val="FF0000"/>
                </a:solidFill>
              </a:rPr>
              <a:t>on an infinite conducting plane</a:t>
            </a:r>
            <a:r>
              <a:rPr lang="en-US" altLang="zh-TW"/>
              <a:t> under similar circumstances.</a:t>
            </a:r>
          </a:p>
        </p:txBody>
      </p:sp>
      <p:graphicFrame>
        <p:nvGraphicFramePr>
          <p:cNvPr id="365581" name="Object 13"/>
          <p:cNvGraphicFramePr>
            <a:graphicFrameLocks noChangeAspect="1"/>
          </p:cNvGraphicFramePr>
          <p:nvPr/>
        </p:nvGraphicFramePr>
        <p:xfrm>
          <a:off x="2916238" y="2070100"/>
          <a:ext cx="968375" cy="782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5640" name="方程式" r:id="rId5" imgW="533160" imgH="431640" progId="Equation.3">
                  <p:embed/>
                </p:oleObj>
              </mc:Choice>
              <mc:Fallback>
                <p:oleObj name="方程式" r:id="rId5" imgW="533160" imgH="43164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6238" y="2070100"/>
                        <a:ext cx="968375" cy="782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5582" name="Object 14"/>
          <p:cNvGraphicFramePr>
            <a:graphicFrameLocks noChangeAspect="1"/>
          </p:cNvGraphicFramePr>
          <p:nvPr/>
        </p:nvGraphicFramePr>
        <p:xfrm>
          <a:off x="3276600" y="3068638"/>
          <a:ext cx="1843088" cy="782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5641" name="方程式" r:id="rId7" imgW="1015920" imgH="431640" progId="Equation.3">
                  <p:embed/>
                </p:oleObj>
              </mc:Choice>
              <mc:Fallback>
                <p:oleObj name="方程式" r:id="rId7" imgW="1015920" imgH="43164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3068638"/>
                        <a:ext cx="1843088" cy="782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5583" name="Text Box 15"/>
          <p:cNvSpPr txBox="1">
            <a:spLocks noChangeArrowheads="1"/>
          </p:cNvSpPr>
          <p:nvPr/>
        </p:nvSpPr>
        <p:spPr bwMode="auto">
          <a:xfrm>
            <a:off x="1763713" y="3808413"/>
            <a:ext cx="62436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TW"/>
              <a:t>Using the method of images : q</a:t>
            </a:r>
            <a:r>
              <a:rPr lang="en-US" altLang="zh-TW" baseline="-25000"/>
              <a:t>b</a:t>
            </a:r>
            <a:r>
              <a:rPr lang="en-US" altLang="zh-TW"/>
              <a:t> at the image position z = -d</a:t>
            </a:r>
          </a:p>
        </p:txBody>
      </p:sp>
      <p:graphicFrame>
        <p:nvGraphicFramePr>
          <p:cNvPr id="365584" name="Object 16"/>
          <p:cNvGraphicFramePr>
            <a:graphicFrameLocks noChangeAspect="1"/>
          </p:cNvGraphicFramePr>
          <p:nvPr/>
        </p:nvGraphicFramePr>
        <p:xfrm>
          <a:off x="2301875" y="4149725"/>
          <a:ext cx="5922963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5642" name="方程式" r:id="rId9" imgW="3263760" imgH="469800" progId="Equation.3">
                  <p:embed/>
                </p:oleObj>
              </mc:Choice>
              <mc:Fallback>
                <p:oleObj name="方程式" r:id="rId9" imgW="3263760" imgH="4698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01875" y="4149725"/>
                        <a:ext cx="5922963" cy="850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5585" name="Text Box 17"/>
          <p:cNvSpPr txBox="1">
            <a:spLocks noChangeArrowheads="1"/>
          </p:cNvSpPr>
          <p:nvPr/>
        </p:nvSpPr>
        <p:spPr bwMode="auto">
          <a:xfrm>
            <a:off x="611188" y="3789363"/>
            <a:ext cx="10922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For z &gt; 0</a:t>
            </a:r>
          </a:p>
        </p:txBody>
      </p:sp>
      <p:sp>
        <p:nvSpPr>
          <p:cNvPr id="365586" name="Text Box 18"/>
          <p:cNvSpPr txBox="1">
            <a:spLocks noChangeArrowheads="1"/>
          </p:cNvSpPr>
          <p:nvPr/>
        </p:nvSpPr>
        <p:spPr bwMode="auto">
          <a:xfrm>
            <a:off x="1763713" y="5041900"/>
            <a:ext cx="66246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TW"/>
              <a:t>Using the method of images : q+q</a:t>
            </a:r>
            <a:r>
              <a:rPr lang="en-US" altLang="zh-TW" baseline="-25000"/>
              <a:t>b</a:t>
            </a:r>
            <a:r>
              <a:rPr lang="en-US" altLang="zh-TW"/>
              <a:t> at the image position z = d</a:t>
            </a:r>
          </a:p>
        </p:txBody>
      </p:sp>
      <p:graphicFrame>
        <p:nvGraphicFramePr>
          <p:cNvPr id="365587" name="Object 19"/>
          <p:cNvGraphicFramePr>
            <a:graphicFrameLocks noChangeAspect="1"/>
          </p:cNvGraphicFramePr>
          <p:nvPr/>
        </p:nvGraphicFramePr>
        <p:xfrm>
          <a:off x="3059113" y="5530850"/>
          <a:ext cx="3502025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5643" name="方程式" r:id="rId11" imgW="1930320" imgH="469800" progId="Equation.3">
                  <p:embed/>
                </p:oleObj>
              </mc:Choice>
              <mc:Fallback>
                <p:oleObj name="方程式" r:id="rId11" imgW="1930320" imgH="46980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3" y="5530850"/>
                        <a:ext cx="3502025" cy="850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5588" name="Text Box 20"/>
          <p:cNvSpPr txBox="1">
            <a:spLocks noChangeArrowheads="1"/>
          </p:cNvSpPr>
          <p:nvPr/>
        </p:nvSpPr>
        <p:spPr bwMode="auto">
          <a:xfrm>
            <a:off x="611188" y="5013325"/>
            <a:ext cx="1092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For z &lt; 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5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04813"/>
            <a:ext cx="7740650" cy="792162"/>
          </a:xfrm>
        </p:spPr>
        <p:txBody>
          <a:bodyPr/>
          <a:lstStyle/>
          <a:p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4.4.2.8 </a:t>
            </a:r>
            <a:r>
              <a:rPr kumimoji="0" lang="en-US" altLang="zh-TW" sz="21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(</a:t>
            </a:r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Boundary Value Problems with Linear Dielectrics)</a:t>
            </a:r>
          </a:p>
        </p:txBody>
      </p:sp>
      <p:sp>
        <p:nvSpPr>
          <p:cNvPr id="366606" name="Text Box 14"/>
          <p:cNvSpPr txBox="1">
            <a:spLocks noChangeArrowheads="1"/>
          </p:cNvSpPr>
          <p:nvPr/>
        </p:nvSpPr>
        <p:spPr bwMode="auto">
          <a:xfrm>
            <a:off x="808038" y="1360488"/>
            <a:ext cx="5937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We check the boundary condition for the image solution :</a:t>
            </a:r>
          </a:p>
        </p:txBody>
      </p:sp>
      <p:graphicFrame>
        <p:nvGraphicFramePr>
          <p:cNvPr id="366607" name="Object 15"/>
          <p:cNvGraphicFramePr>
            <a:graphicFrameLocks noChangeAspect="1"/>
          </p:cNvGraphicFramePr>
          <p:nvPr/>
        </p:nvGraphicFramePr>
        <p:xfrm>
          <a:off x="1116013" y="1916113"/>
          <a:ext cx="6223000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6631" name="方程式" r:id="rId3" imgW="3429000" imgH="444240" progId="Equation.3">
                  <p:embed/>
                </p:oleObj>
              </mc:Choice>
              <mc:Fallback>
                <p:oleObj name="方程式" r:id="rId3" imgW="3429000" imgH="44424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1916113"/>
                        <a:ext cx="6223000" cy="806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6608" name="Text Box 16"/>
          <p:cNvSpPr txBox="1">
            <a:spLocks noChangeArrowheads="1"/>
          </p:cNvSpPr>
          <p:nvPr/>
        </p:nvSpPr>
        <p:spPr bwMode="auto">
          <a:xfrm>
            <a:off x="7793038" y="2439988"/>
            <a:ext cx="781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Right!</a:t>
            </a:r>
          </a:p>
        </p:txBody>
      </p:sp>
      <p:sp>
        <p:nvSpPr>
          <p:cNvPr id="366609" name="Text Box 17"/>
          <p:cNvSpPr txBox="1">
            <a:spLocks noChangeArrowheads="1"/>
          </p:cNvSpPr>
          <p:nvPr/>
        </p:nvSpPr>
        <p:spPr bwMode="auto">
          <a:xfrm>
            <a:off x="808038" y="3089275"/>
            <a:ext cx="2279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So the force on q is :</a:t>
            </a:r>
          </a:p>
        </p:txBody>
      </p:sp>
      <p:graphicFrame>
        <p:nvGraphicFramePr>
          <p:cNvPr id="366610" name="Object 18"/>
          <p:cNvGraphicFramePr>
            <a:graphicFrameLocks noChangeAspect="1"/>
          </p:cNvGraphicFramePr>
          <p:nvPr/>
        </p:nvGraphicFramePr>
        <p:xfrm>
          <a:off x="1908175" y="3644900"/>
          <a:ext cx="4584700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6632" name="方程式" r:id="rId5" imgW="2527200" imgH="457200" progId="Equation.3">
                  <p:embed/>
                </p:oleObj>
              </mc:Choice>
              <mc:Fallback>
                <p:oleObj name="方程式" r:id="rId5" imgW="2527200" imgH="45720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8175" y="3644900"/>
                        <a:ext cx="4584700" cy="82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04813"/>
            <a:ext cx="7740650" cy="576262"/>
          </a:xfrm>
        </p:spPr>
        <p:txBody>
          <a:bodyPr/>
          <a:lstStyle/>
          <a:p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4.4.3.1 </a:t>
            </a:r>
            <a:r>
              <a:rPr kumimoji="0" lang="en-US" altLang="zh-TW" sz="21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(</a:t>
            </a:r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Energy in Dielectric Systems)</a:t>
            </a:r>
          </a:p>
        </p:txBody>
      </p:sp>
      <p:pic>
        <p:nvPicPr>
          <p:cNvPr id="36762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00" y="1423988"/>
            <a:ext cx="4537075" cy="10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7625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038" y="2497138"/>
            <a:ext cx="7546975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7626" name="Text Box 10"/>
          <p:cNvSpPr txBox="1">
            <a:spLocks noChangeArrowheads="1"/>
          </p:cNvSpPr>
          <p:nvPr/>
        </p:nvSpPr>
        <p:spPr bwMode="auto">
          <a:xfrm>
            <a:off x="533400" y="3452813"/>
            <a:ext cx="4908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>
                <a:solidFill>
                  <a:srgbClr val="FF0000"/>
                </a:solidFill>
              </a:rPr>
              <a:t>The energy stored in any electrostatic system :</a:t>
            </a:r>
          </a:p>
        </p:txBody>
      </p:sp>
      <p:graphicFrame>
        <p:nvGraphicFramePr>
          <p:cNvPr id="367627" name="Object 11"/>
          <p:cNvGraphicFramePr>
            <a:graphicFrameLocks noChangeAspect="1"/>
          </p:cNvGraphicFramePr>
          <p:nvPr/>
        </p:nvGraphicFramePr>
        <p:xfrm>
          <a:off x="3433763" y="3865563"/>
          <a:ext cx="1682750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7651" name="方程式" r:id="rId5" imgW="927000" imgH="393480" progId="Equation.3">
                  <p:embed/>
                </p:oleObj>
              </mc:Choice>
              <mc:Fallback>
                <p:oleObj name="方程式" r:id="rId5" imgW="927000" imgH="39348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33763" y="3865563"/>
                        <a:ext cx="1682750" cy="714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7628" name="Text Box 12"/>
          <p:cNvSpPr txBox="1">
            <a:spLocks noChangeArrowheads="1"/>
          </p:cNvSpPr>
          <p:nvPr/>
        </p:nvSpPr>
        <p:spPr bwMode="auto">
          <a:xfrm>
            <a:off x="554038" y="4651375"/>
            <a:ext cx="4273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>
                <a:solidFill>
                  <a:srgbClr val="FF0000"/>
                </a:solidFill>
              </a:rPr>
              <a:t>The energy stored in dielectric</a:t>
            </a:r>
            <a:r>
              <a:rPr lang="zh-TW" altLang="en-US">
                <a:solidFill>
                  <a:srgbClr val="FF0000"/>
                </a:solidFill>
              </a:rPr>
              <a:t> </a:t>
            </a:r>
            <a:r>
              <a:rPr lang="en-US" altLang="zh-TW">
                <a:solidFill>
                  <a:srgbClr val="FF0000"/>
                </a:solidFill>
              </a:rPr>
              <a:t>systems :</a:t>
            </a:r>
          </a:p>
        </p:txBody>
      </p:sp>
      <p:graphicFrame>
        <p:nvGraphicFramePr>
          <p:cNvPr id="367629" name="Object 13"/>
          <p:cNvGraphicFramePr>
            <a:graphicFrameLocks noChangeAspect="1"/>
          </p:cNvGraphicFramePr>
          <p:nvPr/>
        </p:nvGraphicFramePr>
        <p:xfrm>
          <a:off x="2641600" y="5162550"/>
          <a:ext cx="3549650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7652" name="方程式" r:id="rId7" imgW="1955520" imgH="393480" progId="Equation.3">
                  <p:embed/>
                </p:oleObj>
              </mc:Choice>
              <mc:Fallback>
                <p:oleObj name="方程式" r:id="rId7" imgW="1955520" imgH="39348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1600" y="5162550"/>
                        <a:ext cx="3549650" cy="714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7630" name="Line 14"/>
          <p:cNvSpPr>
            <a:spLocks noChangeShapeType="1"/>
          </p:cNvSpPr>
          <p:nvPr/>
        </p:nvSpPr>
        <p:spPr bwMode="auto">
          <a:xfrm>
            <a:off x="2916238" y="3284538"/>
            <a:ext cx="1871662" cy="0"/>
          </a:xfrm>
          <a:prstGeom prst="line">
            <a:avLst/>
          </a:prstGeom>
          <a:noFill/>
          <a:ln w="25400">
            <a:solidFill>
              <a:srgbClr val="B9052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4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04813"/>
            <a:ext cx="7740650" cy="576262"/>
          </a:xfrm>
        </p:spPr>
        <p:txBody>
          <a:bodyPr/>
          <a:lstStyle/>
          <a:p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4.4.3.2</a:t>
            </a:r>
            <a:r>
              <a:rPr kumimoji="0" lang="zh-TW" altLang="en-US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 </a:t>
            </a:r>
            <a:r>
              <a:rPr kumimoji="0" lang="en-US" altLang="zh-TW" sz="21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(</a:t>
            </a:r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Energy in Dielectric Systems)</a:t>
            </a:r>
          </a:p>
        </p:txBody>
      </p:sp>
      <p:sp>
        <p:nvSpPr>
          <p:cNvPr id="368650" name="Text Box 10"/>
          <p:cNvSpPr txBox="1">
            <a:spLocks noChangeArrowheads="1"/>
          </p:cNvSpPr>
          <p:nvPr/>
        </p:nvSpPr>
        <p:spPr bwMode="auto">
          <a:xfrm>
            <a:off x="395288" y="1125538"/>
            <a:ext cx="84978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TW">
                <a:solidFill>
                  <a:srgbClr val="FF0000"/>
                </a:solidFill>
              </a:rPr>
              <a:t>Suppose the dielectric material is fixed in position, and we bring in the free charge.</a:t>
            </a:r>
          </a:p>
        </p:txBody>
      </p:sp>
      <p:sp>
        <p:nvSpPr>
          <p:cNvPr id="368651" name="Text Box 11"/>
          <p:cNvSpPr txBox="1">
            <a:spLocks noChangeArrowheads="1"/>
          </p:cNvSpPr>
          <p:nvPr/>
        </p:nvSpPr>
        <p:spPr bwMode="auto">
          <a:xfrm>
            <a:off x="395288" y="1557338"/>
            <a:ext cx="84978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TW"/>
              <a:t>The work done on the incremental free charge :</a:t>
            </a:r>
          </a:p>
        </p:txBody>
      </p:sp>
      <p:graphicFrame>
        <p:nvGraphicFramePr>
          <p:cNvPr id="368652" name="Object 12"/>
          <p:cNvGraphicFramePr>
            <a:graphicFrameLocks noChangeAspect="1"/>
          </p:cNvGraphicFramePr>
          <p:nvPr/>
        </p:nvGraphicFramePr>
        <p:xfrm>
          <a:off x="3008313" y="1916113"/>
          <a:ext cx="2074862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89" name="方程式" r:id="rId3" imgW="1143000" imgH="291960" progId="Equation.3">
                  <p:embed/>
                </p:oleObj>
              </mc:Choice>
              <mc:Fallback>
                <p:oleObj name="方程式" r:id="rId3" imgW="1143000" imgH="29196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8313" y="1916113"/>
                        <a:ext cx="2074862" cy="530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653" name="Text Box 13"/>
          <p:cNvSpPr txBox="1">
            <a:spLocks noChangeArrowheads="1"/>
          </p:cNvSpPr>
          <p:nvPr/>
        </p:nvSpPr>
        <p:spPr bwMode="auto">
          <a:xfrm>
            <a:off x="468313" y="2536825"/>
            <a:ext cx="7921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TW"/>
              <a:t>Since</a:t>
            </a:r>
          </a:p>
        </p:txBody>
      </p:sp>
      <p:graphicFrame>
        <p:nvGraphicFramePr>
          <p:cNvPr id="368654" name="Object 14"/>
          <p:cNvGraphicFramePr>
            <a:graphicFrameLocks noChangeAspect="1"/>
          </p:cNvGraphicFramePr>
          <p:nvPr/>
        </p:nvGraphicFramePr>
        <p:xfrm>
          <a:off x="1187450" y="2490788"/>
          <a:ext cx="1152525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90" name="方程式" r:id="rId5" imgW="634680" imgH="241200" progId="Equation.3">
                  <p:embed/>
                </p:oleObj>
              </mc:Choice>
              <mc:Fallback>
                <p:oleObj name="方程式" r:id="rId5" imgW="634680" imgH="2412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2490788"/>
                        <a:ext cx="1152525" cy="43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655" name="Line 15"/>
          <p:cNvSpPr>
            <a:spLocks noChangeShapeType="1"/>
          </p:cNvSpPr>
          <p:nvPr/>
        </p:nvSpPr>
        <p:spPr bwMode="auto">
          <a:xfrm>
            <a:off x="2411413" y="2687638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368656" name="Object 16"/>
          <p:cNvGraphicFramePr>
            <a:graphicFrameLocks noChangeAspect="1"/>
          </p:cNvGraphicFramePr>
          <p:nvPr/>
        </p:nvGraphicFramePr>
        <p:xfrm>
          <a:off x="2936875" y="2471738"/>
          <a:ext cx="1706563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91" name="方程式" r:id="rId7" imgW="939600" imgH="241200" progId="Equation.3">
                  <p:embed/>
                </p:oleObj>
              </mc:Choice>
              <mc:Fallback>
                <p:oleObj name="方程式" r:id="rId7" imgW="939600" imgH="2412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36875" y="2471738"/>
                        <a:ext cx="1706563" cy="43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657" name="Object 17"/>
          <p:cNvGraphicFramePr>
            <a:graphicFrameLocks noChangeAspect="1"/>
          </p:cNvGraphicFramePr>
          <p:nvPr/>
        </p:nvGraphicFramePr>
        <p:xfrm>
          <a:off x="4908550" y="2466975"/>
          <a:ext cx="4056063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92" name="方程式" r:id="rId9" imgW="2234880" imgH="291960" progId="Equation.3">
                  <p:embed/>
                </p:oleObj>
              </mc:Choice>
              <mc:Fallback>
                <p:oleObj name="方程式" r:id="rId9" imgW="2234880" imgH="29196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08550" y="2466975"/>
                        <a:ext cx="4056063" cy="530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658" name="Object 18"/>
          <p:cNvGraphicFramePr>
            <a:graphicFrameLocks noChangeAspect="1"/>
          </p:cNvGraphicFramePr>
          <p:nvPr/>
        </p:nvGraphicFramePr>
        <p:xfrm>
          <a:off x="1941513" y="2976563"/>
          <a:ext cx="4286250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93" name="方程式" r:id="rId11" imgW="2361960" imgH="241200" progId="Equation.3">
                  <p:embed/>
                </p:oleObj>
              </mc:Choice>
              <mc:Fallback>
                <p:oleObj name="方程式" r:id="rId11" imgW="2361960" imgH="24120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1513" y="2976563"/>
                        <a:ext cx="4286250" cy="43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659" name="Object 19"/>
          <p:cNvGraphicFramePr>
            <a:graphicFrameLocks noChangeAspect="1"/>
          </p:cNvGraphicFramePr>
          <p:nvPr/>
        </p:nvGraphicFramePr>
        <p:xfrm>
          <a:off x="1187450" y="3479800"/>
          <a:ext cx="6059488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94" name="方程式" r:id="rId13" imgW="3340080" imgH="291960" progId="Equation.3">
                  <p:embed/>
                </p:oleObj>
              </mc:Choice>
              <mc:Fallback>
                <p:oleObj name="方程式" r:id="rId13" imgW="3340080" imgH="29196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3479800"/>
                        <a:ext cx="6059488" cy="530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68660" name="Picture 20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54475"/>
            <a:ext cx="2592387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68661" name="Object 21"/>
          <p:cNvGraphicFramePr>
            <a:graphicFrameLocks noChangeAspect="1"/>
          </p:cNvGraphicFramePr>
          <p:nvPr/>
        </p:nvGraphicFramePr>
        <p:xfrm>
          <a:off x="3297238" y="4005263"/>
          <a:ext cx="2211387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95" name="方程式" r:id="rId16" imgW="1218960" imgH="291960" progId="Equation.3">
                  <p:embed/>
                </p:oleObj>
              </mc:Choice>
              <mc:Fallback>
                <p:oleObj name="方程式" r:id="rId16" imgW="1218960" imgH="29196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97238" y="4005263"/>
                        <a:ext cx="2211387" cy="530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662" name="Object 22"/>
          <p:cNvGraphicFramePr>
            <a:graphicFrameLocks noChangeAspect="1"/>
          </p:cNvGraphicFramePr>
          <p:nvPr/>
        </p:nvGraphicFramePr>
        <p:xfrm>
          <a:off x="5795963" y="4005263"/>
          <a:ext cx="2120900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96" name="方程式" r:id="rId18" imgW="1168200" imgH="291960" progId="Equation.3">
                  <p:embed/>
                </p:oleObj>
              </mc:Choice>
              <mc:Fallback>
                <p:oleObj name="方程式" r:id="rId18" imgW="1168200" imgH="29196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5963" y="4005263"/>
                        <a:ext cx="2120900" cy="530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663" name="Text Box 23"/>
          <p:cNvSpPr txBox="1">
            <a:spLocks noChangeArrowheads="1"/>
          </p:cNvSpPr>
          <p:nvPr/>
        </p:nvSpPr>
        <p:spPr bwMode="auto">
          <a:xfrm>
            <a:off x="447675" y="4575175"/>
            <a:ext cx="4146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If the medium is a linear dielectric, then</a:t>
            </a:r>
          </a:p>
        </p:txBody>
      </p:sp>
      <p:graphicFrame>
        <p:nvGraphicFramePr>
          <p:cNvPr id="368664" name="Object 24"/>
          <p:cNvGraphicFramePr>
            <a:graphicFrameLocks noChangeAspect="1"/>
          </p:cNvGraphicFramePr>
          <p:nvPr/>
        </p:nvGraphicFramePr>
        <p:xfrm>
          <a:off x="4572000" y="4549775"/>
          <a:ext cx="874713" cy="392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97" name="方程式" r:id="rId20" imgW="482400" imgH="215640" progId="Equation.3">
                  <p:embed/>
                </p:oleObj>
              </mc:Choice>
              <mc:Fallback>
                <p:oleObj name="方程式" r:id="rId20" imgW="482400" imgH="215640" progId="Equation.3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4549775"/>
                        <a:ext cx="874713" cy="392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665" name="Object 25"/>
          <p:cNvGraphicFramePr>
            <a:graphicFrameLocks noChangeAspect="1"/>
          </p:cNvGraphicFramePr>
          <p:nvPr/>
        </p:nvGraphicFramePr>
        <p:xfrm>
          <a:off x="1870075" y="4921250"/>
          <a:ext cx="4933950" cy="715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98" name="方程式" r:id="rId22" imgW="2717640" imgH="393480" progId="Equation.3">
                  <p:embed/>
                </p:oleObj>
              </mc:Choice>
              <mc:Fallback>
                <p:oleObj name="方程式" r:id="rId22" imgW="2717640" imgH="39348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0075" y="4921250"/>
                        <a:ext cx="4933950" cy="715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666" name="Object 26"/>
          <p:cNvGraphicFramePr>
            <a:graphicFrameLocks noChangeAspect="1"/>
          </p:cNvGraphicFramePr>
          <p:nvPr/>
        </p:nvGraphicFramePr>
        <p:xfrm>
          <a:off x="1122363" y="5608638"/>
          <a:ext cx="3941762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99" name="方程式" r:id="rId24" imgW="2171520" imgH="393480" progId="Equation.3">
                  <p:embed/>
                </p:oleObj>
              </mc:Choice>
              <mc:Fallback>
                <p:oleObj name="方程式" r:id="rId24" imgW="2171520" imgH="393480" progId="Equation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2363" y="5608638"/>
                        <a:ext cx="3941762" cy="714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667" name="Line 27"/>
          <p:cNvSpPr>
            <a:spLocks noChangeShapeType="1"/>
          </p:cNvSpPr>
          <p:nvPr/>
        </p:nvSpPr>
        <p:spPr bwMode="auto">
          <a:xfrm>
            <a:off x="5416550" y="5943600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368668" name="Object 28"/>
          <p:cNvGraphicFramePr>
            <a:graphicFrameLocks noChangeAspect="1"/>
          </p:cNvGraphicFramePr>
          <p:nvPr/>
        </p:nvGraphicFramePr>
        <p:xfrm>
          <a:off x="6280150" y="5589588"/>
          <a:ext cx="1820863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800" name="方程式" r:id="rId26" imgW="1002960" imgH="393480" progId="Equation.3">
                  <p:embed/>
                </p:oleObj>
              </mc:Choice>
              <mc:Fallback>
                <p:oleObj name="方程式" r:id="rId26" imgW="1002960" imgH="393480" progId="Equation.3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0150" y="5589588"/>
                        <a:ext cx="1820863" cy="714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04813"/>
            <a:ext cx="7740650" cy="576262"/>
          </a:xfrm>
        </p:spPr>
        <p:txBody>
          <a:bodyPr/>
          <a:lstStyle/>
          <a:p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4.4.4.1</a:t>
            </a:r>
            <a:r>
              <a:rPr kumimoji="0" lang="zh-TW" altLang="en-US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 </a:t>
            </a:r>
            <a:r>
              <a:rPr kumimoji="0" lang="en-US" altLang="zh-TW" sz="21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(</a:t>
            </a:r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Forces on Dielectrics)</a:t>
            </a:r>
          </a:p>
        </p:txBody>
      </p:sp>
      <p:pic>
        <p:nvPicPr>
          <p:cNvPr id="369686" name="Picture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525" y="1268413"/>
            <a:ext cx="3498850" cy="149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9687" name="Picture 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1536700"/>
            <a:ext cx="2916237" cy="189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69688" name="Object 24"/>
          <p:cNvGraphicFramePr>
            <a:graphicFrameLocks noChangeAspect="1"/>
          </p:cNvGraphicFramePr>
          <p:nvPr/>
        </p:nvGraphicFramePr>
        <p:xfrm>
          <a:off x="2520950" y="1196975"/>
          <a:ext cx="207963" cy="322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751" name="方程式" r:id="rId5" imgW="114120" imgH="177480" progId="Equation.3">
                  <p:embed/>
                </p:oleObj>
              </mc:Choice>
              <mc:Fallback>
                <p:oleObj name="方程式" r:id="rId5" imgW="114120" imgH="177480" progId="Equation.3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0950" y="1196975"/>
                        <a:ext cx="207963" cy="3222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9689" name="Text Box 25"/>
          <p:cNvSpPr txBox="1">
            <a:spLocks noChangeArrowheads="1"/>
          </p:cNvSpPr>
          <p:nvPr/>
        </p:nvSpPr>
        <p:spPr bwMode="auto">
          <a:xfrm>
            <a:off x="3097213" y="2060575"/>
            <a:ext cx="1085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dielectric</a:t>
            </a:r>
          </a:p>
        </p:txBody>
      </p:sp>
      <p:sp>
        <p:nvSpPr>
          <p:cNvPr id="369690" name="Line 26"/>
          <p:cNvSpPr>
            <a:spLocks noChangeShapeType="1"/>
          </p:cNvSpPr>
          <p:nvPr/>
        </p:nvSpPr>
        <p:spPr bwMode="auto">
          <a:xfrm>
            <a:off x="1223963" y="1989138"/>
            <a:ext cx="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69691" name="Text Box 27"/>
          <p:cNvSpPr txBox="1">
            <a:spLocks noChangeArrowheads="1"/>
          </p:cNvSpPr>
          <p:nvPr/>
        </p:nvSpPr>
        <p:spPr bwMode="auto">
          <a:xfrm>
            <a:off x="863600" y="2060575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d</a:t>
            </a:r>
          </a:p>
        </p:txBody>
      </p:sp>
      <p:graphicFrame>
        <p:nvGraphicFramePr>
          <p:cNvPr id="369692" name="Object 28"/>
          <p:cNvGraphicFramePr>
            <a:graphicFrameLocks noChangeAspect="1"/>
          </p:cNvGraphicFramePr>
          <p:nvPr/>
        </p:nvGraphicFramePr>
        <p:xfrm>
          <a:off x="5965825" y="2847975"/>
          <a:ext cx="261938" cy="293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752" name="方程式" r:id="rId7" imgW="114120" imgH="177480" progId="Equation.3">
                  <p:embed/>
                </p:oleObj>
              </mc:Choice>
              <mc:Fallback>
                <p:oleObj name="方程式" r:id="rId7" imgW="114120" imgH="177480" progId="Equation.3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65825" y="2847975"/>
                        <a:ext cx="261938" cy="2936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9694" name="Text Box 30"/>
          <p:cNvSpPr txBox="1">
            <a:spLocks noChangeArrowheads="1"/>
          </p:cNvSpPr>
          <p:nvPr/>
        </p:nvSpPr>
        <p:spPr bwMode="auto">
          <a:xfrm>
            <a:off x="468313" y="3429000"/>
            <a:ext cx="8280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TW" sz="2000"/>
              <a:t>The </a:t>
            </a:r>
            <a:r>
              <a:rPr lang="en-US" altLang="zh-TW" sz="2000" b="1"/>
              <a:t>bound surface charge </a:t>
            </a:r>
            <a:r>
              <a:rPr lang="en-US" altLang="zh-TW" sz="2000"/>
              <a:t>on the dielectric experiences the forces </a:t>
            </a:r>
            <a:r>
              <a:rPr lang="en-US" altLang="zh-TW" sz="2000" b="1"/>
              <a:t>F </a:t>
            </a:r>
            <a:r>
              <a:rPr lang="en-US" altLang="zh-TW" sz="2000"/>
              <a:t>as shown. The dielectric is pulled into the region of the plates.</a:t>
            </a:r>
            <a:endParaRPr lang="zh-TW" altLang="en-US" sz="2000"/>
          </a:p>
        </p:txBody>
      </p:sp>
      <p:sp>
        <p:nvSpPr>
          <p:cNvPr id="369695" name="Text Box 31"/>
          <p:cNvSpPr txBox="1">
            <a:spLocks noChangeArrowheads="1"/>
          </p:cNvSpPr>
          <p:nvPr/>
        </p:nvSpPr>
        <p:spPr bwMode="auto">
          <a:xfrm>
            <a:off x="6567488" y="1360488"/>
            <a:ext cx="1492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Fringing field</a:t>
            </a:r>
          </a:p>
        </p:txBody>
      </p:sp>
      <p:sp>
        <p:nvSpPr>
          <p:cNvPr id="369696" name="Text Box 32"/>
          <p:cNvSpPr txBox="1">
            <a:spLocks noChangeArrowheads="1"/>
          </p:cNvSpPr>
          <p:nvPr/>
        </p:nvSpPr>
        <p:spPr bwMode="auto">
          <a:xfrm>
            <a:off x="179388" y="4240213"/>
            <a:ext cx="87137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TW" sz="2000"/>
              <a:t>Let W be the energy of the system. If I pull the dielectric out an infinitesimal distance dx, the energy is changed by an amount equal to the work done : </a:t>
            </a:r>
            <a:endParaRPr lang="zh-TW" altLang="en-US" sz="2000"/>
          </a:p>
        </p:txBody>
      </p:sp>
      <p:graphicFrame>
        <p:nvGraphicFramePr>
          <p:cNvPr id="369697" name="Object 33"/>
          <p:cNvGraphicFramePr>
            <a:graphicFrameLocks noChangeAspect="1"/>
          </p:cNvGraphicFramePr>
          <p:nvPr/>
        </p:nvGraphicFramePr>
        <p:xfrm>
          <a:off x="3492500" y="5084763"/>
          <a:ext cx="1406525" cy="414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753" name="方程式" r:id="rId8" imgW="774360" imgH="228600" progId="Equation.3">
                  <p:embed/>
                </p:oleObj>
              </mc:Choice>
              <mc:Fallback>
                <p:oleObj name="方程式" r:id="rId8" imgW="774360" imgH="228600" progId="Equation.3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2500" y="5084763"/>
                        <a:ext cx="1406525" cy="414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9698" name="Object 34"/>
          <p:cNvGraphicFramePr>
            <a:graphicFrameLocks noChangeAspect="1"/>
          </p:cNvGraphicFramePr>
          <p:nvPr/>
        </p:nvGraphicFramePr>
        <p:xfrm>
          <a:off x="684213" y="5589588"/>
          <a:ext cx="1038225" cy="414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754" name="方程式" r:id="rId10" imgW="571320" imgH="228600" progId="Equation.3">
                  <p:embed/>
                </p:oleObj>
              </mc:Choice>
              <mc:Fallback>
                <p:oleObj name="方程式" r:id="rId10" imgW="571320" imgH="228600" progId="Equation.3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213" y="5589588"/>
                        <a:ext cx="1038225" cy="414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9699" name="Text Box 35"/>
          <p:cNvSpPr txBox="1">
            <a:spLocks noChangeArrowheads="1"/>
          </p:cNvSpPr>
          <p:nvPr/>
        </p:nvSpPr>
        <p:spPr bwMode="auto">
          <a:xfrm>
            <a:off x="2195513" y="5589588"/>
            <a:ext cx="3613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So the electric force on the slab is</a:t>
            </a:r>
          </a:p>
        </p:txBody>
      </p:sp>
      <p:graphicFrame>
        <p:nvGraphicFramePr>
          <p:cNvPr id="369700" name="Object 36"/>
          <p:cNvGraphicFramePr>
            <a:graphicFrameLocks noChangeAspect="1"/>
          </p:cNvGraphicFramePr>
          <p:nvPr/>
        </p:nvGraphicFramePr>
        <p:xfrm>
          <a:off x="6016625" y="5457825"/>
          <a:ext cx="1176338" cy="712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755" name="方程式" r:id="rId12" imgW="647640" imgH="393480" progId="Equation.3">
                  <p:embed/>
                </p:oleObj>
              </mc:Choice>
              <mc:Fallback>
                <p:oleObj name="方程式" r:id="rId12" imgW="647640" imgH="393480" progId="Equation.3">
                  <p:embed/>
                  <p:pic>
                    <p:nvPicPr>
                      <p:cNvPr id="0" name="Object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6625" y="5457825"/>
                        <a:ext cx="1176338" cy="712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4" name="Rectangle 2"/>
          <p:cNvSpPr>
            <a:spLocks noGrp="1" noChangeArrowheads="1"/>
          </p:cNvSpPr>
          <p:nvPr>
            <p:ph type="title"/>
          </p:nvPr>
        </p:nvSpPr>
        <p:spPr>
          <a:xfrm>
            <a:off x="504825" y="476250"/>
            <a:ext cx="7667625" cy="504825"/>
          </a:xfrm>
        </p:spPr>
        <p:txBody>
          <a:bodyPr/>
          <a:lstStyle/>
          <a:p>
            <a:r>
              <a:rPr kumimoji="0" lang="en-US" altLang="zh-TW" sz="28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4.1.2.2</a:t>
            </a:r>
            <a:r>
              <a:rPr kumimoji="0" lang="zh-TW" altLang="en-US" sz="28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 </a:t>
            </a:r>
            <a:r>
              <a:rPr lang="en-US" altLang="zh-TW" sz="28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(</a:t>
            </a:r>
            <a:r>
              <a:rPr lang="en-US" altLang="zh-TW" sz="28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Induced Dipoles)</a:t>
            </a:r>
          </a:p>
        </p:txBody>
      </p:sp>
      <p:sp>
        <p:nvSpPr>
          <p:cNvPr id="320525" name="Text Box 13"/>
          <p:cNvSpPr txBox="1">
            <a:spLocks noChangeArrowheads="1"/>
          </p:cNvSpPr>
          <p:nvPr/>
        </p:nvSpPr>
        <p:spPr bwMode="auto">
          <a:xfrm>
            <a:off x="539750" y="1325563"/>
            <a:ext cx="669607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2000">
                <a:solidFill>
                  <a:srgbClr val="B90523"/>
                </a:solidFill>
              </a:rPr>
              <a:t>Example :</a:t>
            </a:r>
            <a:r>
              <a:rPr lang="en-US" altLang="zh-TW" sz="2000"/>
              <a:t> A primitive model for an atom consists of a point nucleus (+q) surrounded by a uniformly charged spherical cloud (-q) of radius a. </a:t>
            </a:r>
            <a:r>
              <a:rPr lang="en-US" altLang="zh-TW" sz="2000">
                <a:solidFill>
                  <a:srgbClr val="B90523"/>
                </a:solidFill>
              </a:rPr>
              <a:t>Calculate the atomic polarizability of such an atom.</a:t>
            </a:r>
          </a:p>
        </p:txBody>
      </p:sp>
      <p:pic>
        <p:nvPicPr>
          <p:cNvPr id="320526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1196975"/>
            <a:ext cx="1519237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0527" name="Line 15"/>
          <p:cNvSpPr>
            <a:spLocks noChangeShapeType="1"/>
          </p:cNvSpPr>
          <p:nvPr/>
        </p:nvSpPr>
        <p:spPr bwMode="auto">
          <a:xfrm>
            <a:off x="611188" y="2925763"/>
            <a:ext cx="70564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pic>
        <p:nvPicPr>
          <p:cNvPr id="320528" name="Picture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1325" y="4344988"/>
            <a:ext cx="4897438" cy="69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0529" name="Picture 1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5157788"/>
            <a:ext cx="295275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0530" name="Text Box 18"/>
          <p:cNvSpPr txBox="1">
            <a:spLocks noChangeArrowheads="1"/>
          </p:cNvSpPr>
          <p:nvPr/>
        </p:nvSpPr>
        <p:spPr bwMode="auto">
          <a:xfrm>
            <a:off x="539750" y="3068638"/>
            <a:ext cx="8156575" cy="146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TW"/>
              <a:t>In the presence of an external field E, the nucleus will be shifted slightly to the right and the electron cloud to the left (extremely small).</a:t>
            </a:r>
          </a:p>
          <a:p>
            <a:endParaRPr lang="en-US" altLang="zh-TW"/>
          </a:p>
          <a:p>
            <a:r>
              <a:rPr lang="en-US" altLang="zh-TW"/>
              <a:t>The electric field at a distance d from the center of a uniformly charged sphere is   </a:t>
            </a:r>
          </a:p>
        </p:txBody>
      </p:sp>
      <p:sp>
        <p:nvSpPr>
          <p:cNvPr id="320531" name="Text Box 19"/>
          <p:cNvSpPr txBox="1">
            <a:spLocks noChangeArrowheads="1"/>
          </p:cNvSpPr>
          <p:nvPr/>
        </p:nvSpPr>
        <p:spPr bwMode="auto">
          <a:xfrm>
            <a:off x="663575" y="5681663"/>
            <a:ext cx="2635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The atomic polarizability</a:t>
            </a:r>
          </a:p>
        </p:txBody>
      </p:sp>
      <p:graphicFrame>
        <p:nvGraphicFramePr>
          <p:cNvPr id="320532" name="Object 20"/>
          <p:cNvGraphicFramePr>
            <a:graphicFrameLocks noChangeAspect="1"/>
          </p:cNvGraphicFramePr>
          <p:nvPr/>
        </p:nvGraphicFramePr>
        <p:xfrm>
          <a:off x="3771900" y="5816600"/>
          <a:ext cx="1274763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554" name="方程式" r:id="rId6" imgW="711000" imgH="241200" progId="Equation.3">
                  <p:embed/>
                </p:oleObj>
              </mc:Choice>
              <mc:Fallback>
                <p:oleObj name="方程式" r:id="rId6" imgW="711000" imgH="24120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1900" y="5816600"/>
                        <a:ext cx="1274763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0533" name="Object 21"/>
          <p:cNvGraphicFramePr>
            <a:graphicFrameLocks noChangeAspect="1"/>
          </p:cNvGraphicFramePr>
          <p:nvPr/>
        </p:nvGraphicFramePr>
        <p:xfrm>
          <a:off x="5651500" y="5229225"/>
          <a:ext cx="250825" cy="296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555" name="方程式" r:id="rId8" imgW="139680" imgH="164880" progId="Equation.3">
                  <p:embed/>
                </p:oleObj>
              </mc:Choice>
              <mc:Fallback>
                <p:oleObj name="方程式" r:id="rId8" imgW="139680" imgH="16488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1500" y="5229225"/>
                        <a:ext cx="250825" cy="296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6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04813"/>
            <a:ext cx="7740650" cy="576262"/>
          </a:xfrm>
        </p:spPr>
        <p:txBody>
          <a:bodyPr/>
          <a:lstStyle/>
          <a:p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4.4.4.2</a:t>
            </a:r>
            <a:r>
              <a:rPr kumimoji="0" lang="zh-TW" altLang="en-US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 </a:t>
            </a:r>
            <a:r>
              <a:rPr kumimoji="0" lang="en-US" altLang="zh-TW" sz="21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(</a:t>
            </a:r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Forces on Dielectrics)</a:t>
            </a:r>
          </a:p>
        </p:txBody>
      </p:sp>
      <p:sp>
        <p:nvSpPr>
          <p:cNvPr id="370705" name="Text Box 17"/>
          <p:cNvSpPr txBox="1">
            <a:spLocks noChangeArrowheads="1"/>
          </p:cNvSpPr>
          <p:nvPr/>
        </p:nvSpPr>
        <p:spPr bwMode="auto">
          <a:xfrm>
            <a:off x="539750" y="3070225"/>
            <a:ext cx="4387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Now, the energy stored in the capacitor is</a:t>
            </a:r>
          </a:p>
        </p:txBody>
      </p:sp>
      <p:pic>
        <p:nvPicPr>
          <p:cNvPr id="370707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981075"/>
            <a:ext cx="2592388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0708" name="Picture 2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917700"/>
            <a:ext cx="1943100" cy="538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0709" name="Picture 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1063" y="1341438"/>
            <a:ext cx="4824412" cy="63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0710" name="Text Box 22"/>
          <p:cNvSpPr txBox="1">
            <a:spLocks noChangeArrowheads="1"/>
          </p:cNvSpPr>
          <p:nvPr/>
        </p:nvSpPr>
        <p:spPr bwMode="auto">
          <a:xfrm>
            <a:off x="560388" y="2422525"/>
            <a:ext cx="79200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TW"/>
              <a:t>Let’s </a:t>
            </a:r>
            <a:r>
              <a:rPr lang="en-US" altLang="zh-TW">
                <a:solidFill>
                  <a:srgbClr val="FF0000"/>
                </a:solidFill>
              </a:rPr>
              <a:t>assume that the total charge Q on the plates is held constant</a:t>
            </a:r>
            <a:r>
              <a:rPr lang="en-US" altLang="zh-TW"/>
              <a:t>, as the dielectric moves.</a:t>
            </a:r>
          </a:p>
        </p:txBody>
      </p:sp>
      <p:graphicFrame>
        <p:nvGraphicFramePr>
          <p:cNvPr id="370711" name="Object 23"/>
          <p:cNvGraphicFramePr>
            <a:graphicFrameLocks noChangeAspect="1"/>
          </p:cNvGraphicFramePr>
          <p:nvPr/>
        </p:nvGraphicFramePr>
        <p:xfrm>
          <a:off x="5024438" y="2854325"/>
          <a:ext cx="2028825" cy="75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749" name="方程式" r:id="rId6" imgW="1117440" imgH="419040" progId="Equation.3">
                  <p:embed/>
                </p:oleObj>
              </mc:Choice>
              <mc:Fallback>
                <p:oleObj name="方程式" r:id="rId6" imgW="1117440" imgH="41904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4438" y="2854325"/>
                        <a:ext cx="2028825" cy="758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0712" name="Text Box 24"/>
          <p:cNvSpPr txBox="1">
            <a:spLocks noChangeArrowheads="1"/>
          </p:cNvSpPr>
          <p:nvPr/>
        </p:nvSpPr>
        <p:spPr bwMode="auto">
          <a:xfrm>
            <a:off x="684213" y="3667125"/>
            <a:ext cx="463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So</a:t>
            </a:r>
          </a:p>
        </p:txBody>
      </p:sp>
      <p:pic>
        <p:nvPicPr>
          <p:cNvPr id="370714" name="Picture 2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8088" y="3646488"/>
            <a:ext cx="6264275" cy="79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0715" name="Text Box 27"/>
          <p:cNvSpPr txBox="1">
            <a:spLocks noChangeArrowheads="1"/>
          </p:cNvSpPr>
          <p:nvPr/>
        </p:nvSpPr>
        <p:spPr bwMode="auto">
          <a:xfrm>
            <a:off x="611188" y="4445000"/>
            <a:ext cx="79200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TW" sz="2000">
                <a:solidFill>
                  <a:srgbClr val="FF0000"/>
                </a:solidFill>
              </a:rPr>
              <a:t>If the potential on the plates is fixed by connecting it up to a battery, the battery also does work as the dielectric moves.</a:t>
            </a:r>
          </a:p>
        </p:txBody>
      </p:sp>
      <p:graphicFrame>
        <p:nvGraphicFramePr>
          <p:cNvPr id="370716" name="Object 28"/>
          <p:cNvGraphicFramePr>
            <a:graphicFrameLocks noChangeAspect="1"/>
          </p:cNvGraphicFramePr>
          <p:nvPr/>
        </p:nvGraphicFramePr>
        <p:xfrm>
          <a:off x="2987675" y="5197475"/>
          <a:ext cx="2449513" cy="46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750" name="方程式" r:id="rId9" imgW="1206360" imgH="228600" progId="Equation.3">
                  <p:embed/>
                </p:oleObj>
              </mc:Choice>
              <mc:Fallback>
                <p:oleObj name="方程式" r:id="rId9" imgW="1206360" imgH="228600" progId="Equation.3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5197475"/>
                        <a:ext cx="2449513" cy="463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0717" name="Text Box 29"/>
          <p:cNvSpPr txBox="1">
            <a:spLocks noChangeArrowheads="1"/>
          </p:cNvSpPr>
          <p:nvPr/>
        </p:nvSpPr>
        <p:spPr bwMode="auto">
          <a:xfrm>
            <a:off x="684213" y="5589588"/>
            <a:ext cx="463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So</a:t>
            </a:r>
          </a:p>
        </p:txBody>
      </p:sp>
      <p:graphicFrame>
        <p:nvGraphicFramePr>
          <p:cNvPr id="370718" name="Object 30"/>
          <p:cNvGraphicFramePr>
            <a:graphicFrameLocks noChangeAspect="1"/>
          </p:cNvGraphicFramePr>
          <p:nvPr/>
        </p:nvGraphicFramePr>
        <p:xfrm>
          <a:off x="1447800" y="5740400"/>
          <a:ext cx="5716588" cy="712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751" name="方程式" r:id="rId11" imgW="3149280" imgH="393480" progId="Equation.3">
                  <p:embed/>
                </p:oleObj>
              </mc:Choice>
              <mc:Fallback>
                <p:oleObj name="方程式" r:id="rId11" imgW="3149280" imgH="393480" progId="Equation.3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5740400"/>
                        <a:ext cx="5716588" cy="712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04813"/>
            <a:ext cx="7740650" cy="576262"/>
          </a:xfrm>
        </p:spPr>
        <p:txBody>
          <a:bodyPr/>
          <a:lstStyle/>
          <a:p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4.4.4.3</a:t>
            </a:r>
            <a:r>
              <a:rPr kumimoji="0" lang="zh-TW" altLang="en-US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 </a:t>
            </a:r>
            <a:r>
              <a:rPr kumimoji="0" lang="en-US" altLang="zh-TW" sz="21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(</a:t>
            </a:r>
            <a:r>
              <a:rPr kumimoji="0" lang="en-US" altLang="zh-TW" sz="21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Forces on Dielectrics)</a:t>
            </a:r>
          </a:p>
        </p:txBody>
      </p:sp>
      <p:sp>
        <p:nvSpPr>
          <p:cNvPr id="371720" name="Text Box 8"/>
          <p:cNvSpPr txBox="1">
            <a:spLocks noChangeArrowheads="1"/>
          </p:cNvSpPr>
          <p:nvPr/>
        </p:nvSpPr>
        <p:spPr bwMode="auto">
          <a:xfrm>
            <a:off x="611188" y="1268413"/>
            <a:ext cx="79200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TW" sz="2000">
                <a:solidFill>
                  <a:srgbClr val="FF0000"/>
                </a:solidFill>
              </a:rPr>
              <a:t>If the potential on the plates is fixed by connecting it up to a battery, the battery also does work as the dielectric moves.</a:t>
            </a:r>
          </a:p>
        </p:txBody>
      </p:sp>
      <p:sp>
        <p:nvSpPr>
          <p:cNvPr id="371722" name="Text Box 10"/>
          <p:cNvSpPr txBox="1">
            <a:spLocks noChangeArrowheads="1"/>
          </p:cNvSpPr>
          <p:nvPr/>
        </p:nvSpPr>
        <p:spPr bwMode="auto">
          <a:xfrm>
            <a:off x="755650" y="2636838"/>
            <a:ext cx="463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So</a:t>
            </a:r>
          </a:p>
        </p:txBody>
      </p:sp>
      <p:graphicFrame>
        <p:nvGraphicFramePr>
          <p:cNvPr id="371724" name="Object 12"/>
          <p:cNvGraphicFramePr>
            <a:graphicFrameLocks noChangeAspect="1"/>
          </p:cNvGraphicFramePr>
          <p:nvPr/>
        </p:nvGraphicFramePr>
        <p:xfrm>
          <a:off x="2987675" y="2133600"/>
          <a:ext cx="2449513" cy="46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746" name="方程式" r:id="rId3" imgW="1206360" imgH="228600" progId="Equation.3">
                  <p:embed/>
                </p:oleObj>
              </mc:Choice>
              <mc:Fallback>
                <p:oleObj name="方程式" r:id="rId3" imgW="1206360" imgH="2286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2133600"/>
                        <a:ext cx="2449513" cy="463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1725" name="Object 13"/>
          <p:cNvGraphicFramePr>
            <a:graphicFrameLocks noChangeAspect="1"/>
          </p:cNvGraphicFramePr>
          <p:nvPr/>
        </p:nvGraphicFramePr>
        <p:xfrm>
          <a:off x="1258888" y="3068638"/>
          <a:ext cx="5716587" cy="712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747" name="方程式" r:id="rId5" imgW="3149280" imgH="393480" progId="Equation.3">
                  <p:embed/>
                </p:oleObj>
              </mc:Choice>
              <mc:Fallback>
                <p:oleObj name="方程式" r:id="rId5" imgW="3149280" imgH="39348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888" y="3068638"/>
                        <a:ext cx="5716587" cy="712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8" name="Rectangle 2"/>
          <p:cNvSpPr>
            <a:spLocks noGrp="1" noChangeArrowheads="1"/>
          </p:cNvSpPr>
          <p:nvPr>
            <p:ph type="title"/>
          </p:nvPr>
        </p:nvSpPr>
        <p:spPr>
          <a:xfrm>
            <a:off x="504825" y="476250"/>
            <a:ext cx="7667625" cy="504825"/>
          </a:xfrm>
        </p:spPr>
        <p:txBody>
          <a:bodyPr/>
          <a:lstStyle/>
          <a:p>
            <a:r>
              <a:rPr kumimoji="0" lang="en-US" altLang="zh-TW" sz="28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4.1.2.3</a:t>
            </a:r>
            <a:r>
              <a:rPr lang="en-US" altLang="zh-TW" sz="28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(Induced </a:t>
            </a:r>
            <a:r>
              <a:rPr lang="en-US" altLang="zh-TW" sz="28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Dipoles)</a:t>
            </a:r>
          </a:p>
        </p:txBody>
      </p:sp>
      <p:sp>
        <p:nvSpPr>
          <p:cNvPr id="321545" name="Oval 9"/>
          <p:cNvSpPr>
            <a:spLocks noChangeArrowheads="1"/>
          </p:cNvSpPr>
          <p:nvPr/>
        </p:nvSpPr>
        <p:spPr bwMode="auto">
          <a:xfrm>
            <a:off x="1835150" y="1630363"/>
            <a:ext cx="792163" cy="792162"/>
          </a:xfrm>
          <a:prstGeom prst="ellipse">
            <a:avLst/>
          </a:prstGeom>
          <a:gradFill rotWithShape="1">
            <a:gsLst>
              <a:gs pos="0">
                <a:srgbClr val="00CCFF"/>
              </a:gs>
              <a:gs pos="100000">
                <a:srgbClr val="00CCFF">
                  <a:gamma/>
                  <a:shade val="76078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1546" name="Oval 10"/>
          <p:cNvSpPr>
            <a:spLocks noChangeArrowheads="1"/>
          </p:cNvSpPr>
          <p:nvPr/>
        </p:nvSpPr>
        <p:spPr bwMode="auto">
          <a:xfrm>
            <a:off x="3708400" y="1630363"/>
            <a:ext cx="792163" cy="792162"/>
          </a:xfrm>
          <a:prstGeom prst="ellipse">
            <a:avLst/>
          </a:prstGeom>
          <a:gradFill rotWithShape="1">
            <a:gsLst>
              <a:gs pos="0">
                <a:srgbClr val="00CCFF"/>
              </a:gs>
              <a:gs pos="100000">
                <a:srgbClr val="00CCFF">
                  <a:gamma/>
                  <a:shade val="76078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1547" name="Oval 11"/>
          <p:cNvSpPr>
            <a:spLocks noChangeArrowheads="1"/>
          </p:cNvSpPr>
          <p:nvPr/>
        </p:nvSpPr>
        <p:spPr bwMode="auto">
          <a:xfrm>
            <a:off x="2628900" y="1414463"/>
            <a:ext cx="1079500" cy="1150937"/>
          </a:xfrm>
          <a:prstGeom prst="ellipse">
            <a:avLst/>
          </a:prstGeom>
          <a:gradFill rotWithShape="1">
            <a:gsLst>
              <a:gs pos="0">
                <a:srgbClr val="FFFF99"/>
              </a:gs>
              <a:gs pos="100000">
                <a:srgbClr val="FFFF99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1548" name="Text Box 12"/>
          <p:cNvSpPr txBox="1">
            <a:spLocks noChangeArrowheads="1"/>
          </p:cNvSpPr>
          <p:nvPr/>
        </p:nvSpPr>
        <p:spPr bwMode="auto">
          <a:xfrm>
            <a:off x="2195513" y="982663"/>
            <a:ext cx="1720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Carbon dioxide</a:t>
            </a:r>
          </a:p>
        </p:txBody>
      </p:sp>
      <p:sp>
        <p:nvSpPr>
          <p:cNvPr id="321549" name="Text Box 13"/>
          <p:cNvSpPr txBox="1">
            <a:spLocks noChangeArrowheads="1"/>
          </p:cNvSpPr>
          <p:nvPr/>
        </p:nvSpPr>
        <p:spPr bwMode="auto">
          <a:xfrm>
            <a:off x="6208713" y="928688"/>
            <a:ext cx="1593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Polarizability :</a:t>
            </a:r>
          </a:p>
        </p:txBody>
      </p:sp>
      <p:sp>
        <p:nvSpPr>
          <p:cNvPr id="321550" name="Line 14"/>
          <p:cNvSpPr>
            <a:spLocks noChangeShapeType="1"/>
          </p:cNvSpPr>
          <p:nvPr/>
        </p:nvSpPr>
        <p:spPr bwMode="auto">
          <a:xfrm>
            <a:off x="5148263" y="1484313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21551" name="Line 15"/>
          <p:cNvSpPr>
            <a:spLocks noChangeShapeType="1"/>
          </p:cNvSpPr>
          <p:nvPr/>
        </p:nvSpPr>
        <p:spPr bwMode="auto">
          <a:xfrm flipV="1">
            <a:off x="5435600" y="1917700"/>
            <a:ext cx="0" cy="574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321552" name="Object 16"/>
          <p:cNvGraphicFramePr>
            <a:graphicFrameLocks noChangeAspect="1"/>
          </p:cNvGraphicFramePr>
          <p:nvPr/>
        </p:nvGraphicFramePr>
        <p:xfrm>
          <a:off x="6011863" y="1341438"/>
          <a:ext cx="2128837" cy="350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666" name="方程式" r:id="rId3" imgW="1231560" imgH="203040" progId="Equation.3">
                  <p:embed/>
                </p:oleObj>
              </mc:Choice>
              <mc:Fallback>
                <p:oleObj name="方程式" r:id="rId3" imgW="1231560" imgH="20304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1863" y="1341438"/>
                        <a:ext cx="2128837" cy="350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1553" name="Object 17"/>
          <p:cNvGraphicFramePr>
            <a:graphicFrameLocks noChangeAspect="1"/>
          </p:cNvGraphicFramePr>
          <p:nvPr/>
        </p:nvGraphicFramePr>
        <p:xfrm>
          <a:off x="6156325" y="1989138"/>
          <a:ext cx="1930400" cy="350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667" name="方程式" r:id="rId5" imgW="1117440" imgH="203040" progId="Equation.3">
                  <p:embed/>
                </p:oleObj>
              </mc:Choice>
              <mc:Fallback>
                <p:oleObj name="方程式" r:id="rId5" imgW="1117440" imgH="20304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6325" y="1989138"/>
                        <a:ext cx="1930400" cy="350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1554" name="Text Box 18"/>
          <p:cNvSpPr txBox="1">
            <a:spLocks noChangeArrowheads="1"/>
          </p:cNvSpPr>
          <p:nvPr/>
        </p:nvSpPr>
        <p:spPr bwMode="auto">
          <a:xfrm>
            <a:off x="323850" y="2616200"/>
            <a:ext cx="8280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TW">
                <a:solidFill>
                  <a:srgbClr val="FF0000"/>
                </a:solidFill>
              </a:rPr>
              <a:t>When the field is at some angle to the axis</a:t>
            </a:r>
            <a:r>
              <a:rPr lang="en-US" altLang="zh-TW"/>
              <a:t>, you must resolve it into parallel and perpendicular components, and multiply each by the pertinent polarizability :</a:t>
            </a:r>
          </a:p>
        </p:txBody>
      </p:sp>
      <p:graphicFrame>
        <p:nvGraphicFramePr>
          <p:cNvPr id="321555" name="Object 19"/>
          <p:cNvGraphicFramePr>
            <a:graphicFrameLocks noChangeAspect="1"/>
          </p:cNvGraphicFramePr>
          <p:nvPr/>
        </p:nvGraphicFramePr>
        <p:xfrm>
          <a:off x="3276600" y="3335338"/>
          <a:ext cx="1979613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668" name="方程式" r:id="rId7" imgW="1104840" imgH="253800" progId="Equation.3">
                  <p:embed/>
                </p:oleObj>
              </mc:Choice>
              <mc:Fallback>
                <p:oleObj name="方程式" r:id="rId7" imgW="1104840" imgH="25380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3335338"/>
                        <a:ext cx="1979613" cy="454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1556" name="Text Box 20"/>
          <p:cNvSpPr txBox="1">
            <a:spLocks noChangeArrowheads="1"/>
          </p:cNvSpPr>
          <p:nvPr/>
        </p:nvSpPr>
        <p:spPr bwMode="auto">
          <a:xfrm>
            <a:off x="539750" y="3792538"/>
            <a:ext cx="7416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TW">
                <a:solidFill>
                  <a:srgbClr val="FF0000"/>
                </a:solidFill>
              </a:rPr>
              <a:t>The induced dipole moment may not be in the same directions as    .</a:t>
            </a:r>
            <a:endParaRPr lang="en-US" altLang="zh-TW"/>
          </a:p>
        </p:txBody>
      </p:sp>
      <p:graphicFrame>
        <p:nvGraphicFramePr>
          <p:cNvPr id="321557" name="Object 21"/>
          <p:cNvGraphicFramePr>
            <a:graphicFrameLocks noChangeAspect="1"/>
          </p:cNvGraphicFramePr>
          <p:nvPr/>
        </p:nvGraphicFramePr>
        <p:xfrm>
          <a:off x="7275513" y="3789363"/>
          <a:ext cx="223837" cy="363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669" name="方程式" r:id="rId9" imgW="139680" imgH="203040" progId="Equation.3">
                  <p:embed/>
                </p:oleObj>
              </mc:Choice>
              <mc:Fallback>
                <p:oleObj name="方程式" r:id="rId9" imgW="139680" imgH="20304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75513" y="3789363"/>
                        <a:ext cx="223837" cy="363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1558" name="Text Box 22"/>
          <p:cNvSpPr txBox="1">
            <a:spLocks noChangeArrowheads="1"/>
          </p:cNvSpPr>
          <p:nvPr/>
        </p:nvSpPr>
        <p:spPr bwMode="auto">
          <a:xfrm>
            <a:off x="323850" y="4148138"/>
            <a:ext cx="85169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TW"/>
              <a:t>For a completely asymmetrical molecule, the most general linear relation between </a:t>
            </a:r>
          </a:p>
          <a:p>
            <a:r>
              <a:rPr lang="en-US" altLang="zh-TW"/>
              <a:t>      and       is :       </a:t>
            </a:r>
          </a:p>
        </p:txBody>
      </p:sp>
      <p:graphicFrame>
        <p:nvGraphicFramePr>
          <p:cNvPr id="321559" name="Object 23"/>
          <p:cNvGraphicFramePr>
            <a:graphicFrameLocks noChangeAspect="1"/>
          </p:cNvGraphicFramePr>
          <p:nvPr/>
        </p:nvGraphicFramePr>
        <p:xfrm>
          <a:off x="415925" y="4411663"/>
          <a:ext cx="223838" cy="363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670" name="方程式" r:id="rId11" imgW="139680" imgH="203040" progId="Equation.3">
                  <p:embed/>
                </p:oleObj>
              </mc:Choice>
              <mc:Fallback>
                <p:oleObj name="方程式" r:id="rId11" imgW="139680" imgH="20304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925" y="4411663"/>
                        <a:ext cx="223838" cy="363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1560" name="Object 24"/>
          <p:cNvGraphicFramePr>
            <a:graphicFrameLocks noChangeAspect="1"/>
          </p:cNvGraphicFramePr>
          <p:nvPr/>
        </p:nvGraphicFramePr>
        <p:xfrm>
          <a:off x="1281113" y="4416425"/>
          <a:ext cx="203200" cy="363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671" name="方程式" r:id="rId12" imgW="126720" imgH="203040" progId="Equation.3">
                  <p:embed/>
                </p:oleObj>
              </mc:Choice>
              <mc:Fallback>
                <p:oleObj name="方程式" r:id="rId12" imgW="126720" imgH="203040" progId="Equation.3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1113" y="4416425"/>
                        <a:ext cx="203200" cy="363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1561" name="Object 25"/>
          <p:cNvGraphicFramePr>
            <a:graphicFrameLocks noChangeAspect="1"/>
          </p:cNvGraphicFramePr>
          <p:nvPr/>
        </p:nvGraphicFramePr>
        <p:xfrm>
          <a:off x="2960688" y="4579938"/>
          <a:ext cx="2763837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672" name="方程式" r:id="rId14" imgW="1726920" imgH="241200" progId="Equation.3">
                  <p:embed/>
                </p:oleObj>
              </mc:Choice>
              <mc:Fallback>
                <p:oleObj name="方程式" r:id="rId14" imgW="1726920" imgH="24120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60688" y="4579938"/>
                        <a:ext cx="2763837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1562" name="Object 26"/>
          <p:cNvGraphicFramePr>
            <a:graphicFrameLocks noChangeAspect="1"/>
          </p:cNvGraphicFramePr>
          <p:nvPr/>
        </p:nvGraphicFramePr>
        <p:xfrm>
          <a:off x="2987675" y="5013325"/>
          <a:ext cx="2763838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673" name="方程式" r:id="rId16" imgW="1726920" imgH="241200" progId="Equation.3">
                  <p:embed/>
                </p:oleObj>
              </mc:Choice>
              <mc:Fallback>
                <p:oleObj name="方程式" r:id="rId16" imgW="1726920" imgH="241200" progId="Equation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5013325"/>
                        <a:ext cx="2763838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1563" name="Object 27"/>
          <p:cNvGraphicFramePr>
            <a:graphicFrameLocks noChangeAspect="1"/>
          </p:cNvGraphicFramePr>
          <p:nvPr/>
        </p:nvGraphicFramePr>
        <p:xfrm>
          <a:off x="3006725" y="5445125"/>
          <a:ext cx="272415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674" name="方程式" r:id="rId18" imgW="1701720" imgH="241200" progId="Equation.3">
                  <p:embed/>
                </p:oleObj>
              </mc:Choice>
              <mc:Fallback>
                <p:oleObj name="方程式" r:id="rId18" imgW="1701720" imgH="241200" progId="Equation.3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6725" y="5445125"/>
                        <a:ext cx="2724150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1564" name="Text Box 28"/>
          <p:cNvSpPr txBox="1">
            <a:spLocks noChangeArrowheads="1"/>
          </p:cNvSpPr>
          <p:nvPr/>
        </p:nvSpPr>
        <p:spPr bwMode="auto">
          <a:xfrm>
            <a:off x="323850" y="5956300"/>
            <a:ext cx="85169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TW"/>
              <a:t>The set of nine constants       constitute </a:t>
            </a:r>
            <a:r>
              <a:rPr lang="en-US" altLang="zh-TW">
                <a:solidFill>
                  <a:srgbClr val="FF0000"/>
                </a:solidFill>
              </a:rPr>
              <a:t>the polarizability tensor</a:t>
            </a:r>
            <a:r>
              <a:rPr lang="en-US" altLang="zh-TW"/>
              <a:t> for the molecule.</a:t>
            </a:r>
          </a:p>
        </p:txBody>
      </p:sp>
      <p:graphicFrame>
        <p:nvGraphicFramePr>
          <p:cNvPr id="321565" name="Object 29"/>
          <p:cNvGraphicFramePr>
            <a:graphicFrameLocks noChangeAspect="1"/>
          </p:cNvGraphicFramePr>
          <p:nvPr/>
        </p:nvGraphicFramePr>
        <p:xfrm>
          <a:off x="3008313" y="5916613"/>
          <a:ext cx="325437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675" name="方程式" r:id="rId20" imgW="203040" imgH="241200" progId="Equation.3">
                  <p:embed/>
                </p:oleObj>
              </mc:Choice>
              <mc:Fallback>
                <p:oleObj name="方程式" r:id="rId20" imgW="203040" imgH="241200" progId="Equation.3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8313" y="5916613"/>
                        <a:ext cx="325437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610" name="Rectangle 2"/>
          <p:cNvSpPr>
            <a:spLocks noGrp="1" noChangeArrowheads="1"/>
          </p:cNvSpPr>
          <p:nvPr>
            <p:ph type="title"/>
          </p:nvPr>
        </p:nvSpPr>
        <p:spPr>
          <a:xfrm>
            <a:off x="504825" y="476250"/>
            <a:ext cx="7667625" cy="504825"/>
          </a:xfrm>
        </p:spPr>
        <p:txBody>
          <a:bodyPr/>
          <a:lstStyle/>
          <a:p>
            <a:r>
              <a:rPr kumimoji="0" lang="en-US" altLang="zh-TW" sz="28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4.1.2.4</a:t>
            </a:r>
            <a:r>
              <a:rPr kumimoji="0" lang="zh-TW" altLang="en-US" sz="28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 </a:t>
            </a:r>
            <a:r>
              <a:rPr lang="en-US" altLang="zh-TW" sz="28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(</a:t>
            </a:r>
            <a:r>
              <a:rPr lang="en-US" altLang="zh-TW" sz="28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Induced Dipoles)</a:t>
            </a:r>
          </a:p>
        </p:txBody>
      </p:sp>
      <p:sp>
        <p:nvSpPr>
          <p:cNvPr id="324615" name="Text Box 7"/>
          <p:cNvSpPr txBox="1">
            <a:spLocks noChangeArrowheads="1"/>
          </p:cNvSpPr>
          <p:nvPr/>
        </p:nvSpPr>
        <p:spPr bwMode="auto">
          <a:xfrm>
            <a:off x="539750" y="1100138"/>
            <a:ext cx="1622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sz="2000" b="1">
                <a:solidFill>
                  <a:srgbClr val="B90523"/>
                </a:solidFill>
              </a:rPr>
              <a:t>Problem 4.4</a:t>
            </a:r>
          </a:p>
        </p:txBody>
      </p:sp>
      <p:sp>
        <p:nvSpPr>
          <p:cNvPr id="324632" name="Text Box 24"/>
          <p:cNvSpPr txBox="1">
            <a:spLocks noChangeArrowheads="1"/>
          </p:cNvSpPr>
          <p:nvPr/>
        </p:nvSpPr>
        <p:spPr bwMode="auto">
          <a:xfrm>
            <a:off x="755650" y="1460500"/>
            <a:ext cx="77771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2000"/>
              <a:t>A point charge q is situated a large distance r from a neutral atom of polarizability </a:t>
            </a:r>
            <a:r>
              <a:rPr lang="en-US" altLang="zh-TW" sz="2000">
                <a:sym typeface="Symbol" panose="05050102010706020507" pitchFamily="18" charset="2"/>
              </a:rPr>
              <a:t>. Find the force of attraction between them.</a:t>
            </a:r>
          </a:p>
        </p:txBody>
      </p:sp>
      <p:sp>
        <p:nvSpPr>
          <p:cNvPr id="324633" name="Line 25"/>
          <p:cNvSpPr>
            <a:spLocks noChangeShapeType="1"/>
          </p:cNvSpPr>
          <p:nvPr/>
        </p:nvSpPr>
        <p:spPr bwMode="auto">
          <a:xfrm>
            <a:off x="539750" y="2162175"/>
            <a:ext cx="7777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24634" name="Text Box 26"/>
          <p:cNvSpPr txBox="1">
            <a:spLocks noChangeArrowheads="1"/>
          </p:cNvSpPr>
          <p:nvPr/>
        </p:nvSpPr>
        <p:spPr bwMode="auto">
          <a:xfrm>
            <a:off x="-57944" y="2468563"/>
            <a:ext cx="4629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dirty="0"/>
              <a:t>The electric field produced by the charge q :</a:t>
            </a:r>
          </a:p>
        </p:txBody>
      </p:sp>
      <p:graphicFrame>
        <p:nvGraphicFramePr>
          <p:cNvPr id="324635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2029794"/>
              </p:ext>
            </p:extLst>
          </p:nvPr>
        </p:nvGraphicFramePr>
        <p:xfrm>
          <a:off x="762794" y="2778919"/>
          <a:ext cx="1493837" cy="744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4705" name="方程式" r:id="rId3" imgW="863280" imgH="431640" progId="Equation.3">
                  <p:embed/>
                </p:oleObj>
              </mc:Choice>
              <mc:Fallback>
                <p:oleObj name="方程式" r:id="rId3" imgW="863280" imgH="431640" progId="Equation.3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794" y="2778919"/>
                        <a:ext cx="1493837" cy="744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4640" name="Text Box 32"/>
          <p:cNvSpPr txBox="1">
            <a:spLocks noChangeArrowheads="1"/>
          </p:cNvSpPr>
          <p:nvPr/>
        </p:nvSpPr>
        <p:spPr bwMode="auto">
          <a:xfrm>
            <a:off x="107826" y="3362467"/>
            <a:ext cx="2015579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TW" dirty="0"/>
              <a:t>The induced dipole moment of the atom :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539728" y="2238305"/>
            <a:ext cx="2232025" cy="890587"/>
            <a:chOff x="5795963" y="2395538"/>
            <a:chExt cx="2232025" cy="890587"/>
          </a:xfrm>
        </p:grpSpPr>
        <p:sp>
          <p:nvSpPr>
            <p:cNvPr id="324636" name="Oval 28"/>
            <p:cNvSpPr>
              <a:spLocks noChangeArrowheads="1"/>
            </p:cNvSpPr>
            <p:nvPr/>
          </p:nvSpPr>
          <p:spPr bwMode="auto">
            <a:xfrm>
              <a:off x="5795963" y="2900363"/>
              <a:ext cx="71437" cy="7143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4637" name="Oval 29"/>
            <p:cNvSpPr>
              <a:spLocks noChangeArrowheads="1"/>
            </p:cNvSpPr>
            <p:nvPr/>
          </p:nvSpPr>
          <p:spPr bwMode="auto">
            <a:xfrm>
              <a:off x="7740650" y="2755900"/>
              <a:ext cx="287338" cy="28892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4638" name="Line 30"/>
            <p:cNvSpPr>
              <a:spLocks noChangeShapeType="1"/>
            </p:cNvSpPr>
            <p:nvPr/>
          </p:nvSpPr>
          <p:spPr bwMode="auto">
            <a:xfrm>
              <a:off x="5867400" y="2900363"/>
              <a:ext cx="201771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24639" name="Text Box 31"/>
            <p:cNvSpPr txBox="1">
              <a:spLocks noChangeArrowheads="1"/>
            </p:cNvSpPr>
            <p:nvPr/>
          </p:nvSpPr>
          <p:spPr bwMode="auto">
            <a:xfrm>
              <a:off x="6759575" y="2919413"/>
              <a:ext cx="26035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 dirty="0"/>
                <a:t>r</a:t>
              </a:r>
            </a:p>
          </p:txBody>
        </p:sp>
        <p:sp>
          <p:nvSpPr>
            <p:cNvPr id="324641" name="Line 33"/>
            <p:cNvSpPr>
              <a:spLocks noChangeShapeType="1"/>
            </p:cNvSpPr>
            <p:nvPr/>
          </p:nvSpPr>
          <p:spPr bwMode="auto">
            <a:xfrm>
              <a:off x="6516688" y="2540000"/>
              <a:ext cx="36036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graphicFrame>
          <p:nvGraphicFramePr>
            <p:cNvPr id="324642" name="Object 3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03798607"/>
                </p:ext>
              </p:extLst>
            </p:nvPr>
          </p:nvGraphicFramePr>
          <p:xfrm>
            <a:off x="6948488" y="2395538"/>
            <a:ext cx="174625" cy="3079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4706" name="方程式" r:id="rId5" imgW="101520" imgH="177480" progId="Equation.3">
                    <p:embed/>
                  </p:oleObj>
                </mc:Choice>
                <mc:Fallback>
                  <p:oleObj name="方程式" r:id="rId5" imgW="101520" imgH="177480" progId="Equation.3">
                    <p:embed/>
                    <p:pic>
                      <p:nvPicPr>
                        <p:cNvPr id="0" name="Object 3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48488" y="2395538"/>
                          <a:ext cx="174625" cy="3079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24643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9886640"/>
              </p:ext>
            </p:extLst>
          </p:nvPr>
        </p:nvGraphicFramePr>
        <p:xfrm>
          <a:off x="2162175" y="3461543"/>
          <a:ext cx="2063750" cy="744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4707" name="方程式" r:id="rId7" imgW="1193760" imgH="431640" progId="Equation.3">
                  <p:embed/>
                </p:oleObj>
              </mc:Choice>
              <mc:Fallback>
                <p:oleObj name="方程式" r:id="rId7" imgW="1193760" imgH="431640" progId="Equation.3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2175" y="3461543"/>
                        <a:ext cx="2063750" cy="744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4644" name="Text Box 36"/>
          <p:cNvSpPr txBox="1">
            <a:spLocks noChangeArrowheads="1"/>
          </p:cNvSpPr>
          <p:nvPr/>
        </p:nvSpPr>
        <p:spPr bwMode="auto">
          <a:xfrm>
            <a:off x="361975" y="5048138"/>
            <a:ext cx="36004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TW" dirty="0"/>
              <a:t>The electric field produced by the dipole, at location of q :</a:t>
            </a:r>
          </a:p>
        </p:txBody>
      </p:sp>
      <p:graphicFrame>
        <p:nvGraphicFramePr>
          <p:cNvPr id="324645" name="Objec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8206462"/>
              </p:ext>
            </p:extLst>
          </p:nvPr>
        </p:nvGraphicFramePr>
        <p:xfrm>
          <a:off x="3933031" y="5077672"/>
          <a:ext cx="2436813" cy="744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4708" name="方程式" r:id="rId9" imgW="1409400" imgH="431640" progId="Equation.3">
                  <p:embed/>
                </p:oleObj>
              </mc:Choice>
              <mc:Fallback>
                <p:oleObj name="方程式" r:id="rId9" imgW="1409400" imgH="431640" progId="Equation.3">
                  <p:embed/>
                  <p:pic>
                    <p:nvPicPr>
                      <p:cNvPr id="0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33031" y="5077672"/>
                        <a:ext cx="2436813" cy="744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4646" name="Text Box 38"/>
          <p:cNvSpPr txBox="1">
            <a:spLocks noChangeArrowheads="1"/>
          </p:cNvSpPr>
          <p:nvPr/>
        </p:nvSpPr>
        <p:spPr bwMode="auto">
          <a:xfrm>
            <a:off x="234951" y="5949950"/>
            <a:ext cx="3384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dirty="0"/>
              <a:t>The force on q due to this field :</a:t>
            </a:r>
          </a:p>
        </p:txBody>
      </p:sp>
      <p:graphicFrame>
        <p:nvGraphicFramePr>
          <p:cNvPr id="324647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1371071"/>
              </p:ext>
            </p:extLst>
          </p:nvPr>
        </p:nvGraphicFramePr>
        <p:xfrm>
          <a:off x="3933031" y="5854700"/>
          <a:ext cx="2635250" cy="744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4709" name="方程式" r:id="rId11" imgW="1523880" imgH="431640" progId="Equation.3">
                  <p:embed/>
                </p:oleObj>
              </mc:Choice>
              <mc:Fallback>
                <p:oleObj name="方程式" r:id="rId11" imgW="1523880" imgH="431640" progId="Equation.3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33031" y="5854700"/>
                        <a:ext cx="2635250" cy="744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4648" name="Text Box 40"/>
          <p:cNvSpPr txBox="1">
            <a:spLocks noChangeArrowheads="1"/>
          </p:cNvSpPr>
          <p:nvPr/>
        </p:nvSpPr>
        <p:spPr bwMode="auto">
          <a:xfrm>
            <a:off x="7153275" y="5956300"/>
            <a:ext cx="1111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dirty="0"/>
              <a:t>attractive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89967" y="4375038"/>
            <a:ext cx="3744416" cy="74903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358732" y="3953172"/>
            <a:ext cx="2601167" cy="194937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338637" y="4653136"/>
            <a:ext cx="81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cs typeface="Arial" panose="020B0604020202020204" pitchFamily="34" charset="0"/>
              </a:rPr>
              <a:t>θ~</a:t>
            </a:r>
            <a:r>
              <a:rPr lang="en-US" dirty="0" smtClean="0">
                <a:cs typeface="Arial" panose="020B0604020202020204" pitchFamily="34" charset="0"/>
              </a:rPr>
              <a:t>0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251348" y="3167142"/>
            <a:ext cx="3199013" cy="7535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Rectangle 2"/>
          <p:cNvSpPr>
            <a:spLocks noGrp="1" noChangeArrowheads="1"/>
          </p:cNvSpPr>
          <p:nvPr>
            <p:ph type="title"/>
          </p:nvPr>
        </p:nvSpPr>
        <p:spPr>
          <a:xfrm>
            <a:off x="504825" y="476250"/>
            <a:ext cx="7667625" cy="504825"/>
          </a:xfrm>
        </p:spPr>
        <p:txBody>
          <a:bodyPr/>
          <a:lstStyle/>
          <a:p>
            <a:r>
              <a:rPr kumimoji="0" lang="en-US" altLang="zh-TW" sz="25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4.1.3.1</a:t>
            </a:r>
            <a:r>
              <a:rPr kumimoji="0" lang="zh-TW" altLang="en-US" sz="25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 </a:t>
            </a:r>
            <a:r>
              <a:rPr lang="en-US" altLang="zh-TW" sz="25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(</a:t>
            </a:r>
            <a:r>
              <a:rPr lang="en-US" altLang="zh-TW" sz="25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Alignment of Polar Molecules)</a:t>
            </a:r>
          </a:p>
        </p:txBody>
      </p:sp>
      <p:sp>
        <p:nvSpPr>
          <p:cNvPr id="322584" name="Oval 24"/>
          <p:cNvSpPr>
            <a:spLocks noChangeArrowheads="1"/>
          </p:cNvSpPr>
          <p:nvPr/>
        </p:nvSpPr>
        <p:spPr bwMode="auto">
          <a:xfrm>
            <a:off x="835025" y="1611313"/>
            <a:ext cx="792163" cy="792162"/>
          </a:xfrm>
          <a:prstGeom prst="ellipse">
            <a:avLst/>
          </a:prstGeom>
          <a:gradFill rotWithShape="1">
            <a:gsLst>
              <a:gs pos="0">
                <a:srgbClr val="00CCFF"/>
              </a:gs>
              <a:gs pos="100000">
                <a:srgbClr val="00CCFF">
                  <a:gamma/>
                  <a:shade val="76078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2585" name="Oval 25"/>
          <p:cNvSpPr>
            <a:spLocks noChangeArrowheads="1"/>
          </p:cNvSpPr>
          <p:nvPr/>
        </p:nvSpPr>
        <p:spPr bwMode="auto">
          <a:xfrm>
            <a:off x="2203450" y="1538288"/>
            <a:ext cx="792163" cy="792162"/>
          </a:xfrm>
          <a:prstGeom prst="ellipse">
            <a:avLst/>
          </a:prstGeom>
          <a:gradFill rotWithShape="1">
            <a:gsLst>
              <a:gs pos="0">
                <a:srgbClr val="00CCFF"/>
              </a:gs>
              <a:gs pos="100000">
                <a:srgbClr val="00CCFF">
                  <a:gamma/>
                  <a:shade val="76078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2586" name="Oval 26"/>
          <p:cNvSpPr>
            <a:spLocks noChangeArrowheads="1"/>
          </p:cNvSpPr>
          <p:nvPr/>
        </p:nvSpPr>
        <p:spPr bwMode="auto">
          <a:xfrm>
            <a:off x="1411288" y="2043113"/>
            <a:ext cx="1079500" cy="1150937"/>
          </a:xfrm>
          <a:prstGeom prst="ellipse">
            <a:avLst/>
          </a:prstGeom>
          <a:gradFill rotWithShape="1">
            <a:gsLst>
              <a:gs pos="0">
                <a:srgbClr val="FFFF99"/>
              </a:gs>
              <a:gs pos="100000">
                <a:srgbClr val="FFFF99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2587" name="Line 27"/>
          <p:cNvSpPr>
            <a:spLocks noChangeShapeType="1"/>
          </p:cNvSpPr>
          <p:nvPr/>
        </p:nvSpPr>
        <p:spPr bwMode="auto">
          <a:xfrm>
            <a:off x="1195388" y="1970088"/>
            <a:ext cx="792162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22588" name="Line 28"/>
          <p:cNvSpPr>
            <a:spLocks noChangeShapeType="1"/>
          </p:cNvSpPr>
          <p:nvPr/>
        </p:nvSpPr>
        <p:spPr bwMode="auto">
          <a:xfrm flipV="1">
            <a:off x="1987550" y="1897063"/>
            <a:ext cx="64770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22589" name="Line 29"/>
          <p:cNvSpPr>
            <a:spLocks noChangeShapeType="1"/>
          </p:cNvSpPr>
          <p:nvPr/>
        </p:nvSpPr>
        <p:spPr bwMode="auto">
          <a:xfrm flipV="1">
            <a:off x="1916113" y="117792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22591" name="Text Box 31"/>
          <p:cNvSpPr txBox="1">
            <a:spLocks noChangeArrowheads="1"/>
          </p:cNvSpPr>
          <p:nvPr/>
        </p:nvSpPr>
        <p:spPr bwMode="auto">
          <a:xfrm>
            <a:off x="384175" y="1628775"/>
            <a:ext cx="438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H</a:t>
            </a:r>
            <a:r>
              <a:rPr lang="en-US" altLang="zh-TW" baseline="30000"/>
              <a:t>+</a:t>
            </a:r>
          </a:p>
        </p:txBody>
      </p:sp>
      <p:sp>
        <p:nvSpPr>
          <p:cNvPr id="322592" name="Text Box 32"/>
          <p:cNvSpPr txBox="1">
            <a:spLocks noChangeArrowheads="1"/>
          </p:cNvSpPr>
          <p:nvPr/>
        </p:nvSpPr>
        <p:spPr bwMode="auto">
          <a:xfrm>
            <a:off x="2989263" y="1538288"/>
            <a:ext cx="438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H</a:t>
            </a:r>
            <a:r>
              <a:rPr lang="en-US" altLang="zh-TW" baseline="30000"/>
              <a:t>+</a:t>
            </a:r>
          </a:p>
        </p:txBody>
      </p:sp>
      <p:sp>
        <p:nvSpPr>
          <p:cNvPr id="322593" name="Text Box 33"/>
          <p:cNvSpPr txBox="1">
            <a:spLocks noChangeArrowheads="1"/>
          </p:cNvSpPr>
          <p:nvPr/>
        </p:nvSpPr>
        <p:spPr bwMode="auto">
          <a:xfrm>
            <a:off x="1627188" y="2617788"/>
            <a:ext cx="412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O</a:t>
            </a:r>
            <a:r>
              <a:rPr lang="en-US" altLang="zh-TW" baseline="30000"/>
              <a:t>-</a:t>
            </a:r>
          </a:p>
        </p:txBody>
      </p:sp>
      <p:sp>
        <p:nvSpPr>
          <p:cNvPr id="322594" name="Text Box 34"/>
          <p:cNvSpPr txBox="1">
            <a:spLocks noChangeArrowheads="1"/>
          </p:cNvSpPr>
          <p:nvPr/>
        </p:nvSpPr>
        <p:spPr bwMode="auto">
          <a:xfrm>
            <a:off x="1627188" y="2106613"/>
            <a:ext cx="6492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105</a:t>
            </a:r>
            <a:r>
              <a:rPr lang="en-US" altLang="zh-TW" baseline="30000"/>
              <a:t>0</a:t>
            </a:r>
          </a:p>
        </p:txBody>
      </p:sp>
      <p:sp>
        <p:nvSpPr>
          <p:cNvPr id="322595" name="Text Box 35"/>
          <p:cNvSpPr txBox="1">
            <a:spLocks noChangeArrowheads="1"/>
          </p:cNvSpPr>
          <p:nvPr/>
        </p:nvSpPr>
        <p:spPr bwMode="auto">
          <a:xfrm>
            <a:off x="3211513" y="2185988"/>
            <a:ext cx="1695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Polar molecule</a:t>
            </a:r>
          </a:p>
        </p:txBody>
      </p:sp>
      <p:sp>
        <p:nvSpPr>
          <p:cNvPr id="322596" name="Text Box 36"/>
          <p:cNvSpPr txBox="1">
            <a:spLocks noChangeArrowheads="1"/>
          </p:cNvSpPr>
          <p:nvPr/>
        </p:nvSpPr>
        <p:spPr bwMode="auto">
          <a:xfrm>
            <a:off x="2347913" y="1098550"/>
            <a:ext cx="3016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(Permanent dipole moment)</a:t>
            </a:r>
          </a:p>
        </p:txBody>
      </p:sp>
      <p:sp>
        <p:nvSpPr>
          <p:cNvPr id="322597" name="Line 37"/>
          <p:cNvSpPr>
            <a:spLocks noChangeShapeType="1"/>
          </p:cNvSpPr>
          <p:nvPr/>
        </p:nvSpPr>
        <p:spPr bwMode="auto">
          <a:xfrm flipV="1">
            <a:off x="6659563" y="1393825"/>
            <a:ext cx="720725" cy="1223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22598" name="Oval 38"/>
          <p:cNvSpPr>
            <a:spLocks noChangeArrowheads="1"/>
          </p:cNvSpPr>
          <p:nvPr/>
        </p:nvSpPr>
        <p:spPr bwMode="auto">
          <a:xfrm>
            <a:off x="6588125" y="2544763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2599" name="Line 39"/>
          <p:cNvSpPr>
            <a:spLocks noChangeShapeType="1"/>
          </p:cNvSpPr>
          <p:nvPr/>
        </p:nvSpPr>
        <p:spPr bwMode="auto">
          <a:xfrm flipH="1">
            <a:off x="5867400" y="2617788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22600" name="Oval 40"/>
          <p:cNvSpPr>
            <a:spLocks noChangeArrowheads="1"/>
          </p:cNvSpPr>
          <p:nvPr/>
        </p:nvSpPr>
        <p:spPr bwMode="auto">
          <a:xfrm>
            <a:off x="7308850" y="1320800"/>
            <a:ext cx="142875" cy="142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2601" name="Line 41"/>
          <p:cNvSpPr>
            <a:spLocks noChangeShapeType="1"/>
          </p:cNvSpPr>
          <p:nvPr/>
        </p:nvSpPr>
        <p:spPr bwMode="auto">
          <a:xfrm>
            <a:off x="7380288" y="1393825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22602" name="Text Box 42"/>
          <p:cNvSpPr txBox="1">
            <a:spLocks noChangeArrowheads="1"/>
          </p:cNvSpPr>
          <p:nvPr/>
        </p:nvSpPr>
        <p:spPr bwMode="auto">
          <a:xfrm>
            <a:off x="6948488" y="981075"/>
            <a:ext cx="4445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+q</a:t>
            </a:r>
          </a:p>
        </p:txBody>
      </p:sp>
      <p:sp>
        <p:nvSpPr>
          <p:cNvPr id="322603" name="Text Box 43"/>
          <p:cNvSpPr txBox="1">
            <a:spLocks noChangeArrowheads="1"/>
          </p:cNvSpPr>
          <p:nvPr/>
        </p:nvSpPr>
        <p:spPr bwMode="auto">
          <a:xfrm>
            <a:off x="6288088" y="2611438"/>
            <a:ext cx="387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-q</a:t>
            </a:r>
          </a:p>
        </p:txBody>
      </p:sp>
      <p:sp>
        <p:nvSpPr>
          <p:cNvPr id="322604" name="Line 44"/>
          <p:cNvSpPr>
            <a:spLocks noChangeShapeType="1"/>
          </p:cNvSpPr>
          <p:nvPr/>
        </p:nvSpPr>
        <p:spPr bwMode="auto">
          <a:xfrm>
            <a:off x="7524750" y="2544763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322605" name="Object 45"/>
          <p:cNvGraphicFramePr>
            <a:graphicFrameLocks noChangeAspect="1"/>
          </p:cNvGraphicFramePr>
          <p:nvPr/>
        </p:nvGraphicFramePr>
        <p:xfrm>
          <a:off x="7804150" y="2541588"/>
          <a:ext cx="223838" cy="363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768" name="方程式" r:id="rId3" imgW="139680" imgH="203040" progId="Equation.3">
                  <p:embed/>
                </p:oleObj>
              </mc:Choice>
              <mc:Fallback>
                <p:oleObj name="方程式" r:id="rId3" imgW="139680" imgH="203040" progId="Equation.3">
                  <p:embed/>
                  <p:pic>
                    <p:nvPicPr>
                      <p:cNvPr id="0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04150" y="2541588"/>
                        <a:ext cx="223838" cy="363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2606" name="Object 46"/>
          <p:cNvGraphicFramePr>
            <a:graphicFrameLocks noChangeAspect="1"/>
          </p:cNvGraphicFramePr>
          <p:nvPr/>
        </p:nvGraphicFramePr>
        <p:xfrm>
          <a:off x="2195513" y="1104900"/>
          <a:ext cx="203200" cy="363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769" name="方程式" r:id="rId5" imgW="126720" imgH="203040" progId="Equation.3">
                  <p:embed/>
                </p:oleObj>
              </mc:Choice>
              <mc:Fallback>
                <p:oleObj name="方程式" r:id="rId5" imgW="126720" imgH="203040" progId="Equation.3">
                  <p:embed/>
                  <p:pic>
                    <p:nvPicPr>
                      <p:cNvPr id="0" name="Object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513" y="1104900"/>
                        <a:ext cx="203200" cy="363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2607" name="Text Box 47"/>
          <p:cNvSpPr txBox="1">
            <a:spLocks noChangeArrowheads="1"/>
          </p:cNvSpPr>
          <p:nvPr/>
        </p:nvSpPr>
        <p:spPr bwMode="auto">
          <a:xfrm>
            <a:off x="7092950" y="1897063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d</a:t>
            </a:r>
          </a:p>
        </p:txBody>
      </p:sp>
      <p:sp>
        <p:nvSpPr>
          <p:cNvPr id="322608" name="Text Box 48"/>
          <p:cNvSpPr txBox="1">
            <a:spLocks noChangeArrowheads="1"/>
          </p:cNvSpPr>
          <p:nvPr/>
        </p:nvSpPr>
        <p:spPr bwMode="auto">
          <a:xfrm>
            <a:off x="684213" y="3303588"/>
            <a:ext cx="1098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Torque : </a:t>
            </a:r>
          </a:p>
        </p:txBody>
      </p:sp>
      <p:graphicFrame>
        <p:nvGraphicFramePr>
          <p:cNvPr id="322609" name="Object 49"/>
          <p:cNvGraphicFramePr>
            <a:graphicFrameLocks noChangeAspect="1"/>
          </p:cNvGraphicFramePr>
          <p:nvPr/>
        </p:nvGraphicFramePr>
        <p:xfrm>
          <a:off x="1763713" y="3284538"/>
          <a:ext cx="6573837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770" name="方程式" r:id="rId7" imgW="4101840" imgH="241200" progId="Equation.3">
                  <p:embed/>
                </p:oleObj>
              </mc:Choice>
              <mc:Fallback>
                <p:oleObj name="方程式" r:id="rId7" imgW="4101840" imgH="241200" progId="Equation.3">
                  <p:embed/>
                  <p:pic>
                    <p:nvPicPr>
                      <p:cNvPr id="0" name="Object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713" y="3284538"/>
                        <a:ext cx="6573837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2610" name="Object 50"/>
          <p:cNvGraphicFramePr>
            <a:graphicFrameLocks noChangeAspect="1"/>
          </p:cNvGraphicFramePr>
          <p:nvPr/>
        </p:nvGraphicFramePr>
        <p:xfrm>
          <a:off x="8172450" y="1104900"/>
          <a:ext cx="28575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771" name="方程式" r:id="rId9" imgW="177480" imgH="241200" progId="Equation.3">
                  <p:embed/>
                </p:oleObj>
              </mc:Choice>
              <mc:Fallback>
                <p:oleObj name="方程式" r:id="rId9" imgW="177480" imgH="241200" progId="Equation.3">
                  <p:embed/>
                  <p:pic>
                    <p:nvPicPr>
                      <p:cNvPr id="0" name="Object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72450" y="1104900"/>
                        <a:ext cx="285750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2611" name="Object 51"/>
          <p:cNvGraphicFramePr>
            <a:graphicFrameLocks noChangeAspect="1"/>
          </p:cNvGraphicFramePr>
          <p:nvPr/>
        </p:nvGraphicFramePr>
        <p:xfrm>
          <a:off x="5510213" y="2401888"/>
          <a:ext cx="28575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772" name="方程式" r:id="rId11" imgW="177480" imgH="241200" progId="Equation.3">
                  <p:embed/>
                </p:oleObj>
              </mc:Choice>
              <mc:Fallback>
                <p:oleObj name="方程式" r:id="rId11" imgW="177480" imgH="241200" progId="Equation.3">
                  <p:embed/>
                  <p:pic>
                    <p:nvPicPr>
                      <p:cNvPr id="0" name="Object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10213" y="2401888"/>
                        <a:ext cx="285750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2612" name="Object 52"/>
          <p:cNvGraphicFramePr>
            <a:graphicFrameLocks noChangeAspect="1"/>
          </p:cNvGraphicFramePr>
          <p:nvPr/>
        </p:nvGraphicFramePr>
        <p:xfrm>
          <a:off x="3862388" y="3787775"/>
          <a:ext cx="99695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773" name="方程式" r:id="rId13" imgW="622080" imgH="241200" progId="Equation.3">
                  <p:embed/>
                </p:oleObj>
              </mc:Choice>
              <mc:Fallback>
                <p:oleObj name="方程式" r:id="rId13" imgW="622080" imgH="241200" progId="Equation.3">
                  <p:embed/>
                  <p:pic>
                    <p:nvPicPr>
                      <p:cNvPr id="0" name="Object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62388" y="3787775"/>
                        <a:ext cx="996950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2613" name="Line 53"/>
          <p:cNvSpPr>
            <a:spLocks noChangeShapeType="1"/>
          </p:cNvSpPr>
          <p:nvPr/>
        </p:nvSpPr>
        <p:spPr bwMode="auto">
          <a:xfrm>
            <a:off x="3214688" y="4003675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22614" name="Text Box 54"/>
          <p:cNvSpPr txBox="1">
            <a:spLocks noChangeArrowheads="1"/>
          </p:cNvSpPr>
          <p:nvPr/>
        </p:nvSpPr>
        <p:spPr bwMode="auto">
          <a:xfrm>
            <a:off x="2987675" y="2852738"/>
            <a:ext cx="2901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The electric field is uniform</a:t>
            </a:r>
          </a:p>
        </p:txBody>
      </p:sp>
      <p:sp>
        <p:nvSpPr>
          <p:cNvPr id="322615" name="Text Box 55"/>
          <p:cNvSpPr txBox="1">
            <a:spLocks noChangeArrowheads="1"/>
          </p:cNvSpPr>
          <p:nvPr/>
        </p:nvSpPr>
        <p:spPr bwMode="auto">
          <a:xfrm>
            <a:off x="5045075" y="1628775"/>
            <a:ext cx="958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Force : </a:t>
            </a:r>
          </a:p>
        </p:txBody>
      </p:sp>
      <p:graphicFrame>
        <p:nvGraphicFramePr>
          <p:cNvPr id="322616" name="Object 56"/>
          <p:cNvGraphicFramePr>
            <a:graphicFrameLocks noChangeAspect="1"/>
          </p:cNvGraphicFramePr>
          <p:nvPr/>
        </p:nvGraphicFramePr>
        <p:xfrm>
          <a:off x="6053138" y="1636713"/>
          <a:ext cx="89535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774" name="方程式" r:id="rId15" imgW="558720" imgH="241200" progId="Equation.3">
                  <p:embed/>
                </p:oleObj>
              </mc:Choice>
              <mc:Fallback>
                <p:oleObj name="方程式" r:id="rId15" imgW="558720" imgH="241200" progId="Equation.3">
                  <p:embed/>
                  <p:pic>
                    <p:nvPicPr>
                      <p:cNvPr id="0" name="Object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53138" y="1636713"/>
                        <a:ext cx="895350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2617" name="Text Box 57"/>
          <p:cNvSpPr txBox="1">
            <a:spLocks noChangeArrowheads="1"/>
          </p:cNvSpPr>
          <p:nvPr/>
        </p:nvSpPr>
        <p:spPr bwMode="auto">
          <a:xfrm>
            <a:off x="730250" y="4241800"/>
            <a:ext cx="2749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If the field is non-uniform,</a:t>
            </a:r>
          </a:p>
        </p:txBody>
      </p:sp>
      <p:graphicFrame>
        <p:nvGraphicFramePr>
          <p:cNvPr id="322618" name="Object 58"/>
          <p:cNvGraphicFramePr>
            <a:graphicFrameLocks noChangeAspect="1"/>
          </p:cNvGraphicFramePr>
          <p:nvPr/>
        </p:nvGraphicFramePr>
        <p:xfrm>
          <a:off x="3592513" y="4222750"/>
          <a:ext cx="1119187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775" name="方程式" r:id="rId17" imgW="698400" imgH="241200" progId="Equation.3">
                  <p:embed/>
                </p:oleObj>
              </mc:Choice>
              <mc:Fallback>
                <p:oleObj name="方程式" r:id="rId17" imgW="698400" imgH="241200" progId="Equation.3">
                  <p:embed/>
                  <p:pic>
                    <p:nvPicPr>
                      <p:cNvPr id="0" name="Object 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92513" y="4222750"/>
                        <a:ext cx="1119187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2619" name="Object 59"/>
          <p:cNvGraphicFramePr>
            <a:graphicFrameLocks noChangeAspect="1"/>
          </p:cNvGraphicFramePr>
          <p:nvPr/>
        </p:nvGraphicFramePr>
        <p:xfrm>
          <a:off x="5072063" y="4222750"/>
          <a:ext cx="3316287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776" name="方程式" r:id="rId19" imgW="2070000" imgH="241200" progId="Equation.3">
                  <p:embed/>
                </p:oleObj>
              </mc:Choice>
              <mc:Fallback>
                <p:oleObj name="方程式" r:id="rId19" imgW="2070000" imgH="241200" progId="Equation.3">
                  <p:embed/>
                  <p:pic>
                    <p:nvPicPr>
                      <p:cNvPr id="0" name="Object 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2063" y="4222750"/>
                        <a:ext cx="3316287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2620" name="Text Box 60"/>
          <p:cNvSpPr txBox="1">
            <a:spLocks noChangeArrowheads="1"/>
          </p:cNvSpPr>
          <p:nvPr/>
        </p:nvSpPr>
        <p:spPr bwMode="auto">
          <a:xfrm>
            <a:off x="741363" y="4654550"/>
            <a:ext cx="3536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Assuming the dipole is very short</a:t>
            </a:r>
          </a:p>
        </p:txBody>
      </p:sp>
      <p:graphicFrame>
        <p:nvGraphicFramePr>
          <p:cNvPr id="322621" name="Object 61"/>
          <p:cNvGraphicFramePr>
            <a:graphicFrameLocks noChangeAspect="1"/>
          </p:cNvGraphicFramePr>
          <p:nvPr/>
        </p:nvGraphicFramePr>
        <p:xfrm>
          <a:off x="1698625" y="4989513"/>
          <a:ext cx="1608138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777" name="方程式" r:id="rId21" imgW="1002960" imgH="241200" progId="Equation.3">
                  <p:embed/>
                </p:oleObj>
              </mc:Choice>
              <mc:Fallback>
                <p:oleObj name="方程式" r:id="rId21" imgW="1002960" imgH="241200" progId="Equation.3">
                  <p:embed/>
                  <p:pic>
                    <p:nvPicPr>
                      <p:cNvPr id="0" name="Object 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8625" y="4989513"/>
                        <a:ext cx="1608138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2622" name="Object 62"/>
          <p:cNvGraphicFramePr>
            <a:graphicFrameLocks noChangeAspect="1"/>
          </p:cNvGraphicFramePr>
          <p:nvPr/>
        </p:nvGraphicFramePr>
        <p:xfrm>
          <a:off x="3833813" y="5014913"/>
          <a:ext cx="1608137" cy="477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778" name="方程式" r:id="rId23" imgW="1002960" imgH="266400" progId="Equation.3">
                  <p:embed/>
                </p:oleObj>
              </mc:Choice>
              <mc:Fallback>
                <p:oleObj name="方程式" r:id="rId23" imgW="1002960" imgH="266400" progId="Equation.3">
                  <p:embed/>
                  <p:pic>
                    <p:nvPicPr>
                      <p:cNvPr id="0" name="Object 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33813" y="5014913"/>
                        <a:ext cx="1608137" cy="477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2623" name="Object 63"/>
          <p:cNvGraphicFramePr>
            <a:graphicFrameLocks noChangeAspect="1"/>
          </p:cNvGraphicFramePr>
          <p:nvPr/>
        </p:nvGraphicFramePr>
        <p:xfrm>
          <a:off x="6003925" y="4989513"/>
          <a:ext cx="15875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779" name="方程式" r:id="rId25" imgW="990360" imgH="241200" progId="Equation.3">
                  <p:embed/>
                </p:oleObj>
              </mc:Choice>
              <mc:Fallback>
                <p:oleObj name="方程式" r:id="rId25" imgW="990360" imgH="241200" progId="Equation.3">
                  <p:embed/>
                  <p:pic>
                    <p:nvPicPr>
                      <p:cNvPr id="0" name="Object 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3925" y="4989513"/>
                        <a:ext cx="1587500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2624" name="Line 64"/>
          <p:cNvSpPr>
            <a:spLocks noChangeShapeType="1"/>
          </p:cNvSpPr>
          <p:nvPr/>
        </p:nvSpPr>
        <p:spPr bwMode="auto">
          <a:xfrm>
            <a:off x="2411413" y="5732463"/>
            <a:ext cx="10080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322625" name="Object 65"/>
          <p:cNvGraphicFramePr>
            <a:graphicFrameLocks noChangeAspect="1"/>
          </p:cNvGraphicFramePr>
          <p:nvPr/>
        </p:nvGraphicFramePr>
        <p:xfrm>
          <a:off x="3989388" y="5514975"/>
          <a:ext cx="1384300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780" name="方程式" r:id="rId27" imgW="863280" imgH="241200" progId="Equation.3">
                  <p:embed/>
                </p:oleObj>
              </mc:Choice>
              <mc:Fallback>
                <p:oleObj name="方程式" r:id="rId27" imgW="863280" imgH="241200" progId="Equation.3">
                  <p:embed/>
                  <p:pic>
                    <p:nvPicPr>
                      <p:cNvPr id="0" name="Object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9388" y="5514975"/>
                        <a:ext cx="1384300" cy="433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2626" name="Object 66"/>
          <p:cNvGraphicFramePr>
            <a:graphicFrameLocks noChangeAspect="1"/>
          </p:cNvGraphicFramePr>
          <p:nvPr/>
        </p:nvGraphicFramePr>
        <p:xfrm>
          <a:off x="2830513" y="5948363"/>
          <a:ext cx="4333875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781" name="方程式" r:id="rId29" imgW="2705040" imgH="241200" progId="Equation.3">
                  <p:embed/>
                </p:oleObj>
              </mc:Choice>
              <mc:Fallback>
                <p:oleObj name="方程式" r:id="rId29" imgW="2705040" imgH="241200" progId="Equation.3">
                  <p:embed/>
                  <p:pic>
                    <p:nvPicPr>
                      <p:cNvPr id="0" name="Object 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0513" y="5948363"/>
                        <a:ext cx="4333875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2627" name="Line 67"/>
          <p:cNvSpPr>
            <a:spLocks noChangeShapeType="1"/>
          </p:cNvSpPr>
          <p:nvPr/>
        </p:nvSpPr>
        <p:spPr bwMode="auto">
          <a:xfrm>
            <a:off x="1692275" y="6165850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70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04813"/>
            <a:ext cx="7667625" cy="720725"/>
          </a:xfrm>
        </p:spPr>
        <p:txBody>
          <a:bodyPr/>
          <a:lstStyle/>
          <a:p>
            <a:r>
              <a:rPr kumimoji="0" lang="en-US" altLang="zh-TW" sz="22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4.2.1.1(The </a:t>
            </a:r>
            <a:r>
              <a:rPr kumimoji="0" lang="en-US" altLang="zh-TW" sz="22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Field of a Polarized Object)– </a:t>
            </a:r>
            <a:r>
              <a:rPr kumimoji="0" lang="en-US" altLang="zh-TW" sz="2200" b="1" u="sng" dirty="0" smtClean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(</a:t>
            </a:r>
            <a:r>
              <a:rPr kumimoji="0" lang="en-US" altLang="zh-TW" sz="2200" b="1" u="sng" dirty="0">
                <a:solidFill>
                  <a:srgbClr val="1903BB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Bound Charges)</a:t>
            </a:r>
          </a:p>
        </p:txBody>
      </p:sp>
      <p:pic>
        <p:nvPicPr>
          <p:cNvPr id="328722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950" y="1243013"/>
            <a:ext cx="1968500" cy="66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8723" name="Line 19"/>
          <p:cNvSpPr>
            <a:spLocks noChangeShapeType="1"/>
          </p:cNvSpPr>
          <p:nvPr/>
        </p:nvSpPr>
        <p:spPr bwMode="auto">
          <a:xfrm flipV="1">
            <a:off x="1641475" y="2179638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28724" name="Line 20"/>
          <p:cNvSpPr>
            <a:spLocks noChangeShapeType="1"/>
          </p:cNvSpPr>
          <p:nvPr/>
        </p:nvSpPr>
        <p:spPr bwMode="auto">
          <a:xfrm flipV="1">
            <a:off x="1641475" y="1603375"/>
            <a:ext cx="935038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28725" name="Text Box 21"/>
          <p:cNvSpPr txBox="1">
            <a:spLocks noChangeArrowheads="1"/>
          </p:cNvSpPr>
          <p:nvPr/>
        </p:nvSpPr>
        <p:spPr bwMode="auto">
          <a:xfrm>
            <a:off x="827088" y="2198688"/>
            <a:ext cx="793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dipole</a:t>
            </a:r>
          </a:p>
        </p:txBody>
      </p:sp>
      <p:sp>
        <p:nvSpPr>
          <p:cNvPr id="328726" name="Rectangle 22"/>
          <p:cNvSpPr>
            <a:spLocks noChangeArrowheads="1"/>
          </p:cNvSpPr>
          <p:nvPr/>
        </p:nvSpPr>
        <p:spPr bwMode="auto">
          <a:xfrm>
            <a:off x="2484438" y="2060575"/>
            <a:ext cx="5670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u="sng">
                <a:solidFill>
                  <a:srgbClr val="B90523"/>
                </a:solidFill>
              </a:rPr>
              <a:t>What can it be if the dipole is not placed at the origin?</a:t>
            </a:r>
            <a:r>
              <a:rPr lang="en-US" altLang="zh-TW" u="sng"/>
              <a:t> </a:t>
            </a:r>
          </a:p>
        </p:txBody>
      </p:sp>
      <p:sp>
        <p:nvSpPr>
          <p:cNvPr id="328727" name="Rectangle 23"/>
          <p:cNvSpPr>
            <a:spLocks noChangeArrowheads="1"/>
          </p:cNvSpPr>
          <p:nvPr/>
        </p:nvSpPr>
        <p:spPr bwMode="auto">
          <a:xfrm>
            <a:off x="838200" y="2708275"/>
            <a:ext cx="7334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Assume that the dipole is placed at     and the observed is sitting at </a:t>
            </a:r>
            <a:r>
              <a:rPr lang="en-US" altLang="zh-TW" i="1"/>
              <a:t>   </a:t>
            </a:r>
            <a:r>
              <a:rPr lang="en-US" altLang="zh-TW"/>
              <a:t>. </a:t>
            </a:r>
          </a:p>
        </p:txBody>
      </p:sp>
      <p:graphicFrame>
        <p:nvGraphicFramePr>
          <p:cNvPr id="328728" name="Object 24"/>
          <p:cNvGraphicFramePr>
            <a:graphicFrameLocks noChangeAspect="1"/>
          </p:cNvGraphicFramePr>
          <p:nvPr/>
        </p:nvGraphicFramePr>
        <p:xfrm>
          <a:off x="4500563" y="2759075"/>
          <a:ext cx="263525" cy="309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808" name="方程式" r:id="rId4" imgW="139680" imgH="164880" progId="Equation.3">
                  <p:embed/>
                </p:oleObj>
              </mc:Choice>
              <mc:Fallback>
                <p:oleObj name="方程式" r:id="rId4" imgW="139680" imgH="164880" progId="Equation.3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563" y="2759075"/>
                        <a:ext cx="263525" cy="309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8729" name="Object 25"/>
          <p:cNvGraphicFramePr>
            <a:graphicFrameLocks noChangeAspect="1"/>
          </p:cNvGraphicFramePr>
          <p:nvPr/>
        </p:nvGraphicFramePr>
        <p:xfrm>
          <a:off x="7764463" y="2759075"/>
          <a:ext cx="215900" cy="309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809" name="方程式" r:id="rId6" imgW="114120" imgH="164880" progId="Equation.3">
                  <p:embed/>
                </p:oleObj>
              </mc:Choice>
              <mc:Fallback>
                <p:oleObj name="方程式" r:id="rId6" imgW="114120" imgH="16488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64463" y="2759075"/>
                        <a:ext cx="215900" cy="309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8730" name="Object 26"/>
          <p:cNvGraphicFramePr>
            <a:graphicFrameLocks noChangeAspect="1"/>
          </p:cNvGraphicFramePr>
          <p:nvPr/>
        </p:nvGraphicFramePr>
        <p:xfrm>
          <a:off x="611188" y="3284538"/>
          <a:ext cx="2709862" cy="300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810" name="點陣圖影像" r:id="rId8" imgW="2905531" imgH="3219899" progId="Paint.Picture">
                  <p:embed/>
                </p:oleObj>
              </mc:Choice>
              <mc:Fallback>
                <p:oleObj name="點陣圖影像" r:id="rId8" imgW="2905531" imgH="3219899" progId="Paint.Picture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3284538"/>
                        <a:ext cx="2709862" cy="3003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8731" name="Text Box 27"/>
          <p:cNvSpPr txBox="1">
            <a:spLocks noChangeArrowheads="1"/>
          </p:cNvSpPr>
          <p:nvPr/>
        </p:nvSpPr>
        <p:spPr bwMode="auto">
          <a:xfrm>
            <a:off x="3563938" y="3429000"/>
            <a:ext cx="4616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The dipole moment in each volume element</a:t>
            </a:r>
            <a:endParaRPr lang="zh-TW" altLang="en-US"/>
          </a:p>
        </p:txBody>
      </p:sp>
      <p:graphicFrame>
        <p:nvGraphicFramePr>
          <p:cNvPr id="328732" name="Object 28"/>
          <p:cNvGraphicFramePr>
            <a:graphicFrameLocks noChangeAspect="1"/>
          </p:cNvGraphicFramePr>
          <p:nvPr/>
        </p:nvGraphicFramePr>
        <p:xfrm>
          <a:off x="5364163" y="3860800"/>
          <a:ext cx="1006475" cy="452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811" name="方程式" r:id="rId10" imgW="533160" imgH="241200" progId="Equation.3">
                  <p:embed/>
                </p:oleObj>
              </mc:Choice>
              <mc:Fallback>
                <p:oleObj name="方程式" r:id="rId10" imgW="533160" imgH="241200" progId="Equation.3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163" y="3860800"/>
                        <a:ext cx="1006475" cy="452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8733" name="Object 29"/>
          <p:cNvGraphicFramePr>
            <a:graphicFrameLocks noChangeAspect="1"/>
          </p:cNvGraphicFramePr>
          <p:nvPr/>
        </p:nvGraphicFramePr>
        <p:xfrm>
          <a:off x="8172450" y="3429000"/>
          <a:ext cx="407988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812" name="方程式" r:id="rId12" imgW="215640" imgH="177480" progId="Equation.3">
                  <p:embed/>
                </p:oleObj>
              </mc:Choice>
              <mc:Fallback>
                <p:oleObj name="方程式" r:id="rId12" imgW="215640" imgH="177480" progId="Equation.3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72450" y="3429000"/>
                        <a:ext cx="407988" cy="333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8734" name="Text Box 30"/>
          <p:cNvSpPr txBox="1">
            <a:spLocks noChangeArrowheads="1"/>
          </p:cNvSpPr>
          <p:nvPr/>
        </p:nvSpPr>
        <p:spPr bwMode="auto">
          <a:xfrm>
            <a:off x="3627438" y="4437063"/>
            <a:ext cx="2063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So the potential is </a:t>
            </a:r>
          </a:p>
        </p:txBody>
      </p:sp>
      <p:graphicFrame>
        <p:nvGraphicFramePr>
          <p:cNvPr id="328735" name="Object 31"/>
          <p:cNvGraphicFramePr>
            <a:graphicFrameLocks noChangeAspect="1"/>
          </p:cNvGraphicFramePr>
          <p:nvPr/>
        </p:nvGraphicFramePr>
        <p:xfrm>
          <a:off x="4284663" y="4875213"/>
          <a:ext cx="3019425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813" name="方程式" r:id="rId14" imgW="1600200" imgH="457200" progId="Equation.3">
                  <p:embed/>
                </p:oleObj>
              </mc:Choice>
              <mc:Fallback>
                <p:oleObj name="方程式" r:id="rId14" imgW="1600200" imgH="457200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4663" y="4875213"/>
                        <a:ext cx="3019425" cy="857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8736" name="Text Box 32"/>
          <p:cNvSpPr txBox="1">
            <a:spLocks noChangeArrowheads="1"/>
          </p:cNvSpPr>
          <p:nvPr/>
        </p:nvSpPr>
        <p:spPr bwMode="auto">
          <a:xfrm>
            <a:off x="4792663" y="5876925"/>
            <a:ext cx="806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where</a:t>
            </a:r>
          </a:p>
        </p:txBody>
      </p:sp>
      <p:graphicFrame>
        <p:nvGraphicFramePr>
          <p:cNvPr id="328737" name="Object 33"/>
          <p:cNvGraphicFramePr>
            <a:graphicFrameLocks noChangeAspect="1"/>
          </p:cNvGraphicFramePr>
          <p:nvPr/>
        </p:nvGraphicFramePr>
        <p:xfrm>
          <a:off x="5702300" y="5916613"/>
          <a:ext cx="1101725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814" name="方程式" r:id="rId16" imgW="583920" imgH="177480" progId="Equation.3">
                  <p:embed/>
                </p:oleObj>
              </mc:Choice>
              <mc:Fallback>
                <p:oleObj name="方程式" r:id="rId16" imgW="583920" imgH="177480" progId="Equation.3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02300" y="5916613"/>
                        <a:ext cx="1101725" cy="333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新細明體" panose="02020500000000000000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新細明體" panose="02020500000000000000" pitchFamily="18" charset="-12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13998</TotalTime>
  <Words>2493</Words>
  <Application>Microsoft Office PowerPoint</Application>
  <PresentationFormat>On-screen Show (4:3)</PresentationFormat>
  <Paragraphs>387</Paragraphs>
  <Slides>51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51</vt:i4>
      </vt:variant>
    </vt:vector>
  </HeadingPairs>
  <TitlesOfParts>
    <vt:vector size="63" baseType="lpstr">
      <vt:lpstr>標楷體</vt:lpstr>
      <vt:lpstr>新細明體</vt:lpstr>
      <vt:lpstr>Arial</vt:lpstr>
      <vt:lpstr>Arial Black</vt:lpstr>
      <vt:lpstr>Georgia</vt:lpstr>
      <vt:lpstr>Symbol</vt:lpstr>
      <vt:lpstr>Times New Roman</vt:lpstr>
      <vt:lpstr>Wingdings</vt:lpstr>
      <vt:lpstr>Pixel</vt:lpstr>
      <vt:lpstr>PhotoImpact</vt:lpstr>
      <vt:lpstr>方程式</vt:lpstr>
      <vt:lpstr>點陣圖影像</vt:lpstr>
      <vt:lpstr>Ch4. (Electric Fields in Matter)</vt:lpstr>
      <vt:lpstr>4.1.1.1(Polarization) —(Dielectrics)</vt:lpstr>
      <vt:lpstr>4.1.1.2 (Polarization) —(Dielectrics)</vt:lpstr>
      <vt:lpstr>4.1.2.1 (Induced Dipoles)</vt:lpstr>
      <vt:lpstr>4.1.2.2 (Induced Dipoles)</vt:lpstr>
      <vt:lpstr>4.1.2.3(Induced Dipoles)</vt:lpstr>
      <vt:lpstr>4.1.2.4 (Induced Dipoles)</vt:lpstr>
      <vt:lpstr>4.1.3.1 (Alignment of Polar Molecules)</vt:lpstr>
      <vt:lpstr>4.2.1.1(The Field of a Polarized Object)– (Bound Charges)</vt:lpstr>
      <vt:lpstr>4.2.1.2(The Field of a Polarized Object)– (Bound Charges)</vt:lpstr>
      <vt:lpstr>4.2.1.3(The Field of a Polarized Object)– (Bound Charges)</vt:lpstr>
      <vt:lpstr>4.2.1.4(The Field of a Polarized Object)– (Bound Charges)</vt:lpstr>
      <vt:lpstr>4.2.1.5(The Field of a Polarized Object)– (Bound Charges)</vt:lpstr>
      <vt:lpstr>4.2.2.1(Physical Interpretation of Bound Charges)</vt:lpstr>
      <vt:lpstr>4.2.2.2(Physical Interpretation of Bound Charges)</vt:lpstr>
      <vt:lpstr>4.2.2.3(Physical Interpretation of Bound Charges)</vt:lpstr>
      <vt:lpstr>4.2.2.4(Physical Interpretation of Bound Charges)</vt:lpstr>
      <vt:lpstr>4.3.1.1 (Gauss’s Law in the Presence of Dielectrics)</vt:lpstr>
      <vt:lpstr>4.3.1.2 (Gauss’s Law in the Presence of Dielectrics)</vt:lpstr>
      <vt:lpstr>4.3.1.3(Gauss’s Law in the Presence of Dielectrics)</vt:lpstr>
      <vt:lpstr>4.3.1.4 (Gauss’s Law in the Presence of Dielectrics)</vt:lpstr>
      <vt:lpstr>4.3.1.5 (Gauss’s Law in the Presence of Dielectrics)</vt:lpstr>
      <vt:lpstr>4.3.1.6 (Gauss’s Law in the Presence of Dielectrics)</vt:lpstr>
      <vt:lpstr>4.3.1.7 (Gauss’s Law in the Presence of Dielectrics)</vt:lpstr>
      <vt:lpstr>4.3.1.8 (Gauss’s Law in the Presence of Dielectrics)</vt:lpstr>
      <vt:lpstr>4.3.1.9 (Gauss’s Law in the Presence of Dielectrics)</vt:lpstr>
      <vt:lpstr>4.3.2 (A Deceptive Parallel)</vt:lpstr>
      <vt:lpstr>4.3.3 (Boundary Conditions)</vt:lpstr>
      <vt:lpstr>4.4.1.1 (Susceptibility),(Permittivity),(Dielectric Constant)</vt:lpstr>
      <vt:lpstr>4.4.1.2 (Susceptibility),(Permittivity),(Dielectric Constant)</vt:lpstr>
      <vt:lpstr>4.4.1.3 Susceptibility),(Permittivity),(Dielectric Constant)</vt:lpstr>
      <vt:lpstr>4.4.1.4 (Susceptibility),(Permittivity),(Dielectric Constant)</vt:lpstr>
      <vt:lpstr>4.4.1.5 (Susceptibility),(Permittivity),(Dielectric Constant)</vt:lpstr>
      <vt:lpstr>4.4.1.6 (Susceptibility),(Permittivity),(Dielectric Constant)</vt:lpstr>
      <vt:lpstr>4.4.1.7 (Susceptibility),(Permittivity),(Dielectric Constant)</vt:lpstr>
      <vt:lpstr>4.4.1.8 (Susceptibility),(Permittivity),(Dielectric Constant)</vt:lpstr>
      <vt:lpstr>4.4.1.9 (Susceptibility),(Permittivity),(Dielectric Constant)</vt:lpstr>
      <vt:lpstr>4.4.1.10 (Susceptibility),(Permittivity),(Dielectric Constant)</vt:lpstr>
      <vt:lpstr>4.4.2.1 (Boundary Value Problems with Linear Dielectrics)</vt:lpstr>
      <vt:lpstr>4.4.2.2 (Boundary Value Problems with Linear Dielectrics)</vt:lpstr>
      <vt:lpstr>4.4.2.3 (Boundary Value Problems with Linear Dielectrics)</vt:lpstr>
      <vt:lpstr>4.4.2.4 (Boundary Value Problems with Linear Dielectrics)</vt:lpstr>
      <vt:lpstr>4.4.2.5 (Boundary Value Problems with Linear Dielectrics)</vt:lpstr>
      <vt:lpstr>4.4.2.6 (Boundary Value Problems with Linear Dielectrics)</vt:lpstr>
      <vt:lpstr>4.4.2.7 (Boundary Value Problems with Linear Dielectrics)</vt:lpstr>
      <vt:lpstr>4.4.2.8 (Boundary Value Problems with Linear Dielectrics)</vt:lpstr>
      <vt:lpstr>4.4.3.1 (Energy in Dielectric Systems)</vt:lpstr>
      <vt:lpstr>4.4.3.2 (Energy in Dielectric Systems)</vt:lpstr>
      <vt:lpstr>4.4.4.1 (Forces on Dielectrics)</vt:lpstr>
      <vt:lpstr>4.4.4.2 (Forces on Dielectrics)</vt:lpstr>
      <vt:lpstr>4.4.4.3 (Forces on Dielectrics)</vt:lpstr>
    </vt:vector>
  </TitlesOfParts>
  <Company>NUK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胡裕民</dc:creator>
  <cp:lastModifiedBy>abeer alshammari</cp:lastModifiedBy>
  <cp:revision>211</cp:revision>
  <cp:lastPrinted>1601-01-01T00:00:00Z</cp:lastPrinted>
  <dcterms:created xsi:type="dcterms:W3CDTF">2002-10-04T15:25:08Z</dcterms:created>
  <dcterms:modified xsi:type="dcterms:W3CDTF">2017-03-20T20:59:33Z</dcterms:modified>
</cp:coreProperties>
</file>