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1" r:id="rId2"/>
  </p:sldMasterIdLst>
  <p:notesMasterIdLst>
    <p:notesMasterId r:id="rId44"/>
  </p:notesMasterIdLst>
  <p:sldIdLst>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256" r:id="rId16"/>
    <p:sldId id="257" r:id="rId17"/>
    <p:sldId id="259" r:id="rId18"/>
    <p:sldId id="260" r:id="rId19"/>
    <p:sldId id="261" r:id="rId20"/>
    <p:sldId id="265" r:id="rId21"/>
    <p:sldId id="266" r:id="rId22"/>
    <p:sldId id="267" r:id="rId23"/>
    <p:sldId id="268" r:id="rId24"/>
    <p:sldId id="269" r:id="rId25"/>
    <p:sldId id="270" r:id="rId26"/>
    <p:sldId id="271" r:id="rId27"/>
    <p:sldId id="276" r:id="rId28"/>
    <p:sldId id="272" r:id="rId29"/>
    <p:sldId id="277" r:id="rId30"/>
    <p:sldId id="273" r:id="rId31"/>
    <p:sldId id="274" r:id="rId32"/>
    <p:sldId id="275" r:id="rId33"/>
    <p:sldId id="278" r:id="rId34"/>
    <p:sldId id="280" r:id="rId35"/>
    <p:sldId id="281" r:id="rId36"/>
    <p:sldId id="282" r:id="rId37"/>
    <p:sldId id="283" r:id="rId38"/>
    <p:sldId id="284" r:id="rId39"/>
    <p:sldId id="285" r:id="rId40"/>
    <p:sldId id="286" r:id="rId41"/>
    <p:sldId id="287" r:id="rId42"/>
    <p:sldId id="288" r:id="rId43"/>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3B38519-24E2-4B91-88EE-3ED727A4CA15}" type="datetimeFigureOut">
              <a:rPr lang="ar-SA" smtClean="0"/>
              <a:t>28/05/1441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15C9CF-6202-4927-9C71-BA4E224F6458}" type="slidenum">
              <a:rPr lang="ar-SA" smtClean="0"/>
              <a:t>‹#›</a:t>
            </a:fld>
            <a:endParaRPr lang="ar-SA"/>
          </a:p>
        </p:txBody>
      </p:sp>
    </p:spTree>
    <p:extLst>
      <p:ext uri="{BB962C8B-B14F-4D97-AF65-F5344CB8AC3E}">
        <p14:creationId xmlns:p14="http://schemas.microsoft.com/office/powerpoint/2010/main" val="38207175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33C7CF3D-4294-46F0-8BF0-5022E9ABE5D4}" type="slidenum">
              <a:rPr lang="en-US">
                <a:solidFill>
                  <a:prstClr val="black"/>
                </a:solidFill>
              </a:rPr>
              <a:pPr/>
              <a:t>2</a:t>
            </a:fld>
            <a:endParaRPr lang="en-US">
              <a:solidFill>
                <a:prstClr val="black"/>
              </a:solidFill>
            </a:endParaRPr>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9CABC2BE-EC82-4823-A1C7-4E767202CD3F}" type="slidenum">
              <a:rPr lang="en-US">
                <a:solidFill>
                  <a:prstClr val="black"/>
                </a:solidFill>
              </a:rPr>
              <a:pPr/>
              <a:t>3</a:t>
            </a:fld>
            <a:endParaRPr lang="en-US">
              <a:solidFill>
                <a:prstClr val="black"/>
              </a:solidFill>
            </a:endParaRPr>
          </a:p>
        </p:txBody>
      </p:sp>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81098BB2-EBBD-4492-A501-414369A3383D}" type="slidenum">
              <a:rPr lang="en-US">
                <a:solidFill>
                  <a:prstClr val="black"/>
                </a:solidFill>
              </a:rPr>
              <a:pPr/>
              <a:t>4</a:t>
            </a:fld>
            <a:endParaRPr lang="en-US">
              <a:solidFill>
                <a:prstClr val="black"/>
              </a:solidFill>
            </a:endParaRPr>
          </a:p>
        </p:txBody>
      </p:sp>
      <p:sp>
        <p:nvSpPr>
          <p:cNvPr id="352258" name="Rectangle 2"/>
          <p:cNvSpPr>
            <a:spLocks noGrp="1" noRot="1" noChangeAspect="1" noChangeArrowheads="1" noTextEdit="1"/>
          </p:cNvSpPr>
          <p:nvPr>
            <p:ph type="sldImg"/>
          </p:nvPr>
        </p:nvSpPr>
        <p:spPr>
          <a:ln/>
        </p:spPr>
      </p:sp>
      <p:sp>
        <p:nvSpPr>
          <p:cNvPr id="352259" name="Rectangle 3"/>
          <p:cNvSpPr>
            <a:spLocks noGrp="1" noChangeArrowheads="1"/>
          </p:cNvSpPr>
          <p:nvPr>
            <p:ph type="body" idx="1"/>
          </p:nvPr>
        </p:nvSpPr>
        <p:spPr>
          <a:xfrm>
            <a:off x="447973" y="5143500"/>
            <a:ext cx="5962055" cy="3489476"/>
          </a:xfrm>
        </p:spPr>
        <p:txBody>
          <a:bodyPr>
            <a:normAutofit fontScale="92500"/>
          </a:bodyPr>
          <a:lstStyle/>
          <a:p>
            <a:pPr>
              <a:tabLst>
                <a:tab pos="1946095" algn="l"/>
              </a:tabLst>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2073495A-0CA8-4A78-AD28-B21C7ACA951A}" type="slidenum">
              <a:rPr lang="en-US">
                <a:solidFill>
                  <a:prstClr val="black"/>
                </a:solidFill>
              </a:rPr>
              <a:pPr/>
              <a:t>7</a:t>
            </a:fld>
            <a:endParaRPr lang="en-US">
              <a:solidFill>
                <a:prstClr val="black"/>
              </a:solidFill>
            </a:endParaRPr>
          </a:p>
        </p:txBody>
      </p:sp>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80B64994-C34B-4893-A5F4-FD95115C2C4A}" type="slidenum">
              <a:rPr lang="en-US">
                <a:solidFill>
                  <a:prstClr val="black"/>
                </a:solidFill>
              </a:rPr>
              <a:pPr/>
              <a:t>10</a:t>
            </a:fld>
            <a:endParaRPr lang="en-US">
              <a:solidFill>
                <a:prstClr val="black"/>
              </a:solidFill>
            </a:endParaRPr>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xfrm>
            <a:off x="447973" y="5143500"/>
            <a:ext cx="5962055" cy="3489476"/>
          </a:xfrm>
        </p:spPr>
        <p:txBody>
          <a:bodyPr/>
          <a:lstStyle/>
          <a:p>
            <a:endParaRPr lang="en-US" dirty="0"/>
          </a:p>
        </p:txBody>
      </p:sp>
      <p:pic>
        <p:nvPicPr>
          <p:cNvPr id="360453" name="Picture 5" descr="C:\project-SQLFund1\images\img11-27.gif"/>
          <p:cNvPicPr>
            <a:picLocks noChangeAspect="1" noChangeArrowheads="1"/>
          </p:cNvPicPr>
          <p:nvPr/>
        </p:nvPicPr>
        <p:blipFill>
          <a:blip r:embed="rId3"/>
          <a:srcRect/>
          <a:stretch>
            <a:fillRect/>
          </a:stretch>
        </p:blipFill>
        <p:spPr bwMode="auto">
          <a:xfrm>
            <a:off x="589359" y="6168572"/>
            <a:ext cx="1422797" cy="541262"/>
          </a:xfrm>
          <a:prstGeom prst="rect">
            <a:avLst/>
          </a:prstGeom>
          <a:noFill/>
        </p:spPr>
      </p:pic>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51DF4E79-EAFE-416D-B3CA-6A3074735A22}" type="slidenum">
              <a:rPr lang="en-US">
                <a:solidFill>
                  <a:prstClr val="black"/>
                </a:solidFill>
              </a:rPr>
              <a:pPr/>
              <a:t>11</a:t>
            </a:fld>
            <a:endParaRPr lang="en-US">
              <a:solidFill>
                <a:prstClr val="black"/>
              </a:solidFill>
            </a:endParaRPr>
          </a:p>
        </p:txBody>
      </p:sp>
      <p:sp>
        <p:nvSpPr>
          <p:cNvPr id="362498" name="Rectangle 2"/>
          <p:cNvSpPr>
            <a:spLocks noGrp="1" noRot="1" noChangeAspect="1" noChangeArrowheads="1" noTextEdit="1"/>
          </p:cNvSpPr>
          <p:nvPr>
            <p:ph type="sldImg"/>
          </p:nvPr>
        </p:nvSpPr>
        <p:spPr>
          <a:ln/>
        </p:spPr>
      </p:sp>
      <p:sp>
        <p:nvSpPr>
          <p:cNvPr id="362499"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A63A2C01-F0A0-4411-A726-42B48FD7C22A}" type="slidenum">
              <a:rPr lang="en-US">
                <a:solidFill>
                  <a:prstClr val="black"/>
                </a:solidFill>
              </a:rPr>
              <a:pPr/>
              <a:t>12</a:t>
            </a:fld>
            <a:endParaRPr lang="en-US">
              <a:solidFill>
                <a:prstClr val="black"/>
              </a:solidFill>
            </a:endParaRPr>
          </a:p>
        </p:txBody>
      </p:sp>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a:xfrm>
            <a:off x="447973" y="5143500"/>
            <a:ext cx="5962055" cy="3489476"/>
          </a:xfrm>
        </p:spPr>
        <p:txBody>
          <a:bodyPr/>
          <a:lstStyle/>
          <a:p>
            <a:pPr>
              <a:spcBef>
                <a:spcPct val="30000"/>
              </a:spcBef>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F1201E75-2C92-451B-A87C-EF3764CCC9E0}" type="slidenum">
              <a:rPr lang="en-US">
                <a:solidFill>
                  <a:prstClr val="black"/>
                </a:solidFill>
              </a:rPr>
              <a:pPr/>
              <a:t>13</a:t>
            </a:fld>
            <a:endParaRPr lang="en-US">
              <a:solidFill>
                <a:prstClr val="black"/>
              </a:solidFill>
            </a:endParaRPr>
          </a:p>
        </p:txBody>
      </p:sp>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a:xfrm>
            <a:off x="447973" y="5143500"/>
            <a:ext cx="5962055" cy="3489476"/>
          </a:xfrm>
        </p:spPr>
        <p:txBody>
          <a:bodyPr/>
          <a:lstStyle/>
          <a:p>
            <a:endParaRPr lang="en-US" dirty="0"/>
          </a:p>
        </p:txBody>
      </p:sp>
      <p:pic>
        <p:nvPicPr>
          <p:cNvPr id="366596" name="Picture 4" descr="C:\project-SQLFund1\images\img11-32.gif"/>
          <p:cNvPicPr>
            <a:picLocks noChangeAspect="1" noChangeArrowheads="1"/>
          </p:cNvPicPr>
          <p:nvPr/>
        </p:nvPicPr>
        <p:blipFill>
          <a:blip r:embed="rId3"/>
          <a:srcRect/>
          <a:stretch>
            <a:fillRect/>
          </a:stretch>
        </p:blipFill>
        <p:spPr bwMode="auto">
          <a:xfrm>
            <a:off x="857250" y="7620000"/>
            <a:ext cx="5274469" cy="949476"/>
          </a:xfrm>
          <a:prstGeom prst="rect">
            <a:avLst/>
          </a:prstGeom>
          <a:noFill/>
        </p:spPr>
      </p:pic>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7853A5-0493-4E5A-A512-4581A7047075}"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DDFF38-46A6-4354-9F4E-F1587B24A47C}"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7BF2C1-BCF1-42A0-9659-F43304D420EB}"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6553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457200" y="6245225"/>
            <a:ext cx="2133600" cy="476250"/>
          </a:xfrm>
        </p:spPr>
        <p:txBody>
          <a:bodyPr/>
          <a:lstStyle>
            <a:lvl1pPr>
              <a:defRPr/>
            </a:lvl1pPr>
          </a:lstStyle>
          <a:p>
            <a:fld id="{2900E916-10E9-4684-9657-02713DB730FC}"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C2E14E-D5BE-4BC1-973A-DA321869D6F7}"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6740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2E14E-D5BE-4BC1-973A-DA321869D6F7}"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3346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2E14E-D5BE-4BC1-973A-DA321869D6F7}"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9201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C2E14E-D5BE-4BC1-973A-DA321869D6F7}" type="datetimeFigureOut">
              <a:rPr lang="en-US" smtClean="0">
                <a:solidFill>
                  <a:prstClr val="black">
                    <a:tint val="75000"/>
                  </a:prstClr>
                </a:solidFill>
              </a:rPr>
              <a:pPr/>
              <a:t>1/23/2020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5699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2E14E-D5BE-4BC1-973A-DA321869D6F7}" type="datetimeFigureOut">
              <a:rPr lang="en-US" smtClean="0">
                <a:solidFill>
                  <a:prstClr val="black">
                    <a:tint val="75000"/>
                  </a:prstClr>
                </a:solidFill>
              </a:rPr>
              <a:pPr/>
              <a:t>1/23/2020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4490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2E14E-D5BE-4BC1-973A-DA321869D6F7}" type="datetimeFigureOut">
              <a:rPr lang="en-US" smtClean="0">
                <a:solidFill>
                  <a:prstClr val="black">
                    <a:tint val="75000"/>
                  </a:prstClr>
                </a:solidFill>
              </a:rPr>
              <a:pPr/>
              <a:t>1/23/2020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2896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2E14E-D5BE-4BC1-973A-DA321869D6F7}" type="datetimeFigureOut">
              <a:rPr lang="en-US" smtClean="0">
                <a:solidFill>
                  <a:prstClr val="black">
                    <a:tint val="75000"/>
                  </a:prstClr>
                </a:solidFill>
              </a:rPr>
              <a:pPr/>
              <a:t>1/23/2020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783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E6C543-9B44-43ED-9BCC-1052C134EDA2}" type="slidenum">
              <a:rPr lang="ar-SA"/>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2E14E-D5BE-4BC1-973A-DA321869D6F7}" type="datetimeFigureOut">
              <a:rPr lang="en-US" smtClean="0">
                <a:solidFill>
                  <a:prstClr val="black">
                    <a:tint val="75000"/>
                  </a:prstClr>
                </a:solidFill>
              </a:rPr>
              <a:pPr/>
              <a:t>1/23/2020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8707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2E14E-D5BE-4BC1-973A-DA321869D6F7}" type="datetimeFigureOut">
              <a:rPr lang="en-US" smtClean="0">
                <a:solidFill>
                  <a:prstClr val="black">
                    <a:tint val="75000"/>
                  </a:prstClr>
                </a:solidFill>
              </a:rPr>
              <a:pPr/>
              <a:t>1/23/2020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80221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2E14E-D5BE-4BC1-973A-DA321869D6F7}"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3051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2E14E-D5BE-4BC1-973A-DA321869D6F7}"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0694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90732C-6E73-4932-A4F0-E4F5FBB60B47}"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BB4C99-7EE6-4EE9-8060-CBCC985391DF}"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C036EAA-43F0-4BD3-8D66-085E997AE46B}"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B6E90CC-67CD-4590-BB07-AFADF9A2EA2A}"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F17992C-6B42-46C2-B9FF-617B7833F8CB}"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0A7349-2CB5-4D5F-9069-8EAE8E7586A5}"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DBDD5A-4930-4BBC-A167-4F50F5EB42DB}"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D15A2E99-056A-41AA-B34E-2DFDB2251F56}"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charset="0"/>
          <a:cs typeface="Arial" charset="0"/>
        </a:defRPr>
      </a:lvl2pPr>
      <a:lvl3pPr algn="ctr" rtl="1" fontAlgn="base">
        <a:spcBef>
          <a:spcPct val="0"/>
        </a:spcBef>
        <a:spcAft>
          <a:spcPct val="0"/>
        </a:spcAft>
        <a:defRPr sz="4400">
          <a:solidFill>
            <a:schemeClr val="tx2"/>
          </a:solidFill>
          <a:latin typeface="Arial" charset="0"/>
          <a:cs typeface="Arial" charset="0"/>
        </a:defRPr>
      </a:lvl3pPr>
      <a:lvl4pPr algn="ctr" rtl="1" fontAlgn="base">
        <a:spcBef>
          <a:spcPct val="0"/>
        </a:spcBef>
        <a:spcAft>
          <a:spcPct val="0"/>
        </a:spcAft>
        <a:defRPr sz="4400">
          <a:solidFill>
            <a:schemeClr val="tx2"/>
          </a:solidFill>
          <a:latin typeface="Arial" charset="0"/>
          <a:cs typeface="Arial" charset="0"/>
        </a:defRPr>
      </a:lvl4pPr>
      <a:lvl5pPr algn="ctr" rtl="1" fontAlgn="base">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fontAlgn="auto">
              <a:spcBef>
                <a:spcPts val="0"/>
              </a:spcBef>
              <a:spcAft>
                <a:spcPts val="0"/>
              </a:spcAft>
            </a:pPr>
            <a:fld id="{96C2E14E-D5BE-4BC1-973A-DA321869D6F7}" type="datetimeFigureOut">
              <a:rPr lang="en-US" smtClean="0">
                <a:solidFill>
                  <a:prstClr val="black">
                    <a:tint val="75000"/>
                  </a:prstClr>
                </a:solidFill>
                <a:latin typeface="Calibri"/>
                <a:cs typeface="+mn-cs"/>
              </a:rPr>
              <a:pPr rtl="0" fontAlgn="auto">
                <a:spcBef>
                  <a:spcPts val="0"/>
                </a:spcBef>
                <a:spcAft>
                  <a:spcPts val="0"/>
                </a:spcAft>
              </a:pPr>
              <a:t>1/23/2020</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fontAlgn="auto">
              <a:spcBef>
                <a:spcPts val="0"/>
              </a:spcBef>
              <a:spcAft>
                <a:spcPts val="0"/>
              </a:spcAft>
            </a:pPr>
            <a:fld id="{F8A2D2CC-2447-4AFA-A86E-B6E872E9B00A}" type="slidenum">
              <a:rPr lang="en-US" smtClean="0">
                <a:solidFill>
                  <a:prstClr val="black">
                    <a:tint val="75000"/>
                  </a:prstClr>
                </a:solidFill>
                <a:latin typeface="Calibri"/>
                <a:cs typeface="+mn-cs"/>
              </a:rPr>
              <a:pPr rtl="0"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37573417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5</a:t>
            </a:r>
            <a:endParaRPr lang="en-US" dirty="0"/>
          </a:p>
        </p:txBody>
      </p:sp>
      <p:sp>
        <p:nvSpPr>
          <p:cNvPr id="3" name="Subtitle 2"/>
          <p:cNvSpPr>
            <a:spLocks noGrp="1"/>
          </p:cNvSpPr>
          <p:nvPr>
            <p:ph type="subTitle" idx="1"/>
          </p:nvPr>
        </p:nvSpPr>
        <p:spPr/>
        <p:txBody>
          <a:bodyPr/>
          <a:lstStyle/>
          <a:p>
            <a:r>
              <a:rPr lang="en-US" dirty="0" smtClean="0"/>
              <a:t>Sequences</a:t>
            </a:r>
            <a:endParaRPr lang="en-US" dirty="0"/>
          </a:p>
        </p:txBody>
      </p:sp>
    </p:spTree>
    <p:extLst>
      <p:ext uri="{BB962C8B-B14F-4D97-AF65-F5344CB8AC3E}">
        <p14:creationId xmlns:p14="http://schemas.microsoft.com/office/powerpoint/2010/main" val="186080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30" name="Rectangle 6"/>
          <p:cNvSpPr>
            <a:spLocks noGrp="1" noChangeArrowheads="1"/>
          </p:cNvSpPr>
          <p:nvPr>
            <p:ph type="title"/>
          </p:nvPr>
        </p:nvSpPr>
        <p:spPr/>
        <p:txBody>
          <a:bodyPr/>
          <a:lstStyle/>
          <a:p>
            <a:r>
              <a:rPr lang="en-US"/>
              <a:t>Using a Sequence</a:t>
            </a:r>
          </a:p>
        </p:txBody>
      </p:sp>
      <p:sp>
        <p:nvSpPr>
          <p:cNvPr id="359431" name="Rectangle 7"/>
          <p:cNvSpPr>
            <a:spLocks noGrp="1" noChangeArrowheads="1"/>
          </p:cNvSpPr>
          <p:nvPr>
            <p:ph type="body" idx="1"/>
          </p:nvPr>
        </p:nvSpPr>
        <p:spPr>
          <a:xfrm>
            <a:off x="609600" y="1449388"/>
            <a:ext cx="7918450" cy="3294062"/>
          </a:xfrm>
        </p:spPr>
        <p:txBody>
          <a:bodyPr>
            <a:normAutofit fontScale="92500" lnSpcReduction="20000"/>
          </a:bodyPr>
          <a:lstStyle/>
          <a:p>
            <a:pPr lvl="1"/>
            <a:r>
              <a:rPr lang="en-US" dirty="0"/>
              <a:t>Insert a new department named “Support” in location ID 2500:</a:t>
            </a:r>
          </a:p>
          <a:p>
            <a:pPr lvl="1">
              <a:buFont typeface="Arial" charset="0"/>
              <a:buNone/>
            </a:pPr>
            <a:endParaRPr lang="en-US" dirty="0"/>
          </a:p>
          <a:p>
            <a:pPr lvl="2">
              <a:buFont typeface="Arial" charset="0"/>
              <a:buNone/>
            </a:pPr>
            <a:endParaRPr lang="en-US" dirty="0"/>
          </a:p>
          <a:p>
            <a:pPr lvl="2">
              <a:buFont typeface="Arial" charset="0"/>
              <a:buNone/>
            </a:pPr>
            <a:endParaRPr lang="en-US" dirty="0"/>
          </a:p>
          <a:p>
            <a:pPr lvl="2">
              <a:buFont typeface="Arial" charset="0"/>
              <a:buNone/>
            </a:pPr>
            <a:endParaRPr lang="en-US" dirty="0"/>
          </a:p>
          <a:p>
            <a:pPr lvl="2">
              <a:buFont typeface="Arial" charset="0"/>
              <a:buNone/>
            </a:pPr>
            <a:endParaRPr lang="en-US" dirty="0"/>
          </a:p>
          <a:p>
            <a:pPr lvl="1"/>
            <a:r>
              <a:rPr lang="en-US" dirty="0"/>
              <a:t>View the current value for the </a:t>
            </a:r>
            <a:r>
              <a:rPr lang="en-US" dirty="0">
                <a:latin typeface="Courier New" pitchFamily="49" charset="0"/>
              </a:rPr>
              <a:t>DEPT_DEPTID_SEQ</a:t>
            </a:r>
            <a:r>
              <a:rPr lang="en-US" dirty="0"/>
              <a:t> sequence:</a:t>
            </a:r>
          </a:p>
        </p:txBody>
      </p:sp>
      <p:sp>
        <p:nvSpPr>
          <p:cNvPr id="359428" name="Rectangle 4"/>
          <p:cNvSpPr>
            <a:spLocks noChangeArrowheads="1"/>
          </p:cNvSpPr>
          <p:nvPr/>
        </p:nvSpPr>
        <p:spPr bwMode="blackGray">
          <a:xfrm>
            <a:off x="857250" y="2314575"/>
            <a:ext cx="7448550" cy="15287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rtl="0" eaLnBrk="0" fontAlgn="auto" hangingPunct="0">
              <a:spcAft>
                <a:spcPts val="0"/>
              </a:spcAft>
              <a:tabLst>
                <a:tab pos="1200150" algn="l"/>
              </a:tabLst>
            </a:pPr>
            <a:r>
              <a:rPr lang="en-US">
                <a:solidFill>
                  <a:srgbClr val="000000"/>
                </a:solidFill>
                <a:latin typeface="Courier New" pitchFamily="49" charset="0"/>
              </a:rPr>
              <a:t>INSERT INTO departments(department_id, </a:t>
            </a:r>
          </a:p>
          <a:p>
            <a:pPr algn="l" rtl="0" eaLnBrk="0" fontAlgn="auto" hangingPunct="0">
              <a:spcAft>
                <a:spcPts val="0"/>
              </a:spcAft>
              <a:tabLst>
                <a:tab pos="1200150" algn="l"/>
              </a:tabLst>
            </a:pPr>
            <a:r>
              <a:rPr lang="en-US">
                <a:solidFill>
                  <a:srgbClr val="000000"/>
                </a:solidFill>
                <a:latin typeface="Courier New" pitchFamily="49" charset="0"/>
              </a:rPr>
              <a:t>            department_name, location_id)</a:t>
            </a:r>
          </a:p>
          <a:p>
            <a:pPr algn="l" rtl="0" eaLnBrk="0" fontAlgn="auto" hangingPunct="0">
              <a:spcAft>
                <a:spcPts val="0"/>
              </a:spcAft>
              <a:tabLst>
                <a:tab pos="1200150" algn="l"/>
              </a:tabLst>
            </a:pPr>
            <a:r>
              <a:rPr lang="en-US">
                <a:solidFill>
                  <a:srgbClr val="000000"/>
                </a:solidFill>
                <a:latin typeface="Courier New" pitchFamily="49" charset="0"/>
              </a:rPr>
              <a:t>VALUES      (dept_deptid_seq.NEXTVAL, </a:t>
            </a:r>
          </a:p>
          <a:p>
            <a:pPr algn="l" rtl="0" eaLnBrk="0" fontAlgn="auto" hangingPunct="0">
              <a:spcAft>
                <a:spcPts val="0"/>
              </a:spcAft>
              <a:tabLst>
                <a:tab pos="1200150" algn="l"/>
              </a:tabLst>
            </a:pPr>
            <a:r>
              <a:rPr lang="en-US">
                <a:solidFill>
                  <a:srgbClr val="000000"/>
                </a:solidFill>
                <a:latin typeface="Courier New" pitchFamily="49" charset="0"/>
              </a:rPr>
              <a:t>            'Support', 2500);</a:t>
            </a:r>
          </a:p>
          <a:p>
            <a:pPr algn="l" rtl="0" eaLnBrk="0" fontAlgn="auto" hangingPunct="0">
              <a:spcAft>
                <a:spcPts val="0"/>
              </a:spcAft>
              <a:tabLst>
                <a:tab pos="1200150" algn="l"/>
              </a:tabLst>
            </a:pPr>
            <a:endParaRPr lang="en-US">
              <a:solidFill>
                <a:srgbClr val="FF3300"/>
              </a:solidFill>
              <a:latin typeface="Courier New" pitchFamily="49" charset="0"/>
            </a:endParaRPr>
          </a:p>
        </p:txBody>
      </p:sp>
      <p:sp>
        <p:nvSpPr>
          <p:cNvPr id="359429" name="Rectangle 5"/>
          <p:cNvSpPr>
            <a:spLocks noChangeArrowheads="1"/>
          </p:cNvSpPr>
          <p:nvPr/>
        </p:nvSpPr>
        <p:spPr bwMode="blackGray">
          <a:xfrm>
            <a:off x="857250" y="4876800"/>
            <a:ext cx="7448550" cy="6413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rtl="0" eaLnBrk="0" fontAlgn="auto" hangingPunct="0">
              <a:spcAft>
                <a:spcPts val="0"/>
              </a:spcAft>
              <a:tabLst>
                <a:tab pos="1200150" algn="l"/>
              </a:tabLst>
            </a:pPr>
            <a:r>
              <a:rPr lang="en-US">
                <a:solidFill>
                  <a:srgbClr val="000000"/>
                </a:solidFill>
                <a:latin typeface="Courier New" pitchFamily="49" charset="0"/>
              </a:rPr>
              <a:t>SELECT	dept_deptid_seq.CURRVAL</a:t>
            </a:r>
          </a:p>
          <a:p>
            <a:pPr algn="l" rtl="0" eaLnBrk="0" fontAlgn="auto" hangingPunct="0">
              <a:spcAft>
                <a:spcPts val="0"/>
              </a:spcAft>
              <a:tabLst>
                <a:tab pos="1200150" algn="l"/>
              </a:tabLst>
            </a:pPr>
            <a:r>
              <a:rPr lang="en-US">
                <a:solidFill>
                  <a:srgbClr val="000000"/>
                </a:solidFill>
                <a:latin typeface="Courier New" pitchFamily="49" charset="0"/>
              </a:rPr>
              <a:t>FROM	dual;</a:t>
            </a:r>
          </a:p>
        </p:txBody>
      </p:sp>
      <p:pic>
        <p:nvPicPr>
          <p:cNvPr id="359432" name="Picture 8" descr="C:\project-SQLFund1\images\img09-1row.gif"/>
          <p:cNvPicPr>
            <a:picLocks noChangeAspect="1" noChangeArrowheads="1"/>
          </p:cNvPicPr>
          <p:nvPr/>
        </p:nvPicPr>
        <p:blipFill>
          <a:blip r:embed="rId3" cstate="print"/>
          <a:srcRect/>
          <a:stretch>
            <a:fillRect/>
          </a:stretch>
        </p:blipFill>
        <p:spPr bwMode="gray">
          <a:xfrm>
            <a:off x="990600" y="3505200"/>
            <a:ext cx="1314450" cy="239713"/>
          </a:xfrm>
          <a:prstGeom prst="rect">
            <a:avLst/>
          </a:prstGeom>
          <a:noFill/>
        </p:spPr>
      </p:pic>
    </p:spTree>
    <p:extLst>
      <p:ext uri="{BB962C8B-B14F-4D97-AF65-F5344CB8AC3E}">
        <p14:creationId xmlns:p14="http://schemas.microsoft.com/office/powerpoint/2010/main" val="3999306932"/>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6" name="Rectangle 4"/>
          <p:cNvSpPr>
            <a:spLocks noGrp="1" noChangeArrowheads="1"/>
          </p:cNvSpPr>
          <p:nvPr>
            <p:ph type="title"/>
          </p:nvPr>
        </p:nvSpPr>
        <p:spPr/>
        <p:txBody>
          <a:bodyPr/>
          <a:lstStyle/>
          <a:p>
            <a:r>
              <a:rPr lang="en-US"/>
              <a:t>Caching Sequence Values</a:t>
            </a:r>
          </a:p>
        </p:txBody>
      </p:sp>
      <p:sp>
        <p:nvSpPr>
          <p:cNvPr id="361477" name="Rectangle 5"/>
          <p:cNvSpPr>
            <a:spLocks noGrp="1" noChangeArrowheads="1"/>
          </p:cNvSpPr>
          <p:nvPr>
            <p:ph type="body" idx="1"/>
          </p:nvPr>
        </p:nvSpPr>
        <p:spPr>
          <a:xfrm>
            <a:off x="609600" y="1449388"/>
            <a:ext cx="7918450" cy="4875212"/>
          </a:xfrm>
        </p:spPr>
        <p:txBody>
          <a:bodyPr>
            <a:normAutofit/>
          </a:bodyPr>
          <a:lstStyle/>
          <a:p>
            <a:pPr lvl="1"/>
            <a:r>
              <a:rPr lang="en-US" dirty="0"/>
              <a:t>Caching sequence values in memory gives faster access to those values.</a:t>
            </a:r>
          </a:p>
          <a:p>
            <a:pPr lvl="1"/>
            <a:r>
              <a:rPr lang="en-US" dirty="0"/>
              <a:t>Gaps in sequence values can occur when:</a:t>
            </a:r>
          </a:p>
          <a:p>
            <a:pPr lvl="2"/>
            <a:r>
              <a:rPr lang="en-US" dirty="0"/>
              <a:t>A rollback occurs</a:t>
            </a:r>
          </a:p>
          <a:p>
            <a:pPr lvl="2"/>
            <a:r>
              <a:rPr lang="en-US" dirty="0"/>
              <a:t>The system crashes</a:t>
            </a:r>
          </a:p>
          <a:p>
            <a:pPr lvl="2"/>
            <a:r>
              <a:rPr lang="en-US" dirty="0"/>
              <a:t>A sequence is used in another table</a:t>
            </a:r>
          </a:p>
        </p:txBody>
      </p:sp>
    </p:spTree>
    <p:extLst>
      <p:ext uri="{BB962C8B-B14F-4D97-AF65-F5344CB8AC3E}">
        <p14:creationId xmlns:p14="http://schemas.microsoft.com/office/powerpoint/2010/main" val="1809572747"/>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6" name="Rectangle 6"/>
          <p:cNvSpPr>
            <a:spLocks noGrp="1" noChangeArrowheads="1"/>
          </p:cNvSpPr>
          <p:nvPr>
            <p:ph type="title"/>
          </p:nvPr>
        </p:nvSpPr>
        <p:spPr/>
        <p:txBody>
          <a:bodyPr/>
          <a:lstStyle/>
          <a:p>
            <a:r>
              <a:rPr lang="en-US"/>
              <a:t>Modifying a Sequence</a:t>
            </a:r>
          </a:p>
        </p:txBody>
      </p:sp>
      <p:sp>
        <p:nvSpPr>
          <p:cNvPr id="363527" name="Rectangle 7"/>
          <p:cNvSpPr>
            <a:spLocks noGrp="1" noChangeArrowheads="1"/>
          </p:cNvSpPr>
          <p:nvPr>
            <p:ph type="body" idx="1"/>
          </p:nvPr>
        </p:nvSpPr>
        <p:spPr>
          <a:xfrm>
            <a:off x="609600" y="1449388"/>
            <a:ext cx="7918450" cy="1141412"/>
          </a:xfrm>
        </p:spPr>
        <p:txBody>
          <a:bodyPr>
            <a:normAutofit fontScale="92500"/>
          </a:bodyPr>
          <a:lstStyle/>
          <a:p>
            <a:r>
              <a:rPr lang="en-US" dirty="0"/>
              <a:t>Change the increment value, maximum value, minimum value, cycle option, or cache option:</a:t>
            </a:r>
          </a:p>
        </p:txBody>
      </p:sp>
      <p:sp>
        <p:nvSpPr>
          <p:cNvPr id="363524" name="Arc 4"/>
          <p:cNvSpPr>
            <a:spLocks/>
          </p:cNvSpPr>
          <p:nvPr/>
        </p:nvSpPr>
        <p:spPr bwMode="ltGray">
          <a:xfrm>
            <a:off x="5468938" y="2432050"/>
            <a:ext cx="211137" cy="225425"/>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9525" cap="rnd">
            <a:no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63525" name="Rectangle 5"/>
          <p:cNvSpPr>
            <a:spLocks noChangeArrowheads="1"/>
          </p:cNvSpPr>
          <p:nvPr/>
        </p:nvSpPr>
        <p:spPr bwMode="blackGray">
          <a:xfrm>
            <a:off x="914400" y="3048000"/>
            <a:ext cx="7448550" cy="190341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rtl="0" eaLnBrk="0" fontAlgn="auto" hangingPunct="0">
              <a:spcAft>
                <a:spcPts val="0"/>
              </a:spcAft>
              <a:tabLst>
                <a:tab pos="1200150" algn="l"/>
              </a:tabLst>
            </a:pPr>
            <a:r>
              <a:rPr lang="en-US">
                <a:solidFill>
                  <a:srgbClr val="000000"/>
                </a:solidFill>
                <a:latin typeface="Courier New" pitchFamily="49" charset="0"/>
              </a:rPr>
              <a:t>ALTER SEQUENCE dept_deptid_seq</a:t>
            </a:r>
          </a:p>
          <a:p>
            <a:pPr algn="l" rtl="0" eaLnBrk="0" fontAlgn="auto" hangingPunct="0">
              <a:spcAft>
                <a:spcPts val="0"/>
              </a:spcAft>
              <a:tabLst>
                <a:tab pos="1200150" algn="l"/>
              </a:tabLst>
            </a:pPr>
            <a:r>
              <a:rPr lang="en-US">
                <a:solidFill>
                  <a:srgbClr val="000000"/>
                </a:solidFill>
                <a:latin typeface="Courier New" pitchFamily="49" charset="0"/>
              </a:rPr>
              <a:t>               INCREMENT BY 20</a:t>
            </a:r>
          </a:p>
          <a:p>
            <a:pPr algn="l" rtl="0" eaLnBrk="0" fontAlgn="auto" hangingPunct="0">
              <a:spcAft>
                <a:spcPts val="0"/>
              </a:spcAft>
              <a:tabLst>
                <a:tab pos="1200150" algn="l"/>
              </a:tabLst>
            </a:pPr>
            <a:r>
              <a:rPr lang="en-US">
                <a:solidFill>
                  <a:srgbClr val="000000"/>
                </a:solidFill>
                <a:latin typeface="Courier New" pitchFamily="49" charset="0"/>
              </a:rPr>
              <a:t>               MAXVALUE 999999</a:t>
            </a:r>
          </a:p>
          <a:p>
            <a:pPr algn="l" rtl="0" eaLnBrk="0" fontAlgn="auto" hangingPunct="0">
              <a:spcAft>
                <a:spcPts val="0"/>
              </a:spcAft>
              <a:tabLst>
                <a:tab pos="1200150" algn="l"/>
              </a:tabLst>
            </a:pPr>
            <a:r>
              <a:rPr lang="en-US">
                <a:solidFill>
                  <a:srgbClr val="000000"/>
                </a:solidFill>
                <a:latin typeface="Courier New" pitchFamily="49" charset="0"/>
              </a:rPr>
              <a:t>               NOCACHE</a:t>
            </a:r>
          </a:p>
          <a:p>
            <a:pPr algn="l" rtl="0" eaLnBrk="0" fontAlgn="auto" hangingPunct="0">
              <a:spcAft>
                <a:spcPts val="0"/>
              </a:spcAft>
              <a:tabLst>
                <a:tab pos="1200150" algn="l"/>
              </a:tabLst>
            </a:pPr>
            <a:r>
              <a:rPr lang="en-US">
                <a:solidFill>
                  <a:srgbClr val="000000"/>
                </a:solidFill>
                <a:latin typeface="Courier New" pitchFamily="49" charset="0"/>
              </a:rPr>
              <a:t>               NOCYCLE;</a:t>
            </a:r>
          </a:p>
          <a:p>
            <a:pPr algn="l" rtl="0" eaLnBrk="0" fontAlgn="auto" hangingPunct="0">
              <a:spcAft>
                <a:spcPts val="0"/>
              </a:spcAft>
              <a:tabLst>
                <a:tab pos="1200150" algn="l"/>
              </a:tabLst>
            </a:pPr>
            <a:endParaRPr lang="en-US">
              <a:solidFill>
                <a:srgbClr val="FF3300"/>
              </a:solidFill>
              <a:latin typeface="Courier New" pitchFamily="49" charset="0"/>
            </a:endParaRPr>
          </a:p>
        </p:txBody>
      </p:sp>
      <p:pic>
        <p:nvPicPr>
          <p:cNvPr id="363528" name="Picture 8" descr="C:\project-SQLFund1\images\img11alterseq.gif"/>
          <p:cNvPicPr>
            <a:picLocks noChangeAspect="1" noChangeArrowheads="1"/>
          </p:cNvPicPr>
          <p:nvPr/>
        </p:nvPicPr>
        <p:blipFill>
          <a:blip r:embed="rId3" cstate="print"/>
          <a:srcRect/>
          <a:stretch>
            <a:fillRect/>
          </a:stretch>
        </p:blipFill>
        <p:spPr bwMode="gray">
          <a:xfrm>
            <a:off x="914400" y="4724400"/>
            <a:ext cx="3325813" cy="228600"/>
          </a:xfrm>
          <a:prstGeom prst="rect">
            <a:avLst/>
          </a:prstGeom>
          <a:noFill/>
        </p:spPr>
      </p:pic>
    </p:spTree>
    <p:extLst>
      <p:ext uri="{BB962C8B-B14F-4D97-AF65-F5344CB8AC3E}">
        <p14:creationId xmlns:p14="http://schemas.microsoft.com/office/powerpoint/2010/main" val="2863245439"/>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3" name="Rectangle 5"/>
          <p:cNvSpPr>
            <a:spLocks noGrp="1" noChangeArrowheads="1"/>
          </p:cNvSpPr>
          <p:nvPr>
            <p:ph type="title"/>
          </p:nvPr>
        </p:nvSpPr>
        <p:spPr/>
        <p:txBody>
          <a:bodyPr>
            <a:normAutofit fontScale="90000"/>
          </a:bodyPr>
          <a:lstStyle/>
          <a:p>
            <a:r>
              <a:rPr lang="en-US"/>
              <a:t>Guidelines for Modifying </a:t>
            </a:r>
            <a:br>
              <a:rPr lang="en-US"/>
            </a:br>
            <a:r>
              <a:rPr lang="en-US"/>
              <a:t>a Sequence</a:t>
            </a:r>
          </a:p>
        </p:txBody>
      </p:sp>
      <p:sp>
        <p:nvSpPr>
          <p:cNvPr id="365574" name="Rectangle 6"/>
          <p:cNvSpPr>
            <a:spLocks noGrp="1" noChangeArrowheads="1"/>
          </p:cNvSpPr>
          <p:nvPr>
            <p:ph type="body" idx="1"/>
          </p:nvPr>
        </p:nvSpPr>
        <p:spPr>
          <a:xfrm>
            <a:off x="609600" y="1449388"/>
            <a:ext cx="7918450" cy="3656012"/>
          </a:xfrm>
        </p:spPr>
        <p:txBody>
          <a:bodyPr>
            <a:normAutofit fontScale="92500" lnSpcReduction="10000"/>
          </a:bodyPr>
          <a:lstStyle/>
          <a:p>
            <a:pPr lvl="1"/>
            <a:r>
              <a:rPr lang="en-US" dirty="0"/>
              <a:t>You must be the owner or have the </a:t>
            </a:r>
            <a:r>
              <a:rPr lang="en-US" dirty="0">
                <a:latin typeface="Courier New" pitchFamily="49" charset="0"/>
              </a:rPr>
              <a:t>ALTER</a:t>
            </a:r>
            <a:r>
              <a:rPr lang="en-US" dirty="0"/>
              <a:t> privilege for the sequence.</a:t>
            </a:r>
          </a:p>
          <a:p>
            <a:pPr lvl="1"/>
            <a:r>
              <a:rPr lang="en-US" dirty="0"/>
              <a:t>Only future sequence numbers are affected.</a:t>
            </a:r>
          </a:p>
          <a:p>
            <a:pPr lvl="1"/>
            <a:r>
              <a:rPr lang="en-US" dirty="0"/>
              <a:t>The sequence must be dropped and re-created to restart the sequence at a different number.</a:t>
            </a:r>
          </a:p>
          <a:p>
            <a:pPr lvl="1"/>
            <a:r>
              <a:rPr lang="en-US" dirty="0"/>
              <a:t>Some validation is performed</a:t>
            </a:r>
            <a:r>
              <a:rPr lang="en-US" dirty="0" smtClean="0"/>
              <a:t>. For example, a new </a:t>
            </a:r>
            <a:r>
              <a:rPr lang="en-US" dirty="0" smtClean="0">
                <a:latin typeface="Courier New" pitchFamily="49" charset="0"/>
              </a:rPr>
              <a:t>MAXVALUE</a:t>
            </a:r>
            <a:r>
              <a:rPr lang="en-US" dirty="0" smtClean="0"/>
              <a:t> that is less than the current sequence number cannot be imposed.</a:t>
            </a:r>
            <a:endParaRPr lang="en-US" dirty="0"/>
          </a:p>
          <a:p>
            <a:pPr lvl="1"/>
            <a:r>
              <a:rPr lang="en-US" dirty="0"/>
              <a:t>To remove a sequence, use the </a:t>
            </a:r>
            <a:r>
              <a:rPr lang="en-US" dirty="0">
                <a:latin typeface="Courier New" pitchFamily="49" charset="0"/>
              </a:rPr>
              <a:t>DROP</a:t>
            </a:r>
            <a:r>
              <a:rPr lang="en-US" dirty="0"/>
              <a:t> statement:</a:t>
            </a:r>
          </a:p>
        </p:txBody>
      </p:sp>
      <p:sp>
        <p:nvSpPr>
          <p:cNvPr id="365572" name="Rectangle 4"/>
          <p:cNvSpPr>
            <a:spLocks noChangeArrowheads="1"/>
          </p:cNvSpPr>
          <p:nvPr/>
        </p:nvSpPr>
        <p:spPr bwMode="blackGray">
          <a:xfrm>
            <a:off x="838200" y="5257800"/>
            <a:ext cx="7448550" cy="6413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rtl="0" eaLnBrk="0" fontAlgn="auto" hangingPunct="0">
              <a:spcAft>
                <a:spcPts val="0"/>
              </a:spcAft>
              <a:tabLst>
                <a:tab pos="1200150" algn="l"/>
              </a:tabLst>
            </a:pPr>
            <a:r>
              <a:rPr lang="en-US" dirty="0">
                <a:solidFill>
                  <a:srgbClr val="000000"/>
                </a:solidFill>
                <a:latin typeface="Courier New" pitchFamily="49" charset="0"/>
              </a:rPr>
              <a:t>DROP SEQUENCE </a:t>
            </a:r>
            <a:r>
              <a:rPr lang="en-US" dirty="0" err="1">
                <a:solidFill>
                  <a:srgbClr val="000000"/>
                </a:solidFill>
                <a:latin typeface="Courier New" pitchFamily="49" charset="0"/>
              </a:rPr>
              <a:t>dept_deptid_seq</a:t>
            </a:r>
            <a:r>
              <a:rPr lang="en-US" dirty="0">
                <a:solidFill>
                  <a:srgbClr val="000000"/>
                </a:solidFill>
                <a:latin typeface="Courier New" pitchFamily="49" charset="0"/>
              </a:rPr>
              <a:t>;</a:t>
            </a:r>
          </a:p>
          <a:p>
            <a:pPr algn="l" rtl="0" eaLnBrk="0" fontAlgn="auto" hangingPunct="0">
              <a:spcAft>
                <a:spcPts val="0"/>
              </a:spcAft>
              <a:tabLst>
                <a:tab pos="1200150" algn="l"/>
              </a:tabLst>
            </a:pPr>
            <a:endParaRPr lang="en-US" dirty="0">
              <a:solidFill>
                <a:srgbClr val="FF3300"/>
              </a:solidFill>
              <a:latin typeface="Courier New" pitchFamily="49" charset="0"/>
            </a:endParaRPr>
          </a:p>
        </p:txBody>
      </p:sp>
      <p:pic>
        <p:nvPicPr>
          <p:cNvPr id="365575" name="Picture 7" descr="C:\project-SQLFund1\images\img11dropseq.gif"/>
          <p:cNvPicPr>
            <a:picLocks noChangeAspect="1" noChangeArrowheads="1"/>
          </p:cNvPicPr>
          <p:nvPr/>
        </p:nvPicPr>
        <p:blipFill>
          <a:blip r:embed="rId3" cstate="print"/>
          <a:srcRect/>
          <a:stretch>
            <a:fillRect/>
          </a:stretch>
        </p:blipFill>
        <p:spPr bwMode="gray">
          <a:xfrm>
            <a:off x="838200" y="5638800"/>
            <a:ext cx="3303588" cy="263525"/>
          </a:xfrm>
          <a:prstGeom prst="rect">
            <a:avLst/>
          </a:prstGeom>
          <a:noFill/>
        </p:spPr>
      </p:pic>
    </p:spTree>
    <p:extLst>
      <p:ext uri="{BB962C8B-B14F-4D97-AF65-F5344CB8AC3E}">
        <p14:creationId xmlns:p14="http://schemas.microsoft.com/office/powerpoint/2010/main" val="1571008145"/>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Database Security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Database Security</a:t>
            </a:r>
          </a:p>
        </p:txBody>
      </p:sp>
      <p:sp>
        <p:nvSpPr>
          <p:cNvPr id="4099" name="Rectangle 3"/>
          <p:cNvSpPr>
            <a:spLocks noGrp="1" noChangeArrowheads="1"/>
          </p:cNvSpPr>
          <p:nvPr>
            <p:ph type="body" idx="1"/>
          </p:nvPr>
        </p:nvSpPr>
        <p:spPr/>
        <p:txBody>
          <a:bodyPr/>
          <a:lstStyle/>
          <a:p>
            <a:pPr algn="l" rtl="0"/>
            <a:r>
              <a:rPr lang="en-US" dirty="0"/>
              <a:t>Multi-user database systems like Oracle include security to control how the database is accessed and used for example security Mechanisms:</a:t>
            </a:r>
          </a:p>
          <a:p>
            <a:pPr lvl="1" algn="l" rtl="0"/>
            <a:r>
              <a:rPr lang="en-US" dirty="0"/>
              <a:t>Prevent unauthorized database access</a:t>
            </a:r>
          </a:p>
          <a:p>
            <a:pPr lvl="1" algn="l" rtl="0"/>
            <a:r>
              <a:rPr lang="en-US" dirty="0"/>
              <a:t>Prevent unauthorized access to schema objects</a:t>
            </a:r>
          </a:p>
          <a:p>
            <a:pPr lvl="1" algn="l" rtl="0"/>
            <a:r>
              <a:rPr lang="en-US" dirty="0"/>
              <a:t>Control disk usage </a:t>
            </a:r>
          </a:p>
          <a:p>
            <a:pPr lvl="1" algn="l" rtl="0"/>
            <a:r>
              <a:rPr lang="en-US" dirty="0"/>
              <a:t>Audit user actions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2771775" y="1916113"/>
            <a:ext cx="3240088" cy="1081087"/>
          </a:xfrm>
          <a:prstGeom prst="rect">
            <a:avLst/>
          </a:prstGeom>
          <a:noFill/>
          <a:ln w="9525">
            <a:solidFill>
              <a:schemeClr val="tx1"/>
            </a:solidFill>
            <a:miter lim="800000"/>
            <a:headEnd/>
            <a:tailEnd/>
          </a:ln>
          <a:effectLst/>
        </p:spPr>
        <p:txBody>
          <a:bodyPr wrap="none" anchor="ctr"/>
          <a:lstStyle/>
          <a:p>
            <a:endParaRPr lang="en-US"/>
          </a:p>
        </p:txBody>
      </p:sp>
      <p:sp>
        <p:nvSpPr>
          <p:cNvPr id="6149" name="Text Box 5"/>
          <p:cNvSpPr txBox="1">
            <a:spLocks noChangeArrowheads="1"/>
          </p:cNvSpPr>
          <p:nvPr/>
        </p:nvSpPr>
        <p:spPr bwMode="auto">
          <a:xfrm>
            <a:off x="3059113" y="2276475"/>
            <a:ext cx="2592387" cy="396875"/>
          </a:xfrm>
          <a:prstGeom prst="rect">
            <a:avLst/>
          </a:prstGeom>
          <a:noFill/>
          <a:ln w="9525">
            <a:noFill/>
            <a:miter lim="800000"/>
            <a:headEnd/>
            <a:tailEnd/>
          </a:ln>
          <a:effectLst/>
        </p:spPr>
        <p:txBody>
          <a:bodyPr>
            <a:spAutoFit/>
          </a:bodyPr>
          <a:lstStyle/>
          <a:p>
            <a:pPr algn="ctr">
              <a:spcBef>
                <a:spcPct val="50000"/>
              </a:spcBef>
            </a:pPr>
            <a:r>
              <a:rPr lang="en-US" sz="2000" b="1"/>
              <a:t>Database security</a:t>
            </a:r>
            <a:r>
              <a:rPr lang="en-US"/>
              <a:t> </a:t>
            </a:r>
          </a:p>
        </p:txBody>
      </p:sp>
      <p:sp>
        <p:nvSpPr>
          <p:cNvPr id="6150" name="Line 6"/>
          <p:cNvSpPr>
            <a:spLocks noChangeShapeType="1"/>
          </p:cNvSpPr>
          <p:nvPr/>
        </p:nvSpPr>
        <p:spPr bwMode="auto">
          <a:xfrm flipH="1">
            <a:off x="3348038" y="2997200"/>
            <a:ext cx="936625" cy="1295400"/>
          </a:xfrm>
          <a:prstGeom prst="line">
            <a:avLst/>
          </a:prstGeom>
          <a:noFill/>
          <a:ln w="9525">
            <a:solidFill>
              <a:schemeClr val="tx1"/>
            </a:solidFill>
            <a:round/>
            <a:headEnd/>
            <a:tailEnd type="triangle" w="med" len="med"/>
          </a:ln>
          <a:effectLst/>
        </p:spPr>
        <p:txBody>
          <a:bodyPr/>
          <a:lstStyle/>
          <a:p>
            <a:endParaRPr lang="en-US"/>
          </a:p>
        </p:txBody>
      </p:sp>
      <p:sp>
        <p:nvSpPr>
          <p:cNvPr id="6151" name="Line 7"/>
          <p:cNvSpPr>
            <a:spLocks noChangeShapeType="1"/>
          </p:cNvSpPr>
          <p:nvPr/>
        </p:nvSpPr>
        <p:spPr bwMode="auto">
          <a:xfrm>
            <a:off x="4356100" y="2997200"/>
            <a:ext cx="1008063" cy="1223963"/>
          </a:xfrm>
          <a:prstGeom prst="line">
            <a:avLst/>
          </a:prstGeom>
          <a:noFill/>
          <a:ln w="9525">
            <a:solidFill>
              <a:schemeClr val="tx1"/>
            </a:solidFill>
            <a:round/>
            <a:headEnd/>
            <a:tailEnd type="triangle" w="med" len="med"/>
          </a:ln>
          <a:effectLst/>
        </p:spPr>
        <p:txBody>
          <a:bodyPr/>
          <a:lstStyle/>
          <a:p>
            <a:endParaRPr lang="en-US"/>
          </a:p>
        </p:txBody>
      </p:sp>
      <p:sp>
        <p:nvSpPr>
          <p:cNvPr id="6152" name="Rectangle 8"/>
          <p:cNvSpPr>
            <a:spLocks noChangeArrowheads="1"/>
          </p:cNvSpPr>
          <p:nvPr/>
        </p:nvSpPr>
        <p:spPr bwMode="auto">
          <a:xfrm>
            <a:off x="4643438" y="4437063"/>
            <a:ext cx="3240087" cy="1081087"/>
          </a:xfrm>
          <a:prstGeom prst="rect">
            <a:avLst/>
          </a:prstGeom>
          <a:noFill/>
          <a:ln w="9525">
            <a:solidFill>
              <a:schemeClr val="tx1"/>
            </a:solidFill>
            <a:miter lim="800000"/>
            <a:headEnd/>
            <a:tailEnd/>
          </a:ln>
          <a:effectLst/>
        </p:spPr>
        <p:txBody>
          <a:bodyPr wrap="none" anchor="ctr"/>
          <a:lstStyle/>
          <a:p>
            <a:endParaRPr lang="en-US"/>
          </a:p>
        </p:txBody>
      </p:sp>
      <p:sp>
        <p:nvSpPr>
          <p:cNvPr id="6153" name="Rectangle 9"/>
          <p:cNvSpPr>
            <a:spLocks noChangeArrowheads="1"/>
          </p:cNvSpPr>
          <p:nvPr/>
        </p:nvSpPr>
        <p:spPr bwMode="auto">
          <a:xfrm>
            <a:off x="684213" y="4437063"/>
            <a:ext cx="3240087" cy="1081087"/>
          </a:xfrm>
          <a:prstGeom prst="rect">
            <a:avLst/>
          </a:prstGeom>
          <a:noFill/>
          <a:ln w="9525">
            <a:solidFill>
              <a:schemeClr val="tx1"/>
            </a:solidFill>
            <a:miter lim="800000"/>
            <a:headEnd/>
            <a:tailEnd/>
          </a:ln>
          <a:effectLst/>
        </p:spPr>
        <p:txBody>
          <a:bodyPr wrap="none" anchor="ctr"/>
          <a:lstStyle/>
          <a:p>
            <a:endParaRPr lang="en-US"/>
          </a:p>
        </p:txBody>
      </p:sp>
      <p:sp>
        <p:nvSpPr>
          <p:cNvPr id="6154" name="Text Box 10"/>
          <p:cNvSpPr txBox="1">
            <a:spLocks noChangeArrowheads="1"/>
          </p:cNvSpPr>
          <p:nvPr/>
        </p:nvSpPr>
        <p:spPr bwMode="auto">
          <a:xfrm>
            <a:off x="5003800" y="4797425"/>
            <a:ext cx="2592388" cy="396875"/>
          </a:xfrm>
          <a:prstGeom prst="rect">
            <a:avLst/>
          </a:prstGeom>
          <a:noFill/>
          <a:ln w="9525">
            <a:noFill/>
            <a:miter lim="800000"/>
            <a:headEnd/>
            <a:tailEnd/>
          </a:ln>
          <a:effectLst/>
        </p:spPr>
        <p:txBody>
          <a:bodyPr>
            <a:spAutoFit/>
          </a:bodyPr>
          <a:lstStyle/>
          <a:p>
            <a:pPr algn="ctr">
              <a:spcBef>
                <a:spcPct val="50000"/>
              </a:spcBef>
            </a:pPr>
            <a:r>
              <a:rPr lang="en-US" sz="2000" b="1"/>
              <a:t>system security</a:t>
            </a:r>
            <a:r>
              <a:rPr lang="en-US"/>
              <a:t> </a:t>
            </a:r>
          </a:p>
        </p:txBody>
      </p:sp>
      <p:sp>
        <p:nvSpPr>
          <p:cNvPr id="6155" name="Text Box 11"/>
          <p:cNvSpPr txBox="1">
            <a:spLocks noChangeArrowheads="1"/>
          </p:cNvSpPr>
          <p:nvPr/>
        </p:nvSpPr>
        <p:spPr bwMode="auto">
          <a:xfrm>
            <a:off x="971550" y="4797425"/>
            <a:ext cx="2592388" cy="396875"/>
          </a:xfrm>
          <a:prstGeom prst="rect">
            <a:avLst/>
          </a:prstGeom>
          <a:noFill/>
          <a:ln w="9525">
            <a:noFill/>
            <a:miter lim="800000"/>
            <a:headEnd/>
            <a:tailEnd/>
          </a:ln>
          <a:effectLst/>
        </p:spPr>
        <p:txBody>
          <a:bodyPr>
            <a:spAutoFit/>
          </a:bodyPr>
          <a:lstStyle/>
          <a:p>
            <a:pPr algn="ctr">
              <a:spcBef>
                <a:spcPct val="50000"/>
              </a:spcBef>
            </a:pPr>
            <a:r>
              <a:rPr lang="en-US" sz="2000" b="1"/>
              <a:t>Data security</a:t>
            </a:r>
            <a:r>
              <a:rPr lang="en-US"/>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System Security</a:t>
            </a:r>
          </a:p>
        </p:txBody>
      </p:sp>
      <p:sp>
        <p:nvSpPr>
          <p:cNvPr id="7173" name="Rectangle 5"/>
          <p:cNvSpPr>
            <a:spLocks noGrp="1" noChangeArrowheads="1"/>
          </p:cNvSpPr>
          <p:nvPr>
            <p:ph type="body" idx="1"/>
          </p:nvPr>
        </p:nvSpPr>
        <p:spPr/>
        <p:txBody>
          <a:bodyPr/>
          <a:lstStyle/>
          <a:p>
            <a:pPr marL="609600" indent="-609600" algn="l">
              <a:buFontTx/>
              <a:buNone/>
            </a:pPr>
            <a:r>
              <a:rPr lang="en-US"/>
              <a:t>covers access and use of the database at the system level, such  as:</a:t>
            </a:r>
          </a:p>
          <a:p>
            <a:pPr marL="609600" indent="-609600" algn="l" rtl="0"/>
            <a:r>
              <a:rPr lang="en-US"/>
              <a:t> the username and password</a:t>
            </a:r>
          </a:p>
          <a:p>
            <a:pPr marL="609600" indent="-609600" algn="l" rtl="0"/>
            <a:r>
              <a:rPr lang="en-US"/>
              <a:t> the disk space allocated to users, </a:t>
            </a:r>
          </a:p>
          <a:p>
            <a:pPr marL="609600" indent="-609600" algn="l" rtl="0"/>
            <a:r>
              <a:rPr lang="en-US"/>
              <a:t>and the system operations that users can perform </a:t>
            </a:r>
          </a:p>
          <a:p>
            <a:pPr marL="609600" indent="-609600" algn="l">
              <a:buFontTx/>
              <a:buNone/>
            </a:pPr>
            <a:endParaRPr lang="en-US"/>
          </a:p>
          <a:p>
            <a:pPr marL="609600" indent="-609600" algn="l">
              <a:buFontTx/>
              <a:buNone/>
            </a:pPr>
            <a:r>
              <a:rPr lang="en-US"/>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Data security</a:t>
            </a:r>
          </a:p>
        </p:txBody>
      </p:sp>
      <p:sp>
        <p:nvSpPr>
          <p:cNvPr id="10243" name="Rectangle 3"/>
          <p:cNvSpPr>
            <a:spLocks noGrp="1" noChangeArrowheads="1"/>
          </p:cNvSpPr>
          <p:nvPr>
            <p:ph type="body" idx="1"/>
          </p:nvPr>
        </p:nvSpPr>
        <p:spPr/>
        <p:txBody>
          <a:bodyPr/>
          <a:lstStyle/>
          <a:p>
            <a:pPr marL="609600" indent="-609600" algn="l">
              <a:buFontTx/>
              <a:buNone/>
            </a:pPr>
            <a:r>
              <a:rPr lang="en-US"/>
              <a:t>covers access and use of the database objects and the actions that those users can have on the objects such as selecting data from a table or retrieving a value from a sequence</a:t>
            </a:r>
          </a:p>
          <a:p>
            <a:pPr marL="609600" indent="-609600" algn="l">
              <a:buFontTx/>
              <a:buNone/>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b="1" dirty="0"/>
              <a:t>Privileges</a:t>
            </a:r>
            <a:r>
              <a:rPr lang="en-US" sz="4000" dirty="0"/>
              <a:t/>
            </a:r>
            <a:br>
              <a:rPr lang="en-US" sz="4000" dirty="0"/>
            </a:br>
            <a:endParaRPr lang="en-US" sz="4000" dirty="0"/>
          </a:p>
        </p:txBody>
      </p:sp>
      <p:sp>
        <p:nvSpPr>
          <p:cNvPr id="16387" name="Rectangle 3"/>
          <p:cNvSpPr>
            <a:spLocks noGrp="1" noChangeArrowheads="1"/>
          </p:cNvSpPr>
          <p:nvPr>
            <p:ph type="body" idx="1"/>
          </p:nvPr>
        </p:nvSpPr>
        <p:spPr/>
        <p:txBody>
          <a:bodyPr/>
          <a:lstStyle/>
          <a:p>
            <a:pPr algn="l" rtl="0"/>
            <a:r>
              <a:rPr lang="en-US" sz="2800" b="1" dirty="0"/>
              <a:t>Privileges</a:t>
            </a:r>
            <a:r>
              <a:rPr lang="en-US" sz="2800" dirty="0"/>
              <a:t> are the right to execute particular SQL statements. The database administrator (DBA) is a high-level user with the ability to grant users access to the database and its objects </a:t>
            </a:r>
          </a:p>
          <a:p>
            <a:pPr algn="l" rtl="0"/>
            <a:r>
              <a:rPr lang="en-US" sz="2800" dirty="0"/>
              <a:t>System privileges: Gaining access to the database</a:t>
            </a:r>
          </a:p>
          <a:p>
            <a:pPr algn="l" rtl="0"/>
            <a:r>
              <a:rPr lang="en-US" sz="2800" dirty="0"/>
              <a:t>Object privileges: Manipulating the content of the </a:t>
            </a:r>
            <a:br>
              <a:rPr lang="en-US" sz="2800" dirty="0"/>
            </a:br>
            <a:r>
              <a:rPr lang="en-US" sz="2800" b="1" dirty="0"/>
              <a:t>database objects</a:t>
            </a:r>
            <a:r>
              <a:rPr lang="en-US" sz="2800" dirty="0"/>
              <a:t/>
            </a:r>
            <a:br>
              <a:rPr lang="en-US" sz="2800" dirty="0"/>
            </a:b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050"/>
          <p:cNvSpPr>
            <a:spLocks noGrp="1" noChangeArrowheads="1"/>
          </p:cNvSpPr>
          <p:nvPr>
            <p:ph type="title"/>
          </p:nvPr>
        </p:nvSpPr>
        <p:spPr/>
        <p:txBody>
          <a:bodyPr/>
          <a:lstStyle/>
          <a:p>
            <a:r>
              <a:rPr lang="en-US"/>
              <a:t>Sequences</a:t>
            </a:r>
          </a:p>
        </p:txBody>
      </p:sp>
      <p:sp>
        <p:nvSpPr>
          <p:cNvPr id="347140" name="Rectangle 2052"/>
          <p:cNvSpPr>
            <a:spLocks noChangeArrowheads="1"/>
          </p:cNvSpPr>
          <p:nvPr/>
        </p:nvSpPr>
        <p:spPr bwMode="blackWhite">
          <a:xfrm>
            <a:off x="3024188" y="2719388"/>
            <a:ext cx="4724400" cy="639762"/>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spcBef>
                <a:spcPct val="25000"/>
              </a:spcBef>
              <a:spcAft>
                <a:spcPct val="25000"/>
              </a:spcAft>
            </a:pPr>
            <a:r>
              <a:rPr lang="en-US" dirty="0">
                <a:solidFill>
                  <a:prstClr val="black"/>
                </a:solidFill>
                <a:latin typeface="Calibri"/>
                <a:cs typeface="+mn-cs"/>
              </a:rPr>
              <a:t>Logically represents subsets of data from one or more tables</a:t>
            </a:r>
          </a:p>
        </p:txBody>
      </p:sp>
      <p:sp>
        <p:nvSpPr>
          <p:cNvPr id="347141" name="Rectangle 2053"/>
          <p:cNvSpPr>
            <a:spLocks noChangeArrowheads="1"/>
          </p:cNvSpPr>
          <p:nvPr/>
        </p:nvSpPr>
        <p:spPr bwMode="blackWhite">
          <a:xfrm>
            <a:off x="1333500" y="2719388"/>
            <a:ext cx="1690688" cy="639762"/>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spcBef>
                <a:spcPct val="25000"/>
              </a:spcBef>
              <a:spcAft>
                <a:spcPct val="25000"/>
              </a:spcAft>
            </a:pPr>
            <a:r>
              <a:rPr lang="en-US">
                <a:solidFill>
                  <a:prstClr val="black"/>
                </a:solidFill>
                <a:latin typeface="Calibri"/>
                <a:cs typeface="+mn-cs"/>
              </a:rPr>
              <a:t>View </a:t>
            </a:r>
          </a:p>
        </p:txBody>
      </p:sp>
      <p:sp>
        <p:nvSpPr>
          <p:cNvPr id="347142" name="Rectangle 2054"/>
          <p:cNvSpPr>
            <a:spLocks noChangeArrowheads="1"/>
          </p:cNvSpPr>
          <p:nvPr/>
        </p:nvSpPr>
        <p:spPr bwMode="blackWhite">
          <a:xfrm>
            <a:off x="3024188" y="3359150"/>
            <a:ext cx="4724400" cy="420688"/>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lnSpc>
                <a:spcPct val="120000"/>
              </a:lnSpc>
              <a:spcBef>
                <a:spcPct val="35000"/>
              </a:spcBef>
              <a:spcAft>
                <a:spcPct val="35000"/>
              </a:spcAft>
            </a:pPr>
            <a:r>
              <a:rPr lang="en-US" b="1" dirty="0">
                <a:solidFill>
                  <a:prstClr val="black"/>
                </a:solidFill>
                <a:latin typeface="Calibri"/>
                <a:cs typeface="+mn-cs"/>
              </a:rPr>
              <a:t>Generates numeric values</a:t>
            </a:r>
          </a:p>
        </p:txBody>
      </p:sp>
      <p:sp>
        <p:nvSpPr>
          <p:cNvPr id="347143" name="Rectangle 2055"/>
          <p:cNvSpPr>
            <a:spLocks noChangeArrowheads="1"/>
          </p:cNvSpPr>
          <p:nvPr/>
        </p:nvSpPr>
        <p:spPr bwMode="blackWhite">
          <a:xfrm>
            <a:off x="1333500" y="3359150"/>
            <a:ext cx="1690688" cy="420688"/>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lnSpc>
                <a:spcPct val="120000"/>
              </a:lnSpc>
              <a:spcBef>
                <a:spcPct val="35000"/>
              </a:spcBef>
              <a:spcAft>
                <a:spcPct val="35000"/>
              </a:spcAft>
            </a:pPr>
            <a:r>
              <a:rPr lang="en-US">
                <a:solidFill>
                  <a:prstClr val="black"/>
                </a:solidFill>
                <a:latin typeface="Calibri"/>
                <a:cs typeface="+mn-cs"/>
              </a:rPr>
              <a:t>Sequence </a:t>
            </a:r>
          </a:p>
        </p:txBody>
      </p:sp>
      <p:sp>
        <p:nvSpPr>
          <p:cNvPr id="347144" name="Rectangle 2056"/>
          <p:cNvSpPr>
            <a:spLocks noChangeArrowheads="1"/>
          </p:cNvSpPr>
          <p:nvPr/>
        </p:nvSpPr>
        <p:spPr bwMode="blackWhite">
          <a:xfrm>
            <a:off x="3024188" y="2298700"/>
            <a:ext cx="4724400" cy="420688"/>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lnSpc>
                <a:spcPct val="120000"/>
              </a:lnSpc>
              <a:spcBef>
                <a:spcPct val="35000"/>
              </a:spcBef>
              <a:spcAft>
                <a:spcPct val="35000"/>
              </a:spcAft>
            </a:pPr>
            <a:r>
              <a:rPr lang="en-US">
                <a:solidFill>
                  <a:prstClr val="black"/>
                </a:solidFill>
                <a:latin typeface="Calibri"/>
                <a:cs typeface="+mn-cs"/>
              </a:rPr>
              <a:t>Basic unit of storage; composed of rows  </a:t>
            </a:r>
          </a:p>
        </p:txBody>
      </p:sp>
      <p:sp>
        <p:nvSpPr>
          <p:cNvPr id="347145" name="Rectangle 2057"/>
          <p:cNvSpPr>
            <a:spLocks noChangeArrowheads="1"/>
          </p:cNvSpPr>
          <p:nvPr/>
        </p:nvSpPr>
        <p:spPr bwMode="blackWhite">
          <a:xfrm>
            <a:off x="1333500" y="2298700"/>
            <a:ext cx="1690688" cy="420688"/>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lnSpc>
                <a:spcPct val="120000"/>
              </a:lnSpc>
              <a:spcBef>
                <a:spcPct val="35000"/>
              </a:spcBef>
              <a:spcAft>
                <a:spcPct val="35000"/>
              </a:spcAft>
            </a:pPr>
            <a:r>
              <a:rPr lang="en-US">
                <a:solidFill>
                  <a:prstClr val="black"/>
                </a:solidFill>
                <a:latin typeface="Calibri"/>
                <a:cs typeface="+mn-cs"/>
              </a:rPr>
              <a:t>Table</a:t>
            </a:r>
          </a:p>
        </p:txBody>
      </p:sp>
      <p:sp>
        <p:nvSpPr>
          <p:cNvPr id="347146" name="Rectangle 2058"/>
          <p:cNvSpPr>
            <a:spLocks noChangeArrowheads="1"/>
          </p:cNvSpPr>
          <p:nvPr/>
        </p:nvSpPr>
        <p:spPr bwMode="blackWhite">
          <a:xfrm>
            <a:off x="3024188" y="4419600"/>
            <a:ext cx="4724400" cy="420688"/>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lnSpc>
                <a:spcPct val="120000"/>
              </a:lnSpc>
              <a:spcBef>
                <a:spcPct val="35000"/>
              </a:spcBef>
              <a:spcAft>
                <a:spcPct val="35000"/>
              </a:spcAft>
            </a:pPr>
            <a:r>
              <a:rPr lang="en-US">
                <a:solidFill>
                  <a:prstClr val="black"/>
                </a:solidFill>
                <a:latin typeface="Calibri"/>
                <a:cs typeface="+mn-cs"/>
              </a:rPr>
              <a:t>Gives alternative names to objects</a:t>
            </a:r>
          </a:p>
        </p:txBody>
      </p:sp>
      <p:sp>
        <p:nvSpPr>
          <p:cNvPr id="347147" name="Rectangle 2059"/>
          <p:cNvSpPr>
            <a:spLocks noChangeArrowheads="1"/>
          </p:cNvSpPr>
          <p:nvPr/>
        </p:nvSpPr>
        <p:spPr bwMode="blackWhite">
          <a:xfrm>
            <a:off x="1333500" y="4419600"/>
            <a:ext cx="1690688" cy="420688"/>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lnSpc>
                <a:spcPct val="120000"/>
              </a:lnSpc>
              <a:spcBef>
                <a:spcPct val="35000"/>
              </a:spcBef>
              <a:spcAft>
                <a:spcPct val="35000"/>
              </a:spcAft>
            </a:pPr>
            <a:r>
              <a:rPr lang="en-US">
                <a:solidFill>
                  <a:prstClr val="black"/>
                </a:solidFill>
                <a:latin typeface="Calibri"/>
                <a:cs typeface="+mn-cs"/>
              </a:rPr>
              <a:t>Synonym </a:t>
            </a:r>
          </a:p>
        </p:txBody>
      </p:sp>
      <p:sp>
        <p:nvSpPr>
          <p:cNvPr id="347148" name="Rectangle 2060"/>
          <p:cNvSpPr>
            <a:spLocks noChangeArrowheads="1"/>
          </p:cNvSpPr>
          <p:nvPr/>
        </p:nvSpPr>
        <p:spPr bwMode="blackWhite">
          <a:xfrm>
            <a:off x="3024188" y="3779838"/>
            <a:ext cx="4724400" cy="639762"/>
          </a:xfrm>
          <a:prstGeom prst="rect">
            <a:avLst/>
          </a:prstGeom>
          <a:solidFill>
            <a:srgbClr val="DDDDDD"/>
          </a:solidFill>
          <a:ln w="28575">
            <a:noFill/>
            <a:miter lim="800000"/>
            <a:headEnd type="none" w="sm" len="sm"/>
            <a:tailEnd type="none" w="sm" len="sm"/>
          </a:ln>
          <a:effectLst/>
        </p:spPr>
        <p:txBody>
          <a:bodyPr/>
          <a:lstStyle/>
          <a:p>
            <a:pPr algn="l" defTabSz="228600" rtl="0" fontAlgn="auto">
              <a:spcBef>
                <a:spcPts val="0"/>
              </a:spcBef>
              <a:spcAft>
                <a:spcPts val="0"/>
              </a:spcAft>
              <a:buClr>
                <a:srgbClr val="000000"/>
              </a:buClr>
            </a:pPr>
            <a:r>
              <a:rPr lang="en-US">
                <a:solidFill>
                  <a:prstClr val="black"/>
                </a:solidFill>
                <a:latin typeface="Calibri"/>
                <a:cs typeface="+mn-cs"/>
              </a:rPr>
              <a:t>Improves the performance of some queries</a:t>
            </a:r>
          </a:p>
        </p:txBody>
      </p:sp>
      <p:sp>
        <p:nvSpPr>
          <p:cNvPr id="347149" name="Rectangle 2061"/>
          <p:cNvSpPr>
            <a:spLocks noChangeArrowheads="1"/>
          </p:cNvSpPr>
          <p:nvPr/>
        </p:nvSpPr>
        <p:spPr bwMode="blackWhite">
          <a:xfrm>
            <a:off x="1333500" y="3779838"/>
            <a:ext cx="1690688" cy="639762"/>
          </a:xfrm>
          <a:prstGeom prst="rect">
            <a:avLst/>
          </a:prstGeom>
          <a:solidFill>
            <a:srgbClr val="DDDDDD"/>
          </a:solidFill>
          <a:ln w="28575">
            <a:noFill/>
            <a:miter lim="800000"/>
            <a:headEnd type="none" w="sm" len="sm"/>
            <a:tailEnd type="none" w="sm" len="sm"/>
          </a:ln>
          <a:effectLst/>
        </p:spPr>
        <p:txBody>
          <a:bodyPr/>
          <a:lstStyle/>
          <a:p>
            <a:pPr algn="l" defTabSz="228600" rtl="0" fontAlgn="auto">
              <a:spcBef>
                <a:spcPts val="0"/>
              </a:spcBef>
              <a:spcAft>
                <a:spcPts val="0"/>
              </a:spcAft>
              <a:buClr>
                <a:srgbClr val="000000"/>
              </a:buClr>
            </a:pPr>
            <a:r>
              <a:rPr lang="en-US">
                <a:solidFill>
                  <a:prstClr val="black"/>
                </a:solidFill>
                <a:latin typeface="Calibri"/>
                <a:cs typeface="+mn-cs"/>
              </a:rPr>
              <a:t>Index</a:t>
            </a:r>
          </a:p>
        </p:txBody>
      </p:sp>
      <p:sp>
        <p:nvSpPr>
          <p:cNvPr id="347150" name="Rectangle 2062"/>
          <p:cNvSpPr>
            <a:spLocks noChangeArrowheads="1"/>
          </p:cNvSpPr>
          <p:nvPr/>
        </p:nvSpPr>
        <p:spPr bwMode="gray">
          <a:xfrm>
            <a:off x="3024188" y="1781175"/>
            <a:ext cx="4724400" cy="517525"/>
          </a:xfrm>
          <a:prstGeom prst="rect">
            <a:avLst/>
          </a:prstGeom>
          <a:solidFill>
            <a:schemeClr val="accent2"/>
          </a:solidFill>
          <a:ln w="28575">
            <a:noFill/>
            <a:miter lim="800000"/>
            <a:headEnd type="none" w="sm" len="sm"/>
            <a:tailEnd type="none" w="sm" len="sm"/>
          </a:ln>
          <a:effectLst/>
        </p:spPr>
        <p:txBody>
          <a:bodyPr/>
          <a:lstStyle/>
          <a:p>
            <a:pPr algn="l" defTabSz="228600" rtl="0" eaLnBrk="0" fontAlgn="auto" hangingPunct="0">
              <a:lnSpc>
                <a:spcPct val="115000"/>
              </a:lnSpc>
              <a:spcBef>
                <a:spcPct val="25000"/>
              </a:spcBef>
              <a:spcAft>
                <a:spcPct val="35000"/>
              </a:spcAft>
            </a:pPr>
            <a:r>
              <a:rPr lang="en-US">
                <a:solidFill>
                  <a:prstClr val="white"/>
                </a:solidFill>
                <a:latin typeface="Calibri"/>
                <a:cs typeface="+mn-cs"/>
              </a:rPr>
              <a:t>Description</a:t>
            </a:r>
          </a:p>
        </p:txBody>
      </p:sp>
      <p:sp>
        <p:nvSpPr>
          <p:cNvPr id="347151" name="Rectangle 2063"/>
          <p:cNvSpPr>
            <a:spLocks noChangeArrowheads="1"/>
          </p:cNvSpPr>
          <p:nvPr/>
        </p:nvSpPr>
        <p:spPr bwMode="gray">
          <a:xfrm>
            <a:off x="1333500" y="1781175"/>
            <a:ext cx="1690688" cy="517525"/>
          </a:xfrm>
          <a:prstGeom prst="rect">
            <a:avLst/>
          </a:prstGeom>
          <a:solidFill>
            <a:schemeClr val="accent2"/>
          </a:solidFill>
          <a:ln w="28575">
            <a:noFill/>
            <a:miter lim="800000"/>
            <a:headEnd type="none" w="sm" len="sm"/>
            <a:tailEnd type="none" w="sm" len="sm"/>
          </a:ln>
          <a:effectLst/>
        </p:spPr>
        <p:txBody>
          <a:bodyPr/>
          <a:lstStyle/>
          <a:p>
            <a:pPr algn="l" defTabSz="228600" rtl="0" eaLnBrk="0" fontAlgn="auto" hangingPunct="0">
              <a:lnSpc>
                <a:spcPct val="115000"/>
              </a:lnSpc>
              <a:spcBef>
                <a:spcPct val="25000"/>
              </a:spcBef>
              <a:spcAft>
                <a:spcPct val="35000"/>
              </a:spcAft>
            </a:pPr>
            <a:r>
              <a:rPr lang="en-US">
                <a:solidFill>
                  <a:prstClr val="white"/>
                </a:solidFill>
                <a:latin typeface="Calibri"/>
                <a:cs typeface="+mn-cs"/>
              </a:rPr>
              <a:t>Object</a:t>
            </a:r>
          </a:p>
        </p:txBody>
      </p:sp>
      <p:sp>
        <p:nvSpPr>
          <p:cNvPr id="347152" name="Line 2064"/>
          <p:cNvSpPr>
            <a:spLocks noChangeShapeType="1"/>
          </p:cNvSpPr>
          <p:nvPr/>
        </p:nvSpPr>
        <p:spPr bwMode="blackWhite">
          <a:xfrm>
            <a:off x="1333500" y="2298700"/>
            <a:ext cx="6415088" cy="0"/>
          </a:xfrm>
          <a:prstGeom prst="line">
            <a:avLst/>
          </a:prstGeom>
          <a:noFill/>
          <a:ln w="57150">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53" name="Line 2065"/>
          <p:cNvSpPr>
            <a:spLocks noChangeShapeType="1"/>
          </p:cNvSpPr>
          <p:nvPr/>
        </p:nvSpPr>
        <p:spPr bwMode="blackWhite">
          <a:xfrm>
            <a:off x="1333500" y="4419600"/>
            <a:ext cx="6415088" cy="0"/>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54" name="Line 2066"/>
          <p:cNvSpPr>
            <a:spLocks noChangeShapeType="1"/>
          </p:cNvSpPr>
          <p:nvPr/>
        </p:nvSpPr>
        <p:spPr bwMode="blackWhite">
          <a:xfrm>
            <a:off x="1333500" y="4840288"/>
            <a:ext cx="6415088" cy="0"/>
          </a:xfrm>
          <a:prstGeom prst="line">
            <a:avLst/>
          </a:prstGeom>
          <a:noFill/>
          <a:ln w="28575" cap="sq">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55" name="Line 2067"/>
          <p:cNvSpPr>
            <a:spLocks noChangeShapeType="1"/>
          </p:cNvSpPr>
          <p:nvPr/>
        </p:nvSpPr>
        <p:spPr bwMode="blackWhite">
          <a:xfrm>
            <a:off x="1333500" y="1781175"/>
            <a:ext cx="0" cy="517525"/>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56" name="Line 2068"/>
          <p:cNvSpPr>
            <a:spLocks noChangeShapeType="1"/>
          </p:cNvSpPr>
          <p:nvPr/>
        </p:nvSpPr>
        <p:spPr bwMode="blackWhite">
          <a:xfrm>
            <a:off x="3024188" y="1781175"/>
            <a:ext cx="0" cy="3059113"/>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57" name="Line 2069"/>
          <p:cNvSpPr>
            <a:spLocks noChangeShapeType="1"/>
          </p:cNvSpPr>
          <p:nvPr/>
        </p:nvSpPr>
        <p:spPr bwMode="blackWhite">
          <a:xfrm>
            <a:off x="7748588" y="1781175"/>
            <a:ext cx="0" cy="517525"/>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58" name="Line 2070"/>
          <p:cNvSpPr>
            <a:spLocks noChangeShapeType="1"/>
          </p:cNvSpPr>
          <p:nvPr/>
        </p:nvSpPr>
        <p:spPr bwMode="blackWhite">
          <a:xfrm>
            <a:off x="1333500" y="2719388"/>
            <a:ext cx="6415088" cy="0"/>
          </a:xfrm>
          <a:prstGeom prst="line">
            <a:avLst/>
          </a:prstGeom>
          <a:noFill/>
          <a:ln w="28575">
            <a:solidFill>
              <a:schemeClr val="tx1"/>
            </a:solidFill>
            <a:round/>
            <a:headEnd type="none" w="sm" len="sm"/>
            <a:tailEnd type="none" w="sm" len="sm"/>
          </a:ln>
          <a:effectLst/>
        </p:spPr>
        <p:txBody>
          <a:bodyPr wrap="none" anchor="ctr"/>
          <a:lstStyle/>
          <a:p>
            <a:pPr algn="l" rtl="0" fontAlgn="auto">
              <a:spcBef>
                <a:spcPts val="0"/>
              </a:spcBef>
              <a:spcAft>
                <a:spcPts val="0"/>
              </a:spcAft>
            </a:pPr>
            <a:endParaRPr lang="en-US">
              <a:solidFill>
                <a:prstClr val="black"/>
              </a:solidFill>
              <a:latin typeface="Calibri"/>
              <a:cs typeface="+mn-cs"/>
            </a:endParaRPr>
          </a:p>
        </p:txBody>
      </p:sp>
      <p:sp>
        <p:nvSpPr>
          <p:cNvPr id="347159" name="Line 2071"/>
          <p:cNvSpPr>
            <a:spLocks noChangeShapeType="1"/>
          </p:cNvSpPr>
          <p:nvPr/>
        </p:nvSpPr>
        <p:spPr bwMode="blackWhite">
          <a:xfrm>
            <a:off x="1333500" y="3779838"/>
            <a:ext cx="6415088" cy="0"/>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60" name="Line 2072"/>
          <p:cNvSpPr>
            <a:spLocks noChangeShapeType="1"/>
          </p:cNvSpPr>
          <p:nvPr/>
        </p:nvSpPr>
        <p:spPr bwMode="blackWhite">
          <a:xfrm>
            <a:off x="1333500" y="3359150"/>
            <a:ext cx="6415088" cy="0"/>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61" name="Line 2073"/>
          <p:cNvSpPr>
            <a:spLocks noChangeShapeType="1"/>
          </p:cNvSpPr>
          <p:nvPr/>
        </p:nvSpPr>
        <p:spPr bwMode="blackWhite">
          <a:xfrm>
            <a:off x="1333500" y="1781175"/>
            <a:ext cx="6415088" cy="0"/>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62" name="Line 2074"/>
          <p:cNvSpPr>
            <a:spLocks noChangeShapeType="1"/>
          </p:cNvSpPr>
          <p:nvPr/>
        </p:nvSpPr>
        <p:spPr bwMode="blackWhite">
          <a:xfrm>
            <a:off x="1333500" y="2298700"/>
            <a:ext cx="0" cy="2541588"/>
          </a:xfrm>
          <a:prstGeom prst="line">
            <a:avLst/>
          </a:prstGeom>
          <a:noFill/>
          <a:ln w="28575" cap="sq">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63" name="Line 2075"/>
          <p:cNvSpPr>
            <a:spLocks noChangeShapeType="1"/>
          </p:cNvSpPr>
          <p:nvPr/>
        </p:nvSpPr>
        <p:spPr bwMode="blackWhite">
          <a:xfrm>
            <a:off x="7748588" y="2298700"/>
            <a:ext cx="0" cy="2541588"/>
          </a:xfrm>
          <a:prstGeom prst="line">
            <a:avLst/>
          </a:prstGeom>
          <a:noFill/>
          <a:ln w="28575" cap="sq">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Tree>
    <p:extLst>
      <p:ext uri="{BB962C8B-B14F-4D97-AF65-F5344CB8AC3E}">
        <p14:creationId xmlns:p14="http://schemas.microsoft.com/office/powerpoint/2010/main" val="1794469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schema</a:t>
            </a:r>
          </a:p>
        </p:txBody>
      </p:sp>
      <p:sp>
        <p:nvSpPr>
          <p:cNvPr id="17411" name="Rectangle 3"/>
          <p:cNvSpPr>
            <a:spLocks noGrp="1" noChangeArrowheads="1"/>
          </p:cNvSpPr>
          <p:nvPr>
            <p:ph type="body" idx="1"/>
          </p:nvPr>
        </p:nvSpPr>
        <p:spPr/>
        <p:txBody>
          <a:bodyPr/>
          <a:lstStyle/>
          <a:p>
            <a:pPr algn="l" rtl="0"/>
            <a:r>
              <a:rPr lang="en-US" dirty="0"/>
              <a:t>A schema is a collection of objects, such as tables, views, and </a:t>
            </a:r>
            <a:r>
              <a:rPr lang="en-US" dirty="0" smtClean="0"/>
              <a:t>sequences</a:t>
            </a:r>
            <a:r>
              <a:rPr lang="en-US" dirty="0"/>
              <a:t>. </a:t>
            </a:r>
          </a:p>
          <a:p>
            <a:pPr algn="l" rtl="0"/>
            <a:r>
              <a:rPr lang="en-US" dirty="0"/>
              <a:t>The schema is owned by a database user and has the same name as that user.</a:t>
            </a:r>
            <a:br>
              <a:rPr lang="en-US" dirty="0"/>
            </a:br>
            <a:endParaRPr lang="en-US" dirty="0"/>
          </a:p>
          <a:p>
            <a:pPr algn="l">
              <a:buFontTx/>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b="1"/>
              <a:t>System Privileges</a:t>
            </a:r>
            <a:r>
              <a:rPr lang="en-US" sz="4000"/>
              <a:t/>
            </a:r>
            <a:br>
              <a:rPr lang="en-US" sz="4000"/>
            </a:br>
            <a:endParaRPr lang="en-US" sz="4000"/>
          </a:p>
        </p:txBody>
      </p:sp>
      <p:sp>
        <p:nvSpPr>
          <p:cNvPr id="18435" name="Rectangle 3"/>
          <p:cNvSpPr>
            <a:spLocks noGrp="1" noChangeArrowheads="1"/>
          </p:cNvSpPr>
          <p:nvPr>
            <p:ph type="body" idx="1"/>
          </p:nvPr>
        </p:nvSpPr>
        <p:spPr/>
        <p:txBody>
          <a:bodyPr/>
          <a:lstStyle/>
          <a:p>
            <a:pPr algn="l" rtl="0"/>
            <a:r>
              <a:rPr lang="en-US"/>
              <a:t>More than 100 privileges are available.</a:t>
            </a:r>
            <a:br>
              <a:rPr lang="en-US"/>
            </a:br>
            <a:r>
              <a:rPr lang="en-US"/>
              <a:t>• The database administrator has high-level system </a:t>
            </a:r>
            <a:br>
              <a:rPr lang="en-US"/>
            </a:br>
            <a:r>
              <a:rPr lang="en-US" b="1"/>
              <a:t>privileges for tasks such as:</a:t>
            </a:r>
            <a:r>
              <a:rPr lang="en-US"/>
              <a:t/>
            </a:r>
            <a:br>
              <a:rPr lang="en-US"/>
            </a:br>
            <a:r>
              <a:rPr lang="en-US"/>
              <a:t>– Creating new users</a:t>
            </a:r>
            <a:br>
              <a:rPr lang="en-US"/>
            </a:br>
            <a:r>
              <a:rPr lang="en-US"/>
              <a:t>– Removing users</a:t>
            </a:r>
            <a:br>
              <a:rPr lang="en-US"/>
            </a:br>
            <a:r>
              <a:rPr lang="en-US"/>
              <a:t>– Removing tables</a:t>
            </a:r>
            <a:br>
              <a:rPr lang="en-US"/>
            </a:br>
            <a:r>
              <a:rPr lang="en-US"/>
              <a:t>– Backing up tables</a:t>
            </a:r>
            <a:br>
              <a:rPr lang="en-US"/>
            </a:b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31" name="Group 75"/>
          <p:cNvGraphicFramePr>
            <a:graphicFrameLocks noGrp="1"/>
          </p:cNvGraphicFramePr>
          <p:nvPr>
            <p:ph idx="1"/>
          </p:nvPr>
        </p:nvGraphicFramePr>
        <p:xfrm>
          <a:off x="395288" y="188913"/>
          <a:ext cx="8229600" cy="6484938"/>
        </p:xfrm>
        <a:graphic>
          <a:graphicData uri="http://schemas.openxmlformats.org/drawingml/2006/table">
            <a:tbl>
              <a:tblPr rtl="1"/>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444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Operations Authorized </a:t>
                      </a:r>
                      <a:r>
                        <a:rPr kumimoji="0" lang="en-US" sz="2400" b="0" i="0" u="none" strike="noStrike" cap="none" normalizeH="0" baseline="0" dirty="0" smtClean="0">
                          <a:ln>
                            <a:noFill/>
                          </a:ln>
                          <a:solidFill>
                            <a:schemeClr val="tx1"/>
                          </a:solidFill>
                          <a:effectLst/>
                          <a:latin typeface="Arial" charset="0"/>
                          <a:cs typeface="Arial" charset="0"/>
                        </a:rPr>
                        <a:t/>
                      </a:r>
                      <a:br>
                        <a:rPr kumimoji="0" lang="en-US" sz="2400" b="0" i="0" u="none" strike="noStrike" cap="none" normalizeH="0" baseline="0" dirty="0" smtClean="0">
                          <a:ln>
                            <a:noFill/>
                          </a:ln>
                          <a:solidFill>
                            <a:schemeClr val="tx1"/>
                          </a:solidFill>
                          <a:effectLst/>
                          <a:latin typeface="Arial" charset="0"/>
                          <a:cs typeface="Arial" charset="0"/>
                        </a:rPr>
                      </a:b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System Privilege</a:t>
                      </a:r>
                      <a:r>
                        <a:rPr kumimoji="0" lang="en-US" sz="2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95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create other Oracle users (a privilege required </a:t>
                      </a:r>
                      <a:br>
                        <a:rPr kumimoji="0" lang="en-US" sz="2000" b="0" i="0" u="none" strike="noStrike" cap="none" normalizeH="0" baseline="0" smtClean="0">
                          <a:ln>
                            <a:noFill/>
                          </a:ln>
                          <a:solidFill>
                            <a:schemeClr val="tx1"/>
                          </a:solidFill>
                          <a:effectLst/>
                          <a:latin typeface="Arial" charset="0"/>
                          <a:cs typeface="Arial" charset="0"/>
                        </a:rPr>
                      </a:br>
                      <a:r>
                        <a:rPr kumimoji="0" lang="en-US" sz="2000" b="0" i="0" u="none" strike="noStrike" cap="none" normalizeH="0" baseline="0" smtClean="0">
                          <a:ln>
                            <a:noFill/>
                          </a:ln>
                          <a:solidFill>
                            <a:schemeClr val="tx1"/>
                          </a:solidFill>
                          <a:effectLst/>
                          <a:latin typeface="Arial" charset="0"/>
                          <a:cs typeface="Arial" charset="0"/>
                        </a:rPr>
                        <a:t>for a DBA role).</a:t>
                      </a:r>
                      <a:r>
                        <a:rPr kumimoji="0" lang="en-US" sz="2800" b="0" i="0" u="none" strike="noStrike" cap="none" normalizeH="0" baseline="0" smtClean="0">
                          <a:ln>
                            <a:noFill/>
                          </a:ln>
                          <a:solidFill>
                            <a:schemeClr val="tx1"/>
                          </a:solidFill>
                          <a:effectLst/>
                          <a:latin typeface="Arial" charset="0"/>
                          <a:cs typeface="Arial" charset="0"/>
                        </a:rPr>
                        <a:t> </a:t>
                      </a:r>
                      <a:br>
                        <a:rPr kumimoji="0" lang="en-US" sz="2800" b="0" i="0" u="none" strike="noStrike" cap="none" normalizeH="0" baseline="0" smtClean="0">
                          <a:ln>
                            <a:noFill/>
                          </a:ln>
                          <a:solidFill>
                            <a:schemeClr val="tx1"/>
                          </a:solidFill>
                          <a:effectLst/>
                          <a:latin typeface="Arial" charset="0"/>
                          <a:cs typeface="Arial" charset="0"/>
                        </a:rPr>
                      </a:b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CREATE USER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4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drop another user</a:t>
                      </a:r>
                      <a:r>
                        <a:rPr kumimoji="0" lang="en-US" sz="28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DROP USER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drop a table in any schema</a:t>
                      </a:r>
                      <a:r>
                        <a:rPr kumimoji="0" lang="en-US" sz="28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DROP ANY TABLE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9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Grantee can back up any table in any schema with the export utility</a:t>
                      </a:r>
                      <a:r>
                        <a:rPr kumimoji="0" lang="en-US" sz="2800" b="0" i="0" u="none" strike="noStrike" cap="none" normalizeH="0" baseline="0" dirty="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BACKUP ANY TABLE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4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create tables in any schema. </a:t>
                      </a:r>
                      <a:br>
                        <a:rPr kumimoji="0" lang="en-US" sz="2000" b="0" i="0" u="none" strike="noStrike" cap="none" normalizeH="0" baseline="0" smtClean="0">
                          <a:ln>
                            <a:noFill/>
                          </a:ln>
                          <a:solidFill>
                            <a:schemeClr val="tx1"/>
                          </a:solidFill>
                          <a:effectLst/>
                          <a:latin typeface="Arial" charset="0"/>
                          <a:cs typeface="Arial" charset="0"/>
                        </a:rPr>
                      </a:b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CREATE ANY TABLE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81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query tables, views, or snapshots in any schema</a:t>
                      </a:r>
                      <a:r>
                        <a:rPr kumimoji="0" lang="en-US" sz="28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SELECT ANY TABLE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b="1"/>
              <a:t>Creating Users</a:t>
            </a:r>
            <a:r>
              <a:rPr lang="en-US" sz="4000"/>
              <a:t/>
            </a:r>
            <a:br>
              <a:rPr lang="en-US" sz="4000"/>
            </a:br>
            <a:endParaRPr lang="en-US" sz="4000"/>
          </a:p>
        </p:txBody>
      </p:sp>
      <p:sp>
        <p:nvSpPr>
          <p:cNvPr id="21507" name="Rectangle 3"/>
          <p:cNvSpPr>
            <a:spLocks noGrp="1" noChangeArrowheads="1"/>
          </p:cNvSpPr>
          <p:nvPr>
            <p:ph type="body" idx="1"/>
          </p:nvPr>
        </p:nvSpPr>
        <p:spPr/>
        <p:txBody>
          <a:bodyPr/>
          <a:lstStyle/>
          <a:p>
            <a:pPr algn="l" rtl="0">
              <a:lnSpc>
                <a:spcPct val="90000"/>
              </a:lnSpc>
            </a:pPr>
            <a:r>
              <a:rPr lang="en-US"/>
              <a:t>The DBA creates the user by executing the CREATE USER statement. </a:t>
            </a:r>
          </a:p>
          <a:p>
            <a:pPr algn="l" rtl="0">
              <a:lnSpc>
                <a:spcPct val="90000"/>
              </a:lnSpc>
            </a:pPr>
            <a:r>
              <a:rPr lang="en-US"/>
              <a:t>The user does not have any privileges at this point.</a:t>
            </a:r>
          </a:p>
          <a:p>
            <a:pPr algn="l" rtl="0">
              <a:lnSpc>
                <a:spcPct val="90000"/>
              </a:lnSpc>
            </a:pPr>
            <a:r>
              <a:rPr lang="en-US"/>
              <a:t> The DBA can then grant privileges to that user. </a:t>
            </a:r>
          </a:p>
          <a:p>
            <a:pPr algn="l" rtl="0">
              <a:lnSpc>
                <a:spcPct val="90000"/>
              </a:lnSpc>
            </a:pPr>
            <a:r>
              <a:rPr lang="en-US"/>
              <a:t>These privileges determine what the </a:t>
            </a:r>
            <a:br>
              <a:rPr lang="en-US"/>
            </a:br>
            <a:r>
              <a:rPr lang="en-US"/>
              <a:t>user can do at the database level.</a:t>
            </a:r>
            <a:br>
              <a:rPr lang="en-US"/>
            </a:b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b="1"/>
              <a:t>Creating Users</a:t>
            </a:r>
            <a:r>
              <a:rPr lang="en-US" sz="4000"/>
              <a:t/>
            </a:r>
            <a:br>
              <a:rPr lang="en-US" sz="4000"/>
            </a:br>
            <a:endParaRPr lang="en-US" sz="4000"/>
          </a:p>
        </p:txBody>
      </p:sp>
      <p:sp>
        <p:nvSpPr>
          <p:cNvPr id="22531" name="Rectangle 3"/>
          <p:cNvSpPr>
            <a:spLocks noGrp="1" noChangeArrowheads="1"/>
          </p:cNvSpPr>
          <p:nvPr>
            <p:ph type="body" idx="1"/>
          </p:nvPr>
        </p:nvSpPr>
        <p:spPr>
          <a:xfrm>
            <a:off x="457200" y="1600200"/>
            <a:ext cx="8229600" cy="4781550"/>
          </a:xfrm>
        </p:spPr>
        <p:txBody>
          <a:bodyPr/>
          <a:lstStyle/>
          <a:p>
            <a:pPr algn="l" rtl="0">
              <a:lnSpc>
                <a:spcPct val="80000"/>
              </a:lnSpc>
            </a:pPr>
            <a:r>
              <a:rPr lang="en-US" sz="2000" dirty="0"/>
              <a:t>The syntax for creating a user is:</a:t>
            </a:r>
          </a:p>
          <a:p>
            <a:pPr algn="l" rtl="0">
              <a:lnSpc>
                <a:spcPct val="80000"/>
              </a:lnSpc>
              <a:buFontTx/>
              <a:buNone/>
            </a:pPr>
            <a:r>
              <a:rPr lang="en-US" sz="2000" b="1" dirty="0"/>
              <a:t>CREATE USER </a:t>
            </a:r>
            <a:r>
              <a:rPr lang="en-US" sz="2000" b="1" dirty="0" err="1">
                <a:solidFill>
                  <a:schemeClr val="accent2"/>
                </a:solidFill>
              </a:rPr>
              <a:t>user</a:t>
            </a:r>
            <a:endParaRPr lang="en-US" sz="2000" b="1" dirty="0">
              <a:solidFill>
                <a:schemeClr val="accent2"/>
              </a:solidFill>
            </a:endParaRPr>
          </a:p>
          <a:p>
            <a:pPr algn="l" rtl="0">
              <a:lnSpc>
                <a:spcPct val="80000"/>
              </a:lnSpc>
              <a:buFontTx/>
              <a:buNone/>
            </a:pPr>
            <a:r>
              <a:rPr lang="en-US" sz="2000" b="1" dirty="0"/>
              <a:t>IDENTIFIED BY   </a:t>
            </a:r>
            <a:r>
              <a:rPr lang="en-US" sz="2000" b="1" dirty="0" smtClean="0">
                <a:solidFill>
                  <a:schemeClr val="accent2"/>
                </a:solidFill>
              </a:rPr>
              <a:t>password</a:t>
            </a:r>
          </a:p>
          <a:p>
            <a:pPr algn="l" rtl="0">
              <a:lnSpc>
                <a:spcPct val="80000"/>
              </a:lnSpc>
              <a:buFontTx/>
              <a:buNone/>
            </a:pPr>
            <a:r>
              <a:rPr lang="en-US" sz="2000" b="1" dirty="0" smtClean="0"/>
              <a:t>DEFAULT TABLESPACE system</a:t>
            </a:r>
          </a:p>
          <a:p>
            <a:pPr algn="l" rtl="0">
              <a:lnSpc>
                <a:spcPct val="80000"/>
              </a:lnSpc>
              <a:buFontTx/>
              <a:buNone/>
            </a:pPr>
            <a:r>
              <a:rPr lang="en-US" altLang="zh-CN" sz="2000" b="1" dirty="0" smtClean="0">
                <a:ea typeface="SimSun" pitchFamily="2" charset="-122"/>
              </a:rPr>
              <a:t>TEMPORARY    TABLESPACE temp</a:t>
            </a:r>
          </a:p>
          <a:p>
            <a:pPr algn="l" rtl="0">
              <a:lnSpc>
                <a:spcPct val="80000"/>
              </a:lnSpc>
              <a:buFontTx/>
              <a:buNone/>
            </a:pPr>
            <a:r>
              <a:rPr lang="en-US" sz="2000" b="1" dirty="0" smtClean="0"/>
              <a:t>QUOTA UNLIMITED on system;</a:t>
            </a:r>
            <a:endParaRPr lang="en-US" sz="2000" b="1" dirty="0">
              <a:solidFill>
                <a:schemeClr val="accent2"/>
              </a:solidFill>
            </a:endParaRPr>
          </a:p>
          <a:p>
            <a:pPr algn="l" rtl="0">
              <a:lnSpc>
                <a:spcPct val="80000"/>
              </a:lnSpc>
              <a:buFontTx/>
              <a:buNone/>
            </a:pPr>
            <a:endParaRPr lang="en-US" sz="2000" dirty="0"/>
          </a:p>
          <a:p>
            <a:pPr algn="l" rtl="0">
              <a:lnSpc>
                <a:spcPct val="80000"/>
              </a:lnSpc>
            </a:pPr>
            <a:r>
              <a:rPr lang="en-US" sz="2000" dirty="0"/>
              <a:t>Example:</a:t>
            </a:r>
          </a:p>
          <a:p>
            <a:pPr algn="l" rtl="0">
              <a:lnSpc>
                <a:spcPct val="80000"/>
              </a:lnSpc>
              <a:buFontTx/>
              <a:buNone/>
            </a:pPr>
            <a:r>
              <a:rPr lang="en-US" sz="2000" b="1" dirty="0"/>
              <a:t>CREATE USER </a:t>
            </a:r>
            <a:r>
              <a:rPr lang="en-US" sz="2000" b="1" dirty="0" smtClean="0"/>
              <a:t>demo</a:t>
            </a:r>
            <a:endParaRPr lang="en-US" sz="2000" b="1" dirty="0"/>
          </a:p>
          <a:p>
            <a:pPr algn="l" rtl="0">
              <a:lnSpc>
                <a:spcPct val="80000"/>
              </a:lnSpc>
              <a:buFontTx/>
              <a:buNone/>
            </a:pPr>
            <a:r>
              <a:rPr lang="en-US" sz="2000" b="1" dirty="0"/>
              <a:t>IDENTIFIED BY   </a:t>
            </a:r>
            <a:r>
              <a:rPr lang="en-US" sz="2000" b="1" dirty="0" smtClean="0"/>
              <a:t>demo</a:t>
            </a:r>
          </a:p>
          <a:p>
            <a:pPr algn="l" rtl="0">
              <a:lnSpc>
                <a:spcPct val="80000"/>
              </a:lnSpc>
              <a:buFontTx/>
              <a:buNone/>
            </a:pPr>
            <a:r>
              <a:rPr lang="en-US" sz="2000" b="1" dirty="0" smtClean="0"/>
              <a:t>DEFAULT TABLESPACE system</a:t>
            </a:r>
          </a:p>
          <a:p>
            <a:pPr algn="l" rtl="0">
              <a:lnSpc>
                <a:spcPct val="80000"/>
              </a:lnSpc>
              <a:buFontTx/>
              <a:buNone/>
            </a:pPr>
            <a:r>
              <a:rPr lang="en-US" altLang="zh-CN" sz="2000" b="1" dirty="0" smtClean="0">
                <a:ea typeface="SimSun" pitchFamily="2" charset="-122"/>
              </a:rPr>
              <a:t>TEMPORARY    TABLESPACE temp</a:t>
            </a:r>
          </a:p>
          <a:p>
            <a:pPr algn="l" rtl="0">
              <a:lnSpc>
                <a:spcPct val="80000"/>
              </a:lnSpc>
              <a:buFontTx/>
              <a:buNone/>
            </a:pPr>
            <a:r>
              <a:rPr lang="en-US" sz="2000" b="1" dirty="0" smtClean="0"/>
              <a:t>QUOTA UNLIMITED on system;</a:t>
            </a:r>
            <a:endParaRPr lang="en-US" sz="2000" b="1" dirty="0"/>
          </a:p>
          <a:p>
            <a:pPr algn="l" rtl="0">
              <a:lnSpc>
                <a:spcPct val="80000"/>
              </a:lnSpc>
              <a:buFontTx/>
              <a:buNone/>
            </a:pPr>
            <a:r>
              <a:rPr lang="en-US" sz="2000" dirty="0"/>
              <a:t/>
            </a:r>
            <a:br>
              <a:rPr lang="en-US" sz="2000" dirty="0"/>
            </a:br>
            <a:r>
              <a:rPr lang="en-US" sz="2000" b="1" dirty="0"/>
              <a:t>User created.</a:t>
            </a:r>
            <a:r>
              <a:rPr lang="en-US" sz="2000" dirty="0"/>
              <a:t/>
            </a:r>
            <a:br>
              <a:rPr lang="en-US" sz="2000" dirty="0"/>
            </a:b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000" b="1" dirty="0"/>
              <a:t>User System Privileges</a:t>
            </a:r>
            <a:r>
              <a:rPr lang="en-US" sz="4000" dirty="0"/>
              <a:t/>
            </a:r>
            <a:br>
              <a:rPr lang="en-US" sz="4000" dirty="0"/>
            </a:br>
            <a:endParaRPr lang="en-US" sz="4000" dirty="0"/>
          </a:p>
        </p:txBody>
      </p:sp>
      <p:sp>
        <p:nvSpPr>
          <p:cNvPr id="23555" name="Rectangle 3"/>
          <p:cNvSpPr>
            <a:spLocks noGrp="1" noChangeArrowheads="1"/>
          </p:cNvSpPr>
          <p:nvPr>
            <p:ph type="body" idx="1"/>
          </p:nvPr>
        </p:nvSpPr>
        <p:spPr/>
        <p:txBody>
          <a:bodyPr/>
          <a:lstStyle/>
          <a:p>
            <a:pPr algn="l" rtl="0">
              <a:lnSpc>
                <a:spcPct val="90000"/>
              </a:lnSpc>
            </a:pPr>
            <a:r>
              <a:rPr lang="en-US" sz="2400"/>
              <a:t>Once a user is created, the DBA can grant specific </a:t>
            </a:r>
            <a:br>
              <a:rPr lang="en-US" sz="2400"/>
            </a:br>
            <a:r>
              <a:rPr lang="en-US" sz="2400" b="1"/>
              <a:t>system privileges to a user.</a:t>
            </a:r>
            <a:r>
              <a:rPr lang="en-US" sz="2400"/>
              <a:t/>
            </a:r>
            <a:br>
              <a:rPr lang="en-US" sz="2400"/>
            </a:br>
            <a:r>
              <a:rPr lang="en-US" sz="2400" b="1"/>
              <a:t>GRANT </a:t>
            </a:r>
            <a:r>
              <a:rPr lang="en-US" sz="2400" b="1">
                <a:solidFill>
                  <a:schemeClr val="accent2"/>
                </a:solidFill>
              </a:rPr>
              <a:t>privilege </a:t>
            </a:r>
            <a:r>
              <a:rPr lang="en-US" sz="2400"/>
              <a:t/>
            </a:r>
            <a:br>
              <a:rPr lang="en-US" sz="2400"/>
            </a:br>
            <a:r>
              <a:rPr lang="en-US" sz="2400" b="1"/>
              <a:t>TO </a:t>
            </a:r>
            <a:r>
              <a:rPr lang="en-US" sz="2400" b="1">
                <a:solidFill>
                  <a:schemeClr val="accent2"/>
                </a:solidFill>
              </a:rPr>
              <a:t>user</a:t>
            </a:r>
            <a:r>
              <a:rPr lang="en-US" sz="2400" b="1"/>
              <a:t>;</a:t>
            </a:r>
            <a:r>
              <a:rPr lang="en-US" sz="2400"/>
              <a:t/>
            </a:r>
            <a:br>
              <a:rPr lang="en-US" sz="2400"/>
            </a:br>
            <a:r>
              <a:rPr lang="en-US" sz="2400"/>
              <a:t>• An application developer, for example, may have </a:t>
            </a:r>
            <a:br>
              <a:rPr lang="en-US" sz="2400"/>
            </a:br>
            <a:r>
              <a:rPr lang="en-US" sz="2400" b="1"/>
              <a:t>the following system privileges:</a:t>
            </a:r>
            <a:r>
              <a:rPr lang="en-US" sz="2400"/>
              <a:t/>
            </a:r>
            <a:br>
              <a:rPr lang="en-US" sz="2400"/>
            </a:br>
            <a:r>
              <a:rPr lang="en-US" sz="2400"/>
              <a:t>– CREATE SESSION</a:t>
            </a:r>
            <a:br>
              <a:rPr lang="en-US" sz="2400"/>
            </a:br>
            <a:r>
              <a:rPr lang="en-US" sz="2400"/>
              <a:t>– CREATE TABLE</a:t>
            </a:r>
            <a:br>
              <a:rPr lang="en-US" sz="2400"/>
            </a:br>
            <a:r>
              <a:rPr lang="en-US" sz="2400"/>
              <a:t>– CREATE SEQUENCE</a:t>
            </a:r>
            <a:br>
              <a:rPr lang="en-US" sz="2400"/>
            </a:br>
            <a:r>
              <a:rPr lang="en-US" sz="2400"/>
              <a:t>– CREATE VIEW</a:t>
            </a:r>
            <a:br>
              <a:rPr lang="en-US" sz="2400"/>
            </a:br>
            <a:r>
              <a:rPr lang="en-US" sz="2400"/>
              <a:t>– CREATE PROCEDURE</a:t>
            </a:r>
            <a:br>
              <a:rPr lang="en-US" sz="2400"/>
            </a:br>
            <a:endParaRPr 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User System Privileges</a:t>
            </a:r>
            <a:endParaRPr lang="en-US" dirty="0"/>
          </a:p>
        </p:txBody>
      </p:sp>
      <p:pic>
        <p:nvPicPr>
          <p:cNvPr id="28674" name="Picture 2"/>
          <p:cNvPicPr>
            <a:picLocks noChangeAspect="1" noChangeArrowheads="1"/>
          </p:cNvPicPr>
          <p:nvPr/>
        </p:nvPicPr>
        <p:blipFill>
          <a:blip r:embed="rId2" cstate="print"/>
          <a:srcRect/>
          <a:stretch>
            <a:fillRect/>
          </a:stretch>
        </p:blipFill>
        <p:spPr bwMode="auto">
          <a:xfrm>
            <a:off x="395536" y="1844825"/>
            <a:ext cx="8280920" cy="3528392"/>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a:t>Granting System Privileges</a:t>
            </a:r>
          </a:p>
        </p:txBody>
      </p:sp>
      <p:sp>
        <p:nvSpPr>
          <p:cNvPr id="24579" name="Rectangle 3"/>
          <p:cNvSpPr>
            <a:spLocks noGrp="1" noChangeArrowheads="1"/>
          </p:cNvSpPr>
          <p:nvPr>
            <p:ph type="body" idx="1"/>
          </p:nvPr>
        </p:nvSpPr>
        <p:spPr/>
        <p:txBody>
          <a:bodyPr/>
          <a:lstStyle/>
          <a:p>
            <a:pPr algn="l" rtl="0"/>
            <a:r>
              <a:rPr lang="en-US" b="1" dirty="0"/>
              <a:t>The DBA can grant a user specific system privileges.</a:t>
            </a:r>
            <a:r>
              <a:rPr lang="en-US" dirty="0"/>
              <a:t/>
            </a:r>
            <a:br>
              <a:rPr lang="en-US" dirty="0"/>
            </a:br>
            <a:r>
              <a:rPr lang="en-US" dirty="0"/>
              <a:t>Example:</a:t>
            </a:r>
          </a:p>
          <a:p>
            <a:pPr algn="l" rtl="0"/>
            <a:r>
              <a:rPr lang="en-US" b="1" dirty="0">
                <a:latin typeface="Arabic Typesetting" pitchFamily="66" charset="-78"/>
                <a:cs typeface="Arabic Typesetting" pitchFamily="66" charset="-78"/>
              </a:rPr>
              <a:t>GRANT create session, create table, </a:t>
            </a:r>
            <a:r>
              <a:rPr lang="en-US" dirty="0">
                <a:latin typeface="Arabic Typesetting" pitchFamily="66" charset="-78"/>
                <a:cs typeface="Arabic Typesetting" pitchFamily="66" charset="-78"/>
              </a:rPr>
              <a:t/>
            </a:r>
            <a:br>
              <a:rPr lang="en-US" dirty="0">
                <a:latin typeface="Arabic Typesetting" pitchFamily="66" charset="-78"/>
                <a:cs typeface="Arabic Typesetting" pitchFamily="66" charset="-78"/>
              </a:rPr>
            </a:br>
            <a:r>
              <a:rPr lang="en-US" b="1" dirty="0">
                <a:latin typeface="Arabic Typesetting" pitchFamily="66" charset="-78"/>
                <a:cs typeface="Arabic Typesetting" pitchFamily="66" charset="-78"/>
              </a:rPr>
              <a:t>create sequence, create view</a:t>
            </a:r>
            <a:r>
              <a:rPr lang="en-US" dirty="0">
                <a:latin typeface="Arabic Typesetting" pitchFamily="66" charset="-78"/>
                <a:cs typeface="Arabic Typesetting" pitchFamily="66" charset="-78"/>
              </a:rPr>
              <a:t/>
            </a:r>
            <a:br>
              <a:rPr lang="en-US" dirty="0">
                <a:latin typeface="Arabic Typesetting" pitchFamily="66" charset="-78"/>
                <a:cs typeface="Arabic Typesetting" pitchFamily="66" charset="-78"/>
              </a:rPr>
            </a:br>
            <a:r>
              <a:rPr lang="en-US" b="1" dirty="0">
                <a:latin typeface="Arabic Typesetting" pitchFamily="66" charset="-78"/>
                <a:cs typeface="Arabic Typesetting" pitchFamily="66" charset="-78"/>
              </a:rPr>
              <a:t>TO </a:t>
            </a:r>
            <a:r>
              <a:rPr lang="en-US" b="1" dirty="0" smtClean="0">
                <a:latin typeface="Arabic Typesetting" pitchFamily="66" charset="-78"/>
                <a:cs typeface="Arabic Typesetting" pitchFamily="66" charset="-78"/>
              </a:rPr>
              <a:t>Demo;</a:t>
            </a:r>
            <a:r>
              <a:rPr lang="en-US" dirty="0"/>
              <a:t/>
            </a:r>
            <a:br>
              <a:rPr lang="en-US" dirty="0"/>
            </a:br>
            <a:r>
              <a:rPr lang="en-US" dirty="0"/>
              <a:t/>
            </a:r>
            <a:br>
              <a:rPr lang="en-US" dirty="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9698" name="Picture 2"/>
          <p:cNvPicPr>
            <a:picLocks noGrp="1" noChangeAspect="1" noChangeArrowheads="1"/>
          </p:cNvPicPr>
          <p:nvPr>
            <p:ph idx="1"/>
          </p:nvPr>
        </p:nvPicPr>
        <p:blipFill>
          <a:blip r:embed="rId2" cstate="print"/>
          <a:srcRect/>
          <a:stretch>
            <a:fillRect/>
          </a:stretch>
        </p:blipFill>
        <p:spPr bwMode="auto">
          <a:xfrm>
            <a:off x="323528" y="260648"/>
            <a:ext cx="8424936" cy="6336704"/>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000" b="1"/>
              <a:t>What Is a Role?</a:t>
            </a:r>
            <a:r>
              <a:rPr lang="en-US" sz="4000"/>
              <a:t/>
            </a:r>
            <a:br>
              <a:rPr lang="en-US" sz="4000"/>
            </a:br>
            <a:endParaRPr lang="en-US" sz="4000"/>
          </a:p>
        </p:txBody>
      </p:sp>
      <p:sp>
        <p:nvSpPr>
          <p:cNvPr id="25603" name="Rectangle 3"/>
          <p:cNvSpPr>
            <a:spLocks noGrp="1" noChangeArrowheads="1"/>
          </p:cNvSpPr>
          <p:nvPr>
            <p:ph type="body" idx="1"/>
          </p:nvPr>
        </p:nvSpPr>
        <p:spPr/>
        <p:txBody>
          <a:bodyPr/>
          <a:lstStyle/>
          <a:p>
            <a:pPr algn="l" rtl="0"/>
            <a:r>
              <a:rPr lang="en-US"/>
              <a:t>A role is a named group of related privileges that can be granted to the user. </a:t>
            </a:r>
          </a:p>
          <a:p>
            <a:pPr algn="l" rtl="0"/>
            <a:r>
              <a:rPr lang="en-US"/>
              <a:t>This method makes it easier to revoke and maintain privileges.</a:t>
            </a:r>
          </a:p>
          <a:p>
            <a:pPr algn="l" rtl="0"/>
            <a:r>
              <a:rPr lang="en-US"/>
              <a:t>user can have access to several roles, and several users can be assigned the same role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200" name="Rectangle 16"/>
          <p:cNvSpPr>
            <a:spLocks noGrp="1" noChangeArrowheads="1"/>
          </p:cNvSpPr>
          <p:nvPr>
            <p:ph type="title"/>
          </p:nvPr>
        </p:nvSpPr>
        <p:spPr/>
        <p:txBody>
          <a:bodyPr/>
          <a:lstStyle/>
          <a:p>
            <a:r>
              <a:rPr lang="en-US" dirty="0"/>
              <a:t>Sequences</a:t>
            </a:r>
          </a:p>
        </p:txBody>
      </p:sp>
      <p:sp>
        <p:nvSpPr>
          <p:cNvPr id="349201" name="Rectangle 17"/>
          <p:cNvSpPr>
            <a:spLocks noGrp="1" noChangeArrowheads="1"/>
          </p:cNvSpPr>
          <p:nvPr>
            <p:ph type="body" idx="1"/>
          </p:nvPr>
        </p:nvSpPr>
        <p:spPr>
          <a:xfrm>
            <a:off x="609600" y="1295400"/>
            <a:ext cx="7918450" cy="4341812"/>
          </a:xfrm>
        </p:spPr>
        <p:txBody>
          <a:bodyPr>
            <a:normAutofit fontScale="77500" lnSpcReduction="20000"/>
          </a:bodyPr>
          <a:lstStyle/>
          <a:p>
            <a:r>
              <a:rPr lang="en-US" dirty="0"/>
              <a:t>A sequence:</a:t>
            </a:r>
          </a:p>
          <a:p>
            <a:pPr lvl="1"/>
            <a:r>
              <a:rPr lang="en-US" dirty="0"/>
              <a:t>Can automatically generate unique </a:t>
            </a:r>
            <a:r>
              <a:rPr lang="en-US" dirty="0" smtClean="0"/>
              <a:t>numbers or to recycle and use the same numbers again.</a:t>
            </a:r>
            <a:endParaRPr lang="en-US" dirty="0"/>
          </a:p>
          <a:p>
            <a:pPr lvl="1"/>
            <a:r>
              <a:rPr lang="en-US" dirty="0" smtClean="0"/>
              <a:t>is a user-created database object that can be shared by multiple users to generate integers. </a:t>
            </a:r>
          </a:p>
          <a:p>
            <a:pPr lvl="1"/>
            <a:r>
              <a:rPr lang="en-US" dirty="0" smtClean="0"/>
              <a:t>Can </a:t>
            </a:r>
            <a:r>
              <a:rPr lang="en-US" dirty="0"/>
              <a:t>be used to create a primary key value</a:t>
            </a:r>
          </a:p>
          <a:p>
            <a:pPr lvl="1"/>
            <a:r>
              <a:rPr lang="en-US" dirty="0" smtClean="0"/>
              <a:t>A sequence is generated and incremented (or decremented) by an internal Oracle routine. This can be time-saving because it Replaces </a:t>
            </a:r>
            <a:r>
              <a:rPr lang="en-US" dirty="0"/>
              <a:t>application code</a:t>
            </a:r>
          </a:p>
          <a:p>
            <a:pPr lvl="1"/>
            <a:r>
              <a:rPr lang="en-US" dirty="0"/>
              <a:t>Speeds up the efficiency of accessing sequence values when cached in </a:t>
            </a:r>
            <a:r>
              <a:rPr lang="en-US" dirty="0" smtClean="0"/>
              <a:t>memory</a:t>
            </a:r>
          </a:p>
          <a:p>
            <a:pPr lvl="1"/>
            <a:r>
              <a:rPr lang="en-US" dirty="0" smtClean="0"/>
              <a:t>Sequence numbers are stored and generated independent of tables. Therefore, the same sequence can be used for multiple tables.</a:t>
            </a:r>
          </a:p>
          <a:p>
            <a:pPr lvl="1"/>
            <a:endParaRPr lang="en-US" dirty="0"/>
          </a:p>
        </p:txBody>
      </p:sp>
      <p:grpSp>
        <p:nvGrpSpPr>
          <p:cNvPr id="2" name="Group 14"/>
          <p:cNvGrpSpPr/>
          <p:nvPr/>
        </p:nvGrpSpPr>
        <p:grpSpPr>
          <a:xfrm>
            <a:off x="2133601" y="5562600"/>
            <a:ext cx="4572000" cy="1295400"/>
            <a:chOff x="2085975" y="4495800"/>
            <a:chExt cx="4919663" cy="1468438"/>
          </a:xfrm>
        </p:grpSpPr>
        <p:pic>
          <p:nvPicPr>
            <p:cNvPr id="349189" name="Picture 5" descr="D:\Temp\manuf006.gif"/>
            <p:cNvPicPr>
              <a:picLocks noChangeAspect="1" noChangeArrowheads="1"/>
            </p:cNvPicPr>
            <p:nvPr/>
          </p:nvPicPr>
          <p:blipFill>
            <a:blip r:embed="rId3" cstate="print"/>
            <a:srcRect/>
            <a:stretch>
              <a:fillRect/>
            </a:stretch>
          </p:blipFill>
          <p:spPr bwMode="gray">
            <a:xfrm>
              <a:off x="2085975" y="4495800"/>
              <a:ext cx="1676400" cy="1468438"/>
            </a:xfrm>
            <a:prstGeom prst="rect">
              <a:avLst/>
            </a:prstGeom>
            <a:noFill/>
          </p:spPr>
        </p:pic>
        <p:sp>
          <p:nvSpPr>
            <p:cNvPr id="349190" name="Oval 6"/>
            <p:cNvSpPr>
              <a:spLocks noChangeArrowheads="1"/>
            </p:cNvSpPr>
            <p:nvPr/>
          </p:nvSpPr>
          <p:spPr bwMode="blackWhite">
            <a:xfrm>
              <a:off x="3609975" y="531336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1</a:t>
              </a:r>
            </a:p>
          </p:txBody>
        </p:sp>
        <p:sp>
          <p:nvSpPr>
            <p:cNvPr id="349191" name="Oval 7"/>
            <p:cNvSpPr>
              <a:spLocks noChangeArrowheads="1"/>
            </p:cNvSpPr>
            <p:nvPr/>
          </p:nvSpPr>
          <p:spPr bwMode="blackWhite">
            <a:xfrm>
              <a:off x="3952875" y="497681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dirty="0">
                  <a:solidFill>
                    <a:srgbClr val="EEECE1"/>
                  </a:solidFill>
                </a:rPr>
                <a:t>2</a:t>
              </a:r>
            </a:p>
          </p:txBody>
        </p:sp>
        <p:sp>
          <p:nvSpPr>
            <p:cNvPr id="349192" name="Oval 8"/>
            <p:cNvSpPr>
              <a:spLocks noChangeArrowheads="1"/>
            </p:cNvSpPr>
            <p:nvPr/>
          </p:nvSpPr>
          <p:spPr bwMode="blackWhite">
            <a:xfrm>
              <a:off x="4640263" y="497681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4</a:t>
              </a:r>
            </a:p>
          </p:txBody>
        </p:sp>
        <p:sp>
          <p:nvSpPr>
            <p:cNvPr id="349193" name="Oval 9"/>
            <p:cNvSpPr>
              <a:spLocks noChangeArrowheads="1"/>
            </p:cNvSpPr>
            <p:nvPr/>
          </p:nvSpPr>
          <p:spPr bwMode="blackWhite">
            <a:xfrm>
              <a:off x="4295775" y="531336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3</a:t>
              </a:r>
            </a:p>
          </p:txBody>
        </p:sp>
        <p:sp>
          <p:nvSpPr>
            <p:cNvPr id="349194" name="Oval 10"/>
            <p:cNvSpPr>
              <a:spLocks noChangeArrowheads="1"/>
            </p:cNvSpPr>
            <p:nvPr/>
          </p:nvSpPr>
          <p:spPr bwMode="blackWhite">
            <a:xfrm>
              <a:off x="4983163" y="531336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5</a:t>
              </a:r>
            </a:p>
          </p:txBody>
        </p:sp>
        <p:sp>
          <p:nvSpPr>
            <p:cNvPr id="349195" name="Oval 11"/>
            <p:cNvSpPr>
              <a:spLocks noChangeArrowheads="1"/>
            </p:cNvSpPr>
            <p:nvPr/>
          </p:nvSpPr>
          <p:spPr bwMode="blackWhite">
            <a:xfrm>
              <a:off x="5326063" y="497681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6</a:t>
              </a:r>
            </a:p>
          </p:txBody>
        </p:sp>
        <p:sp>
          <p:nvSpPr>
            <p:cNvPr id="349196" name="Oval 12"/>
            <p:cNvSpPr>
              <a:spLocks noChangeArrowheads="1"/>
            </p:cNvSpPr>
            <p:nvPr/>
          </p:nvSpPr>
          <p:spPr bwMode="blackWhite">
            <a:xfrm>
              <a:off x="6013450" y="497681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8</a:t>
              </a:r>
            </a:p>
          </p:txBody>
        </p:sp>
        <p:sp>
          <p:nvSpPr>
            <p:cNvPr id="349197" name="Oval 13"/>
            <p:cNvSpPr>
              <a:spLocks noChangeArrowheads="1"/>
            </p:cNvSpPr>
            <p:nvPr/>
          </p:nvSpPr>
          <p:spPr bwMode="blackWhite">
            <a:xfrm>
              <a:off x="5670550" y="531336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7</a:t>
              </a:r>
            </a:p>
          </p:txBody>
        </p:sp>
        <p:sp>
          <p:nvSpPr>
            <p:cNvPr id="349198" name="Oval 14"/>
            <p:cNvSpPr>
              <a:spLocks noChangeArrowheads="1"/>
            </p:cNvSpPr>
            <p:nvPr/>
          </p:nvSpPr>
          <p:spPr bwMode="blackWhite">
            <a:xfrm>
              <a:off x="6700838" y="497681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10</a:t>
              </a:r>
            </a:p>
          </p:txBody>
        </p:sp>
        <p:sp>
          <p:nvSpPr>
            <p:cNvPr id="349199" name="Oval 15"/>
            <p:cNvSpPr>
              <a:spLocks noChangeArrowheads="1"/>
            </p:cNvSpPr>
            <p:nvPr/>
          </p:nvSpPr>
          <p:spPr bwMode="blackWhite">
            <a:xfrm>
              <a:off x="6356350" y="531336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9</a:t>
              </a:r>
            </a:p>
          </p:txBody>
        </p:sp>
      </p:grpSp>
    </p:spTree>
    <p:extLst>
      <p:ext uri="{BB962C8B-B14F-4D97-AF65-F5344CB8AC3E}">
        <p14:creationId xmlns:p14="http://schemas.microsoft.com/office/powerpoint/2010/main" val="4050612378"/>
      </p:ext>
    </p:extLst>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b="1"/>
              <a:t>Creating and Assigning a Role</a:t>
            </a:r>
            <a:r>
              <a:rPr lang="en-US" sz="4000"/>
              <a:t/>
            </a:r>
            <a:br>
              <a:rPr lang="en-US" sz="4000"/>
            </a:br>
            <a:endParaRPr lang="en-US" sz="4000"/>
          </a:p>
        </p:txBody>
      </p:sp>
      <p:sp>
        <p:nvSpPr>
          <p:cNvPr id="26627" name="Rectangle 3"/>
          <p:cNvSpPr>
            <a:spLocks noGrp="1" noChangeArrowheads="1"/>
          </p:cNvSpPr>
          <p:nvPr>
            <p:ph type="body" idx="1"/>
          </p:nvPr>
        </p:nvSpPr>
        <p:spPr/>
        <p:txBody>
          <a:bodyPr/>
          <a:lstStyle/>
          <a:p>
            <a:pPr algn="l" rtl="0"/>
            <a:r>
              <a:rPr lang="en-US"/>
              <a:t>First, the DBA must create the role. Then the DBA can assign privileges to the role and users to the role.</a:t>
            </a:r>
            <a:br>
              <a:rPr lang="en-US"/>
            </a:br>
            <a:r>
              <a:rPr lang="en-US" b="1"/>
              <a:t>Syntax</a:t>
            </a:r>
            <a:r>
              <a:rPr lang="en-US"/>
              <a:t/>
            </a:r>
            <a:br>
              <a:rPr lang="en-US"/>
            </a:br>
            <a:r>
              <a:rPr lang="en-US"/>
              <a:t>CREATE   ROLE   </a:t>
            </a:r>
            <a:r>
              <a:rPr lang="en-US">
                <a:solidFill>
                  <a:schemeClr val="accent2"/>
                </a:solidFill>
              </a:rPr>
              <a:t>role</a:t>
            </a:r>
            <a:r>
              <a:rPr lang="en-US"/>
              <a:t>;</a:t>
            </a:r>
            <a:br>
              <a:rPr lang="en-US"/>
            </a:b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404813"/>
            <a:ext cx="8229600" cy="1143000"/>
          </a:xfrm>
        </p:spPr>
        <p:txBody>
          <a:bodyPr/>
          <a:lstStyle/>
          <a:p>
            <a:r>
              <a:rPr lang="en-US" sz="4000" b="1"/>
              <a:t>Creating and Granting Privileges to a Role</a:t>
            </a:r>
            <a:r>
              <a:rPr lang="en-US" sz="4000"/>
              <a:t/>
            </a:r>
            <a:br>
              <a:rPr lang="en-US" sz="4000"/>
            </a:br>
            <a:endParaRPr lang="en-US" sz="4000"/>
          </a:p>
        </p:txBody>
      </p:sp>
      <p:sp>
        <p:nvSpPr>
          <p:cNvPr id="27651" name="Rectangle 3"/>
          <p:cNvSpPr>
            <a:spLocks noGrp="1" noChangeArrowheads="1"/>
          </p:cNvSpPr>
          <p:nvPr>
            <p:ph type="body" idx="1"/>
          </p:nvPr>
        </p:nvSpPr>
        <p:spPr/>
        <p:txBody>
          <a:bodyPr/>
          <a:lstStyle/>
          <a:p>
            <a:pPr algn="l" rtl="0">
              <a:lnSpc>
                <a:spcPct val="90000"/>
              </a:lnSpc>
            </a:pPr>
            <a:r>
              <a:rPr lang="en-US" sz="2800" dirty="0"/>
              <a:t>Create a role</a:t>
            </a:r>
            <a:br>
              <a:rPr lang="en-US" sz="2800" dirty="0"/>
            </a:br>
            <a:r>
              <a:rPr lang="en-US" sz="2800" b="1" dirty="0"/>
              <a:t>CREATE ROLE manager;</a:t>
            </a:r>
            <a:r>
              <a:rPr lang="en-US" sz="2800" dirty="0"/>
              <a:t/>
            </a:r>
            <a:br>
              <a:rPr lang="en-US" sz="2800" dirty="0"/>
            </a:br>
            <a:endParaRPr lang="en-US" sz="2800" dirty="0"/>
          </a:p>
          <a:p>
            <a:pPr algn="l" rtl="0">
              <a:lnSpc>
                <a:spcPct val="90000"/>
              </a:lnSpc>
            </a:pPr>
            <a:r>
              <a:rPr lang="en-US" sz="2800" dirty="0"/>
              <a:t>Grant privileges to a role</a:t>
            </a:r>
            <a:br>
              <a:rPr lang="en-US" sz="2800" dirty="0"/>
            </a:br>
            <a:r>
              <a:rPr lang="en-US" sz="2800" b="1" dirty="0"/>
              <a:t>GRANT create table, create view </a:t>
            </a:r>
            <a:r>
              <a:rPr lang="en-US" sz="2800" dirty="0"/>
              <a:t/>
            </a:r>
            <a:br>
              <a:rPr lang="en-US" sz="2800" dirty="0"/>
            </a:br>
            <a:r>
              <a:rPr lang="en-US" sz="2800" b="1" dirty="0"/>
              <a:t>TO manager; </a:t>
            </a:r>
            <a:r>
              <a:rPr lang="en-US" sz="2800" dirty="0"/>
              <a:t/>
            </a:r>
            <a:br>
              <a:rPr lang="en-US" sz="2800" dirty="0"/>
            </a:br>
            <a:endParaRPr lang="en-US" sz="2800" dirty="0"/>
          </a:p>
          <a:p>
            <a:pPr algn="l" rtl="0">
              <a:lnSpc>
                <a:spcPct val="90000"/>
              </a:lnSpc>
            </a:pPr>
            <a:r>
              <a:rPr lang="en-US" sz="2800" dirty="0"/>
              <a:t>Grant a role to users</a:t>
            </a:r>
            <a:br>
              <a:rPr lang="en-US" sz="2800" dirty="0"/>
            </a:br>
            <a:r>
              <a:rPr lang="en-US" sz="2800" b="1" dirty="0"/>
              <a:t>GRANT manager TO </a:t>
            </a:r>
            <a:r>
              <a:rPr lang="en-US" sz="2800" b="1" dirty="0" err="1"/>
              <a:t>Maha</a:t>
            </a:r>
            <a:r>
              <a:rPr lang="en-US" sz="2800" b="1" dirty="0"/>
              <a:t>, Nora;     </a:t>
            </a:r>
            <a:r>
              <a:rPr lang="en-US" sz="2800" dirty="0"/>
              <a:t/>
            </a:r>
            <a:br>
              <a:rPr lang="en-US" sz="2800" dirty="0"/>
            </a:br>
            <a:endParaRPr lang="en-US" sz="2800" dirty="0"/>
          </a:p>
          <a:p>
            <a:pPr algn="l" rtl="0">
              <a:lnSpc>
                <a:spcPct val="90000"/>
              </a:lnSpc>
            </a:pPr>
            <a:endParaRPr lang="en-US" sz="2800" dirty="0"/>
          </a:p>
        </p:txBody>
      </p:sp>
      <p:sp>
        <p:nvSpPr>
          <p:cNvPr id="4" name="Rounded Rectangle 3"/>
          <p:cNvSpPr/>
          <p:nvPr/>
        </p:nvSpPr>
        <p:spPr bwMode="auto">
          <a:xfrm>
            <a:off x="785786" y="2000240"/>
            <a:ext cx="4786346" cy="571504"/>
          </a:xfrm>
          <a:prstGeom prst="roundRect">
            <a:avLst/>
          </a:prstGeom>
          <a:no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charset="0"/>
              <a:cs typeface="Arial" charset="0"/>
            </a:endParaRPr>
          </a:p>
        </p:txBody>
      </p:sp>
      <p:sp>
        <p:nvSpPr>
          <p:cNvPr id="5" name="Rounded Rectangle 4"/>
          <p:cNvSpPr/>
          <p:nvPr/>
        </p:nvSpPr>
        <p:spPr bwMode="auto">
          <a:xfrm>
            <a:off x="642910" y="3212976"/>
            <a:ext cx="5857916" cy="785818"/>
          </a:xfrm>
          <a:prstGeom prst="roundRect">
            <a:avLst/>
          </a:prstGeom>
          <a:no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charset="0"/>
              <a:cs typeface="Arial" charset="0"/>
            </a:endParaRPr>
          </a:p>
        </p:txBody>
      </p:sp>
      <p:sp>
        <p:nvSpPr>
          <p:cNvPr id="6" name="Rounded Rectangle 5"/>
          <p:cNvSpPr/>
          <p:nvPr/>
        </p:nvSpPr>
        <p:spPr bwMode="auto">
          <a:xfrm>
            <a:off x="611560" y="4869160"/>
            <a:ext cx="5857916" cy="785818"/>
          </a:xfrm>
          <a:prstGeom prst="roundRect">
            <a:avLst/>
          </a:prstGeom>
          <a:no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57200" y="714356"/>
            <a:ext cx="8229600" cy="540504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b="1"/>
              <a:t>Object Privileges</a:t>
            </a:r>
            <a:r>
              <a:rPr lang="en-US" sz="4000"/>
              <a:t/>
            </a:r>
            <a:br>
              <a:rPr lang="en-US" sz="4000"/>
            </a:br>
            <a:endParaRPr lang="en-US" sz="4000"/>
          </a:p>
        </p:txBody>
      </p:sp>
      <p:sp>
        <p:nvSpPr>
          <p:cNvPr id="7173" name="Rectangle 5"/>
          <p:cNvSpPr>
            <a:spLocks noGrp="1" noChangeArrowheads="1"/>
          </p:cNvSpPr>
          <p:nvPr>
            <p:ph type="body" idx="1"/>
          </p:nvPr>
        </p:nvSpPr>
        <p:spPr/>
        <p:txBody>
          <a:bodyPr/>
          <a:lstStyle/>
          <a:p>
            <a:pPr marL="609600" indent="-609600" algn="l" rtl="0"/>
            <a:r>
              <a:rPr lang="en-US" sz="2800"/>
              <a:t>An object privilege is a privilege or right to perform a particular action on a specific (object) table, view, sequence, or procedure </a:t>
            </a:r>
          </a:p>
          <a:p>
            <a:pPr marL="609600" indent="-609600" algn="l" rtl="0"/>
            <a:r>
              <a:rPr lang="en-US" sz="2800"/>
              <a:t> Each object has a particular set of grantable privileges. The table in the next slide lists the privileges for various objects </a:t>
            </a:r>
          </a:p>
          <a:p>
            <a:pPr marL="609600" indent="-609600" algn="l" rtl="0">
              <a:buFontTx/>
              <a:buNone/>
            </a:pPr>
            <a:endParaRPr lang="en-US" sz="2800"/>
          </a:p>
          <a:p>
            <a:pPr marL="609600" indent="-609600" algn="l">
              <a:buFontTx/>
              <a:buNone/>
            </a:pPr>
            <a:r>
              <a:rPr lang="en-US" sz="280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t>Object Privileges</a:t>
            </a:r>
          </a:p>
        </p:txBody>
      </p:sp>
      <p:sp>
        <p:nvSpPr>
          <p:cNvPr id="10243" name="Rectangle 3"/>
          <p:cNvSpPr>
            <a:spLocks noGrp="1" noChangeArrowheads="1"/>
          </p:cNvSpPr>
          <p:nvPr>
            <p:ph type="body" idx="1"/>
          </p:nvPr>
        </p:nvSpPr>
        <p:spPr/>
        <p:txBody>
          <a:bodyPr/>
          <a:lstStyle/>
          <a:p>
            <a:pPr marL="609600" indent="-609600" algn="l">
              <a:buFontTx/>
              <a:buNone/>
            </a:pPr>
            <a:endParaRPr lang="en-US"/>
          </a:p>
        </p:txBody>
      </p:sp>
      <p:pic>
        <p:nvPicPr>
          <p:cNvPr id="10244" name="Picture 4" descr="op"/>
          <p:cNvPicPr>
            <a:picLocks noChangeAspect="1" noChangeArrowheads="1"/>
          </p:cNvPicPr>
          <p:nvPr/>
        </p:nvPicPr>
        <p:blipFill>
          <a:blip r:embed="rId2"/>
          <a:srcRect/>
          <a:stretch>
            <a:fillRect/>
          </a:stretch>
        </p:blipFill>
        <p:spPr bwMode="auto">
          <a:xfrm>
            <a:off x="468313" y="1557338"/>
            <a:ext cx="8207375" cy="4567237"/>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188913"/>
            <a:ext cx="8229600" cy="1143000"/>
          </a:xfrm>
        </p:spPr>
        <p:txBody>
          <a:bodyPr/>
          <a:lstStyle/>
          <a:p>
            <a:r>
              <a:rPr lang="en-US" b="1"/>
              <a:t/>
            </a:r>
            <a:br>
              <a:rPr lang="en-US" b="1"/>
            </a:br>
            <a:r>
              <a:rPr lang="en-US" b="1"/>
              <a:t>Object Privileges</a:t>
            </a:r>
            <a:br>
              <a:rPr lang="en-US" b="1"/>
            </a:br>
            <a:r>
              <a:rPr lang="en-US" sz="4000"/>
              <a:t/>
            </a:r>
            <a:br>
              <a:rPr lang="en-US" sz="4000"/>
            </a:br>
            <a:endParaRPr lang="en-US" sz="4000"/>
          </a:p>
        </p:txBody>
      </p:sp>
      <p:sp>
        <p:nvSpPr>
          <p:cNvPr id="16387" name="Rectangle 3"/>
          <p:cNvSpPr>
            <a:spLocks noGrp="1" noChangeArrowheads="1"/>
          </p:cNvSpPr>
          <p:nvPr>
            <p:ph type="body" idx="1"/>
          </p:nvPr>
        </p:nvSpPr>
        <p:spPr>
          <a:xfrm>
            <a:off x="395288" y="1125538"/>
            <a:ext cx="8229600" cy="5111750"/>
          </a:xfrm>
        </p:spPr>
        <p:txBody>
          <a:bodyPr/>
          <a:lstStyle/>
          <a:p>
            <a:pPr algn="l" rtl="0">
              <a:lnSpc>
                <a:spcPct val="80000"/>
              </a:lnSpc>
            </a:pPr>
            <a:r>
              <a:rPr lang="en-US" sz="2800"/>
              <a:t>Object privileges vary from object to object.</a:t>
            </a:r>
          </a:p>
          <a:p>
            <a:pPr algn="l" rtl="0">
              <a:lnSpc>
                <a:spcPct val="80000"/>
              </a:lnSpc>
            </a:pPr>
            <a:r>
              <a:rPr lang="en-US" sz="2800"/>
              <a:t> An owner has all the privileges on the object.</a:t>
            </a:r>
          </a:p>
          <a:p>
            <a:pPr algn="l" rtl="0">
              <a:lnSpc>
                <a:spcPct val="80000"/>
              </a:lnSpc>
            </a:pPr>
            <a:r>
              <a:rPr lang="en-US" sz="2800"/>
              <a:t> An owner can give specific privileges on that </a:t>
            </a:r>
            <a:r>
              <a:rPr lang="en-US" sz="2800" b="1"/>
              <a:t>owner’s object.</a:t>
            </a:r>
          </a:p>
          <a:p>
            <a:pPr algn="l" rtl="0">
              <a:lnSpc>
                <a:spcPct val="80000"/>
              </a:lnSpc>
            </a:pPr>
            <a:r>
              <a:rPr lang="en-US" sz="2800" b="1"/>
              <a:t>Syntax:</a:t>
            </a:r>
          </a:p>
          <a:p>
            <a:pPr algn="l" rtl="0">
              <a:lnSpc>
                <a:spcPct val="80000"/>
              </a:lnSpc>
              <a:buFontTx/>
              <a:buNone/>
            </a:pPr>
            <a:r>
              <a:rPr lang="en-US" sz="2400" b="1"/>
              <a:t>GRANT </a:t>
            </a:r>
            <a:r>
              <a:rPr lang="en-US" sz="2400" b="1">
                <a:solidFill>
                  <a:schemeClr val="accent2"/>
                </a:solidFill>
              </a:rPr>
              <a:t>object_privilege</a:t>
            </a:r>
            <a:r>
              <a:rPr lang="en-US" sz="2400" b="1"/>
              <a:t> </a:t>
            </a:r>
            <a:r>
              <a:rPr lang="en-US" sz="2400" b="1">
                <a:solidFill>
                  <a:schemeClr val="accent2"/>
                </a:solidFill>
              </a:rPr>
              <a:t>[(columns)]</a:t>
            </a:r>
            <a:r>
              <a:rPr lang="en-US" sz="2400">
                <a:solidFill>
                  <a:schemeClr val="accent2"/>
                </a:solidFill>
              </a:rPr>
              <a:t> </a:t>
            </a:r>
            <a:br>
              <a:rPr lang="en-US" sz="2400">
                <a:solidFill>
                  <a:schemeClr val="accent2"/>
                </a:solidFill>
              </a:rPr>
            </a:br>
            <a:r>
              <a:rPr lang="en-US" sz="2400" b="1"/>
              <a:t>ON </a:t>
            </a:r>
            <a:r>
              <a:rPr lang="en-US" sz="2400" b="1">
                <a:solidFill>
                  <a:schemeClr val="accent2"/>
                </a:solidFill>
              </a:rPr>
              <a:t>object</a:t>
            </a:r>
            <a:r>
              <a:rPr lang="en-US" sz="2400">
                <a:solidFill>
                  <a:schemeClr val="accent2"/>
                </a:solidFill>
              </a:rPr>
              <a:t/>
            </a:r>
            <a:br>
              <a:rPr lang="en-US" sz="2400">
                <a:solidFill>
                  <a:schemeClr val="accent2"/>
                </a:solidFill>
              </a:rPr>
            </a:br>
            <a:r>
              <a:rPr lang="en-US" sz="2400" b="1"/>
              <a:t>TO </a:t>
            </a:r>
            <a:r>
              <a:rPr lang="en-US" sz="2400" b="1">
                <a:solidFill>
                  <a:schemeClr val="accent2"/>
                </a:solidFill>
              </a:rPr>
              <a:t>user</a:t>
            </a:r>
            <a:r>
              <a:rPr lang="en-US" sz="2400">
                <a:solidFill>
                  <a:schemeClr val="accent2"/>
                </a:solidFill>
              </a:rPr>
              <a:t/>
            </a:r>
            <a:br>
              <a:rPr lang="en-US" sz="2400">
                <a:solidFill>
                  <a:schemeClr val="accent2"/>
                </a:solidFill>
              </a:rPr>
            </a:br>
            <a:r>
              <a:rPr lang="en-US" sz="2400" b="1"/>
              <a:t>[WITH GRANT OPTION];</a:t>
            </a:r>
            <a:r>
              <a:rPr lang="en-US" sz="2400"/>
              <a:t> </a:t>
            </a:r>
          </a:p>
          <a:p>
            <a:pPr algn="l" rtl="0">
              <a:lnSpc>
                <a:spcPct val="80000"/>
              </a:lnSpc>
            </a:pPr>
            <a:r>
              <a:rPr lang="en-US" sz="2400"/>
              <a:t>If the grant includes WITH GRANT OPTION, then the grantee can further grant the object privilege to other users; otherwise, the grantee can use the privilege but cannot grant it to other users.</a:t>
            </a:r>
            <a:br>
              <a:rPr lang="en-US" sz="2400"/>
            </a:br>
            <a:endParaRPr lang="en-US" sz="2800"/>
          </a:p>
          <a:p>
            <a:pPr algn="l" rtl="0">
              <a:lnSpc>
                <a:spcPct val="80000"/>
              </a:lnSpc>
            </a:pPr>
            <a:endParaRPr lang="en-US" sz="2800"/>
          </a:p>
          <a:p>
            <a:pPr algn="l" rtl="0">
              <a:lnSpc>
                <a:spcPct val="80000"/>
              </a:lnSpc>
            </a:pPr>
            <a:endParaRPr lang="en-US" sz="2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b="1"/>
              <a:t>Granting Object Privileges</a:t>
            </a:r>
            <a:br>
              <a:rPr lang="en-US" sz="4000" b="1"/>
            </a:br>
            <a:endParaRPr lang="en-US" sz="4000" b="1"/>
          </a:p>
        </p:txBody>
      </p:sp>
      <p:sp>
        <p:nvSpPr>
          <p:cNvPr id="17411" name="Rectangle 3"/>
          <p:cNvSpPr>
            <a:spLocks noGrp="1" noChangeArrowheads="1"/>
          </p:cNvSpPr>
          <p:nvPr>
            <p:ph type="body" idx="1"/>
          </p:nvPr>
        </p:nvSpPr>
        <p:spPr/>
        <p:txBody>
          <a:bodyPr/>
          <a:lstStyle/>
          <a:p>
            <a:pPr algn="l" rtl="0">
              <a:lnSpc>
                <a:spcPct val="90000"/>
              </a:lnSpc>
            </a:pPr>
            <a:r>
              <a:rPr lang="en-US" sz="2400" dirty="0"/>
              <a:t>Grant query privileges on the EMPLOYEES table.</a:t>
            </a:r>
            <a:br>
              <a:rPr lang="en-US" sz="2400" dirty="0"/>
            </a:br>
            <a:r>
              <a:rPr lang="en-US" sz="2400" b="1" dirty="0"/>
              <a:t>GRANT  select</a:t>
            </a:r>
            <a:r>
              <a:rPr lang="en-US" sz="2400" dirty="0"/>
              <a:t/>
            </a:r>
            <a:br>
              <a:rPr lang="en-US" sz="2400" dirty="0"/>
            </a:br>
            <a:r>
              <a:rPr lang="en-US" sz="2400" b="1" dirty="0"/>
              <a:t>ON     employees</a:t>
            </a:r>
            <a:r>
              <a:rPr lang="en-US" sz="2400" dirty="0"/>
              <a:t/>
            </a:r>
            <a:br>
              <a:rPr lang="en-US" sz="2400" dirty="0"/>
            </a:br>
            <a:r>
              <a:rPr lang="en-US" sz="2400" b="1" dirty="0"/>
              <a:t>TO     </a:t>
            </a:r>
            <a:r>
              <a:rPr lang="en-US" sz="2400" b="1" dirty="0" err="1"/>
              <a:t>norah</a:t>
            </a:r>
            <a:r>
              <a:rPr lang="en-US" sz="2400" b="1" dirty="0"/>
              <a:t>, </a:t>
            </a:r>
            <a:r>
              <a:rPr lang="en-US" sz="2400" b="1" dirty="0" err="1"/>
              <a:t>sarah</a:t>
            </a:r>
            <a:r>
              <a:rPr lang="en-US" sz="2400" b="1" dirty="0"/>
              <a:t>;</a:t>
            </a:r>
            <a:r>
              <a:rPr lang="en-US" sz="2400" dirty="0"/>
              <a:t/>
            </a:r>
            <a:br>
              <a:rPr lang="en-US" sz="2400" dirty="0"/>
            </a:br>
            <a:r>
              <a:rPr lang="en-US" sz="2400" dirty="0"/>
              <a:t/>
            </a:r>
            <a:br>
              <a:rPr lang="en-US" sz="2400" dirty="0"/>
            </a:br>
            <a:r>
              <a:rPr lang="en-US" sz="2400" dirty="0"/>
              <a:t>• Grant privileges to update </a:t>
            </a:r>
            <a:r>
              <a:rPr lang="en-US" sz="2400" u="sng" dirty="0"/>
              <a:t>specific</a:t>
            </a:r>
            <a:r>
              <a:rPr lang="en-US" sz="2400" dirty="0"/>
              <a:t> columns to </a:t>
            </a:r>
            <a:br>
              <a:rPr lang="en-US" sz="2400" dirty="0"/>
            </a:br>
            <a:r>
              <a:rPr lang="en-US" sz="2400" b="1" dirty="0"/>
              <a:t>users and roles. </a:t>
            </a:r>
            <a:r>
              <a:rPr lang="en-US" sz="2400" dirty="0"/>
              <a:t/>
            </a:r>
            <a:br>
              <a:rPr lang="en-US" sz="2400" dirty="0"/>
            </a:br>
            <a:r>
              <a:rPr lang="en-US" sz="2400" b="1" dirty="0"/>
              <a:t>GRANT  update (</a:t>
            </a:r>
            <a:r>
              <a:rPr lang="en-US" sz="2400" b="1" dirty="0" err="1"/>
              <a:t>department_name</a:t>
            </a:r>
            <a:r>
              <a:rPr lang="en-US" sz="2400" b="1" dirty="0"/>
              <a:t>, </a:t>
            </a:r>
            <a:r>
              <a:rPr lang="en-US" sz="2400" b="1" dirty="0" err="1"/>
              <a:t>location_id</a:t>
            </a:r>
            <a:r>
              <a:rPr lang="en-US" sz="2400" b="1" dirty="0"/>
              <a:t>)</a:t>
            </a:r>
            <a:r>
              <a:rPr lang="en-US" sz="2400" dirty="0"/>
              <a:t/>
            </a:r>
            <a:br>
              <a:rPr lang="en-US" sz="2400" dirty="0"/>
            </a:br>
            <a:r>
              <a:rPr lang="en-US" sz="2400" b="1" dirty="0"/>
              <a:t>ON     departments</a:t>
            </a:r>
            <a:r>
              <a:rPr lang="en-US" sz="2400" dirty="0"/>
              <a:t/>
            </a:r>
            <a:br>
              <a:rPr lang="en-US" sz="2400" dirty="0"/>
            </a:br>
            <a:r>
              <a:rPr lang="en-US" sz="2400" b="1" dirty="0"/>
              <a:t>TO </a:t>
            </a:r>
            <a:r>
              <a:rPr lang="en-US" sz="2400" b="1" dirty="0" smtClean="0"/>
              <a:t>demo, </a:t>
            </a:r>
            <a:r>
              <a:rPr lang="en-US" sz="2400" b="1" dirty="0"/>
              <a:t>manager;</a:t>
            </a:r>
            <a:r>
              <a:rPr lang="en-US" sz="2400" dirty="0"/>
              <a:t/>
            </a:r>
            <a:br>
              <a:rPr lang="en-US" sz="2400" dirty="0"/>
            </a:br>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549275"/>
            <a:ext cx="8229600" cy="1143000"/>
          </a:xfrm>
        </p:spPr>
        <p:txBody>
          <a:bodyPr/>
          <a:lstStyle/>
          <a:p>
            <a:r>
              <a:rPr lang="en-US" sz="3200" b="1"/>
              <a:t>Using the WITH GRANT OPTION and </a:t>
            </a:r>
            <a:br>
              <a:rPr lang="en-US" sz="3200" b="1"/>
            </a:br>
            <a:r>
              <a:rPr lang="en-US" sz="3200" b="1"/>
              <a:t>PUBLIC Keywords</a:t>
            </a:r>
            <a:br>
              <a:rPr lang="en-US" sz="3200" b="1"/>
            </a:br>
            <a:r>
              <a:rPr lang="en-US" sz="3200"/>
              <a:t/>
            </a:r>
            <a:br>
              <a:rPr lang="en-US" sz="3200"/>
            </a:br>
            <a:endParaRPr lang="en-US" sz="3200"/>
          </a:p>
        </p:txBody>
      </p:sp>
      <p:sp>
        <p:nvSpPr>
          <p:cNvPr id="18435" name="Rectangle 3"/>
          <p:cNvSpPr>
            <a:spLocks noGrp="1" noChangeArrowheads="1"/>
          </p:cNvSpPr>
          <p:nvPr>
            <p:ph type="body" idx="1"/>
          </p:nvPr>
        </p:nvSpPr>
        <p:spPr/>
        <p:txBody>
          <a:bodyPr/>
          <a:lstStyle/>
          <a:p>
            <a:pPr algn="l" rtl="0">
              <a:lnSpc>
                <a:spcPct val="90000"/>
              </a:lnSpc>
            </a:pPr>
            <a:r>
              <a:rPr lang="en-US" sz="2400" dirty="0"/>
              <a:t>Give a user authority to pass along privileges.</a:t>
            </a:r>
            <a:br>
              <a:rPr lang="en-US" sz="2400" dirty="0"/>
            </a:br>
            <a:r>
              <a:rPr lang="en-US" sz="2400" b="1" dirty="0"/>
              <a:t>GRANT  select, insert</a:t>
            </a:r>
            <a:r>
              <a:rPr lang="en-US" sz="2400" dirty="0"/>
              <a:t/>
            </a:r>
            <a:br>
              <a:rPr lang="en-US" sz="2400" dirty="0"/>
            </a:br>
            <a:r>
              <a:rPr lang="en-US" sz="2400" b="1" dirty="0"/>
              <a:t>ON     departments</a:t>
            </a:r>
            <a:r>
              <a:rPr lang="en-US" sz="2400" dirty="0"/>
              <a:t/>
            </a:r>
            <a:br>
              <a:rPr lang="en-US" sz="2400" dirty="0"/>
            </a:br>
            <a:r>
              <a:rPr lang="en-US" sz="2400" b="1" dirty="0"/>
              <a:t>TO </a:t>
            </a:r>
            <a:r>
              <a:rPr lang="en-US" sz="2400" b="1" dirty="0" smtClean="0"/>
              <a:t>demo</a:t>
            </a:r>
            <a:r>
              <a:rPr lang="en-US" sz="2400" dirty="0"/>
              <a:t/>
            </a:r>
            <a:br>
              <a:rPr lang="en-US" sz="2400" dirty="0"/>
            </a:br>
            <a:r>
              <a:rPr lang="en-US" sz="2400" b="1" dirty="0"/>
              <a:t>WITH   GRANT OPTION;</a:t>
            </a:r>
            <a:r>
              <a:rPr lang="en-US" sz="2400" dirty="0"/>
              <a:t/>
            </a:r>
            <a:br>
              <a:rPr lang="en-US" sz="2400" dirty="0"/>
            </a:br>
            <a:r>
              <a:rPr lang="en-US" sz="2400" dirty="0"/>
              <a:t/>
            </a:r>
            <a:br>
              <a:rPr lang="en-US" sz="2400" dirty="0"/>
            </a:br>
            <a:r>
              <a:rPr lang="en-US" sz="2400" dirty="0"/>
              <a:t>• Allow all users on the system to query data from </a:t>
            </a:r>
            <a:br>
              <a:rPr lang="en-US" sz="2400" dirty="0"/>
            </a:br>
            <a:r>
              <a:rPr lang="en-US" sz="2400" b="1" dirty="0"/>
              <a:t>Alice’s DEPARTMENTS table.</a:t>
            </a:r>
            <a:r>
              <a:rPr lang="en-US" sz="2400" dirty="0"/>
              <a:t/>
            </a:r>
            <a:br>
              <a:rPr lang="en-US" sz="2400" dirty="0"/>
            </a:br>
            <a:r>
              <a:rPr lang="en-US" sz="2400" b="1" dirty="0"/>
              <a:t>GRANT  select</a:t>
            </a:r>
            <a:r>
              <a:rPr lang="en-US" sz="2400" dirty="0"/>
              <a:t/>
            </a:r>
            <a:br>
              <a:rPr lang="en-US" sz="2400" dirty="0"/>
            </a:br>
            <a:r>
              <a:rPr lang="en-US" sz="2400" b="1" dirty="0"/>
              <a:t>ON </a:t>
            </a:r>
            <a:r>
              <a:rPr lang="en-US" sz="2400" b="1" dirty="0" err="1"/>
              <a:t>alice.departments</a:t>
            </a:r>
            <a:r>
              <a:rPr lang="en-US" sz="2400" dirty="0"/>
              <a:t/>
            </a:r>
            <a:br>
              <a:rPr lang="en-US" sz="2400" dirty="0"/>
            </a:br>
            <a:r>
              <a:rPr lang="en-US" sz="2400" b="1" dirty="0"/>
              <a:t>TO PUBLIC;</a:t>
            </a:r>
            <a:r>
              <a:rPr lang="en-US" sz="2400" dirty="0"/>
              <a:t/>
            </a:r>
            <a:br>
              <a:rPr lang="en-US" sz="2400" dirty="0"/>
            </a:br>
            <a:r>
              <a:rPr lang="en-US" sz="2400" dirty="0"/>
              <a:t/>
            </a:r>
            <a:br>
              <a:rPr lang="en-US" sz="2400" dirty="0"/>
            </a:br>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Guidelines</a:t>
            </a:r>
          </a:p>
        </p:txBody>
      </p:sp>
      <p:sp>
        <p:nvSpPr>
          <p:cNvPr id="29699" name="Rectangle 3"/>
          <p:cNvSpPr>
            <a:spLocks noGrp="1" noChangeArrowheads="1"/>
          </p:cNvSpPr>
          <p:nvPr>
            <p:ph type="body" idx="1"/>
          </p:nvPr>
        </p:nvSpPr>
        <p:spPr/>
        <p:txBody>
          <a:bodyPr/>
          <a:lstStyle/>
          <a:p>
            <a:pPr algn="l" rtl="0"/>
            <a:r>
              <a:rPr lang="en-US" sz="2800"/>
              <a:t>To grant privileges on an object, the object must be in your own schema, or you must have been granted the object privileges WITH GRANT OPTION .</a:t>
            </a:r>
            <a:br>
              <a:rPr lang="en-US" sz="2800"/>
            </a:br>
            <a:r>
              <a:rPr lang="en-US" sz="2800"/>
              <a:t>• An object owner can grant any object privilege on the object to any other user or role of the database.</a:t>
            </a:r>
            <a:br>
              <a:rPr lang="en-US" sz="2800"/>
            </a:br>
            <a:r>
              <a:rPr lang="en-US" sz="2800"/>
              <a:t>• The owner of an object automatically acquires all object privileges on that object.</a:t>
            </a:r>
            <a:br>
              <a:rPr lang="en-US" sz="2800"/>
            </a:br>
            <a:endParaRPr lang="en-US" sz="2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600" b="1"/>
              <a:t>How to Revoke Object Privileges</a:t>
            </a:r>
            <a:r>
              <a:rPr lang="en-US"/>
              <a:t/>
            </a:r>
            <a:br>
              <a:rPr lang="en-US"/>
            </a:br>
            <a:endParaRPr lang="en-US"/>
          </a:p>
        </p:txBody>
      </p:sp>
      <p:sp>
        <p:nvSpPr>
          <p:cNvPr id="21507" name="Rectangle 3"/>
          <p:cNvSpPr>
            <a:spLocks noGrp="1" noChangeArrowheads="1"/>
          </p:cNvSpPr>
          <p:nvPr>
            <p:ph type="body" idx="1"/>
          </p:nvPr>
        </p:nvSpPr>
        <p:spPr/>
        <p:txBody>
          <a:bodyPr/>
          <a:lstStyle/>
          <a:p>
            <a:pPr algn="l" rtl="0"/>
            <a:r>
              <a:rPr lang="en-US"/>
              <a:t>Remove privileges granted to other users by using the REVOKE statement. When you use the REVOKEstatement you prevent the user from doing specific actions depending on the privileges you revoke from the user.</a:t>
            </a:r>
          </a:p>
          <a:p>
            <a:pPr algn="l" rtl="0">
              <a:buFontTx/>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7" name="Rectangle 5"/>
          <p:cNvSpPr>
            <a:spLocks noGrp="1" noChangeArrowheads="1"/>
          </p:cNvSpPr>
          <p:nvPr>
            <p:ph type="title"/>
          </p:nvPr>
        </p:nvSpPr>
        <p:spPr/>
        <p:txBody>
          <a:bodyPr>
            <a:normAutofit fontScale="90000"/>
          </a:bodyPr>
          <a:lstStyle/>
          <a:p>
            <a:r>
              <a:rPr lang="en-US" dirty="0">
                <a:latin typeface="Courier New" pitchFamily="49" charset="0"/>
              </a:rPr>
              <a:t>CREATE</a:t>
            </a:r>
            <a:r>
              <a:rPr lang="en-US" dirty="0"/>
              <a:t> </a:t>
            </a:r>
            <a:r>
              <a:rPr lang="en-US" dirty="0">
                <a:latin typeface="Courier New" pitchFamily="49" charset="0"/>
              </a:rPr>
              <a:t>SEQUENCE</a:t>
            </a:r>
            <a:r>
              <a:rPr lang="en-US" dirty="0"/>
              <a:t> Statement:</a:t>
            </a:r>
            <a:br>
              <a:rPr lang="en-US" dirty="0"/>
            </a:br>
            <a:r>
              <a:rPr lang="en-US" dirty="0"/>
              <a:t>Syntax</a:t>
            </a:r>
          </a:p>
        </p:txBody>
      </p:sp>
      <p:sp>
        <p:nvSpPr>
          <p:cNvPr id="351238" name="Rectangle 6"/>
          <p:cNvSpPr>
            <a:spLocks noGrp="1" noChangeArrowheads="1"/>
          </p:cNvSpPr>
          <p:nvPr>
            <p:ph type="body" idx="1"/>
          </p:nvPr>
        </p:nvSpPr>
        <p:spPr>
          <a:xfrm>
            <a:off x="609600" y="1449388"/>
            <a:ext cx="7918450" cy="695325"/>
          </a:xfrm>
        </p:spPr>
        <p:txBody>
          <a:bodyPr>
            <a:normAutofit fontScale="70000" lnSpcReduction="20000"/>
          </a:bodyPr>
          <a:lstStyle/>
          <a:p>
            <a:r>
              <a:rPr lang="en-US"/>
              <a:t>Define a sequence to generate sequential numbers automatically:</a:t>
            </a:r>
          </a:p>
        </p:txBody>
      </p:sp>
      <p:sp>
        <p:nvSpPr>
          <p:cNvPr id="351236" name="Rectangle 4"/>
          <p:cNvSpPr>
            <a:spLocks noChangeArrowheads="1"/>
          </p:cNvSpPr>
          <p:nvPr/>
        </p:nvSpPr>
        <p:spPr bwMode="blackGray">
          <a:xfrm>
            <a:off x="914400" y="2743200"/>
            <a:ext cx="7448550" cy="201453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rtl="0" eaLnBrk="0" fontAlgn="auto" hangingPunct="0">
              <a:spcAft>
                <a:spcPts val="0"/>
              </a:spcAft>
              <a:tabLst>
                <a:tab pos="1200150" algn="l"/>
              </a:tabLst>
            </a:pPr>
            <a:r>
              <a:rPr lang="en-US">
                <a:solidFill>
                  <a:srgbClr val="000000"/>
                </a:solidFill>
                <a:latin typeface="Courier New" pitchFamily="49" charset="0"/>
              </a:rPr>
              <a:t>CREATE SEQUENCE </a:t>
            </a:r>
            <a:r>
              <a:rPr lang="en-US" i="1">
                <a:solidFill>
                  <a:srgbClr val="000000"/>
                </a:solidFill>
                <a:latin typeface="Courier New" pitchFamily="49" charset="0"/>
              </a:rPr>
              <a:t>sequence</a:t>
            </a:r>
            <a:endParaRPr lang="en-US">
              <a:solidFill>
                <a:srgbClr val="000000"/>
              </a:solidFill>
              <a:latin typeface="Courier New" pitchFamily="49" charset="0"/>
            </a:endParaRPr>
          </a:p>
          <a:p>
            <a:pPr algn="l" rtl="0" eaLnBrk="0" fontAlgn="auto" hangingPunct="0">
              <a:spcAft>
                <a:spcPts val="0"/>
              </a:spcAft>
              <a:tabLst>
                <a:tab pos="1200150" algn="l"/>
              </a:tabLst>
            </a:pPr>
            <a:r>
              <a:rPr lang="en-US">
                <a:solidFill>
                  <a:srgbClr val="000000"/>
                </a:solidFill>
                <a:latin typeface="Courier New" pitchFamily="49" charset="0"/>
              </a:rPr>
              <a:t>       [INCREMENT BY </a:t>
            </a:r>
            <a:r>
              <a:rPr lang="en-US" i="1">
                <a:solidFill>
                  <a:srgbClr val="000000"/>
                </a:solidFill>
                <a:latin typeface="Courier New" pitchFamily="49" charset="0"/>
              </a:rPr>
              <a:t>n</a:t>
            </a:r>
            <a:r>
              <a:rPr lang="en-US">
                <a:solidFill>
                  <a:srgbClr val="000000"/>
                </a:solidFill>
                <a:latin typeface="Courier New" pitchFamily="49" charset="0"/>
              </a:rPr>
              <a:t>]</a:t>
            </a:r>
          </a:p>
          <a:p>
            <a:pPr algn="l" rtl="0" eaLnBrk="0" fontAlgn="auto" hangingPunct="0">
              <a:spcAft>
                <a:spcPts val="0"/>
              </a:spcAft>
              <a:tabLst>
                <a:tab pos="1200150" algn="l"/>
              </a:tabLst>
            </a:pPr>
            <a:r>
              <a:rPr lang="en-US">
                <a:solidFill>
                  <a:srgbClr val="000000"/>
                </a:solidFill>
                <a:latin typeface="Courier New" pitchFamily="49" charset="0"/>
              </a:rPr>
              <a:t>       [START WITH </a:t>
            </a:r>
            <a:r>
              <a:rPr lang="en-US" i="1">
                <a:solidFill>
                  <a:srgbClr val="000000"/>
                </a:solidFill>
                <a:latin typeface="Courier New" pitchFamily="49" charset="0"/>
              </a:rPr>
              <a:t>n</a:t>
            </a:r>
            <a:r>
              <a:rPr lang="en-US">
                <a:solidFill>
                  <a:srgbClr val="000000"/>
                </a:solidFill>
                <a:latin typeface="Courier New" pitchFamily="49" charset="0"/>
              </a:rPr>
              <a:t>]</a:t>
            </a:r>
          </a:p>
          <a:p>
            <a:pPr algn="l" rtl="0" eaLnBrk="0" fontAlgn="auto" hangingPunct="0">
              <a:spcAft>
                <a:spcPts val="0"/>
              </a:spcAft>
              <a:tabLst>
                <a:tab pos="1200150" algn="l"/>
              </a:tabLst>
            </a:pPr>
            <a:r>
              <a:rPr lang="en-US">
                <a:solidFill>
                  <a:srgbClr val="000000"/>
                </a:solidFill>
                <a:latin typeface="Courier New" pitchFamily="49" charset="0"/>
              </a:rPr>
              <a:t>       [{MAXVALUE </a:t>
            </a:r>
            <a:r>
              <a:rPr lang="en-US" i="1">
                <a:solidFill>
                  <a:srgbClr val="000000"/>
                </a:solidFill>
                <a:latin typeface="Courier New" pitchFamily="49" charset="0"/>
              </a:rPr>
              <a:t>n</a:t>
            </a:r>
            <a:r>
              <a:rPr lang="en-US">
                <a:solidFill>
                  <a:srgbClr val="000000"/>
                </a:solidFill>
                <a:latin typeface="Courier New" pitchFamily="49" charset="0"/>
              </a:rPr>
              <a:t> | </a:t>
            </a:r>
            <a:r>
              <a:rPr lang="en-US" u="sng">
                <a:solidFill>
                  <a:srgbClr val="000000"/>
                </a:solidFill>
                <a:latin typeface="Courier New" pitchFamily="49" charset="0"/>
              </a:rPr>
              <a:t>NOMAXVALUE</a:t>
            </a:r>
            <a:r>
              <a:rPr lang="en-US">
                <a:solidFill>
                  <a:srgbClr val="000000"/>
                </a:solidFill>
                <a:latin typeface="Courier New" pitchFamily="49" charset="0"/>
              </a:rPr>
              <a:t>}]</a:t>
            </a:r>
          </a:p>
          <a:p>
            <a:pPr algn="l" rtl="0" eaLnBrk="0" fontAlgn="auto" hangingPunct="0">
              <a:spcAft>
                <a:spcPts val="0"/>
              </a:spcAft>
              <a:tabLst>
                <a:tab pos="1200150" algn="l"/>
              </a:tabLst>
            </a:pPr>
            <a:r>
              <a:rPr lang="en-US">
                <a:solidFill>
                  <a:srgbClr val="000000"/>
                </a:solidFill>
                <a:latin typeface="Courier New" pitchFamily="49" charset="0"/>
              </a:rPr>
              <a:t>       [{MINVALUE </a:t>
            </a:r>
            <a:r>
              <a:rPr lang="en-US" i="1">
                <a:solidFill>
                  <a:srgbClr val="000000"/>
                </a:solidFill>
                <a:latin typeface="Courier New" pitchFamily="49" charset="0"/>
              </a:rPr>
              <a:t>n</a:t>
            </a:r>
            <a:r>
              <a:rPr lang="en-US">
                <a:solidFill>
                  <a:srgbClr val="000000"/>
                </a:solidFill>
                <a:latin typeface="Courier New" pitchFamily="49" charset="0"/>
              </a:rPr>
              <a:t> | </a:t>
            </a:r>
            <a:r>
              <a:rPr lang="en-US" u="sng">
                <a:solidFill>
                  <a:srgbClr val="000000"/>
                </a:solidFill>
                <a:latin typeface="Courier New" pitchFamily="49" charset="0"/>
              </a:rPr>
              <a:t>NOMINVALUE</a:t>
            </a:r>
            <a:r>
              <a:rPr lang="en-US">
                <a:solidFill>
                  <a:srgbClr val="000000"/>
                </a:solidFill>
                <a:latin typeface="Courier New" pitchFamily="49" charset="0"/>
              </a:rPr>
              <a:t>}]</a:t>
            </a:r>
          </a:p>
          <a:p>
            <a:pPr algn="l" rtl="0" eaLnBrk="0" fontAlgn="auto" hangingPunct="0">
              <a:spcAft>
                <a:spcPts val="0"/>
              </a:spcAft>
              <a:tabLst>
                <a:tab pos="1200150" algn="l"/>
              </a:tabLst>
            </a:pPr>
            <a:r>
              <a:rPr lang="en-US">
                <a:solidFill>
                  <a:srgbClr val="000000"/>
                </a:solidFill>
                <a:latin typeface="Courier New" pitchFamily="49" charset="0"/>
              </a:rPr>
              <a:t>       [{CYCLE | </a:t>
            </a:r>
            <a:r>
              <a:rPr lang="en-US" u="sng">
                <a:solidFill>
                  <a:srgbClr val="000000"/>
                </a:solidFill>
                <a:latin typeface="Courier New" pitchFamily="49" charset="0"/>
              </a:rPr>
              <a:t>NOCYCLE</a:t>
            </a:r>
            <a:r>
              <a:rPr lang="en-US">
                <a:solidFill>
                  <a:srgbClr val="000000"/>
                </a:solidFill>
                <a:latin typeface="Courier New" pitchFamily="49" charset="0"/>
              </a:rPr>
              <a:t>}]</a:t>
            </a:r>
          </a:p>
          <a:p>
            <a:pPr algn="l" rtl="0" eaLnBrk="0" fontAlgn="auto" hangingPunct="0">
              <a:spcAft>
                <a:spcPts val="0"/>
              </a:spcAft>
              <a:tabLst>
                <a:tab pos="1200150" algn="l"/>
              </a:tabLst>
            </a:pPr>
            <a:r>
              <a:rPr lang="en-US">
                <a:solidFill>
                  <a:srgbClr val="000000"/>
                </a:solidFill>
                <a:latin typeface="Courier New" pitchFamily="49" charset="0"/>
              </a:rPr>
              <a:t>       [{CACHE </a:t>
            </a:r>
            <a:r>
              <a:rPr lang="en-US" i="1">
                <a:solidFill>
                  <a:srgbClr val="000000"/>
                </a:solidFill>
                <a:latin typeface="Courier New" pitchFamily="49" charset="0"/>
              </a:rPr>
              <a:t>n</a:t>
            </a:r>
            <a:r>
              <a:rPr lang="en-US">
                <a:solidFill>
                  <a:srgbClr val="000000"/>
                </a:solidFill>
                <a:latin typeface="Courier New" pitchFamily="49" charset="0"/>
              </a:rPr>
              <a:t> | NOCACHE}];</a:t>
            </a:r>
          </a:p>
        </p:txBody>
      </p:sp>
    </p:spTree>
    <p:extLst>
      <p:ext uri="{BB962C8B-B14F-4D97-AF65-F5344CB8AC3E}">
        <p14:creationId xmlns:p14="http://schemas.microsoft.com/office/powerpoint/2010/main" val="188492167"/>
      </p:ext>
    </p:extLst>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476250"/>
            <a:ext cx="8229600" cy="1152525"/>
          </a:xfrm>
        </p:spPr>
        <p:txBody>
          <a:bodyPr/>
          <a:lstStyle/>
          <a:p>
            <a:r>
              <a:rPr lang="en-US" sz="3600" b="1"/>
              <a:t>How to Revoke Object Privileges</a:t>
            </a:r>
            <a:r>
              <a:rPr lang="en-US"/>
              <a:t/>
            </a:r>
            <a:br>
              <a:rPr lang="en-US"/>
            </a:br>
            <a:r>
              <a:rPr lang="en-US" sz="4000"/>
              <a:t/>
            </a:r>
            <a:br>
              <a:rPr lang="en-US" sz="4000"/>
            </a:br>
            <a:endParaRPr lang="en-US" sz="4000"/>
          </a:p>
        </p:txBody>
      </p:sp>
      <p:sp>
        <p:nvSpPr>
          <p:cNvPr id="22531" name="Rectangle 3"/>
          <p:cNvSpPr>
            <a:spLocks noGrp="1" noChangeArrowheads="1"/>
          </p:cNvSpPr>
          <p:nvPr>
            <p:ph type="body" idx="1"/>
          </p:nvPr>
        </p:nvSpPr>
        <p:spPr>
          <a:xfrm>
            <a:off x="457200" y="1600200"/>
            <a:ext cx="8229600" cy="4781550"/>
          </a:xfrm>
        </p:spPr>
        <p:txBody>
          <a:bodyPr/>
          <a:lstStyle/>
          <a:p>
            <a:pPr algn="l" rtl="0">
              <a:lnSpc>
                <a:spcPct val="80000"/>
              </a:lnSpc>
            </a:pPr>
            <a:r>
              <a:rPr lang="en-US" sz="4000" b="1" dirty="0"/>
              <a:t>Syntax:</a:t>
            </a:r>
          </a:p>
          <a:p>
            <a:pPr algn="l" rtl="0">
              <a:lnSpc>
                <a:spcPct val="80000"/>
              </a:lnSpc>
              <a:buFontTx/>
              <a:buNone/>
            </a:pPr>
            <a:r>
              <a:rPr lang="en-US" sz="4000" b="1" dirty="0"/>
              <a:t>   REVOKE </a:t>
            </a:r>
            <a:r>
              <a:rPr lang="en-US" sz="4000" b="1" dirty="0">
                <a:solidFill>
                  <a:schemeClr val="accent2"/>
                </a:solidFill>
              </a:rPr>
              <a:t>privilege ,ALL</a:t>
            </a:r>
          </a:p>
          <a:p>
            <a:pPr algn="l" rtl="0">
              <a:lnSpc>
                <a:spcPct val="80000"/>
              </a:lnSpc>
              <a:buFontTx/>
              <a:buNone/>
            </a:pPr>
            <a:r>
              <a:rPr lang="en-US" sz="4000" b="1" dirty="0"/>
              <a:t>   ON </a:t>
            </a:r>
            <a:r>
              <a:rPr lang="en-US" sz="4000" b="1" dirty="0">
                <a:solidFill>
                  <a:schemeClr val="accent2"/>
                </a:solidFill>
              </a:rPr>
              <a:t>object</a:t>
            </a:r>
            <a:r>
              <a:rPr lang="en-US" sz="4000" dirty="0">
                <a:solidFill>
                  <a:schemeClr val="accent2"/>
                </a:solidFill>
              </a:rPr>
              <a:t/>
            </a:r>
            <a:br>
              <a:rPr lang="en-US" sz="4000" dirty="0">
                <a:solidFill>
                  <a:schemeClr val="accent2"/>
                </a:solidFill>
              </a:rPr>
            </a:br>
            <a:r>
              <a:rPr lang="en-US" sz="4000" b="1" dirty="0"/>
              <a:t>FROM   </a:t>
            </a:r>
            <a:r>
              <a:rPr lang="en-US" sz="4000" b="1" dirty="0" err="1">
                <a:solidFill>
                  <a:schemeClr val="accent2"/>
                </a:solidFill>
              </a:rPr>
              <a:t>user,role,PUBLIC</a:t>
            </a:r>
            <a:r>
              <a:rPr lang="en-US" sz="4000" b="1" dirty="0"/>
              <a:t>;</a:t>
            </a:r>
            <a:r>
              <a:rPr lang="en-US" sz="4000" dirty="0"/>
              <a:t/>
            </a:r>
            <a:br>
              <a:rPr lang="en-US" sz="4000" dirty="0"/>
            </a:br>
            <a:r>
              <a:rPr lang="en-US" sz="2800" dirty="0"/>
              <a:t>Example:</a:t>
            </a:r>
          </a:p>
          <a:p>
            <a:pPr algn="l" rtl="0">
              <a:lnSpc>
                <a:spcPct val="80000"/>
              </a:lnSpc>
              <a:buFontTx/>
              <a:buNone/>
            </a:pPr>
            <a:r>
              <a:rPr lang="en-US" sz="2800" b="1" dirty="0"/>
              <a:t>REVOKE  select, insert</a:t>
            </a:r>
            <a:br>
              <a:rPr lang="en-US" sz="2800" b="1" dirty="0"/>
            </a:br>
            <a:r>
              <a:rPr lang="en-US" sz="2800" b="1" dirty="0"/>
              <a:t>ON      departments</a:t>
            </a:r>
            <a:br>
              <a:rPr lang="en-US" sz="2800" b="1" dirty="0"/>
            </a:br>
            <a:r>
              <a:rPr lang="en-US" sz="2800" b="1" dirty="0"/>
              <a:t>FROM </a:t>
            </a:r>
            <a:r>
              <a:rPr lang="en-US" sz="2800" b="1" dirty="0" smtClean="0"/>
              <a:t>demo;</a:t>
            </a:r>
            <a:r>
              <a:rPr lang="en-US" sz="2800" b="1" dirty="0"/>
              <a:t/>
            </a:r>
            <a:br>
              <a:rPr lang="en-US" sz="2800" b="1" dirty="0"/>
            </a:br>
            <a:r>
              <a:rPr lang="en-US" sz="2800" b="1" dirty="0"/>
              <a:t/>
            </a:r>
            <a:br>
              <a:rPr lang="en-US" sz="2800" b="1" dirty="0"/>
            </a:br>
            <a:endParaRPr lang="en-US" sz="28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600" b="1"/>
              <a:t>How to Revoke Object Privileges</a:t>
            </a:r>
            <a:r>
              <a:rPr lang="en-US"/>
              <a:t/>
            </a:r>
            <a:br>
              <a:rPr lang="en-US"/>
            </a:br>
            <a:endParaRPr lang="en-US"/>
          </a:p>
        </p:txBody>
      </p:sp>
      <p:sp>
        <p:nvSpPr>
          <p:cNvPr id="28675" name="Rectangle 3"/>
          <p:cNvSpPr>
            <a:spLocks noGrp="1" noChangeArrowheads="1"/>
          </p:cNvSpPr>
          <p:nvPr>
            <p:ph type="body" idx="1"/>
          </p:nvPr>
        </p:nvSpPr>
        <p:spPr/>
        <p:txBody>
          <a:bodyPr/>
          <a:lstStyle/>
          <a:p>
            <a:pPr algn="l" rtl="0">
              <a:lnSpc>
                <a:spcPct val="90000"/>
              </a:lnSpc>
            </a:pPr>
            <a:r>
              <a:rPr lang="en-US" sz="2400"/>
              <a:t>Privileges granted to others through the WITH </a:t>
            </a:r>
            <a:r>
              <a:rPr lang="en-US" sz="2400" b="1"/>
              <a:t>GRANT OPTION clause are also revoked.</a:t>
            </a:r>
            <a:endParaRPr lang="en-US" sz="2400"/>
          </a:p>
          <a:p>
            <a:pPr algn="l" rtl="0">
              <a:lnSpc>
                <a:spcPct val="90000"/>
              </a:lnSpc>
            </a:pPr>
            <a:r>
              <a:rPr lang="en-US" sz="2400"/>
              <a:t>For example, if user A grants SELECT privilege on a table to user B including the WITH GRANT OPTION</a:t>
            </a:r>
            <a:br>
              <a:rPr lang="en-US" sz="2400"/>
            </a:br>
            <a:r>
              <a:rPr lang="en-US" sz="2400"/>
              <a:t>clause, user B can grant to user C the SELECT privilege with the WITH GRANT OPTION clause as well, </a:t>
            </a:r>
            <a:br>
              <a:rPr lang="en-US" sz="2400"/>
            </a:br>
            <a:r>
              <a:rPr lang="en-US" sz="2400"/>
              <a:t>and user C can then grant to user D the SELECT privilege. If user A revokes privilege from user B, then the privileges granted to users C and D are also revoked.</a:t>
            </a:r>
            <a:br>
              <a:rPr lang="en-US" sz="2400"/>
            </a:br>
            <a:endParaRPr lang="en-US" sz="2400"/>
          </a:p>
          <a:p>
            <a:pPr algn="l" rtl="0">
              <a:lnSpc>
                <a:spcPct val="90000"/>
              </a:lnSpc>
            </a:pPr>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urier New" pitchFamily="49" charset="0"/>
              </a:rPr>
              <a:t>CREATE</a:t>
            </a:r>
            <a:r>
              <a:rPr lang="en-US" dirty="0" smtClean="0"/>
              <a:t> </a:t>
            </a:r>
            <a:r>
              <a:rPr lang="en-US" dirty="0" smtClean="0">
                <a:latin typeface="Courier New" pitchFamily="49" charset="0"/>
              </a:rPr>
              <a:t>SEQUENCE</a:t>
            </a:r>
            <a:r>
              <a:rPr lang="en-US" dirty="0" smtClean="0"/>
              <a:t> Statement:</a:t>
            </a:r>
            <a:br>
              <a:rPr lang="en-US" dirty="0" smtClean="0"/>
            </a:br>
            <a:r>
              <a:rPr lang="en-US" dirty="0" smtClean="0"/>
              <a:t>Syntax</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lvl="1">
              <a:tabLst>
                <a:tab pos="1946095" algn="l"/>
              </a:tabLst>
            </a:pPr>
            <a:r>
              <a:rPr lang="en-US" dirty="0" smtClean="0"/>
              <a:t>In the syntax:</a:t>
            </a:r>
          </a:p>
          <a:p>
            <a:pPr lvl="2">
              <a:tabLst>
                <a:tab pos="1946095" algn="l"/>
              </a:tabLst>
            </a:pPr>
            <a:r>
              <a:rPr lang="en-US" i="1" dirty="0" smtClean="0">
                <a:latin typeface="Courier New" pitchFamily="49" charset="0"/>
              </a:rPr>
              <a:t>sequence</a:t>
            </a:r>
            <a:r>
              <a:rPr lang="en-US" dirty="0" smtClean="0"/>
              <a:t>		Is the name of the sequence generator</a:t>
            </a:r>
          </a:p>
          <a:p>
            <a:pPr lvl="2">
              <a:tabLst>
                <a:tab pos="1946095" algn="l"/>
              </a:tabLst>
            </a:pPr>
            <a:r>
              <a:rPr lang="en-US" dirty="0" smtClean="0">
                <a:latin typeface="Courier New" pitchFamily="49" charset="0"/>
              </a:rPr>
              <a:t>INCREMENT</a:t>
            </a:r>
            <a:r>
              <a:rPr lang="en-US" dirty="0" smtClean="0"/>
              <a:t> </a:t>
            </a:r>
            <a:r>
              <a:rPr lang="en-US" dirty="0" smtClean="0">
                <a:latin typeface="Courier New" pitchFamily="49" charset="0"/>
              </a:rPr>
              <a:t>BY</a:t>
            </a:r>
            <a:r>
              <a:rPr lang="en-US" dirty="0" smtClean="0"/>
              <a:t> </a:t>
            </a:r>
            <a:r>
              <a:rPr lang="en-US" i="1" dirty="0" smtClean="0">
                <a:latin typeface="Courier New" pitchFamily="49" charset="0"/>
              </a:rPr>
              <a:t>n</a:t>
            </a:r>
            <a:r>
              <a:rPr lang="en-US" i="1" dirty="0" smtClean="0"/>
              <a:t>		</a:t>
            </a:r>
            <a:r>
              <a:rPr lang="en-US" dirty="0" smtClean="0"/>
              <a:t>Specifies the interval between sequence numbers, where </a:t>
            </a:r>
            <a:r>
              <a:rPr lang="en-US" dirty="0"/>
              <a:t> </a:t>
            </a:r>
            <a:r>
              <a:rPr lang="en-US" i="1" dirty="0" smtClean="0">
                <a:latin typeface="Courier New" pitchFamily="49" charset="0"/>
              </a:rPr>
              <a:t>n</a:t>
            </a:r>
            <a:r>
              <a:rPr lang="en-US" dirty="0" smtClean="0"/>
              <a:t> is an integer (If this clause is omitted, the sequence 			increments by 1.)</a:t>
            </a:r>
          </a:p>
          <a:p>
            <a:pPr lvl="2">
              <a:tabLst>
                <a:tab pos="1946095" algn="l"/>
              </a:tabLst>
            </a:pPr>
            <a:r>
              <a:rPr lang="en-US" dirty="0" smtClean="0">
                <a:latin typeface="Courier New" pitchFamily="49" charset="0"/>
              </a:rPr>
              <a:t>START</a:t>
            </a:r>
            <a:r>
              <a:rPr lang="en-US" dirty="0" smtClean="0"/>
              <a:t> </a:t>
            </a:r>
            <a:r>
              <a:rPr lang="en-US" dirty="0" smtClean="0">
                <a:latin typeface="Courier New" pitchFamily="49" charset="0"/>
              </a:rPr>
              <a:t>WITH</a:t>
            </a:r>
            <a:r>
              <a:rPr lang="en-US" dirty="0" smtClean="0"/>
              <a:t> </a:t>
            </a:r>
            <a:r>
              <a:rPr lang="en-US" i="1" dirty="0" smtClean="0">
                <a:latin typeface="Courier New" pitchFamily="49" charset="0"/>
              </a:rPr>
              <a:t>n</a:t>
            </a:r>
            <a:r>
              <a:rPr lang="en-US" i="1" dirty="0" smtClean="0"/>
              <a:t>		</a:t>
            </a:r>
            <a:r>
              <a:rPr lang="en-US" dirty="0" smtClean="0"/>
              <a:t>Specifies the first sequence number to be generated (If  this clause is omitted, the sequence starts with 1.)</a:t>
            </a:r>
          </a:p>
          <a:p>
            <a:pPr lvl="2">
              <a:tabLst>
                <a:tab pos="1946095" algn="l"/>
              </a:tabLst>
            </a:pPr>
            <a:r>
              <a:rPr lang="en-US" dirty="0" smtClean="0">
                <a:latin typeface="Courier New" pitchFamily="49" charset="0"/>
              </a:rPr>
              <a:t>MAXVALUE</a:t>
            </a:r>
            <a:r>
              <a:rPr lang="en-US" dirty="0" smtClean="0"/>
              <a:t> </a:t>
            </a:r>
            <a:r>
              <a:rPr lang="en-US" i="1" dirty="0" smtClean="0">
                <a:latin typeface="Courier New" pitchFamily="49" charset="0"/>
              </a:rPr>
              <a:t>n</a:t>
            </a:r>
            <a:r>
              <a:rPr lang="en-US" dirty="0" smtClean="0"/>
              <a:t>		Specifies the maximum value the sequence can generate</a:t>
            </a:r>
          </a:p>
          <a:p>
            <a:pPr lvl="2">
              <a:tabLst>
                <a:tab pos="1946095" algn="l"/>
              </a:tabLst>
            </a:pPr>
            <a:r>
              <a:rPr lang="en-US" dirty="0" smtClean="0">
                <a:latin typeface="Courier New" pitchFamily="49" charset="0"/>
              </a:rPr>
              <a:t>NOMAXVALUE</a:t>
            </a:r>
            <a:r>
              <a:rPr lang="en-US" dirty="0" smtClean="0"/>
              <a:t>		Specifies a maximum value of 10^27 for an ascending sequence and –1 for a descending sequence (This is the default option.)</a:t>
            </a:r>
          </a:p>
          <a:p>
            <a:pPr lvl="2">
              <a:tabLst>
                <a:tab pos="1946095" algn="l"/>
              </a:tabLst>
            </a:pPr>
            <a:r>
              <a:rPr lang="en-US" dirty="0" smtClean="0">
                <a:latin typeface="Courier New" pitchFamily="49" charset="0"/>
              </a:rPr>
              <a:t>MINVALUE</a:t>
            </a:r>
            <a:r>
              <a:rPr lang="en-US" dirty="0" smtClean="0"/>
              <a:t> </a:t>
            </a:r>
            <a:r>
              <a:rPr lang="en-US" i="1" dirty="0" smtClean="0">
                <a:latin typeface="Courier New" pitchFamily="49" charset="0"/>
              </a:rPr>
              <a:t>n</a:t>
            </a:r>
            <a:r>
              <a:rPr lang="en-US" i="1" dirty="0" smtClean="0"/>
              <a:t>		</a:t>
            </a:r>
            <a:r>
              <a:rPr lang="en-US" dirty="0" smtClean="0"/>
              <a:t>Specifies the minimum sequence value</a:t>
            </a:r>
          </a:p>
          <a:p>
            <a:pPr lvl="2">
              <a:tabLst>
                <a:tab pos="1946095" algn="l"/>
              </a:tabLst>
            </a:pPr>
            <a:r>
              <a:rPr lang="en-US" dirty="0" smtClean="0">
                <a:latin typeface="Courier New" pitchFamily="49" charset="0"/>
              </a:rPr>
              <a:t>NOMINVALUE</a:t>
            </a:r>
            <a:r>
              <a:rPr lang="en-US" dirty="0" smtClean="0"/>
              <a:t>		Specifies a minimum value of 1 for an ascending sequence and –(10^26) for a descending sequence (This is the default option.)</a:t>
            </a:r>
          </a:p>
          <a:p>
            <a:endParaRPr lang="en-US" dirty="0"/>
          </a:p>
        </p:txBody>
      </p:sp>
    </p:spTree>
    <p:extLst>
      <p:ext uri="{BB962C8B-B14F-4D97-AF65-F5344CB8AC3E}">
        <p14:creationId xmlns:p14="http://schemas.microsoft.com/office/powerpoint/2010/main" val="56357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urier New" pitchFamily="49" charset="0"/>
              </a:rPr>
              <a:t>CREATE</a:t>
            </a:r>
            <a:r>
              <a:rPr lang="en-US" dirty="0" smtClean="0"/>
              <a:t> </a:t>
            </a:r>
            <a:r>
              <a:rPr lang="en-US" dirty="0" smtClean="0">
                <a:latin typeface="Courier New" pitchFamily="49" charset="0"/>
              </a:rPr>
              <a:t>SEQUENCE</a:t>
            </a:r>
            <a:r>
              <a:rPr lang="en-US" dirty="0" smtClean="0"/>
              <a:t> Statement:</a:t>
            </a:r>
            <a:br>
              <a:rPr lang="en-US" dirty="0" smtClean="0"/>
            </a:br>
            <a:r>
              <a:rPr lang="en-US" dirty="0" smtClean="0"/>
              <a:t>Syntax</a:t>
            </a:r>
            <a:endParaRPr lang="en-US" dirty="0"/>
          </a:p>
        </p:txBody>
      </p:sp>
      <p:sp>
        <p:nvSpPr>
          <p:cNvPr id="3" name="Content Placeholder 2"/>
          <p:cNvSpPr>
            <a:spLocks noGrp="1"/>
          </p:cNvSpPr>
          <p:nvPr>
            <p:ph idx="1"/>
          </p:nvPr>
        </p:nvSpPr>
        <p:spPr/>
        <p:txBody>
          <a:bodyPr>
            <a:normAutofit lnSpcReduction="10000"/>
          </a:bodyPr>
          <a:lstStyle/>
          <a:p>
            <a:pPr lvl="2">
              <a:spcBef>
                <a:spcPct val="25000"/>
              </a:spcBef>
              <a:buFont typeface="Times New Roman" charset="0"/>
              <a:buNone/>
            </a:pPr>
            <a:r>
              <a:rPr lang="en-US" dirty="0" smtClean="0">
                <a:latin typeface="Courier New" pitchFamily="49" charset="0"/>
              </a:rPr>
              <a:t>CYCLE | NOCYCLE</a:t>
            </a:r>
            <a:r>
              <a:rPr lang="en-US" dirty="0" smtClean="0"/>
              <a:t>		Specifies whether the sequence continues to generate values after reaching its maximum or minimum value (</a:t>
            </a:r>
            <a:r>
              <a:rPr lang="en-US" dirty="0" smtClean="0">
                <a:latin typeface="Courier New" pitchFamily="49" charset="0"/>
              </a:rPr>
              <a:t>NOCYCLE</a:t>
            </a:r>
            <a:r>
              <a:rPr lang="en-US" dirty="0" smtClean="0"/>
              <a:t> is the default option.)</a:t>
            </a:r>
          </a:p>
          <a:p>
            <a:pPr lvl="2">
              <a:buFont typeface="Times New Roman" charset="0"/>
              <a:buNone/>
            </a:pPr>
            <a:r>
              <a:rPr lang="en-US" dirty="0" smtClean="0">
                <a:latin typeface="Courier New" pitchFamily="49" charset="0"/>
              </a:rPr>
              <a:t>CACHE</a:t>
            </a:r>
            <a:r>
              <a:rPr lang="en-US" i="1" dirty="0" smtClean="0">
                <a:latin typeface="Courier New" pitchFamily="49" charset="0"/>
              </a:rPr>
              <a:t> n</a:t>
            </a:r>
            <a:r>
              <a:rPr lang="en-US" dirty="0" smtClean="0">
                <a:latin typeface="Courier New" pitchFamily="49" charset="0"/>
              </a:rPr>
              <a:t> | NOCACHE	</a:t>
            </a:r>
            <a:r>
              <a:rPr lang="en-US" dirty="0" smtClean="0"/>
              <a:t>Specifies how many values the Oracle server pre-allocates and keeps in memory (By default, the Oracle server caches 20 values.)</a:t>
            </a:r>
          </a:p>
          <a:p>
            <a:pPr lvl="2">
              <a:buFont typeface="Times New Roman" charset="0"/>
              <a:buNone/>
            </a:pPr>
            <a:r>
              <a:rPr lang="en-US" dirty="0" smtClean="0"/>
              <a:t>To </a:t>
            </a:r>
            <a:r>
              <a:rPr lang="en-US" dirty="0"/>
              <a:t>improve performance, </a:t>
            </a:r>
            <a:r>
              <a:rPr lang="en-US" b="1" dirty="0"/>
              <a:t>SQL</a:t>
            </a:r>
            <a:r>
              <a:rPr lang="en-US" dirty="0"/>
              <a:t> Server pre-allocates the number of </a:t>
            </a:r>
            <a:r>
              <a:rPr lang="en-US" b="1" dirty="0"/>
              <a:t>sequence</a:t>
            </a:r>
            <a:r>
              <a:rPr lang="en-US" dirty="0"/>
              <a:t> numbers specified by the </a:t>
            </a:r>
            <a:r>
              <a:rPr lang="en-US" b="1" dirty="0"/>
              <a:t>CACHE</a:t>
            </a:r>
            <a:r>
              <a:rPr lang="en-US" dirty="0"/>
              <a:t> argument. For an example, a new </a:t>
            </a:r>
            <a:r>
              <a:rPr lang="en-US" b="1" dirty="0"/>
              <a:t>sequence</a:t>
            </a:r>
            <a:r>
              <a:rPr lang="en-US" dirty="0"/>
              <a:t> is created with a starting value of 1 and a </a:t>
            </a:r>
            <a:r>
              <a:rPr lang="en-US" b="1" dirty="0"/>
              <a:t>cache</a:t>
            </a:r>
            <a:r>
              <a:rPr lang="en-US" dirty="0"/>
              <a:t> size of 15. When the first value is needed, values 1 through 15 are made available from memory.</a:t>
            </a:r>
            <a:endParaRPr lang="en-US" dirty="0" smtClean="0"/>
          </a:p>
          <a:p>
            <a:endParaRPr lang="en-US" dirty="0"/>
          </a:p>
        </p:txBody>
      </p:sp>
    </p:spTree>
    <p:extLst>
      <p:ext uri="{BB962C8B-B14F-4D97-AF65-F5344CB8AC3E}">
        <p14:creationId xmlns:p14="http://schemas.microsoft.com/office/powerpoint/2010/main" val="1239001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5" name="Rectangle 5"/>
          <p:cNvSpPr>
            <a:spLocks noGrp="1" noChangeArrowheads="1"/>
          </p:cNvSpPr>
          <p:nvPr>
            <p:ph type="title"/>
          </p:nvPr>
        </p:nvSpPr>
        <p:spPr/>
        <p:txBody>
          <a:bodyPr/>
          <a:lstStyle/>
          <a:p>
            <a:r>
              <a:rPr lang="en-US"/>
              <a:t>Creating a Sequence</a:t>
            </a:r>
          </a:p>
        </p:txBody>
      </p:sp>
      <p:sp>
        <p:nvSpPr>
          <p:cNvPr id="353286" name="Rectangle 6"/>
          <p:cNvSpPr>
            <a:spLocks noGrp="1" noChangeArrowheads="1"/>
          </p:cNvSpPr>
          <p:nvPr>
            <p:ph type="body" idx="1"/>
          </p:nvPr>
        </p:nvSpPr>
        <p:spPr>
          <a:xfrm>
            <a:off x="609600" y="1449388"/>
            <a:ext cx="7918450" cy="1096962"/>
          </a:xfrm>
        </p:spPr>
        <p:txBody>
          <a:bodyPr>
            <a:normAutofit fontScale="85000" lnSpcReduction="20000"/>
          </a:bodyPr>
          <a:lstStyle/>
          <a:p>
            <a:pPr lvl="1"/>
            <a:r>
              <a:rPr lang="en-US"/>
              <a:t>Create a sequence named </a:t>
            </a:r>
            <a:r>
              <a:rPr lang="en-US">
                <a:latin typeface="Courier New" pitchFamily="49" charset="0"/>
              </a:rPr>
              <a:t>DEPT_DEPTID_SEQ</a:t>
            </a:r>
            <a:r>
              <a:rPr lang="en-US"/>
              <a:t> to be used for the primary key of the </a:t>
            </a:r>
            <a:r>
              <a:rPr lang="en-US">
                <a:latin typeface="Courier New" pitchFamily="49" charset="0"/>
              </a:rPr>
              <a:t>DEPARTMENTS</a:t>
            </a:r>
            <a:r>
              <a:rPr lang="en-US"/>
              <a:t> table.</a:t>
            </a:r>
          </a:p>
          <a:p>
            <a:pPr lvl="1"/>
            <a:r>
              <a:rPr lang="en-US"/>
              <a:t>Do not use the </a:t>
            </a:r>
            <a:r>
              <a:rPr lang="en-US">
                <a:latin typeface="Courier New" pitchFamily="49" charset="0"/>
              </a:rPr>
              <a:t>CYCLE</a:t>
            </a:r>
            <a:r>
              <a:rPr lang="en-US"/>
              <a:t> option.</a:t>
            </a:r>
          </a:p>
        </p:txBody>
      </p:sp>
      <p:sp>
        <p:nvSpPr>
          <p:cNvPr id="353284" name="Rectangle 4"/>
          <p:cNvSpPr>
            <a:spLocks noChangeArrowheads="1"/>
          </p:cNvSpPr>
          <p:nvPr/>
        </p:nvSpPr>
        <p:spPr bwMode="blackGray">
          <a:xfrm>
            <a:off x="857250" y="2743200"/>
            <a:ext cx="7448550" cy="21510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rtl="0" eaLnBrk="0" fontAlgn="auto" hangingPunct="0">
              <a:spcAft>
                <a:spcPts val="0"/>
              </a:spcAft>
              <a:tabLst>
                <a:tab pos="1200150" algn="l"/>
              </a:tabLst>
            </a:pPr>
            <a:r>
              <a:rPr lang="en-US">
                <a:solidFill>
                  <a:srgbClr val="000000"/>
                </a:solidFill>
                <a:latin typeface="Courier New" pitchFamily="49" charset="0"/>
              </a:rPr>
              <a:t>CREATE SEQUENCE dept_deptid_seq</a:t>
            </a:r>
          </a:p>
          <a:p>
            <a:pPr algn="l" rtl="0" eaLnBrk="0" fontAlgn="auto" hangingPunct="0">
              <a:spcAft>
                <a:spcPts val="0"/>
              </a:spcAft>
              <a:tabLst>
                <a:tab pos="1200150" algn="l"/>
              </a:tabLst>
            </a:pPr>
            <a:r>
              <a:rPr lang="en-US">
                <a:solidFill>
                  <a:srgbClr val="000000"/>
                </a:solidFill>
                <a:latin typeface="Courier New" pitchFamily="49" charset="0"/>
              </a:rPr>
              <a:t>                INCREMENT BY 10</a:t>
            </a:r>
          </a:p>
          <a:p>
            <a:pPr algn="l" rtl="0" eaLnBrk="0" fontAlgn="auto" hangingPunct="0">
              <a:spcAft>
                <a:spcPts val="0"/>
              </a:spcAft>
              <a:tabLst>
                <a:tab pos="1200150" algn="l"/>
              </a:tabLst>
            </a:pPr>
            <a:r>
              <a:rPr lang="en-US">
                <a:solidFill>
                  <a:srgbClr val="000000"/>
                </a:solidFill>
                <a:latin typeface="Courier New" pitchFamily="49" charset="0"/>
              </a:rPr>
              <a:t>                START WITH 120</a:t>
            </a:r>
          </a:p>
          <a:p>
            <a:pPr algn="l" rtl="0" eaLnBrk="0" fontAlgn="auto" hangingPunct="0">
              <a:spcAft>
                <a:spcPts val="0"/>
              </a:spcAft>
              <a:tabLst>
                <a:tab pos="1200150" algn="l"/>
              </a:tabLst>
            </a:pPr>
            <a:r>
              <a:rPr lang="en-US">
                <a:solidFill>
                  <a:srgbClr val="000000"/>
                </a:solidFill>
                <a:latin typeface="Courier New" pitchFamily="49" charset="0"/>
              </a:rPr>
              <a:t>                MAXVALUE 9999</a:t>
            </a:r>
          </a:p>
          <a:p>
            <a:pPr algn="l" rtl="0" eaLnBrk="0" fontAlgn="auto" hangingPunct="0">
              <a:spcAft>
                <a:spcPts val="0"/>
              </a:spcAft>
              <a:tabLst>
                <a:tab pos="1200150" algn="l"/>
              </a:tabLst>
            </a:pPr>
            <a:r>
              <a:rPr lang="en-US">
                <a:solidFill>
                  <a:srgbClr val="000000"/>
                </a:solidFill>
                <a:latin typeface="Courier New" pitchFamily="49" charset="0"/>
              </a:rPr>
              <a:t>                NOCACHE</a:t>
            </a:r>
          </a:p>
          <a:p>
            <a:pPr algn="l" rtl="0" eaLnBrk="0" fontAlgn="auto" hangingPunct="0">
              <a:spcAft>
                <a:spcPts val="0"/>
              </a:spcAft>
              <a:tabLst>
                <a:tab pos="1200150" algn="l"/>
              </a:tabLst>
            </a:pPr>
            <a:r>
              <a:rPr lang="en-US">
                <a:solidFill>
                  <a:srgbClr val="000000"/>
                </a:solidFill>
                <a:latin typeface="Courier New" pitchFamily="49" charset="0"/>
              </a:rPr>
              <a:t>                NOCYCLE;</a:t>
            </a:r>
          </a:p>
          <a:p>
            <a:pPr algn="l" rtl="0" eaLnBrk="0" fontAlgn="auto" hangingPunct="0">
              <a:spcAft>
                <a:spcPts val="0"/>
              </a:spcAft>
              <a:tabLst>
                <a:tab pos="1200150" algn="l"/>
              </a:tabLst>
            </a:pPr>
            <a:endParaRPr lang="en-US">
              <a:solidFill>
                <a:srgbClr val="000000"/>
              </a:solidFill>
              <a:latin typeface="Courier New" pitchFamily="49" charset="0"/>
            </a:endParaRPr>
          </a:p>
        </p:txBody>
      </p:sp>
      <p:pic>
        <p:nvPicPr>
          <p:cNvPr id="353287" name="Picture 7" descr="C:\project-SQLFund1\images\img11seq.gif"/>
          <p:cNvPicPr>
            <a:picLocks noChangeAspect="1" noChangeArrowheads="1"/>
          </p:cNvPicPr>
          <p:nvPr/>
        </p:nvPicPr>
        <p:blipFill>
          <a:blip r:embed="rId3" cstate="print"/>
          <a:srcRect/>
          <a:stretch>
            <a:fillRect/>
          </a:stretch>
        </p:blipFill>
        <p:spPr bwMode="gray">
          <a:xfrm>
            <a:off x="838200" y="4648200"/>
            <a:ext cx="2149475" cy="263525"/>
          </a:xfrm>
          <a:prstGeom prst="rect">
            <a:avLst/>
          </a:prstGeom>
          <a:noFill/>
        </p:spPr>
      </p:pic>
    </p:spTree>
    <p:extLst>
      <p:ext uri="{BB962C8B-B14F-4D97-AF65-F5344CB8AC3E}">
        <p14:creationId xmlns:p14="http://schemas.microsoft.com/office/powerpoint/2010/main" val="958572562"/>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urier New" pitchFamily="49" charset="0"/>
              </a:rPr>
              <a:t>NEXTVAL</a:t>
            </a:r>
            <a:r>
              <a:rPr lang="en-US" dirty="0" smtClean="0"/>
              <a:t> and </a:t>
            </a:r>
            <a:r>
              <a:rPr lang="en-US" dirty="0" smtClean="0">
                <a:latin typeface="Courier New" pitchFamily="49" charset="0"/>
              </a:rPr>
              <a:t>CURRVAL</a:t>
            </a:r>
            <a:endParaRPr lang="en-US" dirty="0"/>
          </a:p>
        </p:txBody>
      </p:sp>
      <p:sp>
        <p:nvSpPr>
          <p:cNvPr id="3" name="Content Placeholder 2"/>
          <p:cNvSpPr>
            <a:spLocks noGrp="1"/>
          </p:cNvSpPr>
          <p:nvPr>
            <p:ph idx="1"/>
          </p:nvPr>
        </p:nvSpPr>
        <p:spPr/>
        <p:txBody>
          <a:bodyPr>
            <a:normAutofit lnSpcReduction="10000"/>
          </a:bodyPr>
          <a:lstStyle/>
          <a:p>
            <a:r>
              <a:rPr lang="en-US" dirty="0" smtClean="0"/>
              <a:t>After you create your sequence, it generates sequential numbers for use in your tables. Reference the sequence values by using the </a:t>
            </a:r>
            <a:r>
              <a:rPr lang="en-US" dirty="0" smtClean="0">
                <a:solidFill>
                  <a:schemeClr val="tx1"/>
                </a:solidFill>
                <a:latin typeface="Courier New" pitchFamily="49" charset="0"/>
              </a:rPr>
              <a:t>NEXTVAL</a:t>
            </a:r>
            <a:r>
              <a:rPr lang="en-US" dirty="0" smtClean="0">
                <a:solidFill>
                  <a:schemeClr val="tx1"/>
                </a:solidFill>
              </a:rPr>
              <a:t> and </a:t>
            </a:r>
            <a:r>
              <a:rPr lang="en-US" dirty="0" smtClean="0">
                <a:solidFill>
                  <a:schemeClr val="tx1"/>
                </a:solidFill>
                <a:latin typeface="Courier New" pitchFamily="49" charset="0"/>
              </a:rPr>
              <a:t>CURRVAL</a:t>
            </a:r>
            <a:r>
              <a:rPr lang="en-US" dirty="0" smtClean="0">
                <a:solidFill>
                  <a:schemeClr val="tx1"/>
                </a:solidFill>
              </a:rPr>
              <a:t> </a:t>
            </a:r>
          </a:p>
          <a:p>
            <a:pPr marL="342900" lvl="1" indent="-342900">
              <a:buFont typeface="Arial" pitchFamily="34" charset="0"/>
              <a:buChar char="•"/>
            </a:pPr>
            <a:r>
              <a:rPr lang="en-US" dirty="0" smtClean="0">
                <a:latin typeface="Courier New" pitchFamily="49" charset="0"/>
              </a:rPr>
              <a:t>NEXTVAL</a:t>
            </a:r>
            <a:r>
              <a:rPr lang="en-US" dirty="0" smtClean="0"/>
              <a:t> returns the next available sequence value. It returns a unique value every time it is referenced, even for different users.</a:t>
            </a:r>
          </a:p>
          <a:p>
            <a:pPr marL="342900" lvl="1" indent="-342900">
              <a:buFont typeface="Arial" pitchFamily="34" charset="0"/>
              <a:buChar char="•"/>
            </a:pPr>
            <a:r>
              <a:rPr lang="en-US" dirty="0" smtClean="0">
                <a:latin typeface="Courier New" pitchFamily="49" charset="0"/>
              </a:rPr>
              <a:t>CURRVAL</a:t>
            </a:r>
            <a:r>
              <a:rPr lang="en-US" dirty="0" smtClean="0"/>
              <a:t> obtains the current sequence value.</a:t>
            </a:r>
          </a:p>
          <a:p>
            <a:pPr marL="342900" lvl="1" indent="-342900">
              <a:buFont typeface="Arial" pitchFamily="34" charset="0"/>
              <a:buChar char="•"/>
            </a:pPr>
            <a:r>
              <a:rPr lang="en-US" dirty="0" smtClean="0">
                <a:latin typeface="Courier New" pitchFamily="49" charset="0"/>
              </a:rPr>
              <a:t>NEXTVAL</a:t>
            </a:r>
            <a:r>
              <a:rPr lang="en-US" dirty="0" smtClean="0"/>
              <a:t> must be issued for that sequence before </a:t>
            </a:r>
            <a:r>
              <a:rPr lang="en-US" dirty="0" smtClean="0">
                <a:latin typeface="Courier New" pitchFamily="49" charset="0"/>
              </a:rPr>
              <a:t>CURRVAL</a:t>
            </a:r>
            <a:r>
              <a:rPr lang="en-US" dirty="0" smtClean="0"/>
              <a:t> contains a value.</a:t>
            </a:r>
          </a:p>
        </p:txBody>
      </p:sp>
    </p:spTree>
    <p:extLst>
      <p:ext uri="{BB962C8B-B14F-4D97-AF65-F5344CB8AC3E}">
        <p14:creationId xmlns:p14="http://schemas.microsoft.com/office/powerpoint/2010/main" val="3007189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3600" b="1" dirty="0" smtClean="0"/>
              <a:t>Rules for Using </a:t>
            </a:r>
            <a:r>
              <a:rPr lang="en-US" sz="3600" b="1" dirty="0" smtClean="0">
                <a:latin typeface="Courier New" pitchFamily="49" charset="0"/>
              </a:rPr>
              <a:t>NEXTVAL</a:t>
            </a:r>
            <a:r>
              <a:rPr lang="en-US" sz="3600" b="1" dirty="0" smtClean="0"/>
              <a:t> and </a:t>
            </a:r>
            <a:r>
              <a:rPr lang="en-US" sz="3600" b="1" dirty="0" smtClean="0">
                <a:latin typeface="Courier New" pitchFamily="49" charset="0"/>
              </a:rPr>
              <a:t>CURRVAL</a:t>
            </a:r>
            <a:r>
              <a:rPr lang="en-US" b="1" dirty="0" smtClean="0">
                <a:latin typeface="Courier New" pitchFamily="49" charset="0"/>
              </a:rPr>
              <a:t/>
            </a:r>
            <a:br>
              <a:rPr lang="en-US" b="1" dirty="0" smtClean="0">
                <a:latin typeface="Courier New" pitchFamily="49" charset="0"/>
              </a:rPr>
            </a:b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pPr lvl="1"/>
            <a:r>
              <a:rPr lang="en-US" dirty="0" smtClean="0"/>
              <a:t>You can use </a:t>
            </a:r>
            <a:r>
              <a:rPr lang="en-US" dirty="0" smtClean="0">
                <a:latin typeface="Courier New" pitchFamily="49" charset="0"/>
              </a:rPr>
              <a:t>NEXTVAL</a:t>
            </a:r>
            <a:r>
              <a:rPr lang="en-US" dirty="0" smtClean="0"/>
              <a:t> and </a:t>
            </a:r>
            <a:r>
              <a:rPr lang="en-US" dirty="0" smtClean="0">
                <a:latin typeface="Courier New" pitchFamily="49" charset="0"/>
              </a:rPr>
              <a:t>CURRVAL</a:t>
            </a:r>
            <a:r>
              <a:rPr lang="en-US" dirty="0" smtClean="0"/>
              <a:t> in the following contexts:</a:t>
            </a:r>
          </a:p>
          <a:p>
            <a:pPr lvl="2"/>
            <a:r>
              <a:rPr lang="en-US" dirty="0" smtClean="0"/>
              <a:t>The </a:t>
            </a:r>
            <a:r>
              <a:rPr lang="en-US" dirty="0" smtClean="0">
                <a:latin typeface="Courier New" pitchFamily="49" charset="0"/>
              </a:rPr>
              <a:t>SELECT</a:t>
            </a:r>
            <a:r>
              <a:rPr lang="en-US" dirty="0" smtClean="0"/>
              <a:t> list of a </a:t>
            </a:r>
            <a:r>
              <a:rPr lang="en-US" dirty="0" smtClean="0">
                <a:latin typeface="Courier New" pitchFamily="49" charset="0"/>
              </a:rPr>
              <a:t>SELECT</a:t>
            </a:r>
            <a:r>
              <a:rPr lang="en-US" dirty="0" smtClean="0"/>
              <a:t> statement that is not part of a </a:t>
            </a:r>
            <a:r>
              <a:rPr lang="en-US" dirty="0" err="1" smtClean="0"/>
              <a:t>subquery</a:t>
            </a:r>
            <a:endParaRPr lang="en-US" dirty="0" smtClean="0"/>
          </a:p>
          <a:p>
            <a:pPr lvl="2"/>
            <a:r>
              <a:rPr lang="en-US" dirty="0" smtClean="0"/>
              <a:t>The </a:t>
            </a:r>
            <a:r>
              <a:rPr lang="en-US" dirty="0" smtClean="0">
                <a:latin typeface="Courier New" pitchFamily="49" charset="0"/>
              </a:rPr>
              <a:t>SELECT</a:t>
            </a:r>
            <a:r>
              <a:rPr lang="en-US" dirty="0" smtClean="0"/>
              <a:t> list of a </a:t>
            </a:r>
            <a:r>
              <a:rPr lang="en-US" dirty="0" err="1" smtClean="0"/>
              <a:t>subquery</a:t>
            </a:r>
            <a:r>
              <a:rPr lang="en-US" dirty="0" smtClean="0"/>
              <a:t> in an </a:t>
            </a:r>
            <a:r>
              <a:rPr lang="en-US" dirty="0" smtClean="0">
                <a:latin typeface="Courier New" pitchFamily="49" charset="0"/>
              </a:rPr>
              <a:t>INSERT</a:t>
            </a:r>
            <a:r>
              <a:rPr lang="en-US" dirty="0" smtClean="0"/>
              <a:t> statement</a:t>
            </a:r>
          </a:p>
          <a:p>
            <a:pPr lvl="2"/>
            <a:r>
              <a:rPr lang="en-US" dirty="0" smtClean="0"/>
              <a:t>The </a:t>
            </a:r>
            <a:r>
              <a:rPr lang="en-US" dirty="0" smtClean="0">
                <a:latin typeface="Courier New" pitchFamily="49" charset="0"/>
              </a:rPr>
              <a:t>VALUES</a:t>
            </a:r>
            <a:r>
              <a:rPr lang="en-US" dirty="0" smtClean="0"/>
              <a:t> clause of an </a:t>
            </a:r>
            <a:r>
              <a:rPr lang="en-US" dirty="0" smtClean="0">
                <a:latin typeface="Courier New" pitchFamily="49" charset="0"/>
              </a:rPr>
              <a:t>INSERT</a:t>
            </a:r>
            <a:r>
              <a:rPr lang="en-US" dirty="0" smtClean="0"/>
              <a:t> statement</a:t>
            </a:r>
          </a:p>
          <a:p>
            <a:pPr lvl="2"/>
            <a:r>
              <a:rPr lang="en-US" dirty="0" smtClean="0"/>
              <a:t>The </a:t>
            </a:r>
            <a:r>
              <a:rPr lang="en-US" dirty="0" smtClean="0">
                <a:latin typeface="Courier New" pitchFamily="49" charset="0"/>
              </a:rPr>
              <a:t>SET</a:t>
            </a:r>
            <a:r>
              <a:rPr lang="en-US" dirty="0" smtClean="0"/>
              <a:t> clause of an </a:t>
            </a:r>
            <a:r>
              <a:rPr lang="en-US" dirty="0" smtClean="0">
                <a:latin typeface="Courier New" pitchFamily="49" charset="0"/>
              </a:rPr>
              <a:t>UPDATE</a:t>
            </a:r>
            <a:r>
              <a:rPr lang="en-US" dirty="0" smtClean="0"/>
              <a:t> statement</a:t>
            </a:r>
          </a:p>
          <a:p>
            <a:pPr lvl="1"/>
            <a:r>
              <a:rPr lang="en-US" dirty="0" smtClean="0"/>
              <a:t>You cannot use </a:t>
            </a:r>
            <a:r>
              <a:rPr lang="en-US" dirty="0" smtClean="0">
                <a:latin typeface="Courier New" pitchFamily="49" charset="0"/>
              </a:rPr>
              <a:t>NEXTVAL</a:t>
            </a:r>
            <a:r>
              <a:rPr lang="en-US" dirty="0" smtClean="0"/>
              <a:t> and </a:t>
            </a:r>
            <a:r>
              <a:rPr lang="en-US" dirty="0" smtClean="0">
                <a:latin typeface="Courier New" pitchFamily="49" charset="0"/>
              </a:rPr>
              <a:t>CURRVAL</a:t>
            </a:r>
            <a:r>
              <a:rPr lang="en-US" dirty="0" smtClean="0"/>
              <a:t> in the following contexts:</a:t>
            </a:r>
          </a:p>
          <a:p>
            <a:pPr lvl="2"/>
            <a:r>
              <a:rPr lang="en-US" dirty="0" smtClean="0"/>
              <a:t>The </a:t>
            </a:r>
            <a:r>
              <a:rPr lang="en-US" dirty="0" smtClean="0">
                <a:latin typeface="Courier New" pitchFamily="49" charset="0"/>
              </a:rPr>
              <a:t>SELECT</a:t>
            </a:r>
            <a:r>
              <a:rPr lang="en-US" dirty="0" smtClean="0"/>
              <a:t> list of a view</a:t>
            </a:r>
          </a:p>
          <a:p>
            <a:pPr lvl="2"/>
            <a:r>
              <a:rPr lang="en-US" dirty="0" smtClean="0"/>
              <a:t>A </a:t>
            </a:r>
            <a:r>
              <a:rPr lang="en-US" dirty="0" smtClean="0">
                <a:latin typeface="Courier New" pitchFamily="49" charset="0"/>
              </a:rPr>
              <a:t>SELECT</a:t>
            </a:r>
            <a:r>
              <a:rPr lang="en-US" dirty="0" smtClean="0"/>
              <a:t> statement with the </a:t>
            </a:r>
            <a:r>
              <a:rPr lang="en-US" dirty="0" smtClean="0">
                <a:latin typeface="Courier New" pitchFamily="49" charset="0"/>
              </a:rPr>
              <a:t>DISTINCT</a:t>
            </a:r>
            <a:r>
              <a:rPr lang="en-US" dirty="0" smtClean="0"/>
              <a:t> keyword</a:t>
            </a:r>
          </a:p>
          <a:p>
            <a:pPr lvl="2"/>
            <a:r>
              <a:rPr lang="en-US" dirty="0" smtClean="0"/>
              <a:t>A </a:t>
            </a:r>
            <a:r>
              <a:rPr lang="en-US" dirty="0" smtClean="0">
                <a:latin typeface="Courier New" pitchFamily="49" charset="0"/>
              </a:rPr>
              <a:t>SELECT</a:t>
            </a:r>
            <a:r>
              <a:rPr lang="en-US" dirty="0" smtClean="0"/>
              <a:t> statement with </a:t>
            </a:r>
            <a:r>
              <a:rPr lang="en-US" dirty="0" smtClean="0">
                <a:latin typeface="Courier New" pitchFamily="49" charset="0"/>
              </a:rPr>
              <a:t>GROUP</a:t>
            </a:r>
            <a:r>
              <a:rPr lang="en-US" dirty="0" smtClean="0"/>
              <a:t> </a:t>
            </a:r>
            <a:r>
              <a:rPr lang="en-US" dirty="0" smtClean="0">
                <a:latin typeface="Courier New" pitchFamily="49" charset="0"/>
              </a:rPr>
              <a:t>BY</a:t>
            </a:r>
            <a:r>
              <a:rPr lang="en-US" dirty="0" smtClean="0"/>
              <a:t>, </a:t>
            </a:r>
            <a:r>
              <a:rPr lang="en-US" dirty="0" smtClean="0">
                <a:latin typeface="Courier New" pitchFamily="49" charset="0"/>
              </a:rPr>
              <a:t>HAVING</a:t>
            </a:r>
            <a:r>
              <a:rPr lang="en-US" dirty="0" smtClean="0"/>
              <a:t>, or </a:t>
            </a:r>
            <a:r>
              <a:rPr lang="en-US" dirty="0" smtClean="0">
                <a:latin typeface="Courier New" pitchFamily="49" charset="0"/>
              </a:rPr>
              <a:t>ORDER</a:t>
            </a:r>
            <a:r>
              <a:rPr lang="en-US" dirty="0" smtClean="0"/>
              <a:t> </a:t>
            </a:r>
            <a:r>
              <a:rPr lang="en-US" dirty="0" smtClean="0">
                <a:latin typeface="Courier New" pitchFamily="49" charset="0"/>
              </a:rPr>
              <a:t>BY</a:t>
            </a:r>
            <a:r>
              <a:rPr lang="en-US" dirty="0" smtClean="0"/>
              <a:t> clauses</a:t>
            </a:r>
          </a:p>
          <a:p>
            <a:pPr lvl="2"/>
            <a:r>
              <a:rPr lang="en-US" dirty="0" smtClean="0"/>
              <a:t>A </a:t>
            </a:r>
            <a:r>
              <a:rPr lang="en-US" dirty="0" err="1" smtClean="0"/>
              <a:t>subquery</a:t>
            </a:r>
            <a:r>
              <a:rPr lang="en-US" dirty="0" smtClean="0"/>
              <a:t> in a </a:t>
            </a:r>
            <a:r>
              <a:rPr lang="en-US" dirty="0" smtClean="0">
                <a:latin typeface="Courier New" pitchFamily="49" charset="0"/>
              </a:rPr>
              <a:t>SELECT</a:t>
            </a:r>
            <a:r>
              <a:rPr lang="en-US" dirty="0" smtClean="0"/>
              <a:t>, </a:t>
            </a:r>
            <a:r>
              <a:rPr lang="en-US" dirty="0" smtClean="0">
                <a:latin typeface="Courier New" pitchFamily="49" charset="0"/>
              </a:rPr>
              <a:t>DELETE</a:t>
            </a:r>
            <a:r>
              <a:rPr lang="en-US" dirty="0" smtClean="0"/>
              <a:t>, or </a:t>
            </a:r>
            <a:r>
              <a:rPr lang="en-US" dirty="0" smtClean="0">
                <a:latin typeface="Courier New" pitchFamily="49" charset="0"/>
              </a:rPr>
              <a:t>UPDATE</a:t>
            </a:r>
            <a:r>
              <a:rPr lang="en-US" dirty="0" smtClean="0"/>
              <a:t> statement</a:t>
            </a:r>
          </a:p>
          <a:p>
            <a:pPr lvl="2"/>
            <a:r>
              <a:rPr lang="en-US" dirty="0" smtClean="0"/>
              <a:t>The </a:t>
            </a:r>
            <a:r>
              <a:rPr lang="en-US" dirty="0" smtClean="0">
                <a:latin typeface="Courier New" pitchFamily="49" charset="0"/>
              </a:rPr>
              <a:t>DEFAULT</a:t>
            </a:r>
            <a:r>
              <a:rPr lang="en-US" dirty="0" smtClean="0"/>
              <a:t> expression in a </a:t>
            </a:r>
            <a:r>
              <a:rPr lang="en-US" dirty="0" smtClean="0">
                <a:latin typeface="Courier New" pitchFamily="49" charset="0"/>
              </a:rPr>
              <a:t>CREATE</a:t>
            </a:r>
            <a:r>
              <a:rPr lang="en-US" dirty="0" smtClean="0"/>
              <a:t> </a:t>
            </a:r>
            <a:r>
              <a:rPr lang="en-US" dirty="0" smtClean="0">
                <a:latin typeface="Courier New" pitchFamily="49" charset="0"/>
              </a:rPr>
              <a:t>TABLE</a:t>
            </a:r>
            <a:r>
              <a:rPr lang="en-US" dirty="0" smtClean="0"/>
              <a:t> or </a:t>
            </a:r>
            <a:r>
              <a:rPr lang="en-US" dirty="0" smtClean="0">
                <a:latin typeface="Courier New" pitchFamily="49" charset="0"/>
              </a:rPr>
              <a:t>ALTER</a:t>
            </a:r>
            <a:r>
              <a:rPr lang="en-US" dirty="0" smtClean="0"/>
              <a:t> </a:t>
            </a:r>
            <a:r>
              <a:rPr lang="en-US" dirty="0" smtClean="0">
                <a:latin typeface="Courier New" pitchFamily="49" charset="0"/>
              </a:rPr>
              <a:t>TABLE</a:t>
            </a:r>
            <a:r>
              <a:rPr lang="en-US" dirty="0" smtClean="0"/>
              <a:t> statement</a:t>
            </a:r>
            <a:endParaRPr lang="en-US" dirty="0"/>
          </a:p>
        </p:txBody>
      </p:sp>
    </p:spTree>
    <p:extLst>
      <p:ext uri="{BB962C8B-B14F-4D97-AF65-F5344CB8AC3E}">
        <p14:creationId xmlns:p14="http://schemas.microsoft.com/office/powerpoint/2010/main" val="3468131251"/>
      </p:ext>
    </p:extLst>
  </p:cSld>
  <p:clrMapOvr>
    <a:masterClrMapping/>
  </p:clrMapOvr>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1475</Words>
  <Application>Microsoft Office PowerPoint</Application>
  <PresentationFormat>On-screen Show (4:3)</PresentationFormat>
  <Paragraphs>230</Paragraphs>
  <Slides>41</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41</vt:i4>
      </vt:variant>
    </vt:vector>
  </HeadingPairs>
  <TitlesOfParts>
    <vt:vector size="49" baseType="lpstr">
      <vt:lpstr>SimSun</vt:lpstr>
      <vt:lpstr>Arabic Typesetting</vt:lpstr>
      <vt:lpstr>Arial</vt:lpstr>
      <vt:lpstr>Calibri</vt:lpstr>
      <vt:lpstr>Courier New</vt:lpstr>
      <vt:lpstr>Times New Roman</vt:lpstr>
      <vt:lpstr>تصميم افتراضي</vt:lpstr>
      <vt:lpstr>Office Theme</vt:lpstr>
      <vt:lpstr>Chapter 5</vt:lpstr>
      <vt:lpstr>Sequences</vt:lpstr>
      <vt:lpstr>Sequences</vt:lpstr>
      <vt:lpstr>CREATE SEQUENCE Statement: Syntax</vt:lpstr>
      <vt:lpstr>CREATE SEQUENCE Statement: Syntax</vt:lpstr>
      <vt:lpstr>CREATE SEQUENCE Statement: Syntax</vt:lpstr>
      <vt:lpstr>Creating a Sequence</vt:lpstr>
      <vt:lpstr>NEXTVAL and CURRVAL</vt:lpstr>
      <vt:lpstr>Rules for Using NEXTVAL and CURRVAL </vt:lpstr>
      <vt:lpstr>Using a Sequence</vt:lpstr>
      <vt:lpstr>Caching Sequence Values</vt:lpstr>
      <vt:lpstr>Modifying a Sequence</vt:lpstr>
      <vt:lpstr>Guidelines for Modifying  a Sequence</vt:lpstr>
      <vt:lpstr>Database Security</vt:lpstr>
      <vt:lpstr>Database Security</vt:lpstr>
      <vt:lpstr>PowerPoint Presentation</vt:lpstr>
      <vt:lpstr>System Security</vt:lpstr>
      <vt:lpstr>Data security</vt:lpstr>
      <vt:lpstr>Privileges </vt:lpstr>
      <vt:lpstr>schema</vt:lpstr>
      <vt:lpstr>System Privileges </vt:lpstr>
      <vt:lpstr>PowerPoint Presentation</vt:lpstr>
      <vt:lpstr>Creating Users </vt:lpstr>
      <vt:lpstr>Creating Users </vt:lpstr>
      <vt:lpstr>User System Privileges </vt:lpstr>
      <vt:lpstr>User System Privileges</vt:lpstr>
      <vt:lpstr>Granting System Privileges</vt:lpstr>
      <vt:lpstr>PowerPoint Presentation</vt:lpstr>
      <vt:lpstr>What Is a Role? </vt:lpstr>
      <vt:lpstr>Creating and Assigning a Role </vt:lpstr>
      <vt:lpstr>Creating and Granting Privileges to a Role </vt:lpstr>
      <vt:lpstr>PowerPoint Presentation</vt:lpstr>
      <vt:lpstr>Object Privileges </vt:lpstr>
      <vt:lpstr>Object Privileges</vt:lpstr>
      <vt:lpstr> Object Privileges  </vt:lpstr>
      <vt:lpstr>Granting Object Privileges </vt:lpstr>
      <vt:lpstr>Using the WITH GRANT OPTION and  PUBLIC Keywords  </vt:lpstr>
      <vt:lpstr>Guidelines</vt:lpstr>
      <vt:lpstr>How to Revoke Object Privileges </vt:lpstr>
      <vt:lpstr>How to Revoke Object Privileges  </vt:lpstr>
      <vt:lpstr>How to Revoke Object Privileges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Security</dc:title>
  <dc:creator>accer</dc:creator>
  <cp:lastModifiedBy>Maram Abdullatif Aldakheel</cp:lastModifiedBy>
  <cp:revision>46</cp:revision>
  <dcterms:created xsi:type="dcterms:W3CDTF">2008-02-19T08:08:01Z</dcterms:created>
  <dcterms:modified xsi:type="dcterms:W3CDTF">2020-01-23T07:22:54Z</dcterms:modified>
</cp:coreProperties>
</file>