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1C3CA5-0DB1-4ACB-97C1-4279A44FAAC7}" type="datetimeFigureOut">
              <a:rPr lang="ar-SA" smtClean="0"/>
              <a:t>27/01/36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B77E665-BD84-4861-9600-1F05E865AF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8818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4EE-D804-46C6-86CF-E88CFBB18B29}" type="datetimeFigureOut">
              <a:rPr lang="ar-SA" smtClean="0"/>
              <a:t>27/01/36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C95F-1682-473E-9ABA-40D875043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198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4EE-D804-46C6-86CF-E88CFBB18B29}" type="datetimeFigureOut">
              <a:rPr lang="ar-SA" smtClean="0"/>
              <a:t>27/01/36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C95F-1682-473E-9ABA-40D875043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994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4EE-D804-46C6-86CF-E88CFBB18B29}" type="datetimeFigureOut">
              <a:rPr lang="ar-SA" smtClean="0"/>
              <a:t>27/01/36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C95F-1682-473E-9ABA-40D875043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921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4EE-D804-46C6-86CF-E88CFBB18B29}" type="datetimeFigureOut">
              <a:rPr lang="ar-SA" smtClean="0"/>
              <a:t>27/01/36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C95F-1682-473E-9ABA-40D875043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472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4EE-D804-46C6-86CF-E88CFBB18B29}" type="datetimeFigureOut">
              <a:rPr lang="ar-SA" smtClean="0"/>
              <a:t>27/01/36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C95F-1682-473E-9ABA-40D875043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037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4EE-D804-46C6-86CF-E88CFBB18B29}" type="datetimeFigureOut">
              <a:rPr lang="ar-SA" smtClean="0"/>
              <a:t>27/01/36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C95F-1682-473E-9ABA-40D875043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304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4EE-D804-46C6-86CF-E88CFBB18B29}" type="datetimeFigureOut">
              <a:rPr lang="ar-SA" smtClean="0"/>
              <a:t>27/01/36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C95F-1682-473E-9ABA-40D875043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026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4EE-D804-46C6-86CF-E88CFBB18B29}" type="datetimeFigureOut">
              <a:rPr lang="ar-SA" smtClean="0"/>
              <a:t>27/01/36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C95F-1682-473E-9ABA-40D875043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072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4EE-D804-46C6-86CF-E88CFBB18B29}" type="datetimeFigureOut">
              <a:rPr lang="ar-SA" smtClean="0"/>
              <a:t>27/01/36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C95F-1682-473E-9ABA-40D875043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342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4EE-D804-46C6-86CF-E88CFBB18B29}" type="datetimeFigureOut">
              <a:rPr lang="ar-SA" smtClean="0"/>
              <a:t>27/01/36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C95F-1682-473E-9ABA-40D875043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881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4EE-D804-46C6-86CF-E88CFBB18B29}" type="datetimeFigureOut">
              <a:rPr lang="ar-SA" smtClean="0"/>
              <a:t>27/01/36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C95F-1682-473E-9ABA-40D875043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65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3F4EE-D804-46C6-86CF-E88CFBB18B29}" type="datetimeFigureOut">
              <a:rPr lang="ar-SA" smtClean="0"/>
              <a:t>27/01/36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BC95F-1682-473E-9ABA-40D8750436B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648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mmar-monster.com/glossary/subordinating_conjunctions.ht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Chapter 5</a:t>
            </a:r>
            <a:endParaRPr lang="ar-SA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852936"/>
            <a:ext cx="9036496" cy="17526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2">
                    <a:lumMod val="75000"/>
                  </a:schemeClr>
                </a:solidFill>
              </a:rPr>
              <a:t>The Adverb Clause </a:t>
            </a:r>
            <a:endParaRPr lang="ar-SA" sz="8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8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4400" b="1" dirty="0" smtClean="0">
                <a:effectLst/>
              </a:rPr>
              <a:t>Adverb Clause</a:t>
            </a:r>
          </a:p>
          <a:p>
            <a:pPr algn="l" rtl="0"/>
            <a:r>
              <a:rPr lang="en-US" sz="4400" dirty="0" smtClean="0">
                <a:effectLst/>
              </a:rPr>
              <a:t>Adverb clauses are: </a:t>
            </a:r>
          </a:p>
          <a:p>
            <a:pPr marL="742950" indent="-742950" algn="l" rtl="0">
              <a:buAutoNum type="arabicPeriod"/>
            </a:pPr>
            <a:r>
              <a:rPr lang="en-US" sz="4400" dirty="0" smtClean="0">
                <a:effectLst/>
              </a:rPr>
              <a:t>Dependent clauses (S + V)</a:t>
            </a:r>
          </a:p>
          <a:p>
            <a:pPr marL="742950" indent="-742950" algn="l" rtl="0">
              <a:buAutoNum type="arabicPeriod"/>
            </a:pPr>
            <a:r>
              <a:rPr lang="en-US" sz="4400" dirty="0"/>
              <a:t>T</a:t>
            </a:r>
            <a:r>
              <a:rPr lang="en-US" sz="4400" dirty="0" smtClean="0">
                <a:effectLst/>
              </a:rPr>
              <a:t>hey must have a subordinating conjunction to connect them to the other clause (main/ </a:t>
            </a:r>
            <a:r>
              <a:rPr lang="en-US" sz="4400" dirty="0" err="1" smtClean="0">
                <a:effectLst/>
              </a:rPr>
              <a:t>indep</a:t>
            </a:r>
            <a:r>
              <a:rPr lang="en-US" sz="4400" dirty="0" smtClean="0">
                <a:effectLst/>
              </a:rPr>
              <a:t> </a:t>
            </a:r>
            <a:r>
              <a:rPr lang="en-US" sz="4400" dirty="0" err="1" smtClean="0">
                <a:effectLst/>
              </a:rPr>
              <a:t>Cl</a:t>
            </a:r>
            <a:r>
              <a:rPr lang="en-US" sz="4400" dirty="0" smtClean="0">
                <a:effectLst/>
              </a:rPr>
              <a:t>).</a:t>
            </a:r>
          </a:p>
          <a:p>
            <a:pPr marL="742950" indent="-742950" algn="l" rtl="0">
              <a:buAutoNum type="arabicPeriod"/>
            </a:pPr>
            <a:r>
              <a:rPr lang="en-US" sz="4400" dirty="0"/>
              <a:t>T</a:t>
            </a:r>
            <a:r>
              <a:rPr lang="en-US" sz="4400" dirty="0" smtClean="0">
                <a:effectLst/>
              </a:rPr>
              <a:t>hey function as adverbs </a:t>
            </a:r>
            <a:r>
              <a:rPr lang="en-US" sz="4400" dirty="0" smtClean="0">
                <a:effectLst/>
                <a:sym typeface="Wingdings" pitchFamily="2" charset="2"/>
              </a:rPr>
              <a:t> modify the verb in the main clause. </a:t>
            </a:r>
            <a:r>
              <a:rPr lang="en-US" sz="4400" dirty="0" smtClean="0">
                <a:effectLst/>
              </a:rPr>
              <a:t> </a:t>
            </a:r>
            <a:endParaRPr lang="en-US" sz="4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9744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7062" y="0"/>
            <a:ext cx="948560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buNone/>
            </a:pPr>
            <a:r>
              <a:rPr lang="en-US" sz="4000" b="1" dirty="0" smtClean="0"/>
              <a:t>Types of Adverb Clauses</a:t>
            </a:r>
            <a:endParaRPr lang="en-US" sz="4000" dirty="0"/>
          </a:p>
          <a:p>
            <a:pPr algn="ctr" rtl="0">
              <a:buNone/>
            </a:pPr>
            <a:endParaRPr lang="en-US" sz="4000" dirty="0" smtClean="0"/>
          </a:p>
          <a:p>
            <a:pPr algn="l" rtl="0"/>
            <a:r>
              <a:rPr lang="en-US" sz="4000" b="1" dirty="0" smtClean="0">
                <a:effectLst/>
              </a:rPr>
              <a:t>Time</a:t>
            </a:r>
            <a:r>
              <a:rPr lang="en-US" sz="4000" dirty="0" smtClean="0">
                <a:effectLst/>
              </a:rPr>
              <a:t>: after, when, until, soon, before, once, while, as soon as, whenever, by the time</a:t>
            </a:r>
          </a:p>
          <a:p>
            <a:pPr algn="l" rtl="0"/>
            <a:r>
              <a:rPr lang="en-US" sz="4000" b="1" dirty="0" smtClean="0">
                <a:effectLst/>
              </a:rPr>
              <a:t>Condition</a:t>
            </a:r>
            <a:r>
              <a:rPr lang="en-US" sz="4000" dirty="0" smtClean="0">
                <a:effectLst/>
              </a:rPr>
              <a:t>: if, whether or not, provided, in case, unless, even if, in the event</a:t>
            </a:r>
          </a:p>
          <a:p>
            <a:pPr algn="l" rtl="0"/>
            <a:r>
              <a:rPr lang="en-US" sz="4000" b="1" dirty="0" smtClean="0">
                <a:effectLst/>
              </a:rPr>
              <a:t>Cause and effect</a:t>
            </a:r>
            <a:r>
              <a:rPr lang="en-US" sz="4000" dirty="0" smtClean="0">
                <a:effectLst/>
              </a:rPr>
              <a:t>: because, as, since, so, in order that, now that, inasmuch as</a:t>
            </a:r>
          </a:p>
          <a:p>
            <a:pPr algn="l" rtl="0"/>
            <a:r>
              <a:rPr lang="en-US" sz="4000" b="1" dirty="0" smtClean="0">
                <a:effectLst/>
              </a:rPr>
              <a:t>Contrast</a:t>
            </a:r>
            <a:r>
              <a:rPr lang="en-US" sz="4000" dirty="0" smtClean="0">
                <a:effectLst/>
              </a:rPr>
              <a:t>: though, although, while, whereas, even though </a:t>
            </a:r>
          </a:p>
          <a:p>
            <a:pPr algn="l" rtl="0"/>
            <a:r>
              <a:rPr lang="en-US" sz="4000" b="1" dirty="0" smtClean="0"/>
              <a:t>and others</a:t>
            </a:r>
            <a:endParaRPr lang="ar-SA" sz="4000" b="1" dirty="0"/>
          </a:p>
        </p:txBody>
      </p:sp>
    </p:spTree>
    <p:extLst>
      <p:ext uri="{BB962C8B-B14F-4D97-AF65-F5344CB8AC3E}">
        <p14:creationId xmlns:p14="http://schemas.microsoft.com/office/powerpoint/2010/main" val="23300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20" y="116632"/>
            <a:ext cx="951603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sz="4400" b="1" dirty="0" smtClean="0"/>
              <a:t>A</a:t>
            </a:r>
            <a:r>
              <a:rPr lang="en-US" sz="4400" b="1" dirty="0" smtClean="0">
                <a:effectLst/>
              </a:rPr>
              <a:t>n adverb clause will be separated from the other clause (main) with a comma if the adverb cl. begins the sentence.</a:t>
            </a:r>
          </a:p>
          <a:p>
            <a:pPr marL="571500" indent="-571500" algn="l" rtl="0">
              <a:buFont typeface="Arial" pitchFamily="34" charset="0"/>
              <a:buChar char="•"/>
            </a:pPr>
            <a:r>
              <a:rPr lang="en-US" sz="4400" b="1" dirty="0" smtClean="0"/>
              <a:t>If the sentence begins with the main cl., no comma is used.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E</a:t>
            </a:r>
            <a:r>
              <a:rPr lang="en-US" sz="2800" b="1" dirty="0" smtClean="0">
                <a:solidFill>
                  <a:srgbClr val="FF0000"/>
                </a:solidFill>
                <a:effectLst/>
              </a:rPr>
              <a:t>xamples of sentences containing adverb clauses with and without commas: </a:t>
            </a:r>
          </a:p>
          <a:p>
            <a:pPr marL="514350" indent="-514350" algn="l" rtl="0">
              <a:buAutoNum type="arabicPeriod"/>
            </a:pPr>
            <a:r>
              <a:rPr lang="en-US" sz="3600" b="1" dirty="0" smtClean="0">
                <a:effectLst/>
              </a:rPr>
              <a:t>Whether you like it or not, you have to go.</a:t>
            </a:r>
          </a:p>
          <a:p>
            <a:pPr marL="514350" indent="-514350" algn="l" rtl="0">
              <a:buAutoNum type="arabicPeriod"/>
            </a:pPr>
            <a:r>
              <a:rPr lang="en-US" sz="3600" b="1" dirty="0"/>
              <a:t>Y</a:t>
            </a:r>
            <a:r>
              <a:rPr lang="en-US" sz="3600" b="1" dirty="0" smtClean="0">
                <a:effectLst/>
              </a:rPr>
              <a:t>ou have to go whether you like it or not.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18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324528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500" b="1" dirty="0" smtClean="0">
                <a:effectLst/>
              </a:rPr>
              <a:t>Examples of Adverb Clauses</a:t>
            </a:r>
          </a:p>
          <a:p>
            <a:pPr algn="l" rtl="0"/>
            <a:r>
              <a:rPr lang="en-US" sz="2400" b="1" dirty="0" smtClean="0">
                <a:effectLst/>
              </a:rPr>
              <a:t>Adverb clauses can modify by telling the place, time, cause, and purpose of an action. They can also show concession and condition. Basically they answer the questions: Where?, when?, why?, and under what conditions? </a:t>
            </a:r>
          </a:p>
          <a:p>
            <a:pPr algn="l" rtl="0"/>
            <a:r>
              <a:rPr lang="en-US" sz="2500" b="1" dirty="0" smtClean="0">
                <a:solidFill>
                  <a:srgbClr val="FF0000"/>
                </a:solidFill>
                <a:effectLst/>
              </a:rPr>
              <a:t>Place:</a:t>
            </a:r>
            <a:r>
              <a:rPr lang="en-US" sz="2500" dirty="0" smtClean="0">
                <a:effectLst/>
              </a:rPr>
              <a:t> </a:t>
            </a:r>
            <a:r>
              <a:rPr lang="en-US" sz="2500" u="sng" dirty="0" smtClean="0">
                <a:effectLst/>
              </a:rPr>
              <a:t>Wherever there is music</a:t>
            </a:r>
            <a:r>
              <a:rPr lang="en-US" sz="2500" dirty="0" smtClean="0">
                <a:effectLst/>
              </a:rPr>
              <a:t>, people will often dance. </a:t>
            </a:r>
          </a:p>
          <a:p>
            <a:pPr algn="l" rtl="0"/>
            <a:r>
              <a:rPr lang="en-US" sz="2500" dirty="0"/>
              <a:t> </a:t>
            </a:r>
            <a:r>
              <a:rPr lang="en-US" sz="2500" dirty="0" smtClean="0"/>
              <a:t>           </a:t>
            </a:r>
            <a:r>
              <a:rPr lang="en-US" sz="2500" dirty="0" smtClean="0">
                <a:effectLst/>
              </a:rPr>
              <a:t>Let’s go to the room </a:t>
            </a:r>
            <a:r>
              <a:rPr lang="en-US" sz="2500" u="sng" dirty="0" smtClean="0">
                <a:effectLst/>
              </a:rPr>
              <a:t>where they asked us to wait</a:t>
            </a:r>
            <a:r>
              <a:rPr lang="en-US" sz="2500" dirty="0" smtClean="0">
                <a:effectLst/>
              </a:rPr>
              <a:t>. </a:t>
            </a:r>
          </a:p>
          <a:p>
            <a:pPr algn="l" rtl="0"/>
            <a:r>
              <a:rPr lang="en-US" sz="2500" b="1" dirty="0" smtClean="0">
                <a:solidFill>
                  <a:srgbClr val="FF0000"/>
                </a:solidFill>
                <a:effectLst/>
              </a:rPr>
              <a:t>Time:</a:t>
            </a:r>
            <a:r>
              <a:rPr lang="en-US" sz="2500" dirty="0" smtClean="0">
                <a:effectLst/>
              </a:rPr>
              <a:t> </a:t>
            </a:r>
            <a:r>
              <a:rPr lang="en-US" sz="2500" u="sng" dirty="0" smtClean="0">
                <a:effectLst/>
              </a:rPr>
              <a:t>After the chores are done</a:t>
            </a:r>
            <a:r>
              <a:rPr lang="en-US" sz="2500" dirty="0" smtClean="0">
                <a:effectLst/>
              </a:rPr>
              <a:t>, we will eat ice cream.</a:t>
            </a:r>
          </a:p>
          <a:p>
            <a:pPr algn="l" rtl="0"/>
            <a:r>
              <a:rPr lang="en-US" sz="2500" dirty="0"/>
              <a:t> </a:t>
            </a:r>
            <a:r>
              <a:rPr lang="en-US" sz="2500" dirty="0" smtClean="0"/>
              <a:t>         </a:t>
            </a:r>
            <a:r>
              <a:rPr lang="en-US" sz="2500" dirty="0" smtClean="0">
                <a:effectLst/>
              </a:rPr>
              <a:t> </a:t>
            </a:r>
            <a:r>
              <a:rPr lang="en-US" sz="2500" u="sng" dirty="0" smtClean="0">
                <a:effectLst/>
              </a:rPr>
              <a:t>When the clock strikes midnight</a:t>
            </a:r>
            <a:r>
              <a:rPr lang="en-US" sz="2500" dirty="0" smtClean="0">
                <a:effectLst/>
              </a:rPr>
              <a:t>, she has to leave.</a:t>
            </a:r>
          </a:p>
          <a:p>
            <a:pPr algn="l" rtl="0"/>
            <a:r>
              <a:rPr lang="en-US" sz="2500" b="1" dirty="0" smtClean="0">
                <a:solidFill>
                  <a:srgbClr val="FF0000"/>
                </a:solidFill>
                <a:effectLst/>
              </a:rPr>
              <a:t>Cause:</a:t>
            </a:r>
            <a:r>
              <a:rPr lang="en-US" sz="2500" dirty="0" smtClean="0">
                <a:effectLst/>
              </a:rPr>
              <a:t> She passed the course </a:t>
            </a:r>
            <a:r>
              <a:rPr lang="en-US" sz="2500" u="sng" dirty="0" smtClean="0">
                <a:effectLst/>
              </a:rPr>
              <a:t>because she worked hard</a:t>
            </a:r>
            <a:r>
              <a:rPr lang="en-US" sz="2500" dirty="0" smtClean="0">
                <a:effectLst/>
              </a:rPr>
              <a:t>. </a:t>
            </a:r>
          </a:p>
          <a:p>
            <a:pPr algn="l" rtl="0"/>
            <a:r>
              <a:rPr lang="en-US" sz="2500" dirty="0"/>
              <a:t> </a:t>
            </a:r>
            <a:r>
              <a:rPr lang="en-US" sz="2500" dirty="0" smtClean="0"/>
              <a:t>            </a:t>
            </a:r>
            <a:r>
              <a:rPr lang="en-US" sz="2500" u="sng" dirty="0" smtClean="0">
                <a:effectLst/>
              </a:rPr>
              <a:t>Since he has long hair</a:t>
            </a:r>
            <a:r>
              <a:rPr lang="en-US" sz="2500" dirty="0" smtClean="0">
                <a:effectLst/>
              </a:rPr>
              <a:t>, he wears a ponytail.</a:t>
            </a:r>
          </a:p>
          <a:p>
            <a:pPr algn="l" rtl="0"/>
            <a:r>
              <a:rPr lang="en-US" sz="2500" b="1" dirty="0" smtClean="0">
                <a:solidFill>
                  <a:srgbClr val="FF0000"/>
                </a:solidFill>
                <a:effectLst/>
              </a:rPr>
              <a:t>Purpose:</a:t>
            </a:r>
            <a:r>
              <a:rPr lang="en-US" sz="2500" dirty="0" smtClean="0">
                <a:effectLst/>
              </a:rPr>
              <a:t> </a:t>
            </a:r>
            <a:r>
              <a:rPr lang="en-US" sz="2500" u="sng" dirty="0" smtClean="0">
                <a:effectLst/>
              </a:rPr>
              <a:t>So that he would not ruin the carpet</a:t>
            </a:r>
            <a:r>
              <a:rPr lang="en-US" sz="2500" dirty="0" smtClean="0">
                <a:effectLst/>
              </a:rPr>
              <a:t>, he took off his shoes.                </a:t>
            </a:r>
          </a:p>
          <a:p>
            <a:pPr algn="l" rtl="0"/>
            <a:r>
              <a:rPr lang="en-US" sz="2500" dirty="0"/>
              <a:t> </a:t>
            </a:r>
            <a:r>
              <a:rPr lang="en-US" sz="2500" dirty="0" smtClean="0"/>
              <a:t>                </a:t>
            </a:r>
            <a:r>
              <a:rPr lang="en-US" sz="2500" dirty="0" smtClean="0">
                <a:effectLst/>
              </a:rPr>
              <a:t>He ate vegetables </a:t>
            </a:r>
            <a:r>
              <a:rPr lang="en-US" sz="2500" u="sng" dirty="0" smtClean="0">
                <a:effectLst/>
              </a:rPr>
              <a:t>in order to stay healthy</a:t>
            </a:r>
            <a:r>
              <a:rPr lang="en-US" sz="2500" dirty="0" smtClean="0">
                <a:effectLst/>
              </a:rPr>
              <a:t>.</a:t>
            </a:r>
          </a:p>
          <a:p>
            <a:pPr algn="l" rtl="0"/>
            <a:r>
              <a:rPr lang="en-US" sz="2500" b="1" dirty="0" smtClean="0">
                <a:solidFill>
                  <a:srgbClr val="FF0000"/>
                </a:solidFill>
                <a:effectLst/>
              </a:rPr>
              <a:t>Concession:</a:t>
            </a:r>
            <a:r>
              <a:rPr lang="en-US" sz="2500" dirty="0" smtClean="0">
                <a:effectLst/>
              </a:rPr>
              <a:t> </a:t>
            </a:r>
            <a:r>
              <a:rPr lang="en-US" sz="2500" u="sng" dirty="0" smtClean="0">
                <a:effectLst/>
              </a:rPr>
              <a:t>Even though you are 13</a:t>
            </a:r>
            <a:r>
              <a:rPr lang="en-US" sz="2500" dirty="0" smtClean="0">
                <a:effectLst/>
              </a:rPr>
              <a:t>, you can’t go to that movie. </a:t>
            </a:r>
          </a:p>
          <a:p>
            <a:pPr algn="l" rtl="0"/>
            <a:r>
              <a:rPr lang="en-US" sz="2500" dirty="0"/>
              <a:t> </a:t>
            </a:r>
            <a:r>
              <a:rPr lang="en-US" sz="2500" dirty="0" smtClean="0"/>
              <a:t>                      </a:t>
            </a:r>
            <a:r>
              <a:rPr lang="en-US" sz="2500" u="sng" dirty="0" smtClean="0">
                <a:effectLst/>
              </a:rPr>
              <a:t>Although you gave it your best</a:t>
            </a:r>
            <a:r>
              <a:rPr lang="en-US" sz="2500" dirty="0" smtClean="0">
                <a:effectLst/>
              </a:rPr>
              <a:t>, you did not win the </a:t>
            </a:r>
          </a:p>
          <a:p>
            <a:pPr algn="l" rtl="0"/>
            <a:r>
              <a:rPr lang="en-US" sz="2500" dirty="0"/>
              <a:t> </a:t>
            </a:r>
            <a:r>
              <a:rPr lang="en-US" sz="2500" dirty="0" smtClean="0"/>
              <a:t>                      </a:t>
            </a:r>
            <a:r>
              <a:rPr lang="en-US" sz="2500" dirty="0" smtClean="0">
                <a:effectLst/>
              </a:rPr>
              <a:t>match.</a:t>
            </a:r>
          </a:p>
          <a:p>
            <a:pPr algn="l" rtl="0"/>
            <a:r>
              <a:rPr lang="en-US" sz="2500" b="1" dirty="0" smtClean="0">
                <a:solidFill>
                  <a:srgbClr val="FF0000"/>
                </a:solidFill>
                <a:effectLst/>
              </a:rPr>
              <a:t>Condition:</a:t>
            </a:r>
            <a:r>
              <a:rPr lang="en-US" sz="2500" dirty="0" smtClean="0">
                <a:effectLst/>
              </a:rPr>
              <a:t> </a:t>
            </a:r>
            <a:r>
              <a:rPr lang="en-US" sz="2500" u="sng" dirty="0" smtClean="0">
                <a:effectLst/>
              </a:rPr>
              <a:t>If you save some money</a:t>
            </a:r>
            <a:r>
              <a:rPr lang="en-US" sz="2500" dirty="0" smtClean="0">
                <a:effectLst/>
              </a:rPr>
              <a:t>, you can buy a new game.</a:t>
            </a:r>
          </a:p>
          <a:p>
            <a:pPr algn="l" rtl="0"/>
            <a:r>
              <a:rPr lang="en-US" sz="2500" dirty="0"/>
              <a:t> </a:t>
            </a:r>
            <a:r>
              <a:rPr lang="en-US" sz="2500" dirty="0" smtClean="0"/>
              <a:t>                   </a:t>
            </a:r>
            <a:r>
              <a:rPr lang="en-US" sz="2500" dirty="0" smtClean="0">
                <a:effectLst/>
              </a:rPr>
              <a:t> </a:t>
            </a:r>
            <a:r>
              <a:rPr lang="en-US" sz="2500" u="sng" dirty="0" smtClean="0">
                <a:effectLst/>
              </a:rPr>
              <a:t>Unless you hurry</a:t>
            </a:r>
            <a:r>
              <a:rPr lang="en-US" sz="2500" dirty="0" smtClean="0">
                <a:effectLst/>
              </a:rPr>
              <a:t>, you will be late for school. </a:t>
            </a:r>
            <a:endParaRPr lang="en-US" sz="25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051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4800" b="1" dirty="0" smtClean="0">
                <a:effectLst/>
              </a:rPr>
              <a:t>Adverb Clauses of Time</a:t>
            </a:r>
          </a:p>
          <a:p>
            <a:pPr marL="571500" indent="-571500" algn="l" rtl="0">
              <a:buFont typeface="Arial" pitchFamily="34" charset="0"/>
              <a:buChar char="•"/>
            </a:pPr>
            <a:r>
              <a:rPr lang="en-US" sz="4800" dirty="0" smtClean="0">
                <a:effectLst/>
              </a:rPr>
              <a:t>An adverb of time states when something happens or how often.</a:t>
            </a:r>
          </a:p>
          <a:p>
            <a:pPr marL="571500" indent="-571500" algn="l" rtl="0">
              <a:buFont typeface="Arial" pitchFamily="34" charset="0"/>
              <a:buChar char="•"/>
            </a:pPr>
            <a:r>
              <a:rPr lang="en-US" sz="4800" dirty="0" smtClean="0">
                <a:effectLst/>
              </a:rPr>
              <a:t> An adverb of time often starts with one of the following </a:t>
            </a:r>
            <a:r>
              <a:rPr lang="en-US" sz="4800" dirty="0" smtClean="0">
                <a:effectLst/>
                <a:hlinkClick r:id="rId2"/>
              </a:rPr>
              <a:t>subordinating conjunctions</a:t>
            </a:r>
            <a:r>
              <a:rPr lang="en-US" sz="4800" dirty="0" smtClean="0">
                <a:effectLst/>
              </a:rPr>
              <a:t>: </a:t>
            </a:r>
            <a:r>
              <a:rPr lang="en-US" sz="4800" i="1" dirty="0" smtClean="0">
                <a:effectLst/>
              </a:rPr>
              <a:t>after</a:t>
            </a:r>
            <a:r>
              <a:rPr lang="en-US" sz="4800" dirty="0" smtClean="0">
                <a:effectLst/>
              </a:rPr>
              <a:t>, </a:t>
            </a:r>
            <a:r>
              <a:rPr lang="en-US" sz="4800" i="1" dirty="0" smtClean="0">
                <a:effectLst/>
              </a:rPr>
              <a:t>as</a:t>
            </a:r>
            <a:r>
              <a:rPr lang="en-US" sz="4800" dirty="0" smtClean="0">
                <a:effectLst/>
              </a:rPr>
              <a:t>, </a:t>
            </a:r>
            <a:r>
              <a:rPr lang="en-US" sz="4800" i="1" dirty="0" smtClean="0">
                <a:effectLst/>
              </a:rPr>
              <a:t>as long as</a:t>
            </a:r>
            <a:r>
              <a:rPr lang="en-US" sz="4800" dirty="0" smtClean="0">
                <a:effectLst/>
              </a:rPr>
              <a:t>, </a:t>
            </a:r>
            <a:r>
              <a:rPr lang="en-US" sz="4800" i="1" dirty="0" smtClean="0">
                <a:effectLst/>
              </a:rPr>
              <a:t>as soon as</a:t>
            </a:r>
            <a:r>
              <a:rPr lang="en-US" sz="4800" dirty="0" smtClean="0">
                <a:effectLst/>
              </a:rPr>
              <a:t>, </a:t>
            </a:r>
            <a:r>
              <a:rPr lang="en-US" sz="4800" i="1" dirty="0" smtClean="0">
                <a:effectLst/>
              </a:rPr>
              <a:t>before</a:t>
            </a:r>
            <a:r>
              <a:rPr lang="en-US" sz="4800" dirty="0" smtClean="0">
                <a:effectLst/>
              </a:rPr>
              <a:t>, </a:t>
            </a:r>
            <a:r>
              <a:rPr lang="en-US" sz="4800" i="1" dirty="0" smtClean="0">
                <a:effectLst/>
              </a:rPr>
              <a:t>no sooner than</a:t>
            </a:r>
            <a:r>
              <a:rPr lang="en-US" sz="4800" dirty="0" smtClean="0">
                <a:effectLst/>
              </a:rPr>
              <a:t>, </a:t>
            </a:r>
            <a:r>
              <a:rPr lang="en-US" sz="4800" i="1" dirty="0" smtClean="0">
                <a:effectLst/>
              </a:rPr>
              <a:t>since</a:t>
            </a:r>
            <a:r>
              <a:rPr lang="en-US" sz="4800" dirty="0" smtClean="0">
                <a:effectLst/>
              </a:rPr>
              <a:t>, </a:t>
            </a:r>
            <a:r>
              <a:rPr lang="en-US" sz="4800" i="1" dirty="0" smtClean="0">
                <a:effectLst/>
              </a:rPr>
              <a:t>until</a:t>
            </a:r>
            <a:r>
              <a:rPr lang="en-US" sz="4800" dirty="0" smtClean="0">
                <a:effectLst/>
              </a:rPr>
              <a:t>, </a:t>
            </a:r>
            <a:r>
              <a:rPr lang="en-US" sz="4800" i="1" dirty="0" smtClean="0">
                <a:effectLst/>
              </a:rPr>
              <a:t>when</a:t>
            </a:r>
            <a:r>
              <a:rPr lang="en-US" sz="4800" dirty="0" smtClean="0">
                <a:effectLst/>
              </a:rPr>
              <a:t>, or </a:t>
            </a:r>
            <a:r>
              <a:rPr lang="en-US" sz="4800" i="1" dirty="0" smtClean="0">
                <a:effectLst/>
              </a:rPr>
              <a:t>while</a:t>
            </a:r>
            <a:r>
              <a:rPr lang="en-US" sz="4800" dirty="0" smtClean="0">
                <a:effectLst/>
              </a:rPr>
              <a:t>. </a:t>
            </a: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280488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Time Clauses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Eman Alkatheery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748464" cy="4824536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4000" dirty="0" smtClean="0"/>
              <a:t>Time </a:t>
            </a:r>
            <a:r>
              <a:rPr lang="en-US" sz="4000" dirty="0" smtClean="0"/>
              <a:t>clauses are used to relate </a:t>
            </a:r>
            <a:r>
              <a:rPr lang="en-US" sz="4000" dirty="0" smtClean="0"/>
              <a:t>actions or situations </a:t>
            </a:r>
            <a:r>
              <a:rPr lang="en-US" sz="4000" dirty="0" smtClean="0"/>
              <a:t>that occur at the </a:t>
            </a:r>
            <a:r>
              <a:rPr lang="en-US" sz="4000" dirty="0" smtClean="0"/>
              <a:t>same time </a:t>
            </a:r>
            <a:r>
              <a:rPr lang="en-US" sz="4000" dirty="0" smtClean="0"/>
              <a:t>or in a sequence. There are three types of time clauses: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4000" dirty="0" smtClean="0"/>
              <a:t>Future </a:t>
            </a:r>
            <a:endParaRPr lang="en-US" sz="4000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sz="4000" dirty="0" smtClean="0"/>
              <a:t>Present</a:t>
            </a:r>
            <a:endParaRPr lang="en-US" sz="4000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sz="4000" dirty="0" smtClean="0"/>
              <a:t>Past </a:t>
            </a:r>
            <a:r>
              <a:rPr lang="en-US" sz="4000" dirty="0" smtClean="0"/>
              <a:t> </a:t>
            </a:r>
            <a:endParaRPr lang="en-US" sz="4000" dirty="0" smtClean="0"/>
          </a:p>
          <a:p>
            <a:pPr algn="l" rtl="0">
              <a:buNone/>
            </a:pP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53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508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 Clauses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</cp:revision>
  <dcterms:created xsi:type="dcterms:W3CDTF">2014-11-19T18:13:36Z</dcterms:created>
  <dcterms:modified xsi:type="dcterms:W3CDTF">2014-11-19T19:30:47Z</dcterms:modified>
</cp:coreProperties>
</file>