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3" r:id="rId6"/>
    <p:sldId id="264" r:id="rId7"/>
    <p:sldId id="287" r:id="rId8"/>
    <p:sldId id="267" r:id="rId9"/>
    <p:sldId id="268" r:id="rId10"/>
    <p:sldId id="269" r:id="rId11"/>
    <p:sldId id="270" r:id="rId12"/>
    <p:sldId id="271" r:id="rId13"/>
    <p:sldId id="290" r:id="rId14"/>
    <p:sldId id="272" r:id="rId15"/>
    <p:sldId id="273" r:id="rId16"/>
    <p:sldId id="274" r:id="rId17"/>
    <p:sldId id="275" r:id="rId18"/>
    <p:sldId id="276" r:id="rId19"/>
    <p:sldId id="277" r:id="rId20"/>
    <p:sldId id="280" r:id="rId21"/>
    <p:sldId id="283" r:id="rId22"/>
    <p:sldId id="286" r:id="rId23"/>
    <p:sldId id="291" r:id="rId24"/>
    <p:sldId id="292" r:id="rId25"/>
    <p:sldId id="293" r:id="rId26"/>
    <p:sldId id="294" r:id="rId27"/>
    <p:sldId id="28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33E0F2-EA9D-40EA-A773-BB35096FB2C9}" type="datetimeFigureOut">
              <a:rPr lang="en-US" smtClean="0"/>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1BDF9-379A-4453-AF45-9912E080E1BA}" type="slidenum">
              <a:rPr lang="en-US" smtClean="0"/>
              <a:t>‹#›</a:t>
            </a:fld>
            <a:endParaRPr lang="en-US"/>
          </a:p>
        </p:txBody>
      </p:sp>
    </p:spTree>
    <p:extLst>
      <p:ext uri="{BB962C8B-B14F-4D97-AF65-F5344CB8AC3E}">
        <p14:creationId xmlns:p14="http://schemas.microsoft.com/office/powerpoint/2010/main" val="3205165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33E0F2-EA9D-40EA-A773-BB35096FB2C9}" type="datetimeFigureOut">
              <a:rPr lang="en-US" smtClean="0"/>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1BDF9-379A-4453-AF45-9912E080E1BA}" type="slidenum">
              <a:rPr lang="en-US" smtClean="0"/>
              <a:t>‹#›</a:t>
            </a:fld>
            <a:endParaRPr lang="en-US"/>
          </a:p>
        </p:txBody>
      </p:sp>
    </p:spTree>
    <p:extLst>
      <p:ext uri="{BB962C8B-B14F-4D97-AF65-F5344CB8AC3E}">
        <p14:creationId xmlns:p14="http://schemas.microsoft.com/office/powerpoint/2010/main" val="4261450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33E0F2-EA9D-40EA-A773-BB35096FB2C9}" type="datetimeFigureOut">
              <a:rPr lang="en-US" smtClean="0"/>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1BDF9-379A-4453-AF45-9912E080E1BA}" type="slidenum">
              <a:rPr lang="en-US" smtClean="0"/>
              <a:t>‹#›</a:t>
            </a:fld>
            <a:endParaRPr lang="en-US"/>
          </a:p>
        </p:txBody>
      </p:sp>
    </p:spTree>
    <p:extLst>
      <p:ext uri="{BB962C8B-B14F-4D97-AF65-F5344CB8AC3E}">
        <p14:creationId xmlns:p14="http://schemas.microsoft.com/office/powerpoint/2010/main" val="2585349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33E0F2-EA9D-40EA-A773-BB35096FB2C9}" type="datetimeFigureOut">
              <a:rPr lang="en-US" smtClean="0"/>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1BDF9-379A-4453-AF45-9912E080E1BA}" type="slidenum">
              <a:rPr lang="en-US" smtClean="0"/>
              <a:t>‹#›</a:t>
            </a:fld>
            <a:endParaRPr lang="en-US"/>
          </a:p>
        </p:txBody>
      </p:sp>
    </p:spTree>
    <p:extLst>
      <p:ext uri="{BB962C8B-B14F-4D97-AF65-F5344CB8AC3E}">
        <p14:creationId xmlns:p14="http://schemas.microsoft.com/office/powerpoint/2010/main" val="2912767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C33E0F2-EA9D-40EA-A773-BB35096FB2C9}" type="datetimeFigureOut">
              <a:rPr lang="en-US" smtClean="0"/>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1BDF9-379A-4453-AF45-9912E080E1BA}" type="slidenum">
              <a:rPr lang="en-US" smtClean="0"/>
              <a:t>‹#›</a:t>
            </a:fld>
            <a:endParaRPr lang="en-US"/>
          </a:p>
        </p:txBody>
      </p:sp>
    </p:spTree>
    <p:extLst>
      <p:ext uri="{BB962C8B-B14F-4D97-AF65-F5344CB8AC3E}">
        <p14:creationId xmlns:p14="http://schemas.microsoft.com/office/powerpoint/2010/main" val="2048170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33E0F2-EA9D-40EA-A773-BB35096FB2C9}" type="datetimeFigureOut">
              <a:rPr lang="en-US" smtClean="0"/>
              <a:t>3/11/2018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01BDF9-379A-4453-AF45-9912E080E1BA}" type="slidenum">
              <a:rPr lang="en-US" smtClean="0"/>
              <a:t>‹#›</a:t>
            </a:fld>
            <a:endParaRPr lang="en-US"/>
          </a:p>
        </p:txBody>
      </p:sp>
    </p:spTree>
    <p:extLst>
      <p:ext uri="{BB962C8B-B14F-4D97-AF65-F5344CB8AC3E}">
        <p14:creationId xmlns:p14="http://schemas.microsoft.com/office/powerpoint/2010/main" val="1959634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33E0F2-EA9D-40EA-A773-BB35096FB2C9}" type="datetimeFigureOut">
              <a:rPr lang="en-US" smtClean="0"/>
              <a:t>3/11/2018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01BDF9-379A-4453-AF45-9912E080E1BA}" type="slidenum">
              <a:rPr lang="en-US" smtClean="0"/>
              <a:t>‹#›</a:t>
            </a:fld>
            <a:endParaRPr lang="en-US"/>
          </a:p>
        </p:txBody>
      </p:sp>
    </p:spTree>
    <p:extLst>
      <p:ext uri="{BB962C8B-B14F-4D97-AF65-F5344CB8AC3E}">
        <p14:creationId xmlns:p14="http://schemas.microsoft.com/office/powerpoint/2010/main" val="1974915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33E0F2-EA9D-40EA-A773-BB35096FB2C9}" type="datetimeFigureOut">
              <a:rPr lang="en-US" smtClean="0"/>
              <a:t>3/11/2018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01BDF9-379A-4453-AF45-9912E080E1BA}" type="slidenum">
              <a:rPr lang="en-US" smtClean="0"/>
              <a:t>‹#›</a:t>
            </a:fld>
            <a:endParaRPr lang="en-US"/>
          </a:p>
        </p:txBody>
      </p:sp>
    </p:spTree>
    <p:extLst>
      <p:ext uri="{BB962C8B-B14F-4D97-AF65-F5344CB8AC3E}">
        <p14:creationId xmlns:p14="http://schemas.microsoft.com/office/powerpoint/2010/main" val="1956220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33E0F2-EA9D-40EA-A773-BB35096FB2C9}" type="datetimeFigureOut">
              <a:rPr lang="en-US" smtClean="0"/>
              <a:t>3/11/2018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01BDF9-379A-4453-AF45-9912E080E1BA}" type="slidenum">
              <a:rPr lang="en-US" smtClean="0"/>
              <a:t>‹#›</a:t>
            </a:fld>
            <a:endParaRPr lang="en-US"/>
          </a:p>
        </p:txBody>
      </p:sp>
    </p:spTree>
    <p:extLst>
      <p:ext uri="{BB962C8B-B14F-4D97-AF65-F5344CB8AC3E}">
        <p14:creationId xmlns:p14="http://schemas.microsoft.com/office/powerpoint/2010/main" val="3993290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C33E0F2-EA9D-40EA-A773-BB35096FB2C9}" type="datetimeFigureOut">
              <a:rPr lang="en-US" smtClean="0"/>
              <a:t>3/11/2018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01BDF9-379A-4453-AF45-9912E080E1BA}" type="slidenum">
              <a:rPr lang="en-US" smtClean="0"/>
              <a:t>‹#›</a:t>
            </a:fld>
            <a:endParaRPr lang="en-US"/>
          </a:p>
        </p:txBody>
      </p:sp>
    </p:spTree>
    <p:extLst>
      <p:ext uri="{BB962C8B-B14F-4D97-AF65-F5344CB8AC3E}">
        <p14:creationId xmlns:p14="http://schemas.microsoft.com/office/powerpoint/2010/main" val="3438441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C33E0F2-EA9D-40EA-A773-BB35096FB2C9}" type="datetimeFigureOut">
              <a:rPr lang="en-US" smtClean="0"/>
              <a:t>3/11/2018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01BDF9-379A-4453-AF45-9912E080E1BA}" type="slidenum">
              <a:rPr lang="en-US" smtClean="0"/>
              <a:t>‹#›</a:t>
            </a:fld>
            <a:endParaRPr lang="en-US"/>
          </a:p>
        </p:txBody>
      </p:sp>
    </p:spTree>
    <p:extLst>
      <p:ext uri="{BB962C8B-B14F-4D97-AF65-F5344CB8AC3E}">
        <p14:creationId xmlns:p14="http://schemas.microsoft.com/office/powerpoint/2010/main" val="1407555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33E0F2-EA9D-40EA-A773-BB35096FB2C9}" type="datetimeFigureOut">
              <a:rPr lang="en-US" smtClean="0"/>
              <a:t>3/11/2018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01BDF9-379A-4453-AF45-9912E080E1BA}" type="slidenum">
              <a:rPr lang="en-US" smtClean="0"/>
              <a:t>‹#›</a:t>
            </a:fld>
            <a:endParaRPr lang="en-US"/>
          </a:p>
        </p:txBody>
      </p:sp>
    </p:spTree>
    <p:extLst>
      <p:ext uri="{BB962C8B-B14F-4D97-AF65-F5344CB8AC3E}">
        <p14:creationId xmlns:p14="http://schemas.microsoft.com/office/powerpoint/2010/main" val="1431866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21.tiff"/><Relationship Id="rId1" Type="http://schemas.openxmlformats.org/officeDocument/2006/relationships/slideLayout" Target="../slideLayouts/slideLayout2.xml"/><Relationship Id="rId5" Type="http://schemas.openxmlformats.org/officeDocument/2006/relationships/image" Target="../media/image24.tiff"/><Relationship Id="rId4" Type="http://schemas.openxmlformats.org/officeDocument/2006/relationships/image" Target="../media/image23.tiff"/></Relationships>
</file>

<file path=ppt/slides/_rels/slide26.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845316" y="836711"/>
            <a:ext cx="7257119" cy="584775"/>
          </a:xfrm>
          <a:prstGeom prst="rect">
            <a:avLst/>
          </a:prstGeom>
          <a:noFill/>
        </p:spPr>
        <p:txBody>
          <a:bodyPr wrap="square" rtlCol="1">
            <a:spAutoFit/>
          </a:bodyPr>
          <a:lstStyle/>
          <a:p>
            <a:pPr algn="ctr"/>
            <a:r>
              <a:rPr lang="en-US" sz="3200" b="1" dirty="0">
                <a:solidFill>
                  <a:srgbClr val="FF0000"/>
                </a:solidFill>
              </a:rPr>
              <a:t>Dynamic Routing:</a:t>
            </a:r>
            <a:endParaRPr lang="x-none" sz="3200" b="1" dirty="0">
              <a:solidFill>
                <a:srgbClr val="FF0000"/>
              </a:solidFill>
            </a:endParaRPr>
          </a:p>
        </p:txBody>
      </p:sp>
      <p:sp>
        <p:nvSpPr>
          <p:cNvPr id="3" name="مربع نص 2"/>
          <p:cNvSpPr txBox="1"/>
          <p:nvPr/>
        </p:nvSpPr>
        <p:spPr>
          <a:xfrm>
            <a:off x="1544564" y="2421424"/>
            <a:ext cx="8761044" cy="3600986"/>
          </a:xfrm>
          <a:prstGeom prst="rect">
            <a:avLst/>
          </a:prstGeom>
          <a:noFill/>
        </p:spPr>
        <p:txBody>
          <a:bodyPr wrap="square" rtlCol="1">
            <a:spAutoFit/>
          </a:bodyPr>
          <a:lstStyle/>
          <a:p>
            <a:pPr algn="l" rtl="0"/>
            <a:r>
              <a:rPr lang="en-US" sz="2400" dirty="0"/>
              <a:t>Dynamic routing is where we use a routing protocol; routing protocols are cool because they take care of our work. Routing protocols will send network information to each other and they will keep it up-to-date. If there are any changes in the network our routers will update each other to reflect this new information.</a:t>
            </a:r>
          </a:p>
          <a:p>
            <a:pPr algn="l" rtl="0"/>
            <a:endParaRPr lang="en-US" sz="2400" dirty="0"/>
          </a:p>
          <a:p>
            <a:pPr algn="l" rtl="0"/>
            <a:r>
              <a:rPr lang="en-US" sz="2400" dirty="0"/>
              <a:t>A routing protocol is used between routers to exchange routing information and build the routing table.</a:t>
            </a:r>
          </a:p>
          <a:p>
            <a:pPr algn="l" rtl="0"/>
            <a:endParaRPr lang="en-US" dirty="0"/>
          </a:p>
          <a:p>
            <a:pPr algn="l"/>
            <a:endParaRPr lang="x-none" dirty="0"/>
          </a:p>
        </p:txBody>
      </p:sp>
    </p:spTree>
    <p:extLst>
      <p:ext uri="{BB962C8B-B14F-4D97-AF65-F5344CB8AC3E}">
        <p14:creationId xmlns:p14="http://schemas.microsoft.com/office/powerpoint/2010/main" val="3685852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591162" y="980728"/>
            <a:ext cx="9113351" cy="2308324"/>
          </a:xfrm>
          <a:prstGeom prst="rect">
            <a:avLst/>
          </a:prstGeom>
          <a:noFill/>
        </p:spPr>
        <p:txBody>
          <a:bodyPr wrap="square" rtlCol="1">
            <a:spAutoFit/>
          </a:bodyPr>
          <a:lstStyle/>
          <a:p>
            <a:pPr algn="l" rtl="0"/>
            <a:r>
              <a:rPr lang="en-US" b="1" dirty="0"/>
              <a:t>DR (Designated Router):</a:t>
            </a:r>
          </a:p>
          <a:p>
            <a:pPr algn="l" rtl="0"/>
            <a:endParaRPr lang="en-US" dirty="0"/>
          </a:p>
          <a:p>
            <a:pPr algn="l" rtl="0"/>
            <a:r>
              <a:rPr lang="en-US" dirty="0"/>
              <a:t>What if all our OSPF routers would just send their stuff to a single OSPF router who will then forward it to all the other OSPF routers? All our OSPF routers will know about all the routing information out there but we will have far less OSPF traffic. OSPF uses something called a </a:t>
            </a:r>
            <a:r>
              <a:rPr lang="en-US" b="1" dirty="0"/>
              <a:t>DR (Designated Router). </a:t>
            </a:r>
            <a:r>
              <a:rPr lang="en-US" dirty="0"/>
              <a:t>All our OSPF routers will only form a “full” neighbor adjacency with the DR and not with all the other routers.</a:t>
            </a:r>
          </a:p>
          <a:p>
            <a:pPr algn="l"/>
            <a:endParaRPr lang="x-none" dirty="0"/>
          </a:p>
        </p:txBody>
      </p:sp>
      <p:pic>
        <p:nvPicPr>
          <p:cNvPr id="3" name="صورة 2" descr="ospf3.JPG"/>
          <p:cNvPicPr>
            <a:picLocks noChangeAspect="1"/>
          </p:cNvPicPr>
          <p:nvPr/>
        </p:nvPicPr>
        <p:blipFill>
          <a:blip r:embed="rId2" cstate="print"/>
          <a:stretch>
            <a:fillRect/>
          </a:stretch>
        </p:blipFill>
        <p:spPr>
          <a:xfrm>
            <a:off x="4295800" y="2996952"/>
            <a:ext cx="3849534" cy="3672408"/>
          </a:xfrm>
          <a:prstGeom prst="rect">
            <a:avLst/>
          </a:prstGeom>
        </p:spPr>
      </p:pic>
    </p:spTree>
    <p:extLst>
      <p:ext uri="{BB962C8B-B14F-4D97-AF65-F5344CB8AC3E}">
        <p14:creationId xmlns:p14="http://schemas.microsoft.com/office/powerpoint/2010/main" val="3396383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610993" y="1052736"/>
            <a:ext cx="8365752" cy="1754326"/>
          </a:xfrm>
          <a:prstGeom prst="rect">
            <a:avLst/>
          </a:prstGeom>
          <a:noFill/>
        </p:spPr>
        <p:txBody>
          <a:bodyPr wrap="none" rtlCol="1">
            <a:spAutoFit/>
          </a:bodyPr>
          <a:lstStyle/>
          <a:p>
            <a:pPr algn="l" rtl="0"/>
            <a:r>
              <a:rPr lang="en-US" b="1" dirty="0"/>
              <a:t>BDR (Backup Designated Router):</a:t>
            </a:r>
          </a:p>
          <a:p>
            <a:pPr algn="l" rtl="0"/>
            <a:endParaRPr lang="en-US" dirty="0"/>
          </a:p>
          <a:p>
            <a:pPr algn="l" rtl="0"/>
            <a:r>
              <a:rPr lang="en-US" dirty="0"/>
              <a:t>Since bad stuff can happen to our networks we want to have backup for our DR. If it</a:t>
            </a:r>
          </a:p>
          <a:p>
            <a:pPr algn="l" rtl="0"/>
            <a:r>
              <a:rPr lang="en-US" dirty="0"/>
              <a:t>crashes the </a:t>
            </a:r>
            <a:r>
              <a:rPr lang="en-US" b="1" dirty="0"/>
              <a:t>BDR (Backup Designated Router) </a:t>
            </a:r>
            <a:r>
              <a:rPr lang="en-US" dirty="0"/>
              <a:t>will take over. All our OSPF routers will</a:t>
            </a:r>
          </a:p>
          <a:p>
            <a:pPr algn="l" rtl="0"/>
            <a:r>
              <a:rPr lang="en-US" dirty="0"/>
              <a:t>only form full neighbor adjacencies with the DR and BDR and not with all other routers.</a:t>
            </a:r>
          </a:p>
          <a:p>
            <a:pPr algn="l"/>
            <a:endParaRPr lang="x-none" dirty="0"/>
          </a:p>
        </p:txBody>
      </p:sp>
      <p:pic>
        <p:nvPicPr>
          <p:cNvPr id="5" name="صورة 4" descr="ospf4.JPG"/>
          <p:cNvPicPr>
            <a:picLocks noChangeAspect="1"/>
          </p:cNvPicPr>
          <p:nvPr/>
        </p:nvPicPr>
        <p:blipFill>
          <a:blip r:embed="rId2" cstate="print"/>
          <a:stretch>
            <a:fillRect/>
          </a:stretch>
        </p:blipFill>
        <p:spPr>
          <a:xfrm>
            <a:off x="4224512" y="2564904"/>
            <a:ext cx="3743697" cy="3709140"/>
          </a:xfrm>
          <a:prstGeom prst="rect">
            <a:avLst/>
          </a:prstGeom>
        </p:spPr>
      </p:pic>
    </p:spTree>
    <p:extLst>
      <p:ext uri="{BB962C8B-B14F-4D97-AF65-F5344CB8AC3E}">
        <p14:creationId xmlns:p14="http://schemas.microsoft.com/office/powerpoint/2010/main" val="1629877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631504" y="1242626"/>
            <a:ext cx="10170413" cy="1754326"/>
          </a:xfrm>
          <a:prstGeom prst="rect">
            <a:avLst/>
          </a:prstGeom>
          <a:noFill/>
        </p:spPr>
        <p:txBody>
          <a:bodyPr wrap="none" rtlCol="1">
            <a:spAutoFit/>
          </a:bodyPr>
          <a:lstStyle/>
          <a:p>
            <a:r>
              <a:rPr lang="en-US" dirty="0"/>
              <a:t>The </a:t>
            </a:r>
            <a:r>
              <a:rPr lang="en-US" b="1" dirty="0" smtClean="0"/>
              <a:t>LSDB (</a:t>
            </a:r>
            <a:r>
              <a:rPr lang="en-US" dirty="0" smtClean="0"/>
              <a:t>link-state database) </a:t>
            </a:r>
            <a:r>
              <a:rPr lang="en-US" dirty="0"/>
              <a:t>is our full picture of the network, in network terms we call this the </a:t>
            </a:r>
            <a:r>
              <a:rPr lang="en-US" b="1" dirty="0"/>
              <a:t>topology.</a:t>
            </a:r>
          </a:p>
          <a:p>
            <a:pPr algn="l" rtl="0"/>
            <a:r>
              <a:rPr lang="en-US" dirty="0"/>
              <a:t>You could compare the LSDB to having a full map of your country.</a:t>
            </a:r>
          </a:p>
          <a:p>
            <a:pPr algn="l" rtl="0"/>
            <a:endParaRPr lang="en-US" dirty="0"/>
          </a:p>
          <a:p>
            <a:pPr algn="l" rtl="0"/>
            <a:r>
              <a:rPr lang="en-US" dirty="0"/>
              <a:t>Once every router has a complete map we can start calculating the shortest path to all the</a:t>
            </a:r>
          </a:p>
          <a:p>
            <a:pPr algn="l"/>
            <a:r>
              <a:rPr lang="en-US" dirty="0"/>
              <a:t>different destinations by using the </a:t>
            </a:r>
            <a:r>
              <a:rPr lang="en-US" b="1" dirty="0"/>
              <a:t>shortest-path first (SPF) algorithm.</a:t>
            </a:r>
          </a:p>
          <a:p>
            <a:pPr algn="l"/>
            <a:endParaRPr lang="x-none" dirty="0"/>
          </a:p>
        </p:txBody>
      </p:sp>
    </p:spTree>
    <p:extLst>
      <p:ext uri="{BB962C8B-B14F-4D97-AF65-F5344CB8AC3E}">
        <p14:creationId xmlns:p14="http://schemas.microsoft.com/office/powerpoint/2010/main" val="1550115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OSPF </a:t>
            </a:r>
            <a:r>
              <a:rPr lang="en-US" b="1" dirty="0" smtClean="0"/>
              <a:t>areas</a:t>
            </a:r>
            <a:endParaRPr lang="ar-SA" dirty="0"/>
          </a:p>
        </p:txBody>
      </p:sp>
      <p:sp>
        <p:nvSpPr>
          <p:cNvPr id="3" name="Content Placeholder 2"/>
          <p:cNvSpPr>
            <a:spLocks noGrp="1"/>
          </p:cNvSpPr>
          <p:nvPr>
            <p:ph idx="1"/>
          </p:nvPr>
        </p:nvSpPr>
        <p:spPr/>
        <p:txBody>
          <a:bodyPr/>
          <a:lstStyle/>
          <a:p>
            <a:pPr fontAlgn="t"/>
            <a:r>
              <a:rPr lang="en-US" dirty="0" smtClean="0"/>
              <a:t>OSPF </a:t>
            </a:r>
            <a:r>
              <a:rPr lang="en-US" dirty="0"/>
              <a:t>uses the concept of areas. An area is a logical grouping of contiguous networks and routers. All routers in the same area have the same topology table, but they don’t know about routers in the other areas. The main benefits of creating areas is that the size of the topology and the routing table on a router is reduced, less time is required to run the SFP algorithm and routing updates are also reduced.</a:t>
            </a:r>
          </a:p>
          <a:p>
            <a:endParaRPr lang="ar-SA" dirty="0"/>
          </a:p>
        </p:txBody>
      </p:sp>
    </p:spTree>
    <p:extLst>
      <p:ext uri="{BB962C8B-B14F-4D97-AF65-F5344CB8AC3E}">
        <p14:creationId xmlns:p14="http://schemas.microsoft.com/office/powerpoint/2010/main" val="527369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703513" y="1124744"/>
            <a:ext cx="8443145" cy="1477328"/>
          </a:xfrm>
          <a:prstGeom prst="rect">
            <a:avLst/>
          </a:prstGeom>
          <a:noFill/>
        </p:spPr>
        <p:txBody>
          <a:bodyPr wrap="none" rtlCol="1">
            <a:spAutoFit/>
          </a:bodyPr>
          <a:lstStyle/>
          <a:p>
            <a:pPr algn="l" rtl="0"/>
            <a:r>
              <a:rPr lang="en-US" dirty="0"/>
              <a:t>OSPF Area 0:</a:t>
            </a:r>
          </a:p>
          <a:p>
            <a:pPr algn="l" rtl="0"/>
            <a:endParaRPr lang="en-US" dirty="0"/>
          </a:p>
          <a:p>
            <a:pPr algn="l" rtl="0"/>
            <a:r>
              <a:rPr lang="en-US" dirty="0"/>
              <a:t>OSPF works with the concepts of areas and by default you will always have a single area,</a:t>
            </a:r>
          </a:p>
          <a:p>
            <a:pPr algn="l" rtl="0"/>
            <a:r>
              <a:rPr lang="en-US" dirty="0"/>
              <a:t>normally this is area 0 or also called the </a:t>
            </a:r>
            <a:r>
              <a:rPr lang="en-US" b="1" dirty="0"/>
              <a:t>backbone area</a:t>
            </a:r>
            <a:r>
              <a:rPr lang="en-US" dirty="0"/>
              <a:t>.</a:t>
            </a:r>
          </a:p>
          <a:p>
            <a:pPr algn="l"/>
            <a:endParaRPr lang="x-none" dirty="0"/>
          </a:p>
        </p:txBody>
      </p:sp>
      <p:pic>
        <p:nvPicPr>
          <p:cNvPr id="3" name="صورة 2" descr="ospf5.JPG"/>
          <p:cNvPicPr>
            <a:picLocks noChangeAspect="1"/>
          </p:cNvPicPr>
          <p:nvPr/>
        </p:nvPicPr>
        <p:blipFill>
          <a:blip r:embed="rId2" cstate="print"/>
          <a:stretch>
            <a:fillRect/>
          </a:stretch>
        </p:blipFill>
        <p:spPr>
          <a:xfrm>
            <a:off x="3437732" y="2564905"/>
            <a:ext cx="5322565" cy="3790157"/>
          </a:xfrm>
          <a:prstGeom prst="rect">
            <a:avLst/>
          </a:prstGeom>
        </p:spPr>
      </p:pic>
    </p:spTree>
    <p:extLst>
      <p:ext uri="{BB962C8B-B14F-4D97-AF65-F5344CB8AC3E}">
        <p14:creationId xmlns:p14="http://schemas.microsoft.com/office/powerpoint/2010/main" val="8663545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631504" y="1148551"/>
            <a:ext cx="8962262" cy="1754326"/>
          </a:xfrm>
          <a:prstGeom prst="rect">
            <a:avLst/>
          </a:prstGeom>
          <a:noFill/>
        </p:spPr>
        <p:txBody>
          <a:bodyPr wrap="none" rtlCol="1">
            <a:spAutoFit/>
          </a:bodyPr>
          <a:lstStyle/>
          <a:p>
            <a:pPr algn="l" rtl="0"/>
            <a:r>
              <a:rPr lang="en-US" dirty="0"/>
              <a:t>OSPF Multi-area:</a:t>
            </a:r>
          </a:p>
          <a:p>
            <a:pPr algn="l" rtl="0"/>
            <a:endParaRPr lang="en-US" dirty="0"/>
          </a:p>
          <a:p>
            <a:pPr algn="l" rtl="0"/>
            <a:r>
              <a:rPr lang="en-US" dirty="0"/>
              <a:t>You can have multiple areas however as in the picture above, we have area 1,2 and 3. All of</a:t>
            </a:r>
          </a:p>
          <a:p>
            <a:pPr algn="l" rtl="0"/>
            <a:r>
              <a:rPr lang="en-US" dirty="0"/>
              <a:t>these areas must connect to the backbone area. If you want to go from area 1 to area 2</a:t>
            </a:r>
          </a:p>
          <a:p>
            <a:pPr algn="l" rtl="0"/>
            <a:r>
              <a:rPr lang="en-US" dirty="0"/>
              <a:t>you must go through the backbone area to get there. It's impossible to go from area 1</a:t>
            </a:r>
          </a:p>
          <a:p>
            <a:pPr algn="l"/>
            <a:r>
              <a:rPr lang="en-US" dirty="0"/>
              <a:t>directly to area 2; you always have to pass the backbone area!</a:t>
            </a:r>
            <a:endParaRPr lang="x-none" dirty="0"/>
          </a:p>
        </p:txBody>
      </p:sp>
      <p:pic>
        <p:nvPicPr>
          <p:cNvPr id="3" name="صورة 2" descr="ospf6.JPG"/>
          <p:cNvPicPr>
            <a:picLocks noChangeAspect="1"/>
          </p:cNvPicPr>
          <p:nvPr/>
        </p:nvPicPr>
        <p:blipFill>
          <a:blip r:embed="rId2" cstate="print"/>
          <a:stretch>
            <a:fillRect/>
          </a:stretch>
        </p:blipFill>
        <p:spPr>
          <a:xfrm>
            <a:off x="2927648" y="2906572"/>
            <a:ext cx="6264696" cy="3762789"/>
          </a:xfrm>
          <a:prstGeom prst="rect">
            <a:avLst/>
          </a:prstGeom>
        </p:spPr>
      </p:pic>
    </p:spTree>
    <p:extLst>
      <p:ext uri="{BB962C8B-B14F-4D97-AF65-F5344CB8AC3E}">
        <p14:creationId xmlns:p14="http://schemas.microsoft.com/office/powerpoint/2010/main" val="2451298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524001" y="1340768"/>
            <a:ext cx="8683659" cy="3970318"/>
          </a:xfrm>
          <a:prstGeom prst="rect">
            <a:avLst/>
          </a:prstGeom>
          <a:noFill/>
        </p:spPr>
        <p:txBody>
          <a:bodyPr wrap="none" rtlCol="1">
            <a:spAutoFit/>
          </a:bodyPr>
          <a:lstStyle/>
          <a:p>
            <a:pPr algn="l" rtl="0"/>
            <a:r>
              <a:rPr lang="en-US" dirty="0"/>
              <a:t>OSPF Multi-area:</a:t>
            </a:r>
          </a:p>
          <a:p>
            <a:pPr algn="l" rtl="0"/>
            <a:endParaRPr lang="en-US" dirty="0"/>
          </a:p>
          <a:p>
            <a:pPr algn="l" rtl="0"/>
            <a:r>
              <a:rPr lang="en-US" dirty="0"/>
              <a:t>In the picture you also see on the top right something called “other routing domain”. This</a:t>
            </a:r>
          </a:p>
          <a:p>
            <a:pPr algn="l" rtl="0"/>
            <a:r>
              <a:rPr lang="en-US" dirty="0"/>
              <a:t>could be another network running another routing protocol (perhaps EIGRP) and it's</a:t>
            </a:r>
          </a:p>
          <a:p>
            <a:pPr algn="l" rtl="0"/>
            <a:r>
              <a:rPr lang="en-US" dirty="0"/>
              <a:t>possible to import and export routes from EIGRP into OSPF or the other way around, this is</a:t>
            </a:r>
          </a:p>
          <a:p>
            <a:pPr algn="l" rtl="0"/>
            <a:r>
              <a:rPr lang="en-US" dirty="0"/>
              <a:t>called redistribution.</a:t>
            </a:r>
          </a:p>
          <a:p>
            <a:pPr algn="l" rtl="0"/>
            <a:endParaRPr lang="en-US" dirty="0"/>
          </a:p>
          <a:p>
            <a:pPr algn="l" rtl="0">
              <a:buFont typeface="Arial" pitchFamily="34" charset="0"/>
              <a:buChar char="•"/>
            </a:pPr>
            <a:r>
              <a:rPr lang="en-US" dirty="0"/>
              <a:t> Routers in the backbone area (area 0) are called </a:t>
            </a:r>
            <a:r>
              <a:rPr lang="en-US" b="1" dirty="0"/>
              <a:t>backbone routers.</a:t>
            </a:r>
          </a:p>
          <a:p>
            <a:pPr algn="l" rtl="0">
              <a:buFont typeface="Arial" pitchFamily="34" charset="0"/>
              <a:buChar char="•"/>
            </a:pPr>
            <a:r>
              <a:rPr lang="en-US" dirty="0"/>
              <a:t> Routers between 2 areas (like the one between area 0 and area 1) are called </a:t>
            </a:r>
            <a:r>
              <a:rPr lang="en-US" b="1" dirty="0"/>
              <a:t>area</a:t>
            </a:r>
          </a:p>
          <a:p>
            <a:pPr algn="l" rtl="0"/>
            <a:r>
              <a:rPr lang="en-US" b="1" dirty="0"/>
              <a:t>border routers or ABR.</a:t>
            </a:r>
          </a:p>
          <a:p>
            <a:pPr algn="l" rtl="0">
              <a:buFont typeface="Arial" pitchFamily="34" charset="0"/>
              <a:buChar char="•"/>
            </a:pPr>
            <a:r>
              <a:rPr lang="en-US" dirty="0"/>
              <a:t> Routers that run OSPF and are connected to another network that runs another</a:t>
            </a:r>
          </a:p>
          <a:p>
            <a:pPr algn="l" rtl="0"/>
            <a:r>
              <a:rPr lang="en-US" dirty="0"/>
              <a:t>routing protocol (for example EIGRP) are called </a:t>
            </a:r>
            <a:r>
              <a:rPr lang="en-US" b="1" dirty="0"/>
              <a:t>autonomous system border</a:t>
            </a:r>
          </a:p>
          <a:p>
            <a:pPr algn="l" rtl="0"/>
            <a:r>
              <a:rPr lang="en-US" b="1" dirty="0"/>
              <a:t>routers or ASBR.</a:t>
            </a:r>
          </a:p>
          <a:p>
            <a:pPr algn="l"/>
            <a:endParaRPr lang="x-none" dirty="0"/>
          </a:p>
        </p:txBody>
      </p:sp>
    </p:spTree>
    <p:extLst>
      <p:ext uri="{BB962C8B-B14F-4D97-AF65-F5344CB8AC3E}">
        <p14:creationId xmlns:p14="http://schemas.microsoft.com/office/powerpoint/2010/main" val="42752207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703513" y="1447616"/>
            <a:ext cx="8712968" cy="1477328"/>
          </a:xfrm>
          <a:prstGeom prst="rect">
            <a:avLst/>
          </a:prstGeom>
          <a:noFill/>
        </p:spPr>
        <p:txBody>
          <a:bodyPr wrap="square" rtlCol="1">
            <a:spAutoFit/>
          </a:bodyPr>
          <a:lstStyle/>
          <a:p>
            <a:pPr algn="l" rtl="0"/>
            <a:r>
              <a:rPr lang="en-US" dirty="0"/>
              <a:t>Routers have to be become neighbors first, once we have become neighbors we are going to exchange link-state advertisements. Once you configure OSPF your router will start sending hello packets. If you also receive hello packets from the other router you will become neighbors.</a:t>
            </a:r>
          </a:p>
          <a:p>
            <a:pPr algn="l"/>
            <a:endParaRPr lang="x-none" dirty="0"/>
          </a:p>
        </p:txBody>
      </p:sp>
      <p:pic>
        <p:nvPicPr>
          <p:cNvPr id="3" name="صورة 2" descr="ospf7.JPG"/>
          <p:cNvPicPr>
            <a:picLocks noChangeAspect="1"/>
          </p:cNvPicPr>
          <p:nvPr/>
        </p:nvPicPr>
        <p:blipFill>
          <a:blip r:embed="rId2" cstate="print"/>
          <a:stretch>
            <a:fillRect/>
          </a:stretch>
        </p:blipFill>
        <p:spPr>
          <a:xfrm>
            <a:off x="3071665" y="3212976"/>
            <a:ext cx="5854563" cy="2448272"/>
          </a:xfrm>
          <a:prstGeom prst="rect">
            <a:avLst/>
          </a:prstGeom>
        </p:spPr>
      </p:pic>
    </p:spTree>
    <p:extLst>
      <p:ext uri="{BB962C8B-B14F-4D97-AF65-F5344CB8AC3E}">
        <p14:creationId xmlns:p14="http://schemas.microsoft.com/office/powerpoint/2010/main" val="402140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ospf8.JPG"/>
          <p:cNvPicPr>
            <a:picLocks noChangeAspect="1"/>
          </p:cNvPicPr>
          <p:nvPr/>
        </p:nvPicPr>
        <p:blipFill>
          <a:blip r:embed="rId2" cstate="print"/>
          <a:stretch>
            <a:fillRect/>
          </a:stretch>
        </p:blipFill>
        <p:spPr>
          <a:xfrm>
            <a:off x="2130250" y="1196752"/>
            <a:ext cx="7998198" cy="4824536"/>
          </a:xfrm>
          <a:prstGeom prst="rect">
            <a:avLst/>
          </a:prstGeom>
        </p:spPr>
      </p:pic>
    </p:spTree>
    <p:extLst>
      <p:ext uri="{BB962C8B-B14F-4D97-AF65-F5344CB8AC3E}">
        <p14:creationId xmlns:p14="http://schemas.microsoft.com/office/powerpoint/2010/main" val="3332840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1703512" y="942975"/>
            <a:ext cx="8892480" cy="4801314"/>
          </a:xfrm>
          <a:prstGeom prst="rect">
            <a:avLst/>
          </a:prstGeom>
          <a:noFill/>
        </p:spPr>
        <p:txBody>
          <a:bodyPr wrap="square" rtlCol="1">
            <a:spAutoFit/>
          </a:bodyPr>
          <a:lstStyle/>
          <a:p>
            <a:pPr algn="l" rtl="0">
              <a:buFont typeface="Arial" pitchFamily="34" charset="0"/>
              <a:buChar char="•"/>
            </a:pPr>
            <a:r>
              <a:rPr lang="en-US" dirty="0"/>
              <a:t> </a:t>
            </a:r>
            <a:r>
              <a:rPr lang="en-US" b="1" dirty="0"/>
              <a:t>Router ID: </a:t>
            </a:r>
            <a:r>
              <a:rPr lang="en-US" dirty="0"/>
              <a:t>Each OSPF router needs to have an unique ID which is the highest IP address on any active interface. More about this later.</a:t>
            </a:r>
          </a:p>
          <a:p>
            <a:pPr algn="l" rtl="0">
              <a:buFont typeface="Arial" pitchFamily="34" charset="0"/>
              <a:buChar char="•"/>
            </a:pPr>
            <a:r>
              <a:rPr lang="en-US" dirty="0"/>
              <a:t> </a:t>
            </a:r>
            <a:r>
              <a:rPr lang="en-US" b="1" dirty="0"/>
              <a:t>Hello / Dead Interval</a:t>
            </a:r>
            <a:r>
              <a:rPr lang="en-US" dirty="0"/>
              <a:t>: Every X seconds we are going to send a hello packet, if we don't hear any hello packets from our network for X seconds we declare you “dead” and we are no longer neighbors. These values have to match on both sides in order to become neighbors.</a:t>
            </a:r>
          </a:p>
          <a:p>
            <a:pPr algn="l" rtl="0">
              <a:buFont typeface="Arial" pitchFamily="34" charset="0"/>
              <a:buChar char="•"/>
            </a:pPr>
            <a:r>
              <a:rPr lang="en-US" b="1" dirty="0"/>
              <a:t> Neighbors</a:t>
            </a:r>
            <a:r>
              <a:rPr lang="en-US" dirty="0"/>
              <a:t>: All other routers who are your neighbors are specified in the hello packet.</a:t>
            </a:r>
          </a:p>
          <a:p>
            <a:pPr algn="l" rtl="0">
              <a:buFont typeface="Arial" pitchFamily="34" charset="0"/>
              <a:buChar char="•"/>
            </a:pPr>
            <a:r>
              <a:rPr lang="en-US" dirty="0"/>
              <a:t> </a:t>
            </a:r>
            <a:r>
              <a:rPr lang="en-US" b="1" dirty="0"/>
              <a:t>Area ID</a:t>
            </a:r>
            <a:r>
              <a:rPr lang="en-US" dirty="0"/>
              <a:t>: This is the area you are in. This value has to match on both sides in order to become neighbors.</a:t>
            </a:r>
          </a:p>
          <a:p>
            <a:pPr algn="l" rtl="0">
              <a:buFont typeface="Arial" pitchFamily="34" charset="0"/>
              <a:buChar char="•"/>
            </a:pPr>
            <a:r>
              <a:rPr lang="en-US" dirty="0"/>
              <a:t> </a:t>
            </a:r>
            <a:r>
              <a:rPr lang="en-US" b="1" dirty="0"/>
              <a:t>Router Priority</a:t>
            </a:r>
            <a:r>
              <a:rPr lang="en-US" dirty="0"/>
              <a:t>: This value is used to determine who will become designated or backup designated router.</a:t>
            </a:r>
          </a:p>
          <a:p>
            <a:pPr algn="l" rtl="0">
              <a:buFont typeface="Arial" pitchFamily="34" charset="0"/>
              <a:buChar char="•"/>
            </a:pPr>
            <a:r>
              <a:rPr lang="en-US" b="1" dirty="0"/>
              <a:t> DR and BDR IP address</a:t>
            </a:r>
            <a:r>
              <a:rPr lang="en-US" dirty="0"/>
              <a:t>: Designated and Backup Designated router, these are outside the scope of the CCNA so </a:t>
            </a:r>
            <a:r>
              <a:rPr lang="en-US" dirty="0" err="1"/>
              <a:t>I‟m</a:t>
            </a:r>
            <a:r>
              <a:rPr lang="en-US" dirty="0"/>
              <a:t> going to skip it.</a:t>
            </a:r>
          </a:p>
          <a:p>
            <a:pPr algn="l" rtl="0">
              <a:buFont typeface="Arial" pitchFamily="34" charset="0"/>
              <a:buChar char="•"/>
            </a:pPr>
            <a:r>
              <a:rPr lang="en-US" dirty="0"/>
              <a:t> </a:t>
            </a:r>
            <a:r>
              <a:rPr lang="en-US" b="1" dirty="0"/>
              <a:t>Authentication password</a:t>
            </a:r>
            <a:r>
              <a:rPr lang="en-US" dirty="0"/>
              <a:t>: You can use clear text and MD5 authentication for OSPF which means every packet will be authenticated. Obviously you need the same</a:t>
            </a:r>
          </a:p>
          <a:p>
            <a:pPr algn="l" rtl="0"/>
            <a:r>
              <a:rPr lang="en-US" dirty="0"/>
              <a:t>password on both routers in order to make things work.</a:t>
            </a:r>
          </a:p>
          <a:p>
            <a:pPr algn="l" rtl="0">
              <a:buFont typeface="Arial" pitchFamily="34" charset="0"/>
              <a:buChar char="•"/>
            </a:pPr>
            <a:r>
              <a:rPr lang="en-US" b="1" dirty="0"/>
              <a:t> Stub area flag</a:t>
            </a:r>
            <a:r>
              <a:rPr lang="en-US" dirty="0"/>
              <a:t>: Besides area numbers OSPF has different area types, this is outside the scope of the CCNA.</a:t>
            </a:r>
            <a:endParaRPr lang="x-none" dirty="0"/>
          </a:p>
        </p:txBody>
      </p:sp>
    </p:spTree>
    <p:extLst>
      <p:ext uri="{BB962C8B-B14F-4D97-AF65-F5344CB8AC3E}">
        <p14:creationId xmlns:p14="http://schemas.microsoft.com/office/powerpoint/2010/main" val="1692698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1668016" y="836713"/>
            <a:ext cx="8892480" cy="3139321"/>
          </a:xfrm>
          <a:prstGeom prst="rect">
            <a:avLst/>
          </a:prstGeom>
          <a:noFill/>
        </p:spPr>
        <p:txBody>
          <a:bodyPr wrap="square" rtlCol="1">
            <a:spAutoFit/>
          </a:bodyPr>
          <a:lstStyle/>
          <a:p>
            <a:pPr algn="l" rtl="0"/>
            <a:r>
              <a:rPr lang="en-US" b="1" dirty="0"/>
              <a:t>An autonomous system:  </a:t>
            </a:r>
            <a:r>
              <a:rPr lang="en-US" dirty="0"/>
              <a:t>is a collection of routers/networks that</a:t>
            </a:r>
          </a:p>
          <a:p>
            <a:pPr algn="l" rtl="0"/>
            <a:r>
              <a:rPr lang="en-US" dirty="0"/>
              <a:t>belongs to a single administrative domain. the network you are responsible for. Your company network could be an autonomous system. Your internet service provider has its own network which is another autonomous system.</a:t>
            </a:r>
          </a:p>
          <a:p>
            <a:pPr algn="l" rtl="0"/>
            <a:endParaRPr lang="en-US" dirty="0"/>
          </a:p>
          <a:p>
            <a:pPr algn="l" rtl="0"/>
            <a:r>
              <a:rPr lang="en-US" b="1" dirty="0"/>
              <a:t>Interior gateway protocols(IGP): </a:t>
            </a:r>
            <a:r>
              <a:rPr lang="en-US" dirty="0"/>
              <a:t>routing protocols that running Within an autonomous system .</a:t>
            </a:r>
          </a:p>
          <a:p>
            <a:pPr algn="l" rtl="0"/>
            <a:endParaRPr lang="en-US" dirty="0"/>
          </a:p>
          <a:p>
            <a:pPr algn="l" rtl="0"/>
            <a:r>
              <a:rPr lang="en-US" b="1" dirty="0"/>
              <a:t>External Routing protocols</a:t>
            </a:r>
            <a:r>
              <a:rPr lang="en-US" b="1" dirty="0">
                <a:sym typeface="Wingdings" pitchFamily="2" charset="2"/>
              </a:rPr>
              <a:t>(EGP):</a:t>
            </a:r>
            <a:r>
              <a:rPr lang="en-US" b="1" dirty="0"/>
              <a:t> </a:t>
            </a:r>
            <a:r>
              <a:rPr lang="en-US" dirty="0"/>
              <a:t>routing protocols that running Between autonomous systems.</a:t>
            </a:r>
          </a:p>
          <a:p>
            <a:pPr algn="l"/>
            <a:endParaRPr lang="x-none" dirty="0"/>
          </a:p>
        </p:txBody>
      </p:sp>
      <p:pic>
        <p:nvPicPr>
          <p:cNvPr id="4" name="صورة 3" descr="dynamic rt 1.JPG"/>
          <p:cNvPicPr>
            <a:picLocks noChangeAspect="1"/>
          </p:cNvPicPr>
          <p:nvPr/>
        </p:nvPicPr>
        <p:blipFill>
          <a:blip r:embed="rId2" cstate="print"/>
          <a:stretch>
            <a:fillRect/>
          </a:stretch>
        </p:blipFill>
        <p:spPr>
          <a:xfrm>
            <a:off x="3289126" y="3682702"/>
            <a:ext cx="6191250" cy="2914650"/>
          </a:xfrm>
          <a:prstGeom prst="rect">
            <a:avLst/>
          </a:prstGeom>
        </p:spPr>
      </p:pic>
      <p:sp>
        <p:nvSpPr>
          <p:cNvPr id="5" name="مربع نص 4"/>
          <p:cNvSpPr txBox="1"/>
          <p:nvPr/>
        </p:nvSpPr>
        <p:spPr>
          <a:xfrm>
            <a:off x="1631504" y="4077073"/>
            <a:ext cx="1763688" cy="2585323"/>
          </a:xfrm>
          <a:prstGeom prst="rect">
            <a:avLst/>
          </a:prstGeom>
          <a:solidFill>
            <a:schemeClr val="accent1">
              <a:alpha val="45000"/>
            </a:schemeClr>
          </a:solidFill>
          <a:ln w="22225">
            <a:solidFill>
              <a:srgbClr val="FF0000"/>
            </a:solidFill>
          </a:ln>
        </p:spPr>
        <p:txBody>
          <a:bodyPr wrap="square" rtlCol="1">
            <a:spAutoFit/>
          </a:bodyPr>
          <a:lstStyle/>
          <a:p>
            <a:pPr algn="l" rtl="0"/>
            <a:r>
              <a:rPr lang="en-US" dirty="0"/>
              <a:t>CCNA is only about interior gateway protocols and we are going to take a close look at OSPF and EIGRP.</a:t>
            </a:r>
          </a:p>
          <a:p>
            <a:pPr algn="l"/>
            <a:endParaRPr lang="x-none" dirty="0"/>
          </a:p>
        </p:txBody>
      </p:sp>
    </p:spTree>
    <p:extLst>
      <p:ext uri="{BB962C8B-B14F-4D97-AF65-F5344CB8AC3E}">
        <p14:creationId xmlns:p14="http://schemas.microsoft.com/office/powerpoint/2010/main" val="4214154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709796" y="908720"/>
            <a:ext cx="5178292" cy="2308324"/>
          </a:xfrm>
          <a:prstGeom prst="rect">
            <a:avLst/>
          </a:prstGeom>
          <a:noFill/>
        </p:spPr>
        <p:txBody>
          <a:bodyPr wrap="square" rtlCol="1">
            <a:spAutoFit/>
          </a:bodyPr>
          <a:lstStyle/>
          <a:p>
            <a:pPr algn="l"/>
            <a:r>
              <a:rPr lang="en-US" b="1" dirty="0"/>
              <a:t>OSPF Configuration:</a:t>
            </a:r>
          </a:p>
          <a:p>
            <a:pPr algn="l"/>
            <a:endParaRPr lang="en-US" b="1" dirty="0"/>
          </a:p>
          <a:p>
            <a:pPr algn="l"/>
            <a:endParaRPr lang="en-US" b="1" dirty="0"/>
          </a:p>
          <a:p>
            <a:pPr algn="l"/>
            <a:endParaRPr lang="en-US" b="1" dirty="0"/>
          </a:p>
          <a:p>
            <a:pPr algn="l"/>
            <a:endParaRPr lang="en-US" b="1" dirty="0"/>
          </a:p>
          <a:p>
            <a:pPr algn="l"/>
            <a:endParaRPr lang="en-US" b="1" dirty="0"/>
          </a:p>
          <a:p>
            <a:pPr algn="l"/>
            <a:endParaRPr lang="en-US" b="1" dirty="0"/>
          </a:p>
          <a:p>
            <a:pPr algn="l"/>
            <a:r>
              <a:rPr lang="en-US" b="1" dirty="0" smtClean="0"/>
              <a:t>Clear </a:t>
            </a:r>
            <a:r>
              <a:rPr lang="en-US" b="1" dirty="0"/>
              <a:t>OSPF Info:</a:t>
            </a:r>
            <a:endParaRPr lang="x-none" b="1" dirty="0"/>
          </a:p>
        </p:txBody>
      </p:sp>
      <p:pic>
        <p:nvPicPr>
          <p:cNvPr id="3" name="صورة 2" descr="ospf10.JPG"/>
          <p:cNvPicPr>
            <a:picLocks noChangeAspect="1"/>
          </p:cNvPicPr>
          <p:nvPr/>
        </p:nvPicPr>
        <p:blipFill>
          <a:blip r:embed="rId2" cstate="print"/>
          <a:stretch>
            <a:fillRect/>
          </a:stretch>
        </p:blipFill>
        <p:spPr>
          <a:xfrm>
            <a:off x="1592730" y="1412776"/>
            <a:ext cx="8823750" cy="792088"/>
          </a:xfrm>
          <a:prstGeom prst="rect">
            <a:avLst/>
          </a:prstGeom>
        </p:spPr>
      </p:pic>
      <p:pic>
        <p:nvPicPr>
          <p:cNvPr id="5" name="صورة 4" descr="ospf12.JPG"/>
          <p:cNvPicPr>
            <a:picLocks noChangeAspect="1"/>
          </p:cNvPicPr>
          <p:nvPr/>
        </p:nvPicPr>
        <p:blipFill>
          <a:blip r:embed="rId3" cstate="print"/>
          <a:stretch>
            <a:fillRect/>
          </a:stretch>
        </p:blipFill>
        <p:spPr>
          <a:xfrm>
            <a:off x="1687705" y="3483741"/>
            <a:ext cx="8728775" cy="864096"/>
          </a:xfrm>
          <a:prstGeom prst="rect">
            <a:avLst/>
          </a:prstGeom>
        </p:spPr>
      </p:pic>
    </p:spTree>
    <p:extLst>
      <p:ext uri="{BB962C8B-B14F-4D97-AF65-F5344CB8AC3E}">
        <p14:creationId xmlns:p14="http://schemas.microsoft.com/office/powerpoint/2010/main" val="8722229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648464" y="899428"/>
            <a:ext cx="1874231" cy="369332"/>
          </a:xfrm>
          <a:prstGeom prst="rect">
            <a:avLst/>
          </a:prstGeom>
          <a:noFill/>
        </p:spPr>
        <p:txBody>
          <a:bodyPr wrap="none" rtlCol="1">
            <a:spAutoFit/>
          </a:bodyPr>
          <a:lstStyle/>
          <a:p>
            <a:r>
              <a:rPr lang="en-US" b="1" dirty="0"/>
              <a:t>Show commands:</a:t>
            </a:r>
            <a:endParaRPr lang="x-none" b="1" dirty="0"/>
          </a:p>
        </p:txBody>
      </p:sp>
      <p:pic>
        <p:nvPicPr>
          <p:cNvPr id="3" name="صورة 2" descr="ospf13.JPG"/>
          <p:cNvPicPr>
            <a:picLocks noChangeAspect="1"/>
          </p:cNvPicPr>
          <p:nvPr/>
        </p:nvPicPr>
        <p:blipFill>
          <a:blip r:embed="rId2" cstate="print"/>
          <a:stretch>
            <a:fillRect/>
          </a:stretch>
        </p:blipFill>
        <p:spPr>
          <a:xfrm>
            <a:off x="1775520" y="1700809"/>
            <a:ext cx="8352928" cy="648071"/>
          </a:xfrm>
          <a:prstGeom prst="rect">
            <a:avLst/>
          </a:prstGeom>
        </p:spPr>
      </p:pic>
      <p:pic>
        <p:nvPicPr>
          <p:cNvPr id="4" name="صورة 3" descr="ospf14.JPG"/>
          <p:cNvPicPr>
            <a:picLocks noChangeAspect="1"/>
          </p:cNvPicPr>
          <p:nvPr/>
        </p:nvPicPr>
        <p:blipFill>
          <a:blip r:embed="rId3" cstate="print"/>
          <a:stretch>
            <a:fillRect/>
          </a:stretch>
        </p:blipFill>
        <p:spPr>
          <a:xfrm>
            <a:off x="1775520" y="2492896"/>
            <a:ext cx="8424936" cy="864096"/>
          </a:xfrm>
          <a:prstGeom prst="rect">
            <a:avLst/>
          </a:prstGeom>
        </p:spPr>
      </p:pic>
      <p:pic>
        <p:nvPicPr>
          <p:cNvPr id="5" name="صورة 4" descr="ospf15.JPG"/>
          <p:cNvPicPr>
            <a:picLocks noChangeAspect="1"/>
          </p:cNvPicPr>
          <p:nvPr/>
        </p:nvPicPr>
        <p:blipFill>
          <a:blip r:embed="rId4" cstate="print"/>
          <a:stretch>
            <a:fillRect/>
          </a:stretch>
        </p:blipFill>
        <p:spPr>
          <a:xfrm>
            <a:off x="1775520" y="3562722"/>
            <a:ext cx="8424936" cy="874390"/>
          </a:xfrm>
          <a:prstGeom prst="rect">
            <a:avLst/>
          </a:prstGeom>
        </p:spPr>
      </p:pic>
      <p:pic>
        <p:nvPicPr>
          <p:cNvPr id="6" name="صورة 5" descr="ospf16.JPG"/>
          <p:cNvPicPr>
            <a:picLocks noChangeAspect="1"/>
          </p:cNvPicPr>
          <p:nvPr/>
        </p:nvPicPr>
        <p:blipFill>
          <a:blip r:embed="rId5" cstate="print"/>
          <a:stretch>
            <a:fillRect/>
          </a:stretch>
        </p:blipFill>
        <p:spPr>
          <a:xfrm>
            <a:off x="1775520" y="4581128"/>
            <a:ext cx="8424936" cy="1152128"/>
          </a:xfrm>
          <a:prstGeom prst="rect">
            <a:avLst/>
          </a:prstGeom>
        </p:spPr>
      </p:pic>
    </p:spTree>
    <p:extLst>
      <p:ext uri="{BB962C8B-B14F-4D97-AF65-F5344CB8AC3E}">
        <p14:creationId xmlns:p14="http://schemas.microsoft.com/office/powerpoint/2010/main" val="16449599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br>
              <a:rPr lang="en-US" dirty="0" smtClean="0"/>
            </a:br>
            <a:endParaRPr lang="en-US" dirty="0"/>
          </a:p>
        </p:txBody>
      </p:sp>
      <p:pic>
        <p:nvPicPr>
          <p:cNvPr id="1026" name="Picture 2" descr="OSPF internal route summariz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41523" y="1929001"/>
            <a:ext cx="5143500" cy="36957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423950" y="1272349"/>
            <a:ext cx="5852160" cy="5009003"/>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5220" rIns="0" bIns="952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444444"/>
                </a:solidFill>
                <a:effectLst/>
                <a:latin typeface="Arial" panose="020B0604020202020204" pitchFamily="34" charset="0"/>
                <a:cs typeface="Arial" panose="020B0604020202020204" pitchFamily="34" charset="0"/>
              </a:rPr>
              <a:t>ABR</a:t>
            </a:r>
            <a:endPar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ABR(</a:t>
            </a:r>
            <a:r>
              <a:rPr kumimoji="0" lang="en-US" altLang="en-US" sz="900" b="0" i="0" u="none" strike="noStrike" cap="none" normalizeH="0" baseline="0" dirty="0" err="1" smtClean="0">
                <a:ln>
                  <a:noFill/>
                </a:ln>
                <a:solidFill>
                  <a:srgbClr val="333333"/>
                </a:solidFill>
                <a:effectLst/>
                <a:latin typeface="Courier New" panose="02070309020205020404" pitchFamily="49" charset="0"/>
                <a:cs typeface="Courier New" panose="02070309020205020404" pitchFamily="49" charset="0"/>
              </a:rPr>
              <a:t>config</a:t>
            </a: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)#interface </a:t>
            </a:r>
            <a:r>
              <a:rPr kumimoji="0" lang="en-US" altLang="en-US" sz="900" b="0" i="0" u="none" strike="noStrike" cap="none" normalizeH="0" baseline="0" dirty="0" err="1" smtClean="0">
                <a:ln>
                  <a:noFill/>
                </a:ln>
                <a:solidFill>
                  <a:srgbClr val="333333"/>
                </a:solidFill>
                <a:effectLst/>
                <a:latin typeface="Courier New" panose="02070309020205020404" pitchFamily="49" charset="0"/>
                <a:cs typeface="Courier New" panose="02070309020205020404" pitchFamily="49" charset="0"/>
              </a:rPr>
              <a:t>fastEthernet</a:t>
            </a: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 0/0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ABR(</a:t>
            </a:r>
            <a:r>
              <a:rPr kumimoji="0" lang="en-US" altLang="en-US" sz="900" b="0" i="0" u="none" strike="noStrike" cap="none" normalizeH="0" baseline="0" dirty="0" err="1" smtClean="0">
                <a:ln>
                  <a:noFill/>
                </a:ln>
                <a:solidFill>
                  <a:srgbClr val="333333"/>
                </a:solidFill>
                <a:effectLst/>
                <a:latin typeface="Courier New" panose="02070309020205020404" pitchFamily="49" charset="0"/>
                <a:cs typeface="Courier New" panose="02070309020205020404" pitchFamily="49" charset="0"/>
              </a:rPr>
              <a:t>config</a:t>
            </a: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-if)#</a:t>
            </a:r>
            <a:r>
              <a:rPr kumimoji="0" lang="en-US" altLang="en-US" sz="900" b="0" i="0" u="none" strike="noStrike" cap="none" normalizeH="0" baseline="0" dirty="0" err="1" smtClean="0">
                <a:ln>
                  <a:noFill/>
                </a:ln>
                <a:solidFill>
                  <a:srgbClr val="333333"/>
                </a:solidFill>
                <a:effectLst/>
                <a:latin typeface="Courier New" panose="02070309020205020404" pitchFamily="49" charset="0"/>
                <a:cs typeface="Courier New" panose="02070309020205020404" pitchFamily="49" charset="0"/>
              </a:rPr>
              <a:t>ip</a:t>
            </a: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 address 192.168.0.1 255.255.255.0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ABR(</a:t>
            </a:r>
            <a:r>
              <a:rPr kumimoji="0" lang="en-US" altLang="en-US" sz="900" b="0" i="0" u="none" strike="noStrike" cap="none" normalizeH="0" baseline="0" dirty="0" err="1" smtClean="0">
                <a:ln>
                  <a:noFill/>
                </a:ln>
                <a:solidFill>
                  <a:srgbClr val="333333"/>
                </a:solidFill>
                <a:effectLst/>
                <a:latin typeface="Courier New" panose="02070309020205020404" pitchFamily="49" charset="0"/>
                <a:cs typeface="Courier New" panose="02070309020205020404" pitchFamily="49" charset="0"/>
              </a:rPr>
              <a:t>config</a:t>
            </a: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-if)#no shutdown ABR(</a:t>
            </a:r>
            <a:r>
              <a:rPr kumimoji="0" lang="en-US" altLang="en-US" sz="900" b="0" i="0" u="none" strike="noStrike" cap="none" normalizeH="0" baseline="0" dirty="0" err="1" smtClean="0">
                <a:ln>
                  <a:noFill/>
                </a:ln>
                <a:solidFill>
                  <a:srgbClr val="333333"/>
                </a:solidFill>
                <a:effectLst/>
                <a:latin typeface="Courier New" panose="02070309020205020404" pitchFamily="49" charset="0"/>
                <a:cs typeface="Courier New" panose="02070309020205020404" pitchFamily="49" charset="0"/>
              </a:rPr>
              <a:t>config</a:t>
            </a: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-if)#interface </a:t>
            </a:r>
            <a:r>
              <a:rPr kumimoji="0" lang="en-US" altLang="en-US" sz="900" b="0" i="0" u="none" strike="noStrike" cap="none" normalizeH="0" baseline="0" dirty="0" err="1" smtClean="0">
                <a:ln>
                  <a:noFill/>
                </a:ln>
                <a:solidFill>
                  <a:srgbClr val="333333"/>
                </a:solidFill>
                <a:effectLst/>
                <a:latin typeface="Courier New" panose="02070309020205020404" pitchFamily="49" charset="0"/>
                <a:cs typeface="Courier New" panose="02070309020205020404" pitchFamily="49" charset="0"/>
              </a:rPr>
              <a:t>fastEthernet</a:t>
            </a: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 0/1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ABR(</a:t>
            </a:r>
            <a:r>
              <a:rPr kumimoji="0" lang="en-US" altLang="en-US" sz="900" b="0" i="0" u="none" strike="noStrike" cap="none" normalizeH="0" baseline="0" dirty="0" err="1" smtClean="0">
                <a:ln>
                  <a:noFill/>
                </a:ln>
                <a:solidFill>
                  <a:srgbClr val="333333"/>
                </a:solidFill>
                <a:effectLst/>
                <a:latin typeface="Courier New" panose="02070309020205020404" pitchFamily="49" charset="0"/>
                <a:cs typeface="Courier New" panose="02070309020205020404" pitchFamily="49" charset="0"/>
              </a:rPr>
              <a:t>config</a:t>
            </a: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-if)#</a:t>
            </a:r>
            <a:r>
              <a:rPr kumimoji="0" lang="en-US" altLang="en-US" sz="900" b="0" i="0" u="none" strike="noStrike" cap="none" normalizeH="0" baseline="0" dirty="0" err="1" smtClean="0">
                <a:ln>
                  <a:noFill/>
                </a:ln>
                <a:solidFill>
                  <a:srgbClr val="333333"/>
                </a:solidFill>
                <a:effectLst/>
                <a:latin typeface="Courier New" panose="02070309020205020404" pitchFamily="49" charset="0"/>
                <a:cs typeface="Courier New" panose="02070309020205020404" pitchFamily="49" charset="0"/>
              </a:rPr>
              <a:t>ip</a:t>
            </a: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 address 192.168.1.1 255.255.255.0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ABR(</a:t>
            </a:r>
            <a:r>
              <a:rPr kumimoji="0" lang="en-US" altLang="en-US" sz="900" b="0" i="0" u="none" strike="noStrike" cap="none" normalizeH="0" baseline="0" dirty="0" err="1" smtClean="0">
                <a:ln>
                  <a:noFill/>
                </a:ln>
                <a:solidFill>
                  <a:srgbClr val="333333"/>
                </a:solidFill>
                <a:effectLst/>
                <a:latin typeface="Courier New" panose="02070309020205020404" pitchFamily="49" charset="0"/>
                <a:cs typeface="Courier New" panose="02070309020205020404" pitchFamily="49" charset="0"/>
              </a:rPr>
              <a:t>config</a:t>
            </a: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-if)#no shutdown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ABR(</a:t>
            </a:r>
            <a:r>
              <a:rPr kumimoji="0" lang="en-US" altLang="en-US" sz="900" b="0" i="0" u="none" strike="noStrike" cap="none" normalizeH="0" baseline="0" dirty="0" err="1" smtClean="0">
                <a:ln>
                  <a:noFill/>
                </a:ln>
                <a:solidFill>
                  <a:srgbClr val="333333"/>
                </a:solidFill>
                <a:effectLst/>
                <a:latin typeface="Courier New" panose="02070309020205020404" pitchFamily="49" charset="0"/>
                <a:cs typeface="Courier New" panose="02070309020205020404" pitchFamily="49" charset="0"/>
              </a:rPr>
              <a:t>config</a:t>
            </a: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-if)#interface serial 0/0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ABR(</a:t>
            </a:r>
            <a:r>
              <a:rPr kumimoji="0" lang="en-US" altLang="en-US" sz="900" b="0" i="0" u="none" strike="noStrike" cap="none" normalizeH="0" baseline="0" dirty="0" err="1" smtClean="0">
                <a:ln>
                  <a:noFill/>
                </a:ln>
                <a:solidFill>
                  <a:srgbClr val="333333"/>
                </a:solidFill>
                <a:effectLst/>
                <a:latin typeface="Courier New" panose="02070309020205020404" pitchFamily="49" charset="0"/>
                <a:cs typeface="Courier New" panose="02070309020205020404" pitchFamily="49" charset="0"/>
              </a:rPr>
              <a:t>config</a:t>
            </a: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-if)#</a:t>
            </a:r>
            <a:r>
              <a:rPr kumimoji="0" lang="en-US" altLang="en-US" sz="900" b="0" i="0" u="none" strike="noStrike" cap="none" normalizeH="0" baseline="0" dirty="0" err="1" smtClean="0">
                <a:ln>
                  <a:noFill/>
                </a:ln>
                <a:solidFill>
                  <a:srgbClr val="333333"/>
                </a:solidFill>
                <a:effectLst/>
                <a:latin typeface="Courier New" panose="02070309020205020404" pitchFamily="49" charset="0"/>
                <a:cs typeface="Courier New" panose="02070309020205020404" pitchFamily="49" charset="0"/>
              </a:rPr>
              <a:t>ip</a:t>
            </a: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 address 10.0.0.1 255.255.255.252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ABR(</a:t>
            </a:r>
            <a:r>
              <a:rPr kumimoji="0" lang="en-US" altLang="en-US" sz="900" b="0" i="0" u="none" strike="noStrike" cap="none" normalizeH="0" baseline="0" dirty="0" err="1" smtClean="0">
                <a:ln>
                  <a:noFill/>
                </a:ln>
                <a:solidFill>
                  <a:srgbClr val="333333"/>
                </a:solidFill>
                <a:effectLst/>
                <a:latin typeface="Courier New" panose="02070309020205020404" pitchFamily="49" charset="0"/>
                <a:cs typeface="Courier New" panose="02070309020205020404" pitchFamily="49" charset="0"/>
              </a:rPr>
              <a:t>config</a:t>
            </a: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-if)#no shutdown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ABR(</a:t>
            </a:r>
            <a:r>
              <a:rPr kumimoji="0" lang="en-US" altLang="en-US" sz="900" b="0" i="0" u="none" strike="noStrike" cap="none" normalizeH="0" baseline="0" dirty="0" err="1" smtClean="0">
                <a:ln>
                  <a:noFill/>
                </a:ln>
                <a:solidFill>
                  <a:srgbClr val="333333"/>
                </a:solidFill>
                <a:effectLst/>
                <a:latin typeface="Courier New" panose="02070309020205020404" pitchFamily="49" charset="0"/>
                <a:cs typeface="Courier New" panose="02070309020205020404" pitchFamily="49" charset="0"/>
              </a:rPr>
              <a:t>config</a:t>
            </a: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)#router </a:t>
            </a:r>
            <a:r>
              <a:rPr kumimoji="0" lang="en-US" altLang="en-US" sz="900" b="0" i="0" u="none" strike="noStrike" cap="none" normalizeH="0" baseline="0" dirty="0" err="1" smtClean="0">
                <a:ln>
                  <a:noFill/>
                </a:ln>
                <a:solidFill>
                  <a:srgbClr val="333333"/>
                </a:solidFill>
                <a:effectLst/>
                <a:latin typeface="Courier New" panose="02070309020205020404" pitchFamily="49" charset="0"/>
                <a:cs typeface="Courier New" panose="02070309020205020404" pitchFamily="49" charset="0"/>
              </a:rPr>
              <a:t>ospf</a:t>
            </a: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 1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ABR(</a:t>
            </a:r>
            <a:r>
              <a:rPr kumimoji="0" lang="en-US" altLang="en-US" sz="900" b="0" i="0" u="none" strike="noStrike" cap="none" normalizeH="0" baseline="0" dirty="0" err="1" smtClean="0">
                <a:ln>
                  <a:noFill/>
                </a:ln>
                <a:solidFill>
                  <a:srgbClr val="333333"/>
                </a:solidFill>
                <a:effectLst/>
                <a:latin typeface="Courier New" panose="02070309020205020404" pitchFamily="49" charset="0"/>
                <a:cs typeface="Courier New" panose="02070309020205020404" pitchFamily="49" charset="0"/>
              </a:rPr>
              <a:t>config</a:t>
            </a: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-router)#network 192.168.0.0 0.0.0.255 area 15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ABR(</a:t>
            </a:r>
            <a:r>
              <a:rPr kumimoji="0" lang="en-US" altLang="en-US" sz="900" b="0" i="0" u="none" strike="noStrike" cap="none" normalizeH="0" baseline="0" dirty="0" err="1" smtClean="0">
                <a:ln>
                  <a:noFill/>
                </a:ln>
                <a:solidFill>
                  <a:srgbClr val="333333"/>
                </a:solidFill>
                <a:effectLst/>
                <a:latin typeface="Courier New" panose="02070309020205020404" pitchFamily="49" charset="0"/>
                <a:cs typeface="Courier New" panose="02070309020205020404" pitchFamily="49" charset="0"/>
              </a:rPr>
              <a:t>config</a:t>
            </a: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-router)#network 192.168.1.0 0.0.0.255 area 15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ABR(</a:t>
            </a:r>
            <a:r>
              <a:rPr kumimoji="0" lang="en-US" altLang="en-US" sz="900" b="0" i="0" u="none" strike="noStrike" cap="none" normalizeH="0" baseline="0" dirty="0" err="1" smtClean="0">
                <a:ln>
                  <a:noFill/>
                </a:ln>
                <a:solidFill>
                  <a:srgbClr val="333333"/>
                </a:solidFill>
                <a:effectLst/>
                <a:latin typeface="Courier New" panose="02070309020205020404" pitchFamily="49" charset="0"/>
                <a:cs typeface="Courier New" panose="02070309020205020404" pitchFamily="49" charset="0"/>
              </a:rPr>
              <a:t>config</a:t>
            </a: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-router)#network 10.0.0.0 0.0.0.3 area 0</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rgbClr val="444444"/>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444444"/>
                </a:solidFill>
                <a:effectLst/>
                <a:latin typeface="Arial" panose="020B0604020202020204" pitchFamily="34" charset="0"/>
                <a:cs typeface="Arial" panose="020B0604020202020204" pitchFamily="34" charset="0"/>
              </a:rPr>
              <a:t>HQ</a:t>
            </a:r>
            <a:endPar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HQ(</a:t>
            </a:r>
            <a:r>
              <a:rPr kumimoji="0" lang="en-US" altLang="en-US" sz="900" b="0" i="0" u="none" strike="noStrike" cap="none" normalizeH="0" baseline="0" dirty="0" err="1" smtClean="0">
                <a:ln>
                  <a:noFill/>
                </a:ln>
                <a:solidFill>
                  <a:srgbClr val="333333"/>
                </a:solidFill>
                <a:effectLst/>
                <a:latin typeface="Courier New" panose="02070309020205020404" pitchFamily="49" charset="0"/>
                <a:cs typeface="Courier New" panose="02070309020205020404" pitchFamily="49" charset="0"/>
              </a:rPr>
              <a:t>config</a:t>
            </a: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)#interface serial 0/0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HQ(</a:t>
            </a:r>
            <a:r>
              <a:rPr kumimoji="0" lang="en-US" altLang="en-US" sz="900" b="0" i="0" u="none" strike="noStrike" cap="none" normalizeH="0" baseline="0" dirty="0" err="1" smtClean="0">
                <a:ln>
                  <a:noFill/>
                </a:ln>
                <a:solidFill>
                  <a:srgbClr val="333333"/>
                </a:solidFill>
                <a:effectLst/>
                <a:latin typeface="Courier New" panose="02070309020205020404" pitchFamily="49" charset="0"/>
                <a:cs typeface="Courier New" panose="02070309020205020404" pitchFamily="49" charset="0"/>
              </a:rPr>
              <a:t>config</a:t>
            </a: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-if)#</a:t>
            </a:r>
            <a:r>
              <a:rPr kumimoji="0" lang="en-US" altLang="en-US" sz="900" b="0" i="0" u="none" strike="noStrike" cap="none" normalizeH="0" baseline="0" dirty="0" err="1" smtClean="0">
                <a:ln>
                  <a:noFill/>
                </a:ln>
                <a:solidFill>
                  <a:srgbClr val="333333"/>
                </a:solidFill>
                <a:effectLst/>
                <a:latin typeface="Courier New" panose="02070309020205020404" pitchFamily="49" charset="0"/>
                <a:cs typeface="Courier New" panose="02070309020205020404" pitchFamily="49" charset="0"/>
              </a:rPr>
              <a:t>ip</a:t>
            </a: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 address 10.0.0.2 255.255.255.252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HQ(</a:t>
            </a:r>
            <a:r>
              <a:rPr kumimoji="0" lang="en-US" altLang="en-US" sz="900" b="0" i="0" u="none" strike="noStrike" cap="none" normalizeH="0" baseline="0" dirty="0" err="1" smtClean="0">
                <a:ln>
                  <a:noFill/>
                </a:ln>
                <a:solidFill>
                  <a:srgbClr val="333333"/>
                </a:solidFill>
                <a:effectLst/>
                <a:latin typeface="Courier New" panose="02070309020205020404" pitchFamily="49" charset="0"/>
                <a:cs typeface="Courier New" panose="02070309020205020404" pitchFamily="49" charset="0"/>
              </a:rPr>
              <a:t>config</a:t>
            </a: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-if)#no shutdown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HQ(</a:t>
            </a:r>
            <a:r>
              <a:rPr kumimoji="0" lang="en-US" altLang="en-US" sz="900" b="0" i="0" u="none" strike="noStrike" cap="none" normalizeH="0" baseline="0" dirty="0" err="1" smtClean="0">
                <a:ln>
                  <a:noFill/>
                </a:ln>
                <a:solidFill>
                  <a:srgbClr val="333333"/>
                </a:solidFill>
                <a:effectLst/>
                <a:latin typeface="Courier New" panose="02070309020205020404" pitchFamily="49" charset="0"/>
                <a:cs typeface="Courier New" panose="02070309020205020404" pitchFamily="49" charset="0"/>
              </a:rPr>
              <a:t>config</a:t>
            </a: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)#router </a:t>
            </a:r>
            <a:r>
              <a:rPr kumimoji="0" lang="en-US" altLang="en-US" sz="900" b="0" i="0" u="none" strike="noStrike" cap="none" normalizeH="0" baseline="0" dirty="0" err="1" smtClean="0">
                <a:ln>
                  <a:noFill/>
                </a:ln>
                <a:solidFill>
                  <a:srgbClr val="333333"/>
                </a:solidFill>
                <a:effectLst/>
                <a:latin typeface="Courier New" panose="02070309020205020404" pitchFamily="49" charset="0"/>
                <a:cs typeface="Courier New" panose="02070309020205020404" pitchFamily="49" charset="0"/>
              </a:rPr>
              <a:t>ospf</a:t>
            </a: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 1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HQ(</a:t>
            </a:r>
            <a:r>
              <a:rPr kumimoji="0" lang="en-US" altLang="en-US" sz="900" b="0" i="0" u="none" strike="noStrike" cap="none" normalizeH="0" baseline="0" dirty="0" err="1" smtClean="0">
                <a:ln>
                  <a:noFill/>
                </a:ln>
                <a:solidFill>
                  <a:srgbClr val="333333"/>
                </a:solidFill>
                <a:effectLst/>
                <a:latin typeface="Courier New" panose="02070309020205020404" pitchFamily="49" charset="0"/>
                <a:cs typeface="Courier New" panose="02070309020205020404" pitchFamily="49" charset="0"/>
              </a:rPr>
              <a:t>config</a:t>
            </a: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-router)#network 10.0.0.0 0.0.0.3 area 0</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rgbClr val="444444"/>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444444"/>
                </a:solidFill>
                <a:effectLst/>
                <a:latin typeface="Arial" panose="020B0604020202020204" pitchFamily="34" charset="0"/>
                <a:cs typeface="Arial" panose="020B0604020202020204" pitchFamily="34" charset="0"/>
              </a:rPr>
              <a:t>NORTH</a:t>
            </a:r>
            <a:endPar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NORTH(</a:t>
            </a:r>
            <a:r>
              <a:rPr kumimoji="0" lang="en-US" altLang="en-US" sz="900" b="0" i="0" u="none" strike="noStrike" cap="none" normalizeH="0" baseline="0" dirty="0" err="1" smtClean="0">
                <a:ln>
                  <a:noFill/>
                </a:ln>
                <a:solidFill>
                  <a:srgbClr val="333333"/>
                </a:solidFill>
                <a:effectLst/>
                <a:latin typeface="Courier New" panose="02070309020205020404" pitchFamily="49" charset="0"/>
                <a:cs typeface="Courier New" panose="02070309020205020404" pitchFamily="49" charset="0"/>
              </a:rPr>
              <a:t>config</a:t>
            </a: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)#interface </a:t>
            </a:r>
            <a:r>
              <a:rPr kumimoji="0" lang="en-US" altLang="en-US" sz="900" b="0" i="0" u="none" strike="noStrike" cap="none" normalizeH="0" baseline="0" dirty="0" err="1" smtClean="0">
                <a:ln>
                  <a:noFill/>
                </a:ln>
                <a:solidFill>
                  <a:srgbClr val="333333"/>
                </a:solidFill>
                <a:effectLst/>
                <a:latin typeface="Courier New" panose="02070309020205020404" pitchFamily="49" charset="0"/>
                <a:cs typeface="Courier New" panose="02070309020205020404" pitchFamily="49" charset="0"/>
              </a:rPr>
              <a:t>fastEthernet</a:t>
            </a: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 0/0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NORTH(</a:t>
            </a:r>
            <a:r>
              <a:rPr kumimoji="0" lang="en-US" altLang="en-US" sz="900" b="0" i="0" u="none" strike="noStrike" cap="none" normalizeH="0" baseline="0" dirty="0" err="1" smtClean="0">
                <a:ln>
                  <a:noFill/>
                </a:ln>
                <a:solidFill>
                  <a:srgbClr val="333333"/>
                </a:solidFill>
                <a:effectLst/>
                <a:latin typeface="Courier New" panose="02070309020205020404" pitchFamily="49" charset="0"/>
                <a:cs typeface="Courier New" panose="02070309020205020404" pitchFamily="49" charset="0"/>
              </a:rPr>
              <a:t>config</a:t>
            </a: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-if)#</a:t>
            </a:r>
            <a:r>
              <a:rPr kumimoji="0" lang="en-US" altLang="en-US" sz="900" b="0" i="0" u="none" strike="noStrike" cap="none" normalizeH="0" baseline="0" dirty="0" err="1" smtClean="0">
                <a:ln>
                  <a:noFill/>
                </a:ln>
                <a:solidFill>
                  <a:srgbClr val="333333"/>
                </a:solidFill>
                <a:effectLst/>
                <a:latin typeface="Courier New" panose="02070309020205020404" pitchFamily="49" charset="0"/>
                <a:cs typeface="Courier New" panose="02070309020205020404" pitchFamily="49" charset="0"/>
              </a:rPr>
              <a:t>ip</a:t>
            </a: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 address 192.168.0.2 255.255.255.0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NORTH(</a:t>
            </a:r>
            <a:r>
              <a:rPr kumimoji="0" lang="en-US" altLang="en-US" sz="900" b="0" i="0" u="none" strike="noStrike" cap="none" normalizeH="0" baseline="0" dirty="0" err="1" smtClean="0">
                <a:ln>
                  <a:noFill/>
                </a:ln>
                <a:solidFill>
                  <a:srgbClr val="333333"/>
                </a:solidFill>
                <a:effectLst/>
                <a:latin typeface="Courier New" panose="02070309020205020404" pitchFamily="49" charset="0"/>
                <a:cs typeface="Courier New" panose="02070309020205020404" pitchFamily="49" charset="0"/>
              </a:rPr>
              <a:t>config</a:t>
            </a: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-if)#no shutdown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NORTH(</a:t>
            </a:r>
            <a:r>
              <a:rPr kumimoji="0" lang="en-US" altLang="en-US" sz="900" b="0" i="0" u="none" strike="noStrike" cap="none" normalizeH="0" baseline="0" dirty="0" err="1" smtClean="0">
                <a:ln>
                  <a:noFill/>
                </a:ln>
                <a:solidFill>
                  <a:srgbClr val="333333"/>
                </a:solidFill>
                <a:effectLst/>
                <a:latin typeface="Courier New" panose="02070309020205020404" pitchFamily="49" charset="0"/>
                <a:cs typeface="Courier New" panose="02070309020205020404" pitchFamily="49" charset="0"/>
              </a:rPr>
              <a:t>config</a:t>
            </a: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)#router </a:t>
            </a:r>
            <a:r>
              <a:rPr kumimoji="0" lang="en-US" altLang="en-US" sz="900" b="0" i="0" u="none" strike="noStrike" cap="none" normalizeH="0" baseline="0" dirty="0" err="1" smtClean="0">
                <a:ln>
                  <a:noFill/>
                </a:ln>
                <a:solidFill>
                  <a:srgbClr val="333333"/>
                </a:solidFill>
                <a:effectLst/>
                <a:latin typeface="Courier New" panose="02070309020205020404" pitchFamily="49" charset="0"/>
                <a:cs typeface="Courier New" panose="02070309020205020404" pitchFamily="49" charset="0"/>
              </a:rPr>
              <a:t>ospf</a:t>
            </a: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 1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NORTH(</a:t>
            </a:r>
            <a:r>
              <a:rPr kumimoji="0" lang="en-US" altLang="en-US" sz="900" b="0" i="0" u="none" strike="noStrike" cap="none" normalizeH="0" baseline="0" dirty="0" err="1" smtClean="0">
                <a:ln>
                  <a:noFill/>
                </a:ln>
                <a:solidFill>
                  <a:srgbClr val="333333"/>
                </a:solidFill>
                <a:effectLst/>
                <a:latin typeface="Courier New" panose="02070309020205020404" pitchFamily="49" charset="0"/>
                <a:cs typeface="Courier New" panose="02070309020205020404" pitchFamily="49" charset="0"/>
              </a:rPr>
              <a:t>config</a:t>
            </a: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-router)#network 192.168.0.0 0.0.0.255 area 15</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rgbClr val="444444"/>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444444"/>
                </a:solidFill>
                <a:effectLst/>
                <a:latin typeface="Arial" panose="020B0604020202020204" pitchFamily="34" charset="0"/>
                <a:cs typeface="Arial" panose="020B0604020202020204" pitchFamily="34" charset="0"/>
              </a:rPr>
              <a:t>SOUTH</a:t>
            </a:r>
            <a:endPar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SOUTH(</a:t>
            </a:r>
            <a:r>
              <a:rPr kumimoji="0" lang="en-US" altLang="en-US" sz="900" b="0" i="0" u="none" strike="noStrike" cap="none" normalizeH="0" baseline="0" dirty="0" err="1" smtClean="0">
                <a:ln>
                  <a:noFill/>
                </a:ln>
                <a:solidFill>
                  <a:srgbClr val="333333"/>
                </a:solidFill>
                <a:effectLst/>
                <a:latin typeface="Courier New" panose="02070309020205020404" pitchFamily="49" charset="0"/>
                <a:cs typeface="Courier New" panose="02070309020205020404" pitchFamily="49" charset="0"/>
              </a:rPr>
              <a:t>config</a:t>
            </a: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)#interface </a:t>
            </a:r>
            <a:r>
              <a:rPr kumimoji="0" lang="en-US" altLang="en-US" sz="900" b="0" i="0" u="none" strike="noStrike" cap="none" normalizeH="0" baseline="0" dirty="0" err="1" smtClean="0">
                <a:ln>
                  <a:noFill/>
                </a:ln>
                <a:solidFill>
                  <a:srgbClr val="333333"/>
                </a:solidFill>
                <a:effectLst/>
                <a:latin typeface="Courier New" panose="02070309020205020404" pitchFamily="49" charset="0"/>
                <a:cs typeface="Courier New" panose="02070309020205020404" pitchFamily="49" charset="0"/>
              </a:rPr>
              <a:t>fastEthernet</a:t>
            </a: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 0/0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SOUTH(</a:t>
            </a:r>
            <a:r>
              <a:rPr kumimoji="0" lang="en-US" altLang="en-US" sz="900" b="0" i="0" u="none" strike="noStrike" cap="none" normalizeH="0" baseline="0" dirty="0" err="1" smtClean="0">
                <a:ln>
                  <a:noFill/>
                </a:ln>
                <a:solidFill>
                  <a:srgbClr val="333333"/>
                </a:solidFill>
                <a:effectLst/>
                <a:latin typeface="Courier New" panose="02070309020205020404" pitchFamily="49" charset="0"/>
                <a:cs typeface="Courier New" panose="02070309020205020404" pitchFamily="49" charset="0"/>
              </a:rPr>
              <a:t>config</a:t>
            </a: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-if)#</a:t>
            </a:r>
            <a:r>
              <a:rPr kumimoji="0" lang="en-US" altLang="en-US" sz="900" b="0" i="0" u="none" strike="noStrike" cap="none" normalizeH="0" baseline="0" dirty="0" err="1" smtClean="0">
                <a:ln>
                  <a:noFill/>
                </a:ln>
                <a:solidFill>
                  <a:srgbClr val="333333"/>
                </a:solidFill>
                <a:effectLst/>
                <a:latin typeface="Courier New" panose="02070309020205020404" pitchFamily="49" charset="0"/>
                <a:cs typeface="Courier New" panose="02070309020205020404" pitchFamily="49" charset="0"/>
              </a:rPr>
              <a:t>ip</a:t>
            </a: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 address 192.168.1.2 255.255.255.0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SOUTH(</a:t>
            </a:r>
            <a:r>
              <a:rPr kumimoji="0" lang="en-US" altLang="en-US" sz="900" b="0" i="0" u="none" strike="noStrike" cap="none" normalizeH="0" baseline="0" dirty="0" err="1" smtClean="0">
                <a:ln>
                  <a:noFill/>
                </a:ln>
                <a:solidFill>
                  <a:srgbClr val="333333"/>
                </a:solidFill>
                <a:effectLst/>
                <a:latin typeface="Courier New" panose="02070309020205020404" pitchFamily="49" charset="0"/>
                <a:cs typeface="Courier New" panose="02070309020205020404" pitchFamily="49" charset="0"/>
              </a:rPr>
              <a:t>config</a:t>
            </a: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-if)#no shutdown 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OUTH(</a:t>
            </a:r>
            <a:r>
              <a:rPr kumimoji="0" lang="en-US" altLang="en-US" sz="900" b="0" i="0" u="none" strike="noStrike" cap="none" normalizeH="0" baseline="0" dirty="0" err="1" smtClean="0">
                <a:ln>
                  <a:noFill/>
                </a:ln>
                <a:solidFill>
                  <a:srgbClr val="333333"/>
                </a:solidFill>
                <a:effectLst/>
                <a:latin typeface="Courier New" panose="02070309020205020404" pitchFamily="49" charset="0"/>
                <a:cs typeface="Courier New" panose="02070309020205020404" pitchFamily="49" charset="0"/>
              </a:rPr>
              <a:t>config</a:t>
            </a: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)#router </a:t>
            </a:r>
            <a:r>
              <a:rPr kumimoji="0" lang="en-US" altLang="en-US" sz="900" b="0" i="0" u="none" strike="noStrike" cap="none" normalizeH="0" baseline="0" dirty="0" err="1" smtClean="0">
                <a:ln>
                  <a:noFill/>
                </a:ln>
                <a:solidFill>
                  <a:srgbClr val="333333"/>
                </a:solidFill>
                <a:effectLst/>
                <a:latin typeface="Courier New" panose="02070309020205020404" pitchFamily="49" charset="0"/>
                <a:cs typeface="Courier New" panose="02070309020205020404" pitchFamily="49" charset="0"/>
              </a:rPr>
              <a:t>ospf</a:t>
            </a: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 1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SOUTH(</a:t>
            </a:r>
            <a:r>
              <a:rPr kumimoji="0" lang="en-US" altLang="en-US" sz="900" b="0" i="0" u="none" strike="noStrike" cap="none" normalizeH="0" baseline="0" dirty="0" err="1" smtClean="0">
                <a:ln>
                  <a:noFill/>
                </a:ln>
                <a:solidFill>
                  <a:srgbClr val="333333"/>
                </a:solidFill>
                <a:effectLst/>
                <a:latin typeface="Courier New" panose="02070309020205020404" pitchFamily="49" charset="0"/>
                <a:cs typeface="Courier New" panose="02070309020205020404" pitchFamily="49" charset="0"/>
              </a:rPr>
              <a:t>config</a:t>
            </a:r>
            <a:r>
              <a:rPr kumimoji="0" lang="en-US" altLang="en-US" sz="900" b="0" i="0" u="none" strike="noStrike" cap="none" normalizeH="0" baseline="0" dirty="0" smtClean="0">
                <a:ln>
                  <a:noFill/>
                </a:ln>
                <a:solidFill>
                  <a:srgbClr val="333333"/>
                </a:solidFill>
                <a:effectLst/>
                <a:latin typeface="Courier New" panose="02070309020205020404" pitchFamily="49" charset="0"/>
                <a:cs typeface="Courier New" panose="02070309020205020404" pitchFamily="49" charset="0"/>
              </a:rPr>
              <a:t>-router)#network 192.168.1.0 0.0.0.255 area 15</a:t>
            </a:r>
            <a:r>
              <a:rPr kumimoji="0" lang="en-US" altLang="en-US" sz="800" b="0" i="0" u="none" strike="noStrike" cap="none" normalizeH="0" baseline="0" dirty="0" smtClean="0">
                <a:ln>
                  <a:noFill/>
                </a:ln>
                <a:solidFill>
                  <a:schemeClr val="tx1"/>
                </a:solidFill>
                <a:effectLst/>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042900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r>
              <a:rPr lang="en-US" dirty="0"/>
              <a:t>EIGRP </a:t>
            </a:r>
            <a:r>
              <a:rPr lang="en-US" dirty="0" smtClean="0"/>
              <a:t>overview</a:t>
            </a:r>
            <a:endParaRPr lang="ar-SA" dirty="0"/>
          </a:p>
        </p:txBody>
      </p:sp>
      <p:sp>
        <p:nvSpPr>
          <p:cNvPr id="3" name="Content Placeholder 2"/>
          <p:cNvSpPr>
            <a:spLocks noGrp="1"/>
          </p:cNvSpPr>
          <p:nvPr>
            <p:ph idx="1"/>
          </p:nvPr>
        </p:nvSpPr>
        <p:spPr/>
        <p:txBody>
          <a:bodyPr/>
          <a:lstStyle/>
          <a:p>
            <a:r>
              <a:rPr lang="en-US" dirty="0"/>
              <a:t>EIGRP (Enhanced Interior Gateway Routing Protocol) is an advanced distance vector routing protocol</a:t>
            </a:r>
            <a:r>
              <a:rPr lang="en-US" dirty="0" smtClean="0"/>
              <a:t>.</a:t>
            </a:r>
          </a:p>
          <a:p>
            <a:r>
              <a:rPr lang="en-US" dirty="0"/>
              <a:t>EIGRP which can be run only on Cisco </a:t>
            </a:r>
            <a:r>
              <a:rPr lang="en-US" dirty="0" smtClean="0"/>
              <a:t>routers</a:t>
            </a:r>
          </a:p>
          <a:p>
            <a:endParaRPr lang="ar-SA" dirty="0"/>
          </a:p>
        </p:txBody>
      </p:sp>
    </p:spTree>
    <p:extLst>
      <p:ext uri="{BB962C8B-B14F-4D97-AF65-F5344CB8AC3E}">
        <p14:creationId xmlns:p14="http://schemas.microsoft.com/office/powerpoint/2010/main" val="1350291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r>
              <a:rPr lang="en-US" b="1" dirty="0"/>
              <a:t>Configuring EIGRP </a:t>
            </a:r>
            <a:endParaRPr lang="ar-SA" dirty="0"/>
          </a:p>
        </p:txBody>
      </p:sp>
      <p:sp>
        <p:nvSpPr>
          <p:cNvPr id="3" name="Content Placeholder 2"/>
          <p:cNvSpPr>
            <a:spLocks noGrp="1"/>
          </p:cNvSpPr>
          <p:nvPr>
            <p:ph idx="1"/>
          </p:nvPr>
        </p:nvSpPr>
        <p:spPr/>
        <p:txBody>
          <a:bodyPr>
            <a:normAutofit lnSpcReduction="10000"/>
          </a:bodyPr>
          <a:lstStyle/>
          <a:p>
            <a:pPr fontAlgn="t"/>
            <a:r>
              <a:rPr lang="en-US" dirty="0"/>
              <a:t>Only two steps are required:</a:t>
            </a:r>
            <a:br>
              <a:rPr lang="en-US" dirty="0"/>
            </a:br>
            <a:r>
              <a:rPr lang="en-US" dirty="0"/>
              <a:t>•    enabling EIGRP by using the </a:t>
            </a:r>
            <a:r>
              <a:rPr lang="en-US" i="1" dirty="0"/>
              <a:t>router </a:t>
            </a:r>
            <a:r>
              <a:rPr lang="en-US" i="1" dirty="0" err="1"/>
              <a:t>eigrp</a:t>
            </a:r>
            <a:r>
              <a:rPr lang="en-US" i="1" dirty="0"/>
              <a:t> ASN_NUMBER</a:t>
            </a:r>
            <a:r>
              <a:rPr lang="en-US" dirty="0"/>
              <a:t> command</a:t>
            </a:r>
            <a:br>
              <a:rPr lang="en-US" dirty="0"/>
            </a:br>
            <a:r>
              <a:rPr lang="en-US" dirty="0"/>
              <a:t>•    telling EIGRP which networks to advertise by using one or more </a:t>
            </a:r>
            <a:r>
              <a:rPr lang="en-US" i="1" dirty="0"/>
              <a:t>network</a:t>
            </a:r>
            <a:r>
              <a:rPr lang="en-US" dirty="0"/>
              <a:t> </a:t>
            </a:r>
            <a:r>
              <a:rPr lang="en-US" dirty="0" smtClean="0"/>
              <a:t>statements</a:t>
            </a:r>
            <a:endParaRPr lang="en-US" dirty="0"/>
          </a:p>
          <a:p>
            <a:pPr fontAlgn="t"/>
            <a:r>
              <a:rPr lang="en-US" dirty="0"/>
              <a:t>The first command, </a:t>
            </a:r>
            <a:r>
              <a:rPr lang="en-US" i="1" dirty="0"/>
              <a:t>router </a:t>
            </a:r>
            <a:r>
              <a:rPr lang="en-US" i="1" dirty="0" err="1"/>
              <a:t>eigrp</a:t>
            </a:r>
            <a:r>
              <a:rPr lang="en-US" i="1" dirty="0"/>
              <a:t> ASN_NUMBER</a:t>
            </a:r>
            <a:r>
              <a:rPr lang="en-US" dirty="0"/>
              <a:t>, enables EIGRP on a router. </a:t>
            </a:r>
            <a:r>
              <a:rPr lang="en-US" i="1" dirty="0"/>
              <a:t>ASN_NUMBER</a:t>
            </a:r>
            <a:r>
              <a:rPr lang="en-US" dirty="0"/>
              <a:t> represents an autonomous system number and has to be the same on all routers running EIGRP, otherwise routers won’t become neighbors. The second command, </a:t>
            </a:r>
            <a:r>
              <a:rPr lang="en-US" i="1" dirty="0"/>
              <a:t>network SUBNET</a:t>
            </a:r>
            <a:r>
              <a:rPr lang="en-US" dirty="0"/>
              <a:t>, enables EIGRP on selected interfaces and specifies which networks will be advertised. By default, the </a:t>
            </a:r>
            <a:r>
              <a:rPr lang="en-US" i="1" dirty="0"/>
              <a:t>network</a:t>
            </a:r>
            <a:r>
              <a:rPr lang="en-US" dirty="0"/>
              <a:t> command takes a </a:t>
            </a:r>
            <a:r>
              <a:rPr lang="en-US" dirty="0" err="1"/>
              <a:t>classful</a:t>
            </a:r>
            <a:r>
              <a:rPr lang="en-US" dirty="0"/>
              <a:t> network number as the parameter</a:t>
            </a:r>
            <a:r>
              <a:rPr lang="en-US" dirty="0" smtClean="0"/>
              <a:t>.</a:t>
            </a:r>
            <a:endParaRPr lang="en-US" dirty="0"/>
          </a:p>
          <a:p>
            <a:endParaRPr lang="ar-SA" dirty="0"/>
          </a:p>
        </p:txBody>
      </p:sp>
    </p:spTree>
    <p:extLst>
      <p:ext uri="{BB962C8B-B14F-4D97-AF65-F5344CB8AC3E}">
        <p14:creationId xmlns:p14="http://schemas.microsoft.com/office/powerpoint/2010/main" val="1318879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ar-SA" dirty="0"/>
          </a:p>
        </p:txBody>
      </p:sp>
      <p:pic>
        <p:nvPicPr>
          <p:cNvPr id="4" name="Content Placeholder 3"/>
          <p:cNvPicPr>
            <a:picLocks noGrp="1" noChangeAspect="1"/>
          </p:cNvPicPr>
          <p:nvPr>
            <p:ph idx="1"/>
          </p:nvPr>
        </p:nvPicPr>
        <p:blipFill>
          <a:blip r:embed="rId2"/>
          <a:stretch>
            <a:fillRect/>
          </a:stretch>
        </p:blipFill>
        <p:spPr>
          <a:xfrm>
            <a:off x="1212850" y="1344183"/>
            <a:ext cx="9766300" cy="1536700"/>
          </a:xfrm>
          <a:prstGeom prst="rect">
            <a:avLst/>
          </a:prstGeom>
        </p:spPr>
      </p:pic>
      <p:pic>
        <p:nvPicPr>
          <p:cNvPr id="5" name="Picture 4"/>
          <p:cNvPicPr>
            <a:picLocks noChangeAspect="1"/>
          </p:cNvPicPr>
          <p:nvPr/>
        </p:nvPicPr>
        <p:blipFill>
          <a:blip r:embed="rId3"/>
          <a:stretch>
            <a:fillRect/>
          </a:stretch>
        </p:blipFill>
        <p:spPr>
          <a:xfrm>
            <a:off x="6699250" y="3374010"/>
            <a:ext cx="4279900" cy="762000"/>
          </a:xfrm>
          <a:prstGeom prst="rect">
            <a:avLst/>
          </a:prstGeom>
        </p:spPr>
      </p:pic>
      <p:pic>
        <p:nvPicPr>
          <p:cNvPr id="6" name="Picture 5"/>
          <p:cNvPicPr>
            <a:picLocks noChangeAspect="1"/>
          </p:cNvPicPr>
          <p:nvPr/>
        </p:nvPicPr>
        <p:blipFill>
          <a:blip r:embed="rId4"/>
          <a:stretch>
            <a:fillRect/>
          </a:stretch>
        </p:blipFill>
        <p:spPr>
          <a:xfrm>
            <a:off x="1368789" y="3374010"/>
            <a:ext cx="3848100" cy="774700"/>
          </a:xfrm>
          <a:prstGeom prst="rect">
            <a:avLst/>
          </a:prstGeom>
        </p:spPr>
      </p:pic>
      <p:cxnSp>
        <p:nvCxnSpPr>
          <p:cNvPr id="8" name="Straight Arrow Connector 7"/>
          <p:cNvCxnSpPr/>
          <p:nvPr/>
        </p:nvCxnSpPr>
        <p:spPr>
          <a:xfrm flipH="1">
            <a:off x="3867462" y="2144999"/>
            <a:ext cx="449705" cy="1077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300210" y="2183815"/>
            <a:ext cx="134911" cy="11901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368788" y="4466351"/>
            <a:ext cx="7010713" cy="646331"/>
          </a:xfrm>
          <a:prstGeom prst="rect">
            <a:avLst/>
          </a:prstGeom>
        </p:spPr>
        <p:txBody>
          <a:bodyPr wrap="square">
            <a:spAutoFit/>
          </a:bodyPr>
          <a:lstStyle/>
          <a:p>
            <a:r>
              <a:rPr lang="en-US" dirty="0">
                <a:solidFill>
                  <a:srgbClr val="56646F"/>
                </a:solidFill>
                <a:latin typeface="arial" charset="0"/>
              </a:rPr>
              <a:t>You can verify that routers have become neighbors by using the</a:t>
            </a:r>
            <a:r>
              <a:rPr lang="en-US" i="1" dirty="0">
                <a:solidFill>
                  <a:srgbClr val="56646F"/>
                </a:solidFill>
                <a:latin typeface="arial" charset="0"/>
              </a:rPr>
              <a:t> show </a:t>
            </a:r>
            <a:r>
              <a:rPr lang="en-US" i="1" dirty="0" err="1">
                <a:solidFill>
                  <a:srgbClr val="56646F"/>
                </a:solidFill>
                <a:latin typeface="arial" charset="0"/>
              </a:rPr>
              <a:t>ip</a:t>
            </a:r>
            <a:r>
              <a:rPr lang="en-US" i="1" dirty="0">
                <a:solidFill>
                  <a:srgbClr val="56646F"/>
                </a:solidFill>
                <a:latin typeface="arial" charset="0"/>
              </a:rPr>
              <a:t> </a:t>
            </a:r>
            <a:r>
              <a:rPr lang="en-US" i="1" dirty="0" err="1">
                <a:solidFill>
                  <a:srgbClr val="56646F"/>
                </a:solidFill>
                <a:latin typeface="arial" charset="0"/>
              </a:rPr>
              <a:t>eigrp</a:t>
            </a:r>
            <a:r>
              <a:rPr lang="en-US" i="1" dirty="0">
                <a:solidFill>
                  <a:srgbClr val="56646F"/>
                </a:solidFill>
                <a:latin typeface="arial" charset="0"/>
              </a:rPr>
              <a:t> neighbors</a:t>
            </a:r>
            <a:r>
              <a:rPr lang="en-US" dirty="0">
                <a:solidFill>
                  <a:srgbClr val="56646F"/>
                </a:solidFill>
                <a:latin typeface="arial" charset="0"/>
              </a:rPr>
              <a:t> command on either router:</a:t>
            </a:r>
            <a:endParaRPr lang="ar-SA" dirty="0"/>
          </a:p>
        </p:txBody>
      </p:sp>
      <p:pic>
        <p:nvPicPr>
          <p:cNvPr id="12" name="Picture 11"/>
          <p:cNvPicPr>
            <a:picLocks noChangeAspect="1"/>
          </p:cNvPicPr>
          <p:nvPr/>
        </p:nvPicPr>
        <p:blipFill>
          <a:blip r:embed="rId5"/>
          <a:stretch>
            <a:fillRect/>
          </a:stretch>
        </p:blipFill>
        <p:spPr>
          <a:xfrm>
            <a:off x="2825750" y="5430323"/>
            <a:ext cx="6540500" cy="990600"/>
          </a:xfrm>
          <a:prstGeom prst="rect">
            <a:avLst/>
          </a:prstGeom>
        </p:spPr>
      </p:pic>
    </p:spTree>
    <p:extLst>
      <p:ext uri="{BB962C8B-B14F-4D97-AF65-F5344CB8AC3E}">
        <p14:creationId xmlns:p14="http://schemas.microsoft.com/office/powerpoint/2010/main" val="1898952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r>
              <a:rPr lang="en-US" dirty="0"/>
              <a:t>Differences between OSPF and </a:t>
            </a:r>
            <a:r>
              <a:rPr lang="en-US" dirty="0" smtClean="0"/>
              <a:t>EIGRP</a:t>
            </a:r>
            <a:endParaRPr lang="ar-SA" dirty="0"/>
          </a:p>
        </p:txBody>
      </p:sp>
      <p:pic>
        <p:nvPicPr>
          <p:cNvPr id="4" name="Content Placeholder 3"/>
          <p:cNvPicPr>
            <a:picLocks noGrp="1" noChangeAspect="1"/>
          </p:cNvPicPr>
          <p:nvPr>
            <p:ph idx="1"/>
          </p:nvPr>
        </p:nvPicPr>
        <p:blipFill>
          <a:blip r:embed="rId2"/>
          <a:stretch>
            <a:fillRect/>
          </a:stretch>
        </p:blipFill>
        <p:spPr>
          <a:xfrm>
            <a:off x="1301750" y="3061494"/>
            <a:ext cx="9588500" cy="1879600"/>
          </a:xfrm>
          <a:prstGeom prst="rect">
            <a:avLst/>
          </a:prstGeom>
        </p:spPr>
      </p:pic>
    </p:spTree>
    <p:extLst>
      <p:ext uri="{BB962C8B-B14F-4D97-AF65-F5344CB8AC3E}">
        <p14:creationId xmlns:p14="http://schemas.microsoft.com/office/powerpoint/2010/main" val="1317205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You have network 192.168.10.0/24</a:t>
            </a:r>
            <a:br>
              <a:rPr lang="en-US" dirty="0" smtClean="0"/>
            </a:br>
            <a:r>
              <a:rPr lang="en-US" dirty="0" smtClean="0"/>
              <a:t>design and implement the following topology using OSPF </a:t>
            </a:r>
            <a:endParaRPr lang="en-US" dirty="0"/>
          </a:p>
        </p:txBody>
      </p:sp>
      <p:pic>
        <p:nvPicPr>
          <p:cNvPr id="5" name="Picture 4"/>
          <p:cNvPicPr>
            <a:picLocks noChangeAspect="1"/>
          </p:cNvPicPr>
          <p:nvPr/>
        </p:nvPicPr>
        <p:blipFill>
          <a:blip r:embed="rId2"/>
          <a:stretch>
            <a:fillRect/>
          </a:stretch>
        </p:blipFill>
        <p:spPr>
          <a:xfrm>
            <a:off x="1650509" y="1850534"/>
            <a:ext cx="8658225" cy="4752975"/>
          </a:xfrm>
          <a:prstGeom prst="rect">
            <a:avLst/>
          </a:prstGeom>
        </p:spPr>
      </p:pic>
    </p:spTree>
    <p:extLst>
      <p:ext uri="{BB962C8B-B14F-4D97-AF65-F5344CB8AC3E}">
        <p14:creationId xmlns:p14="http://schemas.microsoft.com/office/powerpoint/2010/main" val="2399297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dynamic rt 2.JPG"/>
          <p:cNvPicPr>
            <a:picLocks noChangeAspect="1"/>
          </p:cNvPicPr>
          <p:nvPr/>
        </p:nvPicPr>
        <p:blipFill>
          <a:blip r:embed="rId2" cstate="print"/>
          <a:stretch>
            <a:fillRect/>
          </a:stretch>
        </p:blipFill>
        <p:spPr>
          <a:xfrm>
            <a:off x="2423592" y="764704"/>
            <a:ext cx="7056784" cy="3096344"/>
          </a:xfrm>
          <a:prstGeom prst="rect">
            <a:avLst/>
          </a:prstGeom>
        </p:spPr>
      </p:pic>
      <p:sp>
        <p:nvSpPr>
          <p:cNvPr id="3" name="مربع نص 2"/>
          <p:cNvSpPr txBox="1"/>
          <p:nvPr/>
        </p:nvSpPr>
        <p:spPr>
          <a:xfrm>
            <a:off x="1703512" y="3879047"/>
            <a:ext cx="8858574" cy="2308324"/>
          </a:xfrm>
          <a:prstGeom prst="rect">
            <a:avLst/>
          </a:prstGeom>
          <a:noFill/>
        </p:spPr>
        <p:txBody>
          <a:bodyPr wrap="square" rtlCol="1">
            <a:spAutoFit/>
          </a:bodyPr>
          <a:lstStyle/>
          <a:p>
            <a:pPr algn="l" rtl="0"/>
            <a:r>
              <a:rPr lang="en-US" dirty="0"/>
              <a:t>You are looking at an autonomous system with a bunch of routers. On the left side there's a computer in the 192.168.1.0 /24 network and on the right side a server in the 192.168.2.0 /24 network. Our computer wants to reach the server on the right side. It's up to our routers to “route” our IP packets towards the server…the question is; which path are we going to use to get there? </a:t>
            </a:r>
            <a:endParaRPr lang="en-US" dirty="0" smtClean="0"/>
          </a:p>
          <a:p>
            <a:pPr algn="l" rtl="0"/>
            <a:r>
              <a:rPr lang="en-US" dirty="0" smtClean="0"/>
              <a:t>This </a:t>
            </a:r>
            <a:r>
              <a:rPr lang="en-US" dirty="0"/>
              <a:t>depends on the routing protocol you are using; we have 2 different routing protocols namely OSPF and EIGRP. Each of them has a different view of the world and what they think is the shortest path to get from source to destination. </a:t>
            </a:r>
            <a:endParaRPr lang="x-none" dirty="0"/>
          </a:p>
        </p:txBody>
      </p:sp>
    </p:spTree>
    <p:extLst>
      <p:ext uri="{BB962C8B-B14F-4D97-AF65-F5344CB8AC3E}">
        <p14:creationId xmlns:p14="http://schemas.microsoft.com/office/powerpoint/2010/main" val="3894977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732437" y="1196752"/>
            <a:ext cx="8058040" cy="3970318"/>
          </a:xfrm>
          <a:prstGeom prst="rect">
            <a:avLst/>
          </a:prstGeom>
          <a:noFill/>
        </p:spPr>
        <p:txBody>
          <a:bodyPr wrap="none" rtlCol="1">
            <a:spAutoFit/>
          </a:bodyPr>
          <a:lstStyle/>
          <a:p>
            <a:pPr algn="l" rtl="0"/>
            <a:r>
              <a:rPr lang="en-US" dirty="0"/>
              <a:t>Interior routing protocols are divided in three different classes:</a:t>
            </a:r>
          </a:p>
          <a:p>
            <a:pPr algn="l" rtl="0">
              <a:buFont typeface="Arial" pitchFamily="34" charset="0"/>
              <a:buChar char="•"/>
            </a:pPr>
            <a:r>
              <a:rPr lang="en-US" b="1" dirty="0"/>
              <a:t> Distance Vector (RIP)</a:t>
            </a:r>
          </a:p>
          <a:p>
            <a:pPr algn="l" rtl="0"/>
            <a:endParaRPr lang="en-US" b="1" dirty="0"/>
          </a:p>
          <a:p>
            <a:pPr algn="l" rtl="0">
              <a:buFont typeface="Arial" pitchFamily="34" charset="0"/>
              <a:buChar char="•"/>
            </a:pPr>
            <a:r>
              <a:rPr lang="en-US" b="1" dirty="0"/>
              <a:t> Link-State (OSPF)</a:t>
            </a:r>
          </a:p>
          <a:p>
            <a:pPr algn="l" rtl="0"/>
            <a:endParaRPr lang="en-US" b="1" dirty="0"/>
          </a:p>
          <a:p>
            <a:pPr algn="l" rtl="0">
              <a:buFont typeface="Arial" pitchFamily="34" charset="0"/>
              <a:buChar char="•"/>
            </a:pPr>
            <a:r>
              <a:rPr lang="en-US" b="1" dirty="0"/>
              <a:t> Hybrid or Advanced Distance Vector (EIGRP)</a:t>
            </a:r>
          </a:p>
          <a:p>
            <a:pPr algn="l" rtl="0"/>
            <a:endParaRPr lang="en-US" b="1" dirty="0"/>
          </a:p>
          <a:p>
            <a:pPr algn="l" rtl="0"/>
            <a:endParaRPr lang="en-US" b="1" dirty="0"/>
          </a:p>
          <a:p>
            <a:pPr algn="l" rtl="0"/>
            <a:r>
              <a:rPr lang="en-US" dirty="0"/>
              <a:t>Routing protocols can be classful or classless:</a:t>
            </a:r>
          </a:p>
          <a:p>
            <a:pPr algn="l" rtl="0">
              <a:buFont typeface="Arial" pitchFamily="34" charset="0"/>
              <a:buChar char="•"/>
            </a:pPr>
            <a:r>
              <a:rPr lang="en-US" dirty="0"/>
              <a:t> </a:t>
            </a:r>
            <a:r>
              <a:rPr lang="en-US" b="1" dirty="0"/>
              <a:t>Classful routing protocols </a:t>
            </a:r>
            <a:r>
              <a:rPr lang="en-US" dirty="0"/>
              <a:t>DO NOT send the subnet mask along with their updates.</a:t>
            </a:r>
          </a:p>
          <a:p>
            <a:pPr algn="l" rtl="0"/>
            <a:endParaRPr lang="en-US" dirty="0"/>
          </a:p>
          <a:p>
            <a:pPr algn="l" rtl="0">
              <a:buFont typeface="Arial" pitchFamily="34" charset="0"/>
              <a:buChar char="•"/>
            </a:pPr>
            <a:r>
              <a:rPr lang="en-US" dirty="0"/>
              <a:t> </a:t>
            </a:r>
            <a:r>
              <a:rPr lang="en-US" b="1" dirty="0"/>
              <a:t>Classless routing protocols </a:t>
            </a:r>
            <a:r>
              <a:rPr lang="en-US" dirty="0"/>
              <a:t>DO send the subnet mask along with their updates.</a:t>
            </a:r>
          </a:p>
          <a:p>
            <a:pPr algn="l" rtl="0"/>
            <a:endParaRPr lang="en-US" b="1" dirty="0"/>
          </a:p>
          <a:p>
            <a:pPr algn="l"/>
            <a:endParaRPr lang="x-none" dirty="0"/>
          </a:p>
        </p:txBody>
      </p:sp>
    </p:spTree>
    <p:extLst>
      <p:ext uri="{BB962C8B-B14F-4D97-AF65-F5344CB8AC3E}">
        <p14:creationId xmlns:p14="http://schemas.microsoft.com/office/powerpoint/2010/main" val="1821073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559497" y="1790814"/>
            <a:ext cx="8583119" cy="2862322"/>
          </a:xfrm>
          <a:prstGeom prst="rect">
            <a:avLst/>
          </a:prstGeom>
          <a:noFill/>
        </p:spPr>
        <p:txBody>
          <a:bodyPr wrap="none" rtlCol="1">
            <a:spAutoFit/>
          </a:bodyPr>
          <a:lstStyle/>
          <a:p>
            <a:pPr algn="l" rtl="0"/>
            <a:r>
              <a:rPr lang="en-US" dirty="0"/>
              <a:t>Before Cisco changed the exam(s) in 2013, CCNA students had to study 3 different routing</a:t>
            </a:r>
          </a:p>
          <a:p>
            <a:pPr algn="l" rtl="0"/>
            <a:r>
              <a:rPr lang="en-US" dirty="0"/>
              <a:t>protocols:</a:t>
            </a:r>
          </a:p>
          <a:p>
            <a:pPr algn="l" rtl="0"/>
            <a:endParaRPr lang="en-US" dirty="0"/>
          </a:p>
          <a:p>
            <a:pPr algn="l" rtl="0">
              <a:buFont typeface="Arial" pitchFamily="34" charset="0"/>
              <a:buChar char="•"/>
            </a:pPr>
            <a:r>
              <a:rPr lang="en-US" dirty="0"/>
              <a:t> </a:t>
            </a:r>
            <a:r>
              <a:rPr lang="en-US" b="1" dirty="0"/>
              <a:t>RIP</a:t>
            </a:r>
            <a:r>
              <a:rPr lang="en-US" dirty="0"/>
              <a:t> (Routing Information Protocol)</a:t>
            </a:r>
          </a:p>
          <a:p>
            <a:pPr algn="l" rtl="0">
              <a:buFont typeface="Arial" pitchFamily="34" charset="0"/>
              <a:buChar char="•"/>
            </a:pPr>
            <a:r>
              <a:rPr lang="en-US" dirty="0"/>
              <a:t> </a:t>
            </a:r>
            <a:r>
              <a:rPr lang="en-US" b="1" dirty="0"/>
              <a:t>OSPF</a:t>
            </a:r>
            <a:r>
              <a:rPr lang="en-US" dirty="0"/>
              <a:t> (Open Shortest Path First)</a:t>
            </a:r>
          </a:p>
          <a:p>
            <a:pPr algn="l" rtl="0">
              <a:buFont typeface="Arial" pitchFamily="34" charset="0"/>
              <a:buChar char="•"/>
            </a:pPr>
            <a:r>
              <a:rPr lang="en-US" dirty="0"/>
              <a:t> </a:t>
            </a:r>
            <a:r>
              <a:rPr lang="en-US" b="1" dirty="0"/>
              <a:t>EIGRP</a:t>
            </a:r>
            <a:r>
              <a:rPr lang="en-US" dirty="0"/>
              <a:t> (Enhanced Interior Gateway Routing Protocol)</a:t>
            </a:r>
          </a:p>
          <a:p>
            <a:pPr algn="l" rtl="0">
              <a:buFont typeface="Arial" pitchFamily="34" charset="0"/>
              <a:buChar char="•"/>
            </a:pPr>
            <a:endParaRPr lang="en-US" dirty="0"/>
          </a:p>
          <a:p>
            <a:pPr algn="l" rtl="0"/>
            <a:r>
              <a:rPr lang="en-US" dirty="0"/>
              <a:t>Now you only have to learn about </a:t>
            </a:r>
            <a:r>
              <a:rPr lang="en-US" b="1" dirty="0"/>
              <a:t>OSPF</a:t>
            </a:r>
            <a:r>
              <a:rPr lang="en-US" dirty="0"/>
              <a:t> and </a:t>
            </a:r>
            <a:r>
              <a:rPr lang="en-US" b="1" dirty="0"/>
              <a:t>EIGRP</a:t>
            </a:r>
            <a:r>
              <a:rPr lang="en-US" dirty="0"/>
              <a:t> which makes sense since RIP is a very</a:t>
            </a:r>
          </a:p>
          <a:p>
            <a:pPr algn="l" rtl="0"/>
            <a:r>
              <a:rPr lang="en-US" dirty="0"/>
              <a:t>old / outdated protocol and it's unlikely that you will see it on a network nowadays.</a:t>
            </a:r>
          </a:p>
          <a:p>
            <a:pPr algn="l"/>
            <a:endParaRPr lang="x-none" dirty="0"/>
          </a:p>
        </p:txBody>
      </p:sp>
      <p:sp>
        <p:nvSpPr>
          <p:cNvPr id="3" name="Title 2"/>
          <p:cNvSpPr>
            <a:spLocks noGrp="1"/>
          </p:cNvSpPr>
          <p:nvPr>
            <p:ph type="title"/>
          </p:nvPr>
        </p:nvSpPr>
        <p:spPr/>
        <p:txBody>
          <a:bodyPr/>
          <a:lstStyle/>
          <a:p>
            <a:r>
              <a:rPr lang="en-US" b="1" dirty="0"/>
              <a:t>Distance Vector Routing Protocols(RIP</a:t>
            </a:r>
            <a:r>
              <a:rPr lang="en-US" b="1" dirty="0" smtClean="0"/>
              <a:t>)</a:t>
            </a:r>
            <a:endParaRPr lang="ar-SA" dirty="0"/>
          </a:p>
        </p:txBody>
      </p:sp>
    </p:spTree>
    <p:extLst>
      <p:ext uri="{BB962C8B-B14F-4D97-AF65-F5344CB8AC3E}">
        <p14:creationId xmlns:p14="http://schemas.microsoft.com/office/powerpoint/2010/main" val="4218399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631505" y="854710"/>
            <a:ext cx="8834465" cy="2862322"/>
          </a:xfrm>
          <a:prstGeom prst="rect">
            <a:avLst/>
          </a:prstGeom>
          <a:noFill/>
        </p:spPr>
        <p:txBody>
          <a:bodyPr wrap="square" rtlCol="1">
            <a:spAutoFit/>
          </a:bodyPr>
          <a:lstStyle/>
          <a:p>
            <a:pPr algn="l" rtl="0"/>
            <a:r>
              <a:rPr lang="en-US" b="1" dirty="0"/>
              <a:t>RIP:</a:t>
            </a:r>
            <a:r>
              <a:rPr lang="en-US" dirty="0"/>
              <a:t> </a:t>
            </a:r>
          </a:p>
          <a:p>
            <a:pPr algn="l" rtl="0"/>
            <a:r>
              <a:rPr lang="en-US" dirty="0"/>
              <a:t>uses hop count as its metric which is nothing more than counting the number of routers (hops) you have to pass to get to your destination.</a:t>
            </a:r>
          </a:p>
          <a:p>
            <a:pPr algn="l" rtl="0"/>
            <a:endParaRPr lang="en-US" dirty="0"/>
          </a:p>
          <a:p>
            <a:pPr algn="l" rtl="0"/>
            <a:r>
              <a:rPr lang="en-US" dirty="0"/>
              <a:t>Every 30 seconds our routers will send a full copy of their routing table to their neighbors who can update their own routing table.</a:t>
            </a:r>
          </a:p>
          <a:p>
            <a:pPr algn="l" rtl="0"/>
            <a:endParaRPr lang="en-US" dirty="0"/>
          </a:p>
          <a:p>
            <a:pPr algn="l" rtl="0"/>
            <a:r>
              <a:rPr lang="en-US" dirty="0"/>
              <a:t>A big Problem with  RIP is </a:t>
            </a:r>
            <a:r>
              <a:rPr lang="en-US" b="1" dirty="0"/>
              <a:t>Routing Loop:</a:t>
            </a:r>
          </a:p>
          <a:p>
            <a:pPr algn="l" rtl="0"/>
            <a:endParaRPr lang="en-US" dirty="0"/>
          </a:p>
          <a:p>
            <a:pPr algn="l"/>
            <a:endParaRPr lang="x-none" dirty="0"/>
          </a:p>
        </p:txBody>
      </p:sp>
      <p:pic>
        <p:nvPicPr>
          <p:cNvPr id="3" name="صورة 2" descr="loop.JPG"/>
          <p:cNvPicPr>
            <a:picLocks noChangeAspect="1"/>
          </p:cNvPicPr>
          <p:nvPr/>
        </p:nvPicPr>
        <p:blipFill>
          <a:blip r:embed="rId2" cstate="print"/>
          <a:stretch>
            <a:fillRect/>
          </a:stretch>
        </p:blipFill>
        <p:spPr>
          <a:xfrm>
            <a:off x="1553692" y="3140968"/>
            <a:ext cx="5190381" cy="1440160"/>
          </a:xfrm>
          <a:prstGeom prst="rect">
            <a:avLst/>
          </a:prstGeom>
        </p:spPr>
      </p:pic>
      <p:pic>
        <p:nvPicPr>
          <p:cNvPr id="4" name="صورة 3" descr="loop2.JPG"/>
          <p:cNvPicPr>
            <a:picLocks noChangeAspect="1"/>
          </p:cNvPicPr>
          <p:nvPr/>
        </p:nvPicPr>
        <p:blipFill>
          <a:blip r:embed="rId3" cstate="print"/>
          <a:stretch>
            <a:fillRect/>
          </a:stretch>
        </p:blipFill>
        <p:spPr>
          <a:xfrm>
            <a:off x="1631504" y="4797152"/>
            <a:ext cx="5112568" cy="1584176"/>
          </a:xfrm>
          <a:prstGeom prst="rect">
            <a:avLst/>
          </a:prstGeom>
        </p:spPr>
      </p:pic>
      <p:pic>
        <p:nvPicPr>
          <p:cNvPr id="5" name="صورة 4" descr="loop3.JPG"/>
          <p:cNvPicPr>
            <a:picLocks noChangeAspect="1"/>
          </p:cNvPicPr>
          <p:nvPr/>
        </p:nvPicPr>
        <p:blipFill>
          <a:blip r:embed="rId4" cstate="print"/>
          <a:stretch>
            <a:fillRect/>
          </a:stretch>
        </p:blipFill>
        <p:spPr>
          <a:xfrm>
            <a:off x="6820188" y="3933056"/>
            <a:ext cx="3668300" cy="1512168"/>
          </a:xfrm>
          <a:prstGeom prst="rect">
            <a:avLst/>
          </a:prstGeom>
        </p:spPr>
      </p:pic>
    </p:spTree>
    <p:extLst>
      <p:ext uri="{BB962C8B-B14F-4D97-AF65-F5344CB8AC3E}">
        <p14:creationId xmlns:p14="http://schemas.microsoft.com/office/powerpoint/2010/main" val="3948568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Link-State Routing Protocols(OSPF</a:t>
            </a:r>
            <a:r>
              <a:rPr lang="en-US" b="1" dirty="0" smtClean="0"/>
              <a:t>)</a:t>
            </a:r>
            <a:endParaRPr lang="ar-SA" dirty="0"/>
          </a:p>
        </p:txBody>
      </p:sp>
      <p:sp>
        <p:nvSpPr>
          <p:cNvPr id="3" name="Content Placeholder 2"/>
          <p:cNvSpPr>
            <a:spLocks noGrp="1"/>
          </p:cNvSpPr>
          <p:nvPr>
            <p:ph idx="1"/>
          </p:nvPr>
        </p:nvSpPr>
        <p:spPr/>
        <p:txBody>
          <a:bodyPr/>
          <a:lstStyle/>
          <a:p>
            <a:r>
              <a:rPr lang="en-US" dirty="0"/>
              <a:t>OSPF (</a:t>
            </a:r>
            <a:r>
              <a:rPr lang="en-US" dirty="0" smtClean="0"/>
              <a:t>Open </a:t>
            </a:r>
            <a:r>
              <a:rPr lang="en-US" dirty="0"/>
              <a:t>Shortest Path First) is a link state routing protocol</a:t>
            </a:r>
            <a:r>
              <a:rPr lang="en-US" dirty="0" smtClean="0"/>
              <a:t>.</a:t>
            </a:r>
          </a:p>
          <a:p>
            <a:r>
              <a:rPr lang="en-US" dirty="0"/>
              <a:t>OSPF </a:t>
            </a:r>
            <a:r>
              <a:rPr lang="en-US" dirty="0" smtClean="0"/>
              <a:t>runs </a:t>
            </a:r>
            <a:r>
              <a:rPr lang="en-US" dirty="0"/>
              <a:t>on most routers that doesn’t necessarily have to be Cisco routers (unlike EIGRP which can be run only on Cisco routers</a:t>
            </a:r>
            <a:r>
              <a:rPr lang="en-US" dirty="0" smtClean="0"/>
              <a:t>).</a:t>
            </a:r>
          </a:p>
          <a:p>
            <a:r>
              <a:rPr lang="en-US" dirty="0"/>
              <a:t>Each OSPF router stores routing and topology information in three tables</a:t>
            </a:r>
            <a:r>
              <a:rPr lang="en-US" dirty="0" smtClean="0"/>
              <a:t>:</a:t>
            </a:r>
          </a:p>
          <a:p>
            <a:pPr lvl="1">
              <a:buFont typeface="Wingdings" charset="2"/>
              <a:buChar char="ü"/>
            </a:pPr>
            <a:r>
              <a:rPr lang="en-US" dirty="0" smtClean="0"/>
              <a:t> Neighbor table – stores information about OSPF neighbors </a:t>
            </a:r>
            <a:endParaRPr lang="en-US" dirty="0"/>
          </a:p>
          <a:p>
            <a:pPr lvl="1">
              <a:buFont typeface="Wingdings" charset="2"/>
              <a:buChar char="ü"/>
            </a:pPr>
            <a:r>
              <a:rPr lang="en-US" dirty="0" smtClean="0"/>
              <a:t>Topology table – stores the topology structure of a network</a:t>
            </a:r>
          </a:p>
          <a:p>
            <a:pPr lvl="1">
              <a:buFont typeface="Wingdings" charset="2"/>
              <a:buChar char="ü"/>
            </a:pPr>
            <a:r>
              <a:rPr lang="en-US" dirty="0" smtClean="0"/>
              <a:t>Routing table –  stores the best routes</a:t>
            </a:r>
          </a:p>
        </p:txBody>
      </p:sp>
    </p:spTree>
    <p:extLst>
      <p:ext uri="{BB962C8B-B14F-4D97-AF65-F5344CB8AC3E}">
        <p14:creationId xmlns:p14="http://schemas.microsoft.com/office/powerpoint/2010/main" val="514045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631504" y="804768"/>
            <a:ext cx="9089638" cy="3416320"/>
          </a:xfrm>
          <a:prstGeom prst="rect">
            <a:avLst/>
          </a:prstGeom>
          <a:noFill/>
        </p:spPr>
        <p:txBody>
          <a:bodyPr wrap="square" rtlCol="1">
            <a:spAutoFit/>
          </a:bodyPr>
          <a:lstStyle/>
          <a:p>
            <a:pPr algn="l" rtl="0"/>
            <a:r>
              <a:rPr lang="en-US" dirty="0"/>
              <a:t>Link-state routing protocols are like your navigation system, they have a complete map of</a:t>
            </a:r>
          </a:p>
          <a:p>
            <a:pPr algn="l" rtl="0"/>
            <a:r>
              <a:rPr lang="en-US" dirty="0"/>
              <a:t>the network. If you have a full map of the network you can just calculate the shortest path</a:t>
            </a:r>
          </a:p>
          <a:p>
            <a:pPr algn="l" rtl="0"/>
            <a:r>
              <a:rPr lang="en-US" dirty="0"/>
              <a:t>to all the different destinations out there. This is cool because if you know about all the</a:t>
            </a:r>
          </a:p>
          <a:p>
            <a:pPr algn="l" rtl="0"/>
            <a:r>
              <a:rPr lang="en-US" dirty="0"/>
              <a:t>different paths it's impossible to get a loop since you know everything! The downside is that this is more CPU intensive than a distance vector routing protocol.</a:t>
            </a:r>
          </a:p>
          <a:p>
            <a:pPr algn="l" rtl="0"/>
            <a:endParaRPr lang="en-US" dirty="0"/>
          </a:p>
          <a:p>
            <a:pPr algn="l" rtl="0"/>
            <a:r>
              <a:rPr lang="en-US" dirty="0"/>
              <a:t>Link-state routing protocols operate by sending link-state advertisements (LSA) to all</a:t>
            </a:r>
          </a:p>
          <a:p>
            <a:pPr algn="l" rtl="0"/>
            <a:r>
              <a:rPr lang="en-US" dirty="0"/>
              <a:t>other link-state routers.</a:t>
            </a:r>
          </a:p>
          <a:p>
            <a:pPr algn="l" rtl="0"/>
            <a:r>
              <a:rPr lang="en-US" dirty="0"/>
              <a:t>All the routers need to have these link-state advertisements so they can build their link-</a:t>
            </a:r>
          </a:p>
          <a:p>
            <a:pPr algn="l" rtl="0"/>
            <a:r>
              <a:rPr lang="en-US" dirty="0"/>
              <a:t>state database or LSDB. Basically all the link-state advertisements are a piece of the</a:t>
            </a:r>
          </a:p>
          <a:p>
            <a:pPr algn="l" rtl="0"/>
            <a:r>
              <a:rPr lang="en-US" dirty="0"/>
              <a:t>puzzle which builds the LSDB.</a:t>
            </a:r>
          </a:p>
          <a:p>
            <a:pPr algn="l" rtl="0"/>
            <a:endParaRPr lang="x-none" dirty="0"/>
          </a:p>
        </p:txBody>
      </p:sp>
      <p:pic>
        <p:nvPicPr>
          <p:cNvPr id="3" name="صورة 2" descr="link state.JPG"/>
          <p:cNvPicPr>
            <a:picLocks noChangeAspect="1"/>
          </p:cNvPicPr>
          <p:nvPr/>
        </p:nvPicPr>
        <p:blipFill>
          <a:blip r:embed="rId2" cstate="print"/>
          <a:stretch>
            <a:fillRect/>
          </a:stretch>
        </p:blipFill>
        <p:spPr>
          <a:xfrm>
            <a:off x="6178682" y="3645024"/>
            <a:ext cx="3517718" cy="2952328"/>
          </a:xfrm>
          <a:prstGeom prst="rect">
            <a:avLst/>
          </a:prstGeom>
        </p:spPr>
      </p:pic>
    </p:spTree>
    <p:extLst>
      <p:ext uri="{BB962C8B-B14F-4D97-AF65-F5344CB8AC3E}">
        <p14:creationId xmlns:p14="http://schemas.microsoft.com/office/powerpoint/2010/main" val="253602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524001" y="980728"/>
            <a:ext cx="9144000" cy="1754326"/>
          </a:xfrm>
          <a:prstGeom prst="rect">
            <a:avLst/>
          </a:prstGeom>
          <a:noFill/>
        </p:spPr>
        <p:txBody>
          <a:bodyPr wrap="square" rtlCol="1">
            <a:spAutoFit/>
          </a:bodyPr>
          <a:lstStyle/>
          <a:p>
            <a:pPr algn="l" rtl="0"/>
            <a:r>
              <a:rPr lang="en-US" b="1" dirty="0"/>
              <a:t>OSPF :</a:t>
            </a:r>
          </a:p>
          <a:p>
            <a:pPr algn="l" rtl="0"/>
            <a:endParaRPr lang="en-US" dirty="0"/>
          </a:p>
          <a:p>
            <a:pPr algn="l" rtl="0"/>
            <a:r>
              <a:rPr lang="en-US" dirty="0"/>
              <a:t>If you have a lot of OSPF routers it might not be very efficient that each OSPF router floods</a:t>
            </a:r>
          </a:p>
          <a:p>
            <a:pPr algn="l" rtl="0"/>
            <a:r>
              <a:rPr lang="en-US" dirty="0"/>
              <a:t>its LSAs to all other OSPF routers. . Each of those routers is going to become OSPF neighbors with all of the other routers…sending hello packets, flooding LSAs and building the LSDB. This is what will happen</a:t>
            </a:r>
            <a:endParaRPr lang="x-none" dirty="0"/>
          </a:p>
        </p:txBody>
      </p:sp>
      <p:pic>
        <p:nvPicPr>
          <p:cNvPr id="3" name="صورة 2" descr="ospf2.JPG"/>
          <p:cNvPicPr>
            <a:picLocks noChangeAspect="1"/>
          </p:cNvPicPr>
          <p:nvPr/>
        </p:nvPicPr>
        <p:blipFill>
          <a:blip r:embed="rId2" cstate="print"/>
          <a:stretch>
            <a:fillRect/>
          </a:stretch>
        </p:blipFill>
        <p:spPr>
          <a:xfrm>
            <a:off x="4050780" y="2767534"/>
            <a:ext cx="3917429" cy="3829819"/>
          </a:xfrm>
          <a:prstGeom prst="rect">
            <a:avLst/>
          </a:prstGeom>
        </p:spPr>
      </p:pic>
    </p:spTree>
    <p:extLst>
      <p:ext uri="{BB962C8B-B14F-4D97-AF65-F5344CB8AC3E}">
        <p14:creationId xmlns:p14="http://schemas.microsoft.com/office/powerpoint/2010/main" val="26633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1782</Words>
  <Application>Microsoft Office PowerPoint</Application>
  <PresentationFormat>Widescreen</PresentationFormat>
  <Paragraphs>164</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Arial</vt:lpstr>
      <vt:lpstr>Calibri</vt:lpstr>
      <vt:lpstr>Calibri Light</vt:lpstr>
      <vt:lpstr>Courier New</vt:lpstr>
      <vt:lpstr>Times New Roman</vt:lpstr>
      <vt:lpstr>Wingdings</vt:lpstr>
      <vt:lpstr>Office Theme</vt:lpstr>
      <vt:lpstr>PowerPoint Presentation</vt:lpstr>
      <vt:lpstr>PowerPoint Presentation</vt:lpstr>
      <vt:lpstr>PowerPoint Presentation</vt:lpstr>
      <vt:lpstr>PowerPoint Presentation</vt:lpstr>
      <vt:lpstr>Distance Vector Routing Protocols(RIP)</vt:lpstr>
      <vt:lpstr>PowerPoint Presentation</vt:lpstr>
      <vt:lpstr>Link-State Routing Protocols(OSPF)</vt:lpstr>
      <vt:lpstr>PowerPoint Presentation</vt:lpstr>
      <vt:lpstr>PowerPoint Presentation</vt:lpstr>
      <vt:lpstr>PowerPoint Presentation</vt:lpstr>
      <vt:lpstr>PowerPoint Presentation</vt:lpstr>
      <vt:lpstr>PowerPoint Presentation</vt:lpstr>
      <vt:lpstr>OSPF areas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vt:lpstr>
      <vt:lpstr>EIGRP overview</vt:lpstr>
      <vt:lpstr>Configuring EIGRP </vt:lpstr>
      <vt:lpstr>example</vt:lpstr>
      <vt:lpstr>Differences between OSPF and EIGRP</vt:lpstr>
      <vt:lpstr>You have network 192.168.10.0/24 design and implement the following topology using OSPF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dc:creator>
  <cp:lastModifiedBy>amr</cp:lastModifiedBy>
  <cp:revision>9</cp:revision>
  <dcterms:created xsi:type="dcterms:W3CDTF">2017-10-23T11:02:25Z</dcterms:created>
  <dcterms:modified xsi:type="dcterms:W3CDTF">2018-03-11T11:17:21Z</dcterms:modified>
</cp:coreProperties>
</file>