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1339EE-3C33-4024-AD05-D796541D6926}" type="datetimeFigureOut">
              <a:rPr lang="en-US" smtClean="0"/>
              <a:t>10/5/2015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C2BC1D-2434-4271-A279-C0CDB9C45FFE}" type="slidenum">
              <a:rPr lang="en-US" smtClean="0"/>
              <a:t>‹#›</a:t>
            </a:fld>
            <a:endParaRPr lang="en-US"/>
          </a:p>
        </p:txBody>
      </p:sp>
    </p:spTree>
    <p:extLst>
      <p:ext uri="{BB962C8B-B14F-4D97-AF65-F5344CB8AC3E}">
        <p14:creationId xmlns:p14="http://schemas.microsoft.com/office/powerpoint/2010/main" val="34549766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1FC899-7E88-47AA-B6AB-FB8CAA4C4063}" type="datetimeFigureOut">
              <a:rPr lang="en-US" smtClean="0"/>
              <a:t>10/5/2015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33C9DF-87E5-4268-89F7-348BC3ABB853}" type="slidenum">
              <a:rPr lang="en-US" smtClean="0"/>
              <a:t>‹#›</a:t>
            </a:fld>
            <a:endParaRPr lang="en-US"/>
          </a:p>
        </p:txBody>
      </p:sp>
    </p:spTree>
    <p:extLst>
      <p:ext uri="{BB962C8B-B14F-4D97-AF65-F5344CB8AC3E}">
        <p14:creationId xmlns:p14="http://schemas.microsoft.com/office/powerpoint/2010/main" val="76281977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33C9DF-87E5-4268-89F7-348BC3ABB853}" type="slidenum">
              <a:rPr lang="en-US" smtClean="0"/>
              <a:t>12</a:t>
            </a:fld>
            <a:endParaRPr lang="en-US"/>
          </a:p>
        </p:txBody>
      </p:sp>
    </p:spTree>
    <p:extLst>
      <p:ext uri="{BB962C8B-B14F-4D97-AF65-F5344CB8AC3E}">
        <p14:creationId xmlns:p14="http://schemas.microsoft.com/office/powerpoint/2010/main" val="1080104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CD49F0-1ED0-419C-8D10-2D00AE677CEE}"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3686966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66060-D2B9-416F-8A4A-1F9B659DAFBA}"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892227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9AE7C-5992-45D5-834C-B762199B7134}"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273520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28B42-798A-49DE-B7AA-815EDD01DD32}"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225781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3BE29B-A363-4F6F-B53D-02AF9BCE85A1}" type="datetime1">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170572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C7616F-FD30-4A61-BC6C-D207168F1F7C}" type="datetime1">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198113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01A4BD-8ED5-4DB1-B4B6-308883F0076F}" type="datetime1">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40081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803F9-4D9A-437D-96C6-B52872560884}" type="datetime1">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3997060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0739C1-05EB-410A-90CF-4F1940E298A4}" type="datetime1">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44793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E785D8-3996-4AB7-86C5-FA37954F66F1}" type="datetime1">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2407758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DF8A2-7EF2-4626-A101-CCCFC44C175F}" type="datetime1">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82342-B268-4FAA-B727-5C62020FBF54}" type="slidenum">
              <a:rPr lang="en-US" smtClean="0"/>
              <a:t>‹#›</a:t>
            </a:fld>
            <a:endParaRPr lang="en-US"/>
          </a:p>
        </p:txBody>
      </p:sp>
    </p:spTree>
    <p:extLst>
      <p:ext uri="{BB962C8B-B14F-4D97-AF65-F5344CB8AC3E}">
        <p14:creationId xmlns:p14="http://schemas.microsoft.com/office/powerpoint/2010/main" val="4293526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CB0D8-99C9-43D1-9AD1-7291190BFBFE}" type="datetime1">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82342-B268-4FAA-B727-5C62020FBF54}" type="slidenum">
              <a:rPr lang="en-US" smtClean="0"/>
              <a:t>‹#›</a:t>
            </a:fld>
            <a:endParaRPr lang="en-US"/>
          </a:p>
        </p:txBody>
      </p:sp>
    </p:spTree>
    <p:extLst>
      <p:ext uri="{BB962C8B-B14F-4D97-AF65-F5344CB8AC3E}">
        <p14:creationId xmlns:p14="http://schemas.microsoft.com/office/powerpoint/2010/main" val="3626123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 </a:t>
            </a:r>
            <a:endParaRPr lang="en-US" dirty="0"/>
          </a:p>
        </p:txBody>
      </p:sp>
      <p:sp>
        <p:nvSpPr>
          <p:cNvPr id="3" name="Subtitle 2"/>
          <p:cNvSpPr>
            <a:spLocks noGrp="1"/>
          </p:cNvSpPr>
          <p:nvPr>
            <p:ph type="subTitle" idx="1"/>
          </p:nvPr>
        </p:nvSpPr>
        <p:spPr/>
        <p:txBody>
          <a:bodyPr/>
          <a:lstStyle/>
          <a:p>
            <a:r>
              <a:rPr lang="en-US" dirty="0" smtClean="0"/>
              <a:t>Lecture 4</a:t>
            </a:r>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a:t>
            </a:fld>
            <a:endParaRPr lang="en-US"/>
          </a:p>
        </p:txBody>
      </p:sp>
    </p:spTree>
    <p:extLst>
      <p:ext uri="{BB962C8B-B14F-4D97-AF65-F5344CB8AC3E}">
        <p14:creationId xmlns:p14="http://schemas.microsoft.com/office/powerpoint/2010/main" val="2543515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a:t>In contrast, there is no limit to the richness of the meaning an open-set element may carry. Hence, open-set items typically carry the burden of the semantic content of utterances. These are called </a:t>
            </a:r>
            <a:r>
              <a:rPr lang="en-US" b="1" dirty="0"/>
              <a:t>content words </a:t>
            </a:r>
            <a:r>
              <a:rPr lang="en-US" dirty="0"/>
              <a:t>(basically nouns, verbs, adjectives, and adverbs) prototypically have one morpheme (usually called the </a:t>
            </a:r>
            <a:r>
              <a:rPr lang="en-US" b="1" dirty="0"/>
              <a:t>root </a:t>
            </a:r>
            <a:r>
              <a:rPr lang="en-US" dirty="0"/>
              <a:t>morpheme) and may also have one or more closed-set items in the form of affixes. Lexical semantics is by and large the study of the meanings of content words. On the other hand, grammatical semantics concentrates on the meanings of closed-set items. However, a strict separation between grammatical and lexical semantics is not possible because the meanings of the two kinds of element interact in complex ways.</a:t>
            </a:r>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10</a:t>
            </a:fld>
            <a:endParaRPr lang="en-US"/>
          </a:p>
        </p:txBody>
      </p:sp>
    </p:spTree>
    <p:extLst>
      <p:ext uri="{BB962C8B-B14F-4D97-AF65-F5344CB8AC3E}">
        <p14:creationId xmlns:p14="http://schemas.microsoft.com/office/powerpoint/2010/main" val="150583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marL="0" indent="0">
              <a:buNone/>
            </a:pPr>
            <a:r>
              <a:rPr lang="en-US" b="1" dirty="0"/>
              <a:t>5.2 The major problems of lexical semantics</a:t>
            </a:r>
            <a:endParaRPr lang="en-US" dirty="0"/>
          </a:p>
          <a:p>
            <a:pPr marL="0" indent="0">
              <a:buNone/>
            </a:pPr>
            <a:r>
              <a:rPr lang="en-US" b="1" dirty="0"/>
              <a:t>5.2.1 Description of content</a:t>
            </a:r>
            <a:endParaRPr lang="en-US" dirty="0"/>
          </a:p>
          <a:p>
            <a:pPr marL="0" indent="0">
              <a:buNone/>
            </a:pPr>
            <a:r>
              <a:rPr lang="en-US" dirty="0"/>
              <a:t>Describing content is the most obvious task: how do we say what a word means? Unfortunately, even at this level of generality it is impossible to reach an agreement</a:t>
            </a:r>
            <a:r>
              <a:rPr lang="en-US" b="1" dirty="0"/>
              <a:t>. </a:t>
            </a:r>
            <a:endParaRPr lang="en-US" dirty="0"/>
          </a:p>
          <a:p>
            <a:pPr marL="0" indent="0">
              <a:buNone/>
            </a:pPr>
            <a:r>
              <a:rPr lang="en-US" b="1" dirty="0"/>
              <a:t>5.2.2 Contextual variation</a:t>
            </a:r>
            <a:endParaRPr lang="en-US" dirty="0"/>
          </a:p>
          <a:p>
            <a:pPr marL="0" indent="0">
              <a:buNone/>
            </a:pPr>
            <a:r>
              <a:rPr lang="en-US" dirty="0"/>
              <a:t>When one characterizes the notion of the meaning of a word, one is forced to confront the fact that the semantic import of a single word form can vary greatly from one context to another.</a:t>
            </a:r>
          </a:p>
          <a:p>
            <a:pPr marL="0" indent="0">
              <a:buNone/>
            </a:pPr>
            <a:r>
              <a:rPr lang="en-US" b="1" dirty="0"/>
              <a:t>5.2.3 Sense relations and structures in the lexicon</a:t>
            </a:r>
            <a:endParaRPr lang="en-US" dirty="0"/>
          </a:p>
          <a:p>
            <a:pPr marL="0" indent="0">
              <a:buNone/>
            </a:pPr>
            <a:r>
              <a:rPr lang="en-US" dirty="0"/>
              <a:t>Regular patterns appear not only in the nature and distribution of the meanings of a single word in different contexts, but also between different words in the same context. This results in structured groupings of words on the basis of recurrent meaning relations.</a:t>
            </a:r>
          </a:p>
          <a:p>
            <a:pPr marL="0" indent="0">
              <a:buNone/>
            </a:pPr>
            <a:r>
              <a:rPr lang="en-US" b="1" dirty="0"/>
              <a:t>5.2.4 Word meaning and syntactic properties</a:t>
            </a:r>
            <a:endParaRPr lang="en-US" dirty="0"/>
          </a:p>
          <a:p>
            <a:pPr marL="0" indent="0">
              <a:buNone/>
            </a:pPr>
            <a:r>
              <a:rPr lang="en-US" dirty="0"/>
              <a:t>An important question is whether and to what extent the syntactic properties of words are independent of, or are controlled by, their meanings. There are still many different views on this topic.</a:t>
            </a:r>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11</a:t>
            </a:fld>
            <a:endParaRPr lang="en-US"/>
          </a:p>
        </p:txBody>
      </p:sp>
    </p:spTree>
    <p:extLst>
      <p:ext uri="{BB962C8B-B14F-4D97-AF65-F5344CB8AC3E}">
        <p14:creationId xmlns:p14="http://schemas.microsoft.com/office/powerpoint/2010/main" val="297740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marL="0" indent="0">
              <a:buNone/>
            </a:pPr>
            <a:r>
              <a:rPr lang="en-US" b="1" dirty="0"/>
              <a:t>5.3 Approaches to lexical semantics</a:t>
            </a:r>
            <a:endParaRPr lang="en-US" dirty="0"/>
          </a:p>
          <a:p>
            <a:pPr marL="0" indent="0">
              <a:buNone/>
            </a:pPr>
            <a:r>
              <a:rPr lang="en-US" b="1" dirty="0"/>
              <a:t>5.3.1 One-level vs. two-level approaches</a:t>
            </a:r>
            <a:endParaRPr lang="en-US" dirty="0"/>
          </a:p>
          <a:p>
            <a:pPr marL="0" indent="0">
              <a:buNone/>
            </a:pPr>
            <a:r>
              <a:rPr lang="en-US" dirty="0"/>
              <a:t>A major dividing line which separates semanticists is the question of whether a distinction can be made between semantics and encyclopedic knowledge. In a similar way, the variety of 'raw' meanings (pertaining to encyclopedic knowledge) is virtually infinite, but only a limited number of these are truly linguistic and interact systematically with other aspects of the linguistic system. The vast detailed knowledge of the world, which speakers undoubtedly possess, is, according to the dual-level view, a property, not of language elements, but of concepts, which are strictly </a:t>
            </a:r>
            <a:r>
              <a:rPr lang="en-US" dirty="0" err="1"/>
              <a:t>extralinguistic</a:t>
            </a:r>
            <a:r>
              <a:rPr lang="en-US" dirty="0"/>
              <a:t>. Truly linguistic meaning elements are of a much 'leaner' sort, and are (typically) thought of as (more) amenable to formalization. One criterion suggested for recognizing 'linguistic' meaning is its involvement with syntax. </a:t>
            </a:r>
            <a:r>
              <a:rPr lang="en-US" b="1" dirty="0"/>
              <a:t> </a:t>
            </a:r>
            <a:endParaRPr lang="en-US" dirty="0"/>
          </a:p>
          <a:p>
            <a:pPr marL="0" indent="0">
              <a:buNone/>
            </a:pPr>
            <a:r>
              <a:rPr lang="en-US" dirty="0"/>
              <a:t>On the other hand, most cognitive linguists would take the view that all meaning is conceptual (one-level approach). </a:t>
            </a:r>
          </a:p>
          <a:p>
            <a:pPr marL="0" indent="0">
              <a:buNone/>
            </a:pPr>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12</a:t>
            </a:fld>
            <a:endParaRPr lang="en-US"/>
          </a:p>
        </p:txBody>
      </p:sp>
    </p:spTree>
    <p:extLst>
      <p:ext uri="{BB962C8B-B14F-4D97-AF65-F5344CB8AC3E}">
        <p14:creationId xmlns:p14="http://schemas.microsoft.com/office/powerpoint/2010/main" val="2592774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b="1" dirty="0"/>
              <a:t>5.3.2 </a:t>
            </a:r>
            <a:r>
              <a:rPr lang="en-US" b="1" dirty="0" err="1"/>
              <a:t>Monosemic</a:t>
            </a:r>
            <a:r>
              <a:rPr lang="en-US" b="1" dirty="0"/>
              <a:t> vs. </a:t>
            </a:r>
            <a:r>
              <a:rPr lang="en-US" b="1" dirty="0" err="1"/>
              <a:t>polysemic</a:t>
            </a:r>
            <a:r>
              <a:rPr lang="en-US" b="1" dirty="0"/>
              <a:t> approaches</a:t>
            </a:r>
            <a:endParaRPr lang="en-US" dirty="0"/>
          </a:p>
          <a:p>
            <a:pPr marL="0" indent="0">
              <a:buNone/>
            </a:pPr>
            <a:r>
              <a:rPr lang="en-US" dirty="0"/>
              <a:t>The point at issue in relation to the distinction between the </a:t>
            </a:r>
            <a:r>
              <a:rPr lang="en-US" dirty="0" err="1"/>
              <a:t>monosemic</a:t>
            </a:r>
            <a:r>
              <a:rPr lang="en-US" dirty="0"/>
              <a:t> and the </a:t>
            </a:r>
            <a:r>
              <a:rPr lang="en-US" dirty="0" err="1"/>
              <a:t>polysemic</a:t>
            </a:r>
            <a:r>
              <a:rPr lang="en-US" dirty="0"/>
              <a:t> approach is how many meanings ought to be attributed to a word. There is no dispute about clear-cut cases of homonymy, like that of </a:t>
            </a:r>
            <a:r>
              <a:rPr lang="en-US" i="1" dirty="0"/>
              <a:t>bank, </a:t>
            </a:r>
            <a:r>
              <a:rPr lang="en-US" dirty="0"/>
              <a:t>where there is no conceivable way of deriving one meaning from the other. The dispute </a:t>
            </a:r>
            <a:r>
              <a:rPr lang="en-US" dirty="0" err="1"/>
              <a:t>centres</a:t>
            </a:r>
            <a:r>
              <a:rPr lang="en-US" dirty="0"/>
              <a:t> on clusters of related senses characteristic of polysemy. (For greater detail, see Chapter 6.) The </a:t>
            </a:r>
            <a:r>
              <a:rPr lang="en-US" dirty="0" err="1"/>
              <a:t>monosemic</a:t>
            </a:r>
            <a:r>
              <a:rPr lang="en-US" dirty="0"/>
              <a:t> view is that as few senses as possible should be given separate recognition in the (ideal) lexicon of a language, and as many as possible derived from these. The argument usually goes like this: if one reading of a word is in any way </a:t>
            </a:r>
            <a:r>
              <a:rPr lang="en-US" dirty="0" smtClean="0"/>
              <a:t>a motivated </a:t>
            </a:r>
            <a:r>
              <a:rPr lang="en-US" dirty="0"/>
              <a:t>extension of another one, then only one should be recorded, and the other should be left to the operation of </a:t>
            </a:r>
            <a:r>
              <a:rPr lang="en-US" b="1" dirty="0"/>
              <a:t>lexical rules. </a:t>
            </a:r>
            <a:endParaRPr lang="en-US" dirty="0"/>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13</a:t>
            </a:fld>
            <a:endParaRPr lang="en-US"/>
          </a:p>
        </p:txBody>
      </p:sp>
    </p:spTree>
    <p:extLst>
      <p:ext uri="{BB962C8B-B14F-4D97-AF65-F5344CB8AC3E}">
        <p14:creationId xmlns:p14="http://schemas.microsoft.com/office/powerpoint/2010/main" val="1225355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pPr marL="0" indent="0">
              <a:buNone/>
            </a:pPr>
            <a:r>
              <a:rPr lang="en-US" dirty="0"/>
              <a:t>The </a:t>
            </a:r>
            <a:r>
              <a:rPr lang="en-US" dirty="0" err="1"/>
              <a:t>polysemic</a:t>
            </a:r>
            <a:r>
              <a:rPr lang="en-US" dirty="0"/>
              <a:t> approach rejects the assumption that a motivated extension of a word sense does not need to be recorded in the lexicon. The basic reason for this is that lexical rules only specify </a:t>
            </a:r>
            <a:r>
              <a:rPr lang="en-US" b="1" i="1" dirty="0"/>
              <a:t>potential </a:t>
            </a:r>
            <a:r>
              <a:rPr lang="en-US" dirty="0"/>
              <a:t>extensions of meaning, only some of which become conventionalized and incorporated in the lexicon. Take the case of </a:t>
            </a:r>
            <a:r>
              <a:rPr lang="en-US" i="1" dirty="0"/>
              <a:t>drink. </a:t>
            </a:r>
            <a:r>
              <a:rPr lang="en-US" dirty="0"/>
              <a:t>In many contexts, it is clear what is being drunk, but obviously one would not wish to create a different lexical entry for </a:t>
            </a:r>
            <a:r>
              <a:rPr lang="en-US" i="1" dirty="0"/>
              <a:t>drink </a:t>
            </a:r>
            <a:r>
              <a:rPr lang="en-US" dirty="0"/>
              <a:t>corresponding to every possible drinkable liquid. To this extent, the </a:t>
            </a:r>
            <a:r>
              <a:rPr lang="en-US" dirty="0" err="1"/>
              <a:t>monosemists</a:t>
            </a:r>
            <a:r>
              <a:rPr lang="en-US" dirty="0"/>
              <a:t> and the </a:t>
            </a:r>
            <a:r>
              <a:rPr lang="en-US" dirty="0" err="1"/>
              <a:t>polysemists</a:t>
            </a:r>
            <a:r>
              <a:rPr lang="en-US" dirty="0"/>
              <a:t> would agree. However, it is possible for some particular drinkable items to be incorporated into a specific reading for </a:t>
            </a:r>
            <a:r>
              <a:rPr lang="en-US" i="1" dirty="0"/>
              <a:t>drink. </a:t>
            </a:r>
            <a:r>
              <a:rPr lang="en-US" dirty="0"/>
              <a:t>In English, only "alcoholic beverages" can be encoded thus: </a:t>
            </a:r>
            <a:r>
              <a:rPr lang="en-US" i="1" dirty="0"/>
              <a:t>I'm afraid John</a:t>
            </a:r>
            <a:endParaRPr lang="en-US" dirty="0"/>
          </a:p>
          <a:p>
            <a:pPr marL="0" indent="0">
              <a:buNone/>
            </a:pPr>
            <a:r>
              <a:rPr lang="en-US" i="1" dirty="0"/>
              <a:t>has started drinking again. </a:t>
            </a:r>
            <a:r>
              <a:rPr lang="en-US" dirty="0"/>
              <a:t>Now in principle, this could have happened with fruit juice instead of alcohol, but it is a fact about the English lexicon that </a:t>
            </a:r>
            <a:r>
              <a:rPr lang="en-US" i="1" dirty="0"/>
              <a:t>drink </a:t>
            </a:r>
            <a:r>
              <a:rPr lang="en-US" dirty="0"/>
              <a:t>has one of these possibilities, but not the other. </a:t>
            </a:r>
          </a:p>
          <a:p>
            <a:pPr marL="0" indent="0">
              <a:buNone/>
            </a:pPr>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14</a:t>
            </a:fld>
            <a:endParaRPr lang="en-US"/>
          </a:p>
        </p:txBody>
      </p:sp>
    </p:spTree>
    <p:extLst>
      <p:ext uri="{BB962C8B-B14F-4D97-AF65-F5344CB8AC3E}">
        <p14:creationId xmlns:p14="http://schemas.microsoft.com/office/powerpoint/2010/main" val="3001355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b="1" dirty="0"/>
              <a:t>5.3.3 The componential approach</a:t>
            </a:r>
            <a:endParaRPr lang="en-US" dirty="0"/>
          </a:p>
          <a:p>
            <a:pPr marL="0" indent="0">
              <a:buNone/>
            </a:pPr>
            <a:r>
              <a:rPr lang="en-US" dirty="0"/>
              <a:t>One of the earliest and still most persistent and widespread ways of approaching word meaning is to think of the meaning of a word as being constructed out of smaller, more elementary units of meaning, somewhat on the analogy of the atomic structure of matter. These 'semantic atoms' are variously known as </a:t>
            </a:r>
            <a:r>
              <a:rPr lang="en-US" b="1" dirty="0" err="1"/>
              <a:t>semes</a:t>
            </a:r>
            <a:r>
              <a:rPr lang="en-US" b="1" dirty="0"/>
              <a:t>, semantic features, semantic components, semantic markers, semantic primes.</a:t>
            </a:r>
            <a:endParaRPr lang="en-US" dirty="0"/>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15</a:t>
            </a:fld>
            <a:endParaRPr lang="en-US"/>
          </a:p>
        </p:txBody>
      </p:sp>
    </p:spTree>
    <p:extLst>
      <p:ext uri="{BB962C8B-B14F-4D97-AF65-F5344CB8AC3E}">
        <p14:creationId xmlns:p14="http://schemas.microsoft.com/office/powerpoint/2010/main" val="121525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marL="0" indent="0">
              <a:buNone/>
            </a:pPr>
            <a:r>
              <a:rPr lang="en-US" b="1" dirty="0"/>
              <a:t>5.3.4 'Holist' approaches</a:t>
            </a:r>
            <a:endParaRPr lang="en-US" dirty="0"/>
          </a:p>
          <a:p>
            <a:pPr marL="0" indent="0">
              <a:buNone/>
            </a:pPr>
            <a:r>
              <a:rPr lang="en-US" dirty="0"/>
              <a:t>It is a belief of all </a:t>
            </a:r>
            <a:r>
              <a:rPr lang="en-US" dirty="0" err="1"/>
              <a:t>componentialists</a:t>
            </a:r>
            <a:r>
              <a:rPr lang="en-US" dirty="0"/>
              <a:t> that the meaning of a word can, in some useful sense, be finitely specified, in isolation from the meanings of other words in the language. Among philosophers of language, this is known as the </a:t>
            </a:r>
            <a:r>
              <a:rPr lang="en-US" b="1" dirty="0" err="1"/>
              <a:t>localist</a:t>
            </a:r>
            <a:r>
              <a:rPr lang="en-US" b="1" dirty="0"/>
              <a:t> </a:t>
            </a:r>
            <a:r>
              <a:rPr lang="en-US" dirty="0"/>
              <a:t>view. The contrary position is the </a:t>
            </a:r>
            <a:r>
              <a:rPr lang="en-US" b="1" dirty="0"/>
              <a:t>holistic </a:t>
            </a:r>
            <a:r>
              <a:rPr lang="en-US" dirty="0"/>
              <a:t>view, according to which the meaning of a word cannot be known without taking into account the meanings of all the other words in a language. There are various versions of holism: two will be outlined here</a:t>
            </a:r>
            <a:r>
              <a:rPr lang="en-US" b="1" dirty="0"/>
              <a:t>.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16</a:t>
            </a:fld>
            <a:endParaRPr lang="en-US"/>
          </a:p>
        </p:txBody>
      </p:sp>
    </p:spTree>
    <p:extLst>
      <p:ext uri="{BB962C8B-B14F-4D97-AF65-F5344CB8AC3E}">
        <p14:creationId xmlns:p14="http://schemas.microsoft.com/office/powerpoint/2010/main" val="308469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marL="0" indent="0">
              <a:buNone/>
            </a:pPr>
            <a:r>
              <a:rPr lang="en-US" b="1" dirty="0"/>
              <a:t>5.3.4.I Haas</a:t>
            </a:r>
            <a:endParaRPr lang="en-US" dirty="0"/>
          </a:p>
          <a:p>
            <a:pPr marL="0" indent="0">
              <a:buNone/>
            </a:pPr>
            <a:r>
              <a:rPr lang="en-US" dirty="0"/>
              <a:t>Haas was influenced by: </a:t>
            </a:r>
          </a:p>
          <a:p>
            <a:pPr marL="0" lvl="0" indent="0">
              <a:buNone/>
            </a:pPr>
            <a:r>
              <a:rPr lang="en-US" dirty="0"/>
              <a:t>Wittgenstein's work: "Don't look for the meaning—look for the use." </a:t>
            </a:r>
          </a:p>
          <a:p>
            <a:pPr marL="0" lvl="0" indent="0">
              <a:buNone/>
            </a:pPr>
            <a:r>
              <a:rPr lang="en-US" dirty="0"/>
              <a:t>J. R. Firth's dictum: "Words shall be known by the company they keep."</a:t>
            </a:r>
          </a:p>
          <a:p>
            <a:pPr marL="0" indent="0">
              <a:buNone/>
            </a:pPr>
            <a:r>
              <a:rPr lang="en-US" dirty="0"/>
              <a:t>This interprets 'use' as the contexts, actual and potential, in which the expression occurs normally (i.e. without anomaly). Haas went further than this. He said that the meaning of a word was a </a:t>
            </a:r>
            <a:r>
              <a:rPr lang="en-US" b="1" dirty="0"/>
              <a:t>semantic field </a:t>
            </a:r>
            <a:r>
              <a:rPr lang="en-US" dirty="0"/>
              <a:t>which had two dimensions: a </a:t>
            </a:r>
            <a:r>
              <a:rPr lang="en-US" i="1" dirty="0"/>
              <a:t>syntagmatic</a:t>
            </a:r>
            <a:r>
              <a:rPr lang="en-US" dirty="0"/>
              <a:t> dimension, in which all possible (grammatically well-formed) contexts of the word were arranged in order of normality; and a </a:t>
            </a:r>
            <a:r>
              <a:rPr lang="en-US" i="1" dirty="0"/>
              <a:t>paradigmatic</a:t>
            </a:r>
            <a:r>
              <a:rPr lang="en-US" dirty="0"/>
              <a:t> dimension, in which for each context, the possible paradigmatic substitutes for the word were arranged in order of normality. In principle, 'context' includes </a:t>
            </a:r>
            <a:r>
              <a:rPr lang="en-US" dirty="0" err="1"/>
              <a:t>extralinguistic</a:t>
            </a:r>
            <a:r>
              <a:rPr lang="en-US" dirty="0"/>
              <a:t> context. The word's semantic field, as understood by Haas, constitutes its meaning.</a:t>
            </a:r>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17</a:t>
            </a:fld>
            <a:endParaRPr lang="en-US"/>
          </a:p>
        </p:txBody>
      </p:sp>
    </p:spTree>
    <p:extLst>
      <p:ext uri="{BB962C8B-B14F-4D97-AF65-F5344CB8AC3E}">
        <p14:creationId xmlns:p14="http://schemas.microsoft.com/office/powerpoint/2010/main" val="3258214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b="1" dirty="0"/>
              <a:t>5.3.4.2 Lyons</a:t>
            </a:r>
            <a:endParaRPr lang="en-US" dirty="0"/>
          </a:p>
          <a:p>
            <a:pPr marL="0" indent="0">
              <a:buNone/>
            </a:pPr>
            <a:r>
              <a:rPr lang="en-US" dirty="0"/>
              <a:t>Lyons states that the sense of a lexical item consists of the set of sense relations which the item contracts with other items which participate in the same field. So, for instance, the meaning of </a:t>
            </a:r>
            <a:r>
              <a:rPr lang="en-US" i="1" dirty="0"/>
              <a:t>horse </a:t>
            </a:r>
            <a:r>
              <a:rPr lang="en-US" dirty="0"/>
              <a:t>should be portrayed</a:t>
            </a:r>
          </a:p>
          <a:p>
            <a:pPr marL="0" indent="0">
              <a:buNone/>
            </a:pPr>
            <a:r>
              <a:rPr lang="en-US" dirty="0"/>
              <a:t>along the lines shown in Fig. 5.I.</a:t>
            </a:r>
          </a:p>
          <a:p>
            <a:pPr marL="0" indent="0">
              <a:buNone/>
            </a:pPr>
            <a:r>
              <a:rPr lang="en-US" dirty="0"/>
              <a:t>In this system, the links are of specific sorts, such as "is a kind of" (e.g. </a:t>
            </a:r>
            <a:r>
              <a:rPr lang="en-US" i="1" dirty="0"/>
              <a:t>horse: animal), </a:t>
            </a:r>
            <a:r>
              <a:rPr lang="en-US" dirty="0"/>
              <a:t>"is not a kind of" (e.g. </a:t>
            </a:r>
            <a:r>
              <a:rPr lang="en-US" i="1" dirty="0"/>
              <a:t>horse: cow), </a:t>
            </a:r>
            <a:r>
              <a:rPr lang="en-US" dirty="0"/>
              <a:t>"is a part of" (e.g. </a:t>
            </a:r>
            <a:r>
              <a:rPr lang="en-US" i="1" dirty="0"/>
              <a:t>mane-:horse), </a:t>
            </a:r>
            <a:r>
              <a:rPr lang="en-US" dirty="0"/>
              <a:t>"is characteristic noise produced by" (e.g. </a:t>
            </a:r>
            <a:r>
              <a:rPr lang="en-US" i="1" dirty="0"/>
              <a:t>neigh: horse), </a:t>
            </a:r>
            <a:r>
              <a:rPr lang="en-US" dirty="0"/>
              <a:t>"is a dwelling place for" (e.g. </a:t>
            </a:r>
            <a:r>
              <a:rPr lang="en-US" i="1" dirty="0"/>
              <a:t>stable: horse), </a:t>
            </a:r>
            <a:r>
              <a:rPr lang="en-US" dirty="0"/>
              <a:t>and so on. Since the words illustrated also enter into relations with other words than </a:t>
            </a:r>
            <a:r>
              <a:rPr lang="en-US" i="1" dirty="0"/>
              <a:t>horse, </a:t>
            </a:r>
            <a:r>
              <a:rPr lang="en-US" dirty="0"/>
              <a:t>the full meaning of </a:t>
            </a:r>
            <a:r>
              <a:rPr lang="en-US" i="1" dirty="0"/>
              <a:t>horse </a:t>
            </a:r>
            <a:r>
              <a:rPr lang="en-US" dirty="0"/>
              <a:t>is a complex network of relations potentially encompassing the whole lexicon.</a:t>
            </a:r>
          </a:p>
          <a:p>
            <a:pPr marL="0" indent="0">
              <a:buNone/>
            </a:pPr>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18</a:t>
            </a:fld>
            <a:endParaRPr lang="en-US"/>
          </a:p>
        </p:txBody>
      </p:sp>
    </p:spTree>
    <p:extLst>
      <p:ext uri="{BB962C8B-B14F-4D97-AF65-F5344CB8AC3E}">
        <p14:creationId xmlns:p14="http://schemas.microsoft.com/office/powerpoint/2010/main" val="692902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buNone/>
            </a:pPr>
            <a:r>
              <a:rPr lang="en-US" b="1" dirty="0"/>
              <a:t>5.3.5 Conceptual approaches</a:t>
            </a:r>
            <a:endParaRPr lang="en-US" dirty="0"/>
          </a:p>
          <a:p>
            <a:pPr marL="0" indent="0">
              <a:buNone/>
            </a:pPr>
            <a:r>
              <a:rPr lang="en-US" dirty="0"/>
              <a:t>Conceptual approaches are single-level approaches and identify the meaning of a word (or at least a major part of it)</a:t>
            </a:r>
            <a:r>
              <a:rPr lang="en-US" b="1" dirty="0"/>
              <a:t> </a:t>
            </a:r>
            <a:r>
              <a:rPr lang="en-US" dirty="0"/>
              <a:t>with the concept or concepts it gives access to in the cognitive system. Among cognitive linguists, the prototype model of concept structure is an important contribution. </a:t>
            </a:r>
          </a:p>
        </p:txBody>
      </p:sp>
      <p:sp>
        <p:nvSpPr>
          <p:cNvPr id="4" name="Slide Number Placeholder 3"/>
          <p:cNvSpPr>
            <a:spLocks noGrp="1"/>
          </p:cNvSpPr>
          <p:nvPr>
            <p:ph type="sldNum" sz="quarter" idx="12"/>
          </p:nvPr>
        </p:nvSpPr>
        <p:spPr/>
        <p:txBody>
          <a:bodyPr/>
          <a:lstStyle/>
          <a:p>
            <a:fld id="{75082342-B268-4FAA-B727-5C62020FBF54}" type="slidenum">
              <a:rPr lang="en-US" smtClean="0"/>
              <a:t>19</a:t>
            </a:fld>
            <a:endParaRPr lang="en-US"/>
          </a:p>
        </p:txBody>
      </p:sp>
    </p:spTree>
    <p:extLst>
      <p:ext uri="{BB962C8B-B14F-4D97-AF65-F5344CB8AC3E}">
        <p14:creationId xmlns:p14="http://schemas.microsoft.com/office/powerpoint/2010/main" val="250148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CHAPTER 5</a:t>
            </a:r>
          </a:p>
          <a:p>
            <a:pPr marL="0" indent="0" rtl="1">
              <a:buNone/>
            </a:pPr>
            <a:r>
              <a:rPr lang="en-US" dirty="0"/>
              <a:t>Introduction to lexical semantics</a:t>
            </a:r>
          </a:p>
          <a:p>
            <a:pPr marL="0" indent="0">
              <a:buNone/>
            </a:pPr>
            <a:r>
              <a:rPr lang="en-US" b="1" dirty="0"/>
              <a:t>5.1 The nature of word meaning</a:t>
            </a:r>
            <a:endParaRPr lang="en-US" dirty="0"/>
          </a:p>
          <a:p>
            <a:pPr marL="0" indent="0">
              <a:buNone/>
            </a:pPr>
            <a:r>
              <a:rPr lang="en-US" b="1" dirty="0"/>
              <a:t>5.2 The major problems of lexical semantics</a:t>
            </a:r>
            <a:endParaRPr lang="en-US" dirty="0"/>
          </a:p>
          <a:p>
            <a:pPr marL="0" indent="0">
              <a:buNone/>
            </a:pPr>
            <a:r>
              <a:rPr lang="en-US" b="1" dirty="0"/>
              <a:t>5.3 Approaches to lexical semantics</a:t>
            </a:r>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2</a:t>
            </a:fld>
            <a:endParaRPr lang="en-US"/>
          </a:p>
        </p:txBody>
      </p:sp>
    </p:spTree>
    <p:extLst>
      <p:ext uri="{BB962C8B-B14F-4D97-AF65-F5344CB8AC3E}">
        <p14:creationId xmlns:p14="http://schemas.microsoft.com/office/powerpoint/2010/main" val="942690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p:cNvPicPr>
            <a:picLocks noGrp="1"/>
          </p:cNvPicPr>
          <p:nvPr>
            <p:ph idx="1"/>
          </p:nvPr>
        </p:nvPicPr>
        <p:blipFill>
          <a:blip r:embed="rId2"/>
          <a:srcRect/>
          <a:stretch>
            <a:fillRect/>
          </a:stretch>
        </p:blipFill>
        <p:spPr bwMode="auto">
          <a:xfrm>
            <a:off x="914400" y="1524000"/>
            <a:ext cx="7543800" cy="495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5082342-B268-4FAA-B727-5C62020FBF54}" type="slidenum">
              <a:rPr lang="en-US" smtClean="0"/>
              <a:t>20</a:t>
            </a:fld>
            <a:endParaRPr lang="en-US"/>
          </a:p>
        </p:txBody>
      </p:sp>
    </p:spTree>
    <p:extLst>
      <p:ext uri="{BB962C8B-B14F-4D97-AF65-F5344CB8AC3E}">
        <p14:creationId xmlns:p14="http://schemas.microsoft.com/office/powerpoint/2010/main" val="1099808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marL="0" indent="0">
              <a:buNone/>
            </a:pPr>
            <a:r>
              <a:rPr lang="en-US" b="1" dirty="0"/>
              <a:t>5.1.1 What is a word?</a:t>
            </a:r>
            <a:endParaRPr lang="en-US" dirty="0"/>
          </a:p>
          <a:p>
            <a:pPr marL="0" indent="0">
              <a:buNone/>
            </a:pPr>
            <a:r>
              <a:rPr lang="en-US" dirty="0"/>
              <a:t>What is a prototypical word like?</a:t>
            </a:r>
          </a:p>
          <a:p>
            <a:pPr marL="0" indent="0">
              <a:buNone/>
            </a:pPr>
            <a:r>
              <a:rPr lang="en-US" dirty="0"/>
              <a:t>A word is described as 'a minimal permutable element'. This attributes two features to a prototypical word:</a:t>
            </a:r>
          </a:p>
          <a:p>
            <a:pPr marL="0" indent="0">
              <a:buNone/>
            </a:pPr>
            <a:r>
              <a:rPr lang="en-US" dirty="0"/>
              <a:t>(</a:t>
            </a:r>
            <a:r>
              <a:rPr lang="en-US" dirty="0" err="1"/>
              <a:t>i</a:t>
            </a:r>
            <a:r>
              <a:rPr lang="en-US" dirty="0"/>
              <a:t>) It can be moved about in the sentence. </a:t>
            </a:r>
          </a:p>
          <a:p>
            <a:pPr marL="0" indent="0">
              <a:buNone/>
            </a:pPr>
            <a:r>
              <a:rPr lang="en-US" dirty="0"/>
              <a:t>(ii) It cannot be interrupted or its parts reordered.</a:t>
            </a:r>
            <a:r>
              <a:rPr lang="en-US" b="1" dirty="0"/>
              <a:t> </a:t>
            </a:r>
            <a:r>
              <a:rPr lang="en-US" dirty="0"/>
              <a:t>Hence, we are</a:t>
            </a:r>
            <a:r>
              <a:rPr lang="en-US" b="1" dirty="0"/>
              <a:t> </a:t>
            </a:r>
            <a:r>
              <a:rPr lang="en-US" dirty="0"/>
              <a:t>obliged to treat words as structurally inviolable wholes.</a:t>
            </a:r>
          </a:p>
          <a:p>
            <a:pPr marL="0" indent="0">
              <a:buNone/>
            </a:pPr>
            <a:r>
              <a:rPr lang="en-US" dirty="0"/>
              <a:t>(iii) They also have an internal structure, in that they prototypically have no more than one </a:t>
            </a:r>
            <a:r>
              <a:rPr lang="en-US" b="1" dirty="0"/>
              <a:t>lexical root. </a:t>
            </a:r>
            <a:r>
              <a:rPr lang="en-US" dirty="0"/>
              <a:t>(This notion will become clearer below, but, for instance, the lexical roots of the following words are shown in capitals:</a:t>
            </a:r>
          </a:p>
          <a:p>
            <a:pPr marL="0" indent="0">
              <a:buNone/>
            </a:pPr>
            <a:r>
              <a:rPr lang="en-US" dirty="0" err="1"/>
              <a:t>GOVERNment</a:t>
            </a:r>
            <a:r>
              <a:rPr lang="en-US" dirty="0"/>
              <a:t>  </a:t>
            </a:r>
            <a:r>
              <a:rPr lang="en-US" dirty="0" err="1"/>
              <a:t>reORDERing</a:t>
            </a:r>
            <a:r>
              <a:rPr lang="en-US" dirty="0"/>
              <a:t>  </a:t>
            </a:r>
            <a:r>
              <a:rPr lang="en-US" dirty="0" err="1"/>
              <a:t>STRONGly</a:t>
            </a:r>
            <a:r>
              <a:rPr lang="en-US" dirty="0"/>
              <a:t>  </a:t>
            </a:r>
            <a:r>
              <a:rPr lang="en-US" dirty="0" err="1"/>
              <a:t>deNATIONalization</a:t>
            </a:r>
            <a:endParaRPr lang="en-US" dirty="0"/>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3</a:t>
            </a:fld>
            <a:endParaRPr lang="en-US"/>
          </a:p>
        </p:txBody>
      </p:sp>
    </p:spTree>
    <p:extLst>
      <p:ext uri="{BB962C8B-B14F-4D97-AF65-F5344CB8AC3E}">
        <p14:creationId xmlns:p14="http://schemas.microsoft.com/office/powerpoint/2010/main" val="3832620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Some words, such as HEDGE-HOG, BUTTER-FLY, and BLACK-BOARD seem to have more than one lexical root. These, however, are atypical, and for many of them form a fused root. Other words have no lexical roots at all: these are the so-called </a:t>
            </a:r>
            <a:r>
              <a:rPr lang="en-US" b="1" dirty="0"/>
              <a:t>grammatical words </a:t>
            </a:r>
            <a:r>
              <a:rPr lang="en-US" dirty="0"/>
              <a:t>like </a:t>
            </a:r>
            <a:r>
              <a:rPr lang="en-US" i="1" dirty="0"/>
              <a:t>the, and, </a:t>
            </a:r>
            <a:r>
              <a:rPr lang="en-US" dirty="0"/>
              <a:t>and </a:t>
            </a:r>
            <a:r>
              <a:rPr lang="en-US" i="1" dirty="0"/>
              <a:t>of.</a:t>
            </a:r>
            <a:r>
              <a:rPr lang="en-US" dirty="0"/>
              <a:t> </a:t>
            </a:r>
          </a:p>
        </p:txBody>
      </p:sp>
      <p:sp>
        <p:nvSpPr>
          <p:cNvPr id="4" name="Slide Number Placeholder 3"/>
          <p:cNvSpPr>
            <a:spLocks noGrp="1"/>
          </p:cNvSpPr>
          <p:nvPr>
            <p:ph type="sldNum" sz="quarter" idx="12"/>
          </p:nvPr>
        </p:nvSpPr>
        <p:spPr/>
        <p:txBody>
          <a:bodyPr/>
          <a:lstStyle/>
          <a:p>
            <a:fld id="{75082342-B268-4FAA-B727-5C62020FBF54}" type="slidenum">
              <a:rPr lang="en-US" smtClean="0"/>
              <a:t>4</a:t>
            </a:fld>
            <a:endParaRPr lang="en-US"/>
          </a:p>
        </p:txBody>
      </p:sp>
    </p:spTree>
    <p:extLst>
      <p:ext uri="{BB962C8B-B14F-4D97-AF65-F5344CB8AC3E}">
        <p14:creationId xmlns:p14="http://schemas.microsoft.com/office/powerpoint/2010/main" val="392746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dirty="0"/>
              <a:t>At this point it is necessary to be somewhat more precise about what we mean by a word. In one sense, </a:t>
            </a:r>
            <a:r>
              <a:rPr lang="en-US" i="1" dirty="0"/>
              <a:t>obey, obeys, obeying, </a:t>
            </a:r>
            <a:r>
              <a:rPr lang="en-US" dirty="0"/>
              <a:t>and </a:t>
            </a:r>
            <a:r>
              <a:rPr lang="en-US" i="1" dirty="0"/>
              <a:t>obeyed </a:t>
            </a:r>
            <a:r>
              <a:rPr lang="en-US" dirty="0"/>
              <a:t>are different forms of the same word (and one would not, generally speaking, expect them to have separate entries in a dictionary). It will be necessary to establish the difference between </a:t>
            </a:r>
            <a:r>
              <a:rPr lang="en-US" b="1" dirty="0"/>
              <a:t>word forms </a:t>
            </a:r>
            <a:r>
              <a:rPr lang="en-US" dirty="0"/>
              <a:t>and </a:t>
            </a:r>
            <a:r>
              <a:rPr lang="en-US" b="1" dirty="0"/>
              <a:t>lexemes. </a:t>
            </a:r>
            <a:r>
              <a:rPr lang="en-US" dirty="0"/>
              <a:t>Lexemes can be regarded as groupings of one or more word forms, which are individuated by their roots and/or derivational affixes. </a:t>
            </a:r>
          </a:p>
        </p:txBody>
      </p:sp>
      <p:sp>
        <p:nvSpPr>
          <p:cNvPr id="4" name="Slide Number Placeholder 3"/>
          <p:cNvSpPr>
            <a:spLocks noGrp="1"/>
          </p:cNvSpPr>
          <p:nvPr>
            <p:ph type="sldNum" sz="quarter" idx="12"/>
          </p:nvPr>
        </p:nvSpPr>
        <p:spPr/>
        <p:txBody>
          <a:bodyPr/>
          <a:lstStyle/>
          <a:p>
            <a:fld id="{75082342-B268-4FAA-B727-5C62020FBF54}" type="slidenum">
              <a:rPr lang="en-US" smtClean="0"/>
              <a:t>5</a:t>
            </a:fld>
            <a:endParaRPr lang="en-US"/>
          </a:p>
        </p:txBody>
      </p:sp>
    </p:spTree>
    <p:extLst>
      <p:ext uri="{BB962C8B-B14F-4D97-AF65-F5344CB8AC3E}">
        <p14:creationId xmlns:p14="http://schemas.microsoft.com/office/powerpoint/2010/main" val="4170096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a:t>So, </a:t>
            </a:r>
            <a:r>
              <a:rPr lang="en-US" i="1" dirty="0"/>
              <a:t>run, runs, running, </a:t>
            </a:r>
            <a:r>
              <a:rPr lang="en-US" dirty="0"/>
              <a:t>and </a:t>
            </a:r>
            <a:r>
              <a:rPr lang="en-US" i="1" dirty="0"/>
              <a:t>ran </a:t>
            </a:r>
            <a:r>
              <a:rPr lang="en-US" dirty="0"/>
              <a:t>are word forms belonging to the same lexeme </a:t>
            </a:r>
            <a:r>
              <a:rPr lang="en-US" b="1" i="1" dirty="0"/>
              <a:t>run,</a:t>
            </a:r>
            <a:r>
              <a:rPr lang="en-US" b="1" dirty="0"/>
              <a:t> </a:t>
            </a:r>
            <a:r>
              <a:rPr lang="en-US" dirty="0"/>
              <a:t>while </a:t>
            </a:r>
            <a:r>
              <a:rPr lang="en-US" i="1" dirty="0"/>
              <a:t>walk, walks, walking, </a:t>
            </a:r>
            <a:r>
              <a:rPr lang="en-US" dirty="0"/>
              <a:t>and </a:t>
            </a:r>
            <a:r>
              <a:rPr lang="en-US" i="1" dirty="0"/>
              <a:t>walked </a:t>
            </a:r>
            <a:r>
              <a:rPr lang="en-US" dirty="0"/>
              <a:t>belong to a different lexeme, </a:t>
            </a:r>
            <a:r>
              <a:rPr lang="en-US" b="1" i="1" dirty="0"/>
              <a:t>walk, </a:t>
            </a:r>
            <a:r>
              <a:rPr lang="en-US" dirty="0"/>
              <a:t>distinguished from the former by its root; likewise, </a:t>
            </a:r>
            <a:r>
              <a:rPr lang="en-US" i="1" dirty="0"/>
              <a:t>obey, obeys, obeying, </a:t>
            </a:r>
            <a:r>
              <a:rPr lang="en-US" dirty="0"/>
              <a:t>and </a:t>
            </a:r>
            <a:r>
              <a:rPr lang="en-US" i="1" dirty="0"/>
              <a:t>obeyed</a:t>
            </a:r>
            <a:r>
              <a:rPr lang="en-US" b="1" dirty="0"/>
              <a:t> </a:t>
            </a:r>
            <a:r>
              <a:rPr lang="en-US" dirty="0"/>
              <a:t> belong to a single lexeme and </a:t>
            </a:r>
            <a:r>
              <a:rPr lang="en-US" i="1" dirty="0"/>
              <a:t>disobey, disobeys, disobeying, </a:t>
            </a:r>
            <a:r>
              <a:rPr lang="en-US" dirty="0"/>
              <a:t>and </a:t>
            </a:r>
            <a:r>
              <a:rPr lang="en-US" i="1" dirty="0"/>
              <a:t>disobeyed, </a:t>
            </a:r>
            <a:r>
              <a:rPr lang="en-US" dirty="0"/>
              <a:t>despite having the same root as the first set, belong to a different lexeme, distinguished this time by the possession of the derivational affix </a:t>
            </a:r>
            <a:r>
              <a:rPr lang="en-US" i="1" dirty="0"/>
              <a:t>dis-. </a:t>
            </a:r>
            <a:r>
              <a:rPr lang="en-US" dirty="0"/>
              <a:t>Word forms that differ only in respect of inflectional affixes belong to the same lexeme. It is the word-as-lexeme which is the significant unit for lexical semantics.</a:t>
            </a:r>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6</a:t>
            </a:fld>
            <a:endParaRPr lang="en-US"/>
          </a:p>
        </p:txBody>
      </p:sp>
    </p:spTree>
    <p:extLst>
      <p:ext uri="{BB962C8B-B14F-4D97-AF65-F5344CB8AC3E}">
        <p14:creationId xmlns:p14="http://schemas.microsoft.com/office/powerpoint/2010/main" val="3947883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b="1" dirty="0"/>
              <a:t>5.1.2 Lexical and grammatical meaning</a:t>
            </a:r>
            <a:endParaRPr lang="en-US" dirty="0"/>
          </a:p>
          <a:p>
            <a:pPr marL="0" indent="0">
              <a:buNone/>
            </a:pPr>
            <a:r>
              <a:rPr lang="en-US" dirty="0"/>
              <a:t>We can divide units into </a:t>
            </a:r>
            <a:r>
              <a:rPr lang="en-US" b="1" dirty="0"/>
              <a:t>closed-set items </a:t>
            </a:r>
            <a:r>
              <a:rPr lang="en-US" dirty="0"/>
              <a:t>and </a:t>
            </a:r>
            <a:r>
              <a:rPr lang="en-US" b="1" dirty="0"/>
              <a:t>open-set items</a:t>
            </a:r>
            <a:r>
              <a:rPr lang="en-US" dirty="0"/>
              <a:t>. Central examples of closed-set items have the following characteristics:</a:t>
            </a:r>
          </a:p>
          <a:p>
            <a:pPr marL="0" indent="0">
              <a:buNone/>
            </a:pPr>
            <a:r>
              <a:rPr lang="en-US" dirty="0"/>
              <a:t>(</a:t>
            </a:r>
            <a:r>
              <a:rPr lang="en-US" dirty="0" err="1"/>
              <a:t>i</a:t>
            </a:r>
            <a:r>
              <a:rPr lang="en-US" dirty="0"/>
              <a:t>) They belong to small substitution sets. </a:t>
            </a:r>
          </a:p>
          <a:p>
            <a:pPr marL="0" indent="0">
              <a:buNone/>
            </a:pPr>
            <a:r>
              <a:rPr lang="en-US" dirty="0"/>
              <a:t>(ii) Their principal function is to articulate the grammatical structure of sentences.</a:t>
            </a:r>
          </a:p>
          <a:p>
            <a:pPr marL="0" indent="0">
              <a:buNone/>
            </a:pPr>
            <a:r>
              <a:rPr lang="en-US" dirty="0"/>
              <a:t>(iii) They change at a relatively slow rate through time. </a:t>
            </a:r>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7</a:t>
            </a:fld>
            <a:endParaRPr lang="en-US"/>
          </a:p>
        </p:txBody>
      </p:sp>
    </p:spTree>
    <p:extLst>
      <p:ext uri="{BB962C8B-B14F-4D97-AF65-F5344CB8AC3E}">
        <p14:creationId xmlns:p14="http://schemas.microsoft.com/office/powerpoint/2010/main" val="4087261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marL="0" indent="0">
              <a:buNone/>
            </a:pPr>
            <a:r>
              <a:rPr lang="en-US" dirty="0"/>
              <a:t>These may be contrasted with open-set items, which have the following characteristics:</a:t>
            </a:r>
          </a:p>
          <a:p>
            <a:pPr marL="0" indent="0">
              <a:buNone/>
            </a:pPr>
            <a:r>
              <a:rPr lang="en-US" dirty="0"/>
              <a:t>(</a:t>
            </a:r>
            <a:r>
              <a:rPr lang="en-US" dirty="0" err="1"/>
              <a:t>i</a:t>
            </a:r>
            <a:r>
              <a:rPr lang="en-US" dirty="0"/>
              <a:t>) They belong to relatively large substitution sets. </a:t>
            </a:r>
          </a:p>
          <a:p>
            <a:pPr marL="0" indent="0">
              <a:buNone/>
            </a:pPr>
            <a:r>
              <a:rPr lang="en-US" dirty="0"/>
              <a:t>(ii) There is a relatively rapid turnover in membership of substitution classes, and a single speaker is likely to encounter many losses and gains in a single lifetime. (Think of the proliferation of words relating to</a:t>
            </a:r>
          </a:p>
          <a:p>
            <a:pPr marL="0" indent="0">
              <a:buNone/>
            </a:pPr>
            <a:r>
              <a:rPr lang="en-US" dirty="0"/>
              <a:t>space travel, or computing, in recent years.)</a:t>
            </a:r>
          </a:p>
          <a:p>
            <a:pPr marL="0" indent="0">
              <a:buNone/>
            </a:pPr>
            <a:r>
              <a:rPr lang="en-US" dirty="0"/>
              <a:t>(iii) Their principal function is to carry the meaning of a sentence. </a:t>
            </a:r>
          </a:p>
          <a:p>
            <a:endParaRPr lang="en-US" dirty="0"/>
          </a:p>
        </p:txBody>
      </p:sp>
      <p:sp>
        <p:nvSpPr>
          <p:cNvPr id="4" name="Slide Number Placeholder 3"/>
          <p:cNvSpPr>
            <a:spLocks noGrp="1"/>
          </p:cNvSpPr>
          <p:nvPr>
            <p:ph type="sldNum" sz="quarter" idx="12"/>
          </p:nvPr>
        </p:nvSpPr>
        <p:spPr/>
        <p:txBody>
          <a:bodyPr/>
          <a:lstStyle/>
          <a:p>
            <a:fld id="{75082342-B268-4FAA-B727-5C62020FBF54}" type="slidenum">
              <a:rPr lang="en-US" smtClean="0"/>
              <a:t>8</a:t>
            </a:fld>
            <a:endParaRPr lang="en-US"/>
          </a:p>
        </p:txBody>
      </p:sp>
    </p:spTree>
    <p:extLst>
      <p:ext uri="{BB962C8B-B14F-4D97-AF65-F5344CB8AC3E}">
        <p14:creationId xmlns:p14="http://schemas.microsoft.com/office/powerpoint/2010/main" val="4074740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buNone/>
            </a:pPr>
            <a:r>
              <a:rPr lang="en-US" dirty="0"/>
              <a:t>Both closed- and open-set items carry meaning, but their different functions mean that there are differences in the characteristics of the meanings that they typically carry.</a:t>
            </a:r>
          </a:p>
          <a:p>
            <a:pPr marL="0" indent="0">
              <a:buNone/>
            </a:pPr>
            <a:r>
              <a:rPr lang="en-US" dirty="0"/>
              <a:t>A closed-set item, in order to be able to function properly as a grammatical element, has to be able to combine without anomaly with a wide range of roots, and for this to be possible, it must have a meaning which is flexible, or broad enough. Hence, meanings such as "past", "present", and "future", which can co-occur with virtually any verbal notion, and "one" and "many", which can co-occur with vast numbers of nominal notions, are prototypical grammatical meanings. </a:t>
            </a:r>
          </a:p>
        </p:txBody>
      </p:sp>
      <p:sp>
        <p:nvSpPr>
          <p:cNvPr id="4" name="Slide Number Placeholder 3"/>
          <p:cNvSpPr>
            <a:spLocks noGrp="1"/>
          </p:cNvSpPr>
          <p:nvPr>
            <p:ph type="sldNum" sz="quarter" idx="12"/>
          </p:nvPr>
        </p:nvSpPr>
        <p:spPr/>
        <p:txBody>
          <a:bodyPr/>
          <a:lstStyle/>
          <a:p>
            <a:fld id="{75082342-B268-4FAA-B727-5C62020FBF54}" type="slidenum">
              <a:rPr lang="en-US" smtClean="0"/>
              <a:t>9</a:t>
            </a:fld>
            <a:endParaRPr lang="en-US"/>
          </a:p>
        </p:txBody>
      </p:sp>
    </p:spTree>
    <p:extLst>
      <p:ext uri="{BB962C8B-B14F-4D97-AF65-F5344CB8AC3E}">
        <p14:creationId xmlns:p14="http://schemas.microsoft.com/office/powerpoint/2010/main" val="3890882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2117</Words>
  <Application>Microsoft Office PowerPoint</Application>
  <PresentationFormat>On-screen Show (4:3)</PresentationFormat>
  <Paragraphs>83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Chapter 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pc</dc:creator>
  <cp:lastModifiedBy>pc</cp:lastModifiedBy>
  <cp:revision>3</cp:revision>
  <dcterms:created xsi:type="dcterms:W3CDTF">2015-10-05T05:13:27Z</dcterms:created>
  <dcterms:modified xsi:type="dcterms:W3CDTF">2015-10-05T05:28:45Z</dcterms:modified>
</cp:coreProperties>
</file>