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47"/>
  </p:notesMasterIdLst>
  <p:handoutMasterIdLst>
    <p:handoutMasterId r:id="rId48"/>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6" r:id="rId31"/>
    <p:sldId id="285" r:id="rId32"/>
    <p:sldId id="287" r:id="rId33"/>
    <p:sldId id="288" r:id="rId34"/>
    <p:sldId id="289" r:id="rId35"/>
    <p:sldId id="290" r:id="rId36"/>
    <p:sldId id="291" r:id="rId37"/>
    <p:sldId id="292" r:id="rId38"/>
    <p:sldId id="294" r:id="rId39"/>
    <p:sldId id="293" r:id="rId40"/>
    <p:sldId id="296" r:id="rId41"/>
    <p:sldId id="297" r:id="rId42"/>
    <p:sldId id="298" r:id="rId43"/>
    <p:sldId id="299" r:id="rId44"/>
    <p:sldId id="300" r:id="rId45"/>
    <p:sldId id="301" r:id="rId4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245" autoAdjust="0"/>
    <p:restoredTop sz="99314" autoAdjust="0"/>
  </p:normalViewPr>
  <p:slideViewPr>
    <p:cSldViewPr>
      <p:cViewPr varScale="1">
        <p:scale>
          <a:sx n="78" d="100"/>
          <a:sy n="78" d="100"/>
        </p:scale>
        <p:origin x="-1056" y="-84"/>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17.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46.wmf"/><Relationship Id="rId2" Type="http://schemas.openxmlformats.org/officeDocument/2006/relationships/image" Target="../media/image45.wmf"/><Relationship Id="rId1" Type="http://schemas.openxmlformats.org/officeDocument/2006/relationships/image" Target="../media/image30.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49.wmf"/><Relationship Id="rId2" Type="http://schemas.openxmlformats.org/officeDocument/2006/relationships/image" Target="../media/image48.wmf"/><Relationship Id="rId1" Type="http://schemas.openxmlformats.org/officeDocument/2006/relationships/image" Target="../media/image30.wmf"/><Relationship Id="rId5" Type="http://schemas.openxmlformats.org/officeDocument/2006/relationships/image" Target="../media/image51.wmf"/><Relationship Id="rId4" Type="http://schemas.openxmlformats.org/officeDocument/2006/relationships/image" Target="../media/image50.w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53.wmf"/><Relationship Id="rId1" Type="http://schemas.openxmlformats.org/officeDocument/2006/relationships/image" Target="../media/image30.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56.wmf"/><Relationship Id="rId2" Type="http://schemas.openxmlformats.org/officeDocument/2006/relationships/image" Target="../media/image55.wmf"/><Relationship Id="rId1" Type="http://schemas.openxmlformats.org/officeDocument/2006/relationships/image" Target="../media/image54.wmf"/><Relationship Id="rId5" Type="http://schemas.openxmlformats.org/officeDocument/2006/relationships/image" Target="../media/image58.wmf"/><Relationship Id="rId4" Type="http://schemas.openxmlformats.org/officeDocument/2006/relationships/image" Target="../media/image57.w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17.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image" Target="../media/image21.wmf"/><Relationship Id="rId1" Type="http://schemas.openxmlformats.org/officeDocument/2006/relationships/image" Target="../media/image20.wmf"/><Relationship Id="rId5" Type="http://schemas.openxmlformats.org/officeDocument/2006/relationships/image" Target="../media/image68.wmf"/><Relationship Id="rId4" Type="http://schemas.openxmlformats.org/officeDocument/2006/relationships/image" Target="../media/image67.w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70.wmf"/><Relationship Id="rId1" Type="http://schemas.openxmlformats.org/officeDocument/2006/relationships/image" Target="../media/image69.wmf"/></Relationships>
</file>

<file path=ppt/drawings/_rels/vmlDrawing17.vml.rels><?xml version="1.0" encoding="UTF-8" standalone="yes"?>
<Relationships xmlns="http://schemas.openxmlformats.org/package/2006/relationships"><Relationship Id="rId8" Type="http://schemas.openxmlformats.org/officeDocument/2006/relationships/image" Target="../media/image77.wmf"/><Relationship Id="rId3" Type="http://schemas.openxmlformats.org/officeDocument/2006/relationships/image" Target="../media/image72.wmf"/><Relationship Id="rId7" Type="http://schemas.openxmlformats.org/officeDocument/2006/relationships/image" Target="../media/image76.wmf"/><Relationship Id="rId2" Type="http://schemas.openxmlformats.org/officeDocument/2006/relationships/image" Target="../media/image24.wmf"/><Relationship Id="rId1" Type="http://schemas.openxmlformats.org/officeDocument/2006/relationships/image" Target="../media/image71.wmf"/><Relationship Id="rId6" Type="http://schemas.openxmlformats.org/officeDocument/2006/relationships/image" Target="../media/image75.wmf"/><Relationship Id="rId5" Type="http://schemas.openxmlformats.org/officeDocument/2006/relationships/image" Target="../media/image74.wmf"/><Relationship Id="rId10" Type="http://schemas.openxmlformats.org/officeDocument/2006/relationships/image" Target="../media/image79.wmf"/><Relationship Id="rId4" Type="http://schemas.openxmlformats.org/officeDocument/2006/relationships/image" Target="../media/image73.wmf"/><Relationship Id="rId9" Type="http://schemas.openxmlformats.org/officeDocument/2006/relationships/image" Target="../media/image78.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72.wmf"/><Relationship Id="rId7" Type="http://schemas.openxmlformats.org/officeDocument/2006/relationships/image" Target="../media/image81.wmf"/><Relationship Id="rId2" Type="http://schemas.openxmlformats.org/officeDocument/2006/relationships/image" Target="../media/image24.wmf"/><Relationship Id="rId1" Type="http://schemas.openxmlformats.org/officeDocument/2006/relationships/image" Target="../media/image71.wmf"/><Relationship Id="rId6" Type="http://schemas.openxmlformats.org/officeDocument/2006/relationships/image" Target="../media/image80.wmf"/><Relationship Id="rId5" Type="http://schemas.openxmlformats.org/officeDocument/2006/relationships/image" Target="../media/image74.wmf"/><Relationship Id="rId4" Type="http://schemas.openxmlformats.org/officeDocument/2006/relationships/image" Target="../media/image73.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83.wmf"/><Relationship Id="rId2" Type="http://schemas.openxmlformats.org/officeDocument/2006/relationships/image" Target="../media/image82.wmf"/><Relationship Id="rId1" Type="http://schemas.openxmlformats.org/officeDocument/2006/relationships/image" Target="../media/image81.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image" Target="../media/image21.wmf"/><Relationship Id="rId1" Type="http://schemas.openxmlformats.org/officeDocument/2006/relationships/image" Target="../media/image20.w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85.wmf"/><Relationship Id="rId2" Type="http://schemas.openxmlformats.org/officeDocument/2006/relationships/image" Target="../media/image81.wmf"/><Relationship Id="rId1" Type="http://schemas.openxmlformats.org/officeDocument/2006/relationships/image" Target="../media/image84.wmf"/><Relationship Id="rId4" Type="http://schemas.openxmlformats.org/officeDocument/2006/relationships/image" Target="../media/image86.w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84.wmf"/><Relationship Id="rId1" Type="http://schemas.openxmlformats.org/officeDocument/2006/relationships/image" Target="../media/image86.wmf"/></Relationships>
</file>

<file path=ppt/drawings/_rels/vmlDrawing22.vml.rels><?xml version="1.0" encoding="UTF-8" standalone="yes"?>
<Relationships xmlns="http://schemas.openxmlformats.org/package/2006/relationships"><Relationship Id="rId2" Type="http://schemas.openxmlformats.org/officeDocument/2006/relationships/image" Target="../media/image88.wmf"/><Relationship Id="rId1" Type="http://schemas.openxmlformats.org/officeDocument/2006/relationships/image" Target="../media/image87.w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89.wmf"/></Relationships>
</file>

<file path=ppt/drawings/_rels/vmlDrawing24.vml.rels><?xml version="1.0" encoding="UTF-8" standalone="yes"?>
<Relationships xmlns="http://schemas.openxmlformats.org/package/2006/relationships"><Relationship Id="rId3" Type="http://schemas.openxmlformats.org/officeDocument/2006/relationships/image" Target="../media/image92.wmf"/><Relationship Id="rId2" Type="http://schemas.openxmlformats.org/officeDocument/2006/relationships/image" Target="../media/image91.wmf"/><Relationship Id="rId1" Type="http://schemas.openxmlformats.org/officeDocument/2006/relationships/image" Target="../media/image90.wmf"/><Relationship Id="rId4" Type="http://schemas.openxmlformats.org/officeDocument/2006/relationships/image" Target="../media/image93.wmf"/></Relationships>
</file>

<file path=ppt/drawings/_rels/vmlDrawing25.vml.rels><?xml version="1.0" encoding="UTF-8" standalone="yes"?>
<Relationships xmlns="http://schemas.openxmlformats.org/package/2006/relationships"><Relationship Id="rId3" Type="http://schemas.openxmlformats.org/officeDocument/2006/relationships/image" Target="../media/image95.wmf"/><Relationship Id="rId2" Type="http://schemas.openxmlformats.org/officeDocument/2006/relationships/image" Target="../media/image92.wmf"/><Relationship Id="rId1" Type="http://schemas.openxmlformats.org/officeDocument/2006/relationships/image" Target="../media/image91.wmf"/><Relationship Id="rId6" Type="http://schemas.openxmlformats.org/officeDocument/2006/relationships/image" Target="../media/image93.wmf"/><Relationship Id="rId5" Type="http://schemas.openxmlformats.org/officeDocument/2006/relationships/image" Target="../media/image97.wmf"/><Relationship Id="rId4" Type="http://schemas.openxmlformats.org/officeDocument/2006/relationships/image" Target="../media/image96.wmf"/></Relationships>
</file>

<file path=ppt/drawings/_rels/vmlDrawing26.vml.rels><?xml version="1.0" encoding="UTF-8" standalone="yes"?>
<Relationships xmlns="http://schemas.openxmlformats.org/package/2006/relationships"><Relationship Id="rId3" Type="http://schemas.openxmlformats.org/officeDocument/2006/relationships/image" Target="../media/image100.wmf"/><Relationship Id="rId2" Type="http://schemas.openxmlformats.org/officeDocument/2006/relationships/image" Target="../media/image99.wmf"/><Relationship Id="rId1" Type="http://schemas.openxmlformats.org/officeDocument/2006/relationships/image" Target="../media/image98.wmf"/><Relationship Id="rId5" Type="http://schemas.openxmlformats.org/officeDocument/2006/relationships/image" Target="../media/image102.wmf"/><Relationship Id="rId4" Type="http://schemas.openxmlformats.org/officeDocument/2006/relationships/image" Target="../media/image101.wmf"/></Relationships>
</file>

<file path=ppt/drawings/_rels/vmlDrawing27.vml.rels><?xml version="1.0" encoding="UTF-8" standalone="yes"?>
<Relationships xmlns="http://schemas.openxmlformats.org/package/2006/relationships"><Relationship Id="rId3" Type="http://schemas.openxmlformats.org/officeDocument/2006/relationships/image" Target="../media/image105.wmf"/><Relationship Id="rId7" Type="http://schemas.openxmlformats.org/officeDocument/2006/relationships/image" Target="../media/image109.wmf"/><Relationship Id="rId2" Type="http://schemas.openxmlformats.org/officeDocument/2006/relationships/image" Target="../media/image104.wmf"/><Relationship Id="rId1" Type="http://schemas.openxmlformats.org/officeDocument/2006/relationships/image" Target="../media/image103.wmf"/><Relationship Id="rId6" Type="http://schemas.openxmlformats.org/officeDocument/2006/relationships/image" Target="../media/image108.wmf"/><Relationship Id="rId5" Type="http://schemas.openxmlformats.org/officeDocument/2006/relationships/image" Target="../media/image107.wmf"/><Relationship Id="rId4" Type="http://schemas.openxmlformats.org/officeDocument/2006/relationships/image" Target="../media/image106.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3.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26.wmf"/><Relationship Id="rId7" Type="http://schemas.openxmlformats.org/officeDocument/2006/relationships/image" Target="../media/image30.wmf"/><Relationship Id="rId2" Type="http://schemas.openxmlformats.org/officeDocument/2006/relationships/image" Target="../media/image25.wmf"/><Relationship Id="rId1" Type="http://schemas.openxmlformats.org/officeDocument/2006/relationships/image" Target="../media/image24.wmf"/><Relationship Id="rId6" Type="http://schemas.openxmlformats.org/officeDocument/2006/relationships/image" Target="../media/image29.wmf"/><Relationship Id="rId5" Type="http://schemas.openxmlformats.org/officeDocument/2006/relationships/image" Target="../media/image28.wmf"/><Relationship Id="rId4" Type="http://schemas.openxmlformats.org/officeDocument/2006/relationships/image" Target="../media/image27.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32.wmf"/><Relationship Id="rId2" Type="http://schemas.openxmlformats.org/officeDocument/2006/relationships/image" Target="../media/image31.wmf"/><Relationship Id="rId1" Type="http://schemas.openxmlformats.org/officeDocument/2006/relationships/image" Target="../media/image24.wmf"/><Relationship Id="rId4" Type="http://schemas.openxmlformats.org/officeDocument/2006/relationships/image" Target="../media/image30.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32.wmf"/><Relationship Id="rId2" Type="http://schemas.openxmlformats.org/officeDocument/2006/relationships/image" Target="../media/image31.wmf"/><Relationship Id="rId1" Type="http://schemas.openxmlformats.org/officeDocument/2006/relationships/image" Target="../media/image24.wmf"/><Relationship Id="rId5" Type="http://schemas.openxmlformats.org/officeDocument/2006/relationships/image" Target="../media/image30.wmf"/><Relationship Id="rId4" Type="http://schemas.openxmlformats.org/officeDocument/2006/relationships/image" Target="../media/image34.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37.wmf"/><Relationship Id="rId2" Type="http://schemas.openxmlformats.org/officeDocument/2006/relationships/image" Target="../media/image36.wmf"/><Relationship Id="rId1" Type="http://schemas.openxmlformats.org/officeDocument/2006/relationships/image" Target="../media/image35.wmf"/><Relationship Id="rId5" Type="http://schemas.openxmlformats.org/officeDocument/2006/relationships/image" Target="../media/image30.wmf"/><Relationship Id="rId4" Type="http://schemas.openxmlformats.org/officeDocument/2006/relationships/image" Target="../media/image38.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37.wmf"/><Relationship Id="rId2" Type="http://schemas.openxmlformats.org/officeDocument/2006/relationships/image" Target="../media/image39.wmf"/><Relationship Id="rId1" Type="http://schemas.openxmlformats.org/officeDocument/2006/relationships/image" Target="../media/image35.wmf"/><Relationship Id="rId5" Type="http://schemas.openxmlformats.org/officeDocument/2006/relationships/image" Target="../media/image30.wmf"/><Relationship Id="rId4" Type="http://schemas.openxmlformats.org/officeDocument/2006/relationships/image" Target="../media/image40.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43.wmf"/><Relationship Id="rId2" Type="http://schemas.openxmlformats.org/officeDocument/2006/relationships/image" Target="../media/image42.wmf"/><Relationship Id="rId1" Type="http://schemas.openxmlformats.org/officeDocument/2006/relationships/image" Target="../media/image3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7AB621C-20B1-4E96-9059-1DEFEE22B6E5}" type="datetimeFigureOut">
              <a:rPr lang="en-US" smtClean="0"/>
              <a:pPr/>
              <a:t>20/3/2017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r>
              <a:rPr lang="en-US" smtClean="0"/>
              <a:t>Slides Prof. Dr Ali M Alsamhan</a:t>
            </a: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502C679-0BDB-4AA3-A10F-B57A0D96E388}" type="slidenum">
              <a:rPr lang="en-US" smtClean="0"/>
              <a:pPr/>
              <a:t>‹#›</a:t>
            </a:fld>
            <a:endParaRPr lang="en-US"/>
          </a:p>
        </p:txBody>
      </p:sp>
    </p:spTree>
    <p:extLst>
      <p:ext uri="{BB962C8B-B14F-4D97-AF65-F5344CB8AC3E}">
        <p14:creationId xmlns:p14="http://schemas.microsoft.com/office/powerpoint/2010/main" val="3216223465"/>
      </p:ext>
    </p:extLst>
  </p:cSld>
  <p:clrMap bg1="lt1" tx1="dk1" bg2="lt2" tx2="dk2" accent1="accent1" accent2="accent2" accent3="accent3" accent4="accent4" accent5="accent5" accent6="accent6" hlink="hlink" folHlink="folHlink"/>
  <p:hf sldNum="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560E8BA-99BD-4099-B7E4-944CC6C6FA09}" type="datetimeFigureOut">
              <a:rPr lang="en-US" smtClean="0"/>
              <a:pPr/>
              <a:t>20/3/2017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r>
              <a:rPr lang="en-US" smtClean="0"/>
              <a:t>Slides Prof. Dr Ali M Alsamhan</a:t>
            </a: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162C16C-1078-4DFD-ABB6-41F1EF197E37}" type="slidenum">
              <a:rPr lang="en-US" smtClean="0"/>
              <a:pPr/>
              <a:t>‹#›</a:t>
            </a:fld>
            <a:endParaRPr lang="en-US"/>
          </a:p>
        </p:txBody>
      </p:sp>
    </p:spTree>
    <p:extLst>
      <p:ext uri="{BB962C8B-B14F-4D97-AF65-F5344CB8AC3E}">
        <p14:creationId xmlns:p14="http://schemas.microsoft.com/office/powerpoint/2010/main" val="750438804"/>
      </p:ext>
    </p:extLst>
  </p:cSld>
  <p:clrMap bg1="lt1" tx1="dk1" bg2="lt2" tx2="dk2" accent1="accent1" accent2="accent2" accent3="accent3" accent4="accent4" accent5="accent5" accent6="accent6" hlink="hlink" folHlink="folHlink"/>
  <p:hf sldNum="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5" name="Header Placeholder 4"/>
          <p:cNvSpPr>
            <a:spLocks noGrp="1"/>
          </p:cNvSpPr>
          <p:nvPr>
            <p:ph type="hdr" sz="quarter" idx="11"/>
          </p:nvPr>
        </p:nvSpPr>
        <p:spPr/>
        <p:txBody>
          <a:bodyPr/>
          <a:lstStyle/>
          <a:p>
            <a:endParaRPr lang="en-US"/>
          </a:p>
        </p:txBody>
      </p:sp>
    </p:spTree>
    <p:extLst>
      <p:ext uri="{BB962C8B-B14F-4D97-AF65-F5344CB8AC3E}">
        <p14:creationId xmlns:p14="http://schemas.microsoft.com/office/powerpoint/2010/main" val="14022538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endParaRPr lang="en-US"/>
          </a:p>
        </p:txBody>
      </p:sp>
    </p:spTree>
    <p:extLst>
      <p:ext uri="{BB962C8B-B14F-4D97-AF65-F5344CB8AC3E}">
        <p14:creationId xmlns:p14="http://schemas.microsoft.com/office/powerpoint/2010/main" val="1863491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endParaRPr lang="en-US"/>
          </a:p>
        </p:txBody>
      </p:sp>
    </p:spTree>
    <p:extLst>
      <p:ext uri="{BB962C8B-B14F-4D97-AF65-F5344CB8AC3E}">
        <p14:creationId xmlns:p14="http://schemas.microsoft.com/office/powerpoint/2010/main" val="34702547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endParaRPr lang="en-US"/>
          </a:p>
        </p:txBody>
      </p:sp>
    </p:spTree>
    <p:extLst>
      <p:ext uri="{BB962C8B-B14F-4D97-AF65-F5344CB8AC3E}">
        <p14:creationId xmlns:p14="http://schemas.microsoft.com/office/powerpoint/2010/main" val="38295499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endParaRPr lang="en-US"/>
          </a:p>
        </p:txBody>
      </p:sp>
    </p:spTree>
    <p:extLst>
      <p:ext uri="{BB962C8B-B14F-4D97-AF65-F5344CB8AC3E}">
        <p14:creationId xmlns:p14="http://schemas.microsoft.com/office/powerpoint/2010/main" val="480041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endParaRPr lang="en-US"/>
          </a:p>
        </p:txBody>
      </p:sp>
    </p:spTree>
    <p:extLst>
      <p:ext uri="{BB962C8B-B14F-4D97-AF65-F5344CB8AC3E}">
        <p14:creationId xmlns:p14="http://schemas.microsoft.com/office/powerpoint/2010/main" val="25057519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endParaRPr lang="en-US"/>
          </a:p>
        </p:txBody>
      </p:sp>
    </p:spTree>
    <p:extLst>
      <p:ext uri="{BB962C8B-B14F-4D97-AF65-F5344CB8AC3E}">
        <p14:creationId xmlns:p14="http://schemas.microsoft.com/office/powerpoint/2010/main" val="10873570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endParaRPr lang="en-US"/>
          </a:p>
        </p:txBody>
      </p:sp>
    </p:spTree>
    <p:extLst>
      <p:ext uri="{BB962C8B-B14F-4D97-AF65-F5344CB8AC3E}">
        <p14:creationId xmlns:p14="http://schemas.microsoft.com/office/powerpoint/2010/main" val="32258777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endParaRPr lang="en-US"/>
          </a:p>
        </p:txBody>
      </p:sp>
    </p:spTree>
    <p:extLst>
      <p:ext uri="{BB962C8B-B14F-4D97-AF65-F5344CB8AC3E}">
        <p14:creationId xmlns:p14="http://schemas.microsoft.com/office/powerpoint/2010/main" val="24525123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endParaRPr lang="en-US"/>
          </a:p>
        </p:txBody>
      </p:sp>
    </p:spTree>
    <p:extLst>
      <p:ext uri="{BB962C8B-B14F-4D97-AF65-F5344CB8AC3E}">
        <p14:creationId xmlns:p14="http://schemas.microsoft.com/office/powerpoint/2010/main" val="40063202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endParaRPr lang="en-US"/>
          </a:p>
        </p:txBody>
      </p:sp>
    </p:spTree>
    <p:extLst>
      <p:ext uri="{BB962C8B-B14F-4D97-AF65-F5344CB8AC3E}">
        <p14:creationId xmlns:p14="http://schemas.microsoft.com/office/powerpoint/2010/main" val="35686511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5" name="Header Placeholder 4"/>
          <p:cNvSpPr>
            <a:spLocks noGrp="1"/>
          </p:cNvSpPr>
          <p:nvPr>
            <p:ph type="hdr" sz="quarter" idx="11"/>
          </p:nvPr>
        </p:nvSpPr>
        <p:spPr/>
        <p:txBody>
          <a:bodyPr/>
          <a:lstStyle/>
          <a:p>
            <a:endParaRPr lang="en-US"/>
          </a:p>
        </p:txBody>
      </p:sp>
    </p:spTree>
    <p:extLst>
      <p:ext uri="{BB962C8B-B14F-4D97-AF65-F5344CB8AC3E}">
        <p14:creationId xmlns:p14="http://schemas.microsoft.com/office/powerpoint/2010/main" val="29135010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endParaRPr lang="en-US"/>
          </a:p>
        </p:txBody>
      </p:sp>
    </p:spTree>
    <p:extLst>
      <p:ext uri="{BB962C8B-B14F-4D97-AF65-F5344CB8AC3E}">
        <p14:creationId xmlns:p14="http://schemas.microsoft.com/office/powerpoint/2010/main" val="26037227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endParaRPr lang="en-US"/>
          </a:p>
        </p:txBody>
      </p:sp>
    </p:spTree>
    <p:extLst>
      <p:ext uri="{BB962C8B-B14F-4D97-AF65-F5344CB8AC3E}">
        <p14:creationId xmlns:p14="http://schemas.microsoft.com/office/powerpoint/2010/main" val="29571078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endParaRPr lang="en-US"/>
          </a:p>
        </p:txBody>
      </p:sp>
    </p:spTree>
    <p:extLst>
      <p:ext uri="{BB962C8B-B14F-4D97-AF65-F5344CB8AC3E}">
        <p14:creationId xmlns:p14="http://schemas.microsoft.com/office/powerpoint/2010/main" val="14177845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endParaRPr lang="en-US"/>
          </a:p>
        </p:txBody>
      </p:sp>
    </p:spTree>
    <p:extLst>
      <p:ext uri="{BB962C8B-B14F-4D97-AF65-F5344CB8AC3E}">
        <p14:creationId xmlns:p14="http://schemas.microsoft.com/office/powerpoint/2010/main" val="28789449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endParaRPr lang="en-US"/>
          </a:p>
        </p:txBody>
      </p:sp>
    </p:spTree>
    <p:extLst>
      <p:ext uri="{BB962C8B-B14F-4D97-AF65-F5344CB8AC3E}">
        <p14:creationId xmlns:p14="http://schemas.microsoft.com/office/powerpoint/2010/main" val="8539704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endParaRPr lang="en-US"/>
          </a:p>
        </p:txBody>
      </p:sp>
    </p:spTree>
    <p:extLst>
      <p:ext uri="{BB962C8B-B14F-4D97-AF65-F5344CB8AC3E}">
        <p14:creationId xmlns:p14="http://schemas.microsoft.com/office/powerpoint/2010/main" val="22021589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endParaRPr lang="en-US"/>
          </a:p>
        </p:txBody>
      </p:sp>
    </p:spTree>
    <p:extLst>
      <p:ext uri="{BB962C8B-B14F-4D97-AF65-F5344CB8AC3E}">
        <p14:creationId xmlns:p14="http://schemas.microsoft.com/office/powerpoint/2010/main" val="252532281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endParaRPr lang="en-US"/>
          </a:p>
        </p:txBody>
      </p:sp>
    </p:spTree>
    <p:extLst>
      <p:ext uri="{BB962C8B-B14F-4D97-AF65-F5344CB8AC3E}">
        <p14:creationId xmlns:p14="http://schemas.microsoft.com/office/powerpoint/2010/main" val="11240925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endParaRPr lang="en-US"/>
          </a:p>
        </p:txBody>
      </p:sp>
    </p:spTree>
    <p:extLst>
      <p:ext uri="{BB962C8B-B14F-4D97-AF65-F5344CB8AC3E}">
        <p14:creationId xmlns:p14="http://schemas.microsoft.com/office/powerpoint/2010/main" val="417043459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endParaRPr lang="en-US"/>
          </a:p>
        </p:txBody>
      </p:sp>
    </p:spTree>
    <p:extLst>
      <p:ext uri="{BB962C8B-B14F-4D97-AF65-F5344CB8AC3E}">
        <p14:creationId xmlns:p14="http://schemas.microsoft.com/office/powerpoint/2010/main" val="7151340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5" name="Header Placeholder 4"/>
          <p:cNvSpPr>
            <a:spLocks noGrp="1"/>
          </p:cNvSpPr>
          <p:nvPr>
            <p:ph type="hdr" sz="quarter" idx="11"/>
          </p:nvPr>
        </p:nvSpPr>
        <p:spPr/>
        <p:txBody>
          <a:bodyPr/>
          <a:lstStyle/>
          <a:p>
            <a:endParaRPr lang="en-US"/>
          </a:p>
        </p:txBody>
      </p:sp>
    </p:spTree>
    <p:extLst>
      <p:ext uri="{BB962C8B-B14F-4D97-AF65-F5344CB8AC3E}">
        <p14:creationId xmlns:p14="http://schemas.microsoft.com/office/powerpoint/2010/main" val="181366455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endParaRPr lang="en-US"/>
          </a:p>
        </p:txBody>
      </p:sp>
    </p:spTree>
    <p:extLst>
      <p:ext uri="{BB962C8B-B14F-4D97-AF65-F5344CB8AC3E}">
        <p14:creationId xmlns:p14="http://schemas.microsoft.com/office/powerpoint/2010/main" val="386078146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endParaRPr lang="en-US"/>
          </a:p>
        </p:txBody>
      </p:sp>
    </p:spTree>
    <p:extLst>
      <p:ext uri="{BB962C8B-B14F-4D97-AF65-F5344CB8AC3E}">
        <p14:creationId xmlns:p14="http://schemas.microsoft.com/office/powerpoint/2010/main" val="407207107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endParaRPr lang="en-US"/>
          </a:p>
        </p:txBody>
      </p:sp>
    </p:spTree>
    <p:extLst>
      <p:ext uri="{BB962C8B-B14F-4D97-AF65-F5344CB8AC3E}">
        <p14:creationId xmlns:p14="http://schemas.microsoft.com/office/powerpoint/2010/main" val="98957774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endParaRPr lang="en-US"/>
          </a:p>
        </p:txBody>
      </p:sp>
    </p:spTree>
    <p:extLst>
      <p:ext uri="{BB962C8B-B14F-4D97-AF65-F5344CB8AC3E}">
        <p14:creationId xmlns:p14="http://schemas.microsoft.com/office/powerpoint/2010/main" val="139605032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endParaRPr lang="en-US"/>
          </a:p>
        </p:txBody>
      </p:sp>
    </p:spTree>
    <p:extLst>
      <p:ext uri="{BB962C8B-B14F-4D97-AF65-F5344CB8AC3E}">
        <p14:creationId xmlns:p14="http://schemas.microsoft.com/office/powerpoint/2010/main" val="157946223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endParaRPr lang="en-US"/>
          </a:p>
        </p:txBody>
      </p:sp>
    </p:spTree>
    <p:extLst>
      <p:ext uri="{BB962C8B-B14F-4D97-AF65-F5344CB8AC3E}">
        <p14:creationId xmlns:p14="http://schemas.microsoft.com/office/powerpoint/2010/main" val="294608826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endParaRPr lang="en-US"/>
          </a:p>
        </p:txBody>
      </p:sp>
    </p:spTree>
    <p:extLst>
      <p:ext uri="{BB962C8B-B14F-4D97-AF65-F5344CB8AC3E}">
        <p14:creationId xmlns:p14="http://schemas.microsoft.com/office/powerpoint/2010/main" val="265326060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endParaRPr lang="en-US"/>
          </a:p>
        </p:txBody>
      </p:sp>
    </p:spTree>
    <p:extLst>
      <p:ext uri="{BB962C8B-B14F-4D97-AF65-F5344CB8AC3E}">
        <p14:creationId xmlns:p14="http://schemas.microsoft.com/office/powerpoint/2010/main" val="320247976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endParaRPr lang="en-US"/>
          </a:p>
        </p:txBody>
      </p:sp>
    </p:spTree>
    <p:extLst>
      <p:ext uri="{BB962C8B-B14F-4D97-AF65-F5344CB8AC3E}">
        <p14:creationId xmlns:p14="http://schemas.microsoft.com/office/powerpoint/2010/main" val="85770023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endParaRPr lang="en-US"/>
          </a:p>
        </p:txBody>
      </p:sp>
    </p:spTree>
    <p:extLst>
      <p:ext uri="{BB962C8B-B14F-4D97-AF65-F5344CB8AC3E}">
        <p14:creationId xmlns:p14="http://schemas.microsoft.com/office/powerpoint/2010/main" val="23510716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5" name="Header Placeholder 4"/>
          <p:cNvSpPr>
            <a:spLocks noGrp="1"/>
          </p:cNvSpPr>
          <p:nvPr>
            <p:ph type="hdr" sz="quarter" idx="11"/>
          </p:nvPr>
        </p:nvSpPr>
        <p:spPr/>
        <p:txBody>
          <a:bodyPr/>
          <a:lstStyle/>
          <a:p>
            <a:endParaRPr lang="en-US"/>
          </a:p>
        </p:txBody>
      </p:sp>
    </p:spTree>
    <p:extLst>
      <p:ext uri="{BB962C8B-B14F-4D97-AF65-F5344CB8AC3E}">
        <p14:creationId xmlns:p14="http://schemas.microsoft.com/office/powerpoint/2010/main" val="61375214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endParaRPr lang="en-US"/>
          </a:p>
        </p:txBody>
      </p:sp>
    </p:spTree>
    <p:extLst>
      <p:ext uri="{BB962C8B-B14F-4D97-AF65-F5344CB8AC3E}">
        <p14:creationId xmlns:p14="http://schemas.microsoft.com/office/powerpoint/2010/main" val="242223520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endParaRPr lang="en-US"/>
          </a:p>
        </p:txBody>
      </p:sp>
    </p:spTree>
    <p:extLst>
      <p:ext uri="{BB962C8B-B14F-4D97-AF65-F5344CB8AC3E}">
        <p14:creationId xmlns:p14="http://schemas.microsoft.com/office/powerpoint/2010/main" val="419433412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endParaRPr lang="en-US"/>
          </a:p>
        </p:txBody>
      </p:sp>
    </p:spTree>
    <p:extLst>
      <p:ext uri="{BB962C8B-B14F-4D97-AF65-F5344CB8AC3E}">
        <p14:creationId xmlns:p14="http://schemas.microsoft.com/office/powerpoint/2010/main" val="177466941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endParaRPr lang="en-US"/>
          </a:p>
        </p:txBody>
      </p:sp>
    </p:spTree>
    <p:extLst>
      <p:ext uri="{BB962C8B-B14F-4D97-AF65-F5344CB8AC3E}">
        <p14:creationId xmlns:p14="http://schemas.microsoft.com/office/powerpoint/2010/main" val="41067245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endParaRPr lang="en-US"/>
          </a:p>
        </p:txBody>
      </p:sp>
    </p:spTree>
    <p:extLst>
      <p:ext uri="{BB962C8B-B14F-4D97-AF65-F5344CB8AC3E}">
        <p14:creationId xmlns:p14="http://schemas.microsoft.com/office/powerpoint/2010/main" val="218163248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endParaRPr lang="en-US"/>
          </a:p>
        </p:txBody>
      </p:sp>
    </p:spTree>
    <p:extLst>
      <p:ext uri="{BB962C8B-B14F-4D97-AF65-F5344CB8AC3E}">
        <p14:creationId xmlns:p14="http://schemas.microsoft.com/office/powerpoint/2010/main" val="29106329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5" name="Header Placeholder 4"/>
          <p:cNvSpPr>
            <a:spLocks noGrp="1"/>
          </p:cNvSpPr>
          <p:nvPr>
            <p:ph type="hdr" sz="quarter" idx="11"/>
          </p:nvPr>
        </p:nvSpPr>
        <p:spPr/>
        <p:txBody>
          <a:bodyPr/>
          <a:lstStyle/>
          <a:p>
            <a:endParaRPr lang="en-US"/>
          </a:p>
        </p:txBody>
      </p:sp>
    </p:spTree>
    <p:extLst>
      <p:ext uri="{BB962C8B-B14F-4D97-AF65-F5344CB8AC3E}">
        <p14:creationId xmlns:p14="http://schemas.microsoft.com/office/powerpoint/2010/main" val="21731492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5" name="Header Placeholder 4"/>
          <p:cNvSpPr>
            <a:spLocks noGrp="1"/>
          </p:cNvSpPr>
          <p:nvPr>
            <p:ph type="hdr" sz="quarter" idx="11"/>
          </p:nvPr>
        </p:nvSpPr>
        <p:spPr/>
        <p:txBody>
          <a:bodyPr/>
          <a:lstStyle/>
          <a:p>
            <a:endParaRPr lang="en-US"/>
          </a:p>
        </p:txBody>
      </p:sp>
    </p:spTree>
    <p:extLst>
      <p:ext uri="{BB962C8B-B14F-4D97-AF65-F5344CB8AC3E}">
        <p14:creationId xmlns:p14="http://schemas.microsoft.com/office/powerpoint/2010/main" val="23640911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5" name="Header Placeholder 4"/>
          <p:cNvSpPr>
            <a:spLocks noGrp="1"/>
          </p:cNvSpPr>
          <p:nvPr>
            <p:ph type="hdr" sz="quarter" idx="11"/>
          </p:nvPr>
        </p:nvSpPr>
        <p:spPr/>
        <p:txBody>
          <a:bodyPr/>
          <a:lstStyle/>
          <a:p>
            <a:endParaRPr lang="en-US"/>
          </a:p>
        </p:txBody>
      </p:sp>
    </p:spTree>
    <p:extLst>
      <p:ext uri="{BB962C8B-B14F-4D97-AF65-F5344CB8AC3E}">
        <p14:creationId xmlns:p14="http://schemas.microsoft.com/office/powerpoint/2010/main" val="33647516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5" name="Header Placeholder 4"/>
          <p:cNvSpPr>
            <a:spLocks noGrp="1"/>
          </p:cNvSpPr>
          <p:nvPr>
            <p:ph type="hdr" sz="quarter" idx="11"/>
          </p:nvPr>
        </p:nvSpPr>
        <p:spPr/>
        <p:txBody>
          <a:bodyPr/>
          <a:lstStyle/>
          <a:p>
            <a:endParaRPr lang="en-US"/>
          </a:p>
        </p:txBody>
      </p:sp>
    </p:spTree>
    <p:extLst>
      <p:ext uri="{BB962C8B-B14F-4D97-AF65-F5344CB8AC3E}">
        <p14:creationId xmlns:p14="http://schemas.microsoft.com/office/powerpoint/2010/main" val="18343245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5" name="Header Placeholder 4"/>
          <p:cNvSpPr>
            <a:spLocks noGrp="1"/>
          </p:cNvSpPr>
          <p:nvPr>
            <p:ph type="hdr" sz="quarter" idx="11"/>
          </p:nvPr>
        </p:nvSpPr>
        <p:spPr/>
        <p:txBody>
          <a:bodyPr/>
          <a:lstStyle/>
          <a:p>
            <a:endParaRPr lang="en-US"/>
          </a:p>
        </p:txBody>
      </p:sp>
    </p:spTree>
    <p:extLst>
      <p:ext uri="{BB962C8B-B14F-4D97-AF65-F5344CB8AC3E}">
        <p14:creationId xmlns:p14="http://schemas.microsoft.com/office/powerpoint/2010/main" val="12597433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0DB0A52-9F4A-43A6-A584-76B9CCBEC833}" type="datetime1">
              <a:rPr lang="en-US" smtClean="0"/>
              <a:t>20/3/2017</a:t>
            </a:fld>
            <a:endParaRPr lang="en-US"/>
          </a:p>
        </p:txBody>
      </p:sp>
      <p:sp>
        <p:nvSpPr>
          <p:cNvPr id="5" name="Footer Placeholder 4"/>
          <p:cNvSpPr>
            <a:spLocks noGrp="1"/>
          </p:cNvSpPr>
          <p:nvPr>
            <p:ph type="ftr" sz="quarter" idx="11"/>
          </p:nvPr>
        </p:nvSpPr>
        <p:spPr/>
        <p:txBody>
          <a:bodyPr/>
          <a:lstStyle/>
          <a:p>
            <a:r>
              <a:rPr lang="en-US" smtClean="0"/>
              <a:t>Chapter 5: Extrusion and rod drawing - IE252 </a:t>
            </a:r>
            <a:endParaRPr lang="en-US"/>
          </a:p>
        </p:txBody>
      </p:sp>
      <p:sp>
        <p:nvSpPr>
          <p:cNvPr id="6" name="Slide Number Placeholder 5"/>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6FA36C8-8BF5-496B-9578-707D2D141DDC}" type="datetime1">
              <a:rPr lang="en-US" smtClean="0"/>
              <a:t>20/3/2017</a:t>
            </a:fld>
            <a:endParaRPr lang="en-US"/>
          </a:p>
        </p:txBody>
      </p:sp>
      <p:sp>
        <p:nvSpPr>
          <p:cNvPr id="5" name="Footer Placeholder 4"/>
          <p:cNvSpPr>
            <a:spLocks noGrp="1"/>
          </p:cNvSpPr>
          <p:nvPr>
            <p:ph type="ftr" sz="quarter" idx="11"/>
          </p:nvPr>
        </p:nvSpPr>
        <p:spPr/>
        <p:txBody>
          <a:bodyPr/>
          <a:lstStyle/>
          <a:p>
            <a:r>
              <a:rPr lang="en-US" smtClean="0"/>
              <a:t>Chapter 5: Extrusion and rod drawing - IE252 </a:t>
            </a:r>
            <a:endParaRPr lang="en-US"/>
          </a:p>
        </p:txBody>
      </p:sp>
      <p:sp>
        <p:nvSpPr>
          <p:cNvPr id="6" name="Slide Number Placeholder 5"/>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8B76C41-79CC-44BE-94FA-CD183EC0AF46}" type="datetime1">
              <a:rPr lang="en-US" smtClean="0"/>
              <a:t>20/3/2017</a:t>
            </a:fld>
            <a:endParaRPr lang="en-US"/>
          </a:p>
        </p:txBody>
      </p:sp>
      <p:sp>
        <p:nvSpPr>
          <p:cNvPr id="5" name="Footer Placeholder 4"/>
          <p:cNvSpPr>
            <a:spLocks noGrp="1"/>
          </p:cNvSpPr>
          <p:nvPr>
            <p:ph type="ftr" sz="quarter" idx="11"/>
          </p:nvPr>
        </p:nvSpPr>
        <p:spPr/>
        <p:txBody>
          <a:bodyPr/>
          <a:lstStyle/>
          <a:p>
            <a:r>
              <a:rPr lang="en-US" smtClean="0"/>
              <a:t>Chapter 5: Extrusion and rod drawing - IE252 </a:t>
            </a:r>
            <a:endParaRPr lang="en-US"/>
          </a:p>
        </p:txBody>
      </p:sp>
      <p:sp>
        <p:nvSpPr>
          <p:cNvPr id="6" name="Slide Number Placeholder 5"/>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FE1466D-EB98-48D0-83A7-C42B8F00B01C}" type="datetime1">
              <a:rPr lang="en-US" smtClean="0"/>
              <a:t>20/3/2017</a:t>
            </a:fld>
            <a:endParaRPr lang="en-US"/>
          </a:p>
        </p:txBody>
      </p:sp>
      <p:sp>
        <p:nvSpPr>
          <p:cNvPr id="5" name="Footer Placeholder 4"/>
          <p:cNvSpPr>
            <a:spLocks noGrp="1"/>
          </p:cNvSpPr>
          <p:nvPr>
            <p:ph type="ftr" sz="quarter" idx="11"/>
          </p:nvPr>
        </p:nvSpPr>
        <p:spPr/>
        <p:txBody>
          <a:bodyPr/>
          <a:lstStyle/>
          <a:p>
            <a:r>
              <a:rPr lang="en-US" smtClean="0"/>
              <a:t>Chapter 5: Extrusion and rod drawing - IE252 </a:t>
            </a:r>
            <a:endParaRPr lang="en-US"/>
          </a:p>
        </p:txBody>
      </p:sp>
      <p:sp>
        <p:nvSpPr>
          <p:cNvPr id="6" name="Slide Number Placeholder 5"/>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FDDA1F9-A7B2-4524-9338-7B44878FEEF8}" type="datetime1">
              <a:rPr lang="en-US" smtClean="0"/>
              <a:t>20/3/2017</a:t>
            </a:fld>
            <a:endParaRPr lang="en-US"/>
          </a:p>
        </p:txBody>
      </p:sp>
      <p:sp>
        <p:nvSpPr>
          <p:cNvPr id="5" name="Footer Placeholder 4"/>
          <p:cNvSpPr>
            <a:spLocks noGrp="1"/>
          </p:cNvSpPr>
          <p:nvPr>
            <p:ph type="ftr" sz="quarter" idx="11"/>
          </p:nvPr>
        </p:nvSpPr>
        <p:spPr/>
        <p:txBody>
          <a:bodyPr/>
          <a:lstStyle/>
          <a:p>
            <a:r>
              <a:rPr lang="en-US" smtClean="0"/>
              <a:t>Chapter 5: Extrusion and rod drawing - IE252 </a:t>
            </a:r>
            <a:endParaRPr lang="en-US"/>
          </a:p>
        </p:txBody>
      </p:sp>
      <p:sp>
        <p:nvSpPr>
          <p:cNvPr id="6" name="Slide Number Placeholder 5"/>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B6D8645-0477-419C-8B5F-01EDC3DF0BF0}" type="datetime1">
              <a:rPr lang="en-US" smtClean="0"/>
              <a:t>20/3/2017</a:t>
            </a:fld>
            <a:endParaRPr lang="en-US"/>
          </a:p>
        </p:txBody>
      </p:sp>
      <p:sp>
        <p:nvSpPr>
          <p:cNvPr id="6" name="Footer Placeholder 5"/>
          <p:cNvSpPr>
            <a:spLocks noGrp="1"/>
          </p:cNvSpPr>
          <p:nvPr>
            <p:ph type="ftr" sz="quarter" idx="11"/>
          </p:nvPr>
        </p:nvSpPr>
        <p:spPr/>
        <p:txBody>
          <a:bodyPr/>
          <a:lstStyle/>
          <a:p>
            <a:r>
              <a:rPr lang="en-US" smtClean="0"/>
              <a:t>Chapter 5: Extrusion and rod drawing - IE252 </a:t>
            </a:r>
            <a:endParaRPr lang="en-US"/>
          </a:p>
        </p:txBody>
      </p:sp>
      <p:sp>
        <p:nvSpPr>
          <p:cNvPr id="7" name="Slide Number Placeholder 6"/>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81616AC-4942-4063-986F-98FE1E8F38B8}" type="datetime1">
              <a:rPr lang="en-US" smtClean="0"/>
              <a:t>20/3/2017</a:t>
            </a:fld>
            <a:endParaRPr lang="en-US"/>
          </a:p>
        </p:txBody>
      </p:sp>
      <p:sp>
        <p:nvSpPr>
          <p:cNvPr id="8" name="Footer Placeholder 7"/>
          <p:cNvSpPr>
            <a:spLocks noGrp="1"/>
          </p:cNvSpPr>
          <p:nvPr>
            <p:ph type="ftr" sz="quarter" idx="11"/>
          </p:nvPr>
        </p:nvSpPr>
        <p:spPr/>
        <p:txBody>
          <a:bodyPr/>
          <a:lstStyle/>
          <a:p>
            <a:r>
              <a:rPr lang="en-US" smtClean="0"/>
              <a:t>Chapter 5: Extrusion and rod drawing - IE252 </a:t>
            </a:r>
            <a:endParaRPr lang="en-US"/>
          </a:p>
        </p:txBody>
      </p:sp>
      <p:sp>
        <p:nvSpPr>
          <p:cNvPr id="9" name="Slide Number Placeholder 8"/>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B66AE3F-9068-4F89-9C0C-08775BBF15FB}" type="datetime1">
              <a:rPr lang="en-US" smtClean="0"/>
              <a:t>20/3/2017</a:t>
            </a:fld>
            <a:endParaRPr lang="en-US"/>
          </a:p>
        </p:txBody>
      </p:sp>
      <p:sp>
        <p:nvSpPr>
          <p:cNvPr id="4" name="Footer Placeholder 3"/>
          <p:cNvSpPr>
            <a:spLocks noGrp="1"/>
          </p:cNvSpPr>
          <p:nvPr>
            <p:ph type="ftr" sz="quarter" idx="11"/>
          </p:nvPr>
        </p:nvSpPr>
        <p:spPr/>
        <p:txBody>
          <a:bodyPr/>
          <a:lstStyle/>
          <a:p>
            <a:r>
              <a:rPr lang="en-US" smtClean="0"/>
              <a:t>Chapter 5: Extrusion and rod drawing - IE252 </a:t>
            </a:r>
            <a:endParaRPr lang="en-US"/>
          </a:p>
        </p:txBody>
      </p:sp>
      <p:sp>
        <p:nvSpPr>
          <p:cNvPr id="5" name="Slide Number Placeholder 4"/>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DA06F9A-FB3B-49FE-B6A3-4C2CC4A4FFB0}" type="datetime1">
              <a:rPr lang="en-US" smtClean="0"/>
              <a:t>20/3/2017</a:t>
            </a:fld>
            <a:endParaRPr lang="en-US"/>
          </a:p>
        </p:txBody>
      </p:sp>
      <p:sp>
        <p:nvSpPr>
          <p:cNvPr id="3" name="Footer Placeholder 2"/>
          <p:cNvSpPr>
            <a:spLocks noGrp="1"/>
          </p:cNvSpPr>
          <p:nvPr>
            <p:ph type="ftr" sz="quarter" idx="11"/>
          </p:nvPr>
        </p:nvSpPr>
        <p:spPr/>
        <p:txBody>
          <a:bodyPr/>
          <a:lstStyle/>
          <a:p>
            <a:r>
              <a:rPr lang="en-US" smtClean="0"/>
              <a:t>Chapter 5: Extrusion and rod drawing - IE252 </a:t>
            </a:r>
            <a:endParaRPr lang="en-US"/>
          </a:p>
        </p:txBody>
      </p:sp>
      <p:sp>
        <p:nvSpPr>
          <p:cNvPr id="4" name="Slide Number Placeholder 3"/>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smtClean="0"/>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24C1C41-EB2F-4D71-8032-0DCB97B1ED62}" type="datetime1">
              <a:rPr lang="en-US" smtClean="0"/>
              <a:t>20/3/2017</a:t>
            </a:fld>
            <a:endParaRPr lang="en-US"/>
          </a:p>
        </p:txBody>
      </p:sp>
      <p:sp>
        <p:nvSpPr>
          <p:cNvPr id="6" name="Footer Placeholder 5"/>
          <p:cNvSpPr>
            <a:spLocks noGrp="1"/>
          </p:cNvSpPr>
          <p:nvPr>
            <p:ph type="ftr" sz="quarter" idx="11"/>
          </p:nvPr>
        </p:nvSpPr>
        <p:spPr/>
        <p:txBody>
          <a:bodyPr/>
          <a:lstStyle/>
          <a:p>
            <a:r>
              <a:rPr lang="en-US" smtClean="0"/>
              <a:t>Chapter 5: Extrusion and rod drawing - IE252 </a:t>
            </a:r>
            <a:endParaRPr lang="en-US"/>
          </a:p>
        </p:txBody>
      </p:sp>
      <p:sp>
        <p:nvSpPr>
          <p:cNvPr id="7" name="Slide Number Placeholder 6"/>
          <p:cNvSpPr>
            <a:spLocks noGrp="1"/>
          </p:cNvSpPr>
          <p:nvPr>
            <p:ph type="sldNum" sz="quarter" idx="12"/>
          </p:nvPr>
        </p:nvSpPr>
        <p:spPr/>
        <p:txBody>
          <a:bodyPr/>
          <a:lstStyle/>
          <a:p>
            <a:fld id="{52102C6B-3D02-4064-9A4B-6A3BCBC92CB2}" type="slidenum">
              <a:rPr lang="en-US" smtClean="0"/>
              <a:pPr/>
              <a:t>‹#›</a:t>
            </a:fld>
            <a:endParaRPr lang="en-US"/>
          </a:p>
        </p:txBody>
      </p:sp>
      <p:sp>
        <p:nvSpPr>
          <p:cNvPr id="9" name="Content Placeholder 8"/>
          <p:cNvSpPr>
            <a:spLocks noGrp="1"/>
          </p:cNvSpPr>
          <p:nvPr>
            <p:ph sz="quarter" idx="13"/>
          </p:nvPr>
        </p:nvSpPr>
        <p:spPr>
          <a:xfrm>
            <a:off x="304800" y="381000"/>
            <a:ext cx="7772400" cy="49428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57911C92-6F12-4846-8CFD-826A106EA279}" type="datetime1">
              <a:rPr lang="en-US" smtClean="0"/>
              <a:t>20/3/2017</a:t>
            </a:fld>
            <a:endParaRPr lang="en-US"/>
          </a:p>
        </p:txBody>
      </p:sp>
      <p:sp>
        <p:nvSpPr>
          <p:cNvPr id="9" name="Slide Number Placeholder 8"/>
          <p:cNvSpPr>
            <a:spLocks noGrp="1"/>
          </p:cNvSpPr>
          <p:nvPr>
            <p:ph type="sldNum" sz="quarter" idx="11"/>
          </p:nvPr>
        </p:nvSpPr>
        <p:spPr/>
        <p:txBody>
          <a:bodyPr/>
          <a:lstStyle/>
          <a:p>
            <a:fld id="{52102C6B-3D02-4064-9A4B-6A3BCBC92CB2}" type="slidenum">
              <a:rPr lang="en-US" smtClean="0"/>
              <a:pPr/>
              <a:t>‹#›</a:t>
            </a:fld>
            <a:endParaRPr lang="en-US"/>
          </a:p>
        </p:txBody>
      </p:sp>
      <p:sp>
        <p:nvSpPr>
          <p:cNvPr id="10" name="Footer Placeholder 9"/>
          <p:cNvSpPr>
            <a:spLocks noGrp="1"/>
          </p:cNvSpPr>
          <p:nvPr>
            <p:ph type="ftr" sz="quarter" idx="12"/>
          </p:nvPr>
        </p:nvSpPr>
        <p:spPr/>
        <p:txBody>
          <a:bodyPr/>
          <a:lstStyle/>
          <a:p>
            <a:r>
              <a:rPr lang="en-US" smtClean="0"/>
              <a:t>Chapter 5: Extrusion and rod drawing - IE252 </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52102C6B-3D02-4064-9A4B-6A3BCBC92CB2}" type="slidenum">
              <a:rPr lang="en-US" smtClean="0"/>
              <a:pPr/>
              <a:t>‹#›</a:t>
            </a:fld>
            <a:endParaRPr lang="en-US"/>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r>
              <a:rPr lang="en-US" smtClean="0"/>
              <a:t>Chapter 5: Extrusion and rod drawing - IE252 </a:t>
            </a:r>
            <a:endParaRPr lang="en-US"/>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5A64D62C-7AF7-4930-BE66-F55E1CBF36FD}" type="datetime1">
              <a:rPr lang="en-US" smtClean="0"/>
              <a:t>20/3/2017</a:t>
            </a:fld>
            <a:endParaRPr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8.wmf"/><Relationship Id="rId3" Type="http://schemas.openxmlformats.org/officeDocument/2006/relationships/notesSlide" Target="../notesSlides/notesSlide10.xml"/><Relationship Id="rId7" Type="http://schemas.openxmlformats.org/officeDocument/2006/relationships/oleObject" Target="../embeddings/oleObject2.bin"/><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17.wmf"/><Relationship Id="rId5" Type="http://schemas.openxmlformats.org/officeDocument/2006/relationships/oleObject" Target="../embeddings/oleObject1.bin"/><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8" Type="http://schemas.openxmlformats.org/officeDocument/2006/relationships/image" Target="../media/image21.wmf"/><Relationship Id="rId3" Type="http://schemas.openxmlformats.org/officeDocument/2006/relationships/notesSlide" Target="../notesSlides/notesSlide11.xml"/><Relationship Id="rId7" Type="http://schemas.openxmlformats.org/officeDocument/2006/relationships/oleObject" Target="../embeddings/oleObject4.bin"/><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image" Target="../media/image20.wmf"/><Relationship Id="rId5" Type="http://schemas.openxmlformats.org/officeDocument/2006/relationships/oleObject" Target="../embeddings/oleObject3.bin"/><Relationship Id="rId10" Type="http://schemas.openxmlformats.org/officeDocument/2006/relationships/image" Target="../media/image22.wmf"/><Relationship Id="rId4" Type="http://schemas.openxmlformats.org/officeDocument/2006/relationships/image" Target="../media/image19.png"/><Relationship Id="rId9" Type="http://schemas.openxmlformats.org/officeDocument/2006/relationships/oleObject" Target="../embeddings/oleObject5.bin"/></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image" Target="../media/image23.wmf"/><Relationship Id="rId5" Type="http://schemas.openxmlformats.org/officeDocument/2006/relationships/oleObject" Target="../embeddings/oleObject6.bin"/><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8" Type="http://schemas.openxmlformats.org/officeDocument/2006/relationships/image" Target="../media/image25.wmf"/><Relationship Id="rId13" Type="http://schemas.openxmlformats.org/officeDocument/2006/relationships/oleObject" Target="../embeddings/oleObject11.bin"/><Relationship Id="rId18" Type="http://schemas.openxmlformats.org/officeDocument/2006/relationships/image" Target="../media/image30.wmf"/><Relationship Id="rId3" Type="http://schemas.openxmlformats.org/officeDocument/2006/relationships/notesSlide" Target="../notesSlides/notesSlide13.xml"/><Relationship Id="rId7" Type="http://schemas.openxmlformats.org/officeDocument/2006/relationships/oleObject" Target="../embeddings/oleObject8.bin"/><Relationship Id="rId12" Type="http://schemas.openxmlformats.org/officeDocument/2006/relationships/image" Target="../media/image27.wmf"/><Relationship Id="rId17" Type="http://schemas.openxmlformats.org/officeDocument/2006/relationships/oleObject" Target="../embeddings/oleObject13.bin"/><Relationship Id="rId2" Type="http://schemas.openxmlformats.org/officeDocument/2006/relationships/slideLayout" Target="../slideLayouts/slideLayout1.xml"/><Relationship Id="rId16" Type="http://schemas.openxmlformats.org/officeDocument/2006/relationships/image" Target="../media/image29.wmf"/><Relationship Id="rId1" Type="http://schemas.openxmlformats.org/officeDocument/2006/relationships/vmlDrawing" Target="../drawings/vmlDrawing4.vml"/><Relationship Id="rId6" Type="http://schemas.openxmlformats.org/officeDocument/2006/relationships/image" Target="../media/image24.wmf"/><Relationship Id="rId11" Type="http://schemas.openxmlformats.org/officeDocument/2006/relationships/oleObject" Target="../embeddings/oleObject10.bin"/><Relationship Id="rId5" Type="http://schemas.openxmlformats.org/officeDocument/2006/relationships/oleObject" Target="../embeddings/oleObject7.bin"/><Relationship Id="rId15" Type="http://schemas.openxmlformats.org/officeDocument/2006/relationships/oleObject" Target="../embeddings/oleObject12.bin"/><Relationship Id="rId10" Type="http://schemas.openxmlformats.org/officeDocument/2006/relationships/image" Target="../media/image26.wmf"/><Relationship Id="rId4" Type="http://schemas.openxmlformats.org/officeDocument/2006/relationships/image" Target="../media/image19.png"/><Relationship Id="rId9" Type="http://schemas.openxmlformats.org/officeDocument/2006/relationships/oleObject" Target="../embeddings/oleObject9.bin"/><Relationship Id="rId14" Type="http://schemas.openxmlformats.org/officeDocument/2006/relationships/image" Target="../media/image28.wmf"/></Relationships>
</file>

<file path=ppt/slides/_rels/slide14.xml.rels><?xml version="1.0" encoding="UTF-8" standalone="yes"?>
<Relationships xmlns="http://schemas.openxmlformats.org/package/2006/relationships"><Relationship Id="rId8" Type="http://schemas.openxmlformats.org/officeDocument/2006/relationships/image" Target="../media/image31.wmf"/><Relationship Id="rId13" Type="http://schemas.openxmlformats.org/officeDocument/2006/relationships/image" Target="../media/image30.wmf"/><Relationship Id="rId3" Type="http://schemas.openxmlformats.org/officeDocument/2006/relationships/notesSlide" Target="../notesSlides/notesSlide14.xml"/><Relationship Id="rId7" Type="http://schemas.openxmlformats.org/officeDocument/2006/relationships/oleObject" Target="../embeddings/oleObject15.bin"/><Relationship Id="rId12" Type="http://schemas.openxmlformats.org/officeDocument/2006/relationships/oleObject" Target="../embeddings/oleObject17.bin"/><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image" Target="../media/image24.wmf"/><Relationship Id="rId11" Type="http://schemas.openxmlformats.org/officeDocument/2006/relationships/image" Target="../media/image33.png"/><Relationship Id="rId5" Type="http://schemas.openxmlformats.org/officeDocument/2006/relationships/oleObject" Target="../embeddings/oleObject14.bin"/><Relationship Id="rId10" Type="http://schemas.openxmlformats.org/officeDocument/2006/relationships/image" Target="../media/image32.wmf"/><Relationship Id="rId4" Type="http://schemas.openxmlformats.org/officeDocument/2006/relationships/image" Target="../media/image19.png"/><Relationship Id="rId9" Type="http://schemas.openxmlformats.org/officeDocument/2006/relationships/oleObject" Target="../embeddings/oleObject16.bin"/></Relationships>
</file>

<file path=ppt/slides/_rels/slide15.xml.rels><?xml version="1.0" encoding="UTF-8" standalone="yes"?>
<Relationships xmlns="http://schemas.openxmlformats.org/package/2006/relationships"><Relationship Id="rId8" Type="http://schemas.openxmlformats.org/officeDocument/2006/relationships/image" Target="../media/image31.wmf"/><Relationship Id="rId13" Type="http://schemas.openxmlformats.org/officeDocument/2006/relationships/image" Target="../media/image34.wmf"/><Relationship Id="rId3" Type="http://schemas.openxmlformats.org/officeDocument/2006/relationships/notesSlide" Target="../notesSlides/notesSlide15.xml"/><Relationship Id="rId7" Type="http://schemas.openxmlformats.org/officeDocument/2006/relationships/oleObject" Target="../embeddings/oleObject19.bin"/><Relationship Id="rId12" Type="http://schemas.openxmlformats.org/officeDocument/2006/relationships/oleObject" Target="../embeddings/oleObject21.bin"/><Relationship Id="rId2" Type="http://schemas.openxmlformats.org/officeDocument/2006/relationships/slideLayout" Target="../slideLayouts/slideLayout1.xml"/><Relationship Id="rId1" Type="http://schemas.openxmlformats.org/officeDocument/2006/relationships/vmlDrawing" Target="../drawings/vmlDrawing6.vml"/><Relationship Id="rId6" Type="http://schemas.openxmlformats.org/officeDocument/2006/relationships/image" Target="../media/image24.wmf"/><Relationship Id="rId11" Type="http://schemas.openxmlformats.org/officeDocument/2006/relationships/image" Target="../media/image33.png"/><Relationship Id="rId5" Type="http://schemas.openxmlformats.org/officeDocument/2006/relationships/oleObject" Target="../embeddings/oleObject18.bin"/><Relationship Id="rId15" Type="http://schemas.openxmlformats.org/officeDocument/2006/relationships/image" Target="../media/image30.wmf"/><Relationship Id="rId10" Type="http://schemas.openxmlformats.org/officeDocument/2006/relationships/image" Target="../media/image32.wmf"/><Relationship Id="rId4" Type="http://schemas.openxmlformats.org/officeDocument/2006/relationships/image" Target="../media/image19.png"/><Relationship Id="rId9" Type="http://schemas.openxmlformats.org/officeDocument/2006/relationships/oleObject" Target="../embeddings/oleObject20.bin"/><Relationship Id="rId14" Type="http://schemas.openxmlformats.org/officeDocument/2006/relationships/oleObject" Target="../embeddings/oleObject22.bin"/></Relationships>
</file>

<file path=ppt/slides/_rels/slide16.xml.rels><?xml version="1.0" encoding="UTF-8" standalone="yes"?>
<Relationships xmlns="http://schemas.openxmlformats.org/package/2006/relationships"><Relationship Id="rId8" Type="http://schemas.openxmlformats.org/officeDocument/2006/relationships/image" Target="../media/image36.wmf"/><Relationship Id="rId13" Type="http://schemas.openxmlformats.org/officeDocument/2006/relationships/image" Target="../media/image19.png"/><Relationship Id="rId3" Type="http://schemas.openxmlformats.org/officeDocument/2006/relationships/notesSlide" Target="../notesSlides/notesSlide16.xml"/><Relationship Id="rId7" Type="http://schemas.openxmlformats.org/officeDocument/2006/relationships/oleObject" Target="../embeddings/oleObject24.bin"/><Relationship Id="rId12" Type="http://schemas.openxmlformats.org/officeDocument/2006/relationships/image" Target="../media/image38.wmf"/><Relationship Id="rId2" Type="http://schemas.openxmlformats.org/officeDocument/2006/relationships/slideLayout" Target="../slideLayouts/slideLayout1.xml"/><Relationship Id="rId1" Type="http://schemas.openxmlformats.org/officeDocument/2006/relationships/vmlDrawing" Target="../drawings/vmlDrawing7.vml"/><Relationship Id="rId6" Type="http://schemas.openxmlformats.org/officeDocument/2006/relationships/image" Target="../media/image35.wmf"/><Relationship Id="rId11" Type="http://schemas.openxmlformats.org/officeDocument/2006/relationships/oleObject" Target="../embeddings/oleObject26.bin"/><Relationship Id="rId5" Type="http://schemas.openxmlformats.org/officeDocument/2006/relationships/oleObject" Target="../embeddings/oleObject23.bin"/><Relationship Id="rId15" Type="http://schemas.openxmlformats.org/officeDocument/2006/relationships/image" Target="../media/image30.wmf"/><Relationship Id="rId10" Type="http://schemas.openxmlformats.org/officeDocument/2006/relationships/image" Target="../media/image37.wmf"/><Relationship Id="rId4" Type="http://schemas.openxmlformats.org/officeDocument/2006/relationships/image" Target="../media/image33.png"/><Relationship Id="rId9" Type="http://schemas.openxmlformats.org/officeDocument/2006/relationships/oleObject" Target="../embeddings/oleObject25.bin"/><Relationship Id="rId14" Type="http://schemas.openxmlformats.org/officeDocument/2006/relationships/oleObject" Target="../embeddings/oleObject27.bin"/></Relationships>
</file>

<file path=ppt/slides/_rels/slide17.xml.rels><?xml version="1.0" encoding="UTF-8" standalone="yes"?>
<Relationships xmlns="http://schemas.openxmlformats.org/package/2006/relationships"><Relationship Id="rId8" Type="http://schemas.openxmlformats.org/officeDocument/2006/relationships/image" Target="../media/image39.wmf"/><Relationship Id="rId13" Type="http://schemas.openxmlformats.org/officeDocument/2006/relationships/oleObject" Target="../embeddings/oleObject32.bin"/><Relationship Id="rId3" Type="http://schemas.openxmlformats.org/officeDocument/2006/relationships/notesSlide" Target="../notesSlides/notesSlide17.xml"/><Relationship Id="rId7" Type="http://schemas.openxmlformats.org/officeDocument/2006/relationships/oleObject" Target="../embeddings/oleObject29.bin"/><Relationship Id="rId12" Type="http://schemas.openxmlformats.org/officeDocument/2006/relationships/image" Target="../media/image40.wmf"/><Relationship Id="rId2" Type="http://schemas.openxmlformats.org/officeDocument/2006/relationships/slideLayout" Target="../slideLayouts/slideLayout1.xml"/><Relationship Id="rId1" Type="http://schemas.openxmlformats.org/officeDocument/2006/relationships/vmlDrawing" Target="../drawings/vmlDrawing8.vml"/><Relationship Id="rId6" Type="http://schemas.openxmlformats.org/officeDocument/2006/relationships/image" Target="../media/image35.wmf"/><Relationship Id="rId11" Type="http://schemas.openxmlformats.org/officeDocument/2006/relationships/oleObject" Target="../embeddings/oleObject31.bin"/><Relationship Id="rId5" Type="http://schemas.openxmlformats.org/officeDocument/2006/relationships/oleObject" Target="../embeddings/oleObject28.bin"/><Relationship Id="rId15" Type="http://schemas.openxmlformats.org/officeDocument/2006/relationships/image" Target="../media/image41.png"/><Relationship Id="rId10" Type="http://schemas.openxmlformats.org/officeDocument/2006/relationships/image" Target="../media/image37.wmf"/><Relationship Id="rId4" Type="http://schemas.openxmlformats.org/officeDocument/2006/relationships/image" Target="../media/image33.png"/><Relationship Id="rId9" Type="http://schemas.openxmlformats.org/officeDocument/2006/relationships/oleObject" Target="../embeddings/oleObject30.bin"/><Relationship Id="rId14" Type="http://schemas.openxmlformats.org/officeDocument/2006/relationships/image" Target="../media/image30.wmf"/></Relationships>
</file>

<file path=ppt/slides/_rels/slide18.xml.rels><?xml version="1.0" encoding="UTF-8" standalone="yes"?>
<Relationships xmlns="http://schemas.openxmlformats.org/package/2006/relationships"><Relationship Id="rId8" Type="http://schemas.openxmlformats.org/officeDocument/2006/relationships/oleObject" Target="../embeddings/oleObject34.bin"/><Relationship Id="rId3" Type="http://schemas.openxmlformats.org/officeDocument/2006/relationships/notesSlide" Target="../notesSlides/notesSlide18.xml"/><Relationship Id="rId7" Type="http://schemas.openxmlformats.org/officeDocument/2006/relationships/image" Target="../media/image44.png"/><Relationship Id="rId2" Type="http://schemas.openxmlformats.org/officeDocument/2006/relationships/slideLayout" Target="../slideLayouts/slideLayout1.xml"/><Relationship Id="rId1" Type="http://schemas.openxmlformats.org/officeDocument/2006/relationships/vmlDrawing" Target="../drawings/vmlDrawing9.vml"/><Relationship Id="rId6" Type="http://schemas.openxmlformats.org/officeDocument/2006/relationships/image" Target="../media/image30.wmf"/><Relationship Id="rId11" Type="http://schemas.openxmlformats.org/officeDocument/2006/relationships/image" Target="../media/image43.wmf"/><Relationship Id="rId5" Type="http://schemas.openxmlformats.org/officeDocument/2006/relationships/oleObject" Target="../embeddings/oleObject33.bin"/><Relationship Id="rId10" Type="http://schemas.openxmlformats.org/officeDocument/2006/relationships/oleObject" Target="../embeddings/oleObject35.bin"/><Relationship Id="rId4" Type="http://schemas.openxmlformats.org/officeDocument/2006/relationships/image" Target="../media/image33.png"/><Relationship Id="rId9" Type="http://schemas.openxmlformats.org/officeDocument/2006/relationships/image" Target="../media/image42.wmf"/></Relationships>
</file>

<file path=ppt/slides/_rels/slide19.xml.rels><?xml version="1.0" encoding="UTF-8" standalone="yes"?>
<Relationships xmlns="http://schemas.openxmlformats.org/package/2006/relationships"><Relationship Id="rId8" Type="http://schemas.openxmlformats.org/officeDocument/2006/relationships/oleObject" Target="../embeddings/oleObject37.bin"/><Relationship Id="rId3" Type="http://schemas.openxmlformats.org/officeDocument/2006/relationships/notesSlide" Target="../notesSlides/notesSlide19.xml"/><Relationship Id="rId7" Type="http://schemas.openxmlformats.org/officeDocument/2006/relationships/image" Target="../media/image47.png"/><Relationship Id="rId2" Type="http://schemas.openxmlformats.org/officeDocument/2006/relationships/slideLayout" Target="../slideLayouts/slideLayout1.xml"/><Relationship Id="rId1" Type="http://schemas.openxmlformats.org/officeDocument/2006/relationships/vmlDrawing" Target="../drawings/vmlDrawing10.vml"/><Relationship Id="rId6" Type="http://schemas.openxmlformats.org/officeDocument/2006/relationships/image" Target="../media/image30.wmf"/><Relationship Id="rId11" Type="http://schemas.openxmlformats.org/officeDocument/2006/relationships/image" Target="../media/image46.wmf"/><Relationship Id="rId5" Type="http://schemas.openxmlformats.org/officeDocument/2006/relationships/oleObject" Target="../embeddings/oleObject36.bin"/><Relationship Id="rId10" Type="http://schemas.openxmlformats.org/officeDocument/2006/relationships/oleObject" Target="../embeddings/oleObject38.bin"/><Relationship Id="rId4" Type="http://schemas.openxmlformats.org/officeDocument/2006/relationships/image" Target="../media/image33.png"/><Relationship Id="rId9" Type="http://schemas.openxmlformats.org/officeDocument/2006/relationships/image" Target="../media/image45.wmf"/></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oleObject" Target="../embeddings/oleObject40.bin"/><Relationship Id="rId13" Type="http://schemas.openxmlformats.org/officeDocument/2006/relationships/image" Target="../media/image50.wmf"/><Relationship Id="rId3" Type="http://schemas.openxmlformats.org/officeDocument/2006/relationships/notesSlide" Target="../notesSlides/notesSlide20.xml"/><Relationship Id="rId7" Type="http://schemas.openxmlformats.org/officeDocument/2006/relationships/image" Target="../media/image52.png"/><Relationship Id="rId12" Type="http://schemas.openxmlformats.org/officeDocument/2006/relationships/oleObject" Target="../embeddings/oleObject42.bin"/><Relationship Id="rId2" Type="http://schemas.openxmlformats.org/officeDocument/2006/relationships/slideLayout" Target="../slideLayouts/slideLayout1.xml"/><Relationship Id="rId1" Type="http://schemas.openxmlformats.org/officeDocument/2006/relationships/vmlDrawing" Target="../drawings/vmlDrawing11.vml"/><Relationship Id="rId6" Type="http://schemas.openxmlformats.org/officeDocument/2006/relationships/image" Target="../media/image30.wmf"/><Relationship Id="rId11" Type="http://schemas.openxmlformats.org/officeDocument/2006/relationships/image" Target="../media/image49.wmf"/><Relationship Id="rId5" Type="http://schemas.openxmlformats.org/officeDocument/2006/relationships/oleObject" Target="../embeddings/oleObject39.bin"/><Relationship Id="rId15" Type="http://schemas.openxmlformats.org/officeDocument/2006/relationships/image" Target="../media/image51.wmf"/><Relationship Id="rId10" Type="http://schemas.openxmlformats.org/officeDocument/2006/relationships/oleObject" Target="../embeddings/oleObject41.bin"/><Relationship Id="rId4" Type="http://schemas.openxmlformats.org/officeDocument/2006/relationships/image" Target="../media/image33.png"/><Relationship Id="rId9" Type="http://schemas.openxmlformats.org/officeDocument/2006/relationships/image" Target="../media/image48.wmf"/><Relationship Id="rId14" Type="http://schemas.openxmlformats.org/officeDocument/2006/relationships/oleObject" Target="../embeddings/oleObject43.bin"/></Relationships>
</file>

<file path=ppt/slides/_rels/slide21.xml.rels><?xml version="1.0" encoding="UTF-8" standalone="yes"?>
<Relationships xmlns="http://schemas.openxmlformats.org/package/2006/relationships"><Relationship Id="rId8" Type="http://schemas.openxmlformats.org/officeDocument/2006/relationships/image" Target="../media/image53.wmf"/><Relationship Id="rId3" Type="http://schemas.openxmlformats.org/officeDocument/2006/relationships/notesSlide" Target="../notesSlides/notesSlide21.xml"/><Relationship Id="rId7" Type="http://schemas.openxmlformats.org/officeDocument/2006/relationships/oleObject" Target="../embeddings/oleObject45.bin"/><Relationship Id="rId2" Type="http://schemas.openxmlformats.org/officeDocument/2006/relationships/slideLayout" Target="../slideLayouts/slideLayout1.xml"/><Relationship Id="rId1" Type="http://schemas.openxmlformats.org/officeDocument/2006/relationships/vmlDrawing" Target="../drawings/vmlDrawing12.vml"/><Relationship Id="rId6" Type="http://schemas.openxmlformats.org/officeDocument/2006/relationships/image" Target="../media/image30.wmf"/><Relationship Id="rId5" Type="http://schemas.openxmlformats.org/officeDocument/2006/relationships/oleObject" Target="../embeddings/oleObject44.bin"/><Relationship Id="rId4" Type="http://schemas.openxmlformats.org/officeDocument/2006/relationships/image" Target="../media/image33.png"/></Relationships>
</file>

<file path=ppt/slides/_rels/slide22.xml.rels><?xml version="1.0" encoding="UTF-8" standalone="yes"?>
<Relationships xmlns="http://schemas.openxmlformats.org/package/2006/relationships"><Relationship Id="rId8" Type="http://schemas.openxmlformats.org/officeDocument/2006/relationships/image" Target="../media/image55.wmf"/><Relationship Id="rId13" Type="http://schemas.openxmlformats.org/officeDocument/2006/relationships/oleObject" Target="../embeddings/oleObject50.bin"/><Relationship Id="rId3" Type="http://schemas.openxmlformats.org/officeDocument/2006/relationships/notesSlide" Target="../notesSlides/notesSlide22.xml"/><Relationship Id="rId7" Type="http://schemas.openxmlformats.org/officeDocument/2006/relationships/oleObject" Target="../embeddings/oleObject47.bin"/><Relationship Id="rId12" Type="http://schemas.openxmlformats.org/officeDocument/2006/relationships/image" Target="../media/image57.wmf"/><Relationship Id="rId2" Type="http://schemas.openxmlformats.org/officeDocument/2006/relationships/slideLayout" Target="../slideLayouts/slideLayout1.xml"/><Relationship Id="rId1" Type="http://schemas.openxmlformats.org/officeDocument/2006/relationships/vmlDrawing" Target="../drawings/vmlDrawing13.vml"/><Relationship Id="rId6" Type="http://schemas.openxmlformats.org/officeDocument/2006/relationships/image" Target="../media/image44.png"/><Relationship Id="rId11" Type="http://schemas.openxmlformats.org/officeDocument/2006/relationships/oleObject" Target="../embeddings/oleObject49.bin"/><Relationship Id="rId5" Type="http://schemas.openxmlformats.org/officeDocument/2006/relationships/image" Target="../media/image54.wmf"/><Relationship Id="rId10" Type="http://schemas.openxmlformats.org/officeDocument/2006/relationships/image" Target="../media/image56.wmf"/><Relationship Id="rId4" Type="http://schemas.openxmlformats.org/officeDocument/2006/relationships/oleObject" Target="../embeddings/oleObject46.bin"/><Relationship Id="rId9" Type="http://schemas.openxmlformats.org/officeDocument/2006/relationships/oleObject" Target="../embeddings/oleObject48.bin"/><Relationship Id="rId14" Type="http://schemas.openxmlformats.org/officeDocument/2006/relationships/image" Target="../media/image58.wmf"/></Relationships>
</file>

<file path=ppt/slides/_rels/slide2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61.jpeg"/></Relationships>
</file>

<file path=ppt/slides/_rels/slide25.xml.rels><?xml version="1.0" encoding="UTF-8" standalone="yes"?>
<Relationships xmlns="http://schemas.openxmlformats.org/package/2006/relationships"><Relationship Id="rId8" Type="http://schemas.openxmlformats.org/officeDocument/2006/relationships/image" Target="../media/image64.jpeg"/><Relationship Id="rId3" Type="http://schemas.openxmlformats.org/officeDocument/2006/relationships/hyperlink" Target="http://www.babcockwire.co.uk/product_images/660t4_trolley_rod_2.jpg" TargetMode="External"/><Relationship Id="rId7" Type="http://schemas.openxmlformats.org/officeDocument/2006/relationships/hyperlink" Target="http://www.babcockwire.co.uk/product_images/sgd4_coiler.jpg" TargetMode="External"/><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63.jpeg"/><Relationship Id="rId5" Type="http://schemas.openxmlformats.org/officeDocument/2006/relationships/hyperlink" Target="http://www.babcockwire.co.uk/product_images/c13_intermediate_drawing.jpg" TargetMode="External"/><Relationship Id="rId4" Type="http://schemas.openxmlformats.org/officeDocument/2006/relationships/image" Target="../media/image62.jpeg"/></Relationships>
</file>

<file path=ppt/slides/_rels/slide26.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8" Type="http://schemas.openxmlformats.org/officeDocument/2006/relationships/image" Target="../media/image18.wmf"/><Relationship Id="rId3" Type="http://schemas.openxmlformats.org/officeDocument/2006/relationships/notesSlide" Target="../notesSlides/notesSlide29.xml"/><Relationship Id="rId7" Type="http://schemas.openxmlformats.org/officeDocument/2006/relationships/oleObject" Target="../embeddings/oleObject52.bin"/><Relationship Id="rId2" Type="http://schemas.openxmlformats.org/officeDocument/2006/relationships/slideLayout" Target="../slideLayouts/slideLayout1.xml"/><Relationship Id="rId1" Type="http://schemas.openxmlformats.org/officeDocument/2006/relationships/vmlDrawing" Target="../drawings/vmlDrawing14.vml"/><Relationship Id="rId6" Type="http://schemas.openxmlformats.org/officeDocument/2006/relationships/image" Target="../media/image17.wmf"/><Relationship Id="rId5" Type="http://schemas.openxmlformats.org/officeDocument/2006/relationships/oleObject" Target="../embeddings/oleObject51.bin"/><Relationship Id="rId4" Type="http://schemas.openxmlformats.org/officeDocument/2006/relationships/image" Target="../media/image66.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oleObject" Target="../embeddings/oleObject55.bin"/><Relationship Id="rId13" Type="http://schemas.openxmlformats.org/officeDocument/2006/relationships/image" Target="../media/image68.wmf"/><Relationship Id="rId3" Type="http://schemas.openxmlformats.org/officeDocument/2006/relationships/notesSlide" Target="../notesSlides/notesSlide30.xml"/><Relationship Id="rId7" Type="http://schemas.openxmlformats.org/officeDocument/2006/relationships/image" Target="../media/image21.wmf"/><Relationship Id="rId12" Type="http://schemas.openxmlformats.org/officeDocument/2006/relationships/oleObject" Target="../embeddings/oleObject57.bin"/><Relationship Id="rId2" Type="http://schemas.openxmlformats.org/officeDocument/2006/relationships/slideLayout" Target="../slideLayouts/slideLayout1.xml"/><Relationship Id="rId1" Type="http://schemas.openxmlformats.org/officeDocument/2006/relationships/vmlDrawing" Target="../drawings/vmlDrawing15.vml"/><Relationship Id="rId6" Type="http://schemas.openxmlformats.org/officeDocument/2006/relationships/oleObject" Target="../embeddings/oleObject54.bin"/><Relationship Id="rId11" Type="http://schemas.openxmlformats.org/officeDocument/2006/relationships/image" Target="../media/image67.wmf"/><Relationship Id="rId5" Type="http://schemas.openxmlformats.org/officeDocument/2006/relationships/image" Target="../media/image20.wmf"/><Relationship Id="rId10" Type="http://schemas.openxmlformats.org/officeDocument/2006/relationships/oleObject" Target="../embeddings/oleObject56.bin"/><Relationship Id="rId4" Type="http://schemas.openxmlformats.org/officeDocument/2006/relationships/oleObject" Target="../embeddings/oleObject53.bin"/><Relationship Id="rId9" Type="http://schemas.openxmlformats.org/officeDocument/2006/relationships/image" Target="../media/image22.wmf"/></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7" Type="http://schemas.openxmlformats.org/officeDocument/2006/relationships/image" Target="../media/image70.wmf"/><Relationship Id="rId2" Type="http://schemas.openxmlformats.org/officeDocument/2006/relationships/slideLayout" Target="../slideLayouts/slideLayout1.xml"/><Relationship Id="rId1" Type="http://schemas.openxmlformats.org/officeDocument/2006/relationships/vmlDrawing" Target="../drawings/vmlDrawing16.vml"/><Relationship Id="rId6" Type="http://schemas.openxmlformats.org/officeDocument/2006/relationships/oleObject" Target="../embeddings/oleObject59.bin"/><Relationship Id="rId5" Type="http://schemas.openxmlformats.org/officeDocument/2006/relationships/image" Target="../media/image69.wmf"/><Relationship Id="rId4" Type="http://schemas.openxmlformats.org/officeDocument/2006/relationships/oleObject" Target="../embeddings/oleObject58.bin"/></Relationships>
</file>

<file path=ppt/slides/_rels/slide32.xml.rels><?xml version="1.0" encoding="UTF-8" standalone="yes"?>
<Relationships xmlns="http://schemas.openxmlformats.org/package/2006/relationships"><Relationship Id="rId8" Type="http://schemas.openxmlformats.org/officeDocument/2006/relationships/oleObject" Target="../embeddings/oleObject62.bin"/><Relationship Id="rId13" Type="http://schemas.openxmlformats.org/officeDocument/2006/relationships/image" Target="../media/image74.wmf"/><Relationship Id="rId18" Type="http://schemas.openxmlformats.org/officeDocument/2006/relationships/oleObject" Target="../embeddings/oleObject67.bin"/><Relationship Id="rId3" Type="http://schemas.openxmlformats.org/officeDocument/2006/relationships/notesSlide" Target="../notesSlides/notesSlide32.xml"/><Relationship Id="rId21" Type="http://schemas.openxmlformats.org/officeDocument/2006/relationships/image" Target="../media/image78.wmf"/><Relationship Id="rId7" Type="http://schemas.openxmlformats.org/officeDocument/2006/relationships/image" Target="../media/image24.wmf"/><Relationship Id="rId12" Type="http://schemas.openxmlformats.org/officeDocument/2006/relationships/oleObject" Target="../embeddings/oleObject64.bin"/><Relationship Id="rId17" Type="http://schemas.openxmlformats.org/officeDocument/2006/relationships/image" Target="../media/image76.wmf"/><Relationship Id="rId2" Type="http://schemas.openxmlformats.org/officeDocument/2006/relationships/slideLayout" Target="../slideLayouts/slideLayout1.xml"/><Relationship Id="rId16" Type="http://schemas.openxmlformats.org/officeDocument/2006/relationships/oleObject" Target="../embeddings/oleObject66.bin"/><Relationship Id="rId20" Type="http://schemas.openxmlformats.org/officeDocument/2006/relationships/oleObject" Target="../embeddings/oleObject68.bin"/><Relationship Id="rId1" Type="http://schemas.openxmlformats.org/officeDocument/2006/relationships/vmlDrawing" Target="../drawings/vmlDrawing17.vml"/><Relationship Id="rId6" Type="http://schemas.openxmlformats.org/officeDocument/2006/relationships/oleObject" Target="../embeddings/oleObject61.bin"/><Relationship Id="rId11" Type="http://schemas.openxmlformats.org/officeDocument/2006/relationships/image" Target="../media/image73.wmf"/><Relationship Id="rId5" Type="http://schemas.openxmlformats.org/officeDocument/2006/relationships/image" Target="../media/image71.wmf"/><Relationship Id="rId15" Type="http://schemas.openxmlformats.org/officeDocument/2006/relationships/image" Target="../media/image75.wmf"/><Relationship Id="rId23" Type="http://schemas.openxmlformats.org/officeDocument/2006/relationships/image" Target="../media/image79.wmf"/><Relationship Id="rId10" Type="http://schemas.openxmlformats.org/officeDocument/2006/relationships/oleObject" Target="../embeddings/oleObject63.bin"/><Relationship Id="rId19" Type="http://schemas.openxmlformats.org/officeDocument/2006/relationships/image" Target="../media/image77.wmf"/><Relationship Id="rId4" Type="http://schemas.openxmlformats.org/officeDocument/2006/relationships/oleObject" Target="../embeddings/oleObject60.bin"/><Relationship Id="rId9" Type="http://schemas.openxmlformats.org/officeDocument/2006/relationships/image" Target="../media/image72.wmf"/><Relationship Id="rId14" Type="http://schemas.openxmlformats.org/officeDocument/2006/relationships/oleObject" Target="../embeddings/oleObject65.bin"/><Relationship Id="rId22" Type="http://schemas.openxmlformats.org/officeDocument/2006/relationships/oleObject" Target="../embeddings/oleObject69.bin"/></Relationships>
</file>

<file path=ppt/slides/_rels/slide33.xml.rels><?xml version="1.0" encoding="UTF-8" standalone="yes"?>
<Relationships xmlns="http://schemas.openxmlformats.org/package/2006/relationships"><Relationship Id="rId8" Type="http://schemas.openxmlformats.org/officeDocument/2006/relationships/oleObject" Target="../embeddings/oleObject72.bin"/><Relationship Id="rId13" Type="http://schemas.openxmlformats.org/officeDocument/2006/relationships/image" Target="../media/image74.wmf"/><Relationship Id="rId3" Type="http://schemas.openxmlformats.org/officeDocument/2006/relationships/notesSlide" Target="../notesSlides/notesSlide33.xml"/><Relationship Id="rId7" Type="http://schemas.openxmlformats.org/officeDocument/2006/relationships/image" Target="../media/image24.wmf"/><Relationship Id="rId12" Type="http://schemas.openxmlformats.org/officeDocument/2006/relationships/oleObject" Target="../embeddings/oleObject74.bin"/><Relationship Id="rId17" Type="http://schemas.openxmlformats.org/officeDocument/2006/relationships/image" Target="../media/image81.wmf"/><Relationship Id="rId2" Type="http://schemas.openxmlformats.org/officeDocument/2006/relationships/slideLayout" Target="../slideLayouts/slideLayout1.xml"/><Relationship Id="rId16" Type="http://schemas.openxmlformats.org/officeDocument/2006/relationships/oleObject" Target="../embeddings/oleObject76.bin"/><Relationship Id="rId1" Type="http://schemas.openxmlformats.org/officeDocument/2006/relationships/vmlDrawing" Target="../drawings/vmlDrawing18.vml"/><Relationship Id="rId6" Type="http://schemas.openxmlformats.org/officeDocument/2006/relationships/oleObject" Target="../embeddings/oleObject71.bin"/><Relationship Id="rId11" Type="http://schemas.openxmlformats.org/officeDocument/2006/relationships/image" Target="../media/image73.wmf"/><Relationship Id="rId5" Type="http://schemas.openxmlformats.org/officeDocument/2006/relationships/image" Target="../media/image71.wmf"/><Relationship Id="rId15" Type="http://schemas.openxmlformats.org/officeDocument/2006/relationships/image" Target="../media/image80.wmf"/><Relationship Id="rId10" Type="http://schemas.openxmlformats.org/officeDocument/2006/relationships/oleObject" Target="../embeddings/oleObject73.bin"/><Relationship Id="rId4" Type="http://schemas.openxmlformats.org/officeDocument/2006/relationships/oleObject" Target="../embeddings/oleObject70.bin"/><Relationship Id="rId9" Type="http://schemas.openxmlformats.org/officeDocument/2006/relationships/image" Target="../media/image72.wmf"/><Relationship Id="rId14" Type="http://schemas.openxmlformats.org/officeDocument/2006/relationships/oleObject" Target="../embeddings/oleObject75.bin"/></Relationships>
</file>

<file path=ppt/slides/_rels/slide34.xml.rels><?xml version="1.0" encoding="UTF-8" standalone="yes"?>
<Relationships xmlns="http://schemas.openxmlformats.org/package/2006/relationships"><Relationship Id="rId8" Type="http://schemas.openxmlformats.org/officeDocument/2006/relationships/oleObject" Target="../embeddings/oleObject79.bin"/><Relationship Id="rId3" Type="http://schemas.openxmlformats.org/officeDocument/2006/relationships/notesSlide" Target="../notesSlides/notesSlide34.xml"/><Relationship Id="rId7" Type="http://schemas.openxmlformats.org/officeDocument/2006/relationships/image" Target="../media/image82.wmf"/><Relationship Id="rId2" Type="http://schemas.openxmlformats.org/officeDocument/2006/relationships/slideLayout" Target="../slideLayouts/slideLayout1.xml"/><Relationship Id="rId1" Type="http://schemas.openxmlformats.org/officeDocument/2006/relationships/vmlDrawing" Target="../drawings/vmlDrawing19.vml"/><Relationship Id="rId6" Type="http://schemas.openxmlformats.org/officeDocument/2006/relationships/oleObject" Target="../embeddings/oleObject78.bin"/><Relationship Id="rId5" Type="http://schemas.openxmlformats.org/officeDocument/2006/relationships/image" Target="../media/image81.wmf"/><Relationship Id="rId4" Type="http://schemas.openxmlformats.org/officeDocument/2006/relationships/oleObject" Target="../embeddings/oleObject77.bin"/><Relationship Id="rId9" Type="http://schemas.openxmlformats.org/officeDocument/2006/relationships/image" Target="../media/image83.wmf"/></Relationships>
</file>

<file path=ppt/slides/_rels/slide35.xml.rels><?xml version="1.0" encoding="UTF-8" standalone="yes"?>
<Relationships xmlns="http://schemas.openxmlformats.org/package/2006/relationships"><Relationship Id="rId8" Type="http://schemas.openxmlformats.org/officeDocument/2006/relationships/oleObject" Target="../embeddings/oleObject82.bin"/><Relationship Id="rId3" Type="http://schemas.openxmlformats.org/officeDocument/2006/relationships/notesSlide" Target="../notesSlides/notesSlide35.xml"/><Relationship Id="rId7" Type="http://schemas.openxmlformats.org/officeDocument/2006/relationships/image" Target="../media/image81.wmf"/><Relationship Id="rId12" Type="http://schemas.openxmlformats.org/officeDocument/2006/relationships/oleObject" Target="../embeddings/oleObject84.bin"/><Relationship Id="rId2" Type="http://schemas.openxmlformats.org/officeDocument/2006/relationships/slideLayout" Target="../slideLayouts/slideLayout1.xml"/><Relationship Id="rId1" Type="http://schemas.openxmlformats.org/officeDocument/2006/relationships/vmlDrawing" Target="../drawings/vmlDrawing20.vml"/><Relationship Id="rId6" Type="http://schemas.openxmlformats.org/officeDocument/2006/relationships/oleObject" Target="../embeddings/oleObject81.bin"/><Relationship Id="rId11" Type="http://schemas.openxmlformats.org/officeDocument/2006/relationships/image" Target="../media/image86.wmf"/><Relationship Id="rId5" Type="http://schemas.openxmlformats.org/officeDocument/2006/relationships/image" Target="../media/image84.wmf"/><Relationship Id="rId10" Type="http://schemas.openxmlformats.org/officeDocument/2006/relationships/oleObject" Target="../embeddings/oleObject83.bin"/><Relationship Id="rId4" Type="http://schemas.openxmlformats.org/officeDocument/2006/relationships/oleObject" Target="../embeddings/oleObject80.bin"/><Relationship Id="rId9" Type="http://schemas.openxmlformats.org/officeDocument/2006/relationships/image" Target="../media/image85.wmf"/></Relationships>
</file>

<file path=ppt/slides/_rels/slide36.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notesSlide" Target="../notesSlides/notesSlide36.xml"/><Relationship Id="rId7" Type="http://schemas.openxmlformats.org/officeDocument/2006/relationships/image" Target="../media/image84.wmf"/><Relationship Id="rId2" Type="http://schemas.openxmlformats.org/officeDocument/2006/relationships/slideLayout" Target="../slideLayouts/slideLayout1.xml"/><Relationship Id="rId1" Type="http://schemas.openxmlformats.org/officeDocument/2006/relationships/vmlDrawing" Target="../drawings/vmlDrawing21.vml"/><Relationship Id="rId6" Type="http://schemas.openxmlformats.org/officeDocument/2006/relationships/oleObject" Target="../embeddings/oleObject86.bin"/><Relationship Id="rId5" Type="http://schemas.openxmlformats.org/officeDocument/2006/relationships/image" Target="../media/image86.wmf"/><Relationship Id="rId4" Type="http://schemas.openxmlformats.org/officeDocument/2006/relationships/oleObject" Target="../embeddings/oleObject85.bin"/></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7" Type="http://schemas.openxmlformats.org/officeDocument/2006/relationships/image" Target="../media/image88.wmf"/><Relationship Id="rId2" Type="http://schemas.openxmlformats.org/officeDocument/2006/relationships/slideLayout" Target="../slideLayouts/slideLayout1.xml"/><Relationship Id="rId1" Type="http://schemas.openxmlformats.org/officeDocument/2006/relationships/vmlDrawing" Target="../drawings/vmlDrawing22.vml"/><Relationship Id="rId6" Type="http://schemas.openxmlformats.org/officeDocument/2006/relationships/oleObject" Target="../embeddings/oleObject88.bin"/><Relationship Id="rId5" Type="http://schemas.openxmlformats.org/officeDocument/2006/relationships/image" Target="../media/image87.wmf"/><Relationship Id="rId4" Type="http://schemas.openxmlformats.org/officeDocument/2006/relationships/oleObject" Target="../embeddings/oleObject87.bin"/></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xml"/><Relationship Id="rId1" Type="http://schemas.openxmlformats.org/officeDocument/2006/relationships/vmlDrawing" Target="../drawings/vmlDrawing23.vml"/><Relationship Id="rId5" Type="http://schemas.openxmlformats.org/officeDocument/2006/relationships/image" Target="../media/image89.wmf"/><Relationship Id="rId4" Type="http://schemas.openxmlformats.org/officeDocument/2006/relationships/oleObject" Target="../embeddings/oleObject89.bin"/></Relationships>
</file>

<file path=ppt/slides/_rels/slide39.xml.rels><?xml version="1.0" encoding="UTF-8" standalone="yes"?>
<Relationships xmlns="http://schemas.openxmlformats.org/package/2006/relationships"><Relationship Id="rId8" Type="http://schemas.openxmlformats.org/officeDocument/2006/relationships/image" Target="../media/image91.wmf"/><Relationship Id="rId3" Type="http://schemas.openxmlformats.org/officeDocument/2006/relationships/notesSlide" Target="../notesSlides/notesSlide39.xml"/><Relationship Id="rId7" Type="http://schemas.openxmlformats.org/officeDocument/2006/relationships/oleObject" Target="../embeddings/oleObject91.bin"/><Relationship Id="rId12" Type="http://schemas.openxmlformats.org/officeDocument/2006/relationships/image" Target="../media/image93.wmf"/><Relationship Id="rId2" Type="http://schemas.openxmlformats.org/officeDocument/2006/relationships/slideLayout" Target="../slideLayouts/slideLayout1.xml"/><Relationship Id="rId1" Type="http://schemas.openxmlformats.org/officeDocument/2006/relationships/vmlDrawing" Target="../drawings/vmlDrawing24.vml"/><Relationship Id="rId6" Type="http://schemas.openxmlformats.org/officeDocument/2006/relationships/image" Target="../media/image90.wmf"/><Relationship Id="rId11" Type="http://schemas.openxmlformats.org/officeDocument/2006/relationships/oleObject" Target="../embeddings/oleObject93.bin"/><Relationship Id="rId5" Type="http://schemas.openxmlformats.org/officeDocument/2006/relationships/oleObject" Target="../embeddings/oleObject90.bin"/><Relationship Id="rId10" Type="http://schemas.openxmlformats.org/officeDocument/2006/relationships/image" Target="../media/image92.wmf"/><Relationship Id="rId4" Type="http://schemas.openxmlformats.org/officeDocument/2006/relationships/image" Target="../media/image94.png"/><Relationship Id="rId9" Type="http://schemas.openxmlformats.org/officeDocument/2006/relationships/oleObject" Target="../embeddings/oleObject92.bin"/></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40.xml.rels><?xml version="1.0" encoding="UTF-8" standalone="yes"?>
<Relationships xmlns="http://schemas.openxmlformats.org/package/2006/relationships"><Relationship Id="rId8" Type="http://schemas.openxmlformats.org/officeDocument/2006/relationships/image" Target="../media/image92.wmf"/><Relationship Id="rId13" Type="http://schemas.openxmlformats.org/officeDocument/2006/relationships/oleObject" Target="../embeddings/oleObject98.bin"/><Relationship Id="rId3" Type="http://schemas.openxmlformats.org/officeDocument/2006/relationships/notesSlide" Target="../notesSlides/notesSlide40.xml"/><Relationship Id="rId7" Type="http://schemas.openxmlformats.org/officeDocument/2006/relationships/oleObject" Target="../embeddings/oleObject95.bin"/><Relationship Id="rId12" Type="http://schemas.openxmlformats.org/officeDocument/2006/relationships/image" Target="../media/image96.wmf"/><Relationship Id="rId2" Type="http://schemas.openxmlformats.org/officeDocument/2006/relationships/slideLayout" Target="../slideLayouts/slideLayout1.xml"/><Relationship Id="rId16" Type="http://schemas.openxmlformats.org/officeDocument/2006/relationships/image" Target="../media/image93.wmf"/><Relationship Id="rId1" Type="http://schemas.openxmlformats.org/officeDocument/2006/relationships/vmlDrawing" Target="../drawings/vmlDrawing25.vml"/><Relationship Id="rId6" Type="http://schemas.openxmlformats.org/officeDocument/2006/relationships/image" Target="../media/image91.wmf"/><Relationship Id="rId11" Type="http://schemas.openxmlformats.org/officeDocument/2006/relationships/oleObject" Target="../embeddings/oleObject97.bin"/><Relationship Id="rId5" Type="http://schemas.openxmlformats.org/officeDocument/2006/relationships/oleObject" Target="../embeddings/oleObject94.bin"/><Relationship Id="rId15" Type="http://schemas.openxmlformats.org/officeDocument/2006/relationships/oleObject" Target="../embeddings/oleObject99.bin"/><Relationship Id="rId10" Type="http://schemas.openxmlformats.org/officeDocument/2006/relationships/image" Target="../media/image95.wmf"/><Relationship Id="rId4" Type="http://schemas.openxmlformats.org/officeDocument/2006/relationships/image" Target="../media/image94.png"/><Relationship Id="rId9" Type="http://schemas.openxmlformats.org/officeDocument/2006/relationships/oleObject" Target="../embeddings/oleObject96.bin"/><Relationship Id="rId14" Type="http://schemas.openxmlformats.org/officeDocument/2006/relationships/image" Target="../media/image97.wmf"/></Relationships>
</file>

<file path=ppt/slides/_rels/slide41.xml.rels><?xml version="1.0" encoding="UTF-8" standalone="yes"?>
<Relationships xmlns="http://schemas.openxmlformats.org/package/2006/relationships"><Relationship Id="rId8" Type="http://schemas.openxmlformats.org/officeDocument/2006/relationships/oleObject" Target="../embeddings/oleObject102.bin"/><Relationship Id="rId13" Type="http://schemas.openxmlformats.org/officeDocument/2006/relationships/image" Target="../media/image102.wmf"/><Relationship Id="rId3" Type="http://schemas.openxmlformats.org/officeDocument/2006/relationships/notesSlide" Target="../notesSlides/notesSlide41.xml"/><Relationship Id="rId7" Type="http://schemas.openxmlformats.org/officeDocument/2006/relationships/image" Target="../media/image99.wmf"/><Relationship Id="rId12" Type="http://schemas.openxmlformats.org/officeDocument/2006/relationships/oleObject" Target="../embeddings/oleObject104.bin"/><Relationship Id="rId2" Type="http://schemas.openxmlformats.org/officeDocument/2006/relationships/slideLayout" Target="../slideLayouts/slideLayout1.xml"/><Relationship Id="rId1" Type="http://schemas.openxmlformats.org/officeDocument/2006/relationships/vmlDrawing" Target="../drawings/vmlDrawing26.vml"/><Relationship Id="rId6" Type="http://schemas.openxmlformats.org/officeDocument/2006/relationships/oleObject" Target="../embeddings/oleObject101.bin"/><Relationship Id="rId11" Type="http://schemas.openxmlformats.org/officeDocument/2006/relationships/image" Target="../media/image101.wmf"/><Relationship Id="rId5" Type="http://schemas.openxmlformats.org/officeDocument/2006/relationships/image" Target="../media/image98.wmf"/><Relationship Id="rId10" Type="http://schemas.openxmlformats.org/officeDocument/2006/relationships/oleObject" Target="../embeddings/oleObject103.bin"/><Relationship Id="rId4" Type="http://schemas.openxmlformats.org/officeDocument/2006/relationships/oleObject" Target="../embeddings/oleObject100.bin"/><Relationship Id="rId9" Type="http://schemas.openxmlformats.org/officeDocument/2006/relationships/image" Target="../media/image100.wmf"/></Relationships>
</file>

<file path=ppt/slides/_rels/slide42.xml.rels><?xml version="1.0" encoding="UTF-8" standalone="yes"?>
<Relationships xmlns="http://schemas.openxmlformats.org/package/2006/relationships"><Relationship Id="rId8" Type="http://schemas.openxmlformats.org/officeDocument/2006/relationships/image" Target="../media/image104.wmf"/><Relationship Id="rId13" Type="http://schemas.openxmlformats.org/officeDocument/2006/relationships/oleObject" Target="../embeddings/oleObject110.bin"/><Relationship Id="rId18" Type="http://schemas.openxmlformats.org/officeDocument/2006/relationships/image" Target="../media/image109.wmf"/><Relationship Id="rId3" Type="http://schemas.openxmlformats.org/officeDocument/2006/relationships/notesSlide" Target="../notesSlides/notesSlide42.xml"/><Relationship Id="rId7" Type="http://schemas.openxmlformats.org/officeDocument/2006/relationships/oleObject" Target="../embeddings/oleObject107.bin"/><Relationship Id="rId12" Type="http://schemas.openxmlformats.org/officeDocument/2006/relationships/image" Target="../media/image106.wmf"/><Relationship Id="rId17" Type="http://schemas.openxmlformats.org/officeDocument/2006/relationships/oleObject" Target="../embeddings/oleObject112.bin"/><Relationship Id="rId2" Type="http://schemas.openxmlformats.org/officeDocument/2006/relationships/slideLayout" Target="../slideLayouts/slideLayout1.xml"/><Relationship Id="rId16" Type="http://schemas.openxmlformats.org/officeDocument/2006/relationships/image" Target="../media/image108.wmf"/><Relationship Id="rId1" Type="http://schemas.openxmlformats.org/officeDocument/2006/relationships/vmlDrawing" Target="../drawings/vmlDrawing27.vml"/><Relationship Id="rId6" Type="http://schemas.openxmlformats.org/officeDocument/2006/relationships/oleObject" Target="../embeddings/oleObject106.bin"/><Relationship Id="rId11" Type="http://schemas.openxmlformats.org/officeDocument/2006/relationships/oleObject" Target="../embeddings/oleObject109.bin"/><Relationship Id="rId5" Type="http://schemas.openxmlformats.org/officeDocument/2006/relationships/image" Target="../media/image103.wmf"/><Relationship Id="rId15" Type="http://schemas.openxmlformats.org/officeDocument/2006/relationships/oleObject" Target="../embeddings/oleObject111.bin"/><Relationship Id="rId10" Type="http://schemas.openxmlformats.org/officeDocument/2006/relationships/image" Target="../media/image105.wmf"/><Relationship Id="rId4" Type="http://schemas.openxmlformats.org/officeDocument/2006/relationships/oleObject" Target="../embeddings/oleObject105.bin"/><Relationship Id="rId9" Type="http://schemas.openxmlformats.org/officeDocument/2006/relationships/oleObject" Target="../embeddings/oleObject108.bin"/><Relationship Id="rId14" Type="http://schemas.openxmlformats.org/officeDocument/2006/relationships/image" Target="../media/image107.wmf"/></Relationships>
</file>

<file path=ppt/slides/_rels/slide43.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43.xml"/><Relationship Id="rId1" Type="http://schemas.openxmlformats.org/officeDocument/2006/relationships/slideLayout" Target="../slideLayouts/slideLayout1.xml"/><Relationship Id="rId4" Type="http://schemas.openxmlformats.org/officeDocument/2006/relationships/image" Target="../media/image111.png"/></Relationships>
</file>

<file path=ppt/slides/_rels/slide44.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44.xml"/><Relationship Id="rId1" Type="http://schemas.openxmlformats.org/officeDocument/2006/relationships/slideLayout" Target="../slideLayouts/slideLayout1.xml"/><Relationship Id="rId4" Type="http://schemas.openxmlformats.org/officeDocument/2006/relationships/image" Target="../media/image113.png"/></Relationships>
</file>

<file path=ppt/slides/_rels/slide45.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hyperlink" Target="http://www.google.com.sa/url?url=http://elixirind.com/product/aluminum-extrusion/aluminum-extrusion&amp;rct=j&amp;frm=1&amp;q=&amp;esrc=s&amp;sa=U&amp;ei=7KMjVKCSFrOM7AbzsoC4Dg&amp;ved=0CBYQ9QEwAQ&amp;usg=AFQjCNEkVFUSveie8oGORYOiykF93m5dgA" TargetMode="External"/><Relationship Id="rId7" Type="http://schemas.openxmlformats.org/officeDocument/2006/relationships/hyperlink" Target="http://www.google.com.sa/url?url=http://www.ecvv.com/product/3886538.html&amp;rct=j&amp;frm=1&amp;q=&amp;esrc=s&amp;sa=U&amp;ei=7KMjVKCSFrOM7AbzsoC4Dg&amp;ved=0CDYQ9QEwEQ&amp;usg=AFQjCNFlsoP2a_RuOBwUzOQ07c4CKVcH7w" TargetMode="External"/><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0.jpeg"/><Relationship Id="rId11" Type="http://schemas.openxmlformats.org/officeDocument/2006/relationships/image" Target="../media/image13.jpeg"/><Relationship Id="rId5" Type="http://schemas.openxmlformats.org/officeDocument/2006/relationships/hyperlink" Target="http://www.google.com.sa/url?url=http://www.indiamart.com/malabarextrusion/&amp;rct=j&amp;frm=1&amp;q=&amp;esrc=s&amp;sa=U&amp;ei=7KMjVKCSFrOM7AbzsoC4Dg&amp;ved=0CCQQ9QEwCA&amp;usg=AFQjCNEHIIhC7RXtrfXYEjkGv9UQLYV5uA" TargetMode="External"/><Relationship Id="rId10" Type="http://schemas.openxmlformats.org/officeDocument/2006/relationships/image" Target="../media/image12.jpeg"/><Relationship Id="rId4" Type="http://schemas.openxmlformats.org/officeDocument/2006/relationships/image" Target="../media/image9.jpeg"/><Relationship Id="rId9" Type="http://schemas.openxmlformats.org/officeDocument/2006/relationships/hyperlink" Target="http://www.google.com.sa/url?url=http://www.sapagroup.com/en/na/profiles/what-is-extruded-aluminum/&amp;rct=j&amp;frm=1&amp;q=&amp;esrc=s&amp;sa=U&amp;ei=7KMjVKCSFrOM7AbzsoC4Dg&amp;ved=0CDgQ9QEwEg&amp;usg=AFQjCNHrjTvXXZwIg-1HpZHWywMMWu1QGQ"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15A3FF3C-05D7-4BFA-B7FA-1DA333E1726A}" type="datetime1">
              <a:rPr lang="en-US" smtClean="0"/>
              <a:t>20/3/2017</a:t>
            </a:fld>
            <a:endParaRPr lang="en-US" dirty="0"/>
          </a:p>
        </p:txBody>
      </p:sp>
      <p:sp>
        <p:nvSpPr>
          <p:cNvPr id="8" name="Footer Placeholder 7"/>
          <p:cNvSpPr>
            <a:spLocks noGrp="1"/>
          </p:cNvSpPr>
          <p:nvPr>
            <p:ph type="ftr" sz="quarter" idx="11"/>
          </p:nvPr>
        </p:nvSpPr>
        <p:spPr/>
        <p:txBody>
          <a:bodyPr/>
          <a:lstStyle/>
          <a:p>
            <a:r>
              <a:rPr lang="en-US" smtClean="0"/>
              <a:t>Chapter 5: Extrusion and rod drawing - IE252 </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a:t>
            </a:fld>
            <a:endParaRPr lang="en-US" dirty="0"/>
          </a:p>
        </p:txBody>
      </p:sp>
      <p:sp>
        <p:nvSpPr>
          <p:cNvPr id="10" name="Rectangle 2"/>
          <p:cNvSpPr txBox="1">
            <a:spLocks noChangeArrowheads="1"/>
          </p:cNvSpPr>
          <p:nvPr/>
        </p:nvSpPr>
        <p:spPr>
          <a:xfrm>
            <a:off x="428596" y="1500174"/>
            <a:ext cx="7772400" cy="1143000"/>
          </a:xfrm>
          <a:prstGeom prst="rect">
            <a:avLst/>
          </a:prstGeom>
        </p:spPr>
        <p:txBody>
          <a:bodyPr vert="horz" lIns="91440" tIns="45720" rIns="91440" bIns="45720" rtlCol="0" anchor="b">
            <a:noAutofit/>
          </a:bodyPr>
          <a:lstStyle/>
          <a:p>
            <a:pPr lvl="0">
              <a:spcBef>
                <a:spcPct val="0"/>
              </a:spcBef>
              <a:defRPr/>
            </a:pPr>
            <a:r>
              <a:rPr lang="en-US" sz="7200" spc="-100" dirty="0" smtClean="0">
                <a:solidFill>
                  <a:schemeClr val="tx2"/>
                </a:solidFill>
                <a:latin typeface="+mj-lt"/>
                <a:ea typeface="+mj-ea"/>
                <a:cs typeface="+mj-cs"/>
              </a:rPr>
              <a:t>        Chapter 5</a:t>
            </a:r>
            <a:r>
              <a:rPr kumimoji="0" lang="en-US" sz="72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7200" b="0" i="0" u="none" strike="noStrike" kern="1200" cap="none" spc="-100" normalizeH="0" baseline="0" noProof="0" dirty="0" smtClean="0">
                <a:ln>
                  <a:noFill/>
                </a:ln>
                <a:solidFill>
                  <a:schemeClr val="tx2"/>
                </a:solidFill>
                <a:effectLst/>
                <a:uLnTx/>
                <a:uFillTx/>
                <a:latin typeface="+mj-lt"/>
                <a:ea typeface="+mj-ea"/>
                <a:cs typeface="+mj-cs"/>
              </a:rPr>
            </a:br>
            <a:r>
              <a:rPr kumimoji="0" lang="en-US" sz="7200" b="0" i="0" u="none" strike="noStrike" kern="1200" cap="none" spc="-100" normalizeH="0" baseline="0" noProof="0" dirty="0" smtClean="0">
                <a:ln>
                  <a:noFill/>
                </a:ln>
                <a:solidFill>
                  <a:schemeClr val="tx2"/>
                </a:solidFill>
                <a:effectLst/>
                <a:uLnTx/>
                <a:uFillTx/>
                <a:latin typeface="+mj-lt"/>
                <a:ea typeface="+mj-ea"/>
                <a:cs typeface="+mj-cs"/>
              </a:rPr>
              <a:t>   </a:t>
            </a:r>
            <a:r>
              <a:rPr kumimoji="0" lang="en-US" sz="2400" b="0" i="0" u="none" strike="noStrike" kern="1200" cap="none" spc="-100" normalizeH="0" baseline="0" noProof="0" dirty="0" smtClean="0">
                <a:ln>
                  <a:noFill/>
                </a:ln>
                <a:solidFill>
                  <a:schemeClr val="tx1">
                    <a:tint val="75000"/>
                  </a:schemeClr>
                </a:solidFill>
                <a:effectLst/>
                <a:uLnTx/>
                <a:uFillTx/>
                <a:latin typeface="+mj-lt"/>
                <a:ea typeface="+mj-ea"/>
                <a:cs typeface="+mj-cs"/>
              </a:rPr>
              <a:t>Power</a:t>
            </a:r>
            <a:r>
              <a:rPr kumimoji="0" lang="en-US" sz="2400" b="0" i="0" u="none" strike="noStrike" kern="1200" cap="none" spc="-100" normalizeH="0" noProof="0" dirty="0" smtClean="0">
                <a:ln>
                  <a:noFill/>
                </a:ln>
                <a:solidFill>
                  <a:schemeClr val="tx1">
                    <a:tint val="75000"/>
                  </a:schemeClr>
                </a:solidFill>
                <a:effectLst/>
                <a:uLnTx/>
                <a:uFillTx/>
                <a:latin typeface="+mj-lt"/>
                <a:ea typeface="+mj-ea"/>
                <a:cs typeface="+mj-cs"/>
              </a:rPr>
              <a:t> Estimation in </a:t>
            </a:r>
            <a:r>
              <a:rPr lang="en-US" sz="2400" spc="-100" dirty="0" smtClean="0">
                <a:solidFill>
                  <a:schemeClr val="tx1">
                    <a:tint val="75000"/>
                  </a:schemeClr>
                </a:solidFill>
                <a:latin typeface="+mj-lt"/>
                <a:ea typeface="+mj-ea"/>
                <a:cs typeface="+mj-cs"/>
              </a:rPr>
              <a:t>Extrusion and Wire-rod Drawing</a:t>
            </a:r>
            <a:endParaRPr lang="en-US" sz="2400" dirty="0" smtClean="0">
              <a:solidFill>
                <a:schemeClr val="tx1">
                  <a:tint val="75000"/>
                </a:schemeClr>
              </a:solidFill>
            </a:endParaRPr>
          </a:p>
        </p:txBody>
      </p:sp>
      <p:pic>
        <p:nvPicPr>
          <p:cNvPr id="2" name="Picture 2"/>
          <p:cNvPicPr>
            <a:picLocks noChangeAspect="1" noChangeArrowheads="1"/>
          </p:cNvPicPr>
          <p:nvPr/>
        </p:nvPicPr>
        <p:blipFill>
          <a:blip r:embed="rId3">
            <a:lum bright="-29000" contrast="37000"/>
          </a:blip>
          <a:srcRect l="13476" t="42481" r="43164" b="34814"/>
          <a:stretch>
            <a:fillRect/>
          </a:stretch>
        </p:blipFill>
        <p:spPr bwMode="auto">
          <a:xfrm>
            <a:off x="1000099" y="2643182"/>
            <a:ext cx="6309589" cy="2643206"/>
          </a:xfrm>
          <a:prstGeom prst="rect">
            <a:avLst/>
          </a:prstGeom>
          <a:noFill/>
          <a:ln w="9525">
            <a:noFill/>
            <a:miter lim="800000"/>
            <a:headEnd/>
            <a:tailEnd/>
          </a:ln>
          <a:effectLst/>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CCB77D25-BB4C-407F-B0B2-A6D9D37A611C}" type="datetime1">
              <a:rPr lang="en-US" smtClean="0"/>
              <a:t>20/3/2017</a:t>
            </a:fld>
            <a:endParaRPr lang="en-US" dirty="0"/>
          </a:p>
        </p:txBody>
      </p:sp>
      <p:sp>
        <p:nvSpPr>
          <p:cNvPr id="8" name="Footer Placeholder 7"/>
          <p:cNvSpPr>
            <a:spLocks noGrp="1"/>
          </p:cNvSpPr>
          <p:nvPr>
            <p:ph type="ftr" sz="quarter" idx="11"/>
          </p:nvPr>
        </p:nvSpPr>
        <p:spPr/>
        <p:txBody>
          <a:bodyPr/>
          <a:lstStyle/>
          <a:p>
            <a:r>
              <a:rPr lang="en-US" smtClean="0"/>
              <a:t>Chapter 5: Extrusion and rod drawing - IE252 </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10</a:t>
            </a:fld>
            <a:endParaRPr lang="en-US" dirty="0"/>
          </a:p>
        </p:txBody>
      </p:sp>
      <p:sp>
        <p:nvSpPr>
          <p:cNvPr id="10" name="Rectangle 2"/>
          <p:cNvSpPr txBox="1">
            <a:spLocks noChangeArrowheads="1"/>
          </p:cNvSpPr>
          <p:nvPr/>
        </p:nvSpPr>
        <p:spPr>
          <a:xfrm>
            <a:off x="214282" y="357166"/>
            <a:ext cx="7772400" cy="428620"/>
          </a:xfrm>
          <a:prstGeom prst="rect">
            <a:avLst/>
          </a:prstGeom>
        </p:spPr>
        <p:txBody>
          <a:bodyPr vert="horz" lIns="91440" tIns="45720" rIns="91440" bIns="45720" rtlCol="0" anchor="b">
            <a:noAutofit/>
          </a:bodyPr>
          <a:lstStyle/>
          <a:p>
            <a:pPr lvl="0">
              <a:spcBef>
                <a:spcPct val="0"/>
              </a:spcBef>
              <a:defRPr/>
            </a:pPr>
            <a:endParaRPr lang="en-US" sz="700" b="1" dirty="0" smtClean="0">
              <a:solidFill>
                <a:schemeClr val="bg1">
                  <a:lumMod val="50000"/>
                </a:schemeClr>
              </a:solidFill>
            </a:endParaRPr>
          </a:p>
        </p:txBody>
      </p:sp>
      <p:sp>
        <p:nvSpPr>
          <p:cNvPr id="12" name="Rectangle 11"/>
          <p:cNvSpPr/>
          <p:nvPr/>
        </p:nvSpPr>
        <p:spPr>
          <a:xfrm>
            <a:off x="428596" y="785795"/>
            <a:ext cx="7786742" cy="923330"/>
          </a:xfrm>
          <a:prstGeom prst="rect">
            <a:avLst/>
          </a:prstGeom>
        </p:spPr>
        <p:txBody>
          <a:bodyPr wrap="square">
            <a:spAutoFit/>
          </a:bodyPr>
          <a:lstStyle/>
          <a:p>
            <a:endParaRPr lang="en-US" dirty="0" smtClean="0"/>
          </a:p>
          <a:p>
            <a:r>
              <a:rPr lang="en-US" b="1" i="1" dirty="0" smtClean="0">
                <a:solidFill>
                  <a:srgbClr val="C00000"/>
                </a:solidFill>
              </a:rPr>
              <a:t>Effective stress and strain for extrusion</a:t>
            </a:r>
            <a:r>
              <a:rPr lang="en-US" dirty="0" smtClean="0">
                <a:solidFill>
                  <a:srgbClr val="C00000"/>
                </a:solidFill>
              </a:rPr>
              <a:t> </a:t>
            </a:r>
          </a:p>
          <a:p>
            <a:r>
              <a:rPr lang="en-US" dirty="0" smtClean="0"/>
              <a:t> </a:t>
            </a:r>
            <a:endParaRPr lang="en-US" b="1" i="1" dirty="0"/>
          </a:p>
        </p:txBody>
      </p:sp>
      <p:sp>
        <p:nvSpPr>
          <p:cNvPr id="16" name="Rectangle 2"/>
          <p:cNvSpPr txBox="1">
            <a:spLocks noChangeArrowheads="1"/>
          </p:cNvSpPr>
          <p:nvPr/>
        </p:nvSpPr>
        <p:spPr>
          <a:xfrm>
            <a:off x="366682" y="509566"/>
            <a:ext cx="7772400" cy="428620"/>
          </a:xfrm>
          <a:prstGeom prst="rect">
            <a:avLst/>
          </a:prstGeom>
        </p:spPr>
        <p:txBody>
          <a:bodyPr vert="horz" lIns="91440" tIns="45720" rIns="91440" bIns="45720" rtlCol="0" anchor="b">
            <a:noAutofit/>
          </a:bodyPr>
          <a:lstStyle/>
          <a:p>
            <a:pPr lvl="0">
              <a:spcBef>
                <a:spcPct val="0"/>
              </a:spcBef>
              <a:defRPr/>
            </a:pP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5.1 Extrusion</a:t>
            </a:r>
          </a:p>
          <a:p>
            <a:pPr lvl="0">
              <a:spcBef>
                <a:spcPct val="0"/>
              </a:spcBef>
              <a:defRPr/>
            </a:pPr>
            <a:r>
              <a:rPr lang="en-US" sz="2000" b="1" spc="-100" dirty="0" smtClean="0">
                <a:solidFill>
                  <a:schemeClr val="bg1">
                    <a:lumMod val="50000"/>
                  </a:schemeClr>
                </a:solidFill>
                <a:latin typeface="+mj-lt"/>
                <a:ea typeface="+mj-ea"/>
                <a:cs typeface="+mj-cs"/>
              </a:rPr>
              <a:t>5.1.2 Extrusion Processes </a:t>
            </a:r>
            <a:endParaRPr lang="en-US" sz="700" b="1" dirty="0" smtClean="0">
              <a:solidFill>
                <a:schemeClr val="bg1">
                  <a:lumMod val="50000"/>
                </a:schemeClr>
              </a:solidFill>
            </a:endParaRPr>
          </a:p>
        </p:txBody>
      </p:sp>
      <p:pic>
        <p:nvPicPr>
          <p:cNvPr id="30722" name="Picture 2"/>
          <p:cNvPicPr>
            <a:picLocks noChangeAspect="1" noChangeArrowheads="1"/>
          </p:cNvPicPr>
          <p:nvPr/>
        </p:nvPicPr>
        <p:blipFill>
          <a:blip r:embed="rId4"/>
          <a:srcRect l="4101" t="35889" r="15039" b="34814"/>
          <a:stretch>
            <a:fillRect/>
          </a:stretch>
        </p:blipFill>
        <p:spPr bwMode="auto">
          <a:xfrm>
            <a:off x="357158" y="1428736"/>
            <a:ext cx="7143800" cy="2070667"/>
          </a:xfrm>
          <a:prstGeom prst="rect">
            <a:avLst/>
          </a:prstGeom>
          <a:noFill/>
          <a:ln w="9525">
            <a:noFill/>
            <a:miter lim="800000"/>
            <a:headEnd/>
            <a:tailEnd/>
          </a:ln>
          <a:effectLst/>
        </p:spPr>
      </p:pic>
      <p:sp>
        <p:nvSpPr>
          <p:cNvPr id="11" name="Rectangle 10"/>
          <p:cNvSpPr/>
          <p:nvPr/>
        </p:nvSpPr>
        <p:spPr>
          <a:xfrm>
            <a:off x="214282" y="3286124"/>
            <a:ext cx="8215370" cy="707886"/>
          </a:xfrm>
          <a:prstGeom prst="rect">
            <a:avLst/>
          </a:prstGeom>
        </p:spPr>
        <p:txBody>
          <a:bodyPr wrap="square">
            <a:spAutoFit/>
          </a:bodyPr>
          <a:lstStyle/>
          <a:p>
            <a:pPr>
              <a:buFont typeface="Wingdings" pitchFamily="2" charset="2"/>
              <a:buChar char="Ø"/>
            </a:pPr>
            <a:r>
              <a:rPr lang="en-US" sz="2000" dirty="0" smtClean="0"/>
              <a:t>The principle stresses along direction 2 and 3 are equal, due to billet </a:t>
            </a:r>
            <a:r>
              <a:rPr lang="en-US" sz="2000" dirty="0" err="1" smtClean="0"/>
              <a:t>axi</a:t>
            </a:r>
            <a:r>
              <a:rPr lang="en-US" sz="2000" dirty="0" smtClean="0"/>
              <a:t>- symmetric. Hence, </a:t>
            </a:r>
            <a:r>
              <a:rPr lang="en-US" sz="2000" b="1" dirty="0" smtClean="0">
                <a:solidFill>
                  <a:srgbClr val="C00000"/>
                </a:solidFill>
              </a:rPr>
              <a:t>the effective stress </a:t>
            </a:r>
            <a:r>
              <a:rPr lang="en-US" sz="2000" dirty="0" smtClean="0"/>
              <a:t>is obtained as follows;</a:t>
            </a:r>
            <a:endParaRPr lang="en-US" sz="2000" dirty="0"/>
          </a:p>
        </p:txBody>
      </p:sp>
      <p:sp>
        <p:nvSpPr>
          <p:cNvPr id="3072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0723" name="Object 3"/>
          <p:cNvGraphicFramePr>
            <a:graphicFrameLocks noChangeAspect="1"/>
          </p:cNvGraphicFramePr>
          <p:nvPr/>
        </p:nvGraphicFramePr>
        <p:xfrm>
          <a:off x="214282" y="3929066"/>
          <a:ext cx="7265767" cy="714380"/>
        </p:xfrm>
        <a:graphic>
          <a:graphicData uri="http://schemas.openxmlformats.org/presentationml/2006/ole">
            <mc:AlternateContent xmlns:mc="http://schemas.openxmlformats.org/markup-compatibility/2006">
              <mc:Choice xmlns:v="urn:schemas-microsoft-com:vml" Requires="v">
                <p:oleObj spid="_x0000_s30737" name="معادلة" r:id="rId5" imgW="3975100" imgH="393700" progId="Equation.3">
                  <p:embed/>
                </p:oleObj>
              </mc:Choice>
              <mc:Fallback>
                <p:oleObj name="معادلة" r:id="rId5" imgW="3975100" imgH="393700" progId="Equation.3">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4282" y="3929066"/>
                        <a:ext cx="7265767" cy="7143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725"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5" name="Rectangle 14"/>
          <p:cNvSpPr/>
          <p:nvPr/>
        </p:nvSpPr>
        <p:spPr>
          <a:xfrm>
            <a:off x="7572396" y="4131238"/>
            <a:ext cx="928267" cy="369332"/>
          </a:xfrm>
          <a:prstGeom prst="rect">
            <a:avLst/>
          </a:prstGeom>
        </p:spPr>
        <p:txBody>
          <a:bodyPr wrap="none">
            <a:spAutoFit/>
          </a:bodyPr>
          <a:lstStyle/>
          <a:p>
            <a:r>
              <a:rPr lang="en-US" dirty="0" smtClean="0"/>
              <a:t>Eq. 5.1a</a:t>
            </a:r>
            <a:endParaRPr lang="en-US" dirty="0"/>
          </a:p>
        </p:txBody>
      </p:sp>
      <p:sp>
        <p:nvSpPr>
          <p:cNvPr id="3072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0726" name="Object 6"/>
          <p:cNvGraphicFramePr>
            <a:graphicFrameLocks noChangeAspect="1"/>
          </p:cNvGraphicFramePr>
          <p:nvPr/>
        </p:nvGraphicFramePr>
        <p:xfrm>
          <a:off x="223527" y="5143512"/>
          <a:ext cx="6134423" cy="1584881"/>
        </p:xfrm>
        <a:graphic>
          <a:graphicData uri="http://schemas.openxmlformats.org/presentationml/2006/ole">
            <mc:AlternateContent xmlns:mc="http://schemas.openxmlformats.org/markup-compatibility/2006">
              <mc:Choice xmlns:v="urn:schemas-microsoft-com:vml" Requires="v">
                <p:oleObj spid="_x0000_s30738" name="معادلة" r:id="rId7" imgW="3136900" imgH="812800" progId="Equation.3">
                  <p:embed/>
                </p:oleObj>
              </mc:Choice>
              <mc:Fallback>
                <p:oleObj name="معادلة" r:id="rId7" imgW="3136900" imgH="812800" progId="Equation.3">
                  <p:embed/>
                  <p:pic>
                    <p:nvPicPr>
                      <p:cNvPr id="0"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3527" y="5143512"/>
                        <a:ext cx="6134423" cy="158488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728" name="Rectangle 8"/>
          <p:cNvSpPr>
            <a:spLocks noChangeArrowheads="1"/>
          </p:cNvSpPr>
          <p:nvPr/>
        </p:nvSpPr>
        <p:spPr bwMode="auto">
          <a:xfrm>
            <a:off x="0" y="809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9" name="Rectangle 18"/>
          <p:cNvSpPr/>
          <p:nvPr/>
        </p:nvSpPr>
        <p:spPr>
          <a:xfrm>
            <a:off x="214282" y="4714884"/>
            <a:ext cx="655949" cy="369332"/>
          </a:xfrm>
          <a:prstGeom prst="rect">
            <a:avLst/>
          </a:prstGeom>
        </p:spPr>
        <p:txBody>
          <a:bodyPr wrap="none">
            <a:spAutoFit/>
          </a:bodyPr>
          <a:lstStyle/>
          <a:p>
            <a:r>
              <a:rPr lang="en-US" dirty="0" smtClean="0"/>
              <a:t>Then</a:t>
            </a:r>
            <a:endParaRPr lang="en-US" dirty="0"/>
          </a:p>
        </p:txBody>
      </p:sp>
      <p:sp>
        <p:nvSpPr>
          <p:cNvPr id="20" name="Rectangle 19"/>
          <p:cNvSpPr/>
          <p:nvPr/>
        </p:nvSpPr>
        <p:spPr>
          <a:xfrm>
            <a:off x="7572396" y="6072206"/>
            <a:ext cx="817660" cy="369332"/>
          </a:xfrm>
          <a:prstGeom prst="rect">
            <a:avLst/>
          </a:prstGeom>
        </p:spPr>
        <p:txBody>
          <a:bodyPr wrap="none">
            <a:spAutoFit/>
          </a:bodyPr>
          <a:lstStyle/>
          <a:p>
            <a:r>
              <a:rPr lang="en-US" dirty="0" smtClean="0"/>
              <a:t>Eq. 5.1</a:t>
            </a:r>
            <a:endParaRPr lang="en-US" dirty="0"/>
          </a:p>
        </p:txBody>
      </p:sp>
      <p:sp>
        <p:nvSpPr>
          <p:cNvPr id="21" name="Rounded Rectangle 20"/>
          <p:cNvSpPr/>
          <p:nvPr/>
        </p:nvSpPr>
        <p:spPr>
          <a:xfrm>
            <a:off x="142844" y="6000768"/>
            <a:ext cx="6286544" cy="71438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E48E555-9739-4E56-9A4D-3D05924ED923}" type="datetime1">
              <a:rPr lang="en-US" smtClean="0"/>
              <a:t>20/3/2017</a:t>
            </a:fld>
            <a:endParaRPr lang="en-US" dirty="0"/>
          </a:p>
        </p:txBody>
      </p:sp>
      <p:sp>
        <p:nvSpPr>
          <p:cNvPr id="8" name="Footer Placeholder 7"/>
          <p:cNvSpPr>
            <a:spLocks noGrp="1"/>
          </p:cNvSpPr>
          <p:nvPr>
            <p:ph type="ftr" sz="quarter" idx="11"/>
          </p:nvPr>
        </p:nvSpPr>
        <p:spPr/>
        <p:txBody>
          <a:bodyPr/>
          <a:lstStyle/>
          <a:p>
            <a:r>
              <a:rPr lang="en-US" smtClean="0"/>
              <a:t>Chapter 5: Extrusion and rod drawing - IE252 </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11</a:t>
            </a:fld>
            <a:endParaRPr lang="en-US"/>
          </a:p>
        </p:txBody>
      </p:sp>
      <p:sp>
        <p:nvSpPr>
          <p:cNvPr id="10" name="Rectangle 2"/>
          <p:cNvSpPr txBox="1">
            <a:spLocks noChangeArrowheads="1"/>
          </p:cNvSpPr>
          <p:nvPr/>
        </p:nvSpPr>
        <p:spPr>
          <a:xfrm>
            <a:off x="214282" y="357166"/>
            <a:ext cx="7772400" cy="428620"/>
          </a:xfrm>
          <a:prstGeom prst="rect">
            <a:avLst/>
          </a:prstGeom>
        </p:spPr>
        <p:txBody>
          <a:bodyPr vert="horz" lIns="91440" tIns="45720" rIns="91440" bIns="45720" rtlCol="0" anchor="b">
            <a:noAutofit/>
          </a:bodyPr>
          <a:lstStyle/>
          <a:p>
            <a:pPr lvl="0">
              <a:spcBef>
                <a:spcPct val="0"/>
              </a:spcBef>
              <a:defRPr/>
            </a:pPr>
            <a:endParaRPr lang="en-US" sz="700" b="1" dirty="0" smtClean="0">
              <a:solidFill>
                <a:schemeClr val="bg1">
                  <a:lumMod val="50000"/>
                </a:schemeClr>
              </a:solidFill>
            </a:endParaRPr>
          </a:p>
        </p:txBody>
      </p:sp>
      <p:sp>
        <p:nvSpPr>
          <p:cNvPr id="12" name="Rectangle 11"/>
          <p:cNvSpPr/>
          <p:nvPr/>
        </p:nvSpPr>
        <p:spPr>
          <a:xfrm>
            <a:off x="428596" y="785795"/>
            <a:ext cx="7786742" cy="923330"/>
          </a:xfrm>
          <a:prstGeom prst="rect">
            <a:avLst/>
          </a:prstGeom>
        </p:spPr>
        <p:txBody>
          <a:bodyPr wrap="square">
            <a:spAutoFit/>
          </a:bodyPr>
          <a:lstStyle/>
          <a:p>
            <a:endParaRPr lang="en-US" dirty="0" smtClean="0"/>
          </a:p>
          <a:p>
            <a:r>
              <a:rPr lang="en-US" b="1" i="1" dirty="0" smtClean="0">
                <a:solidFill>
                  <a:srgbClr val="C00000"/>
                </a:solidFill>
              </a:rPr>
              <a:t>Effective stress and strain for extrusion</a:t>
            </a:r>
            <a:r>
              <a:rPr lang="en-US" dirty="0" smtClean="0">
                <a:solidFill>
                  <a:srgbClr val="C00000"/>
                </a:solidFill>
              </a:rPr>
              <a:t> </a:t>
            </a:r>
          </a:p>
          <a:p>
            <a:r>
              <a:rPr lang="en-US" dirty="0" smtClean="0"/>
              <a:t> </a:t>
            </a:r>
            <a:endParaRPr lang="en-US" b="1" i="1" dirty="0"/>
          </a:p>
        </p:txBody>
      </p:sp>
      <p:sp>
        <p:nvSpPr>
          <p:cNvPr id="16" name="Rectangle 2"/>
          <p:cNvSpPr txBox="1">
            <a:spLocks noChangeArrowheads="1"/>
          </p:cNvSpPr>
          <p:nvPr/>
        </p:nvSpPr>
        <p:spPr>
          <a:xfrm>
            <a:off x="366682" y="509566"/>
            <a:ext cx="7772400" cy="428620"/>
          </a:xfrm>
          <a:prstGeom prst="rect">
            <a:avLst/>
          </a:prstGeom>
        </p:spPr>
        <p:txBody>
          <a:bodyPr vert="horz" lIns="91440" tIns="45720" rIns="91440" bIns="45720" rtlCol="0" anchor="b">
            <a:noAutofit/>
          </a:bodyPr>
          <a:lstStyle/>
          <a:p>
            <a:pPr lvl="0">
              <a:spcBef>
                <a:spcPct val="0"/>
              </a:spcBef>
              <a:defRPr/>
            </a:pP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5.1 Extrusion</a:t>
            </a:r>
          </a:p>
          <a:p>
            <a:pPr lvl="0">
              <a:spcBef>
                <a:spcPct val="0"/>
              </a:spcBef>
              <a:defRPr/>
            </a:pPr>
            <a:r>
              <a:rPr lang="en-US" sz="2000" b="1" spc="-100" dirty="0" smtClean="0">
                <a:solidFill>
                  <a:schemeClr val="bg1">
                    <a:lumMod val="50000"/>
                  </a:schemeClr>
                </a:solidFill>
                <a:latin typeface="+mj-lt"/>
                <a:ea typeface="+mj-ea"/>
                <a:cs typeface="+mj-cs"/>
              </a:rPr>
              <a:t>5.1.2 Extrusion Processes </a:t>
            </a:r>
            <a:endParaRPr lang="en-US" sz="700" b="1" dirty="0" smtClean="0">
              <a:solidFill>
                <a:schemeClr val="bg1">
                  <a:lumMod val="50000"/>
                </a:schemeClr>
              </a:solidFill>
            </a:endParaRPr>
          </a:p>
        </p:txBody>
      </p:sp>
      <p:pic>
        <p:nvPicPr>
          <p:cNvPr id="30722" name="Picture 2"/>
          <p:cNvPicPr>
            <a:picLocks noChangeAspect="1" noChangeArrowheads="1"/>
          </p:cNvPicPr>
          <p:nvPr/>
        </p:nvPicPr>
        <p:blipFill>
          <a:blip r:embed="rId4"/>
          <a:srcRect l="4101" t="35889" r="15039" b="34814"/>
          <a:stretch>
            <a:fillRect/>
          </a:stretch>
        </p:blipFill>
        <p:spPr bwMode="auto">
          <a:xfrm>
            <a:off x="357158" y="1428736"/>
            <a:ext cx="7143800" cy="2070667"/>
          </a:xfrm>
          <a:prstGeom prst="rect">
            <a:avLst/>
          </a:prstGeom>
          <a:noFill/>
          <a:ln w="9525">
            <a:noFill/>
            <a:miter lim="800000"/>
            <a:headEnd/>
            <a:tailEnd/>
          </a:ln>
          <a:effectLst/>
        </p:spPr>
      </p:pic>
      <p:sp>
        <p:nvSpPr>
          <p:cNvPr id="11" name="Rectangle 10"/>
          <p:cNvSpPr/>
          <p:nvPr/>
        </p:nvSpPr>
        <p:spPr>
          <a:xfrm>
            <a:off x="214282" y="3457518"/>
            <a:ext cx="8215370" cy="707886"/>
          </a:xfrm>
          <a:prstGeom prst="rect">
            <a:avLst/>
          </a:prstGeom>
        </p:spPr>
        <p:txBody>
          <a:bodyPr wrap="square">
            <a:spAutoFit/>
          </a:bodyPr>
          <a:lstStyle/>
          <a:p>
            <a:pPr>
              <a:buFont typeface="Wingdings" pitchFamily="2" charset="2"/>
              <a:buChar char="Ø"/>
            </a:pPr>
            <a:r>
              <a:rPr lang="en-US" sz="2000" dirty="0" smtClean="0"/>
              <a:t>The principle strains are :</a:t>
            </a:r>
          </a:p>
          <a:p>
            <a:pPr>
              <a:buFont typeface="Wingdings" pitchFamily="2" charset="2"/>
              <a:buChar char="Ø"/>
            </a:pPr>
            <a:r>
              <a:rPr lang="en-US" sz="2000" dirty="0" smtClean="0"/>
              <a:t>Using Volume constancy:</a:t>
            </a:r>
            <a:endParaRPr lang="en-US" sz="2000" dirty="0"/>
          </a:p>
        </p:txBody>
      </p:sp>
      <p:sp>
        <p:nvSpPr>
          <p:cNvPr id="3072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8" name="Rectangle 8"/>
          <p:cNvSpPr>
            <a:spLocks noChangeArrowheads="1"/>
          </p:cNvSpPr>
          <p:nvPr/>
        </p:nvSpPr>
        <p:spPr bwMode="auto">
          <a:xfrm>
            <a:off x="0" y="809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9" name="Rectangle 18"/>
          <p:cNvSpPr/>
          <p:nvPr/>
        </p:nvSpPr>
        <p:spPr>
          <a:xfrm>
            <a:off x="214282" y="4714884"/>
            <a:ext cx="2208874" cy="369332"/>
          </a:xfrm>
          <a:prstGeom prst="rect">
            <a:avLst/>
          </a:prstGeom>
        </p:spPr>
        <p:txBody>
          <a:bodyPr wrap="none">
            <a:spAutoFit/>
          </a:bodyPr>
          <a:lstStyle/>
          <a:p>
            <a:r>
              <a:rPr lang="en-US" dirty="0" smtClean="0"/>
              <a:t>Then effective strain :</a:t>
            </a:r>
            <a:endParaRPr lang="en-US" dirty="0"/>
          </a:p>
        </p:txBody>
      </p:sp>
      <p:sp>
        <p:nvSpPr>
          <p:cNvPr id="20" name="Rectangle 19"/>
          <p:cNvSpPr/>
          <p:nvPr/>
        </p:nvSpPr>
        <p:spPr>
          <a:xfrm>
            <a:off x="6715140" y="5572140"/>
            <a:ext cx="817660" cy="369332"/>
          </a:xfrm>
          <a:prstGeom prst="rect">
            <a:avLst/>
          </a:prstGeom>
        </p:spPr>
        <p:txBody>
          <a:bodyPr wrap="none">
            <a:spAutoFit/>
          </a:bodyPr>
          <a:lstStyle/>
          <a:p>
            <a:r>
              <a:rPr lang="en-US" dirty="0" smtClean="0"/>
              <a:t>Eq. 5.2</a:t>
            </a:r>
            <a:endParaRPr lang="en-US" dirty="0"/>
          </a:p>
        </p:txBody>
      </p:sp>
      <p:sp>
        <p:nvSpPr>
          <p:cNvPr id="21" name="Rounded Rectangle 20"/>
          <p:cNvSpPr/>
          <p:nvPr/>
        </p:nvSpPr>
        <p:spPr>
          <a:xfrm>
            <a:off x="142844" y="5214950"/>
            <a:ext cx="6286544" cy="107157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84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5844" name="Object 4"/>
          <p:cNvGraphicFramePr>
            <a:graphicFrameLocks noChangeAspect="1"/>
          </p:cNvGraphicFramePr>
          <p:nvPr/>
        </p:nvGraphicFramePr>
        <p:xfrm>
          <a:off x="3979230" y="3479172"/>
          <a:ext cx="2286016" cy="399653"/>
        </p:xfrm>
        <a:graphic>
          <a:graphicData uri="http://schemas.openxmlformats.org/presentationml/2006/ole">
            <mc:AlternateContent xmlns:mc="http://schemas.openxmlformats.org/markup-compatibility/2006">
              <mc:Choice xmlns:v="urn:schemas-microsoft-com:vml" Requires="v">
                <p:oleObj spid="_x0000_s35866" name="معادلة" r:id="rId5" imgW="1358310" imgH="241195" progId="Equation.3">
                  <p:embed/>
                </p:oleObj>
              </mc:Choice>
              <mc:Fallback>
                <p:oleObj name="معادلة" r:id="rId5" imgW="1358310" imgH="241195" progId="Equation.3">
                  <p:embed/>
                  <p:pic>
                    <p:nvPicPr>
                      <p:cNvPr id="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79230" y="3479172"/>
                        <a:ext cx="2286016" cy="39965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5846" name="Rectangle 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 name="Right Arrow 23"/>
          <p:cNvSpPr/>
          <p:nvPr/>
        </p:nvSpPr>
        <p:spPr>
          <a:xfrm>
            <a:off x="3214678" y="3571876"/>
            <a:ext cx="642942" cy="2143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84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5847" name="Object 7"/>
          <p:cNvGraphicFramePr>
            <a:graphicFrameLocks noChangeAspect="1"/>
          </p:cNvGraphicFramePr>
          <p:nvPr/>
        </p:nvGraphicFramePr>
        <p:xfrm>
          <a:off x="357158" y="4357694"/>
          <a:ext cx="7340255" cy="428628"/>
        </p:xfrm>
        <a:graphic>
          <a:graphicData uri="http://schemas.openxmlformats.org/presentationml/2006/ole">
            <mc:AlternateContent xmlns:mc="http://schemas.openxmlformats.org/markup-compatibility/2006">
              <mc:Choice xmlns:v="urn:schemas-microsoft-com:vml" Requires="v">
                <p:oleObj spid="_x0000_s35867" name="معادلة" r:id="rId7" imgW="3911600" imgH="228600" progId="Equation.3">
                  <p:embed/>
                </p:oleObj>
              </mc:Choice>
              <mc:Fallback>
                <p:oleObj name="معادلة" r:id="rId7" imgW="3911600" imgH="228600" progId="Equation.3">
                  <p:embed/>
                  <p:pic>
                    <p:nvPicPr>
                      <p:cNvPr id="0"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7158" y="4357694"/>
                        <a:ext cx="7340255" cy="42862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5849"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1"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5850" name="Object 10"/>
          <p:cNvGraphicFramePr>
            <a:graphicFrameLocks noChangeAspect="1"/>
          </p:cNvGraphicFramePr>
          <p:nvPr/>
        </p:nvGraphicFramePr>
        <p:xfrm>
          <a:off x="357158" y="5214950"/>
          <a:ext cx="4714908" cy="986282"/>
        </p:xfrm>
        <a:graphic>
          <a:graphicData uri="http://schemas.openxmlformats.org/presentationml/2006/ole">
            <mc:AlternateContent xmlns:mc="http://schemas.openxmlformats.org/markup-compatibility/2006">
              <mc:Choice xmlns:v="urn:schemas-microsoft-com:vml" Requires="v">
                <p:oleObj spid="_x0000_s35868" name="معادلة" r:id="rId9" imgW="1866090" imgH="393529" progId="Equation.3">
                  <p:embed/>
                </p:oleObj>
              </mc:Choice>
              <mc:Fallback>
                <p:oleObj name="معادلة" r:id="rId9" imgW="1866090" imgH="393529" progId="Equation.3">
                  <p:embed/>
                  <p:pic>
                    <p:nvPicPr>
                      <p:cNvPr id="0" name="Picture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7158" y="5214950"/>
                        <a:ext cx="4714908" cy="98628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5852"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1" name="Bent-Up Arrow 30"/>
          <p:cNvSpPr/>
          <p:nvPr/>
        </p:nvSpPr>
        <p:spPr>
          <a:xfrm flipV="1">
            <a:off x="3214678" y="3929066"/>
            <a:ext cx="428628" cy="357190"/>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56066F7A-6919-4BD4-89EB-DD652D5473E4}" type="datetime1">
              <a:rPr lang="en-US" smtClean="0"/>
              <a:t>20/3/2017</a:t>
            </a:fld>
            <a:endParaRPr lang="en-US" dirty="0"/>
          </a:p>
        </p:txBody>
      </p:sp>
      <p:sp>
        <p:nvSpPr>
          <p:cNvPr id="8" name="Footer Placeholder 7"/>
          <p:cNvSpPr>
            <a:spLocks noGrp="1"/>
          </p:cNvSpPr>
          <p:nvPr>
            <p:ph type="ftr" sz="quarter" idx="11"/>
          </p:nvPr>
        </p:nvSpPr>
        <p:spPr/>
        <p:txBody>
          <a:bodyPr/>
          <a:lstStyle/>
          <a:p>
            <a:r>
              <a:rPr lang="en-US" smtClean="0"/>
              <a:t>Chapter 5: Extrusion and rod drawing - IE252 </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12</a:t>
            </a:fld>
            <a:endParaRPr lang="en-US"/>
          </a:p>
        </p:txBody>
      </p:sp>
      <p:sp>
        <p:nvSpPr>
          <p:cNvPr id="10" name="Rectangle 2"/>
          <p:cNvSpPr txBox="1">
            <a:spLocks noChangeArrowheads="1"/>
          </p:cNvSpPr>
          <p:nvPr/>
        </p:nvSpPr>
        <p:spPr>
          <a:xfrm>
            <a:off x="214282" y="357166"/>
            <a:ext cx="7772400" cy="428620"/>
          </a:xfrm>
          <a:prstGeom prst="rect">
            <a:avLst/>
          </a:prstGeom>
        </p:spPr>
        <p:txBody>
          <a:bodyPr vert="horz" lIns="91440" tIns="45720" rIns="91440" bIns="45720" rtlCol="0" anchor="b">
            <a:noAutofit/>
          </a:bodyPr>
          <a:lstStyle/>
          <a:p>
            <a:pPr lvl="0">
              <a:spcBef>
                <a:spcPct val="0"/>
              </a:spcBef>
              <a:defRPr/>
            </a:pPr>
            <a:endParaRPr lang="en-US" sz="700" b="1" dirty="0" smtClean="0">
              <a:solidFill>
                <a:schemeClr val="bg1">
                  <a:lumMod val="50000"/>
                </a:schemeClr>
              </a:solidFill>
            </a:endParaRPr>
          </a:p>
        </p:txBody>
      </p:sp>
      <p:sp>
        <p:nvSpPr>
          <p:cNvPr id="12" name="Rectangle 11"/>
          <p:cNvSpPr/>
          <p:nvPr/>
        </p:nvSpPr>
        <p:spPr>
          <a:xfrm>
            <a:off x="357158" y="785795"/>
            <a:ext cx="7786742" cy="923330"/>
          </a:xfrm>
          <a:prstGeom prst="rect">
            <a:avLst/>
          </a:prstGeom>
        </p:spPr>
        <p:txBody>
          <a:bodyPr wrap="square">
            <a:spAutoFit/>
          </a:bodyPr>
          <a:lstStyle/>
          <a:p>
            <a:endParaRPr lang="en-US" dirty="0" smtClean="0"/>
          </a:p>
          <a:p>
            <a:r>
              <a:rPr lang="en-US" b="1" i="1" dirty="0" smtClean="0">
                <a:solidFill>
                  <a:srgbClr val="C00000"/>
                </a:solidFill>
              </a:rPr>
              <a:t>Definition of Extrusion Ratio</a:t>
            </a:r>
            <a:r>
              <a:rPr lang="en-US" dirty="0" smtClean="0">
                <a:solidFill>
                  <a:srgbClr val="C00000"/>
                </a:solidFill>
              </a:rPr>
              <a:t> </a:t>
            </a:r>
          </a:p>
          <a:p>
            <a:r>
              <a:rPr lang="en-US" dirty="0" smtClean="0"/>
              <a:t> </a:t>
            </a:r>
            <a:endParaRPr lang="en-US" b="1" i="1" dirty="0"/>
          </a:p>
        </p:txBody>
      </p:sp>
      <p:sp>
        <p:nvSpPr>
          <p:cNvPr id="16" name="Rectangle 2"/>
          <p:cNvSpPr txBox="1">
            <a:spLocks noChangeArrowheads="1"/>
          </p:cNvSpPr>
          <p:nvPr/>
        </p:nvSpPr>
        <p:spPr>
          <a:xfrm>
            <a:off x="366682" y="509566"/>
            <a:ext cx="7772400" cy="428620"/>
          </a:xfrm>
          <a:prstGeom prst="rect">
            <a:avLst/>
          </a:prstGeom>
        </p:spPr>
        <p:txBody>
          <a:bodyPr vert="horz" lIns="91440" tIns="45720" rIns="91440" bIns="45720" rtlCol="0" anchor="b">
            <a:noAutofit/>
          </a:bodyPr>
          <a:lstStyle/>
          <a:p>
            <a:pPr lvl="0">
              <a:spcBef>
                <a:spcPct val="0"/>
              </a:spcBef>
              <a:defRPr/>
            </a:pP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5.1 Extrusion</a:t>
            </a:r>
          </a:p>
          <a:p>
            <a:pPr lvl="0">
              <a:spcBef>
                <a:spcPct val="0"/>
              </a:spcBef>
              <a:defRPr/>
            </a:pPr>
            <a:r>
              <a:rPr lang="en-US" sz="2000" b="1" spc="-100" dirty="0" smtClean="0">
                <a:solidFill>
                  <a:schemeClr val="bg1">
                    <a:lumMod val="50000"/>
                  </a:schemeClr>
                </a:solidFill>
                <a:latin typeface="+mj-lt"/>
                <a:ea typeface="+mj-ea"/>
                <a:cs typeface="+mj-cs"/>
              </a:rPr>
              <a:t>5.1.2 Extrusion Processes </a:t>
            </a:r>
            <a:endParaRPr lang="en-US" sz="700" b="1" dirty="0" smtClean="0">
              <a:solidFill>
                <a:schemeClr val="bg1">
                  <a:lumMod val="50000"/>
                </a:schemeClr>
              </a:solidFill>
            </a:endParaRPr>
          </a:p>
        </p:txBody>
      </p:sp>
      <p:pic>
        <p:nvPicPr>
          <p:cNvPr id="30722" name="Picture 2"/>
          <p:cNvPicPr>
            <a:picLocks noChangeAspect="1" noChangeArrowheads="1"/>
          </p:cNvPicPr>
          <p:nvPr/>
        </p:nvPicPr>
        <p:blipFill>
          <a:blip r:embed="rId4"/>
          <a:srcRect l="4101" t="35889" r="15039" b="34814"/>
          <a:stretch>
            <a:fillRect/>
          </a:stretch>
        </p:blipFill>
        <p:spPr bwMode="auto">
          <a:xfrm>
            <a:off x="357158" y="1428736"/>
            <a:ext cx="7143800" cy="2070667"/>
          </a:xfrm>
          <a:prstGeom prst="rect">
            <a:avLst/>
          </a:prstGeom>
          <a:noFill/>
          <a:ln w="9525">
            <a:noFill/>
            <a:miter lim="800000"/>
            <a:headEnd/>
            <a:tailEnd/>
          </a:ln>
          <a:effectLst/>
        </p:spPr>
      </p:pic>
      <p:sp>
        <p:nvSpPr>
          <p:cNvPr id="3072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8" name="Rectangle 8"/>
          <p:cNvSpPr>
            <a:spLocks noChangeArrowheads="1"/>
          </p:cNvSpPr>
          <p:nvPr/>
        </p:nvSpPr>
        <p:spPr bwMode="auto">
          <a:xfrm>
            <a:off x="0" y="809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 name="Rectangle 19"/>
          <p:cNvSpPr/>
          <p:nvPr/>
        </p:nvSpPr>
        <p:spPr>
          <a:xfrm>
            <a:off x="6786578" y="5072074"/>
            <a:ext cx="817660" cy="369332"/>
          </a:xfrm>
          <a:prstGeom prst="rect">
            <a:avLst/>
          </a:prstGeom>
        </p:spPr>
        <p:txBody>
          <a:bodyPr wrap="none">
            <a:spAutoFit/>
          </a:bodyPr>
          <a:lstStyle/>
          <a:p>
            <a:r>
              <a:rPr lang="en-US" dirty="0" smtClean="0"/>
              <a:t>Eq. 5.3</a:t>
            </a:r>
            <a:endParaRPr lang="en-US" dirty="0"/>
          </a:p>
        </p:txBody>
      </p:sp>
      <p:sp>
        <p:nvSpPr>
          <p:cNvPr id="21" name="Rounded Rectangle 20"/>
          <p:cNvSpPr/>
          <p:nvPr/>
        </p:nvSpPr>
        <p:spPr>
          <a:xfrm>
            <a:off x="285720" y="4857760"/>
            <a:ext cx="6286544" cy="857256"/>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84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6" name="Rectangle 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 name="Right Arrow 23"/>
          <p:cNvSpPr/>
          <p:nvPr/>
        </p:nvSpPr>
        <p:spPr>
          <a:xfrm>
            <a:off x="6643702" y="357166"/>
            <a:ext cx="642942" cy="2143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84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9"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1"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2"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 name="Rectangle 27"/>
          <p:cNvSpPr/>
          <p:nvPr/>
        </p:nvSpPr>
        <p:spPr>
          <a:xfrm>
            <a:off x="285720" y="3929066"/>
            <a:ext cx="8001056" cy="954107"/>
          </a:xfrm>
          <a:prstGeom prst="rect">
            <a:avLst/>
          </a:prstGeom>
        </p:spPr>
        <p:txBody>
          <a:bodyPr wrap="square">
            <a:spAutoFit/>
          </a:bodyPr>
          <a:lstStyle/>
          <a:p>
            <a:r>
              <a:rPr lang="en-US" b="1" i="1" dirty="0" smtClean="0">
                <a:solidFill>
                  <a:srgbClr val="C00000"/>
                </a:solidFill>
              </a:rPr>
              <a:t>Extrusion ratio </a:t>
            </a:r>
            <a:r>
              <a:rPr lang="en-US" i="1" dirty="0" smtClean="0">
                <a:solidFill>
                  <a:srgbClr val="C00000"/>
                </a:solidFill>
              </a:rPr>
              <a:t>(R)</a:t>
            </a:r>
            <a:r>
              <a:rPr lang="en-US" b="1" i="1" dirty="0" smtClean="0">
                <a:solidFill>
                  <a:srgbClr val="C00000"/>
                </a:solidFill>
              </a:rPr>
              <a:t>;</a:t>
            </a:r>
            <a:r>
              <a:rPr lang="en-US" dirty="0" smtClean="0">
                <a:solidFill>
                  <a:srgbClr val="C00000"/>
                </a:solidFill>
              </a:rPr>
              <a:t> </a:t>
            </a:r>
            <a:r>
              <a:rPr lang="en-US" dirty="0" smtClean="0"/>
              <a:t>The extrusion ratio is defined as the ratio between the initial billet area to its final cross-sectional area or </a:t>
            </a:r>
            <a:r>
              <a:rPr lang="en-US" sz="2000" i="1" dirty="0" smtClean="0">
                <a:solidFill>
                  <a:srgbClr val="C00000"/>
                </a:solidFill>
              </a:rPr>
              <a:t>R=</a:t>
            </a:r>
            <a:r>
              <a:rPr lang="en-US" sz="2000" dirty="0" smtClean="0">
                <a:solidFill>
                  <a:srgbClr val="C00000"/>
                </a:solidFill>
              </a:rPr>
              <a:t> (</a:t>
            </a:r>
            <a:r>
              <a:rPr lang="en-US" sz="2000" i="1" dirty="0" err="1" smtClean="0">
                <a:solidFill>
                  <a:srgbClr val="C00000"/>
                </a:solidFill>
              </a:rPr>
              <a:t>A</a:t>
            </a:r>
            <a:r>
              <a:rPr lang="en-US" sz="2000" i="1" baseline="-25000" dirty="0" err="1" smtClean="0">
                <a:solidFill>
                  <a:srgbClr val="C00000"/>
                </a:solidFill>
              </a:rPr>
              <a:t>o</a:t>
            </a:r>
            <a:r>
              <a:rPr lang="en-US" sz="2000" i="1" dirty="0" smtClean="0">
                <a:solidFill>
                  <a:srgbClr val="C00000"/>
                </a:solidFill>
              </a:rPr>
              <a:t>/</a:t>
            </a:r>
            <a:r>
              <a:rPr lang="en-US" sz="2000" i="1" dirty="0" err="1" smtClean="0">
                <a:solidFill>
                  <a:srgbClr val="C00000"/>
                </a:solidFill>
              </a:rPr>
              <a:t>A</a:t>
            </a:r>
            <a:r>
              <a:rPr lang="en-US" sz="2000" i="1" baseline="-25000" dirty="0" err="1" smtClean="0">
                <a:solidFill>
                  <a:srgbClr val="C00000"/>
                </a:solidFill>
              </a:rPr>
              <a:t>f</a:t>
            </a:r>
            <a:r>
              <a:rPr lang="en-US" sz="2000" i="1" dirty="0" smtClean="0">
                <a:solidFill>
                  <a:srgbClr val="C00000"/>
                </a:solidFill>
              </a:rPr>
              <a:t>)</a:t>
            </a:r>
            <a:r>
              <a:rPr lang="en-US" i="1" dirty="0" smtClean="0"/>
              <a:t>. </a:t>
            </a:r>
            <a:r>
              <a:rPr lang="en-US" dirty="0" smtClean="0"/>
              <a:t>The effective strain expressed based on the extrusion ratio s given as:</a:t>
            </a:r>
            <a:endParaRPr lang="en-US" dirty="0"/>
          </a:p>
        </p:txBody>
      </p:sp>
      <p:sp>
        <p:nvSpPr>
          <p:cNvPr id="3789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7893" name="Object 5"/>
          <p:cNvGraphicFramePr>
            <a:graphicFrameLocks noChangeAspect="1"/>
          </p:cNvGraphicFramePr>
          <p:nvPr/>
        </p:nvGraphicFramePr>
        <p:xfrm>
          <a:off x="571472" y="4929198"/>
          <a:ext cx="5286412" cy="734224"/>
        </p:xfrm>
        <a:graphic>
          <a:graphicData uri="http://schemas.openxmlformats.org/presentationml/2006/ole">
            <mc:AlternateContent xmlns:mc="http://schemas.openxmlformats.org/markup-compatibility/2006">
              <mc:Choice xmlns:v="urn:schemas-microsoft-com:vml" Requires="v">
                <p:oleObj spid="_x0000_s37899" name="معادلة" r:id="rId5" imgW="1714500" imgH="241300" progId="Equation.3">
                  <p:embed/>
                </p:oleObj>
              </mc:Choice>
              <mc:Fallback>
                <p:oleObj name="معادلة" r:id="rId5" imgW="1714500" imgH="241300" progId="Equation.3">
                  <p:embed/>
                  <p:pic>
                    <p:nvPicPr>
                      <p:cNvPr id="0"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1472" y="4929198"/>
                        <a:ext cx="5286412" cy="73422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7895" name="Rectangle 7"/>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2" name="Oval 31"/>
          <p:cNvSpPr/>
          <p:nvPr/>
        </p:nvSpPr>
        <p:spPr>
          <a:xfrm>
            <a:off x="3293756" y="3283131"/>
            <a:ext cx="357190" cy="285752"/>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p:cNvSpPr/>
          <p:nvPr/>
        </p:nvSpPr>
        <p:spPr>
          <a:xfrm>
            <a:off x="5111605" y="1928802"/>
            <a:ext cx="357190" cy="285752"/>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4429124" y="3143248"/>
            <a:ext cx="1094402" cy="369332"/>
          </a:xfrm>
          <a:prstGeom prst="rect">
            <a:avLst/>
          </a:prstGeom>
        </p:spPr>
        <p:txBody>
          <a:bodyPr wrap="none">
            <a:spAutoFit/>
          </a:bodyPr>
          <a:lstStyle/>
          <a:p>
            <a:r>
              <a:rPr lang="en-US" i="1" dirty="0" smtClean="0">
                <a:solidFill>
                  <a:srgbClr val="C00000"/>
                </a:solidFill>
              </a:rPr>
              <a:t>R=</a:t>
            </a:r>
            <a:r>
              <a:rPr lang="en-US" dirty="0" smtClean="0">
                <a:solidFill>
                  <a:srgbClr val="C00000"/>
                </a:solidFill>
              </a:rPr>
              <a:t> (</a:t>
            </a:r>
            <a:r>
              <a:rPr lang="en-US" i="1" dirty="0" smtClean="0">
                <a:solidFill>
                  <a:srgbClr val="C00000"/>
                </a:solidFill>
              </a:rPr>
              <a:t>A</a:t>
            </a:r>
            <a:r>
              <a:rPr lang="en-US" i="1" baseline="-25000" dirty="0" smtClean="0">
                <a:solidFill>
                  <a:srgbClr val="C00000"/>
                </a:solidFill>
              </a:rPr>
              <a:t>o</a:t>
            </a:r>
            <a:r>
              <a:rPr lang="en-US" i="1" dirty="0" smtClean="0">
                <a:solidFill>
                  <a:srgbClr val="C00000"/>
                </a:solidFill>
              </a:rPr>
              <a:t>/</a:t>
            </a:r>
            <a:r>
              <a:rPr lang="en-US" i="1" dirty="0" err="1" smtClean="0">
                <a:solidFill>
                  <a:srgbClr val="C00000"/>
                </a:solidFill>
              </a:rPr>
              <a:t>A</a:t>
            </a:r>
            <a:r>
              <a:rPr lang="en-US" i="1" baseline="-25000" dirty="0" err="1" smtClean="0">
                <a:solidFill>
                  <a:srgbClr val="C00000"/>
                </a:solidFill>
              </a:rPr>
              <a:t>f</a:t>
            </a:r>
            <a:r>
              <a:rPr lang="en-US" i="1" dirty="0" smtClean="0">
                <a:solidFill>
                  <a:srgbClr val="C00000"/>
                </a:solidFill>
              </a:rPr>
              <a:t>)</a:t>
            </a:r>
            <a:endParaRPr lang="en-US" dirty="0"/>
          </a:p>
        </p:txBody>
      </p:sp>
      <p:sp>
        <p:nvSpPr>
          <p:cNvPr id="35" name="Rectangle 34"/>
          <p:cNvSpPr/>
          <p:nvPr/>
        </p:nvSpPr>
        <p:spPr>
          <a:xfrm>
            <a:off x="285720" y="5786454"/>
            <a:ext cx="8072494" cy="646331"/>
          </a:xfrm>
          <a:prstGeom prst="rect">
            <a:avLst/>
          </a:prstGeom>
        </p:spPr>
        <p:txBody>
          <a:bodyPr wrap="square">
            <a:spAutoFit/>
          </a:bodyPr>
          <a:lstStyle/>
          <a:p>
            <a:r>
              <a:rPr lang="en-US" b="1" i="1" dirty="0" smtClean="0">
                <a:solidFill>
                  <a:srgbClr val="C00000"/>
                </a:solidFill>
              </a:rPr>
              <a:t>Extrusion ratios </a:t>
            </a:r>
            <a:r>
              <a:rPr lang="en-US" dirty="0" smtClean="0"/>
              <a:t>between 40:1 for ferrous metals and between to 400:1 for aluminum alloys are acceptable</a:t>
            </a:r>
            <a:endParaRPr lang="en-US" dirty="0"/>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D28D525A-EC30-49DD-9963-67F4C7095511}" type="datetime1">
              <a:rPr lang="en-US" smtClean="0"/>
              <a:t>20/3/2017</a:t>
            </a:fld>
            <a:endParaRPr lang="en-US" dirty="0"/>
          </a:p>
        </p:txBody>
      </p:sp>
      <p:sp>
        <p:nvSpPr>
          <p:cNvPr id="8" name="Footer Placeholder 7"/>
          <p:cNvSpPr>
            <a:spLocks noGrp="1"/>
          </p:cNvSpPr>
          <p:nvPr>
            <p:ph type="ftr" sz="quarter" idx="11"/>
          </p:nvPr>
        </p:nvSpPr>
        <p:spPr/>
        <p:txBody>
          <a:bodyPr/>
          <a:lstStyle/>
          <a:p>
            <a:r>
              <a:rPr lang="en-US" smtClean="0"/>
              <a:t>Chapter 5: Extrusion and rod drawing - IE252 </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13</a:t>
            </a:fld>
            <a:endParaRPr lang="en-US"/>
          </a:p>
        </p:txBody>
      </p:sp>
      <p:sp>
        <p:nvSpPr>
          <p:cNvPr id="10" name="Rectangle 2"/>
          <p:cNvSpPr txBox="1">
            <a:spLocks noChangeArrowheads="1"/>
          </p:cNvSpPr>
          <p:nvPr/>
        </p:nvSpPr>
        <p:spPr>
          <a:xfrm>
            <a:off x="214282" y="357166"/>
            <a:ext cx="7772400" cy="428620"/>
          </a:xfrm>
          <a:prstGeom prst="rect">
            <a:avLst/>
          </a:prstGeom>
        </p:spPr>
        <p:txBody>
          <a:bodyPr vert="horz" lIns="91440" tIns="45720" rIns="91440" bIns="45720" rtlCol="0" anchor="b">
            <a:noAutofit/>
          </a:bodyPr>
          <a:lstStyle/>
          <a:p>
            <a:pPr lvl="0">
              <a:spcBef>
                <a:spcPct val="0"/>
              </a:spcBef>
              <a:defRPr/>
            </a:pPr>
            <a:endParaRPr lang="en-US" sz="700" b="1" dirty="0" smtClean="0">
              <a:solidFill>
                <a:schemeClr val="bg1">
                  <a:lumMod val="50000"/>
                </a:schemeClr>
              </a:solidFill>
            </a:endParaRPr>
          </a:p>
        </p:txBody>
      </p:sp>
      <p:sp>
        <p:nvSpPr>
          <p:cNvPr id="12" name="Rectangle 11"/>
          <p:cNvSpPr/>
          <p:nvPr/>
        </p:nvSpPr>
        <p:spPr>
          <a:xfrm>
            <a:off x="428596" y="785795"/>
            <a:ext cx="7786742" cy="923330"/>
          </a:xfrm>
          <a:prstGeom prst="rect">
            <a:avLst/>
          </a:prstGeom>
        </p:spPr>
        <p:txBody>
          <a:bodyPr wrap="square">
            <a:spAutoFit/>
          </a:bodyPr>
          <a:lstStyle/>
          <a:p>
            <a:endParaRPr lang="en-US" dirty="0" smtClean="0"/>
          </a:p>
          <a:p>
            <a:r>
              <a:rPr lang="en-US" b="1" i="1" dirty="0" smtClean="0">
                <a:solidFill>
                  <a:srgbClr val="C00000"/>
                </a:solidFill>
              </a:rPr>
              <a:t> </a:t>
            </a:r>
            <a:endParaRPr lang="en-US" dirty="0" smtClean="0">
              <a:solidFill>
                <a:srgbClr val="C00000"/>
              </a:solidFill>
            </a:endParaRPr>
          </a:p>
          <a:p>
            <a:r>
              <a:rPr lang="en-US" dirty="0" smtClean="0"/>
              <a:t> </a:t>
            </a:r>
            <a:endParaRPr lang="en-US" b="1" i="1" dirty="0"/>
          </a:p>
        </p:txBody>
      </p:sp>
      <p:sp>
        <p:nvSpPr>
          <p:cNvPr id="16" name="Rectangle 2"/>
          <p:cNvSpPr txBox="1">
            <a:spLocks noChangeArrowheads="1"/>
          </p:cNvSpPr>
          <p:nvPr/>
        </p:nvSpPr>
        <p:spPr>
          <a:xfrm>
            <a:off x="366682" y="509566"/>
            <a:ext cx="7772400" cy="428620"/>
          </a:xfrm>
          <a:prstGeom prst="rect">
            <a:avLst/>
          </a:prstGeom>
        </p:spPr>
        <p:txBody>
          <a:bodyPr vert="horz" lIns="91440" tIns="45720" rIns="91440" bIns="45720" rtlCol="0" anchor="b">
            <a:noAutofit/>
          </a:bodyPr>
          <a:lstStyle/>
          <a:p>
            <a:pPr lvl="0">
              <a:spcBef>
                <a:spcPct val="0"/>
              </a:spcBef>
              <a:defRPr/>
            </a:pP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5.1 Extrusion</a:t>
            </a:r>
          </a:p>
          <a:p>
            <a:pPr lvl="0">
              <a:spcBef>
                <a:spcPct val="0"/>
              </a:spcBef>
              <a:defRPr/>
            </a:pPr>
            <a:r>
              <a:rPr lang="en-US" sz="2000" b="1" spc="-100" dirty="0" smtClean="0">
                <a:solidFill>
                  <a:schemeClr val="bg1">
                    <a:lumMod val="50000"/>
                  </a:schemeClr>
                </a:solidFill>
                <a:latin typeface="+mj-lt"/>
                <a:ea typeface="+mj-ea"/>
                <a:cs typeface="+mj-cs"/>
              </a:rPr>
              <a:t>5.1.3 </a:t>
            </a:r>
            <a:r>
              <a:rPr lang="en-US" sz="2000" b="1" dirty="0" smtClean="0">
                <a:solidFill>
                  <a:schemeClr val="bg1">
                    <a:lumMod val="50000"/>
                  </a:schemeClr>
                </a:solidFill>
              </a:rPr>
              <a:t>Load and power estimation:</a:t>
            </a:r>
            <a:r>
              <a:rPr lang="en-US" sz="2000" dirty="0" smtClean="0">
                <a:solidFill>
                  <a:schemeClr val="bg1">
                    <a:lumMod val="50000"/>
                  </a:schemeClr>
                </a:solidFill>
              </a:rPr>
              <a:t> </a:t>
            </a:r>
            <a:endParaRPr lang="en-US" sz="700" b="1" dirty="0" smtClean="0">
              <a:solidFill>
                <a:schemeClr val="bg1">
                  <a:lumMod val="50000"/>
                </a:schemeClr>
              </a:solidFill>
            </a:endParaRPr>
          </a:p>
        </p:txBody>
      </p:sp>
      <p:pic>
        <p:nvPicPr>
          <p:cNvPr id="30722" name="Picture 2"/>
          <p:cNvPicPr>
            <a:picLocks noChangeAspect="1" noChangeArrowheads="1"/>
          </p:cNvPicPr>
          <p:nvPr/>
        </p:nvPicPr>
        <p:blipFill>
          <a:blip r:embed="rId4"/>
          <a:srcRect l="4101" t="35889" r="15039" b="34814"/>
          <a:stretch>
            <a:fillRect/>
          </a:stretch>
        </p:blipFill>
        <p:spPr bwMode="auto">
          <a:xfrm>
            <a:off x="357158" y="1644085"/>
            <a:ext cx="7143800" cy="2070667"/>
          </a:xfrm>
          <a:prstGeom prst="rect">
            <a:avLst/>
          </a:prstGeom>
          <a:noFill/>
          <a:ln w="9525">
            <a:noFill/>
            <a:miter lim="800000"/>
            <a:headEnd/>
            <a:tailEnd/>
          </a:ln>
          <a:effectLst/>
        </p:spPr>
      </p:pic>
      <p:sp>
        <p:nvSpPr>
          <p:cNvPr id="3072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8" name="Rectangle 8"/>
          <p:cNvSpPr>
            <a:spLocks noChangeArrowheads="1"/>
          </p:cNvSpPr>
          <p:nvPr/>
        </p:nvSpPr>
        <p:spPr bwMode="auto">
          <a:xfrm>
            <a:off x="0" y="809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 name="Rectangle 19"/>
          <p:cNvSpPr/>
          <p:nvPr/>
        </p:nvSpPr>
        <p:spPr>
          <a:xfrm>
            <a:off x="5357818" y="4000504"/>
            <a:ext cx="928267" cy="369332"/>
          </a:xfrm>
          <a:prstGeom prst="rect">
            <a:avLst/>
          </a:prstGeom>
        </p:spPr>
        <p:txBody>
          <a:bodyPr wrap="none">
            <a:spAutoFit/>
          </a:bodyPr>
          <a:lstStyle/>
          <a:p>
            <a:r>
              <a:rPr lang="en-US" dirty="0" smtClean="0"/>
              <a:t>Eq. 5.4a</a:t>
            </a:r>
            <a:endParaRPr lang="en-US" dirty="0"/>
          </a:p>
        </p:txBody>
      </p:sp>
      <p:sp>
        <p:nvSpPr>
          <p:cNvPr id="3584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6" name="Rectangle 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 name="Right Arrow 23"/>
          <p:cNvSpPr/>
          <p:nvPr/>
        </p:nvSpPr>
        <p:spPr>
          <a:xfrm>
            <a:off x="6643702" y="357166"/>
            <a:ext cx="642942" cy="2143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84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9"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1"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2"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5" name="Rectangle 7"/>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9" name="Rectangle 28"/>
          <p:cNvSpPr/>
          <p:nvPr/>
        </p:nvSpPr>
        <p:spPr>
          <a:xfrm>
            <a:off x="142844" y="928670"/>
            <a:ext cx="8286808" cy="646331"/>
          </a:xfrm>
          <a:prstGeom prst="rect">
            <a:avLst/>
          </a:prstGeom>
        </p:spPr>
        <p:txBody>
          <a:bodyPr wrap="square">
            <a:spAutoFit/>
          </a:bodyPr>
          <a:lstStyle/>
          <a:p>
            <a:r>
              <a:rPr lang="en-US" dirty="0" smtClean="0"/>
              <a:t>The external pressure is obtained by equating the external work of the extrusion force to the internal work of the deformation (</a:t>
            </a:r>
            <a:r>
              <a:rPr lang="en-US" i="1" dirty="0" smtClean="0"/>
              <a:t>W</a:t>
            </a:r>
            <a:r>
              <a:rPr lang="en-US" i="1" baseline="-25000" dirty="0" smtClean="0"/>
              <a:t>ext</a:t>
            </a:r>
            <a:r>
              <a:rPr lang="en-US" i="1" dirty="0" smtClean="0"/>
              <a:t>=</a:t>
            </a:r>
            <a:r>
              <a:rPr lang="en-US" i="1" dirty="0" err="1" smtClean="0"/>
              <a:t>W</a:t>
            </a:r>
            <a:r>
              <a:rPr lang="en-US" i="1" baseline="-25000" dirty="0" err="1" smtClean="0"/>
              <a:t>int</a:t>
            </a:r>
            <a:r>
              <a:rPr lang="en-US" dirty="0" smtClean="0"/>
              <a:t>): </a:t>
            </a:r>
            <a:endParaRPr lang="en-US" dirty="0"/>
          </a:p>
        </p:txBody>
      </p:sp>
      <p:sp>
        <p:nvSpPr>
          <p:cNvPr id="3994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9939" name="Object 3"/>
          <p:cNvGraphicFramePr>
            <a:graphicFrameLocks noChangeAspect="1"/>
          </p:cNvGraphicFramePr>
          <p:nvPr/>
        </p:nvGraphicFramePr>
        <p:xfrm>
          <a:off x="500033" y="3643314"/>
          <a:ext cx="4408247" cy="936467"/>
        </p:xfrm>
        <a:graphic>
          <a:graphicData uri="http://schemas.openxmlformats.org/presentationml/2006/ole">
            <mc:AlternateContent xmlns:mc="http://schemas.openxmlformats.org/markup-compatibility/2006">
              <mc:Choice xmlns:v="urn:schemas-microsoft-com:vml" Requires="v">
                <p:oleObj spid="_x0000_s39993" name="معادلة" r:id="rId5" imgW="1841500" imgH="393700" progId="Equation.3">
                  <p:embed/>
                </p:oleObj>
              </mc:Choice>
              <mc:Fallback>
                <p:oleObj name="معادلة" r:id="rId5" imgW="1841500" imgH="393700" progId="Equation.3">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0033" y="3643314"/>
                        <a:ext cx="4408247" cy="93646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9941"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9942" name="Object 6"/>
          <p:cNvGraphicFramePr>
            <a:graphicFrameLocks noChangeAspect="1"/>
          </p:cNvGraphicFramePr>
          <p:nvPr/>
        </p:nvGraphicFramePr>
        <p:xfrm>
          <a:off x="453429" y="4572000"/>
          <a:ext cx="4124325" cy="593725"/>
        </p:xfrm>
        <a:graphic>
          <a:graphicData uri="http://schemas.openxmlformats.org/presentationml/2006/ole">
            <mc:AlternateContent xmlns:mc="http://schemas.openxmlformats.org/markup-compatibility/2006">
              <mc:Choice xmlns:v="urn:schemas-microsoft-com:vml" Requires="v">
                <p:oleObj spid="_x0000_s39994" name="معادلة" r:id="rId7" imgW="1942920" imgH="228600" progId="Equation.3">
                  <p:embed/>
                </p:oleObj>
              </mc:Choice>
              <mc:Fallback>
                <p:oleObj name="معادلة" r:id="rId7" imgW="1942920" imgH="228600" progId="Equation.3">
                  <p:embed/>
                  <p:pic>
                    <p:nvPicPr>
                      <p:cNvPr id="0"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3429" y="4572000"/>
                        <a:ext cx="4124325" cy="5937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9944" name="Rectangle 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6"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9945" name="Object 9"/>
          <p:cNvGraphicFramePr>
            <a:graphicFrameLocks noChangeAspect="1"/>
          </p:cNvGraphicFramePr>
          <p:nvPr/>
        </p:nvGraphicFramePr>
        <p:xfrm>
          <a:off x="285720" y="5286388"/>
          <a:ext cx="642915" cy="571480"/>
        </p:xfrm>
        <a:graphic>
          <a:graphicData uri="http://schemas.openxmlformats.org/presentationml/2006/ole">
            <mc:AlternateContent xmlns:mc="http://schemas.openxmlformats.org/markup-compatibility/2006">
              <mc:Choice xmlns:v="urn:schemas-microsoft-com:vml" Requires="v">
                <p:oleObj spid="_x0000_s39995" name="معادلة" r:id="rId9" imgW="253890" imgH="228501" progId="Equation.3">
                  <p:embed/>
                </p:oleObj>
              </mc:Choice>
              <mc:Fallback>
                <p:oleObj name="معادلة" r:id="rId9" imgW="253890" imgH="228501" progId="Equation.3">
                  <p:embed/>
                  <p:pic>
                    <p:nvPicPr>
                      <p:cNvPr id="0" name="Picture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5720" y="5286388"/>
                        <a:ext cx="642915" cy="5714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9947" name="Rectangle 11"/>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 name="Rectangle 38"/>
          <p:cNvSpPr/>
          <p:nvPr/>
        </p:nvSpPr>
        <p:spPr>
          <a:xfrm>
            <a:off x="928662" y="5357826"/>
            <a:ext cx="2061334" cy="461665"/>
          </a:xfrm>
          <a:prstGeom prst="rect">
            <a:avLst/>
          </a:prstGeom>
        </p:spPr>
        <p:txBody>
          <a:bodyPr wrap="none">
            <a:spAutoFit/>
          </a:bodyPr>
          <a:lstStyle/>
          <a:p>
            <a:r>
              <a:rPr lang="en-US" sz="2400" dirty="0" smtClean="0"/>
              <a:t>Extrusion force</a:t>
            </a:r>
            <a:endParaRPr lang="en-US" sz="2400" dirty="0"/>
          </a:p>
        </p:txBody>
      </p:sp>
      <p:sp>
        <p:nvSpPr>
          <p:cNvPr id="3994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9948" name="Object 12"/>
          <p:cNvGraphicFramePr>
            <a:graphicFrameLocks noChangeAspect="1"/>
          </p:cNvGraphicFramePr>
          <p:nvPr/>
        </p:nvGraphicFramePr>
        <p:xfrm>
          <a:off x="3143240" y="5214950"/>
          <a:ext cx="644242" cy="632737"/>
        </p:xfrm>
        <a:graphic>
          <a:graphicData uri="http://schemas.openxmlformats.org/presentationml/2006/ole">
            <mc:AlternateContent xmlns:mc="http://schemas.openxmlformats.org/markup-compatibility/2006">
              <mc:Choice xmlns:v="urn:schemas-microsoft-com:vml" Requires="v">
                <p:oleObj spid="_x0000_s39996" name="معادلة" r:id="rId11" imgW="266584" imgH="228501" progId="Equation.3">
                  <p:embed/>
                </p:oleObj>
              </mc:Choice>
              <mc:Fallback>
                <p:oleObj name="معادلة" r:id="rId11" imgW="266584" imgH="228501" progId="Equation.3">
                  <p:embed/>
                  <p:pic>
                    <p:nvPicPr>
                      <p:cNvPr id="0" name="Picture 1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143240" y="5214950"/>
                        <a:ext cx="644242" cy="6327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9950" name="Rectangle 14"/>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3" name="Rectangle 42"/>
          <p:cNvSpPr/>
          <p:nvPr/>
        </p:nvSpPr>
        <p:spPr>
          <a:xfrm>
            <a:off x="3786182" y="5357826"/>
            <a:ext cx="2503442" cy="461665"/>
          </a:xfrm>
          <a:prstGeom prst="rect">
            <a:avLst/>
          </a:prstGeom>
        </p:spPr>
        <p:txBody>
          <a:bodyPr wrap="none">
            <a:spAutoFit/>
          </a:bodyPr>
          <a:lstStyle/>
          <a:p>
            <a:r>
              <a:rPr lang="en-US" sz="2400" dirty="0" smtClean="0"/>
              <a:t>Extrusion pressure</a:t>
            </a:r>
            <a:endParaRPr lang="en-US" sz="2400" dirty="0"/>
          </a:p>
        </p:txBody>
      </p:sp>
      <p:sp>
        <p:nvSpPr>
          <p:cNvPr id="39952"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9951" name="Object 15"/>
          <p:cNvGraphicFramePr>
            <a:graphicFrameLocks noChangeAspect="1"/>
          </p:cNvGraphicFramePr>
          <p:nvPr/>
        </p:nvGraphicFramePr>
        <p:xfrm>
          <a:off x="214282" y="5789446"/>
          <a:ext cx="785818" cy="502965"/>
        </p:xfrm>
        <a:graphic>
          <a:graphicData uri="http://schemas.openxmlformats.org/presentationml/2006/ole">
            <mc:AlternateContent xmlns:mc="http://schemas.openxmlformats.org/markup-compatibility/2006">
              <mc:Choice xmlns:v="urn:schemas-microsoft-com:vml" Requires="v">
                <p:oleObj spid="_x0000_s39997" name="معادلة" r:id="rId13" imgW="279400" imgH="228600" progId="Equation.3">
                  <p:embed/>
                </p:oleObj>
              </mc:Choice>
              <mc:Fallback>
                <p:oleObj name="معادلة" r:id="rId13" imgW="279400" imgH="228600" progId="Equation.3">
                  <p:embed/>
                  <p:pic>
                    <p:nvPicPr>
                      <p:cNvPr id="0" name="Picture 1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14282" y="5789446"/>
                        <a:ext cx="785818" cy="50296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9953" name="Rectangle 1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7" name="Rectangle 46"/>
          <p:cNvSpPr/>
          <p:nvPr/>
        </p:nvSpPr>
        <p:spPr>
          <a:xfrm>
            <a:off x="928662" y="5786454"/>
            <a:ext cx="3124573" cy="461665"/>
          </a:xfrm>
          <a:prstGeom prst="rect">
            <a:avLst/>
          </a:prstGeom>
        </p:spPr>
        <p:txBody>
          <a:bodyPr wrap="none">
            <a:spAutoFit/>
          </a:bodyPr>
          <a:lstStyle/>
          <a:p>
            <a:r>
              <a:rPr lang="en-US" sz="2400" dirty="0" smtClean="0"/>
              <a:t>Extrusion pressure area</a:t>
            </a:r>
            <a:endParaRPr lang="en-US" sz="2400" dirty="0"/>
          </a:p>
        </p:txBody>
      </p:sp>
      <p:sp>
        <p:nvSpPr>
          <p:cNvPr id="39955" name="Rectangle 1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9954" name="Object 18"/>
          <p:cNvGraphicFramePr>
            <a:graphicFrameLocks noChangeAspect="1"/>
          </p:cNvGraphicFramePr>
          <p:nvPr/>
        </p:nvGraphicFramePr>
        <p:xfrm>
          <a:off x="4143372" y="5792440"/>
          <a:ext cx="650088" cy="557218"/>
        </p:xfrm>
        <a:graphic>
          <a:graphicData uri="http://schemas.openxmlformats.org/presentationml/2006/ole">
            <mc:AlternateContent xmlns:mc="http://schemas.openxmlformats.org/markup-compatibility/2006">
              <mc:Choice xmlns:v="urn:schemas-microsoft-com:vml" Requires="v">
                <p:oleObj spid="_x0000_s39998" name="معادلة" r:id="rId15" imgW="266584" imgH="228501" progId="Equation.3">
                  <p:embed/>
                </p:oleObj>
              </mc:Choice>
              <mc:Fallback>
                <p:oleObj name="معادلة" r:id="rId15" imgW="266584" imgH="228501" progId="Equation.3">
                  <p:embed/>
                  <p:pic>
                    <p:nvPicPr>
                      <p:cNvPr id="0" name="Picture 1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143372" y="5792440"/>
                        <a:ext cx="650088" cy="55721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9956" name="Rectangle 20"/>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1" name="Rectangle 50"/>
          <p:cNvSpPr/>
          <p:nvPr/>
        </p:nvSpPr>
        <p:spPr>
          <a:xfrm>
            <a:off x="4714876" y="5839619"/>
            <a:ext cx="3832972" cy="461665"/>
          </a:xfrm>
          <a:prstGeom prst="rect">
            <a:avLst/>
          </a:prstGeom>
        </p:spPr>
        <p:txBody>
          <a:bodyPr wrap="none">
            <a:spAutoFit/>
          </a:bodyPr>
          <a:lstStyle/>
          <a:p>
            <a:r>
              <a:rPr lang="en-US" sz="2400" dirty="0" smtClean="0"/>
              <a:t>Extrusion force-displacement</a:t>
            </a:r>
            <a:endParaRPr lang="en-US" sz="2400" dirty="0"/>
          </a:p>
        </p:txBody>
      </p:sp>
      <p:sp>
        <p:nvSpPr>
          <p:cNvPr id="52" name="Rectangle 51"/>
          <p:cNvSpPr/>
          <p:nvPr/>
        </p:nvSpPr>
        <p:spPr>
          <a:xfrm>
            <a:off x="5357818" y="4714884"/>
            <a:ext cx="939488" cy="369332"/>
          </a:xfrm>
          <a:prstGeom prst="rect">
            <a:avLst/>
          </a:prstGeom>
        </p:spPr>
        <p:txBody>
          <a:bodyPr wrap="none">
            <a:spAutoFit/>
          </a:bodyPr>
          <a:lstStyle/>
          <a:p>
            <a:r>
              <a:rPr lang="en-US" dirty="0" smtClean="0"/>
              <a:t>Eq. 5.4b</a:t>
            </a:r>
            <a:endParaRPr lang="en-US" dirty="0"/>
          </a:p>
        </p:txBody>
      </p:sp>
      <p:graphicFrame>
        <p:nvGraphicFramePr>
          <p:cNvPr id="53" name="Object 15"/>
          <p:cNvGraphicFramePr>
            <a:graphicFrameLocks noChangeAspect="1"/>
          </p:cNvGraphicFramePr>
          <p:nvPr/>
        </p:nvGraphicFramePr>
        <p:xfrm>
          <a:off x="196850" y="6215082"/>
          <a:ext cx="822325" cy="531813"/>
        </p:xfrm>
        <a:graphic>
          <a:graphicData uri="http://schemas.openxmlformats.org/presentationml/2006/ole">
            <mc:AlternateContent xmlns:mc="http://schemas.openxmlformats.org/markup-compatibility/2006">
              <mc:Choice xmlns:v="urn:schemas-microsoft-com:vml" Requires="v">
                <p:oleObj spid="_x0000_s39999" name="معادلة" r:id="rId17" imgW="291960" imgH="241200" progId="Equation.3">
                  <p:embed/>
                </p:oleObj>
              </mc:Choice>
              <mc:Fallback>
                <p:oleObj name="معادلة" r:id="rId17" imgW="291960" imgH="241200" progId="Equation.3">
                  <p:embed/>
                  <p:pic>
                    <p:nvPicPr>
                      <p:cNvPr id="0" name="Object 1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96850" y="6215082"/>
                        <a:ext cx="822325" cy="5318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4" name="Rectangle 53"/>
          <p:cNvSpPr/>
          <p:nvPr/>
        </p:nvSpPr>
        <p:spPr>
          <a:xfrm>
            <a:off x="928662" y="6270942"/>
            <a:ext cx="2909836" cy="461665"/>
          </a:xfrm>
          <a:prstGeom prst="rect">
            <a:avLst/>
          </a:prstGeom>
        </p:spPr>
        <p:txBody>
          <a:bodyPr wrap="none">
            <a:spAutoFit/>
          </a:bodyPr>
          <a:lstStyle/>
          <a:p>
            <a:r>
              <a:rPr lang="en-US" sz="2400" dirty="0" smtClean="0"/>
              <a:t>Extruded section area</a:t>
            </a:r>
            <a:endParaRPr lang="en-US" sz="2400" dirty="0"/>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BD6F6B9B-8705-4700-8E66-FDAD8905F1F0}" type="datetime1">
              <a:rPr lang="en-US" smtClean="0"/>
              <a:t>20/3/2017</a:t>
            </a:fld>
            <a:endParaRPr lang="en-US" dirty="0"/>
          </a:p>
        </p:txBody>
      </p:sp>
      <p:sp>
        <p:nvSpPr>
          <p:cNvPr id="8" name="Footer Placeholder 7"/>
          <p:cNvSpPr>
            <a:spLocks noGrp="1"/>
          </p:cNvSpPr>
          <p:nvPr>
            <p:ph type="ftr" sz="quarter" idx="11"/>
          </p:nvPr>
        </p:nvSpPr>
        <p:spPr/>
        <p:txBody>
          <a:bodyPr/>
          <a:lstStyle/>
          <a:p>
            <a:r>
              <a:rPr lang="en-US" smtClean="0"/>
              <a:t>Chapter 5: Extrusion and rod drawing - IE252 </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14</a:t>
            </a:fld>
            <a:endParaRPr lang="en-US"/>
          </a:p>
        </p:txBody>
      </p:sp>
      <p:sp>
        <p:nvSpPr>
          <p:cNvPr id="10" name="Rectangle 2"/>
          <p:cNvSpPr txBox="1">
            <a:spLocks noChangeArrowheads="1"/>
          </p:cNvSpPr>
          <p:nvPr/>
        </p:nvSpPr>
        <p:spPr>
          <a:xfrm>
            <a:off x="214282" y="357166"/>
            <a:ext cx="7772400" cy="428620"/>
          </a:xfrm>
          <a:prstGeom prst="rect">
            <a:avLst/>
          </a:prstGeom>
        </p:spPr>
        <p:txBody>
          <a:bodyPr vert="horz" lIns="91440" tIns="45720" rIns="91440" bIns="45720" rtlCol="0" anchor="b">
            <a:noAutofit/>
          </a:bodyPr>
          <a:lstStyle/>
          <a:p>
            <a:pPr lvl="0">
              <a:spcBef>
                <a:spcPct val="0"/>
              </a:spcBef>
              <a:defRPr/>
            </a:pPr>
            <a:endParaRPr lang="en-US" sz="700" b="1" dirty="0" smtClean="0">
              <a:solidFill>
                <a:schemeClr val="bg1">
                  <a:lumMod val="50000"/>
                </a:schemeClr>
              </a:solidFill>
            </a:endParaRPr>
          </a:p>
        </p:txBody>
      </p:sp>
      <p:sp>
        <p:nvSpPr>
          <p:cNvPr id="12" name="Rectangle 11"/>
          <p:cNvSpPr/>
          <p:nvPr/>
        </p:nvSpPr>
        <p:spPr>
          <a:xfrm>
            <a:off x="428596" y="785795"/>
            <a:ext cx="7786742" cy="923330"/>
          </a:xfrm>
          <a:prstGeom prst="rect">
            <a:avLst/>
          </a:prstGeom>
        </p:spPr>
        <p:txBody>
          <a:bodyPr wrap="square">
            <a:spAutoFit/>
          </a:bodyPr>
          <a:lstStyle/>
          <a:p>
            <a:endParaRPr lang="en-US" dirty="0" smtClean="0"/>
          </a:p>
          <a:p>
            <a:r>
              <a:rPr lang="en-US" b="1" i="1" dirty="0" smtClean="0">
                <a:solidFill>
                  <a:srgbClr val="C00000"/>
                </a:solidFill>
              </a:rPr>
              <a:t> </a:t>
            </a:r>
            <a:endParaRPr lang="en-US" dirty="0" smtClean="0">
              <a:solidFill>
                <a:srgbClr val="C00000"/>
              </a:solidFill>
            </a:endParaRPr>
          </a:p>
          <a:p>
            <a:r>
              <a:rPr lang="en-US" dirty="0" smtClean="0"/>
              <a:t> </a:t>
            </a:r>
            <a:endParaRPr lang="en-US" b="1" i="1" dirty="0"/>
          </a:p>
        </p:txBody>
      </p:sp>
      <p:sp>
        <p:nvSpPr>
          <p:cNvPr id="16" name="Rectangle 2"/>
          <p:cNvSpPr txBox="1">
            <a:spLocks noChangeArrowheads="1"/>
          </p:cNvSpPr>
          <p:nvPr/>
        </p:nvSpPr>
        <p:spPr>
          <a:xfrm>
            <a:off x="366682" y="509566"/>
            <a:ext cx="7772400" cy="428620"/>
          </a:xfrm>
          <a:prstGeom prst="rect">
            <a:avLst/>
          </a:prstGeom>
        </p:spPr>
        <p:txBody>
          <a:bodyPr vert="horz" lIns="91440" tIns="45720" rIns="91440" bIns="45720" rtlCol="0" anchor="b">
            <a:noAutofit/>
          </a:bodyPr>
          <a:lstStyle/>
          <a:p>
            <a:pPr lvl="0">
              <a:spcBef>
                <a:spcPct val="0"/>
              </a:spcBef>
              <a:defRPr/>
            </a:pP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5.1 Extrusion</a:t>
            </a:r>
          </a:p>
          <a:p>
            <a:pPr lvl="0">
              <a:spcBef>
                <a:spcPct val="0"/>
              </a:spcBef>
              <a:defRPr/>
            </a:pPr>
            <a:r>
              <a:rPr lang="en-US" sz="2000" b="1" spc="-100" dirty="0" smtClean="0">
                <a:solidFill>
                  <a:schemeClr val="bg1">
                    <a:lumMod val="50000"/>
                  </a:schemeClr>
                </a:solidFill>
                <a:latin typeface="+mj-lt"/>
                <a:ea typeface="+mj-ea"/>
                <a:cs typeface="+mj-cs"/>
              </a:rPr>
              <a:t>5.1.3 </a:t>
            </a:r>
            <a:r>
              <a:rPr lang="en-US" sz="2000" b="1" dirty="0" smtClean="0">
                <a:solidFill>
                  <a:schemeClr val="bg1">
                    <a:lumMod val="50000"/>
                  </a:schemeClr>
                </a:solidFill>
              </a:rPr>
              <a:t>Load and power estimation:</a:t>
            </a:r>
            <a:r>
              <a:rPr lang="en-US" sz="2000" dirty="0" smtClean="0">
                <a:solidFill>
                  <a:schemeClr val="bg1">
                    <a:lumMod val="50000"/>
                  </a:schemeClr>
                </a:solidFill>
              </a:rPr>
              <a:t> </a:t>
            </a:r>
            <a:endParaRPr lang="en-US" sz="700" b="1" dirty="0" smtClean="0">
              <a:solidFill>
                <a:schemeClr val="bg1">
                  <a:lumMod val="50000"/>
                </a:schemeClr>
              </a:solidFill>
            </a:endParaRPr>
          </a:p>
        </p:txBody>
      </p:sp>
      <p:pic>
        <p:nvPicPr>
          <p:cNvPr id="30722" name="Picture 2"/>
          <p:cNvPicPr>
            <a:picLocks noChangeAspect="1" noChangeArrowheads="1"/>
          </p:cNvPicPr>
          <p:nvPr/>
        </p:nvPicPr>
        <p:blipFill>
          <a:blip r:embed="rId4"/>
          <a:srcRect l="4101" t="35889" r="15039" b="34814"/>
          <a:stretch>
            <a:fillRect/>
          </a:stretch>
        </p:blipFill>
        <p:spPr bwMode="auto">
          <a:xfrm>
            <a:off x="357158" y="1644085"/>
            <a:ext cx="7143800" cy="2070667"/>
          </a:xfrm>
          <a:prstGeom prst="rect">
            <a:avLst/>
          </a:prstGeom>
          <a:noFill/>
          <a:ln w="9525">
            <a:noFill/>
            <a:miter lim="800000"/>
            <a:headEnd/>
            <a:tailEnd/>
          </a:ln>
          <a:effectLst/>
        </p:spPr>
      </p:pic>
      <p:sp>
        <p:nvSpPr>
          <p:cNvPr id="3072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8" name="Rectangle 8"/>
          <p:cNvSpPr>
            <a:spLocks noChangeArrowheads="1"/>
          </p:cNvSpPr>
          <p:nvPr/>
        </p:nvSpPr>
        <p:spPr bwMode="auto">
          <a:xfrm>
            <a:off x="0" y="809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 name="Rectangle 19"/>
          <p:cNvSpPr/>
          <p:nvPr/>
        </p:nvSpPr>
        <p:spPr>
          <a:xfrm>
            <a:off x="4500562" y="4000504"/>
            <a:ext cx="928267" cy="369332"/>
          </a:xfrm>
          <a:prstGeom prst="rect">
            <a:avLst/>
          </a:prstGeom>
        </p:spPr>
        <p:txBody>
          <a:bodyPr wrap="none">
            <a:spAutoFit/>
          </a:bodyPr>
          <a:lstStyle/>
          <a:p>
            <a:r>
              <a:rPr lang="en-US" dirty="0" smtClean="0"/>
              <a:t>Eq. 5.4a</a:t>
            </a:r>
            <a:endParaRPr lang="en-US" dirty="0"/>
          </a:p>
        </p:txBody>
      </p:sp>
      <p:sp>
        <p:nvSpPr>
          <p:cNvPr id="3584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6" name="Rectangle 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 name="Right Arrow 23"/>
          <p:cNvSpPr/>
          <p:nvPr/>
        </p:nvSpPr>
        <p:spPr>
          <a:xfrm>
            <a:off x="6643702" y="357166"/>
            <a:ext cx="642942" cy="2143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84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9"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1"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2"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5" name="Rectangle 7"/>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9" name="Rectangle 28"/>
          <p:cNvSpPr/>
          <p:nvPr/>
        </p:nvSpPr>
        <p:spPr>
          <a:xfrm>
            <a:off x="142844" y="928670"/>
            <a:ext cx="8286808" cy="646331"/>
          </a:xfrm>
          <a:prstGeom prst="rect">
            <a:avLst/>
          </a:prstGeom>
        </p:spPr>
        <p:txBody>
          <a:bodyPr wrap="square">
            <a:spAutoFit/>
          </a:bodyPr>
          <a:lstStyle/>
          <a:p>
            <a:r>
              <a:rPr lang="en-US" dirty="0" smtClean="0"/>
              <a:t>The external pressure is obtained by equating the external work of the extrusion force to the internal work of the deformation (</a:t>
            </a:r>
            <a:r>
              <a:rPr lang="en-US" i="1" dirty="0" smtClean="0"/>
              <a:t>W</a:t>
            </a:r>
            <a:r>
              <a:rPr lang="en-US" i="1" baseline="-25000" dirty="0" smtClean="0"/>
              <a:t>ext</a:t>
            </a:r>
            <a:r>
              <a:rPr lang="en-US" i="1" dirty="0" smtClean="0"/>
              <a:t>=</a:t>
            </a:r>
            <a:r>
              <a:rPr lang="en-US" i="1" dirty="0" err="1" smtClean="0"/>
              <a:t>W</a:t>
            </a:r>
            <a:r>
              <a:rPr lang="en-US" i="1" baseline="-25000" dirty="0" err="1" smtClean="0"/>
              <a:t>int</a:t>
            </a:r>
            <a:r>
              <a:rPr lang="en-US" dirty="0" smtClean="0"/>
              <a:t>): </a:t>
            </a:r>
            <a:endParaRPr lang="en-US" dirty="0"/>
          </a:p>
        </p:txBody>
      </p:sp>
      <p:sp>
        <p:nvSpPr>
          <p:cNvPr id="3994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9939" name="Object 3"/>
          <p:cNvGraphicFramePr>
            <a:graphicFrameLocks noChangeAspect="1"/>
          </p:cNvGraphicFramePr>
          <p:nvPr/>
        </p:nvGraphicFramePr>
        <p:xfrm>
          <a:off x="71437" y="3643314"/>
          <a:ext cx="4408247" cy="936467"/>
        </p:xfrm>
        <a:graphic>
          <a:graphicData uri="http://schemas.openxmlformats.org/presentationml/2006/ole">
            <mc:AlternateContent xmlns:mc="http://schemas.openxmlformats.org/markup-compatibility/2006">
              <mc:Choice xmlns:v="urn:schemas-microsoft-com:vml" Requires="v">
                <p:oleObj spid="_x0000_s42017" name="معادلة" r:id="rId5" imgW="1841500" imgH="393700" progId="Equation.3">
                  <p:embed/>
                </p:oleObj>
              </mc:Choice>
              <mc:Fallback>
                <p:oleObj name="معادلة" r:id="rId5" imgW="1841500" imgH="393700" progId="Equation.3">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437" y="3643314"/>
                        <a:ext cx="4408247" cy="93646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9941"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9942" name="Object 6"/>
          <p:cNvGraphicFramePr>
            <a:graphicFrameLocks noChangeAspect="1"/>
          </p:cNvGraphicFramePr>
          <p:nvPr/>
        </p:nvGraphicFramePr>
        <p:xfrm>
          <a:off x="42532" y="4572008"/>
          <a:ext cx="4071934" cy="586183"/>
        </p:xfrm>
        <a:graphic>
          <a:graphicData uri="http://schemas.openxmlformats.org/presentationml/2006/ole">
            <mc:AlternateContent xmlns:mc="http://schemas.openxmlformats.org/markup-compatibility/2006">
              <mc:Choice xmlns:v="urn:schemas-microsoft-com:vml" Requires="v">
                <p:oleObj spid="_x0000_s42018" name="معادلة" r:id="rId7" imgW="1942920" imgH="228600" progId="Equation.3">
                  <p:embed/>
                </p:oleObj>
              </mc:Choice>
              <mc:Fallback>
                <p:oleObj name="معادلة" r:id="rId7" imgW="1942920" imgH="228600" progId="Equation.3">
                  <p:embed/>
                  <p:pic>
                    <p:nvPicPr>
                      <p:cNvPr id="0"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532" y="4572008"/>
                        <a:ext cx="4071934" cy="58618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9944" name="Rectangle 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6"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7" name="Rectangle 11"/>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0" name="Rectangle 14"/>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2"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3" name="Rectangle 1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5" name="Rectangle 1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6" name="Rectangle 20"/>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 name="Rectangle 51"/>
          <p:cNvSpPr/>
          <p:nvPr/>
        </p:nvSpPr>
        <p:spPr>
          <a:xfrm>
            <a:off x="4429124" y="4714884"/>
            <a:ext cx="939488" cy="369332"/>
          </a:xfrm>
          <a:prstGeom prst="rect">
            <a:avLst/>
          </a:prstGeom>
        </p:spPr>
        <p:txBody>
          <a:bodyPr wrap="none">
            <a:spAutoFit/>
          </a:bodyPr>
          <a:lstStyle/>
          <a:p>
            <a:r>
              <a:rPr lang="en-US" dirty="0" smtClean="0"/>
              <a:t>Eq. 5.4b</a:t>
            </a:r>
            <a:endParaRPr lang="en-US" dirty="0"/>
          </a:p>
        </p:txBody>
      </p:sp>
      <p:sp>
        <p:nvSpPr>
          <p:cNvPr id="41993"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1992" name="Object 8"/>
          <p:cNvGraphicFramePr>
            <a:graphicFrameLocks noChangeAspect="1"/>
          </p:cNvGraphicFramePr>
          <p:nvPr/>
        </p:nvGraphicFramePr>
        <p:xfrm>
          <a:off x="214282" y="5643578"/>
          <a:ext cx="5357850" cy="1061217"/>
        </p:xfrm>
        <a:graphic>
          <a:graphicData uri="http://schemas.openxmlformats.org/presentationml/2006/ole">
            <mc:AlternateContent xmlns:mc="http://schemas.openxmlformats.org/markup-compatibility/2006">
              <mc:Choice xmlns:v="urn:schemas-microsoft-com:vml" Requires="v">
                <p:oleObj spid="_x0000_s42019" name="معادلة" r:id="rId9" imgW="1968500" imgH="393700" progId="Equation.3">
                  <p:embed/>
                </p:oleObj>
              </mc:Choice>
              <mc:Fallback>
                <p:oleObj name="معادلة" r:id="rId9" imgW="1968500" imgH="393700" progId="Equation.3">
                  <p:embed/>
                  <p:pic>
                    <p:nvPicPr>
                      <p:cNvPr id="0" name="Picture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4282" y="5643578"/>
                        <a:ext cx="5357850" cy="106121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994"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1995" name="Picture 11"/>
          <p:cNvPicPr>
            <a:picLocks noChangeAspect="1" noChangeArrowheads="1"/>
          </p:cNvPicPr>
          <p:nvPr/>
        </p:nvPicPr>
        <p:blipFill>
          <a:blip r:embed="rId11"/>
          <a:srcRect l="58594" t="63721" r="8007" b="16157"/>
          <a:stretch>
            <a:fillRect/>
          </a:stretch>
        </p:blipFill>
        <p:spPr bwMode="auto">
          <a:xfrm>
            <a:off x="5761791" y="3286124"/>
            <a:ext cx="2667861" cy="1285884"/>
          </a:xfrm>
          <a:prstGeom prst="rect">
            <a:avLst/>
          </a:prstGeom>
          <a:noFill/>
          <a:ln w="9525">
            <a:noFill/>
            <a:miter lim="800000"/>
            <a:headEnd/>
            <a:tailEnd/>
          </a:ln>
          <a:effectLst/>
        </p:spPr>
      </p:pic>
      <p:sp>
        <p:nvSpPr>
          <p:cNvPr id="53" name="Rectangle 52"/>
          <p:cNvSpPr/>
          <p:nvPr/>
        </p:nvSpPr>
        <p:spPr>
          <a:xfrm>
            <a:off x="142844" y="5214950"/>
            <a:ext cx="2232599" cy="369332"/>
          </a:xfrm>
          <a:prstGeom prst="rect">
            <a:avLst/>
          </a:prstGeom>
        </p:spPr>
        <p:txBody>
          <a:bodyPr wrap="none">
            <a:spAutoFit/>
          </a:bodyPr>
          <a:lstStyle/>
          <a:p>
            <a:r>
              <a:rPr lang="en-US" dirty="0" smtClean="0"/>
              <a:t>From Eq5.4a and 5.4b</a:t>
            </a:r>
            <a:endParaRPr lang="en-US" dirty="0"/>
          </a:p>
        </p:txBody>
      </p:sp>
      <p:sp>
        <p:nvSpPr>
          <p:cNvPr id="54" name="Rectangle 53"/>
          <p:cNvSpPr/>
          <p:nvPr/>
        </p:nvSpPr>
        <p:spPr>
          <a:xfrm>
            <a:off x="6000760" y="6000768"/>
            <a:ext cx="915443" cy="369332"/>
          </a:xfrm>
          <a:prstGeom prst="rect">
            <a:avLst/>
          </a:prstGeom>
        </p:spPr>
        <p:txBody>
          <a:bodyPr wrap="none">
            <a:spAutoFit/>
          </a:bodyPr>
          <a:lstStyle/>
          <a:p>
            <a:r>
              <a:rPr lang="en-US" dirty="0" smtClean="0"/>
              <a:t>Eq. 5.4c</a:t>
            </a:r>
            <a:endParaRPr lang="en-US" dirty="0"/>
          </a:p>
        </p:txBody>
      </p:sp>
      <p:graphicFrame>
        <p:nvGraphicFramePr>
          <p:cNvPr id="56" name="Object 15"/>
          <p:cNvGraphicFramePr>
            <a:graphicFrameLocks noChangeAspect="1"/>
          </p:cNvGraphicFramePr>
          <p:nvPr/>
        </p:nvGraphicFramePr>
        <p:xfrm>
          <a:off x="5786446" y="4643446"/>
          <a:ext cx="446059" cy="288475"/>
        </p:xfrm>
        <a:graphic>
          <a:graphicData uri="http://schemas.openxmlformats.org/presentationml/2006/ole">
            <mc:AlternateContent xmlns:mc="http://schemas.openxmlformats.org/markup-compatibility/2006">
              <mc:Choice xmlns:v="urn:schemas-microsoft-com:vml" Requires="v">
                <p:oleObj spid="_x0000_s42020" name="معادلة" r:id="rId12" imgW="291960" imgH="241200" progId="Equation.3">
                  <p:embed/>
                </p:oleObj>
              </mc:Choice>
              <mc:Fallback>
                <p:oleObj name="معادلة" r:id="rId12" imgW="291960" imgH="241200" progId="Equation.3">
                  <p:embed/>
                  <p:pic>
                    <p:nvPicPr>
                      <p:cNvPr id="0" name="Object 1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786446" y="4643446"/>
                        <a:ext cx="446059" cy="2884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7" name="Rectangle 56"/>
          <p:cNvSpPr/>
          <p:nvPr/>
        </p:nvSpPr>
        <p:spPr>
          <a:xfrm>
            <a:off x="6215074" y="4643446"/>
            <a:ext cx="2000264" cy="276999"/>
          </a:xfrm>
          <a:prstGeom prst="rect">
            <a:avLst/>
          </a:prstGeom>
        </p:spPr>
        <p:txBody>
          <a:bodyPr wrap="square">
            <a:spAutoFit/>
          </a:bodyPr>
          <a:lstStyle/>
          <a:p>
            <a:r>
              <a:rPr lang="en-US" sz="1200" b="1" dirty="0" smtClean="0"/>
              <a:t>Extruded section area</a:t>
            </a:r>
            <a:endParaRPr lang="en-US" sz="1200" b="1" dirty="0"/>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0AD492B9-4F79-4709-89E2-BEA953633B00}" type="datetime1">
              <a:rPr lang="en-US" smtClean="0"/>
              <a:t>20/3/2017</a:t>
            </a:fld>
            <a:endParaRPr lang="en-US" dirty="0"/>
          </a:p>
        </p:txBody>
      </p:sp>
      <p:sp>
        <p:nvSpPr>
          <p:cNvPr id="8" name="Footer Placeholder 7"/>
          <p:cNvSpPr>
            <a:spLocks noGrp="1"/>
          </p:cNvSpPr>
          <p:nvPr>
            <p:ph type="ftr" sz="quarter" idx="11"/>
          </p:nvPr>
        </p:nvSpPr>
        <p:spPr/>
        <p:txBody>
          <a:bodyPr/>
          <a:lstStyle/>
          <a:p>
            <a:r>
              <a:rPr lang="en-US" smtClean="0"/>
              <a:t>Chapter 5: Extrusion and rod drawing - IE252 </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15</a:t>
            </a:fld>
            <a:endParaRPr lang="en-US"/>
          </a:p>
        </p:txBody>
      </p:sp>
      <p:sp>
        <p:nvSpPr>
          <p:cNvPr id="10" name="Rectangle 2"/>
          <p:cNvSpPr txBox="1">
            <a:spLocks noChangeArrowheads="1"/>
          </p:cNvSpPr>
          <p:nvPr/>
        </p:nvSpPr>
        <p:spPr>
          <a:xfrm>
            <a:off x="214282" y="357166"/>
            <a:ext cx="7772400" cy="428620"/>
          </a:xfrm>
          <a:prstGeom prst="rect">
            <a:avLst/>
          </a:prstGeom>
        </p:spPr>
        <p:txBody>
          <a:bodyPr vert="horz" lIns="91440" tIns="45720" rIns="91440" bIns="45720" rtlCol="0" anchor="b">
            <a:noAutofit/>
          </a:bodyPr>
          <a:lstStyle/>
          <a:p>
            <a:pPr lvl="0">
              <a:spcBef>
                <a:spcPct val="0"/>
              </a:spcBef>
              <a:defRPr/>
            </a:pPr>
            <a:endParaRPr lang="en-US" sz="700" b="1" dirty="0" smtClean="0">
              <a:solidFill>
                <a:schemeClr val="bg1">
                  <a:lumMod val="50000"/>
                </a:schemeClr>
              </a:solidFill>
            </a:endParaRPr>
          </a:p>
        </p:txBody>
      </p:sp>
      <p:sp>
        <p:nvSpPr>
          <p:cNvPr id="12" name="Rectangle 11"/>
          <p:cNvSpPr/>
          <p:nvPr/>
        </p:nvSpPr>
        <p:spPr>
          <a:xfrm>
            <a:off x="428596" y="785795"/>
            <a:ext cx="7786742" cy="923330"/>
          </a:xfrm>
          <a:prstGeom prst="rect">
            <a:avLst/>
          </a:prstGeom>
        </p:spPr>
        <p:txBody>
          <a:bodyPr wrap="square">
            <a:spAutoFit/>
          </a:bodyPr>
          <a:lstStyle/>
          <a:p>
            <a:endParaRPr lang="en-US" dirty="0" smtClean="0"/>
          </a:p>
          <a:p>
            <a:r>
              <a:rPr lang="en-US" b="1" i="1" dirty="0" smtClean="0">
                <a:solidFill>
                  <a:srgbClr val="C00000"/>
                </a:solidFill>
              </a:rPr>
              <a:t> </a:t>
            </a:r>
            <a:endParaRPr lang="en-US" dirty="0" smtClean="0">
              <a:solidFill>
                <a:srgbClr val="C00000"/>
              </a:solidFill>
            </a:endParaRPr>
          </a:p>
          <a:p>
            <a:r>
              <a:rPr lang="en-US" dirty="0" smtClean="0"/>
              <a:t> </a:t>
            </a:r>
            <a:endParaRPr lang="en-US" b="1" i="1" dirty="0"/>
          </a:p>
        </p:txBody>
      </p:sp>
      <p:sp>
        <p:nvSpPr>
          <p:cNvPr id="16" name="Rectangle 2"/>
          <p:cNvSpPr txBox="1">
            <a:spLocks noChangeArrowheads="1"/>
          </p:cNvSpPr>
          <p:nvPr/>
        </p:nvSpPr>
        <p:spPr>
          <a:xfrm>
            <a:off x="366682" y="509566"/>
            <a:ext cx="7772400" cy="428620"/>
          </a:xfrm>
          <a:prstGeom prst="rect">
            <a:avLst/>
          </a:prstGeom>
        </p:spPr>
        <p:txBody>
          <a:bodyPr vert="horz" lIns="91440" tIns="45720" rIns="91440" bIns="45720" rtlCol="0" anchor="b">
            <a:noAutofit/>
          </a:bodyPr>
          <a:lstStyle/>
          <a:p>
            <a:pPr lvl="0">
              <a:spcBef>
                <a:spcPct val="0"/>
              </a:spcBef>
              <a:defRPr/>
            </a:pP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5.1 Extrusion</a:t>
            </a:r>
          </a:p>
          <a:p>
            <a:pPr lvl="0">
              <a:spcBef>
                <a:spcPct val="0"/>
              </a:spcBef>
              <a:defRPr/>
            </a:pPr>
            <a:r>
              <a:rPr lang="en-US" sz="2000" b="1" spc="-100" dirty="0" smtClean="0">
                <a:solidFill>
                  <a:schemeClr val="bg1">
                    <a:lumMod val="50000"/>
                  </a:schemeClr>
                </a:solidFill>
                <a:latin typeface="+mj-lt"/>
                <a:ea typeface="+mj-ea"/>
                <a:cs typeface="+mj-cs"/>
              </a:rPr>
              <a:t>5.1.3 </a:t>
            </a:r>
            <a:r>
              <a:rPr lang="en-US" sz="2000" b="1" dirty="0" smtClean="0">
                <a:solidFill>
                  <a:schemeClr val="bg1">
                    <a:lumMod val="50000"/>
                  </a:schemeClr>
                </a:solidFill>
              </a:rPr>
              <a:t>Load and power estimation:</a:t>
            </a:r>
            <a:r>
              <a:rPr lang="en-US" sz="2000" dirty="0" smtClean="0">
                <a:solidFill>
                  <a:schemeClr val="bg1">
                    <a:lumMod val="50000"/>
                  </a:schemeClr>
                </a:solidFill>
              </a:rPr>
              <a:t> </a:t>
            </a:r>
            <a:endParaRPr lang="en-US" sz="700" b="1" dirty="0" smtClean="0">
              <a:solidFill>
                <a:schemeClr val="bg1">
                  <a:lumMod val="50000"/>
                </a:schemeClr>
              </a:solidFill>
            </a:endParaRPr>
          </a:p>
        </p:txBody>
      </p:sp>
      <p:pic>
        <p:nvPicPr>
          <p:cNvPr id="30722" name="Picture 2"/>
          <p:cNvPicPr>
            <a:picLocks noChangeAspect="1" noChangeArrowheads="1"/>
          </p:cNvPicPr>
          <p:nvPr/>
        </p:nvPicPr>
        <p:blipFill>
          <a:blip r:embed="rId4"/>
          <a:srcRect l="4101" t="35889" r="15039" b="34814"/>
          <a:stretch>
            <a:fillRect/>
          </a:stretch>
        </p:blipFill>
        <p:spPr bwMode="auto">
          <a:xfrm>
            <a:off x="357158" y="928670"/>
            <a:ext cx="7143800" cy="2070667"/>
          </a:xfrm>
          <a:prstGeom prst="rect">
            <a:avLst/>
          </a:prstGeom>
          <a:noFill/>
          <a:ln w="9525">
            <a:noFill/>
            <a:miter lim="800000"/>
            <a:headEnd/>
            <a:tailEnd/>
          </a:ln>
          <a:effectLst/>
        </p:spPr>
      </p:pic>
      <p:sp>
        <p:nvSpPr>
          <p:cNvPr id="3072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8" name="Rectangle 8"/>
          <p:cNvSpPr>
            <a:spLocks noChangeArrowheads="1"/>
          </p:cNvSpPr>
          <p:nvPr/>
        </p:nvSpPr>
        <p:spPr bwMode="auto">
          <a:xfrm>
            <a:off x="0" y="809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 name="Rectangle 19"/>
          <p:cNvSpPr/>
          <p:nvPr/>
        </p:nvSpPr>
        <p:spPr>
          <a:xfrm>
            <a:off x="4643407" y="3214686"/>
            <a:ext cx="928267" cy="369332"/>
          </a:xfrm>
          <a:prstGeom prst="rect">
            <a:avLst/>
          </a:prstGeom>
        </p:spPr>
        <p:txBody>
          <a:bodyPr wrap="none">
            <a:spAutoFit/>
          </a:bodyPr>
          <a:lstStyle/>
          <a:p>
            <a:r>
              <a:rPr lang="en-US" dirty="0" smtClean="0"/>
              <a:t>Eq. 5.4a</a:t>
            </a:r>
            <a:endParaRPr lang="en-US" dirty="0"/>
          </a:p>
        </p:txBody>
      </p:sp>
      <p:sp>
        <p:nvSpPr>
          <p:cNvPr id="3584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6" name="Rectangle 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 name="Right Arrow 23"/>
          <p:cNvSpPr/>
          <p:nvPr/>
        </p:nvSpPr>
        <p:spPr>
          <a:xfrm>
            <a:off x="6643702" y="357166"/>
            <a:ext cx="642942" cy="2143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84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9"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1"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2"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5" name="Rectangle 7"/>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9939" name="Object 3"/>
          <p:cNvGraphicFramePr>
            <a:graphicFrameLocks noChangeAspect="1"/>
          </p:cNvGraphicFramePr>
          <p:nvPr/>
        </p:nvGraphicFramePr>
        <p:xfrm>
          <a:off x="214282" y="2857496"/>
          <a:ext cx="4408247" cy="936467"/>
        </p:xfrm>
        <a:graphic>
          <a:graphicData uri="http://schemas.openxmlformats.org/presentationml/2006/ole">
            <mc:AlternateContent xmlns:mc="http://schemas.openxmlformats.org/markup-compatibility/2006">
              <mc:Choice xmlns:v="urn:schemas-microsoft-com:vml" Requires="v">
                <p:oleObj spid="_x0000_s44067" name="معادلة" r:id="rId5" imgW="1841500" imgH="393700" progId="Equation.3">
                  <p:embed/>
                </p:oleObj>
              </mc:Choice>
              <mc:Fallback>
                <p:oleObj name="معادلة" r:id="rId5" imgW="1841500" imgH="393700" progId="Equation.3">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4282" y="2857496"/>
                        <a:ext cx="4408247" cy="93646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9941"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9942" name="Object 6"/>
          <p:cNvGraphicFramePr>
            <a:graphicFrameLocks noChangeAspect="1"/>
          </p:cNvGraphicFramePr>
          <p:nvPr/>
        </p:nvGraphicFramePr>
        <p:xfrm>
          <a:off x="185377" y="3786190"/>
          <a:ext cx="4071934" cy="586183"/>
        </p:xfrm>
        <a:graphic>
          <a:graphicData uri="http://schemas.openxmlformats.org/presentationml/2006/ole">
            <mc:AlternateContent xmlns:mc="http://schemas.openxmlformats.org/markup-compatibility/2006">
              <mc:Choice xmlns:v="urn:schemas-microsoft-com:vml" Requires="v">
                <p:oleObj spid="_x0000_s44068" name="معادلة" r:id="rId7" imgW="1942920" imgH="228600" progId="Equation.3">
                  <p:embed/>
                </p:oleObj>
              </mc:Choice>
              <mc:Fallback>
                <p:oleObj name="معادلة" r:id="rId7" imgW="1942920" imgH="228600" progId="Equation.3">
                  <p:embed/>
                  <p:pic>
                    <p:nvPicPr>
                      <p:cNvPr id="0"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5377" y="3786190"/>
                        <a:ext cx="4071934" cy="58618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9944" name="Rectangle 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6"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7" name="Rectangle 11"/>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0" name="Rectangle 14"/>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2"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3" name="Rectangle 1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5" name="Rectangle 1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6" name="Rectangle 20"/>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 name="Rectangle 51"/>
          <p:cNvSpPr/>
          <p:nvPr/>
        </p:nvSpPr>
        <p:spPr>
          <a:xfrm>
            <a:off x="4571969" y="3929066"/>
            <a:ext cx="939488" cy="369332"/>
          </a:xfrm>
          <a:prstGeom prst="rect">
            <a:avLst/>
          </a:prstGeom>
        </p:spPr>
        <p:txBody>
          <a:bodyPr wrap="none">
            <a:spAutoFit/>
          </a:bodyPr>
          <a:lstStyle/>
          <a:p>
            <a:r>
              <a:rPr lang="en-US" dirty="0" smtClean="0"/>
              <a:t>Eq. 5.4b</a:t>
            </a:r>
            <a:endParaRPr lang="en-US" dirty="0"/>
          </a:p>
        </p:txBody>
      </p:sp>
      <p:sp>
        <p:nvSpPr>
          <p:cNvPr id="41993"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1992" name="Object 8"/>
          <p:cNvGraphicFramePr>
            <a:graphicFrameLocks noChangeAspect="1"/>
          </p:cNvGraphicFramePr>
          <p:nvPr/>
        </p:nvGraphicFramePr>
        <p:xfrm>
          <a:off x="214282" y="4572009"/>
          <a:ext cx="4286280" cy="848974"/>
        </p:xfrm>
        <a:graphic>
          <a:graphicData uri="http://schemas.openxmlformats.org/presentationml/2006/ole">
            <mc:AlternateContent xmlns:mc="http://schemas.openxmlformats.org/markup-compatibility/2006">
              <mc:Choice xmlns:v="urn:schemas-microsoft-com:vml" Requires="v">
                <p:oleObj spid="_x0000_s44069" name="معادلة" r:id="rId9" imgW="1968500" imgH="393700" progId="Equation.3">
                  <p:embed/>
                </p:oleObj>
              </mc:Choice>
              <mc:Fallback>
                <p:oleObj name="معادلة" r:id="rId9" imgW="1968500" imgH="393700" progId="Equation.3">
                  <p:embed/>
                  <p:pic>
                    <p:nvPicPr>
                      <p:cNvPr id="0" name="Picture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4282" y="4572009"/>
                        <a:ext cx="4286280" cy="8489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994"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1995" name="Picture 11"/>
          <p:cNvPicPr>
            <a:picLocks noChangeAspect="1" noChangeArrowheads="1"/>
          </p:cNvPicPr>
          <p:nvPr/>
        </p:nvPicPr>
        <p:blipFill>
          <a:blip r:embed="rId11"/>
          <a:srcRect l="58594" t="63721" r="8007" b="16157"/>
          <a:stretch>
            <a:fillRect/>
          </a:stretch>
        </p:blipFill>
        <p:spPr bwMode="auto">
          <a:xfrm>
            <a:off x="5786446" y="2214554"/>
            <a:ext cx="2667861" cy="1285884"/>
          </a:xfrm>
          <a:prstGeom prst="rect">
            <a:avLst/>
          </a:prstGeom>
          <a:noFill/>
          <a:ln w="9525">
            <a:noFill/>
            <a:miter lim="800000"/>
            <a:headEnd/>
            <a:tailEnd/>
          </a:ln>
          <a:effectLst/>
        </p:spPr>
      </p:pic>
      <p:sp>
        <p:nvSpPr>
          <p:cNvPr id="54" name="Rectangle 53"/>
          <p:cNvSpPr/>
          <p:nvPr/>
        </p:nvSpPr>
        <p:spPr>
          <a:xfrm>
            <a:off x="5214942" y="4929198"/>
            <a:ext cx="915443" cy="369332"/>
          </a:xfrm>
          <a:prstGeom prst="rect">
            <a:avLst/>
          </a:prstGeom>
        </p:spPr>
        <p:txBody>
          <a:bodyPr wrap="none">
            <a:spAutoFit/>
          </a:bodyPr>
          <a:lstStyle/>
          <a:p>
            <a:r>
              <a:rPr lang="en-US" dirty="0" smtClean="0"/>
              <a:t>Eq. 5.4c</a:t>
            </a:r>
            <a:endParaRPr lang="en-US" dirty="0"/>
          </a:p>
        </p:txBody>
      </p:sp>
      <p:sp>
        <p:nvSpPr>
          <p:cNvPr id="55" name="Rounded Rectangle 54"/>
          <p:cNvSpPr/>
          <p:nvPr/>
        </p:nvSpPr>
        <p:spPr>
          <a:xfrm>
            <a:off x="142844" y="5765164"/>
            <a:ext cx="6929486" cy="949984"/>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p:cNvSpPr/>
          <p:nvPr/>
        </p:nvSpPr>
        <p:spPr>
          <a:xfrm>
            <a:off x="0" y="5429264"/>
            <a:ext cx="8572528" cy="369332"/>
          </a:xfrm>
          <a:prstGeom prst="rect">
            <a:avLst/>
          </a:prstGeom>
        </p:spPr>
        <p:txBody>
          <a:bodyPr wrap="square">
            <a:spAutoFit/>
          </a:bodyPr>
          <a:lstStyle/>
          <a:p>
            <a:r>
              <a:rPr lang="en-US" dirty="0" smtClean="0"/>
              <a:t>Amending Eq.5.4c for friction effect and redundant deformation by 50%, then</a:t>
            </a:r>
            <a:endParaRPr lang="en-US" dirty="0"/>
          </a:p>
        </p:txBody>
      </p:sp>
      <p:sp>
        <p:nvSpPr>
          <p:cNvPr id="4403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4037" name="Object 5"/>
          <p:cNvGraphicFramePr>
            <a:graphicFrameLocks noChangeAspect="1"/>
          </p:cNvGraphicFramePr>
          <p:nvPr/>
        </p:nvGraphicFramePr>
        <p:xfrm>
          <a:off x="142844" y="5715016"/>
          <a:ext cx="5911930" cy="928694"/>
        </p:xfrm>
        <a:graphic>
          <a:graphicData uri="http://schemas.openxmlformats.org/presentationml/2006/ole">
            <mc:AlternateContent xmlns:mc="http://schemas.openxmlformats.org/markup-compatibility/2006">
              <mc:Choice xmlns:v="urn:schemas-microsoft-com:vml" Requires="v">
                <p:oleObj spid="_x0000_s44070" name="معادلة" r:id="rId12" imgW="2489200" imgH="393700" progId="Equation.3">
                  <p:embed/>
                </p:oleObj>
              </mc:Choice>
              <mc:Fallback>
                <p:oleObj name="معادلة" r:id="rId12" imgW="2489200" imgH="393700" progId="Equation.3">
                  <p:embed/>
                  <p:pic>
                    <p:nvPicPr>
                      <p:cNvPr id="0" name="Picture 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42844" y="5715016"/>
                        <a:ext cx="5911930" cy="92869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4039" name="Rectangle 7"/>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0" name="Rectangle 49"/>
          <p:cNvSpPr/>
          <p:nvPr/>
        </p:nvSpPr>
        <p:spPr>
          <a:xfrm>
            <a:off x="7215206" y="6000768"/>
            <a:ext cx="817660" cy="369332"/>
          </a:xfrm>
          <a:prstGeom prst="rect">
            <a:avLst/>
          </a:prstGeom>
        </p:spPr>
        <p:txBody>
          <a:bodyPr wrap="none">
            <a:spAutoFit/>
          </a:bodyPr>
          <a:lstStyle/>
          <a:p>
            <a:r>
              <a:rPr lang="en-US" dirty="0" smtClean="0"/>
              <a:t>Eq. 5.4</a:t>
            </a:r>
            <a:endParaRPr lang="en-US" dirty="0"/>
          </a:p>
        </p:txBody>
      </p:sp>
      <p:graphicFrame>
        <p:nvGraphicFramePr>
          <p:cNvPr id="57" name="Object 15"/>
          <p:cNvGraphicFramePr>
            <a:graphicFrameLocks noChangeAspect="1"/>
          </p:cNvGraphicFramePr>
          <p:nvPr/>
        </p:nvGraphicFramePr>
        <p:xfrm>
          <a:off x="5836618" y="3500438"/>
          <a:ext cx="446059" cy="288475"/>
        </p:xfrm>
        <a:graphic>
          <a:graphicData uri="http://schemas.openxmlformats.org/presentationml/2006/ole">
            <mc:AlternateContent xmlns:mc="http://schemas.openxmlformats.org/markup-compatibility/2006">
              <mc:Choice xmlns:v="urn:schemas-microsoft-com:vml" Requires="v">
                <p:oleObj spid="_x0000_s44071" name="معادلة" r:id="rId14" imgW="291960" imgH="241200" progId="Equation.3">
                  <p:embed/>
                </p:oleObj>
              </mc:Choice>
              <mc:Fallback>
                <p:oleObj name="معادلة" r:id="rId14" imgW="291960" imgH="241200" progId="Equation.3">
                  <p:embed/>
                  <p:pic>
                    <p:nvPicPr>
                      <p:cNvPr id="0" name="Object 15"/>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836618" y="3500438"/>
                        <a:ext cx="446059" cy="2884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8" name="Rectangle 57"/>
          <p:cNvSpPr/>
          <p:nvPr/>
        </p:nvSpPr>
        <p:spPr>
          <a:xfrm>
            <a:off x="6265246" y="3500438"/>
            <a:ext cx="2000264" cy="276999"/>
          </a:xfrm>
          <a:prstGeom prst="rect">
            <a:avLst/>
          </a:prstGeom>
        </p:spPr>
        <p:txBody>
          <a:bodyPr wrap="square">
            <a:spAutoFit/>
          </a:bodyPr>
          <a:lstStyle/>
          <a:p>
            <a:r>
              <a:rPr lang="en-US" sz="1200" b="1" dirty="0" smtClean="0"/>
              <a:t>Extruded section area</a:t>
            </a:r>
            <a:endParaRPr lang="en-US" sz="1200" b="1" dirty="0"/>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42478BA0-1252-45DC-BDFD-F0D2C1F27C4C}" type="datetime1">
              <a:rPr lang="en-US" smtClean="0"/>
              <a:t>20/3/2017</a:t>
            </a:fld>
            <a:endParaRPr lang="en-US" dirty="0"/>
          </a:p>
        </p:txBody>
      </p:sp>
      <p:sp>
        <p:nvSpPr>
          <p:cNvPr id="8" name="Footer Placeholder 7"/>
          <p:cNvSpPr>
            <a:spLocks noGrp="1"/>
          </p:cNvSpPr>
          <p:nvPr>
            <p:ph type="ftr" sz="quarter" idx="11"/>
          </p:nvPr>
        </p:nvSpPr>
        <p:spPr/>
        <p:txBody>
          <a:bodyPr/>
          <a:lstStyle/>
          <a:p>
            <a:r>
              <a:rPr lang="en-US" smtClean="0"/>
              <a:t>Chapter 5: Extrusion and rod drawing - IE252 </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16</a:t>
            </a:fld>
            <a:endParaRPr lang="en-US"/>
          </a:p>
        </p:txBody>
      </p:sp>
      <p:sp>
        <p:nvSpPr>
          <p:cNvPr id="10" name="Rectangle 2"/>
          <p:cNvSpPr txBox="1">
            <a:spLocks noChangeArrowheads="1"/>
          </p:cNvSpPr>
          <p:nvPr/>
        </p:nvSpPr>
        <p:spPr>
          <a:xfrm>
            <a:off x="214282" y="357166"/>
            <a:ext cx="7772400" cy="428620"/>
          </a:xfrm>
          <a:prstGeom prst="rect">
            <a:avLst/>
          </a:prstGeom>
        </p:spPr>
        <p:txBody>
          <a:bodyPr vert="horz" lIns="91440" tIns="45720" rIns="91440" bIns="45720" rtlCol="0" anchor="b">
            <a:noAutofit/>
          </a:bodyPr>
          <a:lstStyle/>
          <a:p>
            <a:pPr lvl="0">
              <a:spcBef>
                <a:spcPct val="0"/>
              </a:spcBef>
              <a:defRPr/>
            </a:pPr>
            <a:endParaRPr lang="en-US" sz="700" b="1" dirty="0" smtClean="0">
              <a:solidFill>
                <a:schemeClr val="bg1">
                  <a:lumMod val="50000"/>
                </a:schemeClr>
              </a:solidFill>
            </a:endParaRPr>
          </a:p>
        </p:txBody>
      </p:sp>
      <p:sp>
        <p:nvSpPr>
          <p:cNvPr id="12" name="Rectangle 11"/>
          <p:cNvSpPr/>
          <p:nvPr/>
        </p:nvSpPr>
        <p:spPr>
          <a:xfrm>
            <a:off x="428596" y="785795"/>
            <a:ext cx="7786742" cy="923330"/>
          </a:xfrm>
          <a:prstGeom prst="rect">
            <a:avLst/>
          </a:prstGeom>
        </p:spPr>
        <p:txBody>
          <a:bodyPr wrap="square">
            <a:spAutoFit/>
          </a:bodyPr>
          <a:lstStyle/>
          <a:p>
            <a:endParaRPr lang="en-US" dirty="0" smtClean="0"/>
          </a:p>
          <a:p>
            <a:r>
              <a:rPr lang="en-US" b="1" i="1" dirty="0" smtClean="0">
                <a:solidFill>
                  <a:srgbClr val="C00000"/>
                </a:solidFill>
              </a:rPr>
              <a:t> </a:t>
            </a:r>
            <a:endParaRPr lang="en-US" dirty="0" smtClean="0">
              <a:solidFill>
                <a:srgbClr val="C00000"/>
              </a:solidFill>
            </a:endParaRPr>
          </a:p>
          <a:p>
            <a:r>
              <a:rPr lang="en-US" dirty="0" smtClean="0"/>
              <a:t> </a:t>
            </a:r>
            <a:endParaRPr lang="en-US" b="1" i="1" dirty="0"/>
          </a:p>
        </p:txBody>
      </p:sp>
      <p:sp>
        <p:nvSpPr>
          <p:cNvPr id="16" name="Rectangle 2"/>
          <p:cNvSpPr txBox="1">
            <a:spLocks noChangeArrowheads="1"/>
          </p:cNvSpPr>
          <p:nvPr/>
        </p:nvSpPr>
        <p:spPr>
          <a:xfrm>
            <a:off x="357158" y="857232"/>
            <a:ext cx="7772400" cy="428620"/>
          </a:xfrm>
          <a:prstGeom prst="rect">
            <a:avLst/>
          </a:prstGeom>
        </p:spPr>
        <p:txBody>
          <a:bodyPr vert="horz" lIns="91440" tIns="45720" rIns="91440" bIns="45720" rtlCol="0" anchor="b">
            <a:noAutofit/>
          </a:bodyPr>
          <a:lstStyle/>
          <a:p>
            <a:pPr lvl="0">
              <a:spcBef>
                <a:spcPct val="0"/>
              </a:spcBef>
              <a:defRPr/>
            </a:pP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5.1 Extrusion</a:t>
            </a:r>
          </a:p>
          <a:p>
            <a:pPr lvl="0">
              <a:spcBef>
                <a:spcPct val="0"/>
              </a:spcBef>
              <a:defRPr/>
            </a:pPr>
            <a:r>
              <a:rPr lang="en-US" sz="2000" b="1" spc="-100" dirty="0" smtClean="0">
                <a:solidFill>
                  <a:schemeClr val="bg1">
                    <a:lumMod val="50000"/>
                  </a:schemeClr>
                </a:solidFill>
                <a:latin typeface="+mj-lt"/>
                <a:ea typeface="+mj-ea"/>
                <a:cs typeface="+mj-cs"/>
              </a:rPr>
              <a:t>5.1.3 </a:t>
            </a:r>
            <a:r>
              <a:rPr lang="en-US" sz="2000" b="1" dirty="0" smtClean="0">
                <a:solidFill>
                  <a:schemeClr val="bg1">
                    <a:lumMod val="50000"/>
                  </a:schemeClr>
                </a:solidFill>
              </a:rPr>
              <a:t>Load and power estimation for different cross-sections and extrusion processes:</a:t>
            </a:r>
            <a:r>
              <a:rPr lang="en-US" sz="2000" dirty="0" smtClean="0">
                <a:solidFill>
                  <a:schemeClr val="bg1">
                    <a:lumMod val="50000"/>
                  </a:schemeClr>
                </a:solidFill>
              </a:rPr>
              <a:t> </a:t>
            </a:r>
            <a:endParaRPr lang="en-US" sz="700" b="1" dirty="0" smtClean="0">
              <a:solidFill>
                <a:schemeClr val="bg1">
                  <a:lumMod val="50000"/>
                </a:schemeClr>
              </a:solidFill>
            </a:endParaRPr>
          </a:p>
        </p:txBody>
      </p:sp>
      <p:sp>
        <p:nvSpPr>
          <p:cNvPr id="3072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8" name="Rectangle 8"/>
          <p:cNvSpPr>
            <a:spLocks noChangeArrowheads="1"/>
          </p:cNvSpPr>
          <p:nvPr/>
        </p:nvSpPr>
        <p:spPr bwMode="auto">
          <a:xfrm>
            <a:off x="0" y="809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6" name="Rectangle 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9"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1"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2"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5" name="Rectangle 7"/>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1"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4" name="Rectangle 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6"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7" name="Rectangle 11"/>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0" name="Rectangle 14"/>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2"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3" name="Rectangle 1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5" name="Rectangle 1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6" name="Rectangle 20"/>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3"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4"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1995" name="Picture 11"/>
          <p:cNvPicPr>
            <a:picLocks noChangeAspect="1" noChangeArrowheads="1"/>
          </p:cNvPicPr>
          <p:nvPr/>
        </p:nvPicPr>
        <p:blipFill>
          <a:blip r:embed="rId4"/>
          <a:srcRect l="58594" t="63721" r="8007" b="16157"/>
          <a:stretch>
            <a:fillRect/>
          </a:stretch>
        </p:blipFill>
        <p:spPr bwMode="auto">
          <a:xfrm>
            <a:off x="5072066" y="4786322"/>
            <a:ext cx="3260669" cy="1571612"/>
          </a:xfrm>
          <a:prstGeom prst="rect">
            <a:avLst/>
          </a:prstGeom>
          <a:noFill/>
          <a:ln w="9525">
            <a:noFill/>
            <a:miter lim="800000"/>
            <a:headEnd/>
            <a:tailEnd/>
          </a:ln>
          <a:effectLst/>
        </p:spPr>
      </p:pic>
      <p:sp>
        <p:nvSpPr>
          <p:cNvPr id="4403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9" name="Rectangle 7"/>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1" name="Rectangle 50"/>
          <p:cNvSpPr/>
          <p:nvPr/>
        </p:nvSpPr>
        <p:spPr>
          <a:xfrm>
            <a:off x="357158" y="1428736"/>
            <a:ext cx="3023007" cy="369332"/>
          </a:xfrm>
          <a:prstGeom prst="rect">
            <a:avLst/>
          </a:prstGeom>
        </p:spPr>
        <p:txBody>
          <a:bodyPr wrap="none">
            <a:spAutoFit/>
          </a:bodyPr>
          <a:lstStyle/>
          <a:p>
            <a:r>
              <a:rPr lang="en-US" b="1" dirty="0" smtClean="0">
                <a:solidFill>
                  <a:srgbClr val="C00000"/>
                </a:solidFill>
              </a:rPr>
              <a:t>(a) Direct round rod extrusion</a:t>
            </a:r>
            <a:endParaRPr lang="en-US" dirty="0">
              <a:solidFill>
                <a:srgbClr val="C00000"/>
              </a:solidFill>
            </a:endParaRPr>
          </a:p>
        </p:txBody>
      </p:sp>
      <p:sp>
        <p:nvSpPr>
          <p:cNvPr id="4608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6087" name="Object 7"/>
          <p:cNvGraphicFramePr>
            <a:graphicFrameLocks noChangeAspect="1"/>
          </p:cNvGraphicFramePr>
          <p:nvPr/>
        </p:nvGraphicFramePr>
        <p:xfrm>
          <a:off x="571472" y="3929066"/>
          <a:ext cx="7286676" cy="882664"/>
        </p:xfrm>
        <a:graphic>
          <a:graphicData uri="http://schemas.openxmlformats.org/presentationml/2006/ole">
            <mc:AlternateContent xmlns:mc="http://schemas.openxmlformats.org/markup-compatibility/2006">
              <mc:Choice xmlns:v="urn:schemas-microsoft-com:vml" Requires="v">
                <p:oleObj spid="_x0000_s46122" name="معادلة" r:id="rId5" imgW="3695700" imgH="444500" progId="Equation.3">
                  <p:embed/>
                </p:oleObj>
              </mc:Choice>
              <mc:Fallback>
                <p:oleObj name="معادلة" r:id="rId5" imgW="3695700" imgH="444500" progId="Equation.3">
                  <p:embed/>
                  <p:pic>
                    <p:nvPicPr>
                      <p:cNvPr id="0"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1472" y="3929066"/>
                        <a:ext cx="7286676" cy="88266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6089" name="Rectangle 9"/>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6092" name="Object 12"/>
          <p:cNvGraphicFramePr>
            <a:graphicFrameLocks noChangeAspect="1"/>
          </p:cNvGraphicFramePr>
          <p:nvPr/>
        </p:nvGraphicFramePr>
        <p:xfrm>
          <a:off x="500034" y="5143512"/>
          <a:ext cx="1433987" cy="744222"/>
        </p:xfrm>
        <a:graphic>
          <a:graphicData uri="http://schemas.openxmlformats.org/presentationml/2006/ole">
            <mc:AlternateContent xmlns:mc="http://schemas.openxmlformats.org/markup-compatibility/2006">
              <mc:Choice xmlns:v="urn:schemas-microsoft-com:vml" Requires="v">
                <p:oleObj spid="_x0000_s46123" name="معادلة" r:id="rId7" imgW="748975" imgH="393529" progId="Equation.3">
                  <p:embed/>
                </p:oleObj>
              </mc:Choice>
              <mc:Fallback>
                <p:oleObj name="معادلة" r:id="rId7" imgW="748975" imgH="393529" progId="Equation.3">
                  <p:embed/>
                  <p:pic>
                    <p:nvPicPr>
                      <p:cNvPr id="0" name="Picture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0034" y="5143512"/>
                        <a:ext cx="1433987" cy="74422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6091" name="Object 11"/>
          <p:cNvGraphicFramePr>
            <a:graphicFrameLocks noChangeAspect="1"/>
          </p:cNvGraphicFramePr>
          <p:nvPr/>
        </p:nvGraphicFramePr>
        <p:xfrm>
          <a:off x="2857488" y="5107362"/>
          <a:ext cx="1500198" cy="741061"/>
        </p:xfrm>
        <a:graphic>
          <a:graphicData uri="http://schemas.openxmlformats.org/presentationml/2006/ole">
            <mc:AlternateContent xmlns:mc="http://schemas.openxmlformats.org/markup-compatibility/2006">
              <mc:Choice xmlns:v="urn:schemas-microsoft-com:vml" Requires="v">
                <p:oleObj spid="_x0000_s46124" name="معادلة" r:id="rId9" imgW="787058" imgH="393529" progId="Equation.3">
                  <p:embed/>
                </p:oleObj>
              </mc:Choice>
              <mc:Fallback>
                <p:oleObj name="معادلة" r:id="rId9" imgW="787058" imgH="393529" progId="Equation.3">
                  <p:embed/>
                  <p:pic>
                    <p:nvPicPr>
                      <p:cNvPr id="0" name="Picture 1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57488" y="5107362"/>
                        <a:ext cx="1500198" cy="74106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6090" name="Object 10"/>
          <p:cNvGraphicFramePr>
            <a:graphicFrameLocks noChangeAspect="1"/>
          </p:cNvGraphicFramePr>
          <p:nvPr/>
        </p:nvGraphicFramePr>
        <p:xfrm>
          <a:off x="500034" y="5857892"/>
          <a:ext cx="1785950" cy="807560"/>
        </p:xfrm>
        <a:graphic>
          <a:graphicData uri="http://schemas.openxmlformats.org/presentationml/2006/ole">
            <mc:AlternateContent xmlns:mc="http://schemas.openxmlformats.org/markup-compatibility/2006">
              <mc:Choice xmlns:v="urn:schemas-microsoft-com:vml" Requires="v">
                <p:oleObj spid="_x0000_s46125" name="معادلة" r:id="rId11" imgW="1091726" imgH="495085" progId="Equation.3">
                  <p:embed/>
                </p:oleObj>
              </mc:Choice>
              <mc:Fallback>
                <p:oleObj name="معادلة" r:id="rId11" imgW="1091726" imgH="495085" progId="Equation.3">
                  <p:embed/>
                  <p:pic>
                    <p:nvPicPr>
                      <p:cNvPr id="0" name="Picture 1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00034" y="5857892"/>
                        <a:ext cx="1785950" cy="80756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60" name="Picture 2"/>
          <p:cNvPicPr>
            <a:picLocks noChangeAspect="1" noChangeArrowheads="1"/>
          </p:cNvPicPr>
          <p:nvPr/>
        </p:nvPicPr>
        <p:blipFill>
          <a:blip r:embed="rId13"/>
          <a:srcRect l="4101" t="35889" r="15039" b="34814"/>
          <a:stretch>
            <a:fillRect/>
          </a:stretch>
        </p:blipFill>
        <p:spPr bwMode="auto">
          <a:xfrm>
            <a:off x="714348" y="1928802"/>
            <a:ext cx="7143800" cy="2070667"/>
          </a:xfrm>
          <a:prstGeom prst="rect">
            <a:avLst/>
          </a:prstGeom>
          <a:noFill/>
          <a:ln w="9525">
            <a:noFill/>
            <a:miter lim="800000"/>
            <a:headEnd/>
            <a:tailEnd/>
          </a:ln>
          <a:effectLst/>
        </p:spPr>
      </p:pic>
      <p:sp>
        <p:nvSpPr>
          <p:cNvPr id="61" name="Rectangle 60"/>
          <p:cNvSpPr/>
          <p:nvPr/>
        </p:nvSpPr>
        <p:spPr>
          <a:xfrm>
            <a:off x="500034" y="4714884"/>
            <a:ext cx="828112" cy="369332"/>
          </a:xfrm>
          <a:prstGeom prst="rect">
            <a:avLst/>
          </a:prstGeom>
        </p:spPr>
        <p:txBody>
          <a:bodyPr wrap="none">
            <a:spAutoFit/>
          </a:bodyPr>
          <a:lstStyle/>
          <a:p>
            <a:r>
              <a:rPr lang="en-US" dirty="0" smtClean="0"/>
              <a:t>Where</a:t>
            </a:r>
            <a:endParaRPr lang="en-US" dirty="0"/>
          </a:p>
        </p:txBody>
      </p:sp>
      <p:graphicFrame>
        <p:nvGraphicFramePr>
          <p:cNvPr id="62" name="Object 15"/>
          <p:cNvGraphicFramePr>
            <a:graphicFrameLocks noChangeAspect="1"/>
          </p:cNvGraphicFramePr>
          <p:nvPr/>
        </p:nvGraphicFramePr>
        <p:xfrm>
          <a:off x="5136379" y="6379224"/>
          <a:ext cx="556521" cy="359913"/>
        </p:xfrm>
        <a:graphic>
          <a:graphicData uri="http://schemas.openxmlformats.org/presentationml/2006/ole">
            <mc:AlternateContent xmlns:mc="http://schemas.openxmlformats.org/markup-compatibility/2006">
              <mc:Choice xmlns:v="urn:schemas-microsoft-com:vml" Requires="v">
                <p:oleObj spid="_x0000_s46126" name="معادلة" r:id="rId14" imgW="291960" imgH="241200" progId="Equation.3">
                  <p:embed/>
                </p:oleObj>
              </mc:Choice>
              <mc:Fallback>
                <p:oleObj name="معادلة" r:id="rId14" imgW="291960" imgH="241200" progId="Equation.3">
                  <p:embed/>
                  <p:pic>
                    <p:nvPicPr>
                      <p:cNvPr id="0" name="Object 15"/>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136379" y="6379224"/>
                        <a:ext cx="556521" cy="3599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3" name="Rectangle 62"/>
          <p:cNvSpPr/>
          <p:nvPr/>
        </p:nvSpPr>
        <p:spPr>
          <a:xfrm>
            <a:off x="5604031" y="6386864"/>
            <a:ext cx="2857520" cy="369332"/>
          </a:xfrm>
          <a:prstGeom prst="rect">
            <a:avLst/>
          </a:prstGeom>
        </p:spPr>
        <p:txBody>
          <a:bodyPr wrap="square">
            <a:spAutoFit/>
          </a:bodyPr>
          <a:lstStyle/>
          <a:p>
            <a:r>
              <a:rPr lang="en-US" dirty="0" smtClean="0"/>
              <a:t>Extruded section area</a:t>
            </a:r>
            <a:endParaRPr lang="en-US" dirty="0"/>
          </a:p>
        </p:txBody>
      </p:sp>
      <p:sp>
        <p:nvSpPr>
          <p:cNvPr id="64" name="Oval 63"/>
          <p:cNvSpPr/>
          <p:nvPr/>
        </p:nvSpPr>
        <p:spPr>
          <a:xfrm>
            <a:off x="5857884" y="2817957"/>
            <a:ext cx="214314" cy="214314"/>
          </a:xfrm>
          <a:prstGeom prst="ellipse">
            <a:avLst/>
          </a:prstGeom>
          <a:solidFill>
            <a:schemeClr val="bg1">
              <a:lumMod val="6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2" name="Group 71"/>
          <p:cNvGrpSpPr/>
          <p:nvPr/>
        </p:nvGrpSpPr>
        <p:grpSpPr>
          <a:xfrm>
            <a:off x="4345714" y="2638535"/>
            <a:ext cx="572298" cy="562751"/>
            <a:chOff x="4999834" y="1285860"/>
            <a:chExt cx="572298" cy="562751"/>
          </a:xfrm>
        </p:grpSpPr>
        <p:cxnSp>
          <p:nvCxnSpPr>
            <p:cNvPr id="66" name="Straight Connector 65"/>
            <p:cNvCxnSpPr/>
            <p:nvPr/>
          </p:nvCxnSpPr>
          <p:spPr>
            <a:xfrm rot="5400000">
              <a:off x="4857752" y="1571612"/>
              <a:ext cx="285752"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rot="10800000">
              <a:off x="5000628" y="1428736"/>
              <a:ext cx="357190" cy="1588"/>
            </a:xfrm>
            <a:prstGeom prst="line">
              <a:avLst/>
            </a:prstGeom>
            <a:ln>
              <a:solidFill>
                <a:schemeClr val="tx1"/>
              </a:solidFill>
              <a:headEnd type="stealth" w="med" len="lg"/>
              <a:tailEnd type="none" w="med" len="lg"/>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rot="10800000">
              <a:off x="5000628" y="1714488"/>
              <a:ext cx="357190" cy="1588"/>
            </a:xfrm>
            <a:prstGeom prst="line">
              <a:avLst/>
            </a:prstGeom>
            <a:ln>
              <a:solidFill>
                <a:schemeClr val="tx1"/>
              </a:solidFill>
              <a:headEnd type="stealth" w="med" len="lg"/>
              <a:tailEnd type="none" w="med" len="lg"/>
            </a:ln>
          </p:spPr>
          <p:style>
            <a:lnRef idx="1">
              <a:schemeClr val="accent1"/>
            </a:lnRef>
            <a:fillRef idx="0">
              <a:schemeClr val="accent1"/>
            </a:fillRef>
            <a:effectRef idx="0">
              <a:schemeClr val="accent1"/>
            </a:effectRef>
            <a:fontRef idx="minor">
              <a:schemeClr val="tx1"/>
            </a:fontRef>
          </p:style>
        </p:cxnSp>
        <p:sp>
          <p:nvSpPr>
            <p:cNvPr id="70" name="TextBox 69"/>
            <p:cNvSpPr txBox="1"/>
            <p:nvPr/>
          </p:nvSpPr>
          <p:spPr>
            <a:xfrm>
              <a:off x="5357818" y="1285860"/>
              <a:ext cx="214314" cy="215444"/>
            </a:xfrm>
            <a:prstGeom prst="rect">
              <a:avLst/>
            </a:prstGeom>
            <a:noFill/>
          </p:spPr>
          <p:txBody>
            <a:bodyPr wrap="square" lIns="0" tIns="0" rIns="0" bIns="0" rtlCol="0">
              <a:spAutoFit/>
            </a:bodyPr>
            <a:lstStyle/>
            <a:p>
              <a:r>
                <a:rPr lang="en-US" sz="1400" dirty="0" smtClean="0"/>
                <a:t> A</a:t>
              </a:r>
              <a:endParaRPr lang="en-US" sz="1400" dirty="0"/>
            </a:p>
          </p:txBody>
        </p:sp>
        <p:sp>
          <p:nvSpPr>
            <p:cNvPr id="71" name="TextBox 70"/>
            <p:cNvSpPr txBox="1"/>
            <p:nvPr/>
          </p:nvSpPr>
          <p:spPr>
            <a:xfrm>
              <a:off x="5357818" y="1571612"/>
              <a:ext cx="214314" cy="276999"/>
            </a:xfrm>
            <a:prstGeom prst="rect">
              <a:avLst/>
            </a:prstGeom>
            <a:noFill/>
          </p:spPr>
          <p:txBody>
            <a:bodyPr wrap="square" lIns="0" tIns="0" rIns="0" bIns="0" rtlCol="0">
              <a:spAutoFit/>
            </a:bodyPr>
            <a:lstStyle/>
            <a:p>
              <a:r>
                <a:rPr lang="en-US" dirty="0" smtClean="0"/>
                <a:t> </a:t>
              </a:r>
              <a:r>
                <a:rPr lang="en-US" sz="1400" dirty="0" smtClean="0"/>
                <a:t>A</a:t>
              </a:r>
              <a:endParaRPr lang="en-US" dirty="0"/>
            </a:p>
          </p:txBody>
        </p:sp>
      </p:grpSp>
      <p:sp>
        <p:nvSpPr>
          <p:cNvPr id="73" name="TextBox 72"/>
          <p:cNvSpPr txBox="1"/>
          <p:nvPr/>
        </p:nvSpPr>
        <p:spPr>
          <a:xfrm>
            <a:off x="5857884" y="2500307"/>
            <a:ext cx="714380" cy="215444"/>
          </a:xfrm>
          <a:prstGeom prst="rect">
            <a:avLst/>
          </a:prstGeom>
          <a:noFill/>
        </p:spPr>
        <p:txBody>
          <a:bodyPr wrap="square" lIns="0" tIns="0" rIns="0" bIns="0" rtlCol="0">
            <a:spAutoFit/>
          </a:bodyPr>
          <a:lstStyle/>
          <a:p>
            <a:r>
              <a:rPr lang="en-US" sz="1400" dirty="0" smtClean="0"/>
              <a:t> Sec A-A</a:t>
            </a:r>
            <a:endParaRPr lang="en-US" sz="1400" dirty="0"/>
          </a:p>
        </p:txBody>
      </p:sp>
      <p:sp>
        <p:nvSpPr>
          <p:cNvPr id="74" name="Freeform 73"/>
          <p:cNvSpPr/>
          <p:nvPr/>
        </p:nvSpPr>
        <p:spPr>
          <a:xfrm>
            <a:off x="5688419" y="2626242"/>
            <a:ext cx="169465" cy="231254"/>
          </a:xfrm>
          <a:custGeom>
            <a:avLst/>
            <a:gdLst>
              <a:gd name="connsiteX0" fmla="*/ 180753 w 180753"/>
              <a:gd name="connsiteY0" fmla="*/ 170121 h 170121"/>
              <a:gd name="connsiteX1" fmla="*/ 0 w 180753"/>
              <a:gd name="connsiteY1" fmla="*/ 0 h 170121"/>
            </a:gdLst>
            <a:ahLst/>
            <a:cxnLst>
              <a:cxn ang="0">
                <a:pos x="connsiteX0" y="connsiteY0"/>
              </a:cxn>
              <a:cxn ang="0">
                <a:pos x="connsiteX1" y="connsiteY1"/>
              </a:cxn>
            </a:cxnLst>
            <a:rect l="l" t="t" r="r" b="b"/>
            <a:pathLst>
              <a:path w="180753" h="170121">
                <a:moveTo>
                  <a:pt x="180753" y="170121"/>
                </a:moveTo>
                <a:lnTo>
                  <a:pt x="0" y="0"/>
                </a:lnTo>
              </a:path>
            </a:pathLst>
          </a:custGeom>
          <a:ln w="15875">
            <a:solidFill>
              <a:schemeClr val="tx1"/>
            </a:solidFill>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EBF80A3-82BF-4EBE-B01C-FFBBFE51F398}" type="datetime1">
              <a:rPr lang="en-US" smtClean="0"/>
              <a:t>20/3/2017</a:t>
            </a:fld>
            <a:endParaRPr lang="en-US" dirty="0"/>
          </a:p>
        </p:txBody>
      </p:sp>
      <p:sp>
        <p:nvSpPr>
          <p:cNvPr id="8" name="Footer Placeholder 7"/>
          <p:cNvSpPr>
            <a:spLocks noGrp="1"/>
          </p:cNvSpPr>
          <p:nvPr>
            <p:ph type="ftr" sz="quarter" idx="11"/>
          </p:nvPr>
        </p:nvSpPr>
        <p:spPr/>
        <p:txBody>
          <a:bodyPr/>
          <a:lstStyle/>
          <a:p>
            <a:r>
              <a:rPr lang="en-US" smtClean="0"/>
              <a:t>Chapter 5: Extrusion and rod drawing - IE252 </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17</a:t>
            </a:fld>
            <a:endParaRPr lang="en-US"/>
          </a:p>
        </p:txBody>
      </p:sp>
      <p:sp>
        <p:nvSpPr>
          <p:cNvPr id="10" name="Rectangle 2"/>
          <p:cNvSpPr txBox="1">
            <a:spLocks noChangeArrowheads="1"/>
          </p:cNvSpPr>
          <p:nvPr/>
        </p:nvSpPr>
        <p:spPr>
          <a:xfrm>
            <a:off x="214282" y="357166"/>
            <a:ext cx="7772400" cy="428620"/>
          </a:xfrm>
          <a:prstGeom prst="rect">
            <a:avLst/>
          </a:prstGeom>
        </p:spPr>
        <p:txBody>
          <a:bodyPr vert="horz" lIns="91440" tIns="45720" rIns="91440" bIns="45720" rtlCol="0" anchor="b">
            <a:noAutofit/>
          </a:bodyPr>
          <a:lstStyle/>
          <a:p>
            <a:pPr lvl="0">
              <a:spcBef>
                <a:spcPct val="0"/>
              </a:spcBef>
              <a:defRPr/>
            </a:pPr>
            <a:endParaRPr lang="en-US" sz="700" b="1" dirty="0" smtClean="0">
              <a:solidFill>
                <a:schemeClr val="bg1">
                  <a:lumMod val="50000"/>
                </a:schemeClr>
              </a:solidFill>
            </a:endParaRPr>
          </a:p>
        </p:txBody>
      </p:sp>
      <p:sp>
        <p:nvSpPr>
          <p:cNvPr id="12" name="Rectangle 11"/>
          <p:cNvSpPr/>
          <p:nvPr/>
        </p:nvSpPr>
        <p:spPr>
          <a:xfrm>
            <a:off x="428596" y="785795"/>
            <a:ext cx="7786742" cy="923330"/>
          </a:xfrm>
          <a:prstGeom prst="rect">
            <a:avLst/>
          </a:prstGeom>
        </p:spPr>
        <p:txBody>
          <a:bodyPr wrap="square">
            <a:spAutoFit/>
          </a:bodyPr>
          <a:lstStyle/>
          <a:p>
            <a:endParaRPr lang="en-US" dirty="0" smtClean="0"/>
          </a:p>
          <a:p>
            <a:r>
              <a:rPr lang="en-US" b="1" i="1" dirty="0" smtClean="0">
                <a:solidFill>
                  <a:srgbClr val="C00000"/>
                </a:solidFill>
              </a:rPr>
              <a:t> </a:t>
            </a:r>
            <a:endParaRPr lang="en-US" dirty="0" smtClean="0">
              <a:solidFill>
                <a:srgbClr val="C00000"/>
              </a:solidFill>
            </a:endParaRPr>
          </a:p>
          <a:p>
            <a:r>
              <a:rPr lang="en-US" dirty="0" smtClean="0"/>
              <a:t> </a:t>
            </a:r>
            <a:endParaRPr lang="en-US" b="1" i="1" dirty="0"/>
          </a:p>
        </p:txBody>
      </p:sp>
      <p:sp>
        <p:nvSpPr>
          <p:cNvPr id="16" name="Rectangle 2"/>
          <p:cNvSpPr txBox="1">
            <a:spLocks noChangeArrowheads="1"/>
          </p:cNvSpPr>
          <p:nvPr/>
        </p:nvSpPr>
        <p:spPr>
          <a:xfrm>
            <a:off x="357158" y="857232"/>
            <a:ext cx="7772400" cy="428620"/>
          </a:xfrm>
          <a:prstGeom prst="rect">
            <a:avLst/>
          </a:prstGeom>
        </p:spPr>
        <p:txBody>
          <a:bodyPr vert="horz" lIns="91440" tIns="45720" rIns="91440" bIns="45720" rtlCol="0" anchor="b">
            <a:noAutofit/>
          </a:bodyPr>
          <a:lstStyle/>
          <a:p>
            <a:pPr lvl="0">
              <a:spcBef>
                <a:spcPct val="0"/>
              </a:spcBef>
              <a:defRPr/>
            </a:pP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5.1 Extrusion</a:t>
            </a:r>
          </a:p>
          <a:p>
            <a:pPr lvl="0">
              <a:spcBef>
                <a:spcPct val="0"/>
              </a:spcBef>
              <a:defRPr/>
            </a:pPr>
            <a:r>
              <a:rPr lang="en-US" sz="2000" b="1" spc="-100" dirty="0" smtClean="0">
                <a:solidFill>
                  <a:schemeClr val="bg1">
                    <a:lumMod val="50000"/>
                  </a:schemeClr>
                </a:solidFill>
                <a:latin typeface="+mj-lt"/>
                <a:ea typeface="+mj-ea"/>
                <a:cs typeface="+mj-cs"/>
              </a:rPr>
              <a:t>5.1.3 </a:t>
            </a:r>
            <a:r>
              <a:rPr lang="en-US" sz="2000" b="1" dirty="0" smtClean="0">
                <a:solidFill>
                  <a:schemeClr val="bg1">
                    <a:lumMod val="50000"/>
                  </a:schemeClr>
                </a:solidFill>
              </a:rPr>
              <a:t>Load and power estimation for different cross-sections and extrusion processes:</a:t>
            </a:r>
            <a:r>
              <a:rPr lang="en-US" sz="2000" dirty="0" smtClean="0">
                <a:solidFill>
                  <a:schemeClr val="bg1">
                    <a:lumMod val="50000"/>
                  </a:schemeClr>
                </a:solidFill>
              </a:rPr>
              <a:t> </a:t>
            </a:r>
            <a:endParaRPr lang="en-US" sz="700" b="1" dirty="0" smtClean="0">
              <a:solidFill>
                <a:schemeClr val="bg1">
                  <a:lumMod val="50000"/>
                </a:schemeClr>
              </a:solidFill>
            </a:endParaRPr>
          </a:p>
        </p:txBody>
      </p:sp>
      <p:sp>
        <p:nvSpPr>
          <p:cNvPr id="3072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8" name="Rectangle 8"/>
          <p:cNvSpPr>
            <a:spLocks noChangeArrowheads="1"/>
          </p:cNvSpPr>
          <p:nvPr/>
        </p:nvSpPr>
        <p:spPr bwMode="auto">
          <a:xfrm>
            <a:off x="0" y="809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6" name="Rectangle 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9"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1"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2"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5" name="Rectangle 7"/>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1"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4" name="Rectangle 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6"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7" name="Rectangle 11"/>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0" name="Rectangle 14"/>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2"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3" name="Rectangle 1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5" name="Rectangle 1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6" name="Rectangle 20"/>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3"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4"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1995" name="Picture 11"/>
          <p:cNvPicPr>
            <a:picLocks noChangeAspect="1" noChangeArrowheads="1"/>
          </p:cNvPicPr>
          <p:nvPr/>
        </p:nvPicPr>
        <p:blipFill>
          <a:blip r:embed="rId4"/>
          <a:srcRect l="58594" t="63721" r="8007" b="16157"/>
          <a:stretch>
            <a:fillRect/>
          </a:stretch>
        </p:blipFill>
        <p:spPr bwMode="auto">
          <a:xfrm>
            <a:off x="5072066" y="4786322"/>
            <a:ext cx="3260669" cy="1571612"/>
          </a:xfrm>
          <a:prstGeom prst="rect">
            <a:avLst/>
          </a:prstGeom>
          <a:noFill/>
          <a:ln w="9525">
            <a:noFill/>
            <a:miter lim="800000"/>
            <a:headEnd/>
            <a:tailEnd/>
          </a:ln>
          <a:effectLst/>
        </p:spPr>
      </p:pic>
      <p:sp>
        <p:nvSpPr>
          <p:cNvPr id="4403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9" name="Rectangle 7"/>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1" name="Rectangle 50"/>
          <p:cNvSpPr/>
          <p:nvPr/>
        </p:nvSpPr>
        <p:spPr>
          <a:xfrm>
            <a:off x="357158" y="1428736"/>
            <a:ext cx="3184911" cy="369332"/>
          </a:xfrm>
          <a:prstGeom prst="rect">
            <a:avLst/>
          </a:prstGeom>
        </p:spPr>
        <p:txBody>
          <a:bodyPr wrap="none">
            <a:spAutoFit/>
          </a:bodyPr>
          <a:lstStyle/>
          <a:p>
            <a:r>
              <a:rPr lang="en-US" b="1" dirty="0" smtClean="0">
                <a:solidFill>
                  <a:srgbClr val="C00000"/>
                </a:solidFill>
              </a:rPr>
              <a:t>(b) Indirect round rod extrusion</a:t>
            </a:r>
            <a:endParaRPr lang="en-US" dirty="0">
              <a:solidFill>
                <a:srgbClr val="C00000"/>
              </a:solidFill>
            </a:endParaRPr>
          </a:p>
        </p:txBody>
      </p:sp>
      <p:sp>
        <p:nvSpPr>
          <p:cNvPr id="4608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6087" name="Object 7"/>
          <p:cNvGraphicFramePr>
            <a:graphicFrameLocks noChangeAspect="1"/>
          </p:cNvGraphicFramePr>
          <p:nvPr/>
        </p:nvGraphicFramePr>
        <p:xfrm>
          <a:off x="571472" y="3929066"/>
          <a:ext cx="7286676" cy="882664"/>
        </p:xfrm>
        <a:graphic>
          <a:graphicData uri="http://schemas.openxmlformats.org/presentationml/2006/ole">
            <mc:AlternateContent xmlns:mc="http://schemas.openxmlformats.org/markup-compatibility/2006">
              <mc:Choice xmlns:v="urn:schemas-microsoft-com:vml" Requires="v">
                <p:oleObj spid="_x0000_s48160" name="معادلة" r:id="rId5" imgW="3695700" imgH="444500" progId="Equation.3">
                  <p:embed/>
                </p:oleObj>
              </mc:Choice>
              <mc:Fallback>
                <p:oleObj name="معادلة" r:id="rId5" imgW="3695700" imgH="444500" progId="Equation.3">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1472" y="3929066"/>
                        <a:ext cx="7286676" cy="88266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6089" name="Rectangle 9"/>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6092" name="Object 12"/>
          <p:cNvGraphicFramePr>
            <a:graphicFrameLocks noChangeAspect="1"/>
          </p:cNvGraphicFramePr>
          <p:nvPr>
            <p:extLst>
              <p:ext uri="{D42A27DB-BD31-4B8C-83A1-F6EECF244321}">
                <p14:modId xmlns:p14="http://schemas.microsoft.com/office/powerpoint/2010/main" val="3291156636"/>
              </p:ext>
            </p:extLst>
          </p:nvPr>
        </p:nvGraphicFramePr>
        <p:xfrm>
          <a:off x="26988" y="5143500"/>
          <a:ext cx="2381250" cy="744538"/>
        </p:xfrm>
        <a:graphic>
          <a:graphicData uri="http://schemas.openxmlformats.org/presentationml/2006/ole">
            <mc:AlternateContent xmlns:mc="http://schemas.openxmlformats.org/markup-compatibility/2006">
              <mc:Choice xmlns:v="urn:schemas-microsoft-com:vml" Requires="v">
                <p:oleObj spid="_x0000_s48161" name="Equation" r:id="rId7" imgW="1244520" imgH="393480" progId="Equation.3">
                  <p:embed/>
                </p:oleObj>
              </mc:Choice>
              <mc:Fallback>
                <p:oleObj name="Equation" r:id="rId7" imgW="1244520" imgH="393480" progId="Equation.3">
                  <p:embed/>
                  <p:pic>
                    <p:nvPicPr>
                      <p:cNvPr id="0" name="Picture 3"/>
                      <p:cNvPicPr>
                        <a:picLocks noChangeAspect="1" noChangeArrowheads="1"/>
                      </p:cNvPicPr>
                      <p:nvPr/>
                    </p:nvPicPr>
                    <p:blipFill>
                      <a:blip r:embed="rId8"/>
                      <a:srcRect/>
                      <a:stretch>
                        <a:fillRect/>
                      </a:stretch>
                    </p:blipFill>
                    <p:spPr bwMode="auto">
                      <a:xfrm>
                        <a:off x="26988" y="5143500"/>
                        <a:ext cx="2381250" cy="744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6091" name="Object 11"/>
          <p:cNvGraphicFramePr>
            <a:graphicFrameLocks noChangeAspect="1"/>
          </p:cNvGraphicFramePr>
          <p:nvPr>
            <p:extLst>
              <p:ext uri="{D42A27DB-BD31-4B8C-83A1-F6EECF244321}">
                <p14:modId xmlns:p14="http://schemas.microsoft.com/office/powerpoint/2010/main" val="3983487216"/>
              </p:ext>
            </p:extLst>
          </p:nvPr>
        </p:nvGraphicFramePr>
        <p:xfrm>
          <a:off x="2573252" y="5084216"/>
          <a:ext cx="1500198" cy="741061"/>
        </p:xfrm>
        <a:graphic>
          <a:graphicData uri="http://schemas.openxmlformats.org/presentationml/2006/ole">
            <mc:AlternateContent xmlns:mc="http://schemas.openxmlformats.org/markup-compatibility/2006">
              <mc:Choice xmlns:v="urn:schemas-microsoft-com:vml" Requires="v">
                <p:oleObj spid="_x0000_s48162" name="معادلة" r:id="rId9" imgW="787058" imgH="393529" progId="Equation.3">
                  <p:embed/>
                </p:oleObj>
              </mc:Choice>
              <mc:Fallback>
                <p:oleObj name="معادلة" r:id="rId9" imgW="787058" imgH="393529" progId="Equation.3">
                  <p:embed/>
                  <p:pic>
                    <p:nvPicPr>
                      <p:cNvPr id="0" name="Picture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73252" y="5084216"/>
                        <a:ext cx="1500198" cy="74106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6090" name="Object 10"/>
          <p:cNvGraphicFramePr>
            <a:graphicFrameLocks noChangeAspect="1"/>
          </p:cNvGraphicFramePr>
          <p:nvPr>
            <p:extLst>
              <p:ext uri="{D42A27DB-BD31-4B8C-83A1-F6EECF244321}">
                <p14:modId xmlns:p14="http://schemas.microsoft.com/office/powerpoint/2010/main" val="2878285465"/>
              </p:ext>
            </p:extLst>
          </p:nvPr>
        </p:nvGraphicFramePr>
        <p:xfrm>
          <a:off x="107504" y="5917201"/>
          <a:ext cx="4194175" cy="828675"/>
        </p:xfrm>
        <a:graphic>
          <a:graphicData uri="http://schemas.openxmlformats.org/presentationml/2006/ole">
            <mc:AlternateContent xmlns:mc="http://schemas.openxmlformats.org/markup-compatibility/2006">
              <mc:Choice xmlns:v="urn:schemas-microsoft-com:vml" Requires="v">
                <p:oleObj spid="_x0000_s48163" name="Equation" r:id="rId11" imgW="2565360" imgH="507960" progId="Equation.3">
                  <p:embed/>
                </p:oleObj>
              </mc:Choice>
              <mc:Fallback>
                <p:oleObj name="Equation" r:id="rId11" imgW="2565360" imgH="507960" progId="Equation.3">
                  <p:embed/>
                  <p:pic>
                    <p:nvPicPr>
                      <p:cNvPr id="0" name="Picture 5"/>
                      <p:cNvPicPr>
                        <a:picLocks noChangeAspect="1" noChangeArrowheads="1"/>
                      </p:cNvPicPr>
                      <p:nvPr/>
                    </p:nvPicPr>
                    <p:blipFill>
                      <a:blip r:embed="rId12"/>
                      <a:srcRect/>
                      <a:stretch>
                        <a:fillRect/>
                      </a:stretch>
                    </p:blipFill>
                    <p:spPr bwMode="auto">
                      <a:xfrm>
                        <a:off x="107504" y="5917201"/>
                        <a:ext cx="4194175" cy="8286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1" name="Rectangle 60"/>
          <p:cNvSpPr/>
          <p:nvPr/>
        </p:nvSpPr>
        <p:spPr>
          <a:xfrm>
            <a:off x="500034" y="4714884"/>
            <a:ext cx="828112" cy="369332"/>
          </a:xfrm>
          <a:prstGeom prst="rect">
            <a:avLst/>
          </a:prstGeom>
        </p:spPr>
        <p:txBody>
          <a:bodyPr wrap="none">
            <a:spAutoFit/>
          </a:bodyPr>
          <a:lstStyle/>
          <a:p>
            <a:r>
              <a:rPr lang="en-US" dirty="0" smtClean="0"/>
              <a:t>Where</a:t>
            </a:r>
            <a:endParaRPr lang="en-US" dirty="0"/>
          </a:p>
        </p:txBody>
      </p:sp>
      <p:graphicFrame>
        <p:nvGraphicFramePr>
          <p:cNvPr id="62" name="Object 15"/>
          <p:cNvGraphicFramePr>
            <a:graphicFrameLocks noChangeAspect="1"/>
          </p:cNvGraphicFramePr>
          <p:nvPr/>
        </p:nvGraphicFramePr>
        <p:xfrm>
          <a:off x="5136379" y="6379224"/>
          <a:ext cx="556521" cy="359913"/>
        </p:xfrm>
        <a:graphic>
          <a:graphicData uri="http://schemas.openxmlformats.org/presentationml/2006/ole">
            <mc:AlternateContent xmlns:mc="http://schemas.openxmlformats.org/markup-compatibility/2006">
              <mc:Choice xmlns:v="urn:schemas-microsoft-com:vml" Requires="v">
                <p:oleObj spid="_x0000_s48164" name="معادلة" r:id="rId13" imgW="291960" imgH="241200" progId="Equation.3">
                  <p:embed/>
                </p:oleObj>
              </mc:Choice>
              <mc:Fallback>
                <p:oleObj name="معادلة" r:id="rId13" imgW="291960" imgH="241200" progId="Equation.3">
                  <p:embed/>
                  <p:pic>
                    <p:nvPicPr>
                      <p:cNvPr id="0" name="Object 1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136379" y="6379224"/>
                        <a:ext cx="556521" cy="3599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3" name="Rectangle 62"/>
          <p:cNvSpPr/>
          <p:nvPr/>
        </p:nvSpPr>
        <p:spPr>
          <a:xfrm>
            <a:off x="5604031" y="6386864"/>
            <a:ext cx="2857520" cy="369332"/>
          </a:xfrm>
          <a:prstGeom prst="rect">
            <a:avLst/>
          </a:prstGeom>
        </p:spPr>
        <p:txBody>
          <a:bodyPr wrap="square">
            <a:spAutoFit/>
          </a:bodyPr>
          <a:lstStyle/>
          <a:p>
            <a:r>
              <a:rPr lang="en-US" dirty="0" smtClean="0"/>
              <a:t>Extruded section area</a:t>
            </a:r>
            <a:endParaRPr lang="en-US" dirty="0"/>
          </a:p>
        </p:txBody>
      </p:sp>
      <p:pic>
        <p:nvPicPr>
          <p:cNvPr id="48135" name="Picture 7"/>
          <p:cNvPicPr>
            <a:picLocks noChangeAspect="1" noChangeArrowheads="1"/>
          </p:cNvPicPr>
          <p:nvPr/>
        </p:nvPicPr>
        <p:blipFill>
          <a:blip r:embed="rId15"/>
          <a:srcRect l="14062" t="53467" r="29687" b="21631"/>
          <a:stretch>
            <a:fillRect/>
          </a:stretch>
        </p:blipFill>
        <p:spPr bwMode="auto">
          <a:xfrm>
            <a:off x="1643042" y="1785926"/>
            <a:ext cx="6286544" cy="2226484"/>
          </a:xfrm>
          <a:prstGeom prst="rect">
            <a:avLst/>
          </a:prstGeom>
          <a:noFill/>
          <a:ln w="9525">
            <a:noFill/>
            <a:miter lim="800000"/>
            <a:headEnd/>
            <a:tailEnd/>
          </a:ln>
          <a:effectLst/>
        </p:spPr>
      </p:pic>
      <p:grpSp>
        <p:nvGrpSpPr>
          <p:cNvPr id="2" name="Group 71"/>
          <p:cNvGrpSpPr/>
          <p:nvPr/>
        </p:nvGrpSpPr>
        <p:grpSpPr>
          <a:xfrm>
            <a:off x="3418359" y="2836230"/>
            <a:ext cx="572298" cy="562751"/>
            <a:chOff x="4999834" y="1285860"/>
            <a:chExt cx="572298" cy="562751"/>
          </a:xfrm>
        </p:grpSpPr>
        <p:cxnSp>
          <p:nvCxnSpPr>
            <p:cNvPr id="66" name="Straight Connector 65"/>
            <p:cNvCxnSpPr/>
            <p:nvPr/>
          </p:nvCxnSpPr>
          <p:spPr>
            <a:xfrm rot="5400000">
              <a:off x="4857752" y="1571612"/>
              <a:ext cx="285752"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rot="10800000">
              <a:off x="5000628" y="1428736"/>
              <a:ext cx="357190" cy="1588"/>
            </a:xfrm>
            <a:prstGeom prst="line">
              <a:avLst/>
            </a:prstGeom>
            <a:ln>
              <a:solidFill>
                <a:schemeClr val="tx1"/>
              </a:solidFill>
              <a:headEnd type="stealth" w="med" len="lg"/>
              <a:tailEnd type="none" w="med" len="lg"/>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rot="10800000">
              <a:off x="5000628" y="1714488"/>
              <a:ext cx="357190" cy="1588"/>
            </a:xfrm>
            <a:prstGeom prst="line">
              <a:avLst/>
            </a:prstGeom>
            <a:ln>
              <a:solidFill>
                <a:schemeClr val="tx1"/>
              </a:solidFill>
              <a:headEnd type="stealth" w="med" len="lg"/>
              <a:tailEnd type="none" w="med" len="lg"/>
            </a:ln>
          </p:spPr>
          <p:style>
            <a:lnRef idx="1">
              <a:schemeClr val="accent1"/>
            </a:lnRef>
            <a:fillRef idx="0">
              <a:schemeClr val="accent1"/>
            </a:fillRef>
            <a:effectRef idx="0">
              <a:schemeClr val="accent1"/>
            </a:effectRef>
            <a:fontRef idx="minor">
              <a:schemeClr val="tx1"/>
            </a:fontRef>
          </p:style>
        </p:cxnSp>
        <p:sp>
          <p:nvSpPr>
            <p:cNvPr id="70" name="TextBox 69"/>
            <p:cNvSpPr txBox="1"/>
            <p:nvPr/>
          </p:nvSpPr>
          <p:spPr>
            <a:xfrm>
              <a:off x="5357818" y="1285860"/>
              <a:ext cx="214314" cy="215444"/>
            </a:xfrm>
            <a:prstGeom prst="rect">
              <a:avLst/>
            </a:prstGeom>
            <a:noFill/>
          </p:spPr>
          <p:txBody>
            <a:bodyPr wrap="square" lIns="0" tIns="0" rIns="0" bIns="0" rtlCol="0">
              <a:spAutoFit/>
            </a:bodyPr>
            <a:lstStyle/>
            <a:p>
              <a:r>
                <a:rPr lang="en-US" sz="1400" dirty="0" smtClean="0"/>
                <a:t> A</a:t>
              </a:r>
              <a:endParaRPr lang="en-US" sz="1400" dirty="0"/>
            </a:p>
          </p:txBody>
        </p:sp>
        <p:sp>
          <p:nvSpPr>
            <p:cNvPr id="71" name="TextBox 70"/>
            <p:cNvSpPr txBox="1"/>
            <p:nvPr/>
          </p:nvSpPr>
          <p:spPr>
            <a:xfrm>
              <a:off x="5357818" y="1571612"/>
              <a:ext cx="214314" cy="276999"/>
            </a:xfrm>
            <a:prstGeom prst="rect">
              <a:avLst/>
            </a:prstGeom>
            <a:noFill/>
          </p:spPr>
          <p:txBody>
            <a:bodyPr wrap="square" lIns="0" tIns="0" rIns="0" bIns="0" rtlCol="0">
              <a:spAutoFit/>
            </a:bodyPr>
            <a:lstStyle/>
            <a:p>
              <a:r>
                <a:rPr lang="en-US" dirty="0" smtClean="0"/>
                <a:t> </a:t>
              </a:r>
              <a:r>
                <a:rPr lang="en-US" sz="1400" dirty="0" smtClean="0"/>
                <a:t>A</a:t>
              </a:r>
              <a:endParaRPr lang="en-US" dirty="0"/>
            </a:p>
          </p:txBody>
        </p:sp>
      </p:grpSp>
      <p:grpSp>
        <p:nvGrpSpPr>
          <p:cNvPr id="58" name="Group 57"/>
          <p:cNvGrpSpPr/>
          <p:nvPr/>
        </p:nvGrpSpPr>
        <p:grpSpPr>
          <a:xfrm>
            <a:off x="214282" y="2786058"/>
            <a:ext cx="883845" cy="531964"/>
            <a:chOff x="5688419" y="2500307"/>
            <a:chExt cx="883845" cy="531964"/>
          </a:xfrm>
        </p:grpSpPr>
        <p:sp>
          <p:nvSpPr>
            <p:cNvPr id="64" name="Oval 63"/>
            <p:cNvSpPr/>
            <p:nvPr/>
          </p:nvSpPr>
          <p:spPr>
            <a:xfrm>
              <a:off x="5857884" y="2817957"/>
              <a:ext cx="214314" cy="214314"/>
            </a:xfrm>
            <a:prstGeom prst="ellipse">
              <a:avLst/>
            </a:prstGeom>
            <a:solidFill>
              <a:schemeClr val="bg1">
                <a:lumMod val="6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TextBox 72"/>
            <p:cNvSpPr txBox="1"/>
            <p:nvPr/>
          </p:nvSpPr>
          <p:spPr>
            <a:xfrm>
              <a:off x="5857884" y="2500307"/>
              <a:ext cx="714380" cy="215444"/>
            </a:xfrm>
            <a:prstGeom prst="rect">
              <a:avLst/>
            </a:prstGeom>
            <a:noFill/>
          </p:spPr>
          <p:txBody>
            <a:bodyPr wrap="square" lIns="0" tIns="0" rIns="0" bIns="0" rtlCol="0">
              <a:spAutoFit/>
            </a:bodyPr>
            <a:lstStyle/>
            <a:p>
              <a:r>
                <a:rPr lang="en-US" sz="1400" dirty="0" smtClean="0"/>
                <a:t> Sec A-A</a:t>
              </a:r>
              <a:endParaRPr lang="en-US" sz="1400" dirty="0"/>
            </a:p>
          </p:txBody>
        </p:sp>
        <p:sp>
          <p:nvSpPr>
            <p:cNvPr id="74" name="Freeform 73"/>
            <p:cNvSpPr/>
            <p:nvPr/>
          </p:nvSpPr>
          <p:spPr>
            <a:xfrm>
              <a:off x="5688419" y="2626242"/>
              <a:ext cx="169465" cy="231254"/>
            </a:xfrm>
            <a:custGeom>
              <a:avLst/>
              <a:gdLst>
                <a:gd name="connsiteX0" fmla="*/ 180753 w 180753"/>
                <a:gd name="connsiteY0" fmla="*/ 170121 h 170121"/>
                <a:gd name="connsiteX1" fmla="*/ 0 w 180753"/>
                <a:gd name="connsiteY1" fmla="*/ 0 h 170121"/>
              </a:gdLst>
              <a:ahLst/>
              <a:cxnLst>
                <a:cxn ang="0">
                  <a:pos x="connsiteX0" y="connsiteY0"/>
                </a:cxn>
                <a:cxn ang="0">
                  <a:pos x="connsiteX1" y="connsiteY1"/>
                </a:cxn>
              </a:cxnLst>
              <a:rect l="l" t="t" r="r" b="b"/>
              <a:pathLst>
                <a:path w="180753" h="170121">
                  <a:moveTo>
                    <a:pt x="180753" y="170121"/>
                  </a:moveTo>
                  <a:lnTo>
                    <a:pt x="0" y="0"/>
                  </a:lnTo>
                </a:path>
              </a:pathLst>
            </a:custGeom>
            <a:ln w="15875">
              <a:solidFill>
                <a:schemeClr val="tx1"/>
              </a:solidFill>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DAFA279-640B-4457-8A23-82AA0019D32E}" type="datetime1">
              <a:rPr lang="en-US" smtClean="0"/>
              <a:t>20/3/2017</a:t>
            </a:fld>
            <a:endParaRPr lang="en-US" dirty="0"/>
          </a:p>
        </p:txBody>
      </p:sp>
      <p:sp>
        <p:nvSpPr>
          <p:cNvPr id="8" name="Footer Placeholder 7"/>
          <p:cNvSpPr>
            <a:spLocks noGrp="1"/>
          </p:cNvSpPr>
          <p:nvPr>
            <p:ph type="ftr" sz="quarter" idx="11"/>
          </p:nvPr>
        </p:nvSpPr>
        <p:spPr/>
        <p:txBody>
          <a:bodyPr/>
          <a:lstStyle/>
          <a:p>
            <a:r>
              <a:rPr lang="en-US" smtClean="0"/>
              <a:t>Chapter 5: Extrusion and rod drawing - IE252 </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18</a:t>
            </a:fld>
            <a:endParaRPr lang="en-US"/>
          </a:p>
        </p:txBody>
      </p:sp>
      <p:sp>
        <p:nvSpPr>
          <p:cNvPr id="10" name="Rectangle 2"/>
          <p:cNvSpPr txBox="1">
            <a:spLocks noChangeArrowheads="1"/>
          </p:cNvSpPr>
          <p:nvPr/>
        </p:nvSpPr>
        <p:spPr>
          <a:xfrm>
            <a:off x="214282" y="357166"/>
            <a:ext cx="7772400" cy="428620"/>
          </a:xfrm>
          <a:prstGeom prst="rect">
            <a:avLst/>
          </a:prstGeom>
        </p:spPr>
        <p:txBody>
          <a:bodyPr vert="horz" lIns="91440" tIns="45720" rIns="91440" bIns="45720" rtlCol="0" anchor="b">
            <a:noAutofit/>
          </a:bodyPr>
          <a:lstStyle/>
          <a:p>
            <a:pPr lvl="0">
              <a:spcBef>
                <a:spcPct val="0"/>
              </a:spcBef>
              <a:defRPr/>
            </a:pPr>
            <a:endParaRPr lang="en-US" sz="700" b="1" dirty="0" smtClean="0">
              <a:solidFill>
                <a:schemeClr val="bg1">
                  <a:lumMod val="50000"/>
                </a:schemeClr>
              </a:solidFill>
            </a:endParaRPr>
          </a:p>
        </p:txBody>
      </p:sp>
      <p:sp>
        <p:nvSpPr>
          <p:cNvPr id="12" name="Rectangle 11"/>
          <p:cNvSpPr/>
          <p:nvPr/>
        </p:nvSpPr>
        <p:spPr>
          <a:xfrm>
            <a:off x="428596" y="785795"/>
            <a:ext cx="7786742" cy="923330"/>
          </a:xfrm>
          <a:prstGeom prst="rect">
            <a:avLst/>
          </a:prstGeom>
        </p:spPr>
        <p:txBody>
          <a:bodyPr wrap="square">
            <a:spAutoFit/>
          </a:bodyPr>
          <a:lstStyle/>
          <a:p>
            <a:endParaRPr lang="en-US" dirty="0" smtClean="0"/>
          </a:p>
          <a:p>
            <a:r>
              <a:rPr lang="en-US" b="1" i="1" dirty="0" smtClean="0">
                <a:solidFill>
                  <a:srgbClr val="C00000"/>
                </a:solidFill>
              </a:rPr>
              <a:t> </a:t>
            </a:r>
            <a:endParaRPr lang="en-US" dirty="0" smtClean="0">
              <a:solidFill>
                <a:srgbClr val="C00000"/>
              </a:solidFill>
            </a:endParaRPr>
          </a:p>
          <a:p>
            <a:r>
              <a:rPr lang="en-US" dirty="0" smtClean="0"/>
              <a:t> </a:t>
            </a:r>
            <a:endParaRPr lang="en-US" b="1" i="1" dirty="0"/>
          </a:p>
        </p:txBody>
      </p:sp>
      <p:sp>
        <p:nvSpPr>
          <p:cNvPr id="16" name="Rectangle 2"/>
          <p:cNvSpPr txBox="1">
            <a:spLocks noChangeArrowheads="1"/>
          </p:cNvSpPr>
          <p:nvPr/>
        </p:nvSpPr>
        <p:spPr>
          <a:xfrm>
            <a:off x="357158" y="857232"/>
            <a:ext cx="7772400" cy="428620"/>
          </a:xfrm>
          <a:prstGeom prst="rect">
            <a:avLst/>
          </a:prstGeom>
        </p:spPr>
        <p:txBody>
          <a:bodyPr vert="horz" lIns="91440" tIns="45720" rIns="91440" bIns="45720" rtlCol="0" anchor="b">
            <a:noAutofit/>
          </a:bodyPr>
          <a:lstStyle/>
          <a:p>
            <a:pPr lvl="0">
              <a:spcBef>
                <a:spcPct val="0"/>
              </a:spcBef>
              <a:defRPr/>
            </a:pP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5.1 Extrusion</a:t>
            </a:r>
          </a:p>
          <a:p>
            <a:pPr lvl="0">
              <a:spcBef>
                <a:spcPct val="0"/>
              </a:spcBef>
              <a:defRPr/>
            </a:pPr>
            <a:r>
              <a:rPr lang="en-US" sz="2000" b="1" spc="-100" dirty="0" smtClean="0">
                <a:solidFill>
                  <a:schemeClr val="bg1">
                    <a:lumMod val="50000"/>
                  </a:schemeClr>
                </a:solidFill>
                <a:latin typeface="+mj-lt"/>
                <a:ea typeface="+mj-ea"/>
                <a:cs typeface="+mj-cs"/>
              </a:rPr>
              <a:t>5.1.3 </a:t>
            </a:r>
            <a:r>
              <a:rPr lang="en-US" sz="2000" b="1" dirty="0" smtClean="0">
                <a:solidFill>
                  <a:schemeClr val="bg1">
                    <a:lumMod val="50000"/>
                  </a:schemeClr>
                </a:solidFill>
              </a:rPr>
              <a:t>Load and power estimation for different cross-sections and extrusion processes:</a:t>
            </a:r>
            <a:r>
              <a:rPr lang="en-US" sz="2000" dirty="0" smtClean="0">
                <a:solidFill>
                  <a:schemeClr val="bg1">
                    <a:lumMod val="50000"/>
                  </a:schemeClr>
                </a:solidFill>
              </a:rPr>
              <a:t> </a:t>
            </a:r>
            <a:endParaRPr lang="en-US" sz="700" b="1" dirty="0" smtClean="0">
              <a:solidFill>
                <a:schemeClr val="bg1">
                  <a:lumMod val="50000"/>
                </a:schemeClr>
              </a:solidFill>
            </a:endParaRPr>
          </a:p>
        </p:txBody>
      </p:sp>
      <p:sp>
        <p:nvSpPr>
          <p:cNvPr id="3072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8" name="Rectangle 8"/>
          <p:cNvSpPr>
            <a:spLocks noChangeArrowheads="1"/>
          </p:cNvSpPr>
          <p:nvPr/>
        </p:nvSpPr>
        <p:spPr bwMode="auto">
          <a:xfrm>
            <a:off x="0" y="809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6" name="Rectangle 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9"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1"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2"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5" name="Rectangle 7"/>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1"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4" name="Rectangle 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6"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7" name="Rectangle 11"/>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0" name="Rectangle 14"/>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2"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3" name="Rectangle 1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5" name="Rectangle 1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6" name="Rectangle 20"/>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3"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4"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1995" name="Picture 11"/>
          <p:cNvPicPr>
            <a:picLocks noChangeAspect="1" noChangeArrowheads="1"/>
          </p:cNvPicPr>
          <p:nvPr/>
        </p:nvPicPr>
        <p:blipFill>
          <a:blip r:embed="rId4"/>
          <a:srcRect l="58594" t="63721" r="8007" b="16157"/>
          <a:stretch>
            <a:fillRect/>
          </a:stretch>
        </p:blipFill>
        <p:spPr bwMode="auto">
          <a:xfrm>
            <a:off x="5072066" y="4786322"/>
            <a:ext cx="3260669" cy="1571612"/>
          </a:xfrm>
          <a:prstGeom prst="rect">
            <a:avLst/>
          </a:prstGeom>
          <a:noFill/>
          <a:ln w="9525">
            <a:noFill/>
            <a:miter lim="800000"/>
            <a:headEnd/>
            <a:tailEnd/>
          </a:ln>
          <a:effectLst/>
        </p:spPr>
      </p:pic>
      <p:sp>
        <p:nvSpPr>
          <p:cNvPr id="4403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9" name="Rectangle 7"/>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1" name="Rectangle 50"/>
          <p:cNvSpPr/>
          <p:nvPr/>
        </p:nvSpPr>
        <p:spPr>
          <a:xfrm>
            <a:off x="357158" y="1428736"/>
            <a:ext cx="2496453" cy="369332"/>
          </a:xfrm>
          <a:prstGeom prst="rect">
            <a:avLst/>
          </a:prstGeom>
        </p:spPr>
        <p:txBody>
          <a:bodyPr wrap="none">
            <a:spAutoFit/>
          </a:bodyPr>
          <a:lstStyle/>
          <a:p>
            <a:r>
              <a:rPr lang="en-US" b="1" dirty="0" smtClean="0">
                <a:solidFill>
                  <a:srgbClr val="C00000"/>
                </a:solidFill>
              </a:rPr>
              <a:t>(c) Direct tube extrusion</a:t>
            </a:r>
            <a:endParaRPr lang="en-US" dirty="0">
              <a:solidFill>
                <a:srgbClr val="C00000"/>
              </a:solidFill>
            </a:endParaRPr>
          </a:p>
        </p:txBody>
      </p:sp>
      <p:sp>
        <p:nvSpPr>
          <p:cNvPr id="4608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6089" name="Rectangle 9"/>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1" name="Rectangle 60"/>
          <p:cNvSpPr/>
          <p:nvPr/>
        </p:nvSpPr>
        <p:spPr>
          <a:xfrm>
            <a:off x="500034" y="5786454"/>
            <a:ext cx="2162451" cy="369332"/>
          </a:xfrm>
          <a:prstGeom prst="rect">
            <a:avLst/>
          </a:prstGeom>
        </p:spPr>
        <p:txBody>
          <a:bodyPr wrap="none">
            <a:spAutoFit/>
          </a:bodyPr>
          <a:lstStyle/>
          <a:p>
            <a:r>
              <a:rPr lang="en-US" i="1" dirty="0" smtClean="0"/>
              <a:t>D</a:t>
            </a:r>
            <a:r>
              <a:rPr lang="en-US" i="1" baseline="-25000" dirty="0" smtClean="0"/>
              <a:t>p</a:t>
            </a:r>
            <a:r>
              <a:rPr lang="en-US" i="1" dirty="0" smtClean="0"/>
              <a:t> M</a:t>
            </a:r>
            <a:r>
              <a:rPr lang="en-US" dirty="0" smtClean="0"/>
              <a:t>andrel diameter</a:t>
            </a:r>
            <a:endParaRPr lang="en-US" dirty="0"/>
          </a:p>
        </p:txBody>
      </p:sp>
      <p:graphicFrame>
        <p:nvGraphicFramePr>
          <p:cNvPr id="62" name="Object 15"/>
          <p:cNvGraphicFramePr>
            <a:graphicFrameLocks noChangeAspect="1"/>
          </p:cNvGraphicFramePr>
          <p:nvPr/>
        </p:nvGraphicFramePr>
        <p:xfrm>
          <a:off x="5136379" y="6379224"/>
          <a:ext cx="556521" cy="359913"/>
        </p:xfrm>
        <a:graphic>
          <a:graphicData uri="http://schemas.openxmlformats.org/presentationml/2006/ole">
            <mc:AlternateContent xmlns:mc="http://schemas.openxmlformats.org/markup-compatibility/2006">
              <mc:Choice xmlns:v="urn:schemas-microsoft-com:vml" Requires="v">
                <p:oleObj spid="_x0000_s49179" name="معادلة" r:id="rId5" imgW="291960" imgH="241200" progId="Equation.3">
                  <p:embed/>
                </p:oleObj>
              </mc:Choice>
              <mc:Fallback>
                <p:oleObj name="معادلة" r:id="rId5" imgW="291960" imgH="241200" progId="Equation.3">
                  <p:embed/>
                  <p:pic>
                    <p:nvPicPr>
                      <p:cNvPr id="0" name="Object 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36379" y="6379224"/>
                        <a:ext cx="556521" cy="3599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3" name="Rectangle 62"/>
          <p:cNvSpPr/>
          <p:nvPr/>
        </p:nvSpPr>
        <p:spPr>
          <a:xfrm>
            <a:off x="5604031" y="6386864"/>
            <a:ext cx="2857520" cy="369332"/>
          </a:xfrm>
          <a:prstGeom prst="rect">
            <a:avLst/>
          </a:prstGeom>
        </p:spPr>
        <p:txBody>
          <a:bodyPr wrap="square">
            <a:spAutoFit/>
          </a:bodyPr>
          <a:lstStyle/>
          <a:p>
            <a:r>
              <a:rPr lang="en-US" dirty="0" smtClean="0"/>
              <a:t>Extruded section area</a:t>
            </a:r>
            <a:endParaRPr lang="en-US" dirty="0"/>
          </a:p>
        </p:txBody>
      </p:sp>
      <p:pic>
        <p:nvPicPr>
          <p:cNvPr id="49159" name="Picture 7"/>
          <p:cNvPicPr>
            <a:picLocks noChangeAspect="1" noChangeArrowheads="1"/>
          </p:cNvPicPr>
          <p:nvPr/>
        </p:nvPicPr>
        <p:blipFill>
          <a:blip r:embed="rId7"/>
          <a:srcRect l="11719" t="37354" r="27929" b="36279"/>
          <a:stretch>
            <a:fillRect/>
          </a:stretch>
        </p:blipFill>
        <p:spPr bwMode="auto">
          <a:xfrm>
            <a:off x="500034" y="1785926"/>
            <a:ext cx="6215106" cy="2172270"/>
          </a:xfrm>
          <a:prstGeom prst="rect">
            <a:avLst/>
          </a:prstGeom>
          <a:noFill/>
          <a:ln w="9525">
            <a:noFill/>
            <a:miter lim="800000"/>
            <a:headEnd/>
            <a:tailEnd/>
          </a:ln>
          <a:effectLst/>
        </p:spPr>
      </p:pic>
      <p:sp>
        <p:nvSpPr>
          <p:cNvPr id="49161"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9160" name="Object 8"/>
          <p:cNvGraphicFramePr>
            <a:graphicFrameLocks noChangeAspect="1"/>
          </p:cNvGraphicFramePr>
          <p:nvPr/>
        </p:nvGraphicFramePr>
        <p:xfrm>
          <a:off x="285720" y="4000504"/>
          <a:ext cx="6604215" cy="785818"/>
        </p:xfrm>
        <a:graphic>
          <a:graphicData uri="http://schemas.openxmlformats.org/presentationml/2006/ole">
            <mc:AlternateContent xmlns:mc="http://schemas.openxmlformats.org/markup-compatibility/2006">
              <mc:Choice xmlns:v="urn:schemas-microsoft-com:vml" Requires="v">
                <p:oleObj spid="_x0000_s49180" name="معادلة" r:id="rId8" imgW="3759200" imgH="444500" progId="Equation.3">
                  <p:embed/>
                </p:oleObj>
              </mc:Choice>
              <mc:Fallback>
                <p:oleObj name="معادلة" r:id="rId8" imgW="3759200" imgH="444500" progId="Equation.3">
                  <p:embed/>
                  <p:pic>
                    <p:nvPicPr>
                      <p:cNvPr id="0" name="Picture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85720" y="4000504"/>
                        <a:ext cx="6604215" cy="78581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9162" name="Rectangle 10"/>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4"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9163" name="Object 11"/>
          <p:cNvGraphicFramePr>
            <a:graphicFrameLocks noChangeAspect="1"/>
          </p:cNvGraphicFramePr>
          <p:nvPr/>
        </p:nvGraphicFramePr>
        <p:xfrm>
          <a:off x="214282" y="5143512"/>
          <a:ext cx="4610031" cy="642942"/>
        </p:xfrm>
        <a:graphic>
          <a:graphicData uri="http://schemas.openxmlformats.org/presentationml/2006/ole">
            <mc:AlternateContent xmlns:mc="http://schemas.openxmlformats.org/markup-compatibility/2006">
              <mc:Choice xmlns:v="urn:schemas-microsoft-com:vml" Requires="v">
                <p:oleObj spid="_x0000_s49181" name="معادلة" r:id="rId10" imgW="3213100" imgH="444500" progId="Equation.3">
                  <p:embed/>
                </p:oleObj>
              </mc:Choice>
              <mc:Fallback>
                <p:oleObj name="معادلة" r:id="rId10" imgW="3213100" imgH="444500" progId="Equation.3">
                  <p:embed/>
                  <p:pic>
                    <p:nvPicPr>
                      <p:cNvPr id="0" name="Picture 1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14282" y="5143512"/>
                        <a:ext cx="4610031" cy="64294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9165" name="Rectangle 1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pSp>
        <p:nvGrpSpPr>
          <p:cNvPr id="2" name="Group 71"/>
          <p:cNvGrpSpPr/>
          <p:nvPr/>
        </p:nvGrpSpPr>
        <p:grpSpPr>
          <a:xfrm>
            <a:off x="4857752" y="2561111"/>
            <a:ext cx="572298" cy="562751"/>
            <a:chOff x="4999834" y="1285860"/>
            <a:chExt cx="572298" cy="562751"/>
          </a:xfrm>
        </p:grpSpPr>
        <p:cxnSp>
          <p:nvCxnSpPr>
            <p:cNvPr id="66" name="Straight Connector 65"/>
            <p:cNvCxnSpPr/>
            <p:nvPr/>
          </p:nvCxnSpPr>
          <p:spPr>
            <a:xfrm rot="5400000">
              <a:off x="4857752" y="1571612"/>
              <a:ext cx="285752"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rot="10800000">
              <a:off x="5000628" y="1428736"/>
              <a:ext cx="357190" cy="1588"/>
            </a:xfrm>
            <a:prstGeom prst="line">
              <a:avLst/>
            </a:prstGeom>
            <a:ln>
              <a:solidFill>
                <a:schemeClr val="tx1"/>
              </a:solidFill>
              <a:headEnd type="stealth" w="med" len="lg"/>
              <a:tailEnd type="none" w="med" len="lg"/>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rot="10800000">
              <a:off x="5000628" y="1714488"/>
              <a:ext cx="357190" cy="1588"/>
            </a:xfrm>
            <a:prstGeom prst="line">
              <a:avLst/>
            </a:prstGeom>
            <a:ln>
              <a:solidFill>
                <a:schemeClr val="tx1"/>
              </a:solidFill>
              <a:headEnd type="stealth" w="med" len="lg"/>
              <a:tailEnd type="none" w="med" len="lg"/>
            </a:ln>
          </p:spPr>
          <p:style>
            <a:lnRef idx="1">
              <a:schemeClr val="accent1"/>
            </a:lnRef>
            <a:fillRef idx="0">
              <a:schemeClr val="accent1"/>
            </a:fillRef>
            <a:effectRef idx="0">
              <a:schemeClr val="accent1"/>
            </a:effectRef>
            <a:fontRef idx="minor">
              <a:schemeClr val="tx1"/>
            </a:fontRef>
          </p:style>
        </p:cxnSp>
        <p:sp>
          <p:nvSpPr>
            <p:cNvPr id="70" name="TextBox 69"/>
            <p:cNvSpPr txBox="1"/>
            <p:nvPr/>
          </p:nvSpPr>
          <p:spPr>
            <a:xfrm>
              <a:off x="5357818" y="1285860"/>
              <a:ext cx="214314" cy="215444"/>
            </a:xfrm>
            <a:prstGeom prst="rect">
              <a:avLst/>
            </a:prstGeom>
            <a:noFill/>
          </p:spPr>
          <p:txBody>
            <a:bodyPr wrap="square" lIns="0" tIns="0" rIns="0" bIns="0" rtlCol="0">
              <a:spAutoFit/>
            </a:bodyPr>
            <a:lstStyle/>
            <a:p>
              <a:r>
                <a:rPr lang="en-US" sz="1400" dirty="0" smtClean="0"/>
                <a:t> A</a:t>
              </a:r>
              <a:endParaRPr lang="en-US" sz="1400" dirty="0"/>
            </a:p>
          </p:txBody>
        </p:sp>
        <p:sp>
          <p:nvSpPr>
            <p:cNvPr id="71" name="TextBox 70"/>
            <p:cNvSpPr txBox="1"/>
            <p:nvPr/>
          </p:nvSpPr>
          <p:spPr>
            <a:xfrm>
              <a:off x="5357818" y="1571612"/>
              <a:ext cx="214314" cy="276999"/>
            </a:xfrm>
            <a:prstGeom prst="rect">
              <a:avLst/>
            </a:prstGeom>
            <a:noFill/>
          </p:spPr>
          <p:txBody>
            <a:bodyPr wrap="square" lIns="0" tIns="0" rIns="0" bIns="0" rtlCol="0">
              <a:spAutoFit/>
            </a:bodyPr>
            <a:lstStyle/>
            <a:p>
              <a:r>
                <a:rPr lang="en-US" dirty="0" smtClean="0"/>
                <a:t> </a:t>
              </a:r>
              <a:r>
                <a:rPr lang="en-US" sz="1400" dirty="0" smtClean="0"/>
                <a:t>A</a:t>
              </a:r>
              <a:endParaRPr lang="en-US" dirty="0"/>
            </a:p>
          </p:txBody>
        </p:sp>
      </p:grpSp>
      <p:grpSp>
        <p:nvGrpSpPr>
          <p:cNvPr id="68" name="Group 67"/>
          <p:cNvGrpSpPr/>
          <p:nvPr/>
        </p:nvGrpSpPr>
        <p:grpSpPr>
          <a:xfrm>
            <a:off x="5786446" y="1857364"/>
            <a:ext cx="955283" cy="571502"/>
            <a:chOff x="6643702" y="2714620"/>
            <a:chExt cx="955283" cy="571502"/>
          </a:xfrm>
        </p:grpSpPr>
        <p:grpSp>
          <p:nvGrpSpPr>
            <p:cNvPr id="3" name="Group 57"/>
            <p:cNvGrpSpPr/>
            <p:nvPr/>
          </p:nvGrpSpPr>
          <p:grpSpPr>
            <a:xfrm>
              <a:off x="6643702" y="2714620"/>
              <a:ext cx="955283" cy="571502"/>
              <a:chOff x="5616981" y="2500307"/>
              <a:chExt cx="955283" cy="571502"/>
            </a:xfrm>
          </p:grpSpPr>
          <p:sp>
            <p:nvSpPr>
              <p:cNvPr id="64" name="Oval 63"/>
              <p:cNvSpPr/>
              <p:nvPr/>
            </p:nvSpPr>
            <p:spPr>
              <a:xfrm>
                <a:off x="5857884" y="2817957"/>
                <a:ext cx="214314" cy="214314"/>
              </a:xfrm>
              <a:prstGeom prst="ellipse">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TextBox 72"/>
              <p:cNvSpPr txBox="1"/>
              <p:nvPr/>
            </p:nvSpPr>
            <p:spPr>
              <a:xfrm>
                <a:off x="5857884" y="2500307"/>
                <a:ext cx="714380" cy="215444"/>
              </a:xfrm>
              <a:prstGeom prst="rect">
                <a:avLst/>
              </a:prstGeom>
              <a:noFill/>
            </p:spPr>
            <p:txBody>
              <a:bodyPr wrap="square" lIns="0" tIns="0" rIns="0" bIns="0" rtlCol="0">
                <a:spAutoFit/>
              </a:bodyPr>
              <a:lstStyle/>
              <a:p>
                <a:r>
                  <a:rPr lang="en-US" sz="1400" dirty="0" smtClean="0"/>
                  <a:t> Sec A-A</a:t>
                </a:r>
                <a:endParaRPr lang="en-US" sz="1400" dirty="0"/>
              </a:p>
            </p:txBody>
          </p:sp>
          <p:sp>
            <p:nvSpPr>
              <p:cNvPr id="74" name="Freeform 73"/>
              <p:cNvSpPr/>
              <p:nvPr/>
            </p:nvSpPr>
            <p:spPr>
              <a:xfrm flipV="1">
                <a:off x="5616981" y="2928934"/>
                <a:ext cx="285752" cy="142875"/>
              </a:xfrm>
              <a:custGeom>
                <a:avLst/>
                <a:gdLst>
                  <a:gd name="connsiteX0" fmla="*/ 180753 w 180753"/>
                  <a:gd name="connsiteY0" fmla="*/ 170121 h 170121"/>
                  <a:gd name="connsiteX1" fmla="*/ 0 w 180753"/>
                  <a:gd name="connsiteY1" fmla="*/ 0 h 170121"/>
                </a:gdLst>
                <a:ahLst/>
                <a:cxnLst>
                  <a:cxn ang="0">
                    <a:pos x="connsiteX0" y="connsiteY0"/>
                  </a:cxn>
                  <a:cxn ang="0">
                    <a:pos x="connsiteX1" y="connsiteY1"/>
                  </a:cxn>
                </a:cxnLst>
                <a:rect l="l" t="t" r="r" b="b"/>
                <a:pathLst>
                  <a:path w="180753" h="170121">
                    <a:moveTo>
                      <a:pt x="180753" y="170121"/>
                    </a:moveTo>
                    <a:lnTo>
                      <a:pt x="0" y="0"/>
                    </a:lnTo>
                  </a:path>
                </a:pathLst>
              </a:custGeom>
              <a:ln w="15875">
                <a:solidFill>
                  <a:schemeClr val="tx1"/>
                </a:solidFill>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sp>
          <p:nvSpPr>
            <p:cNvPr id="65" name="Oval 64"/>
            <p:cNvSpPr/>
            <p:nvPr/>
          </p:nvSpPr>
          <p:spPr>
            <a:xfrm>
              <a:off x="6961353" y="3103709"/>
              <a:ext cx="71438" cy="71438"/>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D17F429E-0CBA-412B-A898-B1BA58E00EC4}" type="datetime1">
              <a:rPr lang="en-US" smtClean="0"/>
              <a:t>20/3/2017</a:t>
            </a:fld>
            <a:endParaRPr lang="en-US" dirty="0"/>
          </a:p>
        </p:txBody>
      </p:sp>
      <p:sp>
        <p:nvSpPr>
          <p:cNvPr id="8" name="Footer Placeholder 7"/>
          <p:cNvSpPr>
            <a:spLocks noGrp="1"/>
          </p:cNvSpPr>
          <p:nvPr>
            <p:ph type="ftr" sz="quarter" idx="11"/>
          </p:nvPr>
        </p:nvSpPr>
        <p:spPr/>
        <p:txBody>
          <a:bodyPr/>
          <a:lstStyle/>
          <a:p>
            <a:r>
              <a:rPr lang="en-US" smtClean="0"/>
              <a:t>Chapter 5: Extrusion and rod drawing - IE252 </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19</a:t>
            </a:fld>
            <a:endParaRPr lang="en-US"/>
          </a:p>
        </p:txBody>
      </p:sp>
      <p:sp>
        <p:nvSpPr>
          <p:cNvPr id="10" name="Rectangle 2"/>
          <p:cNvSpPr txBox="1">
            <a:spLocks noChangeArrowheads="1"/>
          </p:cNvSpPr>
          <p:nvPr/>
        </p:nvSpPr>
        <p:spPr>
          <a:xfrm>
            <a:off x="214282" y="357166"/>
            <a:ext cx="7772400" cy="428620"/>
          </a:xfrm>
          <a:prstGeom prst="rect">
            <a:avLst/>
          </a:prstGeom>
        </p:spPr>
        <p:txBody>
          <a:bodyPr vert="horz" lIns="91440" tIns="45720" rIns="91440" bIns="45720" rtlCol="0" anchor="b">
            <a:noAutofit/>
          </a:bodyPr>
          <a:lstStyle/>
          <a:p>
            <a:pPr lvl="0">
              <a:spcBef>
                <a:spcPct val="0"/>
              </a:spcBef>
              <a:defRPr/>
            </a:pPr>
            <a:endParaRPr lang="en-US" sz="700" b="1" dirty="0" smtClean="0">
              <a:solidFill>
                <a:schemeClr val="bg1">
                  <a:lumMod val="50000"/>
                </a:schemeClr>
              </a:solidFill>
            </a:endParaRPr>
          </a:p>
        </p:txBody>
      </p:sp>
      <p:sp>
        <p:nvSpPr>
          <p:cNvPr id="12" name="Rectangle 11"/>
          <p:cNvSpPr/>
          <p:nvPr/>
        </p:nvSpPr>
        <p:spPr>
          <a:xfrm>
            <a:off x="428596" y="785795"/>
            <a:ext cx="7786742" cy="923330"/>
          </a:xfrm>
          <a:prstGeom prst="rect">
            <a:avLst/>
          </a:prstGeom>
        </p:spPr>
        <p:txBody>
          <a:bodyPr wrap="square">
            <a:spAutoFit/>
          </a:bodyPr>
          <a:lstStyle/>
          <a:p>
            <a:endParaRPr lang="en-US" dirty="0" smtClean="0"/>
          </a:p>
          <a:p>
            <a:r>
              <a:rPr lang="en-US" b="1" i="1" dirty="0" smtClean="0">
                <a:solidFill>
                  <a:srgbClr val="C00000"/>
                </a:solidFill>
              </a:rPr>
              <a:t> </a:t>
            </a:r>
            <a:endParaRPr lang="en-US" dirty="0" smtClean="0">
              <a:solidFill>
                <a:srgbClr val="C00000"/>
              </a:solidFill>
            </a:endParaRPr>
          </a:p>
          <a:p>
            <a:r>
              <a:rPr lang="en-US" dirty="0" smtClean="0"/>
              <a:t> </a:t>
            </a:r>
            <a:endParaRPr lang="en-US" b="1" i="1" dirty="0"/>
          </a:p>
        </p:txBody>
      </p:sp>
      <p:sp>
        <p:nvSpPr>
          <p:cNvPr id="16" name="Rectangle 2"/>
          <p:cNvSpPr txBox="1">
            <a:spLocks noChangeArrowheads="1"/>
          </p:cNvSpPr>
          <p:nvPr/>
        </p:nvSpPr>
        <p:spPr>
          <a:xfrm>
            <a:off x="357158" y="928670"/>
            <a:ext cx="7772400" cy="428620"/>
          </a:xfrm>
          <a:prstGeom prst="rect">
            <a:avLst/>
          </a:prstGeom>
        </p:spPr>
        <p:txBody>
          <a:bodyPr vert="horz" lIns="91440" tIns="45720" rIns="91440" bIns="45720" rtlCol="0" anchor="b">
            <a:noAutofit/>
          </a:bodyPr>
          <a:lstStyle/>
          <a:p>
            <a:pPr lvl="0">
              <a:spcBef>
                <a:spcPct val="0"/>
              </a:spcBef>
              <a:defRPr/>
            </a:pP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5.1 Extrusion</a:t>
            </a:r>
          </a:p>
          <a:p>
            <a:pPr lvl="0">
              <a:spcBef>
                <a:spcPct val="0"/>
              </a:spcBef>
              <a:defRPr/>
            </a:pPr>
            <a:r>
              <a:rPr lang="en-US" sz="2000" b="1" spc="-100" dirty="0" smtClean="0">
                <a:solidFill>
                  <a:schemeClr val="bg1">
                    <a:lumMod val="50000"/>
                  </a:schemeClr>
                </a:solidFill>
                <a:latin typeface="+mj-lt"/>
                <a:ea typeface="+mj-ea"/>
                <a:cs typeface="+mj-cs"/>
              </a:rPr>
              <a:t>5.1.3 </a:t>
            </a:r>
            <a:r>
              <a:rPr lang="en-US" sz="2000" b="1" dirty="0" smtClean="0">
                <a:solidFill>
                  <a:schemeClr val="bg1">
                    <a:lumMod val="50000"/>
                  </a:schemeClr>
                </a:solidFill>
              </a:rPr>
              <a:t>Load and power estimation </a:t>
            </a:r>
          </a:p>
          <a:p>
            <a:pPr lvl="0">
              <a:spcBef>
                <a:spcPct val="0"/>
              </a:spcBef>
              <a:defRPr/>
            </a:pPr>
            <a:r>
              <a:rPr lang="en-US" sz="2000" b="1" dirty="0" smtClean="0">
                <a:solidFill>
                  <a:schemeClr val="bg1">
                    <a:lumMod val="50000"/>
                  </a:schemeClr>
                </a:solidFill>
              </a:rPr>
              <a:t>for different cross-sections and </a:t>
            </a:r>
          </a:p>
          <a:p>
            <a:pPr lvl="0">
              <a:spcBef>
                <a:spcPct val="0"/>
              </a:spcBef>
              <a:defRPr/>
            </a:pPr>
            <a:r>
              <a:rPr lang="en-US" sz="2000" b="1" dirty="0" smtClean="0">
                <a:solidFill>
                  <a:schemeClr val="bg1">
                    <a:lumMod val="50000"/>
                  </a:schemeClr>
                </a:solidFill>
              </a:rPr>
              <a:t>extrusion processes:</a:t>
            </a:r>
            <a:r>
              <a:rPr lang="en-US" sz="2000" dirty="0" smtClean="0">
                <a:solidFill>
                  <a:schemeClr val="bg1">
                    <a:lumMod val="50000"/>
                  </a:schemeClr>
                </a:solidFill>
              </a:rPr>
              <a:t> </a:t>
            </a:r>
            <a:endParaRPr lang="en-US" sz="700" b="1" dirty="0" smtClean="0">
              <a:solidFill>
                <a:schemeClr val="bg1">
                  <a:lumMod val="50000"/>
                </a:schemeClr>
              </a:solidFill>
            </a:endParaRPr>
          </a:p>
        </p:txBody>
      </p:sp>
      <p:sp>
        <p:nvSpPr>
          <p:cNvPr id="3072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8" name="Rectangle 8"/>
          <p:cNvSpPr>
            <a:spLocks noChangeArrowheads="1"/>
          </p:cNvSpPr>
          <p:nvPr/>
        </p:nvSpPr>
        <p:spPr bwMode="auto">
          <a:xfrm>
            <a:off x="0" y="809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6" name="Rectangle 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9"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1"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2"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5" name="Rectangle 7"/>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1"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4" name="Rectangle 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6"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7" name="Rectangle 11"/>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0" name="Rectangle 14"/>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2"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3" name="Rectangle 1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5" name="Rectangle 1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6" name="Rectangle 20"/>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3"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4"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1995" name="Picture 11"/>
          <p:cNvPicPr>
            <a:picLocks noChangeAspect="1" noChangeArrowheads="1"/>
          </p:cNvPicPr>
          <p:nvPr/>
        </p:nvPicPr>
        <p:blipFill>
          <a:blip r:embed="rId4"/>
          <a:srcRect l="58594" t="63721" r="8007" b="16157"/>
          <a:stretch>
            <a:fillRect/>
          </a:stretch>
        </p:blipFill>
        <p:spPr bwMode="auto">
          <a:xfrm>
            <a:off x="5214942" y="25889"/>
            <a:ext cx="3260669" cy="1571612"/>
          </a:xfrm>
          <a:prstGeom prst="rect">
            <a:avLst/>
          </a:prstGeom>
          <a:noFill/>
          <a:ln w="9525">
            <a:noFill/>
            <a:miter lim="800000"/>
            <a:headEnd/>
            <a:tailEnd/>
          </a:ln>
          <a:effectLst/>
        </p:spPr>
      </p:pic>
      <p:sp>
        <p:nvSpPr>
          <p:cNvPr id="4403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9" name="Rectangle 7"/>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1" name="Rectangle 50"/>
          <p:cNvSpPr/>
          <p:nvPr/>
        </p:nvSpPr>
        <p:spPr>
          <a:xfrm>
            <a:off x="357158" y="1428736"/>
            <a:ext cx="2685607" cy="369332"/>
          </a:xfrm>
          <a:prstGeom prst="rect">
            <a:avLst/>
          </a:prstGeom>
        </p:spPr>
        <p:txBody>
          <a:bodyPr wrap="none">
            <a:spAutoFit/>
          </a:bodyPr>
          <a:lstStyle/>
          <a:p>
            <a:r>
              <a:rPr lang="en-US" b="1" dirty="0" smtClean="0">
                <a:solidFill>
                  <a:srgbClr val="C00000"/>
                </a:solidFill>
              </a:rPr>
              <a:t>(d) Indirect tube extrusion</a:t>
            </a:r>
            <a:endParaRPr lang="en-US" dirty="0">
              <a:solidFill>
                <a:srgbClr val="C00000"/>
              </a:solidFill>
            </a:endParaRPr>
          </a:p>
        </p:txBody>
      </p:sp>
      <p:sp>
        <p:nvSpPr>
          <p:cNvPr id="4608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6089" name="Rectangle 9"/>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1" name="Rectangle 60"/>
          <p:cNvSpPr/>
          <p:nvPr/>
        </p:nvSpPr>
        <p:spPr>
          <a:xfrm>
            <a:off x="571472" y="5786454"/>
            <a:ext cx="4014304" cy="369332"/>
          </a:xfrm>
          <a:prstGeom prst="rect">
            <a:avLst/>
          </a:prstGeom>
        </p:spPr>
        <p:txBody>
          <a:bodyPr wrap="none">
            <a:spAutoFit/>
          </a:bodyPr>
          <a:lstStyle/>
          <a:p>
            <a:r>
              <a:rPr lang="en-US" i="1" dirty="0" smtClean="0"/>
              <a:t>D</a:t>
            </a:r>
            <a:r>
              <a:rPr lang="en-US" i="1" baseline="-25000" dirty="0" smtClean="0"/>
              <a:t>p</a:t>
            </a:r>
            <a:r>
              <a:rPr lang="en-US" i="1" dirty="0" smtClean="0"/>
              <a:t> M</a:t>
            </a:r>
            <a:r>
              <a:rPr lang="en-US" dirty="0" smtClean="0"/>
              <a:t>andrel diameter ,    A</a:t>
            </a:r>
            <a:r>
              <a:rPr lang="en-US" baseline="-25000" dirty="0" smtClean="0"/>
              <a:t>d</a:t>
            </a:r>
            <a:r>
              <a:rPr lang="en-US" dirty="0" smtClean="0"/>
              <a:t> Mandrel area</a:t>
            </a:r>
            <a:endParaRPr lang="en-US" baseline="-25000" dirty="0"/>
          </a:p>
        </p:txBody>
      </p:sp>
      <p:graphicFrame>
        <p:nvGraphicFramePr>
          <p:cNvPr id="62" name="Object 15"/>
          <p:cNvGraphicFramePr>
            <a:graphicFrameLocks noChangeAspect="1"/>
          </p:cNvGraphicFramePr>
          <p:nvPr/>
        </p:nvGraphicFramePr>
        <p:xfrm>
          <a:off x="5260467" y="1571612"/>
          <a:ext cx="525979" cy="405105"/>
        </p:xfrm>
        <a:graphic>
          <a:graphicData uri="http://schemas.openxmlformats.org/presentationml/2006/ole">
            <mc:AlternateContent xmlns:mc="http://schemas.openxmlformats.org/markup-compatibility/2006">
              <mc:Choice xmlns:v="urn:schemas-microsoft-com:vml" Requires="v">
                <p:oleObj spid="_x0000_s52249" name="معادلة" r:id="rId5" imgW="291960" imgH="241200" progId="Equation.3">
                  <p:embed/>
                </p:oleObj>
              </mc:Choice>
              <mc:Fallback>
                <p:oleObj name="معادلة" r:id="rId5" imgW="291960" imgH="241200" progId="Equation.3">
                  <p:embed/>
                  <p:pic>
                    <p:nvPicPr>
                      <p:cNvPr id="0" name="Object 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60467" y="1571612"/>
                        <a:ext cx="525979" cy="40510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3" name="Rectangle 62"/>
          <p:cNvSpPr/>
          <p:nvPr/>
        </p:nvSpPr>
        <p:spPr>
          <a:xfrm>
            <a:off x="5728634" y="1521440"/>
            <a:ext cx="2857520" cy="369332"/>
          </a:xfrm>
          <a:prstGeom prst="rect">
            <a:avLst/>
          </a:prstGeom>
        </p:spPr>
        <p:txBody>
          <a:bodyPr wrap="square">
            <a:spAutoFit/>
          </a:bodyPr>
          <a:lstStyle/>
          <a:p>
            <a:r>
              <a:rPr lang="en-US" dirty="0" smtClean="0"/>
              <a:t>Extruded section area</a:t>
            </a:r>
            <a:endParaRPr lang="en-US" dirty="0"/>
          </a:p>
        </p:txBody>
      </p:sp>
      <p:sp>
        <p:nvSpPr>
          <p:cNvPr id="49161"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2" name="Rectangle 10"/>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4"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5" name="Rectangle 1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52229" name="Picture 5"/>
          <p:cNvPicPr>
            <a:picLocks noChangeAspect="1" noChangeArrowheads="1"/>
          </p:cNvPicPr>
          <p:nvPr/>
        </p:nvPicPr>
        <p:blipFill>
          <a:blip r:embed="rId7"/>
          <a:srcRect l="16406" t="33292" r="24893" b="41406"/>
          <a:stretch>
            <a:fillRect/>
          </a:stretch>
        </p:blipFill>
        <p:spPr bwMode="auto">
          <a:xfrm>
            <a:off x="785786" y="1857364"/>
            <a:ext cx="6215106" cy="2143140"/>
          </a:xfrm>
          <a:prstGeom prst="rect">
            <a:avLst/>
          </a:prstGeom>
          <a:noFill/>
          <a:ln w="9525">
            <a:noFill/>
            <a:miter lim="800000"/>
            <a:headEnd/>
            <a:tailEnd/>
          </a:ln>
          <a:effectLst/>
        </p:spPr>
      </p:pic>
      <p:grpSp>
        <p:nvGrpSpPr>
          <p:cNvPr id="2" name="Group 71"/>
          <p:cNvGrpSpPr/>
          <p:nvPr/>
        </p:nvGrpSpPr>
        <p:grpSpPr>
          <a:xfrm>
            <a:off x="2500298" y="3002026"/>
            <a:ext cx="572298" cy="562751"/>
            <a:chOff x="4999834" y="1285860"/>
            <a:chExt cx="572298" cy="562751"/>
          </a:xfrm>
        </p:grpSpPr>
        <p:cxnSp>
          <p:nvCxnSpPr>
            <p:cNvPr id="66" name="Straight Connector 65"/>
            <p:cNvCxnSpPr/>
            <p:nvPr/>
          </p:nvCxnSpPr>
          <p:spPr>
            <a:xfrm rot="5400000">
              <a:off x="4857752" y="1571612"/>
              <a:ext cx="285752"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rot="10800000">
              <a:off x="5000628" y="1428736"/>
              <a:ext cx="357190" cy="1588"/>
            </a:xfrm>
            <a:prstGeom prst="line">
              <a:avLst/>
            </a:prstGeom>
            <a:ln>
              <a:solidFill>
                <a:schemeClr val="tx1"/>
              </a:solidFill>
              <a:headEnd type="stealth" w="med" len="lg"/>
              <a:tailEnd type="none" w="med" len="lg"/>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rot="10800000">
              <a:off x="5000628" y="1714488"/>
              <a:ext cx="357190" cy="1588"/>
            </a:xfrm>
            <a:prstGeom prst="line">
              <a:avLst/>
            </a:prstGeom>
            <a:ln>
              <a:solidFill>
                <a:schemeClr val="tx1"/>
              </a:solidFill>
              <a:headEnd type="stealth" w="med" len="lg"/>
              <a:tailEnd type="none" w="med" len="lg"/>
            </a:ln>
          </p:spPr>
          <p:style>
            <a:lnRef idx="1">
              <a:schemeClr val="accent1"/>
            </a:lnRef>
            <a:fillRef idx="0">
              <a:schemeClr val="accent1"/>
            </a:fillRef>
            <a:effectRef idx="0">
              <a:schemeClr val="accent1"/>
            </a:effectRef>
            <a:fontRef idx="minor">
              <a:schemeClr val="tx1"/>
            </a:fontRef>
          </p:style>
        </p:cxnSp>
        <p:sp>
          <p:nvSpPr>
            <p:cNvPr id="70" name="TextBox 69"/>
            <p:cNvSpPr txBox="1"/>
            <p:nvPr/>
          </p:nvSpPr>
          <p:spPr>
            <a:xfrm>
              <a:off x="5357818" y="1285860"/>
              <a:ext cx="214314" cy="215444"/>
            </a:xfrm>
            <a:prstGeom prst="rect">
              <a:avLst/>
            </a:prstGeom>
            <a:noFill/>
          </p:spPr>
          <p:txBody>
            <a:bodyPr wrap="square" lIns="0" tIns="0" rIns="0" bIns="0" rtlCol="0">
              <a:spAutoFit/>
            </a:bodyPr>
            <a:lstStyle/>
            <a:p>
              <a:r>
                <a:rPr lang="en-US" sz="1400" dirty="0" smtClean="0"/>
                <a:t> A</a:t>
              </a:r>
              <a:endParaRPr lang="en-US" sz="1400" dirty="0"/>
            </a:p>
          </p:txBody>
        </p:sp>
        <p:sp>
          <p:nvSpPr>
            <p:cNvPr id="71" name="TextBox 70"/>
            <p:cNvSpPr txBox="1"/>
            <p:nvPr/>
          </p:nvSpPr>
          <p:spPr>
            <a:xfrm>
              <a:off x="5357818" y="1571612"/>
              <a:ext cx="214314" cy="276999"/>
            </a:xfrm>
            <a:prstGeom prst="rect">
              <a:avLst/>
            </a:prstGeom>
            <a:noFill/>
          </p:spPr>
          <p:txBody>
            <a:bodyPr wrap="square" lIns="0" tIns="0" rIns="0" bIns="0" rtlCol="0">
              <a:spAutoFit/>
            </a:bodyPr>
            <a:lstStyle/>
            <a:p>
              <a:r>
                <a:rPr lang="en-US" dirty="0" smtClean="0"/>
                <a:t> </a:t>
              </a:r>
              <a:r>
                <a:rPr lang="en-US" sz="1400" dirty="0" smtClean="0"/>
                <a:t>A</a:t>
              </a:r>
              <a:endParaRPr lang="en-US" dirty="0"/>
            </a:p>
          </p:txBody>
        </p:sp>
      </p:grpSp>
      <p:grpSp>
        <p:nvGrpSpPr>
          <p:cNvPr id="3" name="Group 67"/>
          <p:cNvGrpSpPr/>
          <p:nvPr/>
        </p:nvGrpSpPr>
        <p:grpSpPr>
          <a:xfrm>
            <a:off x="2181007" y="1785926"/>
            <a:ext cx="747919" cy="785816"/>
            <a:chOff x="6884605" y="2714620"/>
            <a:chExt cx="714380" cy="785816"/>
          </a:xfrm>
        </p:grpSpPr>
        <p:grpSp>
          <p:nvGrpSpPr>
            <p:cNvPr id="4" name="Group 57"/>
            <p:cNvGrpSpPr/>
            <p:nvPr/>
          </p:nvGrpSpPr>
          <p:grpSpPr>
            <a:xfrm>
              <a:off x="6884605" y="2714620"/>
              <a:ext cx="714380" cy="785816"/>
              <a:chOff x="5857884" y="2500307"/>
              <a:chExt cx="714380" cy="785816"/>
            </a:xfrm>
          </p:grpSpPr>
          <p:sp>
            <p:nvSpPr>
              <p:cNvPr id="64" name="Oval 63"/>
              <p:cNvSpPr/>
              <p:nvPr/>
            </p:nvSpPr>
            <p:spPr>
              <a:xfrm>
                <a:off x="5857884" y="2817957"/>
                <a:ext cx="214314" cy="214314"/>
              </a:xfrm>
              <a:prstGeom prst="ellipse">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TextBox 72"/>
              <p:cNvSpPr txBox="1"/>
              <p:nvPr/>
            </p:nvSpPr>
            <p:spPr>
              <a:xfrm>
                <a:off x="5857884" y="2500307"/>
                <a:ext cx="714380" cy="215444"/>
              </a:xfrm>
              <a:prstGeom prst="rect">
                <a:avLst/>
              </a:prstGeom>
              <a:noFill/>
            </p:spPr>
            <p:txBody>
              <a:bodyPr wrap="square" lIns="0" tIns="0" rIns="0" bIns="0" rtlCol="0">
                <a:spAutoFit/>
              </a:bodyPr>
              <a:lstStyle/>
              <a:p>
                <a:r>
                  <a:rPr lang="en-US" sz="1400" dirty="0" smtClean="0"/>
                  <a:t> Sec A-A</a:t>
                </a:r>
                <a:endParaRPr lang="en-US" sz="1400" dirty="0"/>
              </a:p>
            </p:txBody>
          </p:sp>
          <p:sp>
            <p:nvSpPr>
              <p:cNvPr id="74" name="Freeform 73"/>
              <p:cNvSpPr/>
              <p:nvPr/>
            </p:nvSpPr>
            <p:spPr>
              <a:xfrm flipH="1" flipV="1">
                <a:off x="5958154" y="3000372"/>
                <a:ext cx="68234" cy="285751"/>
              </a:xfrm>
              <a:custGeom>
                <a:avLst/>
                <a:gdLst>
                  <a:gd name="connsiteX0" fmla="*/ 180753 w 180753"/>
                  <a:gd name="connsiteY0" fmla="*/ 170121 h 170121"/>
                  <a:gd name="connsiteX1" fmla="*/ 0 w 180753"/>
                  <a:gd name="connsiteY1" fmla="*/ 0 h 170121"/>
                </a:gdLst>
                <a:ahLst/>
                <a:cxnLst>
                  <a:cxn ang="0">
                    <a:pos x="connsiteX0" y="connsiteY0"/>
                  </a:cxn>
                  <a:cxn ang="0">
                    <a:pos x="connsiteX1" y="connsiteY1"/>
                  </a:cxn>
                </a:cxnLst>
                <a:rect l="l" t="t" r="r" b="b"/>
                <a:pathLst>
                  <a:path w="180753" h="170121">
                    <a:moveTo>
                      <a:pt x="180753" y="170121"/>
                    </a:moveTo>
                    <a:lnTo>
                      <a:pt x="0" y="0"/>
                    </a:lnTo>
                  </a:path>
                </a:pathLst>
              </a:custGeom>
              <a:ln w="15875">
                <a:solidFill>
                  <a:schemeClr val="tx1"/>
                </a:solidFill>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sp>
          <p:nvSpPr>
            <p:cNvPr id="65" name="Oval 64"/>
            <p:cNvSpPr/>
            <p:nvPr/>
          </p:nvSpPr>
          <p:spPr>
            <a:xfrm>
              <a:off x="6961353" y="3103709"/>
              <a:ext cx="71438" cy="71438"/>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8" name="Rectangle 67"/>
          <p:cNvSpPr/>
          <p:nvPr/>
        </p:nvSpPr>
        <p:spPr>
          <a:xfrm>
            <a:off x="6072198" y="1896903"/>
            <a:ext cx="1034450" cy="369332"/>
          </a:xfrm>
          <a:prstGeom prst="rect">
            <a:avLst/>
          </a:prstGeom>
          <a:solidFill>
            <a:schemeClr val="bg1"/>
          </a:solidFill>
        </p:spPr>
        <p:txBody>
          <a:bodyPr wrap="none">
            <a:spAutoFit/>
          </a:bodyPr>
          <a:lstStyle/>
          <a:p>
            <a:r>
              <a:rPr lang="en-US" i="1" dirty="0" smtClean="0"/>
              <a:t>Mandrel </a:t>
            </a:r>
            <a:endParaRPr lang="en-US" i="1" dirty="0"/>
          </a:p>
        </p:txBody>
      </p:sp>
      <p:sp>
        <p:nvSpPr>
          <p:cNvPr id="5223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2230" name="Object 6"/>
          <p:cNvGraphicFramePr>
            <a:graphicFrameLocks noChangeAspect="1"/>
          </p:cNvGraphicFramePr>
          <p:nvPr/>
        </p:nvGraphicFramePr>
        <p:xfrm>
          <a:off x="428596" y="4143380"/>
          <a:ext cx="6604215" cy="785818"/>
        </p:xfrm>
        <a:graphic>
          <a:graphicData uri="http://schemas.openxmlformats.org/presentationml/2006/ole">
            <mc:AlternateContent xmlns:mc="http://schemas.openxmlformats.org/markup-compatibility/2006">
              <mc:Choice xmlns:v="urn:schemas-microsoft-com:vml" Requires="v">
                <p:oleObj spid="_x0000_s52250" name="معادلة" r:id="rId8" imgW="3759200" imgH="444500" progId="Equation.3">
                  <p:embed/>
                </p:oleObj>
              </mc:Choice>
              <mc:Fallback>
                <p:oleObj name="معادلة" r:id="rId8" imgW="3759200" imgH="444500" progId="Equation.3">
                  <p:embed/>
                  <p:pic>
                    <p:nvPicPr>
                      <p:cNvPr id="0" name="Picture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28596" y="4143380"/>
                        <a:ext cx="6604215" cy="78581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2232"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2233" name="Object 9"/>
          <p:cNvGraphicFramePr>
            <a:graphicFrameLocks noChangeAspect="1"/>
          </p:cNvGraphicFramePr>
          <p:nvPr/>
        </p:nvGraphicFramePr>
        <p:xfrm>
          <a:off x="571472" y="4929198"/>
          <a:ext cx="6858049" cy="813960"/>
        </p:xfrm>
        <a:graphic>
          <a:graphicData uri="http://schemas.openxmlformats.org/presentationml/2006/ole">
            <mc:AlternateContent xmlns:mc="http://schemas.openxmlformats.org/markup-compatibility/2006">
              <mc:Choice xmlns:v="urn:schemas-microsoft-com:vml" Requires="v">
                <p:oleObj spid="_x0000_s52251" name="معادلة" r:id="rId10" imgW="3771900" imgH="444500" progId="Equation.3">
                  <p:embed/>
                </p:oleObj>
              </mc:Choice>
              <mc:Fallback>
                <p:oleObj name="معادلة" r:id="rId10" imgW="3771900" imgH="444500" progId="Equation.3">
                  <p:embed/>
                  <p:pic>
                    <p:nvPicPr>
                      <p:cNvPr id="0" name="Picture 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71472" y="4929198"/>
                        <a:ext cx="6858049" cy="81396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2235" name="Rectangle 11"/>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 name="Oval 71"/>
          <p:cNvSpPr/>
          <p:nvPr/>
        </p:nvSpPr>
        <p:spPr>
          <a:xfrm>
            <a:off x="3786182" y="1857364"/>
            <a:ext cx="285752" cy="35719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4"/>
          <p:cNvSpPr/>
          <p:nvPr/>
        </p:nvSpPr>
        <p:spPr>
          <a:xfrm>
            <a:off x="2214546" y="2510939"/>
            <a:ext cx="285752" cy="35719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Oval 75"/>
          <p:cNvSpPr/>
          <p:nvPr/>
        </p:nvSpPr>
        <p:spPr>
          <a:xfrm>
            <a:off x="4929190" y="2957840"/>
            <a:ext cx="285752" cy="35719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0D454EC2-996C-452D-B0BC-A9DAAEA505C9}" type="datetime1">
              <a:rPr lang="en-US" smtClean="0"/>
              <a:t>20/3/2017</a:t>
            </a:fld>
            <a:endParaRPr lang="en-US" dirty="0"/>
          </a:p>
        </p:txBody>
      </p:sp>
      <p:sp>
        <p:nvSpPr>
          <p:cNvPr id="8" name="Footer Placeholder 7"/>
          <p:cNvSpPr>
            <a:spLocks noGrp="1"/>
          </p:cNvSpPr>
          <p:nvPr>
            <p:ph type="ftr" sz="quarter" idx="11"/>
          </p:nvPr>
        </p:nvSpPr>
        <p:spPr/>
        <p:txBody>
          <a:bodyPr/>
          <a:lstStyle/>
          <a:p>
            <a:r>
              <a:rPr lang="en-US" smtClean="0"/>
              <a:t>Chapter 5: Extrusion and rod drawing - IE252 </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a:t>
            </a:fld>
            <a:endParaRPr lang="en-US" dirty="0"/>
          </a:p>
        </p:txBody>
      </p:sp>
      <p:sp>
        <p:nvSpPr>
          <p:cNvPr id="10" name="Rectangle 2"/>
          <p:cNvSpPr txBox="1">
            <a:spLocks noChangeArrowheads="1"/>
          </p:cNvSpPr>
          <p:nvPr/>
        </p:nvSpPr>
        <p:spPr>
          <a:xfrm>
            <a:off x="214282" y="357166"/>
            <a:ext cx="7772400" cy="428620"/>
          </a:xfrm>
          <a:prstGeom prst="rect">
            <a:avLst/>
          </a:prstGeom>
        </p:spPr>
        <p:txBody>
          <a:bodyPr vert="horz" lIns="91440" tIns="45720" rIns="91440" bIns="45720" rtlCol="0" anchor="b">
            <a:noAutofit/>
          </a:bodyPr>
          <a:lstStyle/>
          <a:p>
            <a:pPr lvl="0">
              <a:spcBef>
                <a:spcPct val="0"/>
              </a:spcBef>
              <a:defRPr/>
            </a:pP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5.1 Extrusion </a:t>
            </a:r>
          </a:p>
          <a:p>
            <a:pPr lvl="0">
              <a:spcBef>
                <a:spcPct val="0"/>
              </a:spcBef>
              <a:defRPr/>
            </a:pPr>
            <a:r>
              <a:rPr lang="en-US" sz="2000" b="1" spc="-100" dirty="0" smtClean="0">
                <a:solidFill>
                  <a:schemeClr val="bg1">
                    <a:lumMod val="50000"/>
                  </a:schemeClr>
                </a:solidFill>
                <a:latin typeface="+mj-lt"/>
                <a:ea typeface="+mj-ea"/>
                <a:cs typeface="+mj-cs"/>
              </a:rPr>
              <a:t>5.1.1 Extrusion Technology</a:t>
            </a:r>
            <a:endParaRPr lang="en-US" sz="700" b="1" dirty="0" smtClean="0">
              <a:solidFill>
                <a:schemeClr val="bg1">
                  <a:lumMod val="50000"/>
                </a:schemeClr>
              </a:solidFill>
            </a:endParaRPr>
          </a:p>
        </p:txBody>
      </p:sp>
      <p:pic>
        <p:nvPicPr>
          <p:cNvPr id="2050" name="Picture 2"/>
          <p:cNvPicPr>
            <a:picLocks noChangeAspect="1" noChangeArrowheads="1"/>
          </p:cNvPicPr>
          <p:nvPr/>
        </p:nvPicPr>
        <p:blipFill>
          <a:blip r:embed="rId3">
            <a:lum bright="-12000" contrast="45000"/>
          </a:blip>
          <a:srcRect l="12305" t="21240" r="17968" b="26707"/>
          <a:stretch>
            <a:fillRect/>
          </a:stretch>
        </p:blipFill>
        <p:spPr bwMode="auto">
          <a:xfrm>
            <a:off x="2500298" y="2916035"/>
            <a:ext cx="5882836" cy="3513361"/>
          </a:xfrm>
          <a:prstGeom prst="rect">
            <a:avLst/>
          </a:prstGeom>
          <a:noFill/>
          <a:ln w="9525">
            <a:noFill/>
            <a:miter lim="800000"/>
            <a:headEnd/>
            <a:tailEnd/>
          </a:ln>
          <a:effectLst/>
        </p:spPr>
      </p:pic>
      <p:sp>
        <p:nvSpPr>
          <p:cNvPr id="11" name="Rectangle 10"/>
          <p:cNvSpPr/>
          <p:nvPr/>
        </p:nvSpPr>
        <p:spPr>
          <a:xfrm>
            <a:off x="214282" y="928670"/>
            <a:ext cx="8358246" cy="2031325"/>
          </a:xfrm>
          <a:prstGeom prst="rect">
            <a:avLst/>
          </a:prstGeom>
        </p:spPr>
        <p:txBody>
          <a:bodyPr wrap="square">
            <a:spAutoFit/>
          </a:bodyPr>
          <a:lstStyle/>
          <a:p>
            <a:r>
              <a:rPr lang="en-US" b="1" i="1" dirty="0" smtClean="0">
                <a:solidFill>
                  <a:srgbClr val="FF0000"/>
                </a:solidFill>
              </a:rPr>
              <a:t>Description:</a:t>
            </a:r>
            <a:r>
              <a:rPr lang="en-US" dirty="0" smtClean="0">
                <a:solidFill>
                  <a:srgbClr val="FF0000"/>
                </a:solidFill>
              </a:rPr>
              <a:t>. </a:t>
            </a:r>
            <a:r>
              <a:rPr lang="en-US" dirty="0" smtClean="0"/>
              <a:t>Extrusion process is characterized as a solid material, one-dimensional forming process with compressive state of stresses. In extrusion, a work-piece (billet) of cylindrical shape is placed in closed container. The closed container has an orifice (extrusion die) and extrusion punch, that forces the material toward the extrusion die orifice. </a:t>
            </a:r>
          </a:p>
          <a:p>
            <a:r>
              <a:rPr lang="en-US" b="1" i="1" dirty="0" smtClean="0">
                <a:solidFill>
                  <a:srgbClr val="FF0000"/>
                </a:solidFill>
              </a:rPr>
              <a:t>Extrusion Process Techniques</a:t>
            </a:r>
            <a:r>
              <a:rPr lang="en-US" b="1" i="1" dirty="0" smtClean="0"/>
              <a:t>: </a:t>
            </a:r>
            <a:r>
              <a:rPr lang="en-US" dirty="0" smtClean="0"/>
              <a:t>Two distinguished techniques are commonly used in extrusion, namely; Forward and backward extrusions.</a:t>
            </a:r>
            <a:endParaRPr lang="en-US" dirty="0"/>
          </a:p>
        </p:txBody>
      </p:sp>
      <p:sp>
        <p:nvSpPr>
          <p:cNvPr id="12" name="TextBox 11"/>
          <p:cNvSpPr txBox="1"/>
          <p:nvPr/>
        </p:nvSpPr>
        <p:spPr>
          <a:xfrm>
            <a:off x="214282" y="3500438"/>
            <a:ext cx="2143140" cy="523220"/>
          </a:xfrm>
          <a:prstGeom prst="rect">
            <a:avLst/>
          </a:prstGeom>
          <a:noFill/>
        </p:spPr>
        <p:txBody>
          <a:bodyPr wrap="square" rtlCol="0">
            <a:spAutoFit/>
          </a:bodyPr>
          <a:lstStyle/>
          <a:p>
            <a:r>
              <a:rPr lang="en-US" sz="1400" dirty="0" smtClean="0"/>
              <a:t>Direct (Forward) extrusion process</a:t>
            </a:r>
            <a:endParaRPr lang="en-US" sz="1400" dirty="0"/>
          </a:p>
        </p:txBody>
      </p:sp>
      <p:sp>
        <p:nvSpPr>
          <p:cNvPr id="13" name="TextBox 12"/>
          <p:cNvSpPr txBox="1"/>
          <p:nvPr/>
        </p:nvSpPr>
        <p:spPr>
          <a:xfrm>
            <a:off x="142844" y="5572140"/>
            <a:ext cx="1857388" cy="523220"/>
          </a:xfrm>
          <a:prstGeom prst="rect">
            <a:avLst/>
          </a:prstGeom>
          <a:noFill/>
        </p:spPr>
        <p:txBody>
          <a:bodyPr wrap="square" rtlCol="0">
            <a:spAutoFit/>
          </a:bodyPr>
          <a:lstStyle/>
          <a:p>
            <a:r>
              <a:rPr lang="en-US" sz="1400" dirty="0" smtClean="0"/>
              <a:t>Indirect (Backward) extrusion process</a:t>
            </a:r>
            <a:endParaRPr lang="en-US" sz="1400" dirty="0"/>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4E51CA4-3886-40B8-828D-A42B7A8FF161}" type="datetime1">
              <a:rPr lang="en-US" smtClean="0"/>
              <a:t>20/3/2017</a:t>
            </a:fld>
            <a:endParaRPr lang="en-US" dirty="0"/>
          </a:p>
        </p:txBody>
      </p:sp>
      <p:sp>
        <p:nvSpPr>
          <p:cNvPr id="8" name="Footer Placeholder 7"/>
          <p:cNvSpPr>
            <a:spLocks noGrp="1"/>
          </p:cNvSpPr>
          <p:nvPr>
            <p:ph type="ftr" sz="quarter" idx="11"/>
          </p:nvPr>
        </p:nvSpPr>
        <p:spPr/>
        <p:txBody>
          <a:bodyPr/>
          <a:lstStyle/>
          <a:p>
            <a:r>
              <a:rPr lang="en-US" smtClean="0"/>
              <a:t>Chapter 5: Extrusion and rod drawing - IE252 </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20</a:t>
            </a:fld>
            <a:endParaRPr lang="en-US"/>
          </a:p>
        </p:txBody>
      </p:sp>
      <p:sp>
        <p:nvSpPr>
          <p:cNvPr id="10" name="Rectangle 2"/>
          <p:cNvSpPr txBox="1">
            <a:spLocks noChangeArrowheads="1"/>
          </p:cNvSpPr>
          <p:nvPr/>
        </p:nvSpPr>
        <p:spPr>
          <a:xfrm>
            <a:off x="214282" y="357166"/>
            <a:ext cx="7772400" cy="428620"/>
          </a:xfrm>
          <a:prstGeom prst="rect">
            <a:avLst/>
          </a:prstGeom>
        </p:spPr>
        <p:txBody>
          <a:bodyPr vert="horz" lIns="91440" tIns="45720" rIns="91440" bIns="45720" rtlCol="0" anchor="b">
            <a:noAutofit/>
          </a:bodyPr>
          <a:lstStyle/>
          <a:p>
            <a:pPr lvl="0">
              <a:spcBef>
                <a:spcPct val="0"/>
              </a:spcBef>
              <a:defRPr/>
            </a:pPr>
            <a:endParaRPr lang="en-US" sz="700" b="1" dirty="0" smtClean="0">
              <a:solidFill>
                <a:schemeClr val="bg1">
                  <a:lumMod val="50000"/>
                </a:schemeClr>
              </a:solidFill>
            </a:endParaRPr>
          </a:p>
        </p:txBody>
      </p:sp>
      <p:sp>
        <p:nvSpPr>
          <p:cNvPr id="12" name="Rectangle 11"/>
          <p:cNvSpPr/>
          <p:nvPr/>
        </p:nvSpPr>
        <p:spPr>
          <a:xfrm>
            <a:off x="428596" y="785795"/>
            <a:ext cx="7786742" cy="923330"/>
          </a:xfrm>
          <a:prstGeom prst="rect">
            <a:avLst/>
          </a:prstGeom>
        </p:spPr>
        <p:txBody>
          <a:bodyPr wrap="square">
            <a:spAutoFit/>
          </a:bodyPr>
          <a:lstStyle/>
          <a:p>
            <a:endParaRPr lang="en-US" dirty="0" smtClean="0"/>
          </a:p>
          <a:p>
            <a:r>
              <a:rPr lang="en-US" b="1" i="1" dirty="0" smtClean="0">
                <a:solidFill>
                  <a:srgbClr val="C00000"/>
                </a:solidFill>
              </a:rPr>
              <a:t> </a:t>
            </a:r>
            <a:endParaRPr lang="en-US" dirty="0" smtClean="0">
              <a:solidFill>
                <a:srgbClr val="C00000"/>
              </a:solidFill>
            </a:endParaRPr>
          </a:p>
          <a:p>
            <a:r>
              <a:rPr lang="en-US" dirty="0" smtClean="0"/>
              <a:t> </a:t>
            </a:r>
            <a:endParaRPr lang="en-US" b="1" i="1" dirty="0"/>
          </a:p>
        </p:txBody>
      </p:sp>
      <p:sp>
        <p:nvSpPr>
          <p:cNvPr id="16" name="Rectangle 2"/>
          <p:cNvSpPr txBox="1">
            <a:spLocks noChangeArrowheads="1"/>
          </p:cNvSpPr>
          <p:nvPr/>
        </p:nvSpPr>
        <p:spPr>
          <a:xfrm>
            <a:off x="357158" y="928670"/>
            <a:ext cx="7772400" cy="428620"/>
          </a:xfrm>
          <a:prstGeom prst="rect">
            <a:avLst/>
          </a:prstGeom>
        </p:spPr>
        <p:txBody>
          <a:bodyPr vert="horz" lIns="91440" tIns="45720" rIns="91440" bIns="45720" rtlCol="0" anchor="b">
            <a:noAutofit/>
          </a:bodyPr>
          <a:lstStyle/>
          <a:p>
            <a:pPr lvl="0">
              <a:spcBef>
                <a:spcPct val="0"/>
              </a:spcBef>
              <a:defRPr/>
            </a:pP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5.1 Extrusion</a:t>
            </a:r>
          </a:p>
          <a:p>
            <a:pPr lvl="0">
              <a:spcBef>
                <a:spcPct val="0"/>
              </a:spcBef>
              <a:defRPr/>
            </a:pPr>
            <a:r>
              <a:rPr lang="en-US" sz="2000" b="1" spc="-100" dirty="0" smtClean="0">
                <a:solidFill>
                  <a:schemeClr val="bg1">
                    <a:lumMod val="50000"/>
                  </a:schemeClr>
                </a:solidFill>
                <a:latin typeface="+mj-lt"/>
                <a:ea typeface="+mj-ea"/>
                <a:cs typeface="+mj-cs"/>
              </a:rPr>
              <a:t>5.1.3 </a:t>
            </a:r>
            <a:r>
              <a:rPr lang="en-US" sz="2000" b="1" dirty="0" smtClean="0">
                <a:solidFill>
                  <a:schemeClr val="bg1">
                    <a:lumMod val="50000"/>
                  </a:schemeClr>
                </a:solidFill>
              </a:rPr>
              <a:t>Load and power estimation </a:t>
            </a:r>
          </a:p>
          <a:p>
            <a:pPr lvl="0">
              <a:spcBef>
                <a:spcPct val="0"/>
              </a:spcBef>
              <a:defRPr/>
            </a:pPr>
            <a:r>
              <a:rPr lang="en-US" sz="2000" b="1" dirty="0" smtClean="0">
                <a:solidFill>
                  <a:schemeClr val="bg1">
                    <a:lumMod val="50000"/>
                  </a:schemeClr>
                </a:solidFill>
              </a:rPr>
              <a:t>for different cross-sections and </a:t>
            </a:r>
          </a:p>
          <a:p>
            <a:pPr lvl="0">
              <a:spcBef>
                <a:spcPct val="0"/>
              </a:spcBef>
              <a:defRPr/>
            </a:pPr>
            <a:r>
              <a:rPr lang="en-US" sz="2000" b="1" dirty="0" smtClean="0">
                <a:solidFill>
                  <a:schemeClr val="bg1">
                    <a:lumMod val="50000"/>
                  </a:schemeClr>
                </a:solidFill>
              </a:rPr>
              <a:t>extrusion processes:</a:t>
            </a:r>
            <a:r>
              <a:rPr lang="en-US" sz="2000" dirty="0" smtClean="0">
                <a:solidFill>
                  <a:schemeClr val="bg1">
                    <a:lumMod val="50000"/>
                  </a:schemeClr>
                </a:solidFill>
              </a:rPr>
              <a:t> </a:t>
            </a:r>
            <a:endParaRPr lang="en-US" sz="700" b="1" dirty="0" smtClean="0">
              <a:solidFill>
                <a:schemeClr val="bg1">
                  <a:lumMod val="50000"/>
                </a:schemeClr>
              </a:solidFill>
            </a:endParaRPr>
          </a:p>
        </p:txBody>
      </p:sp>
      <p:sp>
        <p:nvSpPr>
          <p:cNvPr id="3072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8" name="Rectangle 8"/>
          <p:cNvSpPr>
            <a:spLocks noChangeArrowheads="1"/>
          </p:cNvSpPr>
          <p:nvPr/>
        </p:nvSpPr>
        <p:spPr bwMode="auto">
          <a:xfrm>
            <a:off x="0" y="809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6" name="Rectangle 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9"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1"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2"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5" name="Rectangle 7"/>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1"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4" name="Rectangle 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6"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7" name="Rectangle 11"/>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0" name="Rectangle 14"/>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2"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3" name="Rectangle 1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5" name="Rectangle 1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6" name="Rectangle 20"/>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3"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4"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1995" name="Picture 11"/>
          <p:cNvPicPr>
            <a:picLocks noChangeAspect="1" noChangeArrowheads="1"/>
          </p:cNvPicPr>
          <p:nvPr/>
        </p:nvPicPr>
        <p:blipFill>
          <a:blip r:embed="rId4"/>
          <a:srcRect l="58594" t="63721" r="8007" b="16157"/>
          <a:stretch>
            <a:fillRect/>
          </a:stretch>
        </p:blipFill>
        <p:spPr bwMode="auto">
          <a:xfrm>
            <a:off x="5214942" y="25889"/>
            <a:ext cx="3260669" cy="1571612"/>
          </a:xfrm>
          <a:prstGeom prst="rect">
            <a:avLst/>
          </a:prstGeom>
          <a:noFill/>
          <a:ln w="9525">
            <a:noFill/>
            <a:miter lim="800000"/>
            <a:headEnd/>
            <a:tailEnd/>
          </a:ln>
          <a:effectLst/>
        </p:spPr>
      </p:pic>
      <p:sp>
        <p:nvSpPr>
          <p:cNvPr id="4403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9" name="Rectangle 7"/>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1" name="Rectangle 50"/>
          <p:cNvSpPr/>
          <p:nvPr/>
        </p:nvSpPr>
        <p:spPr>
          <a:xfrm>
            <a:off x="357158" y="1428736"/>
            <a:ext cx="1859420" cy="369332"/>
          </a:xfrm>
          <a:prstGeom prst="rect">
            <a:avLst/>
          </a:prstGeom>
        </p:spPr>
        <p:txBody>
          <a:bodyPr wrap="none">
            <a:spAutoFit/>
          </a:bodyPr>
          <a:lstStyle/>
          <a:p>
            <a:r>
              <a:rPr lang="en-US" b="1" dirty="0" smtClean="0">
                <a:solidFill>
                  <a:srgbClr val="C00000"/>
                </a:solidFill>
              </a:rPr>
              <a:t>(e) Can extrusion</a:t>
            </a:r>
            <a:endParaRPr lang="en-US" dirty="0">
              <a:solidFill>
                <a:srgbClr val="C00000"/>
              </a:solidFill>
            </a:endParaRPr>
          </a:p>
        </p:txBody>
      </p:sp>
      <p:sp>
        <p:nvSpPr>
          <p:cNvPr id="4608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6089" name="Rectangle 9"/>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2" name="Object 15"/>
          <p:cNvGraphicFramePr>
            <a:graphicFrameLocks noChangeAspect="1"/>
          </p:cNvGraphicFramePr>
          <p:nvPr/>
        </p:nvGraphicFramePr>
        <p:xfrm>
          <a:off x="5260467" y="1571612"/>
          <a:ext cx="525979" cy="405105"/>
        </p:xfrm>
        <a:graphic>
          <a:graphicData uri="http://schemas.openxmlformats.org/presentationml/2006/ole">
            <mc:AlternateContent xmlns:mc="http://schemas.openxmlformats.org/markup-compatibility/2006">
              <mc:Choice xmlns:v="urn:schemas-microsoft-com:vml" Requires="v">
                <p:oleObj spid="_x0000_s54311" name="معادلة" r:id="rId5" imgW="291960" imgH="241200" progId="Equation.3">
                  <p:embed/>
                </p:oleObj>
              </mc:Choice>
              <mc:Fallback>
                <p:oleObj name="معادلة" r:id="rId5" imgW="291960" imgH="241200" progId="Equation.3">
                  <p:embed/>
                  <p:pic>
                    <p:nvPicPr>
                      <p:cNvPr id="0" name="Object 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60467" y="1571612"/>
                        <a:ext cx="525979" cy="40510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3" name="Rectangle 62"/>
          <p:cNvSpPr/>
          <p:nvPr/>
        </p:nvSpPr>
        <p:spPr>
          <a:xfrm>
            <a:off x="5728634" y="1521440"/>
            <a:ext cx="2857520" cy="369332"/>
          </a:xfrm>
          <a:prstGeom prst="rect">
            <a:avLst/>
          </a:prstGeom>
        </p:spPr>
        <p:txBody>
          <a:bodyPr wrap="square">
            <a:spAutoFit/>
          </a:bodyPr>
          <a:lstStyle/>
          <a:p>
            <a:r>
              <a:rPr lang="en-US" dirty="0" smtClean="0"/>
              <a:t>Extruded section area</a:t>
            </a:r>
            <a:endParaRPr lang="en-US" dirty="0"/>
          </a:p>
        </p:txBody>
      </p:sp>
      <p:sp>
        <p:nvSpPr>
          <p:cNvPr id="49161"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2" name="Rectangle 10"/>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4"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5" name="Rectangle 1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pSp>
        <p:nvGrpSpPr>
          <p:cNvPr id="2" name="Group 71"/>
          <p:cNvGrpSpPr/>
          <p:nvPr/>
        </p:nvGrpSpPr>
        <p:grpSpPr>
          <a:xfrm>
            <a:off x="4071934" y="785794"/>
            <a:ext cx="572298" cy="562751"/>
            <a:chOff x="4999834" y="1285860"/>
            <a:chExt cx="572298" cy="562751"/>
          </a:xfrm>
        </p:grpSpPr>
        <p:cxnSp>
          <p:nvCxnSpPr>
            <p:cNvPr id="66" name="Straight Connector 65"/>
            <p:cNvCxnSpPr/>
            <p:nvPr/>
          </p:nvCxnSpPr>
          <p:spPr>
            <a:xfrm rot="5400000">
              <a:off x="4857752" y="1571612"/>
              <a:ext cx="285752"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rot="10800000">
              <a:off x="5000628" y="1428736"/>
              <a:ext cx="357190" cy="1588"/>
            </a:xfrm>
            <a:prstGeom prst="line">
              <a:avLst/>
            </a:prstGeom>
            <a:ln>
              <a:solidFill>
                <a:schemeClr val="tx1"/>
              </a:solidFill>
              <a:headEnd type="stealth" w="med" len="lg"/>
              <a:tailEnd type="none" w="med" len="lg"/>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rot="10800000">
              <a:off x="5000628" y="1714488"/>
              <a:ext cx="357190" cy="1588"/>
            </a:xfrm>
            <a:prstGeom prst="line">
              <a:avLst/>
            </a:prstGeom>
            <a:ln>
              <a:solidFill>
                <a:schemeClr val="tx1"/>
              </a:solidFill>
              <a:headEnd type="stealth" w="med" len="lg"/>
              <a:tailEnd type="none" w="med" len="lg"/>
            </a:ln>
          </p:spPr>
          <p:style>
            <a:lnRef idx="1">
              <a:schemeClr val="accent1"/>
            </a:lnRef>
            <a:fillRef idx="0">
              <a:schemeClr val="accent1"/>
            </a:fillRef>
            <a:effectRef idx="0">
              <a:schemeClr val="accent1"/>
            </a:effectRef>
            <a:fontRef idx="minor">
              <a:schemeClr val="tx1"/>
            </a:fontRef>
          </p:style>
        </p:cxnSp>
        <p:sp>
          <p:nvSpPr>
            <p:cNvPr id="70" name="TextBox 69"/>
            <p:cNvSpPr txBox="1"/>
            <p:nvPr/>
          </p:nvSpPr>
          <p:spPr>
            <a:xfrm>
              <a:off x="5357818" y="1285860"/>
              <a:ext cx="214314" cy="215444"/>
            </a:xfrm>
            <a:prstGeom prst="rect">
              <a:avLst/>
            </a:prstGeom>
            <a:noFill/>
          </p:spPr>
          <p:txBody>
            <a:bodyPr wrap="square" lIns="0" tIns="0" rIns="0" bIns="0" rtlCol="0">
              <a:spAutoFit/>
            </a:bodyPr>
            <a:lstStyle/>
            <a:p>
              <a:r>
                <a:rPr lang="en-US" sz="1400" dirty="0" smtClean="0"/>
                <a:t> A</a:t>
              </a:r>
              <a:endParaRPr lang="en-US" sz="1400" dirty="0"/>
            </a:p>
          </p:txBody>
        </p:sp>
        <p:sp>
          <p:nvSpPr>
            <p:cNvPr id="71" name="TextBox 70"/>
            <p:cNvSpPr txBox="1"/>
            <p:nvPr/>
          </p:nvSpPr>
          <p:spPr>
            <a:xfrm>
              <a:off x="5357818" y="1571612"/>
              <a:ext cx="214314" cy="276999"/>
            </a:xfrm>
            <a:prstGeom prst="rect">
              <a:avLst/>
            </a:prstGeom>
            <a:noFill/>
          </p:spPr>
          <p:txBody>
            <a:bodyPr wrap="square" lIns="0" tIns="0" rIns="0" bIns="0" rtlCol="0">
              <a:spAutoFit/>
            </a:bodyPr>
            <a:lstStyle/>
            <a:p>
              <a:r>
                <a:rPr lang="en-US" dirty="0" smtClean="0"/>
                <a:t> </a:t>
              </a:r>
              <a:r>
                <a:rPr lang="en-US" sz="1400" dirty="0" smtClean="0"/>
                <a:t>A</a:t>
              </a:r>
              <a:endParaRPr lang="en-US" dirty="0"/>
            </a:p>
          </p:txBody>
        </p:sp>
      </p:grpSp>
      <p:sp>
        <p:nvSpPr>
          <p:cNvPr id="5223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2"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5" name="Rectangle 11"/>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54277" name="Picture 5"/>
          <p:cNvPicPr>
            <a:picLocks noChangeAspect="1" noChangeArrowheads="1"/>
          </p:cNvPicPr>
          <p:nvPr/>
        </p:nvPicPr>
        <p:blipFill>
          <a:blip r:embed="rId7"/>
          <a:srcRect l="11133" t="30029" r="62500" b="31885"/>
          <a:stretch>
            <a:fillRect/>
          </a:stretch>
        </p:blipFill>
        <p:spPr bwMode="auto">
          <a:xfrm>
            <a:off x="6072198" y="2571744"/>
            <a:ext cx="2040104" cy="2357454"/>
          </a:xfrm>
          <a:prstGeom prst="rect">
            <a:avLst/>
          </a:prstGeom>
          <a:noFill/>
          <a:ln w="9525">
            <a:noFill/>
            <a:miter lim="800000"/>
            <a:headEnd/>
            <a:tailEnd/>
          </a:ln>
          <a:effectLst/>
        </p:spPr>
      </p:pic>
      <p:sp>
        <p:nvSpPr>
          <p:cNvPr id="542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4278" name="Object 6"/>
          <p:cNvGraphicFramePr>
            <a:graphicFrameLocks noChangeAspect="1"/>
          </p:cNvGraphicFramePr>
          <p:nvPr/>
        </p:nvGraphicFramePr>
        <p:xfrm>
          <a:off x="293359" y="2071678"/>
          <a:ext cx="6019031" cy="714380"/>
        </p:xfrm>
        <a:graphic>
          <a:graphicData uri="http://schemas.openxmlformats.org/presentationml/2006/ole">
            <mc:AlternateContent xmlns:mc="http://schemas.openxmlformats.org/markup-compatibility/2006">
              <mc:Choice xmlns:v="urn:schemas-microsoft-com:vml" Requires="v">
                <p:oleObj spid="_x0000_s54312" name="معادلة" r:id="rId8" imgW="3771900" imgH="444500" progId="Equation.3">
                  <p:embed/>
                </p:oleObj>
              </mc:Choice>
              <mc:Fallback>
                <p:oleObj name="معادلة" r:id="rId8" imgW="3771900" imgH="444500" progId="Equation.3">
                  <p:embed/>
                  <p:pic>
                    <p:nvPicPr>
                      <p:cNvPr id="0" name="Picture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3359" y="2071678"/>
                        <a:ext cx="6019031" cy="7143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4280"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4281" name="Object 9"/>
          <p:cNvGraphicFramePr>
            <a:graphicFrameLocks noChangeAspect="1"/>
          </p:cNvGraphicFramePr>
          <p:nvPr/>
        </p:nvGraphicFramePr>
        <p:xfrm>
          <a:off x="1000100" y="3000372"/>
          <a:ext cx="5155442" cy="754455"/>
        </p:xfrm>
        <a:graphic>
          <a:graphicData uri="http://schemas.openxmlformats.org/presentationml/2006/ole">
            <mc:AlternateContent xmlns:mc="http://schemas.openxmlformats.org/markup-compatibility/2006">
              <mc:Choice xmlns:v="urn:schemas-microsoft-com:vml" Requires="v">
                <p:oleObj spid="_x0000_s54313" name="معادلة" r:id="rId10" imgW="3124200" imgH="457200" progId="Equation.3">
                  <p:embed/>
                </p:oleObj>
              </mc:Choice>
              <mc:Fallback>
                <p:oleObj name="معادلة" r:id="rId10" imgW="3124200" imgH="457200" progId="Equation.3">
                  <p:embed/>
                  <p:pic>
                    <p:nvPicPr>
                      <p:cNvPr id="0" name="Picture 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00100" y="3000372"/>
                        <a:ext cx="5155442" cy="75445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4283" name="Rectangle 11"/>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7" name="Rectangle 76"/>
          <p:cNvSpPr/>
          <p:nvPr/>
        </p:nvSpPr>
        <p:spPr>
          <a:xfrm>
            <a:off x="0" y="3143248"/>
            <a:ext cx="857256" cy="369332"/>
          </a:xfrm>
          <a:prstGeom prst="rect">
            <a:avLst/>
          </a:prstGeom>
        </p:spPr>
        <p:txBody>
          <a:bodyPr wrap="square">
            <a:spAutoFit/>
          </a:bodyPr>
          <a:lstStyle/>
          <a:p>
            <a:r>
              <a:rPr lang="en-US" dirty="0" smtClean="0"/>
              <a:t>Where</a:t>
            </a:r>
            <a:endParaRPr lang="en-US" dirty="0"/>
          </a:p>
        </p:txBody>
      </p:sp>
      <p:graphicFrame>
        <p:nvGraphicFramePr>
          <p:cNvPr id="78" name="Object 15"/>
          <p:cNvGraphicFramePr>
            <a:graphicFrameLocks noChangeAspect="1"/>
          </p:cNvGraphicFramePr>
          <p:nvPr/>
        </p:nvGraphicFramePr>
        <p:xfrm>
          <a:off x="417513" y="3929063"/>
          <a:ext cx="547687" cy="404812"/>
        </p:xfrm>
        <a:graphic>
          <a:graphicData uri="http://schemas.openxmlformats.org/presentationml/2006/ole">
            <mc:AlternateContent xmlns:mc="http://schemas.openxmlformats.org/markup-compatibility/2006">
              <mc:Choice xmlns:v="urn:schemas-microsoft-com:vml" Requires="v">
                <p:oleObj spid="_x0000_s54314" name="معادلة" r:id="rId12" imgW="304560" imgH="241200" progId="Equation.3">
                  <p:embed/>
                </p:oleObj>
              </mc:Choice>
              <mc:Fallback>
                <p:oleObj name="معادلة" r:id="rId12" imgW="304560" imgH="241200" progId="Equation.3">
                  <p:embed/>
                  <p:pic>
                    <p:nvPicPr>
                      <p:cNvPr id="0" name="Picture 1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17513" y="3929063"/>
                        <a:ext cx="547687" cy="4048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9" name="Rectangle 78"/>
          <p:cNvSpPr/>
          <p:nvPr/>
        </p:nvSpPr>
        <p:spPr>
          <a:xfrm>
            <a:off x="1000100" y="3929066"/>
            <a:ext cx="2857520" cy="369332"/>
          </a:xfrm>
          <a:prstGeom prst="rect">
            <a:avLst/>
          </a:prstGeom>
        </p:spPr>
        <p:txBody>
          <a:bodyPr wrap="square">
            <a:spAutoFit/>
          </a:bodyPr>
          <a:lstStyle/>
          <a:p>
            <a:r>
              <a:rPr lang="en-US" dirty="0" smtClean="0"/>
              <a:t>Internal Can Diameter.</a:t>
            </a:r>
            <a:endParaRPr lang="en-US" dirty="0"/>
          </a:p>
        </p:txBody>
      </p:sp>
      <p:graphicFrame>
        <p:nvGraphicFramePr>
          <p:cNvPr id="80" name="Object 15"/>
          <p:cNvGraphicFramePr>
            <a:graphicFrameLocks noChangeAspect="1"/>
          </p:cNvGraphicFramePr>
          <p:nvPr/>
        </p:nvGraphicFramePr>
        <p:xfrm>
          <a:off x="439738" y="4438650"/>
          <a:ext cx="523875" cy="384175"/>
        </p:xfrm>
        <a:graphic>
          <a:graphicData uri="http://schemas.openxmlformats.org/presentationml/2006/ole">
            <mc:AlternateContent xmlns:mc="http://schemas.openxmlformats.org/markup-compatibility/2006">
              <mc:Choice xmlns:v="urn:schemas-microsoft-com:vml" Requires="v">
                <p:oleObj spid="_x0000_s54315" name="معادلة" r:id="rId14" imgW="291960" imgH="228600" progId="Equation.3">
                  <p:embed/>
                </p:oleObj>
              </mc:Choice>
              <mc:Fallback>
                <p:oleObj name="معادلة" r:id="rId14" imgW="291960" imgH="228600" progId="Equation.3">
                  <p:embed/>
                  <p:pic>
                    <p:nvPicPr>
                      <p:cNvPr id="0" name="Picture 1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39738" y="4438650"/>
                        <a:ext cx="523875" cy="384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1" name="Rectangle 80"/>
          <p:cNvSpPr/>
          <p:nvPr/>
        </p:nvSpPr>
        <p:spPr>
          <a:xfrm>
            <a:off x="1000100" y="4429132"/>
            <a:ext cx="2857520" cy="369332"/>
          </a:xfrm>
          <a:prstGeom prst="rect">
            <a:avLst/>
          </a:prstGeom>
        </p:spPr>
        <p:txBody>
          <a:bodyPr wrap="square">
            <a:spAutoFit/>
          </a:bodyPr>
          <a:lstStyle/>
          <a:p>
            <a:r>
              <a:rPr lang="en-US" dirty="0" smtClean="0"/>
              <a:t>External Can Diameter.</a:t>
            </a:r>
            <a:endParaRPr lang="en-US" dirty="0"/>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C262DC93-8C9C-4CFF-8A46-07FD247B916E}" type="datetime1">
              <a:rPr lang="en-US" smtClean="0"/>
              <a:t>20/3/2017</a:t>
            </a:fld>
            <a:endParaRPr lang="en-US" dirty="0"/>
          </a:p>
        </p:txBody>
      </p:sp>
      <p:sp>
        <p:nvSpPr>
          <p:cNvPr id="8" name="Footer Placeholder 7"/>
          <p:cNvSpPr>
            <a:spLocks noGrp="1"/>
          </p:cNvSpPr>
          <p:nvPr>
            <p:ph type="ftr" sz="quarter" idx="11"/>
          </p:nvPr>
        </p:nvSpPr>
        <p:spPr/>
        <p:txBody>
          <a:bodyPr/>
          <a:lstStyle/>
          <a:p>
            <a:r>
              <a:rPr lang="en-US" smtClean="0"/>
              <a:t>Chapter 5: Extrusion and rod drawing - IE252 </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21</a:t>
            </a:fld>
            <a:endParaRPr lang="en-US"/>
          </a:p>
        </p:txBody>
      </p:sp>
      <p:sp>
        <p:nvSpPr>
          <p:cNvPr id="10" name="Rectangle 2"/>
          <p:cNvSpPr txBox="1">
            <a:spLocks noChangeArrowheads="1"/>
          </p:cNvSpPr>
          <p:nvPr/>
        </p:nvSpPr>
        <p:spPr>
          <a:xfrm>
            <a:off x="214282" y="357166"/>
            <a:ext cx="7772400" cy="428620"/>
          </a:xfrm>
          <a:prstGeom prst="rect">
            <a:avLst/>
          </a:prstGeom>
        </p:spPr>
        <p:txBody>
          <a:bodyPr vert="horz" lIns="91440" tIns="45720" rIns="91440" bIns="45720" rtlCol="0" anchor="b">
            <a:noAutofit/>
          </a:bodyPr>
          <a:lstStyle/>
          <a:p>
            <a:pPr lvl="0">
              <a:spcBef>
                <a:spcPct val="0"/>
              </a:spcBef>
              <a:defRPr/>
            </a:pPr>
            <a:endParaRPr lang="en-US" sz="700" b="1" dirty="0" smtClean="0">
              <a:solidFill>
                <a:schemeClr val="bg1">
                  <a:lumMod val="50000"/>
                </a:schemeClr>
              </a:solidFill>
            </a:endParaRPr>
          </a:p>
        </p:txBody>
      </p:sp>
      <p:sp>
        <p:nvSpPr>
          <p:cNvPr id="12" name="Rectangle 11"/>
          <p:cNvSpPr/>
          <p:nvPr/>
        </p:nvSpPr>
        <p:spPr>
          <a:xfrm>
            <a:off x="428596" y="785795"/>
            <a:ext cx="7786742" cy="923330"/>
          </a:xfrm>
          <a:prstGeom prst="rect">
            <a:avLst/>
          </a:prstGeom>
        </p:spPr>
        <p:txBody>
          <a:bodyPr wrap="square">
            <a:spAutoFit/>
          </a:bodyPr>
          <a:lstStyle/>
          <a:p>
            <a:endParaRPr lang="en-US" dirty="0" smtClean="0"/>
          </a:p>
          <a:p>
            <a:r>
              <a:rPr lang="en-US" b="1" i="1" dirty="0" smtClean="0">
                <a:solidFill>
                  <a:srgbClr val="C00000"/>
                </a:solidFill>
              </a:rPr>
              <a:t> </a:t>
            </a:r>
            <a:endParaRPr lang="en-US" dirty="0" smtClean="0">
              <a:solidFill>
                <a:srgbClr val="C00000"/>
              </a:solidFill>
            </a:endParaRPr>
          </a:p>
          <a:p>
            <a:r>
              <a:rPr lang="en-US" dirty="0" smtClean="0"/>
              <a:t> </a:t>
            </a:r>
            <a:endParaRPr lang="en-US" b="1" i="1" dirty="0"/>
          </a:p>
        </p:txBody>
      </p:sp>
      <p:sp>
        <p:nvSpPr>
          <p:cNvPr id="16" name="Rectangle 2"/>
          <p:cNvSpPr txBox="1">
            <a:spLocks noChangeArrowheads="1"/>
          </p:cNvSpPr>
          <p:nvPr/>
        </p:nvSpPr>
        <p:spPr>
          <a:xfrm>
            <a:off x="357158" y="928670"/>
            <a:ext cx="7772400" cy="428620"/>
          </a:xfrm>
          <a:prstGeom prst="rect">
            <a:avLst/>
          </a:prstGeom>
        </p:spPr>
        <p:txBody>
          <a:bodyPr vert="horz" lIns="91440" tIns="45720" rIns="91440" bIns="45720" rtlCol="0" anchor="b">
            <a:noAutofit/>
          </a:bodyPr>
          <a:lstStyle/>
          <a:p>
            <a:pPr lvl="0">
              <a:spcBef>
                <a:spcPct val="0"/>
              </a:spcBef>
              <a:defRPr/>
            </a:pP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5.1 Extrusion</a:t>
            </a:r>
          </a:p>
          <a:p>
            <a:pPr lvl="0">
              <a:spcBef>
                <a:spcPct val="0"/>
              </a:spcBef>
              <a:defRPr/>
            </a:pPr>
            <a:r>
              <a:rPr lang="en-US" sz="2000" b="1" spc="-100" dirty="0" smtClean="0">
                <a:solidFill>
                  <a:schemeClr val="bg1">
                    <a:lumMod val="50000"/>
                  </a:schemeClr>
                </a:solidFill>
                <a:latin typeface="+mj-lt"/>
                <a:ea typeface="+mj-ea"/>
                <a:cs typeface="+mj-cs"/>
              </a:rPr>
              <a:t>5.1.3 </a:t>
            </a:r>
            <a:r>
              <a:rPr lang="en-US" sz="2000" b="1" dirty="0" smtClean="0">
                <a:solidFill>
                  <a:schemeClr val="bg1">
                    <a:lumMod val="50000"/>
                  </a:schemeClr>
                </a:solidFill>
              </a:rPr>
              <a:t>Load and power estimation </a:t>
            </a:r>
          </a:p>
          <a:p>
            <a:pPr lvl="0">
              <a:spcBef>
                <a:spcPct val="0"/>
              </a:spcBef>
              <a:defRPr/>
            </a:pPr>
            <a:r>
              <a:rPr lang="en-US" sz="2000" b="1" dirty="0" smtClean="0">
                <a:solidFill>
                  <a:schemeClr val="bg1">
                    <a:lumMod val="50000"/>
                  </a:schemeClr>
                </a:solidFill>
              </a:rPr>
              <a:t>for different cross-sections and </a:t>
            </a:r>
          </a:p>
          <a:p>
            <a:pPr lvl="0">
              <a:spcBef>
                <a:spcPct val="0"/>
              </a:spcBef>
              <a:defRPr/>
            </a:pPr>
            <a:r>
              <a:rPr lang="en-US" sz="2000" b="1" dirty="0" smtClean="0">
                <a:solidFill>
                  <a:schemeClr val="bg1">
                    <a:lumMod val="50000"/>
                  </a:schemeClr>
                </a:solidFill>
              </a:rPr>
              <a:t>extrusion processes:</a:t>
            </a:r>
            <a:r>
              <a:rPr lang="en-US" sz="2000" dirty="0" smtClean="0">
                <a:solidFill>
                  <a:schemeClr val="bg1">
                    <a:lumMod val="50000"/>
                  </a:schemeClr>
                </a:solidFill>
              </a:rPr>
              <a:t> </a:t>
            </a:r>
            <a:endParaRPr lang="en-US" sz="700" b="1" dirty="0" smtClean="0">
              <a:solidFill>
                <a:schemeClr val="bg1">
                  <a:lumMod val="50000"/>
                </a:schemeClr>
              </a:solidFill>
            </a:endParaRPr>
          </a:p>
        </p:txBody>
      </p:sp>
      <p:sp>
        <p:nvSpPr>
          <p:cNvPr id="3072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8" name="Rectangle 8"/>
          <p:cNvSpPr>
            <a:spLocks noChangeArrowheads="1"/>
          </p:cNvSpPr>
          <p:nvPr/>
        </p:nvSpPr>
        <p:spPr bwMode="auto">
          <a:xfrm>
            <a:off x="0" y="809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6" name="Rectangle 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9"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1"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2"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5" name="Rectangle 7"/>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1"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4" name="Rectangle 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6"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7" name="Rectangle 11"/>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0" name="Rectangle 14"/>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2"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3" name="Rectangle 1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5" name="Rectangle 1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6" name="Rectangle 20"/>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3"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4"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1995" name="Picture 11"/>
          <p:cNvPicPr>
            <a:picLocks noChangeAspect="1" noChangeArrowheads="1"/>
          </p:cNvPicPr>
          <p:nvPr/>
        </p:nvPicPr>
        <p:blipFill>
          <a:blip r:embed="rId4"/>
          <a:srcRect l="58594" t="63721" r="8007" b="16157"/>
          <a:stretch>
            <a:fillRect/>
          </a:stretch>
        </p:blipFill>
        <p:spPr bwMode="auto">
          <a:xfrm>
            <a:off x="5214942" y="25889"/>
            <a:ext cx="3260669" cy="1571612"/>
          </a:xfrm>
          <a:prstGeom prst="rect">
            <a:avLst/>
          </a:prstGeom>
          <a:noFill/>
          <a:ln w="9525">
            <a:noFill/>
            <a:miter lim="800000"/>
            <a:headEnd/>
            <a:tailEnd/>
          </a:ln>
          <a:effectLst/>
        </p:spPr>
      </p:pic>
      <p:sp>
        <p:nvSpPr>
          <p:cNvPr id="4403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9" name="Rectangle 7"/>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1" name="Rectangle 50"/>
          <p:cNvSpPr/>
          <p:nvPr/>
        </p:nvSpPr>
        <p:spPr>
          <a:xfrm>
            <a:off x="357158" y="1428736"/>
            <a:ext cx="3165097" cy="369332"/>
          </a:xfrm>
          <a:prstGeom prst="rect">
            <a:avLst/>
          </a:prstGeom>
        </p:spPr>
        <p:txBody>
          <a:bodyPr wrap="none">
            <a:spAutoFit/>
          </a:bodyPr>
          <a:lstStyle/>
          <a:p>
            <a:r>
              <a:rPr lang="en-US" b="1" dirty="0" smtClean="0">
                <a:solidFill>
                  <a:srgbClr val="C00000"/>
                </a:solidFill>
              </a:rPr>
              <a:t>(f) In general extrusion process</a:t>
            </a:r>
            <a:endParaRPr lang="en-US" dirty="0">
              <a:solidFill>
                <a:srgbClr val="C00000"/>
              </a:solidFill>
            </a:endParaRPr>
          </a:p>
        </p:txBody>
      </p:sp>
      <p:sp>
        <p:nvSpPr>
          <p:cNvPr id="4608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6089" name="Rectangle 9"/>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2" name="Object 15"/>
          <p:cNvGraphicFramePr>
            <a:graphicFrameLocks noChangeAspect="1"/>
          </p:cNvGraphicFramePr>
          <p:nvPr/>
        </p:nvGraphicFramePr>
        <p:xfrm>
          <a:off x="5260467" y="1571612"/>
          <a:ext cx="525979" cy="405105"/>
        </p:xfrm>
        <a:graphic>
          <a:graphicData uri="http://schemas.openxmlformats.org/presentationml/2006/ole">
            <mc:AlternateContent xmlns:mc="http://schemas.openxmlformats.org/markup-compatibility/2006">
              <mc:Choice xmlns:v="urn:schemas-microsoft-com:vml" Requires="v">
                <p:oleObj spid="_x0000_s56338" name="معادلة" r:id="rId5" imgW="291960" imgH="241200" progId="Equation.3">
                  <p:embed/>
                </p:oleObj>
              </mc:Choice>
              <mc:Fallback>
                <p:oleObj name="معادلة" r:id="rId5" imgW="291960" imgH="241200" progId="Equation.3">
                  <p:embed/>
                  <p:pic>
                    <p:nvPicPr>
                      <p:cNvPr id="0" name="Object 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60467" y="1571612"/>
                        <a:ext cx="525979" cy="40510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3" name="Rectangle 62"/>
          <p:cNvSpPr/>
          <p:nvPr/>
        </p:nvSpPr>
        <p:spPr>
          <a:xfrm>
            <a:off x="5728634" y="1521440"/>
            <a:ext cx="2857520" cy="369332"/>
          </a:xfrm>
          <a:prstGeom prst="rect">
            <a:avLst/>
          </a:prstGeom>
        </p:spPr>
        <p:txBody>
          <a:bodyPr wrap="square">
            <a:spAutoFit/>
          </a:bodyPr>
          <a:lstStyle/>
          <a:p>
            <a:r>
              <a:rPr lang="en-US" dirty="0" smtClean="0"/>
              <a:t>Extruded section area</a:t>
            </a:r>
            <a:endParaRPr lang="en-US" dirty="0"/>
          </a:p>
        </p:txBody>
      </p:sp>
      <p:sp>
        <p:nvSpPr>
          <p:cNvPr id="49161"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2" name="Rectangle 10"/>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4"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5" name="Rectangle 1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pSp>
        <p:nvGrpSpPr>
          <p:cNvPr id="2" name="Group 71"/>
          <p:cNvGrpSpPr/>
          <p:nvPr/>
        </p:nvGrpSpPr>
        <p:grpSpPr>
          <a:xfrm>
            <a:off x="4071934" y="785794"/>
            <a:ext cx="572298" cy="562751"/>
            <a:chOff x="4999834" y="1285860"/>
            <a:chExt cx="572298" cy="562751"/>
          </a:xfrm>
        </p:grpSpPr>
        <p:cxnSp>
          <p:nvCxnSpPr>
            <p:cNvPr id="66" name="Straight Connector 65"/>
            <p:cNvCxnSpPr/>
            <p:nvPr/>
          </p:nvCxnSpPr>
          <p:spPr>
            <a:xfrm rot="5400000">
              <a:off x="4857752" y="1571612"/>
              <a:ext cx="285752"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rot="10800000">
              <a:off x="5000628" y="1428736"/>
              <a:ext cx="357190" cy="1588"/>
            </a:xfrm>
            <a:prstGeom prst="line">
              <a:avLst/>
            </a:prstGeom>
            <a:ln>
              <a:solidFill>
                <a:schemeClr val="tx1"/>
              </a:solidFill>
              <a:headEnd type="stealth" w="med" len="lg"/>
              <a:tailEnd type="none" w="med" len="lg"/>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rot="10800000">
              <a:off x="5000628" y="1714488"/>
              <a:ext cx="357190" cy="1588"/>
            </a:xfrm>
            <a:prstGeom prst="line">
              <a:avLst/>
            </a:prstGeom>
            <a:ln>
              <a:solidFill>
                <a:schemeClr val="tx1"/>
              </a:solidFill>
              <a:headEnd type="stealth" w="med" len="lg"/>
              <a:tailEnd type="none" w="med" len="lg"/>
            </a:ln>
          </p:spPr>
          <p:style>
            <a:lnRef idx="1">
              <a:schemeClr val="accent1"/>
            </a:lnRef>
            <a:fillRef idx="0">
              <a:schemeClr val="accent1"/>
            </a:fillRef>
            <a:effectRef idx="0">
              <a:schemeClr val="accent1"/>
            </a:effectRef>
            <a:fontRef idx="minor">
              <a:schemeClr val="tx1"/>
            </a:fontRef>
          </p:style>
        </p:cxnSp>
        <p:sp>
          <p:nvSpPr>
            <p:cNvPr id="70" name="TextBox 69"/>
            <p:cNvSpPr txBox="1"/>
            <p:nvPr/>
          </p:nvSpPr>
          <p:spPr>
            <a:xfrm>
              <a:off x="5357818" y="1285860"/>
              <a:ext cx="214314" cy="215444"/>
            </a:xfrm>
            <a:prstGeom prst="rect">
              <a:avLst/>
            </a:prstGeom>
            <a:noFill/>
          </p:spPr>
          <p:txBody>
            <a:bodyPr wrap="square" lIns="0" tIns="0" rIns="0" bIns="0" rtlCol="0">
              <a:spAutoFit/>
            </a:bodyPr>
            <a:lstStyle/>
            <a:p>
              <a:r>
                <a:rPr lang="en-US" sz="1400" dirty="0" smtClean="0"/>
                <a:t> A</a:t>
              </a:r>
              <a:endParaRPr lang="en-US" sz="1400" dirty="0"/>
            </a:p>
          </p:txBody>
        </p:sp>
        <p:sp>
          <p:nvSpPr>
            <p:cNvPr id="71" name="TextBox 70"/>
            <p:cNvSpPr txBox="1"/>
            <p:nvPr/>
          </p:nvSpPr>
          <p:spPr>
            <a:xfrm>
              <a:off x="5357818" y="1571612"/>
              <a:ext cx="214314" cy="276999"/>
            </a:xfrm>
            <a:prstGeom prst="rect">
              <a:avLst/>
            </a:prstGeom>
            <a:noFill/>
          </p:spPr>
          <p:txBody>
            <a:bodyPr wrap="square" lIns="0" tIns="0" rIns="0" bIns="0" rtlCol="0">
              <a:spAutoFit/>
            </a:bodyPr>
            <a:lstStyle/>
            <a:p>
              <a:r>
                <a:rPr lang="en-US" dirty="0" smtClean="0"/>
                <a:t> </a:t>
              </a:r>
              <a:r>
                <a:rPr lang="en-US" sz="1400" dirty="0" smtClean="0"/>
                <a:t>A</a:t>
              </a:r>
              <a:endParaRPr lang="en-US" dirty="0"/>
            </a:p>
          </p:txBody>
        </p:sp>
      </p:grpSp>
      <p:sp>
        <p:nvSpPr>
          <p:cNvPr id="5223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2"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5" name="Rectangle 11"/>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0"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3" name="Rectangle 11"/>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632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6327" name="Object 7"/>
          <p:cNvGraphicFramePr>
            <a:graphicFrameLocks noChangeAspect="1"/>
          </p:cNvGraphicFramePr>
          <p:nvPr/>
        </p:nvGraphicFramePr>
        <p:xfrm>
          <a:off x="357158" y="2071678"/>
          <a:ext cx="8007136" cy="857256"/>
        </p:xfrm>
        <a:graphic>
          <a:graphicData uri="http://schemas.openxmlformats.org/presentationml/2006/ole">
            <mc:AlternateContent xmlns:mc="http://schemas.openxmlformats.org/markup-compatibility/2006">
              <mc:Choice xmlns:v="urn:schemas-microsoft-com:vml" Requires="v">
                <p:oleObj spid="_x0000_s56339" name="معادلة" r:id="rId7" imgW="4178300" imgH="444500" progId="Equation.3">
                  <p:embed/>
                </p:oleObj>
              </mc:Choice>
              <mc:Fallback>
                <p:oleObj name="معادلة" r:id="rId7" imgW="4178300" imgH="444500" progId="Equation.3">
                  <p:embed/>
                  <p:pic>
                    <p:nvPicPr>
                      <p:cNvPr id="0"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7158" y="2071678"/>
                        <a:ext cx="8007136" cy="85725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6329" name="Rectangle 9"/>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 name="Rectangle 71"/>
          <p:cNvSpPr/>
          <p:nvPr/>
        </p:nvSpPr>
        <p:spPr>
          <a:xfrm>
            <a:off x="214282" y="3714752"/>
            <a:ext cx="8143932" cy="2031325"/>
          </a:xfrm>
          <a:prstGeom prst="rect">
            <a:avLst/>
          </a:prstGeom>
        </p:spPr>
        <p:txBody>
          <a:bodyPr wrap="square">
            <a:spAutoFit/>
          </a:bodyPr>
          <a:lstStyle/>
          <a:p>
            <a:r>
              <a:rPr lang="en-US" b="1" i="1" dirty="0" smtClean="0">
                <a:solidFill>
                  <a:srgbClr val="C00000"/>
                </a:solidFill>
              </a:rPr>
              <a:t>The principle variables that affect the extrusion force are:</a:t>
            </a:r>
          </a:p>
          <a:p>
            <a:endParaRPr lang="en-US" b="1" i="1" dirty="0" smtClean="0">
              <a:solidFill>
                <a:srgbClr val="C00000"/>
              </a:solidFill>
            </a:endParaRPr>
          </a:p>
          <a:p>
            <a:pPr marL="342900" lvl="0" indent="-342900">
              <a:buFont typeface="+mj-lt"/>
              <a:buAutoNum type="alphaLcPeriod"/>
            </a:pPr>
            <a:r>
              <a:rPr lang="en-US" dirty="0" smtClean="0"/>
              <a:t>Type of extrusion process (direct or indirect).</a:t>
            </a:r>
          </a:p>
          <a:p>
            <a:pPr marL="342900" lvl="0" indent="-342900">
              <a:buFont typeface="+mj-lt"/>
              <a:buAutoNum type="alphaLcPeriod"/>
            </a:pPr>
            <a:r>
              <a:rPr lang="en-US" dirty="0" smtClean="0"/>
              <a:t>Extrusion ratio</a:t>
            </a:r>
          </a:p>
          <a:p>
            <a:pPr marL="342900" lvl="0" indent="-342900">
              <a:buFont typeface="+mj-lt"/>
              <a:buAutoNum type="alphaLcPeriod"/>
            </a:pPr>
            <a:r>
              <a:rPr lang="en-US" dirty="0" smtClean="0"/>
              <a:t>Work-piece or billet temperature.</a:t>
            </a:r>
          </a:p>
          <a:p>
            <a:pPr marL="342900" lvl="0" indent="-342900">
              <a:buFont typeface="+mj-lt"/>
              <a:buAutoNum type="alphaLcPeriod"/>
            </a:pPr>
            <a:r>
              <a:rPr lang="en-US" dirty="0" smtClean="0"/>
              <a:t>The speed of deformation.</a:t>
            </a:r>
          </a:p>
          <a:p>
            <a:pPr marL="342900" lvl="0" indent="-342900">
              <a:buFont typeface="+mj-lt"/>
              <a:buAutoNum type="alphaLcPeriod"/>
            </a:pPr>
            <a:r>
              <a:rPr lang="en-US" dirty="0" smtClean="0"/>
              <a:t>Friction and lubrication used to decrease friction condition.</a:t>
            </a:r>
            <a:endParaRPr lang="en-US" dirty="0"/>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11E66C4A-8A95-4CE6-83FD-B87D67280938}" type="datetime1">
              <a:rPr lang="en-US" smtClean="0"/>
              <a:t>20/3/2017</a:t>
            </a:fld>
            <a:endParaRPr lang="en-US" dirty="0"/>
          </a:p>
        </p:txBody>
      </p:sp>
      <p:sp>
        <p:nvSpPr>
          <p:cNvPr id="8" name="Footer Placeholder 7"/>
          <p:cNvSpPr>
            <a:spLocks noGrp="1"/>
          </p:cNvSpPr>
          <p:nvPr>
            <p:ph type="ftr" sz="quarter" idx="11"/>
          </p:nvPr>
        </p:nvSpPr>
        <p:spPr/>
        <p:txBody>
          <a:bodyPr/>
          <a:lstStyle/>
          <a:p>
            <a:r>
              <a:rPr lang="en-US" smtClean="0"/>
              <a:t>Chapter 5: Extrusion and rod drawing - IE252 </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22</a:t>
            </a:fld>
            <a:endParaRPr lang="en-US"/>
          </a:p>
        </p:txBody>
      </p:sp>
      <p:sp>
        <p:nvSpPr>
          <p:cNvPr id="10" name="Rectangle 2"/>
          <p:cNvSpPr txBox="1">
            <a:spLocks noChangeArrowheads="1"/>
          </p:cNvSpPr>
          <p:nvPr/>
        </p:nvSpPr>
        <p:spPr>
          <a:xfrm>
            <a:off x="214282" y="357166"/>
            <a:ext cx="7772400" cy="428620"/>
          </a:xfrm>
          <a:prstGeom prst="rect">
            <a:avLst/>
          </a:prstGeom>
        </p:spPr>
        <p:txBody>
          <a:bodyPr vert="horz" lIns="91440" tIns="45720" rIns="91440" bIns="45720" rtlCol="0" anchor="b">
            <a:noAutofit/>
          </a:bodyPr>
          <a:lstStyle/>
          <a:p>
            <a:pPr lvl="0">
              <a:spcBef>
                <a:spcPct val="0"/>
              </a:spcBef>
              <a:defRPr/>
            </a:pPr>
            <a:endParaRPr lang="en-US" sz="700" b="1" dirty="0" smtClean="0">
              <a:solidFill>
                <a:schemeClr val="bg1">
                  <a:lumMod val="50000"/>
                </a:schemeClr>
              </a:solidFill>
            </a:endParaRPr>
          </a:p>
        </p:txBody>
      </p:sp>
      <p:sp>
        <p:nvSpPr>
          <p:cNvPr id="12" name="Rectangle 11"/>
          <p:cNvSpPr/>
          <p:nvPr/>
        </p:nvSpPr>
        <p:spPr>
          <a:xfrm>
            <a:off x="428596" y="785795"/>
            <a:ext cx="7786742" cy="923330"/>
          </a:xfrm>
          <a:prstGeom prst="rect">
            <a:avLst/>
          </a:prstGeom>
        </p:spPr>
        <p:txBody>
          <a:bodyPr wrap="square">
            <a:spAutoFit/>
          </a:bodyPr>
          <a:lstStyle/>
          <a:p>
            <a:endParaRPr lang="en-US" dirty="0" smtClean="0"/>
          </a:p>
          <a:p>
            <a:r>
              <a:rPr lang="en-US" b="1" i="1" dirty="0" smtClean="0">
                <a:solidFill>
                  <a:srgbClr val="C00000"/>
                </a:solidFill>
              </a:rPr>
              <a:t> </a:t>
            </a:r>
            <a:endParaRPr lang="en-US" dirty="0" smtClean="0">
              <a:solidFill>
                <a:srgbClr val="C00000"/>
              </a:solidFill>
            </a:endParaRPr>
          </a:p>
          <a:p>
            <a:r>
              <a:rPr lang="en-US" dirty="0" smtClean="0"/>
              <a:t> </a:t>
            </a:r>
            <a:endParaRPr lang="en-US" b="1" i="1" dirty="0"/>
          </a:p>
        </p:txBody>
      </p:sp>
      <p:sp>
        <p:nvSpPr>
          <p:cNvPr id="3072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8" name="Rectangle 8"/>
          <p:cNvSpPr>
            <a:spLocks noChangeArrowheads="1"/>
          </p:cNvSpPr>
          <p:nvPr/>
        </p:nvSpPr>
        <p:spPr bwMode="auto">
          <a:xfrm>
            <a:off x="0" y="809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6" name="Rectangle 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9"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1"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2"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5" name="Rectangle 7"/>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1"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4" name="Rectangle 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6"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7" name="Rectangle 11"/>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0" name="Rectangle 14"/>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2"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3" name="Rectangle 1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5" name="Rectangle 1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6" name="Rectangle 20"/>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3"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4"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9" name="Rectangle 7"/>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608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6089" name="Rectangle 9"/>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2" name="Rectangle 10"/>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4"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5" name="Rectangle 1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2"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5" name="Rectangle 11"/>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0"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3" name="Rectangle 11"/>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632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6329" name="Rectangle 9"/>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8373" name="Rectangle 5"/>
          <p:cNvSpPr>
            <a:spLocks noChangeArrowheads="1"/>
          </p:cNvSpPr>
          <p:nvPr/>
        </p:nvSpPr>
        <p:spPr bwMode="auto">
          <a:xfrm>
            <a:off x="142844" y="142852"/>
            <a:ext cx="8358213" cy="14619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r>
              <a:rPr kumimoji="0" lang="en-US" altLang="ko-KR" sz="2400" i="1" strike="noStrike" cap="none" normalizeH="0" baseline="0" dirty="0" smtClean="0">
                <a:ln>
                  <a:noFill/>
                </a:ln>
                <a:solidFill>
                  <a:srgbClr val="C00000"/>
                </a:solidFill>
                <a:effectLst/>
                <a:latin typeface="Times New Roman" pitchFamily="18" charset="0"/>
                <a:ea typeface="Batang"/>
                <a:cs typeface="Times New Roman" pitchFamily="18" charset="0"/>
              </a:rPr>
              <a:t>Example 5.1</a:t>
            </a:r>
          </a:p>
          <a:p>
            <a:pPr marL="0" marR="0" lvl="0" indent="0" algn="justLow"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endParaRPr kumimoji="0" lang="en-US" altLang="ko-KR"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457200" algn="r"/>
                <a:tab pos="2636838" algn="ctr"/>
                <a:tab pos="5273675" algn="r"/>
              </a:tabLst>
            </a:pPr>
            <a:r>
              <a:rPr kumimoji="0" lang="en-US" altLang="ko-KR" b="0" i="0" u="none" strike="noStrike" cap="none" normalizeH="0" baseline="0" dirty="0" smtClean="0">
                <a:ln>
                  <a:noFill/>
                </a:ln>
                <a:solidFill>
                  <a:schemeClr val="tx1"/>
                </a:solidFill>
                <a:effectLst/>
                <a:latin typeface="Times New Roman" pitchFamily="18" charset="0"/>
                <a:ea typeface="Batang"/>
                <a:cs typeface="Times New Roman" pitchFamily="18" charset="0"/>
              </a:rPr>
              <a:t>Calculate the extrusion force direct extrusion of a circular tube having 40mm outer diameter and 20 mm mandrel diameter. If  the billet has a diameter of 100 mm and length of 200 mm, calculate the tube length? Given material follows; </a:t>
            </a:r>
            <a:endParaRPr kumimoji="0" lang="en-US" altLang="ko-KR" sz="28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58372" name="Object 4"/>
          <p:cNvGraphicFramePr>
            <a:graphicFrameLocks noChangeAspect="1"/>
          </p:cNvGraphicFramePr>
          <p:nvPr/>
        </p:nvGraphicFramePr>
        <p:xfrm>
          <a:off x="6786578" y="1539713"/>
          <a:ext cx="1714512" cy="309386"/>
        </p:xfrm>
        <a:graphic>
          <a:graphicData uri="http://schemas.openxmlformats.org/presentationml/2006/ole">
            <mc:AlternateContent xmlns:mc="http://schemas.openxmlformats.org/markup-compatibility/2006">
              <mc:Choice xmlns:v="urn:schemas-microsoft-com:vml" Requires="v">
                <p:oleObj spid="_x0000_s58413" name="معادلة" r:id="rId4" imgW="1270000" imgH="228600" progId="Equation.3">
                  <p:embed/>
                </p:oleObj>
              </mc:Choice>
              <mc:Fallback>
                <p:oleObj name="معادلة" r:id="rId4" imgW="1270000" imgH="228600" progId="Equation.3">
                  <p:embed/>
                  <p:pic>
                    <p:nvPicPr>
                      <p:cNvPr id="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86578" y="1539713"/>
                        <a:ext cx="1714512" cy="30938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8374" name="Rectangle 6"/>
          <p:cNvSpPr>
            <a:spLocks noChangeArrowheads="1"/>
          </p:cNvSpPr>
          <p:nvPr/>
        </p:nvSpPr>
        <p:spPr bwMode="auto">
          <a:xfrm>
            <a:off x="142844" y="1428736"/>
            <a:ext cx="1303562" cy="64633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r>
              <a:rPr kumimoji="0" lang="en-US" altLang="ko-KR" sz="1200" b="0" i="0" u="none" strike="noStrike" cap="none" normalizeH="0" baseline="0" dirty="0" smtClean="0">
                <a:ln>
                  <a:noFill/>
                </a:ln>
                <a:solidFill>
                  <a:srgbClr val="C00000"/>
                </a:solidFill>
                <a:effectLst/>
                <a:latin typeface="Times New Roman" pitchFamily="18" charset="0"/>
                <a:ea typeface="Batang"/>
                <a:cs typeface="Times New Roman" pitchFamily="18" charset="0"/>
              </a:rPr>
              <a:t> .</a:t>
            </a:r>
            <a:endParaRPr kumimoji="0" lang="en-US" altLang="ko-KR" sz="900" b="0" i="0" u="none" strike="noStrike" cap="none" normalizeH="0" baseline="0" dirty="0" smtClean="0">
              <a:ln>
                <a:noFill/>
              </a:ln>
              <a:solidFill>
                <a:srgbClr val="C0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r"/>
                <a:tab pos="2636838" algn="ctr"/>
                <a:tab pos="5273675" algn="r"/>
              </a:tabLst>
            </a:pPr>
            <a:r>
              <a:rPr kumimoji="0" lang="en-US" altLang="ko-KR" sz="2400" b="0" i="1" strike="noStrike" cap="none" normalizeH="0" baseline="0" dirty="0" smtClean="0">
                <a:ln>
                  <a:noFill/>
                </a:ln>
                <a:solidFill>
                  <a:srgbClr val="C00000"/>
                </a:solidFill>
                <a:effectLst/>
                <a:latin typeface="Times New Roman" pitchFamily="18" charset="0"/>
                <a:ea typeface="Batang"/>
                <a:cs typeface="Times New Roman" pitchFamily="18" charset="0"/>
              </a:rPr>
              <a:t>Solution </a:t>
            </a:r>
            <a:endParaRPr kumimoji="0" lang="en-US" altLang="ko-KR" sz="3600" b="0" i="0" strike="noStrike" cap="none" normalizeH="0" baseline="0" dirty="0" smtClean="0">
              <a:ln>
                <a:noFill/>
              </a:ln>
              <a:solidFill>
                <a:srgbClr val="C00000"/>
              </a:solidFill>
              <a:effectLst/>
              <a:latin typeface="Arial" pitchFamily="34" charset="0"/>
              <a:cs typeface="Arial" pitchFamily="34" charset="0"/>
            </a:endParaRPr>
          </a:p>
        </p:txBody>
      </p:sp>
      <p:sp>
        <p:nvSpPr>
          <p:cNvPr id="68" name="Rectangle 67"/>
          <p:cNvSpPr/>
          <p:nvPr/>
        </p:nvSpPr>
        <p:spPr>
          <a:xfrm>
            <a:off x="214282" y="2214554"/>
            <a:ext cx="1613199" cy="369332"/>
          </a:xfrm>
          <a:prstGeom prst="rect">
            <a:avLst/>
          </a:prstGeom>
        </p:spPr>
        <p:txBody>
          <a:bodyPr wrap="none">
            <a:spAutoFit/>
          </a:bodyPr>
          <a:lstStyle/>
          <a:p>
            <a:r>
              <a:rPr lang="en-US" dirty="0" smtClean="0"/>
              <a:t>Extrusion ratio:</a:t>
            </a:r>
            <a:endParaRPr lang="en-US" dirty="0"/>
          </a:p>
        </p:txBody>
      </p:sp>
      <p:sp>
        <p:nvSpPr>
          <p:cNvPr id="5837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8377" name="Rectangle 9"/>
          <p:cNvSpPr>
            <a:spLocks noChangeArrowheads="1"/>
          </p:cNvSpPr>
          <p:nvPr/>
        </p:nvSpPr>
        <p:spPr bwMode="auto">
          <a:xfrm>
            <a:off x="0" y="4667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73" name="Picture 7"/>
          <p:cNvPicPr>
            <a:picLocks noChangeAspect="1" noChangeArrowheads="1"/>
          </p:cNvPicPr>
          <p:nvPr/>
        </p:nvPicPr>
        <p:blipFill>
          <a:blip r:embed="rId6"/>
          <a:srcRect l="11719" t="37354" r="33865" b="36279"/>
          <a:stretch>
            <a:fillRect/>
          </a:stretch>
        </p:blipFill>
        <p:spPr bwMode="auto">
          <a:xfrm>
            <a:off x="2071670" y="1691601"/>
            <a:ext cx="3929090" cy="1523085"/>
          </a:xfrm>
          <a:prstGeom prst="rect">
            <a:avLst/>
          </a:prstGeom>
          <a:noFill/>
          <a:ln w="9525">
            <a:noFill/>
            <a:miter lim="800000"/>
            <a:headEnd/>
            <a:tailEnd/>
          </a:ln>
          <a:effectLst/>
        </p:spPr>
      </p:pic>
      <p:sp>
        <p:nvSpPr>
          <p:cNvPr id="58379"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8378" name="Object 10"/>
          <p:cNvGraphicFramePr>
            <a:graphicFrameLocks noChangeAspect="1"/>
          </p:cNvGraphicFramePr>
          <p:nvPr/>
        </p:nvGraphicFramePr>
        <p:xfrm>
          <a:off x="285720" y="3143248"/>
          <a:ext cx="7136510" cy="785818"/>
        </p:xfrm>
        <a:graphic>
          <a:graphicData uri="http://schemas.openxmlformats.org/presentationml/2006/ole">
            <mc:AlternateContent xmlns:mc="http://schemas.openxmlformats.org/markup-compatibility/2006">
              <mc:Choice xmlns:v="urn:schemas-microsoft-com:vml" Requires="v">
                <p:oleObj spid="_x0000_s58414" name="معادلة" r:id="rId7" imgW="4241800" imgH="469900" progId="Equation.3">
                  <p:embed/>
                </p:oleObj>
              </mc:Choice>
              <mc:Fallback>
                <p:oleObj name="معادلة" r:id="rId7" imgW="4241800" imgH="469900" progId="Equation.3">
                  <p:embed/>
                  <p:pic>
                    <p:nvPicPr>
                      <p:cNvPr id="0" name="Picture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5720" y="3143248"/>
                        <a:ext cx="7136510" cy="78581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8380" name="Rectangle 12"/>
          <p:cNvSpPr>
            <a:spLocks noChangeArrowheads="1"/>
          </p:cNvSpPr>
          <p:nvPr/>
        </p:nvSpPr>
        <p:spPr bwMode="auto">
          <a:xfrm>
            <a:off x="0" y="4667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8382"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8381" name="Object 13"/>
          <p:cNvGraphicFramePr>
            <a:graphicFrameLocks noChangeAspect="1"/>
          </p:cNvGraphicFramePr>
          <p:nvPr/>
        </p:nvGraphicFramePr>
        <p:xfrm>
          <a:off x="285720" y="3929066"/>
          <a:ext cx="8170068" cy="642942"/>
        </p:xfrm>
        <a:graphic>
          <a:graphicData uri="http://schemas.openxmlformats.org/presentationml/2006/ole">
            <mc:AlternateContent xmlns:mc="http://schemas.openxmlformats.org/markup-compatibility/2006">
              <mc:Choice xmlns:v="urn:schemas-microsoft-com:vml" Requires="v">
                <p:oleObj spid="_x0000_s58415" name="معادلة" r:id="rId9" imgW="4965700" imgH="393700" progId="Equation.3">
                  <p:embed/>
                </p:oleObj>
              </mc:Choice>
              <mc:Fallback>
                <p:oleObj name="معادلة" r:id="rId9" imgW="4965700" imgH="393700" progId="Equation.3">
                  <p:embed/>
                  <p:pic>
                    <p:nvPicPr>
                      <p:cNvPr id="0" name="Picture 1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5720" y="3929066"/>
                        <a:ext cx="8170068" cy="64294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8383" name="Rectangle 1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 name="Rectangle 77"/>
          <p:cNvSpPr/>
          <p:nvPr/>
        </p:nvSpPr>
        <p:spPr>
          <a:xfrm>
            <a:off x="182383" y="4828854"/>
            <a:ext cx="1707968" cy="369332"/>
          </a:xfrm>
          <a:prstGeom prst="rect">
            <a:avLst/>
          </a:prstGeom>
        </p:spPr>
        <p:txBody>
          <a:bodyPr wrap="none">
            <a:spAutoFit/>
          </a:bodyPr>
          <a:lstStyle/>
          <a:p>
            <a:r>
              <a:rPr lang="en-US" dirty="0" smtClean="0"/>
              <a:t>Extrusion force :</a:t>
            </a:r>
            <a:endParaRPr lang="en-US" dirty="0"/>
          </a:p>
        </p:txBody>
      </p:sp>
      <p:sp>
        <p:nvSpPr>
          <p:cNvPr id="58385" name="Rectangle 1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8384" name="Object 16"/>
          <p:cNvGraphicFramePr>
            <a:graphicFrameLocks noChangeAspect="1"/>
          </p:cNvGraphicFramePr>
          <p:nvPr/>
        </p:nvGraphicFramePr>
        <p:xfrm>
          <a:off x="1928794" y="4643446"/>
          <a:ext cx="5857916" cy="723417"/>
        </p:xfrm>
        <a:graphic>
          <a:graphicData uri="http://schemas.openxmlformats.org/presentationml/2006/ole">
            <mc:AlternateContent xmlns:mc="http://schemas.openxmlformats.org/markup-compatibility/2006">
              <mc:Choice xmlns:v="urn:schemas-microsoft-com:vml" Requires="v">
                <p:oleObj spid="_x0000_s58416" name="معادلة" r:id="rId11" imgW="3162300" imgH="393700" progId="Equation.3">
                  <p:embed/>
                </p:oleObj>
              </mc:Choice>
              <mc:Fallback>
                <p:oleObj name="معادلة" r:id="rId11" imgW="3162300" imgH="393700" progId="Equation.3">
                  <p:embed/>
                  <p:pic>
                    <p:nvPicPr>
                      <p:cNvPr id="0" name="Picture 1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928794" y="4643446"/>
                        <a:ext cx="5857916" cy="72341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8386" name="Rectangle 18"/>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 name="Rectangle 81"/>
          <p:cNvSpPr/>
          <p:nvPr/>
        </p:nvSpPr>
        <p:spPr>
          <a:xfrm>
            <a:off x="161117" y="5228576"/>
            <a:ext cx="8215370" cy="369332"/>
          </a:xfrm>
          <a:prstGeom prst="rect">
            <a:avLst/>
          </a:prstGeom>
        </p:spPr>
        <p:txBody>
          <a:bodyPr wrap="square">
            <a:spAutoFit/>
          </a:bodyPr>
          <a:lstStyle/>
          <a:p>
            <a:r>
              <a:rPr lang="en-US" dirty="0" smtClean="0"/>
              <a:t>The tube length obtained using volume constancy; </a:t>
            </a:r>
            <a:endParaRPr lang="en-US" dirty="0"/>
          </a:p>
        </p:txBody>
      </p:sp>
      <p:sp>
        <p:nvSpPr>
          <p:cNvPr id="58388"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8387" name="Object 19"/>
          <p:cNvGraphicFramePr>
            <a:graphicFrameLocks noChangeAspect="1"/>
          </p:cNvGraphicFramePr>
          <p:nvPr/>
        </p:nvGraphicFramePr>
        <p:xfrm>
          <a:off x="214282" y="5572140"/>
          <a:ext cx="5143536" cy="688735"/>
        </p:xfrm>
        <a:graphic>
          <a:graphicData uri="http://schemas.openxmlformats.org/presentationml/2006/ole">
            <mc:AlternateContent xmlns:mc="http://schemas.openxmlformats.org/markup-compatibility/2006">
              <mc:Choice xmlns:v="urn:schemas-microsoft-com:vml" Requires="v">
                <p:oleObj spid="_x0000_s58417" name="معادلة" r:id="rId13" imgW="3340100" imgH="444500" progId="Equation.3">
                  <p:embed/>
                </p:oleObj>
              </mc:Choice>
              <mc:Fallback>
                <p:oleObj name="معادلة" r:id="rId13" imgW="3340100" imgH="444500" progId="Equation.3">
                  <p:embed/>
                  <p:pic>
                    <p:nvPicPr>
                      <p:cNvPr id="0" name="Picture 1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14282" y="5572140"/>
                        <a:ext cx="5143536" cy="6887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8389" name="Rectangle 21"/>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6" name="Rectangle 85"/>
          <p:cNvSpPr/>
          <p:nvPr/>
        </p:nvSpPr>
        <p:spPr>
          <a:xfrm>
            <a:off x="142844" y="6169557"/>
            <a:ext cx="8286808" cy="646331"/>
          </a:xfrm>
          <a:prstGeom prst="rect">
            <a:avLst/>
          </a:prstGeom>
        </p:spPr>
        <p:txBody>
          <a:bodyPr wrap="square">
            <a:spAutoFit/>
          </a:bodyPr>
          <a:lstStyle/>
          <a:p>
            <a:r>
              <a:rPr lang="en-US" dirty="0" smtClean="0"/>
              <a:t>As exercise, calculate the extrusion pressure for same problem using in-direct tube extrusion and comment on the results</a:t>
            </a:r>
            <a:endParaRPr lang="en-US" dirty="0"/>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8B4C526C-03D6-49D7-AA5C-541A63569774}" type="datetime1">
              <a:rPr lang="en-US" smtClean="0"/>
              <a:t>20/3/2017</a:t>
            </a:fld>
            <a:endParaRPr lang="en-US" dirty="0"/>
          </a:p>
        </p:txBody>
      </p:sp>
      <p:sp>
        <p:nvSpPr>
          <p:cNvPr id="8" name="Footer Placeholder 7"/>
          <p:cNvSpPr>
            <a:spLocks noGrp="1"/>
          </p:cNvSpPr>
          <p:nvPr>
            <p:ph type="ftr" sz="quarter" idx="11"/>
          </p:nvPr>
        </p:nvSpPr>
        <p:spPr/>
        <p:txBody>
          <a:bodyPr/>
          <a:lstStyle/>
          <a:p>
            <a:r>
              <a:rPr lang="en-US" smtClean="0"/>
              <a:t>Chapter 5: Extrusion and rod drawing - IE252 </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23</a:t>
            </a:fld>
            <a:endParaRPr lang="en-US"/>
          </a:p>
        </p:txBody>
      </p:sp>
      <p:sp>
        <p:nvSpPr>
          <p:cNvPr id="10" name="Rectangle 2"/>
          <p:cNvSpPr txBox="1">
            <a:spLocks noChangeArrowheads="1"/>
          </p:cNvSpPr>
          <p:nvPr/>
        </p:nvSpPr>
        <p:spPr>
          <a:xfrm>
            <a:off x="214282" y="357166"/>
            <a:ext cx="7772400" cy="428620"/>
          </a:xfrm>
          <a:prstGeom prst="rect">
            <a:avLst/>
          </a:prstGeom>
        </p:spPr>
        <p:txBody>
          <a:bodyPr vert="horz" lIns="91440" tIns="45720" rIns="91440" bIns="45720" rtlCol="0" anchor="b">
            <a:noAutofit/>
          </a:bodyPr>
          <a:lstStyle/>
          <a:p>
            <a:pPr lvl="0">
              <a:spcBef>
                <a:spcPct val="0"/>
              </a:spcBef>
              <a:defRPr/>
            </a:pPr>
            <a:endParaRPr lang="en-US" sz="700" b="1" dirty="0" smtClean="0">
              <a:solidFill>
                <a:schemeClr val="bg1">
                  <a:lumMod val="50000"/>
                </a:schemeClr>
              </a:solidFill>
            </a:endParaRPr>
          </a:p>
        </p:txBody>
      </p:sp>
      <p:sp>
        <p:nvSpPr>
          <p:cNvPr id="12" name="Rectangle 11"/>
          <p:cNvSpPr/>
          <p:nvPr/>
        </p:nvSpPr>
        <p:spPr>
          <a:xfrm>
            <a:off x="428596" y="785795"/>
            <a:ext cx="7786742" cy="923330"/>
          </a:xfrm>
          <a:prstGeom prst="rect">
            <a:avLst/>
          </a:prstGeom>
        </p:spPr>
        <p:txBody>
          <a:bodyPr wrap="square">
            <a:spAutoFit/>
          </a:bodyPr>
          <a:lstStyle/>
          <a:p>
            <a:endParaRPr lang="en-US" dirty="0" smtClean="0"/>
          </a:p>
          <a:p>
            <a:r>
              <a:rPr lang="en-US" b="1" i="1" dirty="0" smtClean="0">
                <a:solidFill>
                  <a:srgbClr val="C00000"/>
                </a:solidFill>
              </a:rPr>
              <a:t> </a:t>
            </a:r>
            <a:endParaRPr lang="en-US" dirty="0" smtClean="0">
              <a:solidFill>
                <a:srgbClr val="C00000"/>
              </a:solidFill>
            </a:endParaRPr>
          </a:p>
          <a:p>
            <a:r>
              <a:rPr lang="en-US" dirty="0" smtClean="0"/>
              <a:t> </a:t>
            </a:r>
            <a:endParaRPr lang="en-US" b="1" i="1" dirty="0"/>
          </a:p>
        </p:txBody>
      </p:sp>
      <p:sp>
        <p:nvSpPr>
          <p:cNvPr id="16" name="Rectangle 2"/>
          <p:cNvSpPr txBox="1">
            <a:spLocks noChangeArrowheads="1"/>
          </p:cNvSpPr>
          <p:nvPr/>
        </p:nvSpPr>
        <p:spPr>
          <a:xfrm>
            <a:off x="357158" y="1000116"/>
            <a:ext cx="7772400" cy="428620"/>
          </a:xfrm>
          <a:prstGeom prst="rect">
            <a:avLst/>
          </a:prstGeom>
        </p:spPr>
        <p:txBody>
          <a:bodyPr vert="horz" lIns="91440" tIns="45720" rIns="91440" bIns="45720" rtlCol="0" anchor="b">
            <a:noAutofit/>
          </a:bodyPr>
          <a:lstStyle/>
          <a:p>
            <a:pPr lvl="0">
              <a:lnSpc>
                <a:spcPts val="120"/>
              </a:lnSpc>
              <a:spcBef>
                <a:spcPct val="0"/>
              </a:spcBef>
              <a:defRPr/>
            </a:pP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5.2</a:t>
            </a:r>
            <a:r>
              <a:rPr kumimoji="0" lang="en-US" sz="2000" b="1" i="0" u="none" strike="noStrike" kern="1200" cap="none" spc="-100" normalizeH="0" noProof="0" dirty="0" smtClean="0">
                <a:ln>
                  <a:noFill/>
                </a:ln>
                <a:solidFill>
                  <a:schemeClr val="bg1">
                    <a:lumMod val="50000"/>
                  </a:schemeClr>
                </a:solidFill>
                <a:effectLst/>
                <a:uLnTx/>
                <a:uFillTx/>
                <a:latin typeface="+mj-lt"/>
                <a:ea typeface="+mj-ea"/>
                <a:cs typeface="+mj-cs"/>
              </a:rPr>
              <a:t> Wire and Rod Drawing</a:t>
            </a:r>
          </a:p>
          <a:p>
            <a:pPr lvl="0">
              <a:spcBef>
                <a:spcPct val="0"/>
              </a:spcBef>
              <a:defRPr/>
            </a:pPr>
            <a:r>
              <a:rPr lang="en-US" sz="2000" b="1" spc="-100" dirty="0" smtClean="0">
                <a:solidFill>
                  <a:schemeClr val="bg1">
                    <a:lumMod val="50000"/>
                  </a:schemeClr>
                </a:solidFill>
                <a:ea typeface="+mj-ea"/>
                <a:cs typeface="+mj-cs"/>
              </a:rPr>
              <a:t>5.2.1</a:t>
            </a:r>
            <a:r>
              <a:rPr lang="en-US" sz="6000" b="1" spc="-100" dirty="0" smtClean="0">
                <a:solidFill>
                  <a:schemeClr val="bg1">
                    <a:lumMod val="50000"/>
                  </a:schemeClr>
                </a:solidFill>
                <a:ea typeface="+mj-ea"/>
                <a:cs typeface="+mj-cs"/>
              </a:rPr>
              <a:t> </a:t>
            </a:r>
            <a:r>
              <a:rPr lang="en-US" sz="2000" b="1" dirty="0" smtClean="0">
                <a:solidFill>
                  <a:schemeClr val="bg1">
                    <a:lumMod val="50000"/>
                  </a:schemeClr>
                </a:solidFill>
              </a:rPr>
              <a:t>Wire and rod drawing technology</a:t>
            </a:r>
            <a:endParaRPr lang="en-US" sz="2000" dirty="0" smtClean="0">
              <a:solidFill>
                <a:schemeClr val="bg1">
                  <a:lumMod val="50000"/>
                </a:schemeClr>
              </a:solidFill>
            </a:endParaRPr>
          </a:p>
          <a:p>
            <a:pPr lvl="0">
              <a:spcBef>
                <a:spcPct val="0"/>
              </a:spcBef>
              <a:defRPr/>
            </a:pPr>
            <a:endParaRPr lang="en-US" sz="700" b="1" dirty="0" smtClean="0">
              <a:solidFill>
                <a:schemeClr val="bg1">
                  <a:lumMod val="50000"/>
                </a:schemeClr>
              </a:solidFill>
            </a:endParaRPr>
          </a:p>
        </p:txBody>
      </p:sp>
      <p:sp>
        <p:nvSpPr>
          <p:cNvPr id="3072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8" name="Rectangle 8"/>
          <p:cNvSpPr>
            <a:spLocks noChangeArrowheads="1"/>
          </p:cNvSpPr>
          <p:nvPr/>
        </p:nvSpPr>
        <p:spPr bwMode="auto">
          <a:xfrm>
            <a:off x="0" y="809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6" name="Rectangle 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9"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1"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2"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5" name="Rectangle 7"/>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1"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4" name="Rectangle 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6"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7" name="Rectangle 11"/>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0" name="Rectangle 14"/>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2"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3" name="Rectangle 1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5" name="Rectangle 1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6" name="Rectangle 20"/>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3"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4"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9" name="Rectangle 7"/>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608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6089" name="Rectangle 9"/>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2" name="Rectangle 10"/>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4"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5" name="Rectangle 1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2"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5" name="Rectangle 11"/>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0"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3" name="Rectangle 11"/>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632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6329" name="Rectangle 9"/>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 name="Rectangle 63"/>
          <p:cNvSpPr/>
          <p:nvPr/>
        </p:nvSpPr>
        <p:spPr>
          <a:xfrm>
            <a:off x="357158" y="1214422"/>
            <a:ext cx="8001056" cy="1477328"/>
          </a:xfrm>
          <a:prstGeom prst="rect">
            <a:avLst/>
          </a:prstGeom>
        </p:spPr>
        <p:txBody>
          <a:bodyPr wrap="square">
            <a:spAutoFit/>
          </a:bodyPr>
          <a:lstStyle/>
          <a:p>
            <a:r>
              <a:rPr lang="en-US" b="1" i="1" dirty="0" smtClean="0">
                <a:solidFill>
                  <a:srgbClr val="C00000"/>
                </a:solidFill>
              </a:rPr>
              <a:t>Description: </a:t>
            </a:r>
          </a:p>
          <a:p>
            <a:pPr>
              <a:buFont typeface="Wingdings" pitchFamily="2" charset="2"/>
              <a:buChar char="Ø"/>
            </a:pPr>
            <a:r>
              <a:rPr lang="en-US" dirty="0" smtClean="0"/>
              <a:t> Wire and rod drawing is an operation in which a round bar (or tube or wire) is reduced in its cross-section area by pulling it through a converging die.</a:t>
            </a:r>
          </a:p>
          <a:p>
            <a:pPr>
              <a:buFont typeface="Wingdings" pitchFamily="2" charset="2"/>
              <a:buChar char="Ø"/>
            </a:pPr>
            <a:r>
              <a:rPr lang="en-US" dirty="0" smtClean="0"/>
              <a:t> Wire and rod drawing process along with the strain and stresses developed in the deformation zone (conversion die). </a:t>
            </a:r>
            <a:endParaRPr lang="en-US" dirty="0"/>
          </a:p>
        </p:txBody>
      </p:sp>
      <p:pic>
        <p:nvPicPr>
          <p:cNvPr id="61444" name="Picture 4"/>
          <p:cNvPicPr>
            <a:picLocks noChangeAspect="1" noChangeArrowheads="1"/>
          </p:cNvPicPr>
          <p:nvPr/>
        </p:nvPicPr>
        <p:blipFill>
          <a:blip r:embed="rId3"/>
          <a:srcRect l="6445" t="22705" r="12695" b="9179"/>
          <a:stretch>
            <a:fillRect/>
          </a:stretch>
        </p:blipFill>
        <p:spPr bwMode="auto">
          <a:xfrm>
            <a:off x="1857356" y="2714620"/>
            <a:ext cx="5643602" cy="3803297"/>
          </a:xfrm>
          <a:prstGeom prst="rect">
            <a:avLst/>
          </a:prstGeom>
          <a:noFill/>
          <a:ln w="9525">
            <a:noFill/>
            <a:miter lim="800000"/>
            <a:headEnd/>
            <a:tailEnd/>
          </a:ln>
          <a:effectLst/>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0C4AEF48-78BA-4BE1-B4DE-6F5B4604D9AD}" type="datetime1">
              <a:rPr lang="en-US" smtClean="0"/>
              <a:t>20/3/2017</a:t>
            </a:fld>
            <a:endParaRPr lang="en-US" dirty="0"/>
          </a:p>
        </p:txBody>
      </p:sp>
      <p:sp>
        <p:nvSpPr>
          <p:cNvPr id="8" name="Footer Placeholder 7"/>
          <p:cNvSpPr>
            <a:spLocks noGrp="1"/>
          </p:cNvSpPr>
          <p:nvPr>
            <p:ph type="ftr" sz="quarter" idx="11"/>
          </p:nvPr>
        </p:nvSpPr>
        <p:spPr/>
        <p:txBody>
          <a:bodyPr/>
          <a:lstStyle/>
          <a:p>
            <a:r>
              <a:rPr lang="en-US" smtClean="0"/>
              <a:t>Chapter 5: Extrusion and rod drawing - IE252 </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24</a:t>
            </a:fld>
            <a:endParaRPr lang="en-US"/>
          </a:p>
        </p:txBody>
      </p:sp>
      <p:sp>
        <p:nvSpPr>
          <p:cNvPr id="10" name="Rectangle 2"/>
          <p:cNvSpPr txBox="1">
            <a:spLocks noChangeArrowheads="1"/>
          </p:cNvSpPr>
          <p:nvPr/>
        </p:nvSpPr>
        <p:spPr>
          <a:xfrm>
            <a:off x="214282" y="357166"/>
            <a:ext cx="7772400" cy="428620"/>
          </a:xfrm>
          <a:prstGeom prst="rect">
            <a:avLst/>
          </a:prstGeom>
        </p:spPr>
        <p:txBody>
          <a:bodyPr vert="horz" lIns="91440" tIns="45720" rIns="91440" bIns="45720" rtlCol="0" anchor="b">
            <a:noAutofit/>
          </a:bodyPr>
          <a:lstStyle/>
          <a:p>
            <a:pPr lvl="0">
              <a:spcBef>
                <a:spcPct val="0"/>
              </a:spcBef>
              <a:defRPr/>
            </a:pPr>
            <a:endParaRPr lang="en-US" sz="700" b="1" dirty="0" smtClean="0">
              <a:solidFill>
                <a:schemeClr val="bg1">
                  <a:lumMod val="50000"/>
                </a:schemeClr>
              </a:solidFill>
            </a:endParaRPr>
          </a:p>
        </p:txBody>
      </p:sp>
      <p:sp>
        <p:nvSpPr>
          <p:cNvPr id="12" name="Rectangle 11"/>
          <p:cNvSpPr/>
          <p:nvPr/>
        </p:nvSpPr>
        <p:spPr>
          <a:xfrm>
            <a:off x="428596" y="785795"/>
            <a:ext cx="7786742" cy="923330"/>
          </a:xfrm>
          <a:prstGeom prst="rect">
            <a:avLst/>
          </a:prstGeom>
        </p:spPr>
        <p:txBody>
          <a:bodyPr wrap="square">
            <a:spAutoFit/>
          </a:bodyPr>
          <a:lstStyle/>
          <a:p>
            <a:endParaRPr lang="en-US" dirty="0" smtClean="0"/>
          </a:p>
          <a:p>
            <a:r>
              <a:rPr lang="en-US" b="1" i="1" dirty="0" smtClean="0">
                <a:solidFill>
                  <a:srgbClr val="C00000"/>
                </a:solidFill>
              </a:rPr>
              <a:t> </a:t>
            </a:r>
            <a:endParaRPr lang="en-US" dirty="0" smtClean="0">
              <a:solidFill>
                <a:srgbClr val="C00000"/>
              </a:solidFill>
            </a:endParaRPr>
          </a:p>
          <a:p>
            <a:r>
              <a:rPr lang="en-US" dirty="0" smtClean="0"/>
              <a:t> </a:t>
            </a:r>
            <a:endParaRPr lang="en-US" b="1" i="1" dirty="0"/>
          </a:p>
        </p:txBody>
      </p:sp>
      <p:sp>
        <p:nvSpPr>
          <p:cNvPr id="16" name="Rectangle 2"/>
          <p:cNvSpPr txBox="1">
            <a:spLocks noChangeArrowheads="1"/>
          </p:cNvSpPr>
          <p:nvPr/>
        </p:nvSpPr>
        <p:spPr>
          <a:xfrm>
            <a:off x="357158" y="1000116"/>
            <a:ext cx="7772400" cy="428620"/>
          </a:xfrm>
          <a:prstGeom prst="rect">
            <a:avLst/>
          </a:prstGeom>
        </p:spPr>
        <p:txBody>
          <a:bodyPr vert="horz" lIns="91440" tIns="45720" rIns="91440" bIns="45720" rtlCol="0" anchor="b">
            <a:noAutofit/>
          </a:bodyPr>
          <a:lstStyle/>
          <a:p>
            <a:pPr lvl="0">
              <a:lnSpc>
                <a:spcPts val="120"/>
              </a:lnSpc>
              <a:spcBef>
                <a:spcPct val="0"/>
              </a:spcBef>
              <a:defRPr/>
            </a:pP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5.2</a:t>
            </a:r>
            <a:r>
              <a:rPr kumimoji="0" lang="en-US" sz="2000" b="1" i="0" u="none" strike="noStrike" kern="1200" cap="none" spc="-100" normalizeH="0" noProof="0" dirty="0" smtClean="0">
                <a:ln>
                  <a:noFill/>
                </a:ln>
                <a:solidFill>
                  <a:schemeClr val="bg1">
                    <a:lumMod val="50000"/>
                  </a:schemeClr>
                </a:solidFill>
                <a:effectLst/>
                <a:uLnTx/>
                <a:uFillTx/>
                <a:latin typeface="+mj-lt"/>
                <a:ea typeface="+mj-ea"/>
                <a:cs typeface="+mj-cs"/>
              </a:rPr>
              <a:t> Wire and Rod Drawing</a:t>
            </a:r>
          </a:p>
          <a:p>
            <a:pPr lvl="0">
              <a:spcBef>
                <a:spcPct val="0"/>
              </a:spcBef>
              <a:defRPr/>
            </a:pPr>
            <a:r>
              <a:rPr lang="en-US" sz="2000" b="1" spc="-100" dirty="0" smtClean="0">
                <a:solidFill>
                  <a:schemeClr val="bg1">
                    <a:lumMod val="50000"/>
                  </a:schemeClr>
                </a:solidFill>
                <a:ea typeface="+mj-ea"/>
                <a:cs typeface="+mj-cs"/>
              </a:rPr>
              <a:t>5.2.1</a:t>
            </a:r>
            <a:r>
              <a:rPr lang="en-US" sz="6000" b="1" spc="-100" dirty="0" smtClean="0">
                <a:solidFill>
                  <a:schemeClr val="bg1">
                    <a:lumMod val="50000"/>
                  </a:schemeClr>
                </a:solidFill>
                <a:ea typeface="+mj-ea"/>
                <a:cs typeface="+mj-cs"/>
              </a:rPr>
              <a:t> </a:t>
            </a:r>
            <a:r>
              <a:rPr lang="en-US" sz="2000" b="1" dirty="0" smtClean="0">
                <a:solidFill>
                  <a:schemeClr val="bg1">
                    <a:lumMod val="50000"/>
                  </a:schemeClr>
                </a:solidFill>
              </a:rPr>
              <a:t>Wire and rod drawing technology</a:t>
            </a:r>
            <a:endParaRPr lang="en-US" sz="2000" dirty="0" smtClean="0">
              <a:solidFill>
                <a:schemeClr val="bg1">
                  <a:lumMod val="50000"/>
                </a:schemeClr>
              </a:solidFill>
            </a:endParaRPr>
          </a:p>
          <a:p>
            <a:pPr lvl="0">
              <a:spcBef>
                <a:spcPct val="0"/>
              </a:spcBef>
              <a:defRPr/>
            </a:pPr>
            <a:endParaRPr lang="en-US" sz="700" b="1" dirty="0" smtClean="0">
              <a:solidFill>
                <a:schemeClr val="bg1">
                  <a:lumMod val="50000"/>
                </a:schemeClr>
              </a:solidFill>
            </a:endParaRPr>
          </a:p>
        </p:txBody>
      </p:sp>
      <p:sp>
        <p:nvSpPr>
          <p:cNvPr id="3072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8" name="Rectangle 8"/>
          <p:cNvSpPr>
            <a:spLocks noChangeArrowheads="1"/>
          </p:cNvSpPr>
          <p:nvPr/>
        </p:nvSpPr>
        <p:spPr bwMode="auto">
          <a:xfrm>
            <a:off x="0" y="809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6" name="Rectangle 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9"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1"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2"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5" name="Rectangle 7"/>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1"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4" name="Rectangle 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6"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7" name="Rectangle 11"/>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0" name="Rectangle 14"/>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2"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3" name="Rectangle 1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5" name="Rectangle 1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6" name="Rectangle 20"/>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3"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4"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9" name="Rectangle 7"/>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608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6089" name="Rectangle 9"/>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2" name="Rectangle 10"/>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4"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5" name="Rectangle 1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2"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5" name="Rectangle 11"/>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0"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3" name="Rectangle 11"/>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632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6329" name="Rectangle 9"/>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 name="Rectangle 63"/>
          <p:cNvSpPr/>
          <p:nvPr/>
        </p:nvSpPr>
        <p:spPr>
          <a:xfrm>
            <a:off x="357158" y="1214422"/>
            <a:ext cx="6072230" cy="2862322"/>
          </a:xfrm>
          <a:prstGeom prst="rect">
            <a:avLst/>
          </a:prstGeom>
        </p:spPr>
        <p:txBody>
          <a:bodyPr wrap="square">
            <a:spAutoFit/>
          </a:bodyPr>
          <a:lstStyle/>
          <a:p>
            <a:r>
              <a:rPr lang="en-US" b="1" i="1" dirty="0" smtClean="0">
                <a:solidFill>
                  <a:srgbClr val="C00000"/>
                </a:solidFill>
              </a:rPr>
              <a:t>Applications: </a:t>
            </a:r>
          </a:p>
          <a:p>
            <a:r>
              <a:rPr lang="en-US" dirty="0" smtClean="0"/>
              <a:t>Wire and rod drawing processes are finishing operations. For example, rod drawing used for small pistons, shafts, spindle, and as raw material for screw and bolts manufacturing . </a:t>
            </a:r>
          </a:p>
          <a:p>
            <a:endParaRPr lang="en-US" dirty="0" smtClean="0"/>
          </a:p>
          <a:p>
            <a:r>
              <a:rPr lang="en-US" dirty="0" smtClean="0"/>
              <a:t>Wire products are used in various industries like wire &amp; wire products, heating wires, copper wires for electric and coil industries, spring manufacture, wire baskets, electric cables,…etc. </a:t>
            </a:r>
          </a:p>
          <a:p>
            <a:endParaRPr lang="en-US" dirty="0" smtClean="0"/>
          </a:p>
        </p:txBody>
      </p:sp>
      <p:pic>
        <p:nvPicPr>
          <p:cNvPr id="65538" name="Picture 2" descr="https://encrypted-tbn3.gstatic.com/images?q=tbn:ANd9GcR4nXleptwkTQXz8pnRZfnIsRxOGChIKERxEgF5bmWQ7HU3qvgUwj54nA"/>
          <p:cNvPicPr>
            <a:picLocks noChangeAspect="1" noChangeArrowheads="1"/>
          </p:cNvPicPr>
          <p:nvPr/>
        </p:nvPicPr>
        <p:blipFill>
          <a:blip r:embed="rId3"/>
          <a:srcRect/>
          <a:stretch>
            <a:fillRect/>
          </a:stretch>
        </p:blipFill>
        <p:spPr bwMode="auto">
          <a:xfrm>
            <a:off x="7000892" y="1357298"/>
            <a:ext cx="1143000" cy="1143001"/>
          </a:xfrm>
          <a:prstGeom prst="rect">
            <a:avLst/>
          </a:prstGeom>
          <a:noFill/>
        </p:spPr>
      </p:pic>
      <p:sp>
        <p:nvSpPr>
          <p:cNvPr id="55" name="TextBox 54"/>
          <p:cNvSpPr txBox="1"/>
          <p:nvPr/>
        </p:nvSpPr>
        <p:spPr>
          <a:xfrm>
            <a:off x="6786578" y="2571744"/>
            <a:ext cx="1500198" cy="369332"/>
          </a:xfrm>
          <a:prstGeom prst="rect">
            <a:avLst/>
          </a:prstGeom>
          <a:noFill/>
        </p:spPr>
        <p:txBody>
          <a:bodyPr wrap="square" rtlCol="0">
            <a:spAutoFit/>
          </a:bodyPr>
          <a:lstStyle/>
          <a:p>
            <a:r>
              <a:rPr lang="en-US" dirty="0" smtClean="0"/>
              <a:t>Drawn shaft</a:t>
            </a:r>
            <a:endParaRPr lang="en-US" dirty="0"/>
          </a:p>
        </p:txBody>
      </p:sp>
      <p:pic>
        <p:nvPicPr>
          <p:cNvPr id="65540" name="Picture 4" descr="https://encrypted-tbn2.gstatic.com/images?q=tbn:ANd9GcS5p2329646O_vd5_Cc9jboeg165Wtx3vXYU1ZWkBvf40W5w5r41DnbMw"/>
          <p:cNvPicPr>
            <a:picLocks noChangeAspect="1" noChangeArrowheads="1"/>
          </p:cNvPicPr>
          <p:nvPr/>
        </p:nvPicPr>
        <p:blipFill>
          <a:blip r:embed="rId4"/>
          <a:srcRect/>
          <a:stretch>
            <a:fillRect/>
          </a:stretch>
        </p:blipFill>
        <p:spPr bwMode="auto">
          <a:xfrm>
            <a:off x="6572264" y="3143248"/>
            <a:ext cx="1696507" cy="1643074"/>
          </a:xfrm>
          <a:prstGeom prst="rect">
            <a:avLst/>
          </a:prstGeom>
          <a:noFill/>
        </p:spPr>
      </p:pic>
      <p:sp>
        <p:nvSpPr>
          <p:cNvPr id="57" name="TextBox 56"/>
          <p:cNvSpPr txBox="1"/>
          <p:nvPr/>
        </p:nvSpPr>
        <p:spPr>
          <a:xfrm>
            <a:off x="6715140" y="4786322"/>
            <a:ext cx="1500198" cy="646331"/>
          </a:xfrm>
          <a:prstGeom prst="rect">
            <a:avLst/>
          </a:prstGeom>
          <a:noFill/>
        </p:spPr>
        <p:txBody>
          <a:bodyPr wrap="square" rtlCol="0">
            <a:spAutoFit/>
          </a:bodyPr>
          <a:lstStyle/>
          <a:p>
            <a:r>
              <a:rPr lang="en-US" dirty="0" smtClean="0"/>
              <a:t>High power cable </a:t>
            </a:r>
            <a:endParaRPr lang="en-US" dirty="0"/>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40C03591-DD57-4236-97A9-0FB25F1B588D}" type="datetime1">
              <a:rPr lang="en-US" smtClean="0"/>
              <a:t>20/3/2017</a:t>
            </a:fld>
            <a:endParaRPr lang="en-US" dirty="0"/>
          </a:p>
        </p:txBody>
      </p:sp>
      <p:sp>
        <p:nvSpPr>
          <p:cNvPr id="8" name="Footer Placeholder 7"/>
          <p:cNvSpPr>
            <a:spLocks noGrp="1"/>
          </p:cNvSpPr>
          <p:nvPr>
            <p:ph type="ftr" sz="quarter" idx="11"/>
          </p:nvPr>
        </p:nvSpPr>
        <p:spPr/>
        <p:txBody>
          <a:bodyPr/>
          <a:lstStyle/>
          <a:p>
            <a:r>
              <a:rPr lang="en-US" smtClean="0"/>
              <a:t>Chapter 5: Extrusion and rod drawing - IE252 </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25</a:t>
            </a:fld>
            <a:endParaRPr lang="en-US"/>
          </a:p>
        </p:txBody>
      </p:sp>
      <p:sp>
        <p:nvSpPr>
          <p:cNvPr id="10" name="Rectangle 2"/>
          <p:cNvSpPr txBox="1">
            <a:spLocks noChangeArrowheads="1"/>
          </p:cNvSpPr>
          <p:nvPr/>
        </p:nvSpPr>
        <p:spPr>
          <a:xfrm>
            <a:off x="214282" y="357166"/>
            <a:ext cx="7772400" cy="428620"/>
          </a:xfrm>
          <a:prstGeom prst="rect">
            <a:avLst/>
          </a:prstGeom>
        </p:spPr>
        <p:txBody>
          <a:bodyPr vert="horz" lIns="91440" tIns="45720" rIns="91440" bIns="45720" rtlCol="0" anchor="b">
            <a:noAutofit/>
          </a:bodyPr>
          <a:lstStyle/>
          <a:p>
            <a:pPr lvl="0">
              <a:spcBef>
                <a:spcPct val="0"/>
              </a:spcBef>
              <a:defRPr/>
            </a:pPr>
            <a:endParaRPr lang="en-US" sz="700" b="1" dirty="0" smtClean="0">
              <a:solidFill>
                <a:schemeClr val="bg1">
                  <a:lumMod val="50000"/>
                </a:schemeClr>
              </a:solidFill>
            </a:endParaRPr>
          </a:p>
        </p:txBody>
      </p:sp>
      <p:sp>
        <p:nvSpPr>
          <p:cNvPr id="12" name="Rectangle 11"/>
          <p:cNvSpPr/>
          <p:nvPr/>
        </p:nvSpPr>
        <p:spPr>
          <a:xfrm>
            <a:off x="428596" y="785795"/>
            <a:ext cx="7786742" cy="923330"/>
          </a:xfrm>
          <a:prstGeom prst="rect">
            <a:avLst/>
          </a:prstGeom>
        </p:spPr>
        <p:txBody>
          <a:bodyPr wrap="square">
            <a:spAutoFit/>
          </a:bodyPr>
          <a:lstStyle/>
          <a:p>
            <a:endParaRPr lang="en-US" dirty="0" smtClean="0"/>
          </a:p>
          <a:p>
            <a:r>
              <a:rPr lang="en-US" b="1" i="1" dirty="0" smtClean="0">
                <a:solidFill>
                  <a:srgbClr val="C00000"/>
                </a:solidFill>
              </a:rPr>
              <a:t> </a:t>
            </a:r>
            <a:endParaRPr lang="en-US" dirty="0" smtClean="0">
              <a:solidFill>
                <a:srgbClr val="C00000"/>
              </a:solidFill>
            </a:endParaRPr>
          </a:p>
          <a:p>
            <a:r>
              <a:rPr lang="en-US" dirty="0" smtClean="0"/>
              <a:t> </a:t>
            </a:r>
            <a:endParaRPr lang="en-US" b="1" i="1" dirty="0"/>
          </a:p>
        </p:txBody>
      </p:sp>
      <p:sp>
        <p:nvSpPr>
          <p:cNvPr id="16" name="Rectangle 2"/>
          <p:cNvSpPr txBox="1">
            <a:spLocks noChangeArrowheads="1"/>
          </p:cNvSpPr>
          <p:nvPr/>
        </p:nvSpPr>
        <p:spPr>
          <a:xfrm>
            <a:off x="357158" y="1000116"/>
            <a:ext cx="7772400" cy="428620"/>
          </a:xfrm>
          <a:prstGeom prst="rect">
            <a:avLst/>
          </a:prstGeom>
        </p:spPr>
        <p:txBody>
          <a:bodyPr vert="horz" lIns="91440" tIns="45720" rIns="91440" bIns="45720" rtlCol="0" anchor="b">
            <a:noAutofit/>
          </a:bodyPr>
          <a:lstStyle/>
          <a:p>
            <a:pPr lvl="0">
              <a:lnSpc>
                <a:spcPts val="120"/>
              </a:lnSpc>
              <a:spcBef>
                <a:spcPct val="0"/>
              </a:spcBef>
              <a:defRPr/>
            </a:pP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5.2</a:t>
            </a:r>
            <a:r>
              <a:rPr kumimoji="0" lang="en-US" sz="2000" b="1" i="0" u="none" strike="noStrike" kern="1200" cap="none" spc="-100" normalizeH="0" noProof="0" dirty="0" smtClean="0">
                <a:ln>
                  <a:noFill/>
                </a:ln>
                <a:solidFill>
                  <a:schemeClr val="bg1">
                    <a:lumMod val="50000"/>
                  </a:schemeClr>
                </a:solidFill>
                <a:effectLst/>
                <a:uLnTx/>
                <a:uFillTx/>
                <a:latin typeface="+mj-lt"/>
                <a:ea typeface="+mj-ea"/>
                <a:cs typeface="+mj-cs"/>
              </a:rPr>
              <a:t> Wire and Rod Drawing</a:t>
            </a:r>
          </a:p>
          <a:p>
            <a:pPr lvl="0">
              <a:spcBef>
                <a:spcPct val="0"/>
              </a:spcBef>
              <a:defRPr/>
            </a:pPr>
            <a:r>
              <a:rPr lang="en-US" sz="2000" b="1" spc="-100" dirty="0" smtClean="0">
                <a:solidFill>
                  <a:schemeClr val="bg1">
                    <a:lumMod val="50000"/>
                  </a:schemeClr>
                </a:solidFill>
                <a:ea typeface="+mj-ea"/>
                <a:cs typeface="+mj-cs"/>
              </a:rPr>
              <a:t>5.2.1</a:t>
            </a:r>
            <a:r>
              <a:rPr lang="en-US" sz="6000" b="1" spc="-100" dirty="0" smtClean="0">
                <a:solidFill>
                  <a:schemeClr val="bg1">
                    <a:lumMod val="50000"/>
                  </a:schemeClr>
                </a:solidFill>
                <a:ea typeface="+mj-ea"/>
                <a:cs typeface="+mj-cs"/>
              </a:rPr>
              <a:t> </a:t>
            </a:r>
            <a:r>
              <a:rPr lang="en-US" sz="2000" b="1" dirty="0" smtClean="0">
                <a:solidFill>
                  <a:schemeClr val="bg1">
                    <a:lumMod val="50000"/>
                  </a:schemeClr>
                </a:solidFill>
              </a:rPr>
              <a:t>Wire and rod drawing technology</a:t>
            </a:r>
            <a:endParaRPr lang="en-US" sz="2000" dirty="0" smtClean="0">
              <a:solidFill>
                <a:schemeClr val="bg1">
                  <a:lumMod val="50000"/>
                </a:schemeClr>
              </a:solidFill>
            </a:endParaRPr>
          </a:p>
          <a:p>
            <a:pPr lvl="0">
              <a:spcBef>
                <a:spcPct val="0"/>
              </a:spcBef>
              <a:defRPr/>
            </a:pPr>
            <a:endParaRPr lang="en-US" sz="700" b="1" dirty="0" smtClean="0">
              <a:solidFill>
                <a:schemeClr val="bg1">
                  <a:lumMod val="50000"/>
                </a:schemeClr>
              </a:solidFill>
            </a:endParaRPr>
          </a:p>
        </p:txBody>
      </p:sp>
      <p:sp>
        <p:nvSpPr>
          <p:cNvPr id="3072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8" name="Rectangle 8"/>
          <p:cNvSpPr>
            <a:spLocks noChangeArrowheads="1"/>
          </p:cNvSpPr>
          <p:nvPr/>
        </p:nvSpPr>
        <p:spPr bwMode="auto">
          <a:xfrm>
            <a:off x="0" y="809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6" name="Rectangle 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9"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1"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2"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5" name="Rectangle 7"/>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1"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4" name="Rectangle 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6"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7" name="Rectangle 11"/>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0" name="Rectangle 14"/>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2"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3" name="Rectangle 1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5" name="Rectangle 1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6" name="Rectangle 20"/>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3"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4"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9" name="Rectangle 7"/>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608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6089" name="Rectangle 9"/>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2" name="Rectangle 10"/>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4"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5" name="Rectangle 1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2"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5" name="Rectangle 11"/>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0"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3" name="Rectangle 11"/>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632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6329" name="Rectangle 9"/>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 name="Rectangle 63"/>
          <p:cNvSpPr/>
          <p:nvPr/>
        </p:nvSpPr>
        <p:spPr>
          <a:xfrm>
            <a:off x="357158" y="1214422"/>
            <a:ext cx="5715040" cy="4247317"/>
          </a:xfrm>
          <a:prstGeom prst="rect">
            <a:avLst/>
          </a:prstGeom>
        </p:spPr>
        <p:txBody>
          <a:bodyPr wrap="square">
            <a:spAutoFit/>
          </a:bodyPr>
          <a:lstStyle/>
          <a:p>
            <a:r>
              <a:rPr lang="en-US" b="1" i="1" dirty="0" smtClean="0">
                <a:solidFill>
                  <a:srgbClr val="C00000"/>
                </a:solidFill>
              </a:rPr>
              <a:t>Applications: </a:t>
            </a:r>
          </a:p>
          <a:p>
            <a:pPr>
              <a:buFont typeface="Wingdings" pitchFamily="2" charset="2"/>
              <a:buChar char="Ø"/>
            </a:pPr>
            <a:r>
              <a:rPr lang="en-US" dirty="0" smtClean="0"/>
              <a:t>Wire and rod drawing processes are carried out in multiple passes when high reduction of area is required. </a:t>
            </a:r>
          </a:p>
          <a:p>
            <a:pPr>
              <a:buFont typeface="Wingdings" pitchFamily="2" charset="2"/>
              <a:buChar char="Ø"/>
            </a:pPr>
            <a:endParaRPr lang="en-US" dirty="0" smtClean="0"/>
          </a:p>
          <a:p>
            <a:pPr>
              <a:buFont typeface="Wingdings" pitchFamily="2" charset="2"/>
              <a:buChar char="Ø"/>
            </a:pPr>
            <a:r>
              <a:rPr lang="en-US" dirty="0" smtClean="0"/>
              <a:t>For example, it is possible to draw wires down to 0.025 mm diameter using 10 or more drawing dies depending on the initial wire diameter. </a:t>
            </a:r>
          </a:p>
          <a:p>
            <a:pPr>
              <a:buFont typeface="Wingdings" pitchFamily="2" charset="2"/>
              <a:buChar char="Ø"/>
            </a:pPr>
            <a:endParaRPr lang="en-US" dirty="0" smtClean="0"/>
          </a:p>
          <a:p>
            <a:pPr>
              <a:buFont typeface="Wingdings" pitchFamily="2" charset="2"/>
              <a:buChar char="Ø"/>
            </a:pPr>
            <a:r>
              <a:rPr lang="en-US" dirty="0" smtClean="0"/>
              <a:t>Usually heat treatment process is involved between the drawing passes.</a:t>
            </a:r>
          </a:p>
          <a:p>
            <a:endParaRPr lang="en-US" dirty="0" smtClean="0"/>
          </a:p>
          <a:p>
            <a:endParaRPr lang="en-US" dirty="0" smtClean="0"/>
          </a:p>
          <a:p>
            <a:endParaRPr lang="en-US" dirty="0" smtClean="0"/>
          </a:p>
          <a:p>
            <a:endParaRPr lang="en-US" dirty="0" smtClean="0"/>
          </a:p>
          <a:p>
            <a:endParaRPr lang="en-US" dirty="0" smtClean="0"/>
          </a:p>
        </p:txBody>
      </p:sp>
      <p:pic>
        <p:nvPicPr>
          <p:cNvPr id="68614" name="Picture 6" descr="http://www.babcockwire.co.uk/product_images/660t4_trolley_rod_2_small.jpg">
            <a:hlinkClick r:id="rId3"/>
          </p:cNvPr>
          <p:cNvPicPr>
            <a:picLocks noChangeAspect="1" noChangeArrowheads="1"/>
          </p:cNvPicPr>
          <p:nvPr/>
        </p:nvPicPr>
        <p:blipFill>
          <a:blip r:embed="rId4"/>
          <a:srcRect/>
          <a:stretch>
            <a:fillRect/>
          </a:stretch>
        </p:blipFill>
        <p:spPr bwMode="auto">
          <a:xfrm>
            <a:off x="6357950" y="642918"/>
            <a:ext cx="1905000" cy="1524000"/>
          </a:xfrm>
          <a:prstGeom prst="rect">
            <a:avLst/>
          </a:prstGeom>
          <a:noFill/>
        </p:spPr>
      </p:pic>
      <p:pic>
        <p:nvPicPr>
          <p:cNvPr id="68616" name="Picture 8" descr="http://www.babcockwire.co.uk/product_images/c13_intermediate_drawing_small.jpg">
            <a:hlinkClick r:id="rId5"/>
          </p:cNvPr>
          <p:cNvPicPr>
            <a:picLocks noChangeAspect="1" noChangeArrowheads="1"/>
          </p:cNvPicPr>
          <p:nvPr/>
        </p:nvPicPr>
        <p:blipFill>
          <a:blip r:embed="rId6"/>
          <a:srcRect/>
          <a:stretch>
            <a:fillRect/>
          </a:stretch>
        </p:blipFill>
        <p:spPr bwMode="auto">
          <a:xfrm>
            <a:off x="6357950" y="2285992"/>
            <a:ext cx="1905000" cy="1524000"/>
          </a:xfrm>
          <a:prstGeom prst="rect">
            <a:avLst/>
          </a:prstGeom>
          <a:noFill/>
        </p:spPr>
      </p:pic>
      <p:pic>
        <p:nvPicPr>
          <p:cNvPr id="68618" name="Picture 10" descr="http://www.babcockwire.co.uk/product_images/sgd4_coiler_th_small.jpg">
            <a:hlinkClick r:id="rId7"/>
          </p:cNvPr>
          <p:cNvPicPr>
            <a:picLocks noChangeAspect="1" noChangeArrowheads="1"/>
          </p:cNvPicPr>
          <p:nvPr/>
        </p:nvPicPr>
        <p:blipFill>
          <a:blip r:embed="rId8"/>
          <a:srcRect/>
          <a:stretch>
            <a:fillRect/>
          </a:stretch>
        </p:blipFill>
        <p:spPr bwMode="auto">
          <a:xfrm>
            <a:off x="6357950" y="3857628"/>
            <a:ext cx="1905000" cy="1524000"/>
          </a:xfrm>
          <a:prstGeom prst="rect">
            <a:avLst/>
          </a:prstGeom>
          <a:noFill/>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79985AC0-67E6-4460-B55B-F1B4474C1A57}" type="datetime1">
              <a:rPr lang="en-US" smtClean="0"/>
              <a:t>20/3/2017</a:t>
            </a:fld>
            <a:endParaRPr lang="en-US" dirty="0"/>
          </a:p>
        </p:txBody>
      </p:sp>
      <p:sp>
        <p:nvSpPr>
          <p:cNvPr id="8" name="Footer Placeholder 7"/>
          <p:cNvSpPr>
            <a:spLocks noGrp="1"/>
          </p:cNvSpPr>
          <p:nvPr>
            <p:ph type="ftr" sz="quarter" idx="11"/>
          </p:nvPr>
        </p:nvSpPr>
        <p:spPr/>
        <p:txBody>
          <a:bodyPr/>
          <a:lstStyle/>
          <a:p>
            <a:r>
              <a:rPr lang="en-US" smtClean="0"/>
              <a:t>Chapter 5: Extrusion and rod drawing - IE252 </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26</a:t>
            </a:fld>
            <a:endParaRPr lang="en-US"/>
          </a:p>
        </p:txBody>
      </p:sp>
      <p:sp>
        <p:nvSpPr>
          <p:cNvPr id="10" name="Rectangle 2"/>
          <p:cNvSpPr txBox="1">
            <a:spLocks noChangeArrowheads="1"/>
          </p:cNvSpPr>
          <p:nvPr/>
        </p:nvSpPr>
        <p:spPr>
          <a:xfrm>
            <a:off x="214282" y="357166"/>
            <a:ext cx="7772400" cy="428620"/>
          </a:xfrm>
          <a:prstGeom prst="rect">
            <a:avLst/>
          </a:prstGeom>
        </p:spPr>
        <p:txBody>
          <a:bodyPr vert="horz" lIns="91440" tIns="45720" rIns="91440" bIns="45720" rtlCol="0" anchor="b">
            <a:noAutofit/>
          </a:bodyPr>
          <a:lstStyle/>
          <a:p>
            <a:pPr lvl="0">
              <a:spcBef>
                <a:spcPct val="0"/>
              </a:spcBef>
              <a:defRPr/>
            </a:pPr>
            <a:endParaRPr lang="en-US" sz="700" b="1" dirty="0" smtClean="0">
              <a:solidFill>
                <a:schemeClr val="bg1">
                  <a:lumMod val="50000"/>
                </a:schemeClr>
              </a:solidFill>
            </a:endParaRPr>
          </a:p>
        </p:txBody>
      </p:sp>
      <p:sp>
        <p:nvSpPr>
          <p:cNvPr id="12" name="Rectangle 11"/>
          <p:cNvSpPr/>
          <p:nvPr/>
        </p:nvSpPr>
        <p:spPr>
          <a:xfrm>
            <a:off x="428596" y="785795"/>
            <a:ext cx="7786742" cy="923330"/>
          </a:xfrm>
          <a:prstGeom prst="rect">
            <a:avLst/>
          </a:prstGeom>
        </p:spPr>
        <p:txBody>
          <a:bodyPr wrap="square">
            <a:spAutoFit/>
          </a:bodyPr>
          <a:lstStyle/>
          <a:p>
            <a:endParaRPr lang="en-US" dirty="0" smtClean="0"/>
          </a:p>
          <a:p>
            <a:r>
              <a:rPr lang="en-US" b="1" i="1" dirty="0" smtClean="0">
                <a:solidFill>
                  <a:srgbClr val="C00000"/>
                </a:solidFill>
              </a:rPr>
              <a:t> </a:t>
            </a:r>
            <a:endParaRPr lang="en-US" dirty="0" smtClean="0">
              <a:solidFill>
                <a:srgbClr val="C00000"/>
              </a:solidFill>
            </a:endParaRPr>
          </a:p>
          <a:p>
            <a:r>
              <a:rPr lang="en-US" dirty="0" smtClean="0"/>
              <a:t> </a:t>
            </a:r>
            <a:endParaRPr lang="en-US" b="1" i="1" dirty="0"/>
          </a:p>
        </p:txBody>
      </p:sp>
      <p:sp>
        <p:nvSpPr>
          <p:cNvPr id="16" name="Rectangle 2"/>
          <p:cNvSpPr txBox="1">
            <a:spLocks noChangeArrowheads="1"/>
          </p:cNvSpPr>
          <p:nvPr/>
        </p:nvSpPr>
        <p:spPr>
          <a:xfrm>
            <a:off x="357158" y="1000116"/>
            <a:ext cx="7772400" cy="428620"/>
          </a:xfrm>
          <a:prstGeom prst="rect">
            <a:avLst/>
          </a:prstGeom>
        </p:spPr>
        <p:txBody>
          <a:bodyPr vert="horz" lIns="91440" tIns="45720" rIns="91440" bIns="45720" rtlCol="0" anchor="b">
            <a:noAutofit/>
          </a:bodyPr>
          <a:lstStyle/>
          <a:p>
            <a:pPr lvl="0">
              <a:lnSpc>
                <a:spcPts val="120"/>
              </a:lnSpc>
              <a:spcBef>
                <a:spcPct val="0"/>
              </a:spcBef>
              <a:defRPr/>
            </a:pP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5.2</a:t>
            </a:r>
            <a:r>
              <a:rPr kumimoji="0" lang="en-US" sz="2000" b="1" i="0" u="none" strike="noStrike" kern="1200" cap="none" spc="-100" normalizeH="0" noProof="0" dirty="0" smtClean="0">
                <a:ln>
                  <a:noFill/>
                </a:ln>
                <a:solidFill>
                  <a:schemeClr val="bg1">
                    <a:lumMod val="50000"/>
                  </a:schemeClr>
                </a:solidFill>
                <a:effectLst/>
                <a:uLnTx/>
                <a:uFillTx/>
                <a:latin typeface="+mj-lt"/>
                <a:ea typeface="+mj-ea"/>
                <a:cs typeface="+mj-cs"/>
              </a:rPr>
              <a:t> Wire and Rod Drawing</a:t>
            </a:r>
          </a:p>
          <a:p>
            <a:pPr lvl="0">
              <a:spcBef>
                <a:spcPct val="0"/>
              </a:spcBef>
              <a:defRPr/>
            </a:pPr>
            <a:r>
              <a:rPr lang="en-US" sz="2000" b="1" spc="-100" dirty="0" smtClean="0">
                <a:solidFill>
                  <a:schemeClr val="bg1">
                    <a:lumMod val="50000"/>
                  </a:schemeClr>
                </a:solidFill>
                <a:ea typeface="+mj-ea"/>
                <a:cs typeface="+mj-cs"/>
              </a:rPr>
              <a:t>5.2.1</a:t>
            </a:r>
            <a:r>
              <a:rPr lang="en-US" sz="6000" b="1" spc="-100" dirty="0" smtClean="0">
                <a:solidFill>
                  <a:schemeClr val="bg1">
                    <a:lumMod val="50000"/>
                  </a:schemeClr>
                </a:solidFill>
                <a:ea typeface="+mj-ea"/>
                <a:cs typeface="+mj-cs"/>
              </a:rPr>
              <a:t> </a:t>
            </a:r>
            <a:r>
              <a:rPr lang="en-US" sz="2000" b="1" dirty="0" smtClean="0">
                <a:solidFill>
                  <a:schemeClr val="bg1">
                    <a:lumMod val="50000"/>
                  </a:schemeClr>
                </a:solidFill>
              </a:rPr>
              <a:t>Wire and rod drawing technology</a:t>
            </a:r>
            <a:endParaRPr lang="en-US" sz="2000" dirty="0" smtClean="0">
              <a:solidFill>
                <a:schemeClr val="bg1">
                  <a:lumMod val="50000"/>
                </a:schemeClr>
              </a:solidFill>
            </a:endParaRPr>
          </a:p>
          <a:p>
            <a:pPr lvl="0">
              <a:spcBef>
                <a:spcPct val="0"/>
              </a:spcBef>
              <a:defRPr/>
            </a:pPr>
            <a:endParaRPr lang="en-US" sz="700" b="1" dirty="0" smtClean="0">
              <a:solidFill>
                <a:schemeClr val="bg1">
                  <a:lumMod val="50000"/>
                </a:schemeClr>
              </a:solidFill>
            </a:endParaRPr>
          </a:p>
        </p:txBody>
      </p:sp>
      <p:sp>
        <p:nvSpPr>
          <p:cNvPr id="3072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8" name="Rectangle 8"/>
          <p:cNvSpPr>
            <a:spLocks noChangeArrowheads="1"/>
          </p:cNvSpPr>
          <p:nvPr/>
        </p:nvSpPr>
        <p:spPr bwMode="auto">
          <a:xfrm>
            <a:off x="0" y="809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6" name="Rectangle 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9"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1"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2"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5" name="Rectangle 7"/>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1"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4" name="Rectangle 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6"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7" name="Rectangle 11"/>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0" name="Rectangle 14"/>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2"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3" name="Rectangle 1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5" name="Rectangle 1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6" name="Rectangle 20"/>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3"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4"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9" name="Rectangle 7"/>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608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6089" name="Rectangle 9"/>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2" name="Rectangle 10"/>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4"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5" name="Rectangle 1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2"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5" name="Rectangle 11"/>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0"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3" name="Rectangle 11"/>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632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6329" name="Rectangle 9"/>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 name="Rectangle 63"/>
          <p:cNvSpPr/>
          <p:nvPr/>
        </p:nvSpPr>
        <p:spPr>
          <a:xfrm>
            <a:off x="357158" y="1214423"/>
            <a:ext cx="5715040" cy="2585323"/>
          </a:xfrm>
          <a:prstGeom prst="rect">
            <a:avLst/>
          </a:prstGeom>
        </p:spPr>
        <p:txBody>
          <a:bodyPr wrap="square">
            <a:spAutoFit/>
          </a:bodyPr>
          <a:lstStyle/>
          <a:p>
            <a:r>
              <a:rPr lang="en-US" b="1" i="1" dirty="0" smtClean="0">
                <a:solidFill>
                  <a:srgbClr val="C00000"/>
                </a:solidFill>
              </a:rPr>
              <a:t>Applications: </a:t>
            </a:r>
          </a:p>
          <a:p>
            <a:r>
              <a:rPr lang="en-US" dirty="0" smtClean="0"/>
              <a:t> </a:t>
            </a:r>
          </a:p>
          <a:p>
            <a:pPr>
              <a:buFont typeface="Wingdings" pitchFamily="2" charset="2"/>
              <a:buChar char="Ø"/>
            </a:pPr>
            <a:r>
              <a:rPr lang="en-US" dirty="0" smtClean="0"/>
              <a:t>Rod drawing is also applied for decreasing  the cross-sectional area of circular pipes to obtain tie and accurate dimensions, and better surface finish. </a:t>
            </a:r>
          </a:p>
          <a:p>
            <a:pPr>
              <a:buFont typeface="Wingdings" pitchFamily="2" charset="2"/>
              <a:buChar char="Ø"/>
            </a:pPr>
            <a:r>
              <a:rPr lang="en-US" dirty="0" smtClean="0"/>
              <a:t>Pipe drawing is usually applied for different materials e.g. stainless steel, copper, aluminum, ..etc.</a:t>
            </a:r>
          </a:p>
          <a:p>
            <a:endParaRPr lang="en-US" dirty="0" smtClean="0"/>
          </a:p>
          <a:p>
            <a:endParaRPr lang="en-US" dirty="0" smtClean="0"/>
          </a:p>
        </p:txBody>
      </p:sp>
      <p:pic>
        <p:nvPicPr>
          <p:cNvPr id="68620" name="Picture 12" descr="http://www.straighteningmachine.in/full-images/tube-draw-bench-machine-942943.jpg"/>
          <p:cNvPicPr>
            <a:picLocks noChangeAspect="1" noChangeArrowheads="1"/>
          </p:cNvPicPr>
          <p:nvPr/>
        </p:nvPicPr>
        <p:blipFill>
          <a:blip r:embed="rId3"/>
          <a:srcRect/>
          <a:stretch>
            <a:fillRect/>
          </a:stretch>
        </p:blipFill>
        <p:spPr bwMode="auto">
          <a:xfrm>
            <a:off x="3857620" y="3357562"/>
            <a:ext cx="4071966" cy="3235999"/>
          </a:xfrm>
          <a:prstGeom prst="rect">
            <a:avLst/>
          </a:prstGeom>
          <a:noFill/>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10C22B02-E54C-4B65-B8AC-1C05C2705DCE}" type="datetime1">
              <a:rPr lang="en-US" smtClean="0"/>
              <a:t>20/3/2017</a:t>
            </a:fld>
            <a:endParaRPr lang="en-US" dirty="0"/>
          </a:p>
        </p:txBody>
      </p:sp>
      <p:sp>
        <p:nvSpPr>
          <p:cNvPr id="8" name="Footer Placeholder 7"/>
          <p:cNvSpPr>
            <a:spLocks noGrp="1"/>
          </p:cNvSpPr>
          <p:nvPr>
            <p:ph type="ftr" sz="quarter" idx="11"/>
          </p:nvPr>
        </p:nvSpPr>
        <p:spPr/>
        <p:txBody>
          <a:bodyPr/>
          <a:lstStyle/>
          <a:p>
            <a:r>
              <a:rPr lang="en-US" smtClean="0"/>
              <a:t>Chapter 5: Extrusion and rod drawing - IE252 </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27</a:t>
            </a:fld>
            <a:endParaRPr lang="en-US"/>
          </a:p>
        </p:txBody>
      </p:sp>
      <p:sp>
        <p:nvSpPr>
          <p:cNvPr id="10" name="Rectangle 2"/>
          <p:cNvSpPr txBox="1">
            <a:spLocks noChangeArrowheads="1"/>
          </p:cNvSpPr>
          <p:nvPr/>
        </p:nvSpPr>
        <p:spPr>
          <a:xfrm>
            <a:off x="214282" y="357166"/>
            <a:ext cx="7772400" cy="428620"/>
          </a:xfrm>
          <a:prstGeom prst="rect">
            <a:avLst/>
          </a:prstGeom>
        </p:spPr>
        <p:txBody>
          <a:bodyPr vert="horz" lIns="91440" tIns="45720" rIns="91440" bIns="45720" rtlCol="0" anchor="b">
            <a:noAutofit/>
          </a:bodyPr>
          <a:lstStyle/>
          <a:p>
            <a:pPr lvl="0">
              <a:spcBef>
                <a:spcPct val="0"/>
              </a:spcBef>
              <a:defRPr/>
            </a:pPr>
            <a:endParaRPr lang="en-US" sz="700" b="1" dirty="0" smtClean="0">
              <a:solidFill>
                <a:schemeClr val="bg1">
                  <a:lumMod val="50000"/>
                </a:schemeClr>
              </a:solidFill>
            </a:endParaRPr>
          </a:p>
        </p:txBody>
      </p:sp>
      <p:sp>
        <p:nvSpPr>
          <p:cNvPr id="12" name="Rectangle 11"/>
          <p:cNvSpPr/>
          <p:nvPr/>
        </p:nvSpPr>
        <p:spPr>
          <a:xfrm>
            <a:off x="428596" y="785795"/>
            <a:ext cx="7786742" cy="923330"/>
          </a:xfrm>
          <a:prstGeom prst="rect">
            <a:avLst/>
          </a:prstGeom>
        </p:spPr>
        <p:txBody>
          <a:bodyPr wrap="square">
            <a:spAutoFit/>
          </a:bodyPr>
          <a:lstStyle/>
          <a:p>
            <a:endParaRPr lang="en-US" dirty="0" smtClean="0"/>
          </a:p>
          <a:p>
            <a:r>
              <a:rPr lang="en-US" b="1" i="1" dirty="0" smtClean="0">
                <a:solidFill>
                  <a:srgbClr val="C00000"/>
                </a:solidFill>
              </a:rPr>
              <a:t> </a:t>
            </a:r>
            <a:endParaRPr lang="en-US" dirty="0" smtClean="0">
              <a:solidFill>
                <a:srgbClr val="C00000"/>
              </a:solidFill>
            </a:endParaRPr>
          </a:p>
          <a:p>
            <a:r>
              <a:rPr lang="en-US" dirty="0" smtClean="0"/>
              <a:t> </a:t>
            </a:r>
            <a:endParaRPr lang="en-US" b="1" i="1" dirty="0"/>
          </a:p>
        </p:txBody>
      </p:sp>
      <p:sp>
        <p:nvSpPr>
          <p:cNvPr id="16" name="Rectangle 2"/>
          <p:cNvSpPr txBox="1">
            <a:spLocks noChangeArrowheads="1"/>
          </p:cNvSpPr>
          <p:nvPr/>
        </p:nvSpPr>
        <p:spPr>
          <a:xfrm>
            <a:off x="357158" y="1000116"/>
            <a:ext cx="7772400" cy="428620"/>
          </a:xfrm>
          <a:prstGeom prst="rect">
            <a:avLst/>
          </a:prstGeom>
        </p:spPr>
        <p:txBody>
          <a:bodyPr vert="horz" lIns="91440" tIns="45720" rIns="91440" bIns="45720" rtlCol="0" anchor="b">
            <a:noAutofit/>
          </a:bodyPr>
          <a:lstStyle/>
          <a:p>
            <a:pPr lvl="0">
              <a:lnSpc>
                <a:spcPts val="120"/>
              </a:lnSpc>
              <a:spcBef>
                <a:spcPct val="0"/>
              </a:spcBef>
              <a:defRPr/>
            </a:pP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5.2</a:t>
            </a:r>
            <a:r>
              <a:rPr kumimoji="0" lang="en-US" sz="2000" b="1" i="0" u="none" strike="noStrike" kern="1200" cap="none" spc="-100" normalizeH="0" noProof="0" dirty="0" smtClean="0">
                <a:ln>
                  <a:noFill/>
                </a:ln>
                <a:solidFill>
                  <a:schemeClr val="bg1">
                    <a:lumMod val="50000"/>
                  </a:schemeClr>
                </a:solidFill>
                <a:effectLst/>
                <a:uLnTx/>
                <a:uFillTx/>
                <a:latin typeface="+mj-lt"/>
                <a:ea typeface="+mj-ea"/>
                <a:cs typeface="+mj-cs"/>
              </a:rPr>
              <a:t> Wire and Rod Drawing</a:t>
            </a:r>
          </a:p>
          <a:p>
            <a:pPr lvl="0">
              <a:spcBef>
                <a:spcPct val="0"/>
              </a:spcBef>
              <a:defRPr/>
            </a:pPr>
            <a:r>
              <a:rPr lang="en-US" sz="2000" b="1" spc="-100" dirty="0" smtClean="0">
                <a:solidFill>
                  <a:schemeClr val="bg1">
                    <a:lumMod val="50000"/>
                  </a:schemeClr>
                </a:solidFill>
                <a:ea typeface="+mj-ea"/>
                <a:cs typeface="+mj-cs"/>
              </a:rPr>
              <a:t>5.2.1</a:t>
            </a:r>
            <a:r>
              <a:rPr lang="en-US" sz="6000" b="1" spc="-100" dirty="0" smtClean="0">
                <a:solidFill>
                  <a:schemeClr val="bg1">
                    <a:lumMod val="50000"/>
                  </a:schemeClr>
                </a:solidFill>
                <a:ea typeface="+mj-ea"/>
                <a:cs typeface="+mj-cs"/>
              </a:rPr>
              <a:t> </a:t>
            </a:r>
            <a:r>
              <a:rPr lang="en-US" sz="2000" b="1" dirty="0" smtClean="0">
                <a:solidFill>
                  <a:schemeClr val="bg1">
                    <a:lumMod val="50000"/>
                  </a:schemeClr>
                </a:solidFill>
              </a:rPr>
              <a:t>Wire and rod drawing technology</a:t>
            </a:r>
            <a:endParaRPr lang="en-US" sz="2000" dirty="0" smtClean="0">
              <a:solidFill>
                <a:schemeClr val="bg1">
                  <a:lumMod val="50000"/>
                </a:schemeClr>
              </a:solidFill>
            </a:endParaRPr>
          </a:p>
          <a:p>
            <a:pPr lvl="0">
              <a:spcBef>
                <a:spcPct val="0"/>
              </a:spcBef>
              <a:defRPr/>
            </a:pPr>
            <a:endParaRPr lang="en-US" sz="700" b="1" dirty="0" smtClean="0">
              <a:solidFill>
                <a:schemeClr val="bg1">
                  <a:lumMod val="50000"/>
                </a:schemeClr>
              </a:solidFill>
            </a:endParaRPr>
          </a:p>
        </p:txBody>
      </p:sp>
      <p:sp>
        <p:nvSpPr>
          <p:cNvPr id="3072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8" name="Rectangle 8"/>
          <p:cNvSpPr>
            <a:spLocks noChangeArrowheads="1"/>
          </p:cNvSpPr>
          <p:nvPr/>
        </p:nvSpPr>
        <p:spPr bwMode="auto">
          <a:xfrm>
            <a:off x="0" y="809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6" name="Rectangle 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9"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1"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2"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5" name="Rectangle 7"/>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1"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4" name="Rectangle 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6"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7" name="Rectangle 11"/>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0" name="Rectangle 14"/>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2"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3" name="Rectangle 1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5" name="Rectangle 1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6" name="Rectangle 20"/>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3"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4"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9" name="Rectangle 7"/>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608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6089" name="Rectangle 9"/>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2" name="Rectangle 10"/>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4"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5" name="Rectangle 1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2"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5" name="Rectangle 11"/>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0"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3" name="Rectangle 11"/>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632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6329" name="Rectangle 9"/>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 name="Rectangle 63"/>
          <p:cNvSpPr/>
          <p:nvPr/>
        </p:nvSpPr>
        <p:spPr>
          <a:xfrm>
            <a:off x="357158" y="1214423"/>
            <a:ext cx="5715040" cy="5078313"/>
          </a:xfrm>
          <a:prstGeom prst="rect">
            <a:avLst/>
          </a:prstGeom>
        </p:spPr>
        <p:txBody>
          <a:bodyPr wrap="square">
            <a:spAutoFit/>
          </a:bodyPr>
          <a:lstStyle/>
          <a:p>
            <a:r>
              <a:rPr lang="en-US" b="1" i="1" dirty="0" smtClean="0">
                <a:solidFill>
                  <a:srgbClr val="C00000"/>
                </a:solidFill>
              </a:rPr>
              <a:t>Drawing Practices: </a:t>
            </a:r>
          </a:p>
          <a:p>
            <a:pPr lvl="0">
              <a:buFont typeface="Wingdings" pitchFamily="2" charset="2"/>
              <a:buChar char="Ø"/>
            </a:pPr>
            <a:r>
              <a:rPr lang="en-US" dirty="0" smtClean="0"/>
              <a:t>Die angle varies between 6º to 15º. </a:t>
            </a:r>
          </a:p>
          <a:p>
            <a:pPr lvl="0">
              <a:buFont typeface="Wingdings" pitchFamily="2" charset="2"/>
              <a:buChar char="Ø"/>
            </a:pPr>
            <a:r>
              <a:rPr lang="en-US" dirty="0" smtClean="0"/>
              <a:t>The reduction in cross-section area per pass  ranges between 10% to 45%. </a:t>
            </a:r>
          </a:p>
          <a:p>
            <a:pPr lvl="0">
              <a:buFont typeface="Wingdings" pitchFamily="2" charset="2"/>
              <a:buChar char="Ø"/>
            </a:pPr>
            <a:r>
              <a:rPr lang="en-US" dirty="0" smtClean="0"/>
              <a:t>Smaller cross-sectional  areas  requires smaller area reduction per pass.</a:t>
            </a:r>
          </a:p>
          <a:p>
            <a:pPr lvl="0">
              <a:buFont typeface="Wingdings" pitchFamily="2" charset="2"/>
              <a:buChar char="Ø"/>
            </a:pPr>
            <a:r>
              <a:rPr lang="en-US" b="1" dirty="0" smtClean="0">
                <a:solidFill>
                  <a:srgbClr val="C00000"/>
                </a:solidFill>
              </a:rPr>
              <a:t>Higher reduction of area (&gt;45%) may result in breakdown of lubrication and deterioration of surface finish of drawn product. </a:t>
            </a:r>
          </a:p>
          <a:p>
            <a:pPr lvl="0">
              <a:buFont typeface="Wingdings" pitchFamily="2" charset="2"/>
              <a:buChar char="Ø"/>
            </a:pPr>
            <a:r>
              <a:rPr lang="en-US" b="1" dirty="0" smtClean="0">
                <a:solidFill>
                  <a:srgbClr val="C00000"/>
                </a:solidFill>
              </a:rPr>
              <a:t>Light reduction of area is usually applied in the final pass for sizing (dimension accuracy) and  improving surface finish. </a:t>
            </a:r>
          </a:p>
          <a:p>
            <a:pPr lvl="0">
              <a:buFont typeface="Wingdings" pitchFamily="2" charset="2"/>
              <a:buChar char="Ø"/>
            </a:pPr>
            <a:r>
              <a:rPr lang="en-US" dirty="0" smtClean="0"/>
              <a:t>Drawing speed varies between 0.15 m/s (for heavy sections), to </a:t>
            </a:r>
            <a:r>
              <a:rPr lang="en-US" b="1" dirty="0" smtClean="0">
                <a:solidFill>
                  <a:schemeClr val="accent3">
                    <a:lumMod val="50000"/>
                  </a:schemeClr>
                </a:solidFill>
              </a:rPr>
              <a:t>50 m/s for very fine wires</a:t>
            </a:r>
            <a:r>
              <a:rPr lang="en-US" dirty="0" smtClean="0"/>
              <a:t>.</a:t>
            </a:r>
          </a:p>
          <a:p>
            <a:pPr lvl="0">
              <a:buFont typeface="Wingdings" pitchFamily="2" charset="2"/>
              <a:buChar char="Ø"/>
            </a:pPr>
            <a:r>
              <a:rPr lang="en-US" dirty="0" smtClean="0"/>
              <a:t>Die materials include: tool steel (hot and cold worked), carbide insert, and diamond for longer tool live.</a:t>
            </a:r>
          </a:p>
          <a:p>
            <a:endParaRPr lang="en-US" dirty="0" smtClean="0"/>
          </a:p>
          <a:p>
            <a:endParaRPr lang="en-US" dirty="0" smtClean="0"/>
          </a:p>
        </p:txBody>
      </p:sp>
      <p:grpSp>
        <p:nvGrpSpPr>
          <p:cNvPr id="54" name="Group 103"/>
          <p:cNvGrpSpPr>
            <a:grpSpLocks/>
          </p:cNvGrpSpPr>
          <p:nvPr/>
        </p:nvGrpSpPr>
        <p:grpSpPr bwMode="auto">
          <a:xfrm>
            <a:off x="5857884" y="1000108"/>
            <a:ext cx="2362200" cy="1905000"/>
            <a:chOff x="1219200" y="2895600"/>
            <a:chExt cx="3201650" cy="2590799"/>
          </a:xfrm>
        </p:grpSpPr>
        <p:grpSp>
          <p:nvGrpSpPr>
            <p:cNvPr id="55" name="Group 91"/>
            <p:cNvGrpSpPr>
              <a:grpSpLocks/>
            </p:cNvGrpSpPr>
            <p:nvPr/>
          </p:nvGrpSpPr>
          <p:grpSpPr bwMode="auto">
            <a:xfrm>
              <a:off x="1219201" y="2895600"/>
              <a:ext cx="2668043" cy="2590798"/>
              <a:chOff x="6501161" y="2765503"/>
              <a:chExt cx="1862982" cy="2100147"/>
            </a:xfrm>
          </p:grpSpPr>
          <p:sp>
            <p:nvSpPr>
              <p:cNvPr id="65" name="Freeform 64"/>
              <p:cNvSpPr/>
              <p:nvPr/>
            </p:nvSpPr>
            <p:spPr>
              <a:xfrm>
                <a:off x="6501161" y="3523306"/>
                <a:ext cx="1862982" cy="581041"/>
              </a:xfrm>
              <a:custGeom>
                <a:avLst/>
                <a:gdLst>
                  <a:gd name="connsiteX0" fmla="*/ 22302 w 1862254"/>
                  <a:gd name="connsiteY0" fmla="*/ 0 h 579864"/>
                  <a:gd name="connsiteX1" fmla="*/ 1003610 w 1862254"/>
                  <a:gd name="connsiteY1" fmla="*/ 11152 h 579864"/>
                  <a:gd name="connsiteX2" fmla="*/ 1248937 w 1862254"/>
                  <a:gd name="connsiteY2" fmla="*/ 167269 h 579864"/>
                  <a:gd name="connsiteX3" fmla="*/ 1862254 w 1862254"/>
                  <a:gd name="connsiteY3" fmla="*/ 167269 h 579864"/>
                  <a:gd name="connsiteX4" fmla="*/ 1862254 w 1862254"/>
                  <a:gd name="connsiteY4" fmla="*/ 423747 h 579864"/>
                  <a:gd name="connsiteX5" fmla="*/ 1248937 w 1862254"/>
                  <a:gd name="connsiteY5" fmla="*/ 423747 h 579864"/>
                  <a:gd name="connsiteX6" fmla="*/ 970156 w 1862254"/>
                  <a:gd name="connsiteY6" fmla="*/ 579864 h 579864"/>
                  <a:gd name="connsiteX7" fmla="*/ 0 w 1862254"/>
                  <a:gd name="connsiteY7" fmla="*/ 579864 h 579864"/>
                  <a:gd name="connsiteX8" fmla="*/ 22302 w 1862254"/>
                  <a:gd name="connsiteY8" fmla="*/ 0 h 579864"/>
                  <a:gd name="connsiteX0" fmla="*/ 22302 w 1862254"/>
                  <a:gd name="connsiteY0" fmla="*/ 0 h 579864"/>
                  <a:gd name="connsiteX1" fmla="*/ 1003610 w 1862254"/>
                  <a:gd name="connsiteY1" fmla="*/ 11152 h 579864"/>
                  <a:gd name="connsiteX2" fmla="*/ 1248937 w 1862254"/>
                  <a:gd name="connsiteY2" fmla="*/ 167269 h 579864"/>
                  <a:gd name="connsiteX3" fmla="*/ 1862254 w 1862254"/>
                  <a:gd name="connsiteY3" fmla="*/ 167269 h 579864"/>
                  <a:gd name="connsiteX4" fmla="*/ 1862254 w 1862254"/>
                  <a:gd name="connsiteY4" fmla="*/ 423747 h 579864"/>
                  <a:gd name="connsiteX5" fmla="*/ 1248937 w 1862254"/>
                  <a:gd name="connsiteY5" fmla="*/ 423747 h 579864"/>
                  <a:gd name="connsiteX6" fmla="*/ 970156 w 1862254"/>
                  <a:gd name="connsiteY6" fmla="*/ 579864 h 579864"/>
                  <a:gd name="connsiteX7" fmla="*/ 0 w 1862254"/>
                  <a:gd name="connsiteY7" fmla="*/ 579864 h 579864"/>
                  <a:gd name="connsiteX8" fmla="*/ 22302 w 1862254"/>
                  <a:gd name="connsiteY8" fmla="*/ 0 h 579864"/>
                  <a:gd name="connsiteX0" fmla="*/ 22302 w 1862254"/>
                  <a:gd name="connsiteY0" fmla="*/ 0 h 579864"/>
                  <a:gd name="connsiteX1" fmla="*/ 1003610 w 1862254"/>
                  <a:gd name="connsiteY1" fmla="*/ 11152 h 579864"/>
                  <a:gd name="connsiteX2" fmla="*/ 1248937 w 1862254"/>
                  <a:gd name="connsiteY2" fmla="*/ 167269 h 579864"/>
                  <a:gd name="connsiteX3" fmla="*/ 1862254 w 1862254"/>
                  <a:gd name="connsiteY3" fmla="*/ 167269 h 579864"/>
                  <a:gd name="connsiteX4" fmla="*/ 1862254 w 1862254"/>
                  <a:gd name="connsiteY4" fmla="*/ 423747 h 579864"/>
                  <a:gd name="connsiteX5" fmla="*/ 1248937 w 1862254"/>
                  <a:gd name="connsiteY5" fmla="*/ 423747 h 579864"/>
                  <a:gd name="connsiteX6" fmla="*/ 970156 w 1862254"/>
                  <a:gd name="connsiteY6" fmla="*/ 579864 h 579864"/>
                  <a:gd name="connsiteX7" fmla="*/ 0 w 1862254"/>
                  <a:gd name="connsiteY7" fmla="*/ 579864 h 579864"/>
                  <a:gd name="connsiteX8" fmla="*/ 22302 w 1862254"/>
                  <a:gd name="connsiteY8" fmla="*/ 0 h 579864"/>
                  <a:gd name="connsiteX0" fmla="*/ 22302 w 1862254"/>
                  <a:gd name="connsiteY0" fmla="*/ 0 h 579864"/>
                  <a:gd name="connsiteX1" fmla="*/ 1003610 w 1862254"/>
                  <a:gd name="connsiteY1" fmla="*/ 11152 h 579864"/>
                  <a:gd name="connsiteX2" fmla="*/ 1248937 w 1862254"/>
                  <a:gd name="connsiteY2" fmla="*/ 167269 h 579864"/>
                  <a:gd name="connsiteX3" fmla="*/ 1862254 w 1862254"/>
                  <a:gd name="connsiteY3" fmla="*/ 167269 h 579864"/>
                  <a:gd name="connsiteX4" fmla="*/ 1862254 w 1862254"/>
                  <a:gd name="connsiteY4" fmla="*/ 423747 h 579864"/>
                  <a:gd name="connsiteX5" fmla="*/ 1248937 w 1862254"/>
                  <a:gd name="connsiteY5" fmla="*/ 423747 h 579864"/>
                  <a:gd name="connsiteX6" fmla="*/ 970156 w 1862254"/>
                  <a:gd name="connsiteY6" fmla="*/ 579864 h 579864"/>
                  <a:gd name="connsiteX7" fmla="*/ 0 w 1862254"/>
                  <a:gd name="connsiteY7" fmla="*/ 579864 h 579864"/>
                  <a:gd name="connsiteX8" fmla="*/ 22302 w 1862254"/>
                  <a:gd name="connsiteY8" fmla="*/ 0 h 579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62254" h="579864">
                    <a:moveTo>
                      <a:pt x="22302" y="0"/>
                    </a:moveTo>
                    <a:lnTo>
                      <a:pt x="1003610" y="11152"/>
                    </a:lnTo>
                    <a:lnTo>
                      <a:pt x="1248937" y="167269"/>
                    </a:lnTo>
                    <a:lnTo>
                      <a:pt x="1862254" y="167269"/>
                    </a:lnTo>
                    <a:lnTo>
                      <a:pt x="1862254" y="423747"/>
                    </a:lnTo>
                    <a:lnTo>
                      <a:pt x="1248937" y="423747"/>
                    </a:lnTo>
                    <a:lnTo>
                      <a:pt x="970156" y="579864"/>
                    </a:lnTo>
                    <a:lnTo>
                      <a:pt x="0" y="579864"/>
                    </a:lnTo>
                    <a:lnTo>
                      <a:pt x="22302" y="0"/>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6" name="Snip Single Corner Rectangle 65"/>
              <p:cNvSpPr/>
              <p:nvPr/>
            </p:nvSpPr>
            <p:spPr>
              <a:xfrm rot="16200000" flipH="1">
                <a:off x="7298135" y="2955608"/>
                <a:ext cx="913564" cy="533353"/>
              </a:xfrm>
              <a:prstGeom prst="snip1Rect">
                <a:avLst>
                  <a:gd name="adj" fmla="val 39547"/>
                </a:avLst>
              </a:prstGeom>
              <a:solidFill>
                <a:schemeClr val="accent3">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7" name="Snip Single Corner Rectangle 66"/>
              <p:cNvSpPr/>
              <p:nvPr/>
            </p:nvSpPr>
            <p:spPr>
              <a:xfrm rot="5400000" flipH="1" flipV="1">
                <a:off x="7300389" y="4141440"/>
                <a:ext cx="913564" cy="534856"/>
              </a:xfrm>
              <a:prstGeom prst="snip1Rect">
                <a:avLst>
                  <a:gd name="adj" fmla="val 39547"/>
                </a:avLst>
              </a:prstGeom>
              <a:solidFill>
                <a:schemeClr val="accent3">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56" name="Right Arrow 55"/>
            <p:cNvSpPr/>
            <p:nvPr/>
          </p:nvSpPr>
          <p:spPr>
            <a:xfrm>
              <a:off x="3887242" y="4115435"/>
              <a:ext cx="531457" cy="453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7" name="Right Arrow 56"/>
            <p:cNvSpPr/>
            <p:nvPr/>
          </p:nvSpPr>
          <p:spPr>
            <a:xfrm>
              <a:off x="3887242" y="4191000"/>
              <a:ext cx="533608" cy="453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8" name="Right Arrow 57"/>
            <p:cNvSpPr/>
            <p:nvPr/>
          </p:nvSpPr>
          <p:spPr>
            <a:xfrm>
              <a:off x="3887242" y="4266565"/>
              <a:ext cx="531457" cy="453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9" name="Right Arrow 58"/>
            <p:cNvSpPr/>
            <p:nvPr/>
          </p:nvSpPr>
          <p:spPr>
            <a:xfrm>
              <a:off x="3887242" y="4052824"/>
              <a:ext cx="531457" cy="4749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0" name="Right Arrow 59"/>
            <p:cNvSpPr/>
            <p:nvPr/>
          </p:nvSpPr>
          <p:spPr>
            <a:xfrm>
              <a:off x="3887242" y="4329175"/>
              <a:ext cx="531457" cy="453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1" name="TextBox 98"/>
            <p:cNvSpPr txBox="1">
              <a:spLocks noChangeArrowheads="1"/>
            </p:cNvSpPr>
            <p:nvPr/>
          </p:nvSpPr>
          <p:spPr bwMode="auto">
            <a:xfrm>
              <a:off x="2743200" y="3124200"/>
              <a:ext cx="685800" cy="355789"/>
            </a:xfrm>
            <a:prstGeom prst="rect">
              <a:avLst/>
            </a:prstGeom>
            <a:noFill/>
            <a:ln w="9525">
              <a:noFill/>
              <a:miter lim="800000"/>
              <a:headEnd/>
              <a:tailEnd/>
            </a:ln>
          </p:spPr>
          <p:txBody>
            <a:bodyPr>
              <a:spAutoFit/>
            </a:bodyPr>
            <a:lstStyle/>
            <a:p>
              <a:r>
                <a:rPr lang="en-US" sz="1100"/>
                <a:t>Die</a:t>
              </a:r>
            </a:p>
          </p:txBody>
        </p:sp>
        <p:sp>
          <p:nvSpPr>
            <p:cNvPr id="62" name="TextBox 99"/>
            <p:cNvSpPr txBox="1">
              <a:spLocks noChangeArrowheads="1"/>
            </p:cNvSpPr>
            <p:nvPr/>
          </p:nvSpPr>
          <p:spPr bwMode="auto">
            <a:xfrm>
              <a:off x="1295400" y="3962400"/>
              <a:ext cx="914400" cy="376718"/>
            </a:xfrm>
            <a:prstGeom prst="rect">
              <a:avLst/>
            </a:prstGeom>
            <a:noFill/>
            <a:ln w="9525">
              <a:noFill/>
              <a:miter lim="800000"/>
              <a:headEnd/>
              <a:tailEnd/>
            </a:ln>
          </p:spPr>
          <p:txBody>
            <a:bodyPr>
              <a:spAutoFit/>
            </a:bodyPr>
            <a:lstStyle/>
            <a:p>
              <a:r>
                <a:rPr lang="en-US" sz="1200"/>
                <a:t>Rod</a:t>
              </a:r>
            </a:p>
          </p:txBody>
        </p:sp>
        <p:sp>
          <p:nvSpPr>
            <p:cNvPr id="63" name="TextBox 62"/>
            <p:cNvSpPr txBox="1"/>
            <p:nvPr/>
          </p:nvSpPr>
          <p:spPr>
            <a:xfrm>
              <a:off x="2667259" y="4877561"/>
              <a:ext cx="686375" cy="345440"/>
            </a:xfrm>
            <a:prstGeom prst="rect">
              <a:avLst/>
            </a:prstGeom>
            <a:noFill/>
          </p:spPr>
          <p:txBody>
            <a:bodyPr>
              <a:spAutoFit/>
            </a:bodyPr>
            <a:lstStyle/>
            <a:p>
              <a:pPr>
                <a:defRPr/>
              </a:pPr>
              <a:r>
                <a:rPr lang="en-US" sz="1050" dirty="0"/>
                <a:t>Die</a:t>
              </a:r>
            </a:p>
          </p:txBody>
        </p:sp>
      </p:gr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CC82AF5B-88A3-48ED-93FF-89D88EC712CF}" type="datetime1">
              <a:rPr lang="en-US" smtClean="0"/>
              <a:t>20/3/2017</a:t>
            </a:fld>
            <a:endParaRPr lang="en-US" dirty="0"/>
          </a:p>
        </p:txBody>
      </p:sp>
      <p:sp>
        <p:nvSpPr>
          <p:cNvPr id="8" name="Footer Placeholder 7"/>
          <p:cNvSpPr>
            <a:spLocks noGrp="1"/>
          </p:cNvSpPr>
          <p:nvPr>
            <p:ph type="ftr" sz="quarter" idx="11"/>
          </p:nvPr>
        </p:nvSpPr>
        <p:spPr/>
        <p:txBody>
          <a:bodyPr/>
          <a:lstStyle/>
          <a:p>
            <a:r>
              <a:rPr lang="en-US" smtClean="0"/>
              <a:t>Chapter 5: Extrusion and rod drawing - IE252 </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28</a:t>
            </a:fld>
            <a:endParaRPr lang="en-US"/>
          </a:p>
        </p:txBody>
      </p:sp>
      <p:sp>
        <p:nvSpPr>
          <p:cNvPr id="10" name="Rectangle 2"/>
          <p:cNvSpPr txBox="1">
            <a:spLocks noChangeArrowheads="1"/>
          </p:cNvSpPr>
          <p:nvPr/>
        </p:nvSpPr>
        <p:spPr>
          <a:xfrm>
            <a:off x="214282" y="357166"/>
            <a:ext cx="7772400" cy="428620"/>
          </a:xfrm>
          <a:prstGeom prst="rect">
            <a:avLst/>
          </a:prstGeom>
        </p:spPr>
        <p:txBody>
          <a:bodyPr vert="horz" lIns="91440" tIns="45720" rIns="91440" bIns="45720" rtlCol="0" anchor="b">
            <a:noAutofit/>
          </a:bodyPr>
          <a:lstStyle/>
          <a:p>
            <a:pPr lvl="0">
              <a:spcBef>
                <a:spcPct val="0"/>
              </a:spcBef>
              <a:defRPr/>
            </a:pPr>
            <a:endParaRPr lang="en-US" sz="700" b="1" dirty="0" smtClean="0">
              <a:solidFill>
                <a:schemeClr val="bg1">
                  <a:lumMod val="50000"/>
                </a:schemeClr>
              </a:solidFill>
            </a:endParaRPr>
          </a:p>
        </p:txBody>
      </p:sp>
      <p:sp>
        <p:nvSpPr>
          <p:cNvPr id="12" name="Rectangle 11"/>
          <p:cNvSpPr/>
          <p:nvPr/>
        </p:nvSpPr>
        <p:spPr>
          <a:xfrm>
            <a:off x="428596" y="785795"/>
            <a:ext cx="7786742" cy="923330"/>
          </a:xfrm>
          <a:prstGeom prst="rect">
            <a:avLst/>
          </a:prstGeom>
        </p:spPr>
        <p:txBody>
          <a:bodyPr wrap="square">
            <a:spAutoFit/>
          </a:bodyPr>
          <a:lstStyle/>
          <a:p>
            <a:endParaRPr lang="en-US" dirty="0" smtClean="0"/>
          </a:p>
          <a:p>
            <a:r>
              <a:rPr lang="en-US" b="1" i="1" dirty="0" smtClean="0">
                <a:solidFill>
                  <a:srgbClr val="C00000"/>
                </a:solidFill>
              </a:rPr>
              <a:t> </a:t>
            </a:r>
            <a:endParaRPr lang="en-US" dirty="0" smtClean="0">
              <a:solidFill>
                <a:srgbClr val="C00000"/>
              </a:solidFill>
            </a:endParaRPr>
          </a:p>
          <a:p>
            <a:r>
              <a:rPr lang="en-US" dirty="0" smtClean="0"/>
              <a:t> </a:t>
            </a:r>
            <a:endParaRPr lang="en-US" b="1" i="1" dirty="0"/>
          </a:p>
        </p:txBody>
      </p:sp>
      <p:sp>
        <p:nvSpPr>
          <p:cNvPr id="16" name="Rectangle 2"/>
          <p:cNvSpPr txBox="1">
            <a:spLocks noChangeArrowheads="1"/>
          </p:cNvSpPr>
          <p:nvPr/>
        </p:nvSpPr>
        <p:spPr>
          <a:xfrm>
            <a:off x="357158" y="1000116"/>
            <a:ext cx="7772400" cy="428620"/>
          </a:xfrm>
          <a:prstGeom prst="rect">
            <a:avLst/>
          </a:prstGeom>
        </p:spPr>
        <p:txBody>
          <a:bodyPr vert="horz" lIns="91440" tIns="45720" rIns="91440" bIns="45720" rtlCol="0" anchor="b">
            <a:noAutofit/>
          </a:bodyPr>
          <a:lstStyle/>
          <a:p>
            <a:pPr lvl="0">
              <a:lnSpc>
                <a:spcPts val="120"/>
              </a:lnSpc>
              <a:spcBef>
                <a:spcPct val="0"/>
              </a:spcBef>
              <a:defRPr/>
            </a:pP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5.2</a:t>
            </a:r>
            <a:r>
              <a:rPr kumimoji="0" lang="en-US" sz="2000" b="1" i="0" u="none" strike="noStrike" kern="1200" cap="none" spc="-100" normalizeH="0" noProof="0" dirty="0" smtClean="0">
                <a:ln>
                  <a:noFill/>
                </a:ln>
                <a:solidFill>
                  <a:schemeClr val="bg1">
                    <a:lumMod val="50000"/>
                  </a:schemeClr>
                </a:solidFill>
                <a:effectLst/>
                <a:uLnTx/>
                <a:uFillTx/>
                <a:latin typeface="+mj-lt"/>
                <a:ea typeface="+mj-ea"/>
                <a:cs typeface="+mj-cs"/>
              </a:rPr>
              <a:t> Wire and Rod Drawing</a:t>
            </a:r>
          </a:p>
          <a:p>
            <a:pPr lvl="0">
              <a:spcBef>
                <a:spcPct val="0"/>
              </a:spcBef>
              <a:defRPr/>
            </a:pPr>
            <a:r>
              <a:rPr lang="en-US" sz="2000" b="1" spc="-100" dirty="0" smtClean="0">
                <a:solidFill>
                  <a:schemeClr val="bg1">
                    <a:lumMod val="50000"/>
                  </a:schemeClr>
                </a:solidFill>
                <a:ea typeface="+mj-ea"/>
                <a:cs typeface="+mj-cs"/>
              </a:rPr>
              <a:t>5.2.1</a:t>
            </a:r>
            <a:r>
              <a:rPr lang="en-US" sz="6000" b="1" spc="-100" dirty="0" smtClean="0">
                <a:solidFill>
                  <a:schemeClr val="bg1">
                    <a:lumMod val="50000"/>
                  </a:schemeClr>
                </a:solidFill>
                <a:ea typeface="+mj-ea"/>
                <a:cs typeface="+mj-cs"/>
              </a:rPr>
              <a:t> </a:t>
            </a:r>
            <a:r>
              <a:rPr lang="en-US" sz="2000" b="1" dirty="0" smtClean="0">
                <a:solidFill>
                  <a:schemeClr val="bg1">
                    <a:lumMod val="50000"/>
                  </a:schemeClr>
                </a:solidFill>
              </a:rPr>
              <a:t>Wire and rod drawing technology</a:t>
            </a:r>
            <a:endParaRPr lang="en-US" sz="2000" dirty="0" smtClean="0">
              <a:solidFill>
                <a:schemeClr val="bg1">
                  <a:lumMod val="50000"/>
                </a:schemeClr>
              </a:solidFill>
            </a:endParaRPr>
          </a:p>
          <a:p>
            <a:pPr lvl="0">
              <a:spcBef>
                <a:spcPct val="0"/>
              </a:spcBef>
              <a:defRPr/>
            </a:pPr>
            <a:endParaRPr lang="en-US" sz="700" b="1" dirty="0" smtClean="0">
              <a:solidFill>
                <a:schemeClr val="bg1">
                  <a:lumMod val="50000"/>
                </a:schemeClr>
              </a:solidFill>
            </a:endParaRPr>
          </a:p>
        </p:txBody>
      </p:sp>
      <p:sp>
        <p:nvSpPr>
          <p:cNvPr id="3072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8" name="Rectangle 8"/>
          <p:cNvSpPr>
            <a:spLocks noChangeArrowheads="1"/>
          </p:cNvSpPr>
          <p:nvPr/>
        </p:nvSpPr>
        <p:spPr bwMode="auto">
          <a:xfrm>
            <a:off x="0" y="809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6" name="Rectangle 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9"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1"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2"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5" name="Rectangle 7"/>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1"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4" name="Rectangle 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6"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7" name="Rectangle 11"/>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0" name="Rectangle 14"/>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2"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3" name="Rectangle 1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5" name="Rectangle 1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6" name="Rectangle 20"/>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3"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4"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9" name="Rectangle 7"/>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608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6089" name="Rectangle 9"/>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2" name="Rectangle 10"/>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4"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5" name="Rectangle 1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2"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5" name="Rectangle 11"/>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0"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3" name="Rectangle 11"/>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632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6329" name="Rectangle 9"/>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 name="Rectangle 63"/>
          <p:cNvSpPr/>
          <p:nvPr/>
        </p:nvSpPr>
        <p:spPr>
          <a:xfrm>
            <a:off x="357158" y="1214423"/>
            <a:ext cx="8001056" cy="1754326"/>
          </a:xfrm>
          <a:prstGeom prst="rect">
            <a:avLst/>
          </a:prstGeom>
        </p:spPr>
        <p:txBody>
          <a:bodyPr wrap="square">
            <a:spAutoFit/>
          </a:bodyPr>
          <a:lstStyle/>
          <a:p>
            <a:r>
              <a:rPr lang="en-US" b="1" i="1" dirty="0" smtClean="0">
                <a:solidFill>
                  <a:srgbClr val="C00000"/>
                </a:solidFill>
              </a:rPr>
              <a:t>Extrusion and drawing processes: </a:t>
            </a:r>
          </a:p>
          <a:p>
            <a:r>
              <a:rPr lang="en-US" dirty="0" smtClean="0"/>
              <a:t>The extrusion of 0.5 mm is quite difficult and requires more power than when drawn as wire in drawing processes. </a:t>
            </a:r>
          </a:p>
          <a:p>
            <a:r>
              <a:rPr lang="en-US" b="1" i="1" dirty="0" smtClean="0">
                <a:solidFill>
                  <a:srgbClr val="C00000"/>
                </a:solidFill>
              </a:rPr>
              <a:t>Tube drawing: </a:t>
            </a:r>
          </a:p>
          <a:p>
            <a:r>
              <a:rPr lang="en-US" dirty="0" smtClean="0"/>
              <a:t>Like extrusion process, mandrel is used to draw tubes. Two types of mandrels are used namely; cylindrical and tapered mandrels</a:t>
            </a:r>
          </a:p>
        </p:txBody>
      </p:sp>
      <p:grpSp>
        <p:nvGrpSpPr>
          <p:cNvPr id="88066" name="Group 2"/>
          <p:cNvGrpSpPr>
            <a:grpSpLocks/>
          </p:cNvGrpSpPr>
          <p:nvPr/>
        </p:nvGrpSpPr>
        <p:grpSpPr bwMode="auto">
          <a:xfrm>
            <a:off x="1214414" y="3286124"/>
            <a:ext cx="5857916" cy="2643206"/>
            <a:chOff x="1886" y="3277"/>
            <a:chExt cx="7833" cy="3166"/>
          </a:xfrm>
        </p:grpSpPr>
        <p:grpSp>
          <p:nvGrpSpPr>
            <p:cNvPr id="88067" name="Group 3"/>
            <p:cNvGrpSpPr>
              <a:grpSpLocks/>
            </p:cNvGrpSpPr>
            <p:nvPr/>
          </p:nvGrpSpPr>
          <p:grpSpPr bwMode="auto">
            <a:xfrm>
              <a:off x="1886" y="3501"/>
              <a:ext cx="3780" cy="2454"/>
              <a:chOff x="1616" y="3534"/>
              <a:chExt cx="3780" cy="2454"/>
            </a:xfrm>
          </p:grpSpPr>
          <p:sp>
            <p:nvSpPr>
              <p:cNvPr id="88068" name="Freeform 4"/>
              <p:cNvSpPr>
                <a:spLocks/>
              </p:cNvSpPr>
              <p:nvPr/>
            </p:nvSpPr>
            <p:spPr bwMode="auto">
              <a:xfrm>
                <a:off x="1616" y="4251"/>
                <a:ext cx="1620" cy="720"/>
              </a:xfrm>
              <a:custGeom>
                <a:avLst/>
                <a:gdLst/>
                <a:ahLst/>
                <a:cxnLst>
                  <a:cxn ang="0">
                    <a:pos x="0" y="0"/>
                  </a:cxn>
                  <a:cxn ang="0">
                    <a:pos x="1440" y="0"/>
                  </a:cxn>
                  <a:cxn ang="0">
                    <a:pos x="1620" y="720"/>
                  </a:cxn>
                  <a:cxn ang="0">
                    <a:pos x="0" y="720"/>
                  </a:cxn>
                  <a:cxn ang="0">
                    <a:pos x="0" y="0"/>
                  </a:cxn>
                </a:cxnLst>
                <a:rect l="0" t="0" r="r" b="b"/>
                <a:pathLst>
                  <a:path w="1620" h="720">
                    <a:moveTo>
                      <a:pt x="0" y="0"/>
                    </a:moveTo>
                    <a:lnTo>
                      <a:pt x="1440" y="0"/>
                    </a:lnTo>
                    <a:lnTo>
                      <a:pt x="1620" y="720"/>
                    </a:lnTo>
                    <a:cubicBezTo>
                      <a:pt x="810" y="720"/>
                      <a:pt x="0" y="720"/>
                      <a:pt x="0" y="720"/>
                    </a:cubicBezTo>
                    <a:lnTo>
                      <a:pt x="0" y="0"/>
                    </a:lnTo>
                    <a:close/>
                  </a:path>
                </a:pathLst>
              </a:custGeom>
              <a:solidFill>
                <a:srgbClr val="C0C0C0"/>
              </a:solidFill>
              <a:ln w="9525" cap="flat" cmpd="sng">
                <a:solidFill>
                  <a:srgbClr val="000000"/>
                </a:solidFill>
                <a:prstDash val="solid"/>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88069" name="Freeform 5"/>
              <p:cNvSpPr>
                <a:spLocks/>
              </p:cNvSpPr>
              <p:nvPr/>
            </p:nvSpPr>
            <p:spPr bwMode="auto">
              <a:xfrm flipH="1">
                <a:off x="3776" y="4250"/>
                <a:ext cx="1620" cy="720"/>
              </a:xfrm>
              <a:custGeom>
                <a:avLst/>
                <a:gdLst/>
                <a:ahLst/>
                <a:cxnLst>
                  <a:cxn ang="0">
                    <a:pos x="0" y="0"/>
                  </a:cxn>
                  <a:cxn ang="0">
                    <a:pos x="1440" y="0"/>
                  </a:cxn>
                  <a:cxn ang="0">
                    <a:pos x="1620" y="720"/>
                  </a:cxn>
                  <a:cxn ang="0">
                    <a:pos x="0" y="720"/>
                  </a:cxn>
                  <a:cxn ang="0">
                    <a:pos x="0" y="0"/>
                  </a:cxn>
                </a:cxnLst>
                <a:rect l="0" t="0" r="r" b="b"/>
                <a:pathLst>
                  <a:path w="1620" h="720">
                    <a:moveTo>
                      <a:pt x="0" y="0"/>
                    </a:moveTo>
                    <a:lnTo>
                      <a:pt x="1440" y="0"/>
                    </a:lnTo>
                    <a:lnTo>
                      <a:pt x="1620" y="720"/>
                    </a:lnTo>
                    <a:cubicBezTo>
                      <a:pt x="810" y="720"/>
                      <a:pt x="0" y="720"/>
                      <a:pt x="0" y="720"/>
                    </a:cubicBezTo>
                    <a:lnTo>
                      <a:pt x="0" y="0"/>
                    </a:lnTo>
                    <a:close/>
                  </a:path>
                </a:pathLst>
              </a:custGeom>
              <a:solidFill>
                <a:srgbClr val="C0C0C0"/>
              </a:solidFill>
              <a:ln w="9525" cap="flat" cmpd="sng">
                <a:solidFill>
                  <a:srgbClr val="000000"/>
                </a:solidFill>
                <a:prstDash val="solid"/>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88070" name="Freeform 6" descr="Light downward diagonal"/>
              <p:cNvSpPr>
                <a:spLocks/>
              </p:cNvSpPr>
              <p:nvPr/>
            </p:nvSpPr>
            <p:spPr bwMode="auto">
              <a:xfrm>
                <a:off x="3596" y="3560"/>
                <a:ext cx="347" cy="2428"/>
              </a:xfrm>
              <a:custGeom>
                <a:avLst/>
                <a:gdLst/>
                <a:ahLst/>
                <a:cxnLst>
                  <a:cxn ang="0">
                    <a:pos x="167" y="1515"/>
                  </a:cxn>
                  <a:cxn ang="0">
                    <a:pos x="167" y="2428"/>
                  </a:cxn>
                  <a:cxn ang="0">
                    <a:pos x="0" y="2403"/>
                  </a:cxn>
                  <a:cxn ang="0">
                    <a:pos x="0" y="1528"/>
                  </a:cxn>
                  <a:cxn ang="0">
                    <a:pos x="4" y="577"/>
                  </a:cxn>
                  <a:cxn ang="0">
                    <a:pos x="30" y="0"/>
                  </a:cxn>
                  <a:cxn ang="0">
                    <a:pos x="347" y="37"/>
                  </a:cxn>
                  <a:cxn ang="0">
                    <a:pos x="347" y="783"/>
                  </a:cxn>
                  <a:cxn ang="0">
                    <a:pos x="167" y="1515"/>
                  </a:cxn>
                </a:cxnLst>
                <a:rect l="0" t="0" r="r" b="b"/>
                <a:pathLst>
                  <a:path w="347" h="2428">
                    <a:moveTo>
                      <a:pt x="167" y="1515"/>
                    </a:moveTo>
                    <a:lnTo>
                      <a:pt x="167" y="2428"/>
                    </a:lnTo>
                    <a:lnTo>
                      <a:pt x="0" y="2403"/>
                    </a:lnTo>
                    <a:lnTo>
                      <a:pt x="0" y="1528"/>
                    </a:lnTo>
                    <a:lnTo>
                      <a:pt x="4" y="577"/>
                    </a:lnTo>
                    <a:lnTo>
                      <a:pt x="30" y="0"/>
                    </a:lnTo>
                    <a:lnTo>
                      <a:pt x="347" y="37"/>
                    </a:lnTo>
                    <a:lnTo>
                      <a:pt x="347" y="783"/>
                    </a:lnTo>
                    <a:lnTo>
                      <a:pt x="167" y="1515"/>
                    </a:lnTo>
                    <a:close/>
                  </a:path>
                </a:pathLst>
              </a:custGeom>
              <a:pattFill prst="ltDnDiag">
                <a:fgClr>
                  <a:srgbClr val="000000"/>
                </a:fgClr>
                <a:bgClr>
                  <a:srgbClr val="FFFFFF"/>
                </a:bgClr>
              </a:pattFill>
              <a:ln w="9525" cap="flat" cmpd="sng">
                <a:solidFill>
                  <a:srgbClr val="000000"/>
                </a:solidFill>
                <a:prstDash val="solid"/>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88071" name="Freeform 7" descr="Light downward diagonal"/>
              <p:cNvSpPr>
                <a:spLocks/>
              </p:cNvSpPr>
              <p:nvPr/>
            </p:nvSpPr>
            <p:spPr bwMode="auto">
              <a:xfrm>
                <a:off x="3095" y="3534"/>
                <a:ext cx="347" cy="2417"/>
              </a:xfrm>
              <a:custGeom>
                <a:avLst/>
                <a:gdLst/>
                <a:ahLst/>
                <a:cxnLst>
                  <a:cxn ang="0">
                    <a:pos x="325" y="623"/>
                  </a:cxn>
                  <a:cxn ang="0">
                    <a:pos x="312" y="0"/>
                  </a:cxn>
                  <a:cxn ang="0">
                    <a:pos x="0" y="51"/>
                  </a:cxn>
                  <a:cxn ang="0">
                    <a:pos x="0" y="926"/>
                  </a:cxn>
                  <a:cxn ang="0">
                    <a:pos x="193" y="1659"/>
                  </a:cxn>
                  <a:cxn ang="0">
                    <a:pos x="193" y="2404"/>
                  </a:cxn>
                  <a:cxn ang="0">
                    <a:pos x="347" y="2417"/>
                  </a:cxn>
                  <a:cxn ang="0">
                    <a:pos x="347" y="1671"/>
                  </a:cxn>
                  <a:cxn ang="0">
                    <a:pos x="325" y="623"/>
                  </a:cxn>
                </a:cxnLst>
                <a:rect l="0" t="0" r="r" b="b"/>
                <a:pathLst>
                  <a:path w="347" h="2417">
                    <a:moveTo>
                      <a:pt x="325" y="623"/>
                    </a:moveTo>
                    <a:lnTo>
                      <a:pt x="312" y="0"/>
                    </a:lnTo>
                    <a:lnTo>
                      <a:pt x="0" y="51"/>
                    </a:lnTo>
                    <a:lnTo>
                      <a:pt x="0" y="926"/>
                    </a:lnTo>
                    <a:lnTo>
                      <a:pt x="193" y="1659"/>
                    </a:lnTo>
                    <a:lnTo>
                      <a:pt x="193" y="2404"/>
                    </a:lnTo>
                    <a:lnTo>
                      <a:pt x="347" y="2417"/>
                    </a:lnTo>
                    <a:lnTo>
                      <a:pt x="347" y="1671"/>
                    </a:lnTo>
                    <a:lnTo>
                      <a:pt x="325" y="623"/>
                    </a:lnTo>
                    <a:close/>
                  </a:path>
                </a:pathLst>
              </a:custGeom>
              <a:pattFill prst="ltDnDiag">
                <a:fgClr>
                  <a:srgbClr val="000000"/>
                </a:fgClr>
                <a:bgClr>
                  <a:srgbClr val="FFFFFF"/>
                </a:bgClr>
              </a:pattFill>
              <a:ln w="9525" cap="flat" cmpd="sng">
                <a:solidFill>
                  <a:srgbClr val="000000"/>
                </a:solidFill>
                <a:prstDash val="solid"/>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88072" name="Line 8"/>
              <p:cNvSpPr>
                <a:spLocks noChangeShapeType="1"/>
              </p:cNvSpPr>
              <p:nvPr/>
            </p:nvSpPr>
            <p:spPr bwMode="auto">
              <a:xfrm>
                <a:off x="3416" y="5950"/>
                <a:ext cx="180" cy="0"/>
              </a:xfrm>
              <a:prstGeom prst="line">
                <a:avLst/>
              </a:prstGeom>
              <a:noFill/>
              <a:ln w="952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88073" name="Freeform 9"/>
              <p:cNvSpPr>
                <a:spLocks/>
              </p:cNvSpPr>
              <p:nvPr/>
            </p:nvSpPr>
            <p:spPr bwMode="auto">
              <a:xfrm>
                <a:off x="3419" y="4177"/>
                <a:ext cx="180" cy="926"/>
              </a:xfrm>
              <a:custGeom>
                <a:avLst/>
                <a:gdLst/>
                <a:ahLst/>
                <a:cxnLst>
                  <a:cxn ang="0">
                    <a:pos x="180" y="900"/>
                  </a:cxn>
                  <a:cxn ang="0">
                    <a:pos x="180" y="0"/>
                  </a:cxn>
                  <a:cxn ang="0">
                    <a:pos x="0" y="0"/>
                  </a:cxn>
                  <a:cxn ang="0">
                    <a:pos x="0" y="900"/>
                  </a:cxn>
                  <a:cxn ang="0">
                    <a:pos x="91" y="926"/>
                  </a:cxn>
                  <a:cxn ang="0">
                    <a:pos x="180" y="900"/>
                  </a:cxn>
                </a:cxnLst>
                <a:rect l="0" t="0" r="r" b="b"/>
                <a:pathLst>
                  <a:path w="180" h="926">
                    <a:moveTo>
                      <a:pt x="180" y="900"/>
                    </a:moveTo>
                    <a:lnTo>
                      <a:pt x="180" y="0"/>
                    </a:lnTo>
                    <a:lnTo>
                      <a:pt x="0" y="0"/>
                    </a:lnTo>
                    <a:lnTo>
                      <a:pt x="0" y="900"/>
                    </a:lnTo>
                    <a:lnTo>
                      <a:pt x="91" y="926"/>
                    </a:lnTo>
                    <a:lnTo>
                      <a:pt x="180" y="900"/>
                    </a:lnTo>
                    <a:close/>
                  </a:path>
                </a:pathLst>
              </a:custGeom>
              <a:solidFill>
                <a:srgbClr val="969696"/>
              </a:solidFill>
              <a:ln w="9525" cap="flat" cmpd="sng">
                <a:solidFill>
                  <a:srgbClr val="000000"/>
                </a:solidFill>
                <a:prstDash val="solid"/>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88074" name="Rectangle 10"/>
              <p:cNvSpPr>
                <a:spLocks noChangeArrowheads="1"/>
              </p:cNvSpPr>
              <p:nvPr/>
            </p:nvSpPr>
            <p:spPr bwMode="auto">
              <a:xfrm>
                <a:off x="3443" y="3640"/>
                <a:ext cx="125" cy="540"/>
              </a:xfrm>
              <a:prstGeom prst="rect">
                <a:avLst/>
              </a:prstGeom>
              <a:solidFill>
                <a:srgbClr val="969696"/>
              </a:solidFill>
              <a:ln w="9525">
                <a:solidFill>
                  <a:srgbClr val="000000"/>
                </a:solidFill>
                <a:miter lim="800000"/>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88075" name="Line 11"/>
              <p:cNvSpPr>
                <a:spLocks noChangeShapeType="1"/>
              </p:cNvSpPr>
              <p:nvPr/>
            </p:nvSpPr>
            <p:spPr bwMode="auto">
              <a:xfrm>
                <a:off x="3419" y="3539"/>
                <a:ext cx="180" cy="0"/>
              </a:xfrm>
              <a:prstGeom prst="line">
                <a:avLst/>
              </a:prstGeom>
              <a:noFill/>
              <a:ln w="952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en-US"/>
              </a:p>
            </p:txBody>
          </p:sp>
        </p:grpSp>
        <p:grpSp>
          <p:nvGrpSpPr>
            <p:cNvPr id="88076" name="Group 12"/>
            <p:cNvGrpSpPr>
              <a:grpSpLocks/>
            </p:cNvGrpSpPr>
            <p:nvPr/>
          </p:nvGrpSpPr>
          <p:grpSpPr bwMode="auto">
            <a:xfrm>
              <a:off x="5939" y="3522"/>
              <a:ext cx="3780" cy="2429"/>
              <a:chOff x="1979" y="3485"/>
              <a:chExt cx="3780" cy="2429"/>
            </a:xfrm>
          </p:grpSpPr>
          <p:sp>
            <p:nvSpPr>
              <p:cNvPr id="88077" name="Freeform 13"/>
              <p:cNvSpPr>
                <a:spLocks/>
              </p:cNvSpPr>
              <p:nvPr/>
            </p:nvSpPr>
            <p:spPr bwMode="auto">
              <a:xfrm>
                <a:off x="1979" y="4177"/>
                <a:ext cx="1620" cy="720"/>
              </a:xfrm>
              <a:custGeom>
                <a:avLst/>
                <a:gdLst/>
                <a:ahLst/>
                <a:cxnLst>
                  <a:cxn ang="0">
                    <a:pos x="0" y="0"/>
                  </a:cxn>
                  <a:cxn ang="0">
                    <a:pos x="1440" y="0"/>
                  </a:cxn>
                  <a:cxn ang="0">
                    <a:pos x="1620" y="720"/>
                  </a:cxn>
                  <a:cxn ang="0">
                    <a:pos x="0" y="720"/>
                  </a:cxn>
                  <a:cxn ang="0">
                    <a:pos x="0" y="0"/>
                  </a:cxn>
                </a:cxnLst>
                <a:rect l="0" t="0" r="r" b="b"/>
                <a:pathLst>
                  <a:path w="1620" h="720">
                    <a:moveTo>
                      <a:pt x="0" y="0"/>
                    </a:moveTo>
                    <a:lnTo>
                      <a:pt x="1440" y="0"/>
                    </a:lnTo>
                    <a:lnTo>
                      <a:pt x="1620" y="720"/>
                    </a:lnTo>
                    <a:cubicBezTo>
                      <a:pt x="810" y="720"/>
                      <a:pt x="0" y="720"/>
                      <a:pt x="0" y="720"/>
                    </a:cubicBezTo>
                    <a:lnTo>
                      <a:pt x="0" y="0"/>
                    </a:lnTo>
                    <a:close/>
                  </a:path>
                </a:pathLst>
              </a:custGeom>
              <a:solidFill>
                <a:srgbClr val="C0C0C0"/>
              </a:solidFill>
              <a:ln w="9525" cap="flat" cmpd="sng">
                <a:solidFill>
                  <a:srgbClr val="000000"/>
                </a:solidFill>
                <a:prstDash val="solid"/>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88078" name="Freeform 14"/>
              <p:cNvSpPr>
                <a:spLocks/>
              </p:cNvSpPr>
              <p:nvPr/>
            </p:nvSpPr>
            <p:spPr bwMode="auto">
              <a:xfrm flipH="1">
                <a:off x="4139" y="4176"/>
                <a:ext cx="1620" cy="720"/>
              </a:xfrm>
              <a:custGeom>
                <a:avLst/>
                <a:gdLst/>
                <a:ahLst/>
                <a:cxnLst>
                  <a:cxn ang="0">
                    <a:pos x="0" y="0"/>
                  </a:cxn>
                  <a:cxn ang="0">
                    <a:pos x="1440" y="0"/>
                  </a:cxn>
                  <a:cxn ang="0">
                    <a:pos x="1620" y="720"/>
                  </a:cxn>
                  <a:cxn ang="0">
                    <a:pos x="0" y="720"/>
                  </a:cxn>
                  <a:cxn ang="0">
                    <a:pos x="0" y="0"/>
                  </a:cxn>
                </a:cxnLst>
                <a:rect l="0" t="0" r="r" b="b"/>
                <a:pathLst>
                  <a:path w="1620" h="720">
                    <a:moveTo>
                      <a:pt x="0" y="0"/>
                    </a:moveTo>
                    <a:lnTo>
                      <a:pt x="1440" y="0"/>
                    </a:lnTo>
                    <a:lnTo>
                      <a:pt x="1620" y="720"/>
                    </a:lnTo>
                    <a:cubicBezTo>
                      <a:pt x="810" y="720"/>
                      <a:pt x="0" y="720"/>
                      <a:pt x="0" y="720"/>
                    </a:cubicBezTo>
                    <a:lnTo>
                      <a:pt x="0" y="0"/>
                    </a:lnTo>
                    <a:close/>
                  </a:path>
                </a:pathLst>
              </a:custGeom>
              <a:solidFill>
                <a:srgbClr val="C0C0C0"/>
              </a:solidFill>
              <a:ln w="9525" cap="flat" cmpd="sng">
                <a:solidFill>
                  <a:srgbClr val="000000"/>
                </a:solidFill>
                <a:prstDash val="solid"/>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88079" name="Freeform 15"/>
              <p:cNvSpPr>
                <a:spLocks/>
              </p:cNvSpPr>
              <p:nvPr/>
            </p:nvSpPr>
            <p:spPr bwMode="auto">
              <a:xfrm>
                <a:off x="3599" y="3549"/>
                <a:ext cx="540" cy="1491"/>
              </a:xfrm>
              <a:custGeom>
                <a:avLst/>
                <a:gdLst/>
                <a:ahLst/>
                <a:cxnLst>
                  <a:cxn ang="0">
                    <a:pos x="180" y="0"/>
                  </a:cxn>
                  <a:cxn ang="0">
                    <a:pos x="360" y="0"/>
                  </a:cxn>
                  <a:cxn ang="0">
                    <a:pos x="360" y="720"/>
                  </a:cxn>
                  <a:cxn ang="0">
                    <a:pos x="540" y="720"/>
                  </a:cxn>
                  <a:cxn ang="0">
                    <a:pos x="360" y="1440"/>
                  </a:cxn>
                  <a:cxn ang="0">
                    <a:pos x="271" y="1491"/>
                  </a:cxn>
                  <a:cxn ang="0">
                    <a:pos x="180" y="1440"/>
                  </a:cxn>
                  <a:cxn ang="0">
                    <a:pos x="0" y="720"/>
                  </a:cxn>
                  <a:cxn ang="0">
                    <a:pos x="180" y="720"/>
                  </a:cxn>
                  <a:cxn ang="0">
                    <a:pos x="180" y="0"/>
                  </a:cxn>
                </a:cxnLst>
                <a:rect l="0" t="0" r="r" b="b"/>
                <a:pathLst>
                  <a:path w="540" h="1491">
                    <a:moveTo>
                      <a:pt x="180" y="0"/>
                    </a:moveTo>
                    <a:lnTo>
                      <a:pt x="360" y="0"/>
                    </a:lnTo>
                    <a:lnTo>
                      <a:pt x="360" y="720"/>
                    </a:lnTo>
                    <a:lnTo>
                      <a:pt x="540" y="720"/>
                    </a:lnTo>
                    <a:lnTo>
                      <a:pt x="360" y="1440"/>
                    </a:lnTo>
                    <a:lnTo>
                      <a:pt x="271" y="1491"/>
                    </a:lnTo>
                    <a:lnTo>
                      <a:pt x="180" y="1440"/>
                    </a:lnTo>
                    <a:lnTo>
                      <a:pt x="0" y="720"/>
                    </a:lnTo>
                    <a:lnTo>
                      <a:pt x="180" y="720"/>
                    </a:lnTo>
                    <a:lnTo>
                      <a:pt x="180" y="0"/>
                    </a:lnTo>
                    <a:close/>
                  </a:path>
                </a:pathLst>
              </a:custGeom>
              <a:solidFill>
                <a:srgbClr val="969696"/>
              </a:solidFill>
              <a:ln w="9525" cap="flat" cmpd="sng">
                <a:solidFill>
                  <a:srgbClr val="000000"/>
                </a:solidFill>
                <a:prstDash val="solid"/>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88080" name="Freeform 16" descr="Light downward diagonal"/>
              <p:cNvSpPr>
                <a:spLocks/>
              </p:cNvSpPr>
              <p:nvPr/>
            </p:nvSpPr>
            <p:spPr bwMode="auto">
              <a:xfrm>
                <a:off x="3959" y="3523"/>
                <a:ext cx="347" cy="2391"/>
              </a:xfrm>
              <a:custGeom>
                <a:avLst/>
                <a:gdLst/>
                <a:ahLst/>
                <a:cxnLst>
                  <a:cxn ang="0">
                    <a:pos x="167" y="1478"/>
                  </a:cxn>
                  <a:cxn ang="0">
                    <a:pos x="167" y="2391"/>
                  </a:cxn>
                  <a:cxn ang="0">
                    <a:pos x="0" y="2366"/>
                  </a:cxn>
                  <a:cxn ang="0">
                    <a:pos x="0" y="1491"/>
                  </a:cxn>
                  <a:cxn ang="0">
                    <a:pos x="193" y="758"/>
                  </a:cxn>
                  <a:cxn ang="0">
                    <a:pos x="193" y="13"/>
                  </a:cxn>
                  <a:cxn ang="0">
                    <a:pos x="347" y="0"/>
                  </a:cxn>
                  <a:cxn ang="0">
                    <a:pos x="347" y="746"/>
                  </a:cxn>
                  <a:cxn ang="0">
                    <a:pos x="167" y="1478"/>
                  </a:cxn>
                </a:cxnLst>
                <a:rect l="0" t="0" r="r" b="b"/>
                <a:pathLst>
                  <a:path w="347" h="2391">
                    <a:moveTo>
                      <a:pt x="167" y="1478"/>
                    </a:moveTo>
                    <a:lnTo>
                      <a:pt x="167" y="2391"/>
                    </a:lnTo>
                    <a:lnTo>
                      <a:pt x="0" y="2366"/>
                    </a:lnTo>
                    <a:lnTo>
                      <a:pt x="0" y="1491"/>
                    </a:lnTo>
                    <a:lnTo>
                      <a:pt x="193" y="758"/>
                    </a:lnTo>
                    <a:lnTo>
                      <a:pt x="193" y="13"/>
                    </a:lnTo>
                    <a:lnTo>
                      <a:pt x="347" y="0"/>
                    </a:lnTo>
                    <a:lnTo>
                      <a:pt x="347" y="746"/>
                    </a:lnTo>
                    <a:lnTo>
                      <a:pt x="167" y="1478"/>
                    </a:lnTo>
                    <a:close/>
                  </a:path>
                </a:pathLst>
              </a:custGeom>
              <a:pattFill prst="ltDnDiag">
                <a:fgClr>
                  <a:srgbClr val="000000"/>
                </a:fgClr>
                <a:bgClr>
                  <a:srgbClr val="FFFFFF"/>
                </a:bgClr>
              </a:pattFill>
              <a:ln w="9525" cap="flat" cmpd="sng">
                <a:solidFill>
                  <a:srgbClr val="000000"/>
                </a:solidFill>
                <a:prstDash val="solid"/>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88081" name="Freeform 17" descr="Light downward diagonal"/>
              <p:cNvSpPr>
                <a:spLocks/>
              </p:cNvSpPr>
              <p:nvPr/>
            </p:nvSpPr>
            <p:spPr bwMode="auto">
              <a:xfrm flipV="1">
                <a:off x="3458" y="3485"/>
                <a:ext cx="347" cy="2391"/>
              </a:xfrm>
              <a:custGeom>
                <a:avLst/>
                <a:gdLst/>
                <a:ahLst/>
                <a:cxnLst>
                  <a:cxn ang="0">
                    <a:pos x="167" y="1478"/>
                  </a:cxn>
                  <a:cxn ang="0">
                    <a:pos x="167" y="2391"/>
                  </a:cxn>
                  <a:cxn ang="0">
                    <a:pos x="0" y="2366"/>
                  </a:cxn>
                  <a:cxn ang="0">
                    <a:pos x="0" y="1491"/>
                  </a:cxn>
                  <a:cxn ang="0">
                    <a:pos x="193" y="758"/>
                  </a:cxn>
                  <a:cxn ang="0">
                    <a:pos x="193" y="13"/>
                  </a:cxn>
                  <a:cxn ang="0">
                    <a:pos x="347" y="0"/>
                  </a:cxn>
                  <a:cxn ang="0">
                    <a:pos x="347" y="746"/>
                  </a:cxn>
                  <a:cxn ang="0">
                    <a:pos x="167" y="1478"/>
                  </a:cxn>
                </a:cxnLst>
                <a:rect l="0" t="0" r="r" b="b"/>
                <a:pathLst>
                  <a:path w="347" h="2391">
                    <a:moveTo>
                      <a:pt x="167" y="1478"/>
                    </a:moveTo>
                    <a:lnTo>
                      <a:pt x="167" y="2391"/>
                    </a:lnTo>
                    <a:lnTo>
                      <a:pt x="0" y="2366"/>
                    </a:lnTo>
                    <a:lnTo>
                      <a:pt x="0" y="1491"/>
                    </a:lnTo>
                    <a:lnTo>
                      <a:pt x="193" y="758"/>
                    </a:lnTo>
                    <a:lnTo>
                      <a:pt x="193" y="13"/>
                    </a:lnTo>
                    <a:lnTo>
                      <a:pt x="347" y="0"/>
                    </a:lnTo>
                    <a:lnTo>
                      <a:pt x="347" y="746"/>
                    </a:lnTo>
                    <a:lnTo>
                      <a:pt x="167" y="1478"/>
                    </a:lnTo>
                    <a:close/>
                  </a:path>
                </a:pathLst>
              </a:custGeom>
              <a:pattFill prst="ltDnDiag">
                <a:fgClr>
                  <a:srgbClr val="000000"/>
                </a:fgClr>
                <a:bgClr>
                  <a:srgbClr val="FFFFFF"/>
                </a:bgClr>
              </a:pattFill>
              <a:ln w="9525" cap="flat" cmpd="sng">
                <a:solidFill>
                  <a:srgbClr val="000000"/>
                </a:solidFill>
                <a:prstDash val="solid"/>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88082" name="Line 18"/>
              <p:cNvSpPr>
                <a:spLocks noChangeShapeType="1"/>
              </p:cNvSpPr>
              <p:nvPr/>
            </p:nvSpPr>
            <p:spPr bwMode="auto">
              <a:xfrm>
                <a:off x="3779" y="5912"/>
                <a:ext cx="180" cy="0"/>
              </a:xfrm>
              <a:prstGeom prst="line">
                <a:avLst/>
              </a:prstGeom>
              <a:noFill/>
              <a:ln w="952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88083" name="Freeform 19"/>
              <p:cNvSpPr>
                <a:spLocks/>
              </p:cNvSpPr>
              <p:nvPr/>
            </p:nvSpPr>
            <p:spPr bwMode="auto">
              <a:xfrm>
                <a:off x="3639" y="3547"/>
                <a:ext cx="514" cy="13"/>
              </a:xfrm>
              <a:custGeom>
                <a:avLst/>
                <a:gdLst/>
                <a:ahLst/>
                <a:cxnLst>
                  <a:cxn ang="0">
                    <a:pos x="0" y="0"/>
                  </a:cxn>
                  <a:cxn ang="0">
                    <a:pos x="514" y="13"/>
                  </a:cxn>
                </a:cxnLst>
                <a:rect l="0" t="0" r="r" b="b"/>
                <a:pathLst>
                  <a:path w="514" h="13">
                    <a:moveTo>
                      <a:pt x="0" y="0"/>
                    </a:moveTo>
                    <a:lnTo>
                      <a:pt x="514" y="13"/>
                    </a:lnTo>
                  </a:path>
                </a:pathLst>
              </a:custGeom>
              <a:noFill/>
              <a:ln w="9525" cap="flat" cmpd="sng">
                <a:solidFill>
                  <a:srgbClr val="000000"/>
                </a:solidFill>
                <a:prstDash val="solid"/>
                <a:round/>
                <a:headEnd type="none" w="med" len="med"/>
                <a:tailEnd type="none" w="med" len="med"/>
              </a:ln>
              <a:effectLst/>
            </p:spPr>
            <p:txBody>
              <a:bodyPr vert="horz" wrap="square" lIns="91440" tIns="45720" rIns="91440" bIns="45720" numCol="1" anchor="t" anchorCtr="0" compatLnSpc="1">
                <a:prstTxWarp prst="textNoShape">
                  <a:avLst/>
                </a:prstTxWarp>
              </a:bodyPr>
              <a:lstStyle/>
              <a:p>
                <a:endParaRPr lang="en-US"/>
              </a:p>
            </p:txBody>
          </p:sp>
        </p:grpSp>
        <p:sp>
          <p:nvSpPr>
            <p:cNvPr id="88084" name="Line 20"/>
            <p:cNvSpPr>
              <a:spLocks noChangeShapeType="1"/>
            </p:cNvSpPr>
            <p:nvPr/>
          </p:nvSpPr>
          <p:spPr bwMode="auto">
            <a:xfrm flipV="1">
              <a:off x="3779" y="3600"/>
              <a:ext cx="1800" cy="900"/>
            </a:xfrm>
            <a:prstGeom prst="line">
              <a:avLst/>
            </a:prstGeom>
            <a:noFill/>
            <a:ln w="9525">
              <a:solidFill>
                <a:srgbClr val="000000"/>
              </a:solidFill>
              <a:round/>
              <a:headEnd type="stealth" w="sm" len="lg"/>
              <a:tailEnd/>
            </a:ln>
            <a:effectLst/>
          </p:spPr>
          <p:txBody>
            <a:bodyPr vert="horz" wrap="square" lIns="91440" tIns="45720" rIns="91440" bIns="45720" numCol="1" anchor="t" anchorCtr="0" compatLnSpc="1">
              <a:prstTxWarp prst="textNoShape">
                <a:avLst/>
              </a:prstTxWarp>
            </a:bodyPr>
            <a:lstStyle/>
            <a:p>
              <a:endParaRPr lang="en-US"/>
            </a:p>
          </p:txBody>
        </p:sp>
        <p:sp>
          <p:nvSpPr>
            <p:cNvPr id="88085" name="Line 21"/>
            <p:cNvSpPr>
              <a:spLocks noChangeShapeType="1"/>
            </p:cNvSpPr>
            <p:nvPr/>
          </p:nvSpPr>
          <p:spPr bwMode="auto">
            <a:xfrm flipH="1" flipV="1">
              <a:off x="5939" y="3600"/>
              <a:ext cx="1800" cy="1080"/>
            </a:xfrm>
            <a:prstGeom prst="line">
              <a:avLst/>
            </a:prstGeom>
            <a:noFill/>
            <a:ln w="9525">
              <a:solidFill>
                <a:srgbClr val="000000"/>
              </a:solidFill>
              <a:round/>
              <a:headEnd type="stealth" w="sm" len="lg"/>
              <a:tailEnd/>
            </a:ln>
            <a:effectLst/>
          </p:spPr>
          <p:txBody>
            <a:bodyPr vert="horz" wrap="square" lIns="91440" tIns="45720" rIns="91440" bIns="45720" numCol="1" anchor="t" anchorCtr="0" compatLnSpc="1">
              <a:prstTxWarp prst="textNoShape">
                <a:avLst/>
              </a:prstTxWarp>
            </a:bodyPr>
            <a:lstStyle/>
            <a:p>
              <a:endParaRPr lang="en-US"/>
            </a:p>
          </p:txBody>
        </p:sp>
        <p:sp>
          <p:nvSpPr>
            <p:cNvPr id="88086" name="Text Box 22"/>
            <p:cNvSpPr txBox="1">
              <a:spLocks noChangeArrowheads="1"/>
            </p:cNvSpPr>
            <p:nvPr/>
          </p:nvSpPr>
          <p:spPr bwMode="auto">
            <a:xfrm>
              <a:off x="5289" y="3277"/>
              <a:ext cx="1080" cy="323"/>
            </a:xfrm>
            <a:prstGeom prst="rect">
              <a:avLst/>
            </a:prstGeom>
            <a:solidFill>
              <a:srgbClr val="FFFFFF"/>
            </a:solidFill>
            <a:ln w="9525">
              <a:noFill/>
              <a:miter lim="800000"/>
              <a:headEnd/>
              <a:tailEnd/>
            </a:ln>
          </p:spPr>
          <p:txBody>
            <a:bodyPr vert="horz" wrap="square" lIns="0" tIns="0" rIns="0" bIns="0" numCol="1" anchor="t" anchorCtr="0" compatLnSpc="1">
              <a:prstTxWarp prst="textNoShape">
                <a:avLst/>
              </a:prstTxWarp>
            </a:bodyPr>
            <a:lstStyle/>
            <a:p>
              <a:pPr marL="0" marR="0" lvl="0" indent="0" algn="l" defTabSz="914400" rtl="1" eaLnBrk="1" fontAlgn="base" latinLnBrk="0" hangingPunct="1">
                <a:lnSpc>
                  <a:spcPct val="100000"/>
                </a:lnSpc>
                <a:spcBef>
                  <a:spcPct val="0"/>
                </a:spcBef>
                <a:spcAft>
                  <a:spcPct val="0"/>
                </a:spcAft>
                <a:buClrTx/>
                <a:buSzTx/>
                <a:buFontTx/>
                <a:buNone/>
                <a:tabLst/>
              </a:pPr>
              <a:r>
                <a:rPr kumimoji="0" lang="en-US" altLang="ko-KR" sz="1000" b="0" i="0" u="none" strike="noStrike" cap="none" normalizeH="0" baseline="0" smtClean="0">
                  <a:ln>
                    <a:noFill/>
                  </a:ln>
                  <a:solidFill>
                    <a:schemeClr val="tx1"/>
                  </a:solidFill>
                  <a:effectLst/>
                  <a:latin typeface="Times New Roman" pitchFamily="18" charset="0"/>
                  <a:ea typeface="Batang" charset="-127"/>
                  <a:cs typeface="Arial" pitchFamily="34" charset="0"/>
                </a:rPr>
                <a:t> Mandrel</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8087" name="Text Box 23"/>
            <p:cNvSpPr txBox="1">
              <a:spLocks noChangeArrowheads="1"/>
            </p:cNvSpPr>
            <p:nvPr/>
          </p:nvSpPr>
          <p:spPr bwMode="auto">
            <a:xfrm>
              <a:off x="2339" y="6120"/>
              <a:ext cx="7020" cy="323"/>
            </a:xfrm>
            <a:prstGeom prst="rect">
              <a:avLst/>
            </a:prstGeom>
            <a:solidFill>
              <a:srgbClr val="FFFFFF"/>
            </a:solidFill>
            <a:ln w="9525">
              <a:noFill/>
              <a:miter lim="800000"/>
              <a:headEnd/>
              <a:tailEnd/>
            </a:ln>
          </p:spPr>
          <p:txBody>
            <a:bodyPr vert="horz" wrap="square" lIns="0" tIns="0" rIns="0" bIns="0" numCol="1" anchor="t" anchorCtr="0" compatLnSpc="1">
              <a:prstTxWarp prst="textNoShape">
                <a:avLst/>
              </a:prstTxWarp>
            </a:bodyPr>
            <a:lstStyle/>
            <a:p>
              <a:pPr marL="0" marR="0" lvl="0" indent="0" algn="l" defTabSz="914400" rtl="1" eaLnBrk="1" fontAlgn="base" latinLnBrk="0" hangingPunct="1">
                <a:lnSpc>
                  <a:spcPct val="100000"/>
                </a:lnSpc>
                <a:spcBef>
                  <a:spcPct val="0"/>
                </a:spcBef>
                <a:spcAft>
                  <a:spcPct val="0"/>
                </a:spcAft>
                <a:buClrTx/>
                <a:buSzTx/>
                <a:buFontTx/>
                <a:buNone/>
                <a:tabLst/>
              </a:pPr>
              <a:r>
                <a:rPr kumimoji="0" lang="en-US" altLang="ko-KR" sz="1200" b="0" i="0" u="none" strike="noStrike" cap="none" normalizeH="0" baseline="0" smtClean="0">
                  <a:ln>
                    <a:noFill/>
                  </a:ln>
                  <a:solidFill>
                    <a:schemeClr val="tx1"/>
                  </a:solidFill>
                  <a:effectLst/>
                  <a:latin typeface="Times New Roman" pitchFamily="18" charset="0"/>
                  <a:ea typeface="Batang" charset="-127"/>
                  <a:cs typeface="Arial" pitchFamily="34" charset="0"/>
                </a:rPr>
                <a:t> </a:t>
              </a:r>
              <a:r>
                <a:rPr kumimoji="0" lang="en-US" altLang="ko-KR" sz="1200" b="1" i="0" u="none" strike="noStrike" cap="none" normalizeH="0" baseline="0" smtClean="0">
                  <a:ln>
                    <a:noFill/>
                  </a:ln>
                  <a:solidFill>
                    <a:schemeClr val="tx1"/>
                  </a:solidFill>
                  <a:effectLst/>
                  <a:latin typeface="Times New Roman" pitchFamily="18" charset="0"/>
                  <a:ea typeface="Batang" charset="-127"/>
                  <a:cs typeface="Arial" pitchFamily="34" charset="0"/>
                </a:rPr>
                <a:t>Fig. 5.3 Cylindrical and taper mandrel of tube drawing.</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C6230E01-EB96-4639-8873-74B2BD805FD4}" type="datetime1">
              <a:rPr lang="en-US" smtClean="0"/>
              <a:t>20/3/2017</a:t>
            </a:fld>
            <a:endParaRPr lang="en-US" dirty="0"/>
          </a:p>
        </p:txBody>
      </p:sp>
      <p:sp>
        <p:nvSpPr>
          <p:cNvPr id="8" name="Footer Placeholder 7"/>
          <p:cNvSpPr>
            <a:spLocks noGrp="1"/>
          </p:cNvSpPr>
          <p:nvPr>
            <p:ph type="ftr" sz="quarter" idx="11"/>
          </p:nvPr>
        </p:nvSpPr>
        <p:spPr/>
        <p:txBody>
          <a:bodyPr/>
          <a:lstStyle/>
          <a:p>
            <a:r>
              <a:rPr lang="en-US" smtClean="0"/>
              <a:t>Chapter 5: Extrusion and rod drawing - IE252 </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29</a:t>
            </a:fld>
            <a:endParaRPr lang="en-US"/>
          </a:p>
        </p:txBody>
      </p:sp>
      <p:sp>
        <p:nvSpPr>
          <p:cNvPr id="10" name="Rectangle 2"/>
          <p:cNvSpPr txBox="1">
            <a:spLocks noChangeArrowheads="1"/>
          </p:cNvSpPr>
          <p:nvPr/>
        </p:nvSpPr>
        <p:spPr>
          <a:xfrm>
            <a:off x="214282" y="357166"/>
            <a:ext cx="7772400" cy="428620"/>
          </a:xfrm>
          <a:prstGeom prst="rect">
            <a:avLst/>
          </a:prstGeom>
        </p:spPr>
        <p:txBody>
          <a:bodyPr vert="horz" lIns="91440" tIns="45720" rIns="91440" bIns="45720" rtlCol="0" anchor="b">
            <a:noAutofit/>
          </a:bodyPr>
          <a:lstStyle/>
          <a:p>
            <a:pPr lvl="0">
              <a:spcBef>
                <a:spcPct val="0"/>
              </a:spcBef>
              <a:defRPr/>
            </a:pPr>
            <a:endParaRPr lang="en-US" sz="700" b="1" dirty="0" smtClean="0">
              <a:solidFill>
                <a:schemeClr val="bg1">
                  <a:lumMod val="50000"/>
                </a:schemeClr>
              </a:solidFill>
            </a:endParaRPr>
          </a:p>
        </p:txBody>
      </p:sp>
      <p:sp>
        <p:nvSpPr>
          <p:cNvPr id="12" name="Rectangle 11"/>
          <p:cNvSpPr/>
          <p:nvPr/>
        </p:nvSpPr>
        <p:spPr>
          <a:xfrm>
            <a:off x="428596" y="785795"/>
            <a:ext cx="7786742" cy="923330"/>
          </a:xfrm>
          <a:prstGeom prst="rect">
            <a:avLst/>
          </a:prstGeom>
        </p:spPr>
        <p:txBody>
          <a:bodyPr wrap="square">
            <a:spAutoFit/>
          </a:bodyPr>
          <a:lstStyle/>
          <a:p>
            <a:endParaRPr lang="en-US" dirty="0" smtClean="0"/>
          </a:p>
          <a:p>
            <a:r>
              <a:rPr lang="en-US" b="1" i="1" dirty="0" smtClean="0">
                <a:solidFill>
                  <a:srgbClr val="C00000"/>
                </a:solidFill>
              </a:rPr>
              <a:t> </a:t>
            </a:r>
            <a:endParaRPr lang="en-US" dirty="0" smtClean="0">
              <a:solidFill>
                <a:srgbClr val="C00000"/>
              </a:solidFill>
            </a:endParaRPr>
          </a:p>
          <a:p>
            <a:r>
              <a:rPr lang="en-US" dirty="0" smtClean="0"/>
              <a:t> </a:t>
            </a:r>
            <a:endParaRPr lang="en-US" b="1" i="1" dirty="0"/>
          </a:p>
        </p:txBody>
      </p:sp>
      <p:sp>
        <p:nvSpPr>
          <p:cNvPr id="16" name="Rectangle 2"/>
          <p:cNvSpPr txBox="1">
            <a:spLocks noChangeArrowheads="1"/>
          </p:cNvSpPr>
          <p:nvPr/>
        </p:nvSpPr>
        <p:spPr>
          <a:xfrm>
            <a:off x="357158" y="1000116"/>
            <a:ext cx="7772400" cy="428620"/>
          </a:xfrm>
          <a:prstGeom prst="rect">
            <a:avLst/>
          </a:prstGeom>
        </p:spPr>
        <p:txBody>
          <a:bodyPr vert="horz" lIns="91440" tIns="45720" rIns="91440" bIns="45720" rtlCol="0" anchor="b">
            <a:noAutofit/>
          </a:bodyPr>
          <a:lstStyle/>
          <a:p>
            <a:pPr lvl="0">
              <a:lnSpc>
                <a:spcPts val="120"/>
              </a:lnSpc>
              <a:spcBef>
                <a:spcPct val="0"/>
              </a:spcBef>
              <a:defRPr/>
            </a:pP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5.2</a:t>
            </a:r>
            <a:r>
              <a:rPr kumimoji="0" lang="en-US" sz="2000" b="1" i="0" u="none" strike="noStrike" kern="1200" cap="none" spc="-100" normalizeH="0" noProof="0" dirty="0" smtClean="0">
                <a:ln>
                  <a:noFill/>
                </a:ln>
                <a:solidFill>
                  <a:schemeClr val="bg1">
                    <a:lumMod val="50000"/>
                  </a:schemeClr>
                </a:solidFill>
                <a:effectLst/>
                <a:uLnTx/>
                <a:uFillTx/>
                <a:latin typeface="+mj-lt"/>
                <a:ea typeface="+mj-ea"/>
                <a:cs typeface="+mj-cs"/>
              </a:rPr>
              <a:t> Wire and Rod Drawing</a:t>
            </a:r>
          </a:p>
          <a:p>
            <a:pPr lvl="0">
              <a:spcBef>
                <a:spcPct val="0"/>
              </a:spcBef>
              <a:defRPr/>
            </a:pPr>
            <a:r>
              <a:rPr lang="en-US" sz="2000" b="1" spc="-100" dirty="0" smtClean="0">
                <a:solidFill>
                  <a:schemeClr val="bg1">
                    <a:lumMod val="50000"/>
                  </a:schemeClr>
                </a:solidFill>
                <a:ea typeface="+mj-ea"/>
                <a:cs typeface="+mj-cs"/>
              </a:rPr>
              <a:t>5.2.2</a:t>
            </a:r>
            <a:r>
              <a:rPr lang="en-US" sz="6000" b="1" spc="-100" dirty="0" smtClean="0">
                <a:solidFill>
                  <a:schemeClr val="bg1">
                    <a:lumMod val="50000"/>
                  </a:schemeClr>
                </a:solidFill>
                <a:ea typeface="+mj-ea"/>
                <a:cs typeface="+mj-cs"/>
              </a:rPr>
              <a:t> </a:t>
            </a:r>
            <a:r>
              <a:rPr lang="en-US" sz="2000" b="1" dirty="0" smtClean="0">
                <a:solidFill>
                  <a:schemeClr val="bg1">
                    <a:lumMod val="50000"/>
                  </a:schemeClr>
                </a:solidFill>
              </a:rPr>
              <a:t>Wire and rod load estimation</a:t>
            </a:r>
            <a:endParaRPr lang="en-US" sz="2000" dirty="0" smtClean="0">
              <a:solidFill>
                <a:schemeClr val="bg1">
                  <a:lumMod val="50000"/>
                </a:schemeClr>
              </a:solidFill>
            </a:endParaRPr>
          </a:p>
          <a:p>
            <a:pPr lvl="0">
              <a:spcBef>
                <a:spcPct val="0"/>
              </a:spcBef>
              <a:defRPr/>
            </a:pPr>
            <a:endParaRPr lang="en-US" sz="700" b="1" dirty="0" smtClean="0">
              <a:solidFill>
                <a:schemeClr val="bg1">
                  <a:lumMod val="50000"/>
                </a:schemeClr>
              </a:solidFill>
            </a:endParaRPr>
          </a:p>
        </p:txBody>
      </p:sp>
      <p:sp>
        <p:nvSpPr>
          <p:cNvPr id="3072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8" name="Rectangle 8"/>
          <p:cNvSpPr>
            <a:spLocks noChangeArrowheads="1"/>
          </p:cNvSpPr>
          <p:nvPr/>
        </p:nvSpPr>
        <p:spPr bwMode="auto">
          <a:xfrm>
            <a:off x="0" y="809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6" name="Rectangle 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9"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1"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2"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5" name="Rectangle 7"/>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1"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4" name="Rectangle 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6"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7" name="Rectangle 11"/>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0" name="Rectangle 14"/>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2"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3" name="Rectangle 1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5" name="Rectangle 1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6" name="Rectangle 20"/>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3"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4"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9" name="Rectangle 7"/>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608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6089" name="Rectangle 9"/>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2" name="Rectangle 10"/>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4"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5" name="Rectangle 1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2"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5" name="Rectangle 11"/>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0"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3" name="Rectangle 11"/>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632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6329" name="Rectangle 9"/>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5" name="Rectangle 74"/>
          <p:cNvSpPr/>
          <p:nvPr/>
        </p:nvSpPr>
        <p:spPr>
          <a:xfrm>
            <a:off x="428596" y="1214422"/>
            <a:ext cx="7929618" cy="923330"/>
          </a:xfrm>
          <a:prstGeom prst="rect">
            <a:avLst/>
          </a:prstGeom>
        </p:spPr>
        <p:txBody>
          <a:bodyPr wrap="square">
            <a:spAutoFit/>
          </a:bodyPr>
          <a:lstStyle/>
          <a:p>
            <a:r>
              <a:rPr lang="en-US" b="1" i="1" dirty="0" smtClean="0">
                <a:solidFill>
                  <a:srgbClr val="C00000"/>
                </a:solidFill>
              </a:rPr>
              <a:t>Effective stress and strain for wire drawing: </a:t>
            </a:r>
            <a:r>
              <a:rPr lang="en-US" dirty="0" smtClean="0"/>
              <a:t>As in the extrusion process, the principle stresses along direction 2 and 3 are equal, due to wire </a:t>
            </a:r>
            <a:r>
              <a:rPr lang="en-US" dirty="0" err="1" smtClean="0"/>
              <a:t>axi</a:t>
            </a:r>
            <a:r>
              <a:rPr lang="en-US" dirty="0" smtClean="0"/>
              <a:t>-symmetric. Hence, the effective stress is obtained as follows;</a:t>
            </a:r>
            <a:endParaRPr lang="en-US" dirty="0"/>
          </a:p>
        </p:txBody>
      </p:sp>
      <p:pic>
        <p:nvPicPr>
          <p:cNvPr id="76" name="Picture 3"/>
          <p:cNvPicPr>
            <a:picLocks noChangeAspect="1" noChangeArrowheads="1"/>
          </p:cNvPicPr>
          <p:nvPr/>
        </p:nvPicPr>
        <p:blipFill>
          <a:blip r:embed="rId4"/>
          <a:srcRect l="17500" t="29688" r="15625" b="11719"/>
          <a:stretch>
            <a:fillRect/>
          </a:stretch>
        </p:blipFill>
        <p:spPr bwMode="auto">
          <a:xfrm>
            <a:off x="4714876" y="2071678"/>
            <a:ext cx="3614726" cy="2533146"/>
          </a:xfrm>
          <a:prstGeom prst="rect">
            <a:avLst/>
          </a:prstGeom>
          <a:noFill/>
          <a:ln w="9525">
            <a:noFill/>
            <a:miter lim="800000"/>
            <a:headEnd/>
            <a:tailEnd/>
          </a:ln>
        </p:spPr>
      </p:pic>
      <p:sp>
        <p:nvSpPr>
          <p:cNvPr id="9011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90113" name="Object 1"/>
          <p:cNvGraphicFramePr>
            <a:graphicFrameLocks noChangeAspect="1"/>
          </p:cNvGraphicFramePr>
          <p:nvPr/>
        </p:nvGraphicFramePr>
        <p:xfrm>
          <a:off x="428595" y="2428868"/>
          <a:ext cx="5086037" cy="500066"/>
        </p:xfrm>
        <a:graphic>
          <a:graphicData uri="http://schemas.openxmlformats.org/presentationml/2006/ole">
            <mc:AlternateContent xmlns:mc="http://schemas.openxmlformats.org/markup-compatibility/2006">
              <mc:Choice xmlns:v="urn:schemas-microsoft-com:vml" Requires="v">
                <p:oleObj spid="_x0000_s90127" name="معادلة" r:id="rId5" imgW="3975100" imgH="393700" progId="Equation.3">
                  <p:embed/>
                </p:oleObj>
              </mc:Choice>
              <mc:Fallback>
                <p:oleObj name="معادلة" r:id="rId5" imgW="3975100" imgH="393700" progId="Equation.3">
                  <p:embed/>
                  <p:pic>
                    <p:nvPicPr>
                      <p:cNvPr id="0" name="Picture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8595" y="2428868"/>
                        <a:ext cx="5086037" cy="50006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0115"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0" name="Rectangle 79"/>
          <p:cNvSpPr/>
          <p:nvPr/>
        </p:nvSpPr>
        <p:spPr>
          <a:xfrm>
            <a:off x="428596" y="3000372"/>
            <a:ext cx="655949" cy="369332"/>
          </a:xfrm>
          <a:prstGeom prst="rect">
            <a:avLst/>
          </a:prstGeom>
        </p:spPr>
        <p:txBody>
          <a:bodyPr wrap="none">
            <a:spAutoFit/>
          </a:bodyPr>
          <a:lstStyle/>
          <a:p>
            <a:r>
              <a:rPr lang="en-US" dirty="0" smtClean="0"/>
              <a:t>Then</a:t>
            </a:r>
            <a:endParaRPr lang="en-US" dirty="0"/>
          </a:p>
        </p:txBody>
      </p:sp>
      <p:sp>
        <p:nvSpPr>
          <p:cNvPr id="90117"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90116" name="Object 4"/>
          <p:cNvGraphicFramePr>
            <a:graphicFrameLocks noChangeAspect="1"/>
          </p:cNvGraphicFramePr>
          <p:nvPr/>
        </p:nvGraphicFramePr>
        <p:xfrm>
          <a:off x="428596" y="3571876"/>
          <a:ext cx="4147606" cy="1071570"/>
        </p:xfrm>
        <a:graphic>
          <a:graphicData uri="http://schemas.openxmlformats.org/presentationml/2006/ole">
            <mc:AlternateContent xmlns:mc="http://schemas.openxmlformats.org/markup-compatibility/2006">
              <mc:Choice xmlns:v="urn:schemas-microsoft-com:vml" Requires="v">
                <p:oleObj spid="_x0000_s90128" name="معادلة" r:id="rId7" imgW="3136900" imgH="812800" progId="Equation.3">
                  <p:embed/>
                </p:oleObj>
              </mc:Choice>
              <mc:Fallback>
                <p:oleObj name="معادلة" r:id="rId7" imgW="3136900" imgH="812800" progId="Equation.3">
                  <p:embed/>
                  <p:pic>
                    <p:nvPicPr>
                      <p:cNvPr id="0"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8596" y="3571876"/>
                        <a:ext cx="4147606" cy="107157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0118" name="Rectangle 6"/>
          <p:cNvSpPr>
            <a:spLocks noChangeArrowheads="1"/>
          </p:cNvSpPr>
          <p:nvPr/>
        </p:nvSpPr>
        <p:spPr bwMode="auto">
          <a:xfrm>
            <a:off x="0" y="809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C01811F3-914C-4B2C-90EF-2792315FAEAB}" type="datetime1">
              <a:rPr lang="en-US" smtClean="0"/>
              <a:t>20/3/2017</a:t>
            </a:fld>
            <a:endParaRPr lang="en-US" dirty="0"/>
          </a:p>
        </p:txBody>
      </p:sp>
      <p:sp>
        <p:nvSpPr>
          <p:cNvPr id="8" name="Footer Placeholder 7"/>
          <p:cNvSpPr>
            <a:spLocks noGrp="1"/>
          </p:cNvSpPr>
          <p:nvPr>
            <p:ph type="ftr" sz="quarter" idx="11"/>
          </p:nvPr>
        </p:nvSpPr>
        <p:spPr/>
        <p:txBody>
          <a:bodyPr/>
          <a:lstStyle/>
          <a:p>
            <a:r>
              <a:rPr lang="en-US" smtClean="0"/>
              <a:t>Chapter 5: Extrusion and rod drawing - IE252 </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3</a:t>
            </a:fld>
            <a:endParaRPr lang="en-US" dirty="0"/>
          </a:p>
        </p:txBody>
      </p:sp>
      <p:sp>
        <p:nvSpPr>
          <p:cNvPr id="10" name="Rectangle 2"/>
          <p:cNvSpPr txBox="1">
            <a:spLocks noChangeArrowheads="1"/>
          </p:cNvSpPr>
          <p:nvPr/>
        </p:nvSpPr>
        <p:spPr>
          <a:xfrm>
            <a:off x="214282" y="357166"/>
            <a:ext cx="7772400" cy="428620"/>
          </a:xfrm>
          <a:prstGeom prst="rect">
            <a:avLst/>
          </a:prstGeom>
        </p:spPr>
        <p:txBody>
          <a:bodyPr vert="horz" lIns="91440" tIns="45720" rIns="91440" bIns="45720" rtlCol="0" anchor="b">
            <a:noAutofit/>
          </a:bodyPr>
          <a:lstStyle/>
          <a:p>
            <a:pPr lvl="0">
              <a:spcBef>
                <a:spcPct val="0"/>
              </a:spcBef>
              <a:defRPr/>
            </a:pPr>
            <a:endParaRPr lang="en-US" sz="700" b="1" dirty="0" smtClean="0">
              <a:solidFill>
                <a:schemeClr val="bg1">
                  <a:lumMod val="50000"/>
                </a:schemeClr>
              </a:solidFill>
            </a:endParaRPr>
          </a:p>
        </p:txBody>
      </p:sp>
      <p:sp>
        <p:nvSpPr>
          <p:cNvPr id="12" name="Rectangle 11"/>
          <p:cNvSpPr/>
          <p:nvPr/>
        </p:nvSpPr>
        <p:spPr>
          <a:xfrm>
            <a:off x="428596" y="828327"/>
            <a:ext cx="7786742" cy="2585323"/>
          </a:xfrm>
          <a:prstGeom prst="rect">
            <a:avLst/>
          </a:prstGeom>
        </p:spPr>
        <p:txBody>
          <a:bodyPr wrap="square">
            <a:spAutoFit/>
          </a:bodyPr>
          <a:lstStyle/>
          <a:p>
            <a:r>
              <a:rPr lang="en-US" b="1" i="1" dirty="0" smtClean="0">
                <a:solidFill>
                  <a:srgbClr val="FF0000"/>
                </a:solidFill>
              </a:rPr>
              <a:t>Extrusion Process Techniques </a:t>
            </a:r>
            <a:r>
              <a:rPr lang="en-US" b="1" i="1" dirty="0" smtClean="0"/>
              <a:t>:</a:t>
            </a:r>
          </a:p>
          <a:p>
            <a:pPr>
              <a:buFont typeface="Wingdings" pitchFamily="2" charset="2"/>
              <a:buChar char="Ø"/>
            </a:pPr>
            <a:r>
              <a:rPr lang="en-US" dirty="0" smtClean="0"/>
              <a:t>In direct extrusion, punch-displacement is equal to the extruded product displacement both in magnitude and direction.</a:t>
            </a:r>
          </a:p>
          <a:p>
            <a:pPr>
              <a:buFont typeface="Wingdings" pitchFamily="2" charset="2"/>
              <a:buChar char="Ø"/>
            </a:pPr>
            <a:r>
              <a:rPr lang="en-US" dirty="0" smtClean="0"/>
              <a:t>The punch has an opposite displacement direction, compared to the extruded product displacement in case of indirect process. </a:t>
            </a:r>
          </a:p>
          <a:p>
            <a:pPr>
              <a:buFont typeface="Wingdings" pitchFamily="2" charset="2"/>
              <a:buChar char="Ø"/>
            </a:pPr>
            <a:r>
              <a:rPr lang="en-US" dirty="0" smtClean="0"/>
              <a:t>Hollow ram or punch is used in case of indirect extrusion, while solid ram is used in case of direct extrusion.</a:t>
            </a:r>
            <a:r>
              <a:rPr lang="en-US" b="1" i="1" dirty="0" smtClean="0"/>
              <a:t> </a:t>
            </a:r>
          </a:p>
          <a:p>
            <a:pPr>
              <a:buFont typeface="Wingdings" pitchFamily="2" charset="2"/>
              <a:buChar char="Ø"/>
            </a:pPr>
            <a:r>
              <a:rPr lang="en-US" dirty="0" smtClean="0"/>
              <a:t>Load capacity is larger in case of direct extrusion when compared with indirect extrusion process.</a:t>
            </a:r>
            <a:endParaRPr lang="en-US" dirty="0"/>
          </a:p>
        </p:txBody>
      </p:sp>
      <p:pic>
        <p:nvPicPr>
          <p:cNvPr id="11" name="Picture 2"/>
          <p:cNvPicPr>
            <a:picLocks noChangeAspect="1" noChangeArrowheads="1"/>
          </p:cNvPicPr>
          <p:nvPr/>
        </p:nvPicPr>
        <p:blipFill>
          <a:blip r:embed="rId3">
            <a:lum bright="-12000" contrast="45000"/>
          </a:blip>
          <a:srcRect l="12305" t="21240" r="17968" b="26707"/>
          <a:stretch>
            <a:fillRect/>
          </a:stretch>
        </p:blipFill>
        <p:spPr bwMode="auto">
          <a:xfrm>
            <a:off x="2500298" y="3130349"/>
            <a:ext cx="5882836" cy="3513361"/>
          </a:xfrm>
          <a:prstGeom prst="rect">
            <a:avLst/>
          </a:prstGeom>
          <a:noFill/>
          <a:ln w="9525">
            <a:noFill/>
            <a:miter lim="800000"/>
            <a:headEnd/>
            <a:tailEnd/>
          </a:ln>
          <a:effectLst/>
        </p:spPr>
      </p:pic>
      <p:sp>
        <p:nvSpPr>
          <p:cNvPr id="13" name="TextBox 12"/>
          <p:cNvSpPr txBox="1"/>
          <p:nvPr/>
        </p:nvSpPr>
        <p:spPr>
          <a:xfrm>
            <a:off x="214282" y="3714752"/>
            <a:ext cx="2143140" cy="523220"/>
          </a:xfrm>
          <a:prstGeom prst="rect">
            <a:avLst/>
          </a:prstGeom>
          <a:noFill/>
        </p:spPr>
        <p:txBody>
          <a:bodyPr wrap="square" rtlCol="0">
            <a:spAutoFit/>
          </a:bodyPr>
          <a:lstStyle/>
          <a:p>
            <a:r>
              <a:rPr lang="en-US" sz="1400" dirty="0" smtClean="0"/>
              <a:t>Direct (Forward) extrusion process</a:t>
            </a:r>
            <a:endParaRPr lang="en-US" sz="1400" dirty="0"/>
          </a:p>
        </p:txBody>
      </p:sp>
      <p:sp>
        <p:nvSpPr>
          <p:cNvPr id="14" name="TextBox 13"/>
          <p:cNvSpPr txBox="1"/>
          <p:nvPr/>
        </p:nvSpPr>
        <p:spPr>
          <a:xfrm>
            <a:off x="357158" y="5786454"/>
            <a:ext cx="1857388" cy="523220"/>
          </a:xfrm>
          <a:prstGeom prst="rect">
            <a:avLst/>
          </a:prstGeom>
          <a:noFill/>
        </p:spPr>
        <p:txBody>
          <a:bodyPr wrap="square" rtlCol="0">
            <a:spAutoFit/>
          </a:bodyPr>
          <a:lstStyle/>
          <a:p>
            <a:r>
              <a:rPr lang="en-US" sz="1400" dirty="0" smtClean="0"/>
              <a:t>Indirect (Backward) extrusion process</a:t>
            </a:r>
            <a:endParaRPr lang="en-US" sz="1400" dirty="0"/>
          </a:p>
        </p:txBody>
      </p:sp>
      <p:sp>
        <p:nvSpPr>
          <p:cNvPr id="16" name="Rectangle 2"/>
          <p:cNvSpPr txBox="1">
            <a:spLocks noChangeArrowheads="1"/>
          </p:cNvSpPr>
          <p:nvPr/>
        </p:nvSpPr>
        <p:spPr>
          <a:xfrm>
            <a:off x="366682" y="509566"/>
            <a:ext cx="7772400" cy="428620"/>
          </a:xfrm>
          <a:prstGeom prst="rect">
            <a:avLst/>
          </a:prstGeom>
        </p:spPr>
        <p:txBody>
          <a:bodyPr vert="horz" lIns="91440" tIns="45720" rIns="91440" bIns="45720" rtlCol="0" anchor="b">
            <a:noAutofit/>
          </a:bodyPr>
          <a:lstStyle/>
          <a:p>
            <a:pPr lvl="0">
              <a:spcBef>
                <a:spcPct val="0"/>
              </a:spcBef>
              <a:defRPr/>
            </a:pP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5.1 Extrusion</a:t>
            </a:r>
          </a:p>
          <a:p>
            <a:pPr lvl="0">
              <a:spcBef>
                <a:spcPct val="0"/>
              </a:spcBef>
              <a:defRPr/>
            </a:pPr>
            <a:r>
              <a:rPr lang="en-US" sz="2000" b="1" spc="-100" dirty="0" smtClean="0">
                <a:solidFill>
                  <a:schemeClr val="bg1">
                    <a:lumMod val="50000"/>
                  </a:schemeClr>
                </a:solidFill>
                <a:latin typeface="+mj-lt"/>
                <a:ea typeface="+mj-ea"/>
                <a:cs typeface="+mj-cs"/>
              </a:rPr>
              <a:t>5.1.1 Extrusion Technology</a:t>
            </a:r>
            <a:endParaRPr lang="en-US" sz="700" b="1" dirty="0" smtClean="0">
              <a:solidFill>
                <a:schemeClr val="bg1">
                  <a:lumMod val="50000"/>
                </a:schemeClr>
              </a:solidFill>
            </a:endParaRPr>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2D68A993-898F-4FB4-B261-24BBB90161DA}" type="datetime1">
              <a:rPr lang="en-US" smtClean="0"/>
              <a:t>20/3/2017</a:t>
            </a:fld>
            <a:endParaRPr lang="en-US" dirty="0"/>
          </a:p>
        </p:txBody>
      </p:sp>
      <p:sp>
        <p:nvSpPr>
          <p:cNvPr id="8" name="Footer Placeholder 7"/>
          <p:cNvSpPr>
            <a:spLocks noGrp="1"/>
          </p:cNvSpPr>
          <p:nvPr>
            <p:ph type="ftr" sz="quarter" idx="11"/>
          </p:nvPr>
        </p:nvSpPr>
        <p:spPr/>
        <p:txBody>
          <a:bodyPr/>
          <a:lstStyle/>
          <a:p>
            <a:r>
              <a:rPr lang="en-US" dirty="0" smtClean="0"/>
              <a:t>Chapter 5: Extrusion and rod drawing - IE252 </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30</a:t>
            </a:fld>
            <a:endParaRPr lang="en-US"/>
          </a:p>
        </p:txBody>
      </p:sp>
      <p:sp>
        <p:nvSpPr>
          <p:cNvPr id="10" name="Rectangle 2"/>
          <p:cNvSpPr txBox="1">
            <a:spLocks noChangeArrowheads="1"/>
          </p:cNvSpPr>
          <p:nvPr/>
        </p:nvSpPr>
        <p:spPr>
          <a:xfrm>
            <a:off x="214282" y="357166"/>
            <a:ext cx="7772400" cy="428620"/>
          </a:xfrm>
          <a:prstGeom prst="rect">
            <a:avLst/>
          </a:prstGeom>
        </p:spPr>
        <p:txBody>
          <a:bodyPr vert="horz" lIns="91440" tIns="45720" rIns="91440" bIns="45720" rtlCol="0" anchor="b">
            <a:noAutofit/>
          </a:bodyPr>
          <a:lstStyle/>
          <a:p>
            <a:pPr lvl="0">
              <a:spcBef>
                <a:spcPct val="0"/>
              </a:spcBef>
              <a:defRPr/>
            </a:pPr>
            <a:endParaRPr lang="en-US" sz="700" b="1" dirty="0" smtClean="0">
              <a:solidFill>
                <a:schemeClr val="bg1">
                  <a:lumMod val="50000"/>
                </a:schemeClr>
              </a:solidFill>
            </a:endParaRPr>
          </a:p>
        </p:txBody>
      </p:sp>
      <p:sp>
        <p:nvSpPr>
          <p:cNvPr id="12" name="Rectangle 11"/>
          <p:cNvSpPr/>
          <p:nvPr/>
        </p:nvSpPr>
        <p:spPr>
          <a:xfrm>
            <a:off x="428596" y="785795"/>
            <a:ext cx="7786742" cy="923330"/>
          </a:xfrm>
          <a:prstGeom prst="rect">
            <a:avLst/>
          </a:prstGeom>
        </p:spPr>
        <p:txBody>
          <a:bodyPr wrap="square">
            <a:spAutoFit/>
          </a:bodyPr>
          <a:lstStyle/>
          <a:p>
            <a:endParaRPr lang="en-US" dirty="0" smtClean="0"/>
          </a:p>
          <a:p>
            <a:r>
              <a:rPr lang="en-US" b="1" i="1" dirty="0" smtClean="0">
                <a:solidFill>
                  <a:srgbClr val="C00000"/>
                </a:solidFill>
              </a:rPr>
              <a:t> </a:t>
            </a:r>
            <a:endParaRPr lang="en-US" dirty="0" smtClean="0">
              <a:solidFill>
                <a:srgbClr val="C00000"/>
              </a:solidFill>
            </a:endParaRPr>
          </a:p>
          <a:p>
            <a:r>
              <a:rPr lang="en-US" dirty="0" smtClean="0"/>
              <a:t> </a:t>
            </a:r>
            <a:endParaRPr lang="en-US" b="1" i="1" dirty="0"/>
          </a:p>
        </p:txBody>
      </p:sp>
      <p:sp>
        <p:nvSpPr>
          <p:cNvPr id="16" name="Rectangle 2"/>
          <p:cNvSpPr txBox="1">
            <a:spLocks noChangeArrowheads="1"/>
          </p:cNvSpPr>
          <p:nvPr/>
        </p:nvSpPr>
        <p:spPr>
          <a:xfrm>
            <a:off x="357158" y="1000116"/>
            <a:ext cx="7772400" cy="428620"/>
          </a:xfrm>
          <a:prstGeom prst="rect">
            <a:avLst/>
          </a:prstGeom>
        </p:spPr>
        <p:txBody>
          <a:bodyPr vert="horz" lIns="91440" tIns="45720" rIns="91440" bIns="45720" rtlCol="0" anchor="b">
            <a:noAutofit/>
          </a:bodyPr>
          <a:lstStyle/>
          <a:p>
            <a:pPr lvl="0">
              <a:lnSpc>
                <a:spcPts val="120"/>
              </a:lnSpc>
              <a:spcBef>
                <a:spcPct val="0"/>
              </a:spcBef>
              <a:defRPr/>
            </a:pP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5.2</a:t>
            </a:r>
            <a:r>
              <a:rPr kumimoji="0" lang="en-US" sz="2000" b="1" i="0" u="none" strike="noStrike" kern="1200" cap="none" spc="-100" normalizeH="0" noProof="0" dirty="0" smtClean="0">
                <a:ln>
                  <a:noFill/>
                </a:ln>
                <a:solidFill>
                  <a:schemeClr val="bg1">
                    <a:lumMod val="50000"/>
                  </a:schemeClr>
                </a:solidFill>
                <a:effectLst/>
                <a:uLnTx/>
                <a:uFillTx/>
                <a:latin typeface="+mj-lt"/>
                <a:ea typeface="+mj-ea"/>
                <a:cs typeface="+mj-cs"/>
              </a:rPr>
              <a:t> Wire and Rod Drawing</a:t>
            </a:r>
          </a:p>
          <a:p>
            <a:pPr lvl="0">
              <a:spcBef>
                <a:spcPct val="0"/>
              </a:spcBef>
              <a:defRPr/>
            </a:pPr>
            <a:r>
              <a:rPr lang="en-US" sz="2000" b="1" spc="-100" dirty="0" smtClean="0">
                <a:solidFill>
                  <a:schemeClr val="bg1">
                    <a:lumMod val="50000"/>
                  </a:schemeClr>
                </a:solidFill>
                <a:ea typeface="+mj-ea"/>
                <a:cs typeface="+mj-cs"/>
              </a:rPr>
              <a:t>5.2.2</a:t>
            </a:r>
            <a:r>
              <a:rPr lang="en-US" sz="6000" b="1" spc="-100" dirty="0" smtClean="0">
                <a:solidFill>
                  <a:schemeClr val="bg1">
                    <a:lumMod val="50000"/>
                  </a:schemeClr>
                </a:solidFill>
                <a:ea typeface="+mj-ea"/>
                <a:cs typeface="+mj-cs"/>
              </a:rPr>
              <a:t> </a:t>
            </a:r>
            <a:r>
              <a:rPr lang="en-US" sz="2000" b="1" dirty="0" smtClean="0">
                <a:solidFill>
                  <a:schemeClr val="bg1">
                    <a:lumMod val="50000"/>
                  </a:schemeClr>
                </a:solidFill>
              </a:rPr>
              <a:t>Wire and rod load estimation</a:t>
            </a:r>
            <a:endParaRPr lang="en-US" sz="2000" dirty="0" smtClean="0">
              <a:solidFill>
                <a:schemeClr val="bg1">
                  <a:lumMod val="50000"/>
                </a:schemeClr>
              </a:solidFill>
            </a:endParaRPr>
          </a:p>
          <a:p>
            <a:pPr lvl="0">
              <a:spcBef>
                <a:spcPct val="0"/>
              </a:spcBef>
              <a:defRPr/>
            </a:pPr>
            <a:endParaRPr lang="en-US" sz="700" b="1" dirty="0" smtClean="0">
              <a:solidFill>
                <a:schemeClr val="bg1">
                  <a:lumMod val="50000"/>
                </a:schemeClr>
              </a:solidFill>
            </a:endParaRPr>
          </a:p>
        </p:txBody>
      </p:sp>
      <p:sp>
        <p:nvSpPr>
          <p:cNvPr id="3072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8" name="Rectangle 8"/>
          <p:cNvSpPr>
            <a:spLocks noChangeArrowheads="1"/>
          </p:cNvSpPr>
          <p:nvPr/>
        </p:nvSpPr>
        <p:spPr bwMode="auto">
          <a:xfrm>
            <a:off x="0" y="809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6" name="Rectangle 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9"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1"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2"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5" name="Rectangle 7"/>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1"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4" name="Rectangle 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6"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7" name="Rectangle 11"/>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0" name="Rectangle 14"/>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2"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3" name="Rectangle 1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5" name="Rectangle 1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6" name="Rectangle 20"/>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3"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4"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9" name="Rectangle 7"/>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608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6089" name="Rectangle 9"/>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2" name="Rectangle 10"/>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4"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5" name="Rectangle 1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2"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5" name="Rectangle 11"/>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0"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3" name="Rectangle 11"/>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632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6329" name="Rectangle 9"/>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5" name="Rectangle 74"/>
          <p:cNvSpPr/>
          <p:nvPr/>
        </p:nvSpPr>
        <p:spPr>
          <a:xfrm>
            <a:off x="428596" y="1214422"/>
            <a:ext cx="7929618" cy="923330"/>
          </a:xfrm>
          <a:prstGeom prst="rect">
            <a:avLst/>
          </a:prstGeom>
        </p:spPr>
        <p:txBody>
          <a:bodyPr wrap="square">
            <a:spAutoFit/>
          </a:bodyPr>
          <a:lstStyle/>
          <a:p>
            <a:r>
              <a:rPr lang="en-US" b="1" i="1" dirty="0" smtClean="0">
                <a:solidFill>
                  <a:srgbClr val="C00000"/>
                </a:solidFill>
              </a:rPr>
              <a:t>Effective stress and strain for wire drawing: </a:t>
            </a:r>
            <a:r>
              <a:rPr lang="en-US" dirty="0" smtClean="0"/>
              <a:t>As in the extrusion process, the principle stresses along direction 2 and 3 are equal, due to wire </a:t>
            </a:r>
            <a:r>
              <a:rPr lang="en-US" dirty="0" err="1" smtClean="0"/>
              <a:t>axi</a:t>
            </a:r>
            <a:r>
              <a:rPr lang="en-US" dirty="0" smtClean="0"/>
              <a:t>-symmetric. Hence, the effective stress is obtained as follows;</a:t>
            </a:r>
            <a:endParaRPr lang="en-US" dirty="0"/>
          </a:p>
        </p:txBody>
      </p:sp>
      <p:sp>
        <p:nvSpPr>
          <p:cNvPr id="9011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5"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7"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8" name="Rectangle 6"/>
          <p:cNvSpPr>
            <a:spLocks noChangeArrowheads="1"/>
          </p:cNvSpPr>
          <p:nvPr/>
        </p:nvSpPr>
        <p:spPr bwMode="auto">
          <a:xfrm>
            <a:off x="0" y="809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1" name="Rectangle 60"/>
          <p:cNvSpPr/>
          <p:nvPr/>
        </p:nvSpPr>
        <p:spPr>
          <a:xfrm>
            <a:off x="428596" y="2143116"/>
            <a:ext cx="2543581" cy="369332"/>
          </a:xfrm>
          <a:prstGeom prst="rect">
            <a:avLst/>
          </a:prstGeom>
        </p:spPr>
        <p:txBody>
          <a:bodyPr wrap="none">
            <a:spAutoFit/>
          </a:bodyPr>
          <a:lstStyle/>
          <a:p>
            <a:r>
              <a:rPr lang="en-US" dirty="0" smtClean="0"/>
              <a:t>The principle strains are :</a:t>
            </a:r>
            <a:endParaRPr lang="en-US" dirty="0"/>
          </a:p>
        </p:txBody>
      </p:sp>
      <p:sp>
        <p:nvSpPr>
          <p:cNvPr id="104453"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4452" name="Object 4"/>
          <p:cNvGraphicFramePr>
            <a:graphicFrameLocks noChangeAspect="1"/>
          </p:cNvGraphicFramePr>
          <p:nvPr/>
        </p:nvGraphicFramePr>
        <p:xfrm>
          <a:off x="571472" y="2500306"/>
          <a:ext cx="2571768" cy="449610"/>
        </p:xfrm>
        <a:graphic>
          <a:graphicData uri="http://schemas.openxmlformats.org/presentationml/2006/ole">
            <mc:AlternateContent xmlns:mc="http://schemas.openxmlformats.org/markup-compatibility/2006">
              <mc:Choice xmlns:v="urn:schemas-microsoft-com:vml" Requires="v">
                <p:oleObj spid="_x0000_s106528" name="معادلة" r:id="rId4" imgW="1358310" imgH="241195" progId="Equation.3">
                  <p:embed/>
                </p:oleObj>
              </mc:Choice>
              <mc:Fallback>
                <p:oleObj name="معادلة" r:id="rId4" imgW="1358310" imgH="241195" progId="Equation.3">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1472" y="2500306"/>
                        <a:ext cx="2571768" cy="44961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4454" name="Rectangle 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5" name="Rectangle 64"/>
          <p:cNvSpPr/>
          <p:nvPr/>
        </p:nvSpPr>
        <p:spPr>
          <a:xfrm>
            <a:off x="500034" y="3000372"/>
            <a:ext cx="2839432" cy="369332"/>
          </a:xfrm>
          <a:prstGeom prst="rect">
            <a:avLst/>
          </a:prstGeom>
        </p:spPr>
        <p:txBody>
          <a:bodyPr wrap="none">
            <a:spAutoFit/>
          </a:bodyPr>
          <a:lstStyle/>
          <a:p>
            <a:r>
              <a:rPr lang="en-US" dirty="0" smtClean="0"/>
              <a:t>using the volume constancy </a:t>
            </a:r>
            <a:endParaRPr lang="en-US" dirty="0"/>
          </a:p>
        </p:txBody>
      </p:sp>
      <p:sp>
        <p:nvSpPr>
          <p:cNvPr id="10445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4455" name="Object 7"/>
          <p:cNvGraphicFramePr>
            <a:graphicFrameLocks noChangeAspect="1"/>
          </p:cNvGraphicFramePr>
          <p:nvPr/>
        </p:nvGraphicFramePr>
        <p:xfrm>
          <a:off x="500034" y="3429000"/>
          <a:ext cx="7340255" cy="428628"/>
        </p:xfrm>
        <a:graphic>
          <a:graphicData uri="http://schemas.openxmlformats.org/presentationml/2006/ole">
            <mc:AlternateContent xmlns:mc="http://schemas.openxmlformats.org/markup-compatibility/2006">
              <mc:Choice xmlns:v="urn:schemas-microsoft-com:vml" Requires="v">
                <p:oleObj spid="_x0000_s106529" name="معادلة" r:id="rId6" imgW="3911600" imgH="228600" progId="Equation.3">
                  <p:embed/>
                </p:oleObj>
              </mc:Choice>
              <mc:Fallback>
                <p:oleObj name="معادلة" r:id="rId6" imgW="3911600" imgH="228600" progId="Equation.3">
                  <p:embed/>
                  <p:pic>
                    <p:nvPicPr>
                      <p:cNvPr id="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0034" y="3429000"/>
                        <a:ext cx="7340255" cy="42862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4457"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9"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4458" name="Object 10"/>
          <p:cNvGraphicFramePr>
            <a:graphicFrameLocks noChangeAspect="1"/>
          </p:cNvGraphicFramePr>
          <p:nvPr/>
        </p:nvGraphicFramePr>
        <p:xfrm>
          <a:off x="571472" y="3929066"/>
          <a:ext cx="4857784" cy="1016169"/>
        </p:xfrm>
        <a:graphic>
          <a:graphicData uri="http://schemas.openxmlformats.org/presentationml/2006/ole">
            <mc:AlternateContent xmlns:mc="http://schemas.openxmlformats.org/markup-compatibility/2006">
              <mc:Choice xmlns:v="urn:schemas-microsoft-com:vml" Requires="v">
                <p:oleObj spid="_x0000_s106530" name="معادلة" r:id="rId8" imgW="1866090" imgH="393529" progId="Equation.3">
                  <p:embed/>
                </p:oleObj>
              </mc:Choice>
              <mc:Fallback>
                <p:oleObj name="معادلة" r:id="rId8" imgW="1866090" imgH="393529" progId="Equation.3">
                  <p:embed/>
                  <p:pic>
                    <p:nvPicPr>
                      <p:cNvPr id="0" name="Picture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71472" y="3929066"/>
                        <a:ext cx="4857784" cy="101616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4460"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 name="Rectangle 71"/>
          <p:cNvSpPr/>
          <p:nvPr/>
        </p:nvSpPr>
        <p:spPr>
          <a:xfrm>
            <a:off x="500034" y="5196677"/>
            <a:ext cx="2694584" cy="369332"/>
          </a:xfrm>
          <a:prstGeom prst="rect">
            <a:avLst/>
          </a:prstGeom>
        </p:spPr>
        <p:txBody>
          <a:bodyPr wrap="none">
            <a:spAutoFit/>
          </a:bodyPr>
          <a:lstStyle/>
          <a:p>
            <a:r>
              <a:rPr lang="en-US" dirty="0" smtClean="0"/>
              <a:t>Hence, the effective strain </a:t>
            </a:r>
            <a:endParaRPr lang="en-US" dirty="0"/>
          </a:p>
        </p:txBody>
      </p:sp>
      <p:sp>
        <p:nvSpPr>
          <p:cNvPr id="104462"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4461" name="Object 13"/>
          <p:cNvGraphicFramePr>
            <a:graphicFrameLocks noChangeAspect="1"/>
          </p:cNvGraphicFramePr>
          <p:nvPr/>
        </p:nvGraphicFramePr>
        <p:xfrm>
          <a:off x="3428992" y="4857760"/>
          <a:ext cx="4000528" cy="1095117"/>
        </p:xfrm>
        <a:graphic>
          <a:graphicData uri="http://schemas.openxmlformats.org/presentationml/2006/ole">
            <mc:AlternateContent xmlns:mc="http://schemas.openxmlformats.org/markup-compatibility/2006">
              <mc:Choice xmlns:v="urn:schemas-microsoft-com:vml" Requires="v">
                <p:oleObj spid="_x0000_s106531" name="معادلة" r:id="rId10" imgW="1701800" imgH="469900" progId="Equation.3">
                  <p:embed/>
                </p:oleObj>
              </mc:Choice>
              <mc:Fallback>
                <p:oleObj name="معادلة" r:id="rId10" imgW="1701800" imgH="469900" progId="Equation.3">
                  <p:embed/>
                  <p:pic>
                    <p:nvPicPr>
                      <p:cNvPr id="0" name="Picture 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428992" y="4857760"/>
                        <a:ext cx="4000528" cy="109511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4463" name="Rectangle 15"/>
          <p:cNvSpPr>
            <a:spLocks noChangeArrowheads="1"/>
          </p:cNvSpPr>
          <p:nvPr/>
        </p:nvSpPr>
        <p:spPr bwMode="auto">
          <a:xfrm>
            <a:off x="0" y="4667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7" name="Rectangle 76"/>
          <p:cNvSpPr/>
          <p:nvPr/>
        </p:nvSpPr>
        <p:spPr>
          <a:xfrm>
            <a:off x="547213" y="5857892"/>
            <a:ext cx="832472" cy="369332"/>
          </a:xfrm>
          <a:prstGeom prst="rect">
            <a:avLst/>
          </a:prstGeom>
        </p:spPr>
        <p:txBody>
          <a:bodyPr wrap="none">
            <a:spAutoFit/>
          </a:bodyPr>
          <a:lstStyle/>
          <a:p>
            <a:r>
              <a:rPr lang="en-US" dirty="0" smtClean="0"/>
              <a:t>where </a:t>
            </a:r>
            <a:endParaRPr lang="en-US" dirty="0"/>
          </a:p>
        </p:txBody>
      </p:sp>
      <p:sp>
        <p:nvSpPr>
          <p:cNvPr id="104465" name="Rectangle 1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4464" name="Object 16"/>
          <p:cNvGraphicFramePr>
            <a:graphicFrameLocks noChangeAspect="1"/>
          </p:cNvGraphicFramePr>
          <p:nvPr/>
        </p:nvGraphicFramePr>
        <p:xfrm>
          <a:off x="1500166" y="5786454"/>
          <a:ext cx="2286016" cy="529170"/>
        </p:xfrm>
        <a:graphic>
          <a:graphicData uri="http://schemas.openxmlformats.org/presentationml/2006/ole">
            <mc:AlternateContent xmlns:mc="http://schemas.openxmlformats.org/markup-compatibility/2006">
              <mc:Choice xmlns:v="urn:schemas-microsoft-com:vml" Requires="v">
                <p:oleObj spid="_x0000_s106532" name="معادلة" r:id="rId12" imgW="1028254" imgH="241195" progId="Equation.3">
                  <p:embed/>
                </p:oleObj>
              </mc:Choice>
              <mc:Fallback>
                <p:oleObj name="معادلة" r:id="rId12" imgW="1028254" imgH="241195" progId="Equation.3">
                  <p:embed/>
                  <p:pic>
                    <p:nvPicPr>
                      <p:cNvPr id="0" name="Picture 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500166" y="5786454"/>
                        <a:ext cx="2286016" cy="52917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4466" name="Rectangle 18"/>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FBFBEE19-23E5-4BEF-87B7-1007CC99E692}" type="datetime1">
              <a:rPr lang="en-US" smtClean="0"/>
              <a:t>20/3/2017</a:t>
            </a:fld>
            <a:endParaRPr lang="en-US" dirty="0"/>
          </a:p>
        </p:txBody>
      </p:sp>
      <p:sp>
        <p:nvSpPr>
          <p:cNvPr id="8" name="Footer Placeholder 7"/>
          <p:cNvSpPr>
            <a:spLocks noGrp="1"/>
          </p:cNvSpPr>
          <p:nvPr>
            <p:ph type="ftr" sz="quarter" idx="11"/>
          </p:nvPr>
        </p:nvSpPr>
        <p:spPr/>
        <p:txBody>
          <a:bodyPr/>
          <a:lstStyle/>
          <a:p>
            <a:r>
              <a:rPr lang="en-US" smtClean="0"/>
              <a:t>Chapter 5: Extrusion and rod drawing - IE252 </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31</a:t>
            </a:fld>
            <a:endParaRPr lang="en-US"/>
          </a:p>
        </p:txBody>
      </p:sp>
      <p:sp>
        <p:nvSpPr>
          <p:cNvPr id="10" name="Rectangle 2"/>
          <p:cNvSpPr txBox="1">
            <a:spLocks noChangeArrowheads="1"/>
          </p:cNvSpPr>
          <p:nvPr/>
        </p:nvSpPr>
        <p:spPr>
          <a:xfrm>
            <a:off x="214282" y="357166"/>
            <a:ext cx="7772400" cy="428620"/>
          </a:xfrm>
          <a:prstGeom prst="rect">
            <a:avLst/>
          </a:prstGeom>
        </p:spPr>
        <p:txBody>
          <a:bodyPr vert="horz" lIns="91440" tIns="45720" rIns="91440" bIns="45720" rtlCol="0" anchor="b">
            <a:noAutofit/>
          </a:bodyPr>
          <a:lstStyle/>
          <a:p>
            <a:pPr lvl="0">
              <a:spcBef>
                <a:spcPct val="0"/>
              </a:spcBef>
              <a:defRPr/>
            </a:pPr>
            <a:endParaRPr lang="en-US" sz="700" b="1" dirty="0" smtClean="0">
              <a:solidFill>
                <a:schemeClr val="bg1">
                  <a:lumMod val="50000"/>
                </a:schemeClr>
              </a:solidFill>
            </a:endParaRPr>
          </a:p>
        </p:txBody>
      </p:sp>
      <p:sp>
        <p:nvSpPr>
          <p:cNvPr id="12" name="Rectangle 11"/>
          <p:cNvSpPr/>
          <p:nvPr/>
        </p:nvSpPr>
        <p:spPr>
          <a:xfrm>
            <a:off x="428596" y="785795"/>
            <a:ext cx="7786742" cy="923330"/>
          </a:xfrm>
          <a:prstGeom prst="rect">
            <a:avLst/>
          </a:prstGeom>
        </p:spPr>
        <p:txBody>
          <a:bodyPr wrap="square">
            <a:spAutoFit/>
          </a:bodyPr>
          <a:lstStyle/>
          <a:p>
            <a:endParaRPr lang="en-US" dirty="0" smtClean="0"/>
          </a:p>
          <a:p>
            <a:r>
              <a:rPr lang="en-US" b="1" i="1" dirty="0" smtClean="0">
                <a:solidFill>
                  <a:srgbClr val="C00000"/>
                </a:solidFill>
              </a:rPr>
              <a:t> </a:t>
            </a:r>
            <a:endParaRPr lang="en-US" dirty="0" smtClean="0">
              <a:solidFill>
                <a:srgbClr val="C00000"/>
              </a:solidFill>
            </a:endParaRPr>
          </a:p>
          <a:p>
            <a:r>
              <a:rPr lang="en-US" dirty="0" smtClean="0"/>
              <a:t> </a:t>
            </a:r>
            <a:endParaRPr lang="en-US" b="1" i="1" dirty="0"/>
          </a:p>
        </p:txBody>
      </p:sp>
      <p:sp>
        <p:nvSpPr>
          <p:cNvPr id="16" name="Rectangle 2"/>
          <p:cNvSpPr txBox="1">
            <a:spLocks noChangeArrowheads="1"/>
          </p:cNvSpPr>
          <p:nvPr/>
        </p:nvSpPr>
        <p:spPr>
          <a:xfrm>
            <a:off x="357158" y="1000116"/>
            <a:ext cx="7772400" cy="428620"/>
          </a:xfrm>
          <a:prstGeom prst="rect">
            <a:avLst/>
          </a:prstGeom>
        </p:spPr>
        <p:txBody>
          <a:bodyPr vert="horz" lIns="91440" tIns="45720" rIns="91440" bIns="45720" rtlCol="0" anchor="b">
            <a:noAutofit/>
          </a:bodyPr>
          <a:lstStyle/>
          <a:p>
            <a:pPr lvl="0">
              <a:lnSpc>
                <a:spcPts val="120"/>
              </a:lnSpc>
              <a:spcBef>
                <a:spcPct val="0"/>
              </a:spcBef>
              <a:defRPr/>
            </a:pP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5.2</a:t>
            </a:r>
            <a:r>
              <a:rPr kumimoji="0" lang="en-US" sz="2000" b="1" i="0" u="none" strike="noStrike" kern="1200" cap="none" spc="-100" normalizeH="0" noProof="0" dirty="0" smtClean="0">
                <a:ln>
                  <a:noFill/>
                </a:ln>
                <a:solidFill>
                  <a:schemeClr val="bg1">
                    <a:lumMod val="50000"/>
                  </a:schemeClr>
                </a:solidFill>
                <a:effectLst/>
                <a:uLnTx/>
                <a:uFillTx/>
                <a:latin typeface="+mj-lt"/>
                <a:ea typeface="+mj-ea"/>
                <a:cs typeface="+mj-cs"/>
              </a:rPr>
              <a:t> Wire and Rod Drawing</a:t>
            </a:r>
          </a:p>
          <a:p>
            <a:pPr lvl="0">
              <a:spcBef>
                <a:spcPct val="0"/>
              </a:spcBef>
              <a:defRPr/>
            </a:pPr>
            <a:r>
              <a:rPr lang="en-US" sz="2000" b="1" spc="-100" dirty="0" smtClean="0">
                <a:solidFill>
                  <a:schemeClr val="bg1">
                    <a:lumMod val="50000"/>
                  </a:schemeClr>
                </a:solidFill>
                <a:ea typeface="+mj-ea"/>
                <a:cs typeface="+mj-cs"/>
              </a:rPr>
              <a:t>5.2.2</a:t>
            </a:r>
            <a:r>
              <a:rPr lang="en-US" sz="6000" b="1" spc="-100" dirty="0" smtClean="0">
                <a:solidFill>
                  <a:schemeClr val="bg1">
                    <a:lumMod val="50000"/>
                  </a:schemeClr>
                </a:solidFill>
                <a:ea typeface="+mj-ea"/>
                <a:cs typeface="+mj-cs"/>
              </a:rPr>
              <a:t> </a:t>
            </a:r>
            <a:r>
              <a:rPr lang="en-US" sz="2000" b="1" dirty="0" smtClean="0">
                <a:solidFill>
                  <a:schemeClr val="bg1">
                    <a:lumMod val="50000"/>
                  </a:schemeClr>
                </a:solidFill>
              </a:rPr>
              <a:t>Wire and rod load estimation</a:t>
            </a:r>
            <a:endParaRPr lang="en-US" sz="2000" dirty="0" smtClean="0">
              <a:solidFill>
                <a:schemeClr val="bg1">
                  <a:lumMod val="50000"/>
                </a:schemeClr>
              </a:solidFill>
            </a:endParaRPr>
          </a:p>
          <a:p>
            <a:pPr lvl="0">
              <a:spcBef>
                <a:spcPct val="0"/>
              </a:spcBef>
              <a:defRPr/>
            </a:pPr>
            <a:endParaRPr lang="en-US" sz="700" b="1" dirty="0" smtClean="0">
              <a:solidFill>
                <a:schemeClr val="bg1">
                  <a:lumMod val="50000"/>
                </a:schemeClr>
              </a:solidFill>
            </a:endParaRPr>
          </a:p>
        </p:txBody>
      </p:sp>
      <p:sp>
        <p:nvSpPr>
          <p:cNvPr id="3072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8" name="Rectangle 8"/>
          <p:cNvSpPr>
            <a:spLocks noChangeArrowheads="1"/>
          </p:cNvSpPr>
          <p:nvPr/>
        </p:nvSpPr>
        <p:spPr bwMode="auto">
          <a:xfrm>
            <a:off x="0" y="809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6" name="Rectangle 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9"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1"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2"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5" name="Rectangle 7"/>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1"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4" name="Rectangle 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6"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7" name="Rectangle 11"/>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0" name="Rectangle 14"/>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2"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3" name="Rectangle 1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5" name="Rectangle 1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6" name="Rectangle 20"/>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3"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4"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9" name="Rectangle 7"/>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608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6089" name="Rectangle 9"/>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2" name="Rectangle 10"/>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4"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5" name="Rectangle 1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2"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5" name="Rectangle 11"/>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0"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3" name="Rectangle 11"/>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632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6329" name="Rectangle 9"/>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5" name="Rectangle 74"/>
          <p:cNvSpPr/>
          <p:nvPr/>
        </p:nvSpPr>
        <p:spPr>
          <a:xfrm>
            <a:off x="428596" y="1214422"/>
            <a:ext cx="7929618" cy="646331"/>
          </a:xfrm>
          <a:prstGeom prst="rect">
            <a:avLst/>
          </a:prstGeom>
        </p:spPr>
        <p:txBody>
          <a:bodyPr wrap="square">
            <a:spAutoFit/>
          </a:bodyPr>
          <a:lstStyle/>
          <a:p>
            <a:r>
              <a:rPr lang="en-US" b="1" i="1" dirty="0" smtClean="0">
                <a:solidFill>
                  <a:srgbClr val="C00000"/>
                </a:solidFill>
              </a:rPr>
              <a:t>Definition: Reduction of area:</a:t>
            </a:r>
            <a:r>
              <a:rPr lang="en-US" dirty="0" smtClean="0">
                <a:solidFill>
                  <a:srgbClr val="C00000"/>
                </a:solidFill>
              </a:rPr>
              <a:t> </a:t>
            </a:r>
          </a:p>
          <a:p>
            <a:r>
              <a:rPr lang="en-US" dirty="0" smtClean="0"/>
              <a:t>The reduction of area in wire drawing “</a:t>
            </a:r>
            <a:r>
              <a:rPr lang="en-US" i="1" dirty="0" smtClean="0"/>
              <a:t>r”</a:t>
            </a:r>
            <a:r>
              <a:rPr lang="en-US" dirty="0" smtClean="0"/>
              <a:t>  is defined as follows</a:t>
            </a:r>
            <a:endParaRPr lang="en-US" dirty="0"/>
          </a:p>
        </p:txBody>
      </p:sp>
      <p:sp>
        <p:nvSpPr>
          <p:cNvPr id="9011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5"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7"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8" name="Rectangle 6"/>
          <p:cNvSpPr>
            <a:spLocks noChangeArrowheads="1"/>
          </p:cNvSpPr>
          <p:nvPr/>
        </p:nvSpPr>
        <p:spPr bwMode="auto">
          <a:xfrm>
            <a:off x="0" y="809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3"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4" name="Rectangle 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7"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9"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0"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2"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3" name="Rectangle 15"/>
          <p:cNvSpPr>
            <a:spLocks noChangeArrowheads="1"/>
          </p:cNvSpPr>
          <p:nvPr/>
        </p:nvSpPr>
        <p:spPr bwMode="auto">
          <a:xfrm>
            <a:off x="0" y="4667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5" name="Rectangle 1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6" name="Rectangle 18"/>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8"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4467" name="Object 19"/>
          <p:cNvGraphicFramePr>
            <a:graphicFrameLocks noChangeAspect="1"/>
          </p:cNvGraphicFramePr>
          <p:nvPr/>
        </p:nvGraphicFramePr>
        <p:xfrm>
          <a:off x="571472" y="1928802"/>
          <a:ext cx="3312937" cy="1000132"/>
        </p:xfrm>
        <a:graphic>
          <a:graphicData uri="http://schemas.openxmlformats.org/presentationml/2006/ole">
            <mc:AlternateContent xmlns:mc="http://schemas.openxmlformats.org/markup-compatibility/2006">
              <mc:Choice xmlns:v="urn:schemas-microsoft-com:vml" Requires="v">
                <p:oleObj spid="_x0000_s104481" name="معادلة" r:id="rId4" imgW="1511300" imgH="457200" progId="Equation.3">
                  <p:embed/>
                </p:oleObj>
              </mc:Choice>
              <mc:Fallback>
                <p:oleObj name="معادلة" r:id="rId4" imgW="1511300" imgH="457200" progId="Equation.3">
                  <p:embed/>
                  <p:pic>
                    <p:nvPicPr>
                      <p:cNvPr id="0" name="Picture 1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1472" y="1928802"/>
                        <a:ext cx="3312937" cy="100013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4469" name="Rectangle 21"/>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71" name="Rectangle 2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4470" name="Object 22"/>
          <p:cNvGraphicFramePr>
            <a:graphicFrameLocks noChangeAspect="1"/>
          </p:cNvGraphicFramePr>
          <p:nvPr/>
        </p:nvGraphicFramePr>
        <p:xfrm>
          <a:off x="571472" y="3000371"/>
          <a:ext cx="2928958" cy="1171583"/>
        </p:xfrm>
        <a:graphic>
          <a:graphicData uri="http://schemas.openxmlformats.org/presentationml/2006/ole">
            <mc:AlternateContent xmlns:mc="http://schemas.openxmlformats.org/markup-compatibility/2006">
              <mc:Choice xmlns:v="urn:schemas-microsoft-com:vml" Requires="v">
                <p:oleObj spid="_x0000_s104482" name="معادلة" r:id="rId6" imgW="1143000" imgH="457200" progId="Equation.3">
                  <p:embed/>
                </p:oleObj>
              </mc:Choice>
              <mc:Fallback>
                <p:oleObj name="معادلة" r:id="rId6" imgW="1143000" imgH="457200" progId="Equation.3">
                  <p:embed/>
                  <p:pic>
                    <p:nvPicPr>
                      <p:cNvPr id="0" name="Picture 2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1472" y="3000371"/>
                        <a:ext cx="2928958" cy="117158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4472" name="Rectangle 24"/>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A87746F2-4895-478A-B174-2526A7D2347B}" type="datetime1">
              <a:rPr lang="en-US" smtClean="0"/>
              <a:t>20/3/2017</a:t>
            </a:fld>
            <a:endParaRPr lang="en-US" dirty="0"/>
          </a:p>
        </p:txBody>
      </p:sp>
      <p:sp>
        <p:nvSpPr>
          <p:cNvPr id="8" name="Footer Placeholder 7"/>
          <p:cNvSpPr>
            <a:spLocks noGrp="1"/>
          </p:cNvSpPr>
          <p:nvPr>
            <p:ph type="ftr" sz="quarter" idx="11"/>
          </p:nvPr>
        </p:nvSpPr>
        <p:spPr/>
        <p:txBody>
          <a:bodyPr/>
          <a:lstStyle/>
          <a:p>
            <a:r>
              <a:rPr lang="en-US" smtClean="0"/>
              <a:t>Chapter 5: Extrusion and rod drawing - IE252 </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32</a:t>
            </a:fld>
            <a:endParaRPr lang="en-US"/>
          </a:p>
        </p:txBody>
      </p:sp>
      <p:sp>
        <p:nvSpPr>
          <p:cNvPr id="10" name="Rectangle 2"/>
          <p:cNvSpPr txBox="1">
            <a:spLocks noChangeArrowheads="1"/>
          </p:cNvSpPr>
          <p:nvPr/>
        </p:nvSpPr>
        <p:spPr>
          <a:xfrm>
            <a:off x="214282" y="357166"/>
            <a:ext cx="7772400" cy="428620"/>
          </a:xfrm>
          <a:prstGeom prst="rect">
            <a:avLst/>
          </a:prstGeom>
        </p:spPr>
        <p:txBody>
          <a:bodyPr vert="horz" lIns="91440" tIns="45720" rIns="91440" bIns="45720" rtlCol="0" anchor="b">
            <a:noAutofit/>
          </a:bodyPr>
          <a:lstStyle/>
          <a:p>
            <a:pPr lvl="0">
              <a:spcBef>
                <a:spcPct val="0"/>
              </a:spcBef>
              <a:defRPr/>
            </a:pPr>
            <a:endParaRPr lang="en-US" sz="700" b="1" dirty="0" smtClean="0">
              <a:solidFill>
                <a:schemeClr val="bg1">
                  <a:lumMod val="50000"/>
                </a:schemeClr>
              </a:solidFill>
            </a:endParaRPr>
          </a:p>
        </p:txBody>
      </p:sp>
      <p:sp>
        <p:nvSpPr>
          <p:cNvPr id="12" name="Rectangle 11"/>
          <p:cNvSpPr/>
          <p:nvPr/>
        </p:nvSpPr>
        <p:spPr>
          <a:xfrm>
            <a:off x="428596" y="785795"/>
            <a:ext cx="7786742" cy="923330"/>
          </a:xfrm>
          <a:prstGeom prst="rect">
            <a:avLst/>
          </a:prstGeom>
        </p:spPr>
        <p:txBody>
          <a:bodyPr wrap="square">
            <a:spAutoFit/>
          </a:bodyPr>
          <a:lstStyle/>
          <a:p>
            <a:endParaRPr lang="en-US" dirty="0" smtClean="0"/>
          </a:p>
          <a:p>
            <a:r>
              <a:rPr lang="en-US" b="1" i="1" dirty="0" smtClean="0">
                <a:solidFill>
                  <a:srgbClr val="C00000"/>
                </a:solidFill>
              </a:rPr>
              <a:t> </a:t>
            </a:r>
            <a:endParaRPr lang="en-US" dirty="0" smtClean="0">
              <a:solidFill>
                <a:srgbClr val="C00000"/>
              </a:solidFill>
            </a:endParaRPr>
          </a:p>
          <a:p>
            <a:r>
              <a:rPr lang="en-US" dirty="0" smtClean="0"/>
              <a:t> </a:t>
            </a:r>
            <a:endParaRPr lang="en-US" b="1" i="1" dirty="0"/>
          </a:p>
        </p:txBody>
      </p:sp>
      <p:sp>
        <p:nvSpPr>
          <p:cNvPr id="16" name="Rectangle 2"/>
          <p:cNvSpPr txBox="1">
            <a:spLocks noChangeArrowheads="1"/>
          </p:cNvSpPr>
          <p:nvPr/>
        </p:nvSpPr>
        <p:spPr>
          <a:xfrm>
            <a:off x="357158" y="1000116"/>
            <a:ext cx="7772400" cy="428620"/>
          </a:xfrm>
          <a:prstGeom prst="rect">
            <a:avLst/>
          </a:prstGeom>
        </p:spPr>
        <p:txBody>
          <a:bodyPr vert="horz" lIns="91440" tIns="45720" rIns="91440" bIns="45720" rtlCol="0" anchor="b">
            <a:noAutofit/>
          </a:bodyPr>
          <a:lstStyle/>
          <a:p>
            <a:pPr lvl="0">
              <a:lnSpc>
                <a:spcPts val="120"/>
              </a:lnSpc>
              <a:spcBef>
                <a:spcPct val="0"/>
              </a:spcBef>
              <a:defRPr/>
            </a:pP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5.2</a:t>
            </a:r>
            <a:r>
              <a:rPr kumimoji="0" lang="en-US" sz="2000" b="1" i="0" u="none" strike="noStrike" kern="1200" cap="none" spc="-100" normalizeH="0" noProof="0" dirty="0" smtClean="0">
                <a:ln>
                  <a:noFill/>
                </a:ln>
                <a:solidFill>
                  <a:schemeClr val="bg1">
                    <a:lumMod val="50000"/>
                  </a:schemeClr>
                </a:solidFill>
                <a:effectLst/>
                <a:uLnTx/>
                <a:uFillTx/>
                <a:latin typeface="+mj-lt"/>
                <a:ea typeface="+mj-ea"/>
                <a:cs typeface="+mj-cs"/>
              </a:rPr>
              <a:t> Wire and Rod Drawing</a:t>
            </a:r>
          </a:p>
          <a:p>
            <a:pPr lvl="0">
              <a:spcBef>
                <a:spcPct val="0"/>
              </a:spcBef>
              <a:defRPr/>
            </a:pPr>
            <a:r>
              <a:rPr lang="en-US" sz="2000" b="1" spc="-100" dirty="0" smtClean="0">
                <a:solidFill>
                  <a:schemeClr val="bg1">
                    <a:lumMod val="50000"/>
                  </a:schemeClr>
                </a:solidFill>
                <a:ea typeface="+mj-ea"/>
                <a:cs typeface="+mj-cs"/>
              </a:rPr>
              <a:t>5.2.2</a:t>
            </a:r>
            <a:r>
              <a:rPr lang="en-US" sz="6000" b="1" spc="-100" dirty="0" smtClean="0">
                <a:solidFill>
                  <a:schemeClr val="bg1">
                    <a:lumMod val="50000"/>
                  </a:schemeClr>
                </a:solidFill>
                <a:ea typeface="+mj-ea"/>
                <a:cs typeface="+mj-cs"/>
              </a:rPr>
              <a:t> </a:t>
            </a:r>
            <a:r>
              <a:rPr lang="en-US" sz="2000" b="1" dirty="0" smtClean="0">
                <a:solidFill>
                  <a:schemeClr val="bg1">
                    <a:lumMod val="50000"/>
                  </a:schemeClr>
                </a:solidFill>
              </a:rPr>
              <a:t>Wire and rod load estimation</a:t>
            </a:r>
            <a:endParaRPr lang="en-US" sz="2000" dirty="0" smtClean="0">
              <a:solidFill>
                <a:schemeClr val="bg1">
                  <a:lumMod val="50000"/>
                </a:schemeClr>
              </a:solidFill>
            </a:endParaRPr>
          </a:p>
          <a:p>
            <a:pPr lvl="0">
              <a:spcBef>
                <a:spcPct val="0"/>
              </a:spcBef>
              <a:defRPr/>
            </a:pPr>
            <a:endParaRPr lang="en-US" sz="700" b="1" dirty="0" smtClean="0">
              <a:solidFill>
                <a:schemeClr val="bg1">
                  <a:lumMod val="50000"/>
                </a:schemeClr>
              </a:solidFill>
            </a:endParaRPr>
          </a:p>
        </p:txBody>
      </p:sp>
      <p:sp>
        <p:nvSpPr>
          <p:cNvPr id="3072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8" name="Rectangle 8"/>
          <p:cNvSpPr>
            <a:spLocks noChangeArrowheads="1"/>
          </p:cNvSpPr>
          <p:nvPr/>
        </p:nvSpPr>
        <p:spPr bwMode="auto">
          <a:xfrm>
            <a:off x="0" y="809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6" name="Rectangle 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9"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1"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2"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5" name="Rectangle 7"/>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1"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4" name="Rectangle 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6"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7" name="Rectangle 11"/>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0" name="Rectangle 14"/>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2"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3" name="Rectangle 1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5" name="Rectangle 1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6" name="Rectangle 20"/>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3"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4"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9" name="Rectangle 7"/>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608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6089" name="Rectangle 9"/>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2" name="Rectangle 10"/>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4"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5" name="Rectangle 1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2"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5" name="Rectangle 11"/>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0"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3" name="Rectangle 11"/>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632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6329" name="Rectangle 9"/>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5"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7"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8" name="Rectangle 6"/>
          <p:cNvSpPr>
            <a:spLocks noChangeArrowheads="1"/>
          </p:cNvSpPr>
          <p:nvPr/>
        </p:nvSpPr>
        <p:spPr bwMode="auto">
          <a:xfrm>
            <a:off x="0" y="809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3"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4" name="Rectangle 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7"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9"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0"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2"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3" name="Rectangle 15"/>
          <p:cNvSpPr>
            <a:spLocks noChangeArrowheads="1"/>
          </p:cNvSpPr>
          <p:nvPr/>
        </p:nvSpPr>
        <p:spPr bwMode="auto">
          <a:xfrm>
            <a:off x="0" y="4667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5" name="Rectangle 1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6" name="Rectangle 18"/>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8"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9" name="Rectangle 21"/>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71" name="Rectangle 2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72" name="Rectangle 24"/>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6" name="Rectangle 85"/>
          <p:cNvSpPr/>
          <p:nvPr/>
        </p:nvSpPr>
        <p:spPr>
          <a:xfrm>
            <a:off x="428596" y="1285860"/>
            <a:ext cx="7929618" cy="1200329"/>
          </a:xfrm>
          <a:prstGeom prst="rect">
            <a:avLst/>
          </a:prstGeom>
        </p:spPr>
        <p:txBody>
          <a:bodyPr wrap="square">
            <a:spAutoFit/>
          </a:bodyPr>
          <a:lstStyle/>
          <a:p>
            <a:r>
              <a:rPr lang="en-US" b="1" i="1" dirty="0" smtClean="0">
                <a:solidFill>
                  <a:srgbClr val="C00000"/>
                </a:solidFill>
              </a:rPr>
              <a:t>Load Estimation: </a:t>
            </a:r>
          </a:p>
          <a:p>
            <a:r>
              <a:rPr lang="en-US" dirty="0" smtClean="0"/>
              <a:t>Similar to the  extrusion process, the external pressure is obtained by equating external work of the drawing force to the internal work of deformation (</a:t>
            </a:r>
            <a:r>
              <a:rPr lang="en-US" i="1" dirty="0" err="1" smtClean="0"/>
              <a:t>W</a:t>
            </a:r>
            <a:r>
              <a:rPr lang="en-US" i="1" baseline="-25000" dirty="0" err="1" smtClean="0"/>
              <a:t>ext</a:t>
            </a:r>
            <a:r>
              <a:rPr lang="en-US" i="1" dirty="0" smtClean="0"/>
              <a:t>=</a:t>
            </a:r>
            <a:r>
              <a:rPr lang="en-US" i="1" dirty="0" err="1" smtClean="0"/>
              <a:t>W</a:t>
            </a:r>
            <a:r>
              <a:rPr lang="en-US" i="1" baseline="-25000" dirty="0" err="1" smtClean="0"/>
              <a:t>int</a:t>
            </a:r>
            <a:r>
              <a:rPr lang="en-US" dirty="0" smtClean="0"/>
              <a:t>), where </a:t>
            </a:r>
            <a:endParaRPr lang="en-US" dirty="0"/>
          </a:p>
        </p:txBody>
      </p:sp>
      <p:sp>
        <p:nvSpPr>
          <p:cNvPr id="10854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8548" name="Object 4"/>
          <p:cNvGraphicFramePr>
            <a:graphicFrameLocks noChangeAspect="1"/>
          </p:cNvGraphicFramePr>
          <p:nvPr/>
        </p:nvGraphicFramePr>
        <p:xfrm>
          <a:off x="1285852" y="2143116"/>
          <a:ext cx="1695781" cy="428604"/>
        </p:xfrm>
        <a:graphic>
          <a:graphicData uri="http://schemas.openxmlformats.org/presentationml/2006/ole">
            <mc:AlternateContent xmlns:mc="http://schemas.openxmlformats.org/markup-compatibility/2006">
              <mc:Choice xmlns:v="urn:schemas-microsoft-com:vml" Requires="v">
                <p:oleObj spid="_x0000_s108630" name="معادلة" r:id="rId4" imgW="863225" imgH="215806" progId="Equation.3">
                  <p:embed/>
                </p:oleObj>
              </mc:Choice>
              <mc:Fallback>
                <p:oleObj name="معادلة" r:id="rId4" imgW="863225" imgH="215806" progId="Equation.3">
                  <p:embed/>
                  <p:pic>
                    <p:nvPicPr>
                      <p:cNvPr id="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85852" y="2143116"/>
                        <a:ext cx="1695781" cy="42860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8550" name="Rectangle 6"/>
          <p:cNvSpPr>
            <a:spLocks noChangeArrowheads="1"/>
          </p:cNvSpPr>
          <p:nvPr/>
        </p:nvSpPr>
        <p:spPr bwMode="auto">
          <a:xfrm>
            <a:off x="0" y="2190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2"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8551" name="Object 7"/>
          <p:cNvGraphicFramePr>
            <a:graphicFrameLocks noChangeAspect="1"/>
          </p:cNvGraphicFramePr>
          <p:nvPr/>
        </p:nvGraphicFramePr>
        <p:xfrm>
          <a:off x="500034" y="2714620"/>
          <a:ext cx="3699094" cy="785818"/>
        </p:xfrm>
        <a:graphic>
          <a:graphicData uri="http://schemas.openxmlformats.org/presentationml/2006/ole">
            <mc:AlternateContent xmlns:mc="http://schemas.openxmlformats.org/markup-compatibility/2006">
              <mc:Choice xmlns:v="urn:schemas-microsoft-com:vml" Requires="v">
                <p:oleObj spid="_x0000_s108631" name="معادلة" r:id="rId6" imgW="1841500" imgH="393700" progId="Equation.3">
                  <p:embed/>
                </p:oleObj>
              </mc:Choice>
              <mc:Fallback>
                <p:oleObj name="معادلة" r:id="rId6" imgW="1841500" imgH="393700" progId="Equation.3">
                  <p:embed/>
                  <p:pic>
                    <p:nvPicPr>
                      <p:cNvPr id="0"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0034" y="2714620"/>
                        <a:ext cx="3699094" cy="78581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8553" name="Rectangle 9"/>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5"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6" name="Rectangle 12"/>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8"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8557" name="Object 13"/>
          <p:cNvGraphicFramePr>
            <a:graphicFrameLocks noChangeAspect="1"/>
          </p:cNvGraphicFramePr>
          <p:nvPr/>
        </p:nvGraphicFramePr>
        <p:xfrm>
          <a:off x="500034" y="3500438"/>
          <a:ext cx="2071702" cy="460378"/>
        </p:xfrm>
        <a:graphic>
          <a:graphicData uri="http://schemas.openxmlformats.org/presentationml/2006/ole">
            <mc:AlternateContent xmlns:mc="http://schemas.openxmlformats.org/markup-compatibility/2006">
              <mc:Choice xmlns:v="urn:schemas-microsoft-com:vml" Requires="v">
                <p:oleObj spid="_x0000_s108632" name="معادلة" r:id="rId8" imgW="1028700" imgH="228600" progId="Equation.3">
                  <p:embed/>
                </p:oleObj>
              </mc:Choice>
              <mc:Fallback>
                <p:oleObj name="معادلة" r:id="rId8" imgW="1028700" imgH="228600" progId="Equation.3">
                  <p:embed/>
                  <p:pic>
                    <p:nvPicPr>
                      <p:cNvPr id="0" name="Picture 1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0034" y="3500438"/>
                        <a:ext cx="2071702" cy="46037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8559" name="Rectangle 15"/>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7" name="Rectangle 86"/>
          <p:cNvSpPr/>
          <p:nvPr/>
        </p:nvSpPr>
        <p:spPr>
          <a:xfrm>
            <a:off x="2714612" y="3571876"/>
            <a:ext cx="832472" cy="369332"/>
          </a:xfrm>
          <a:prstGeom prst="rect">
            <a:avLst/>
          </a:prstGeom>
        </p:spPr>
        <p:txBody>
          <a:bodyPr wrap="none">
            <a:spAutoFit/>
          </a:bodyPr>
          <a:lstStyle/>
          <a:p>
            <a:r>
              <a:rPr lang="en-US" dirty="0" smtClean="0"/>
              <a:t>where </a:t>
            </a:r>
            <a:endParaRPr lang="en-US" dirty="0"/>
          </a:p>
        </p:txBody>
      </p:sp>
      <p:sp>
        <p:nvSpPr>
          <p:cNvPr id="108561" name="Rectangle 1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8560" name="Object 16"/>
          <p:cNvGraphicFramePr>
            <a:graphicFrameLocks noChangeAspect="1"/>
          </p:cNvGraphicFramePr>
          <p:nvPr/>
        </p:nvGraphicFramePr>
        <p:xfrm>
          <a:off x="3571868" y="3429000"/>
          <a:ext cx="1428760" cy="643727"/>
        </p:xfrm>
        <a:graphic>
          <a:graphicData uri="http://schemas.openxmlformats.org/presentationml/2006/ole">
            <mc:AlternateContent xmlns:mc="http://schemas.openxmlformats.org/markup-compatibility/2006">
              <mc:Choice xmlns:v="urn:schemas-microsoft-com:vml" Requires="v">
                <p:oleObj spid="_x0000_s108633" name="معادلة" r:id="rId10" imgW="863225" imgH="393529" progId="Equation.3">
                  <p:embed/>
                </p:oleObj>
              </mc:Choice>
              <mc:Fallback>
                <p:oleObj name="معادلة" r:id="rId10" imgW="863225" imgH="393529" progId="Equation.3">
                  <p:embed/>
                  <p:pic>
                    <p:nvPicPr>
                      <p:cNvPr id="0" name="Picture 1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571868" y="3429000"/>
                        <a:ext cx="1428760" cy="64372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8562" name="Rectangle 18"/>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 name="Rectangle 89"/>
          <p:cNvSpPr/>
          <p:nvPr/>
        </p:nvSpPr>
        <p:spPr>
          <a:xfrm>
            <a:off x="4572000" y="2857496"/>
            <a:ext cx="461986" cy="369332"/>
          </a:xfrm>
          <a:prstGeom prst="rect">
            <a:avLst/>
          </a:prstGeom>
        </p:spPr>
        <p:txBody>
          <a:bodyPr wrap="none">
            <a:spAutoFit/>
          </a:bodyPr>
          <a:lstStyle/>
          <a:p>
            <a:r>
              <a:rPr lang="en-US" dirty="0" smtClean="0"/>
              <a:t>OR</a:t>
            </a:r>
            <a:endParaRPr lang="en-US" dirty="0"/>
          </a:p>
        </p:txBody>
      </p:sp>
      <p:sp>
        <p:nvSpPr>
          <p:cNvPr id="108564"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8563" name="Object 19"/>
          <p:cNvGraphicFramePr>
            <a:graphicFrameLocks noChangeAspect="1"/>
          </p:cNvGraphicFramePr>
          <p:nvPr/>
        </p:nvGraphicFramePr>
        <p:xfrm>
          <a:off x="500034" y="4286256"/>
          <a:ext cx="4560602" cy="500066"/>
        </p:xfrm>
        <a:graphic>
          <a:graphicData uri="http://schemas.openxmlformats.org/presentationml/2006/ole">
            <mc:AlternateContent xmlns:mc="http://schemas.openxmlformats.org/markup-compatibility/2006">
              <mc:Choice xmlns:v="urn:schemas-microsoft-com:vml" Requires="v">
                <p:oleObj spid="_x0000_s108634" name="معادلة" r:id="rId12" imgW="2171700" imgH="241300" progId="Equation.3">
                  <p:embed/>
                </p:oleObj>
              </mc:Choice>
              <mc:Fallback>
                <p:oleObj name="معادلة" r:id="rId12" imgW="2171700" imgH="241300" progId="Equation.3">
                  <p:embed/>
                  <p:pic>
                    <p:nvPicPr>
                      <p:cNvPr id="0" name="Picture 19"/>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00034" y="4286256"/>
                        <a:ext cx="4560602" cy="50006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8565" name="Rectangle 21"/>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4" name="Rectangle 93"/>
          <p:cNvSpPr/>
          <p:nvPr/>
        </p:nvSpPr>
        <p:spPr>
          <a:xfrm>
            <a:off x="6000760" y="3500438"/>
            <a:ext cx="759952" cy="369332"/>
          </a:xfrm>
          <a:prstGeom prst="rect">
            <a:avLst/>
          </a:prstGeom>
        </p:spPr>
        <p:txBody>
          <a:bodyPr wrap="none">
            <a:spAutoFit/>
          </a:bodyPr>
          <a:lstStyle/>
          <a:p>
            <a:r>
              <a:rPr lang="en-US" dirty="0" err="1" smtClean="0"/>
              <a:t>Eq</a:t>
            </a:r>
            <a:r>
              <a:rPr lang="en-US" dirty="0" smtClean="0"/>
              <a:t> 5.8</a:t>
            </a:r>
            <a:endParaRPr lang="en-US" dirty="0"/>
          </a:p>
        </p:txBody>
      </p:sp>
      <p:sp>
        <p:nvSpPr>
          <p:cNvPr id="95" name="Rectangle 94"/>
          <p:cNvSpPr/>
          <p:nvPr/>
        </p:nvSpPr>
        <p:spPr>
          <a:xfrm>
            <a:off x="6000760" y="4357694"/>
            <a:ext cx="759952" cy="369332"/>
          </a:xfrm>
          <a:prstGeom prst="rect">
            <a:avLst/>
          </a:prstGeom>
        </p:spPr>
        <p:txBody>
          <a:bodyPr wrap="square">
            <a:spAutoFit/>
          </a:bodyPr>
          <a:lstStyle/>
          <a:p>
            <a:r>
              <a:rPr lang="en-US" dirty="0" err="1" smtClean="0"/>
              <a:t>Eq</a:t>
            </a:r>
            <a:r>
              <a:rPr lang="en-US" dirty="0" smtClean="0"/>
              <a:t> 5.9</a:t>
            </a:r>
            <a:endParaRPr lang="en-US" dirty="0"/>
          </a:p>
        </p:txBody>
      </p:sp>
      <p:sp>
        <p:nvSpPr>
          <p:cNvPr id="97" name="Rectangle 96"/>
          <p:cNvSpPr/>
          <p:nvPr/>
        </p:nvSpPr>
        <p:spPr>
          <a:xfrm>
            <a:off x="428596" y="4857760"/>
            <a:ext cx="1107996" cy="369332"/>
          </a:xfrm>
          <a:prstGeom prst="rect">
            <a:avLst/>
          </a:prstGeom>
        </p:spPr>
        <p:txBody>
          <a:bodyPr wrap="none">
            <a:spAutoFit/>
          </a:bodyPr>
          <a:lstStyle/>
          <a:p>
            <a:r>
              <a:rPr lang="en-US" dirty="0" smtClean="0"/>
              <a:t>Where 	</a:t>
            </a:r>
            <a:endParaRPr lang="en-US" dirty="0"/>
          </a:p>
        </p:txBody>
      </p:sp>
      <p:sp>
        <p:nvSpPr>
          <p:cNvPr id="108568"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8567" name="Object 23"/>
          <p:cNvGraphicFramePr>
            <a:graphicFrameLocks noChangeAspect="1"/>
          </p:cNvGraphicFramePr>
          <p:nvPr/>
        </p:nvGraphicFramePr>
        <p:xfrm>
          <a:off x="428596" y="5286388"/>
          <a:ext cx="517897" cy="428604"/>
        </p:xfrm>
        <a:graphic>
          <a:graphicData uri="http://schemas.openxmlformats.org/presentationml/2006/ole">
            <mc:AlternateContent xmlns:mc="http://schemas.openxmlformats.org/markup-compatibility/2006">
              <mc:Choice xmlns:v="urn:schemas-microsoft-com:vml" Requires="v">
                <p:oleObj spid="_x0000_s108635" name="معادلة" r:id="rId14" imgW="279400" imgH="228600" progId="Equation.3">
                  <p:embed/>
                </p:oleObj>
              </mc:Choice>
              <mc:Fallback>
                <p:oleObj name="معادلة" r:id="rId14" imgW="279400" imgH="228600" progId="Equation.3">
                  <p:embed/>
                  <p:pic>
                    <p:nvPicPr>
                      <p:cNvPr id="0" name="Picture 2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28596" y="5286388"/>
                        <a:ext cx="517897" cy="42860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8569" name="Rectangle 25"/>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1" name="Rectangle 100"/>
          <p:cNvSpPr/>
          <p:nvPr/>
        </p:nvSpPr>
        <p:spPr>
          <a:xfrm>
            <a:off x="957568" y="5328920"/>
            <a:ext cx="1470082" cy="369332"/>
          </a:xfrm>
          <a:prstGeom prst="rect">
            <a:avLst/>
          </a:prstGeom>
        </p:spPr>
        <p:txBody>
          <a:bodyPr wrap="none">
            <a:spAutoFit/>
          </a:bodyPr>
          <a:lstStyle/>
          <a:p>
            <a:r>
              <a:rPr lang="en-US" dirty="0" smtClean="0"/>
              <a:t>drawing force</a:t>
            </a:r>
            <a:endParaRPr lang="en-US" dirty="0"/>
          </a:p>
        </p:txBody>
      </p:sp>
      <p:sp>
        <p:nvSpPr>
          <p:cNvPr id="108571" name="Rectangle 2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8570" name="Object 26"/>
          <p:cNvGraphicFramePr>
            <a:graphicFrameLocks noChangeAspect="1"/>
          </p:cNvGraphicFramePr>
          <p:nvPr/>
        </p:nvGraphicFramePr>
        <p:xfrm>
          <a:off x="357158" y="5786454"/>
          <a:ext cx="571472" cy="442430"/>
        </p:xfrm>
        <a:graphic>
          <a:graphicData uri="http://schemas.openxmlformats.org/presentationml/2006/ole">
            <mc:AlternateContent xmlns:mc="http://schemas.openxmlformats.org/markup-compatibility/2006">
              <mc:Choice xmlns:v="urn:schemas-microsoft-com:vml" Requires="v">
                <p:oleObj spid="_x0000_s108636" name="معادلة" r:id="rId16" imgW="291973" imgH="228501" progId="Equation.3">
                  <p:embed/>
                </p:oleObj>
              </mc:Choice>
              <mc:Fallback>
                <p:oleObj name="معادلة" r:id="rId16" imgW="291973" imgH="228501" progId="Equation.3">
                  <p:embed/>
                  <p:pic>
                    <p:nvPicPr>
                      <p:cNvPr id="0" name="Picture 26"/>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57158" y="5786454"/>
                        <a:ext cx="571472" cy="44243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8572" name="Rectangle 2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5" name="Rectangle 104"/>
          <p:cNvSpPr/>
          <p:nvPr/>
        </p:nvSpPr>
        <p:spPr>
          <a:xfrm>
            <a:off x="928662" y="5857892"/>
            <a:ext cx="1800942" cy="369332"/>
          </a:xfrm>
          <a:prstGeom prst="rect">
            <a:avLst/>
          </a:prstGeom>
        </p:spPr>
        <p:txBody>
          <a:bodyPr wrap="none">
            <a:spAutoFit/>
          </a:bodyPr>
          <a:lstStyle/>
          <a:p>
            <a:r>
              <a:rPr lang="en-US" dirty="0" smtClean="0"/>
              <a:t>drawing pressure</a:t>
            </a:r>
            <a:endParaRPr lang="en-US" dirty="0"/>
          </a:p>
        </p:txBody>
      </p:sp>
      <p:sp>
        <p:nvSpPr>
          <p:cNvPr id="108574" name="Rectangle 3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8573" name="Object 29"/>
          <p:cNvGraphicFramePr>
            <a:graphicFrameLocks noChangeAspect="1"/>
          </p:cNvGraphicFramePr>
          <p:nvPr/>
        </p:nvGraphicFramePr>
        <p:xfrm>
          <a:off x="3000364" y="5357826"/>
          <a:ext cx="571504" cy="446488"/>
        </p:xfrm>
        <a:graphic>
          <a:graphicData uri="http://schemas.openxmlformats.org/presentationml/2006/ole">
            <mc:AlternateContent xmlns:mc="http://schemas.openxmlformats.org/markup-compatibility/2006">
              <mc:Choice xmlns:v="urn:schemas-microsoft-com:vml" Requires="v">
                <p:oleObj spid="_x0000_s108637" name="معادلة" r:id="rId18" imgW="304668" imgH="241195" progId="Equation.3">
                  <p:embed/>
                </p:oleObj>
              </mc:Choice>
              <mc:Fallback>
                <p:oleObj name="معادلة" r:id="rId18" imgW="304668" imgH="241195" progId="Equation.3">
                  <p:embed/>
                  <p:pic>
                    <p:nvPicPr>
                      <p:cNvPr id="0" name="Picture 29"/>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000364" y="5357826"/>
                        <a:ext cx="571504" cy="4464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8575" name="Rectangle 31"/>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 name="Rectangle 108"/>
          <p:cNvSpPr/>
          <p:nvPr/>
        </p:nvSpPr>
        <p:spPr>
          <a:xfrm>
            <a:off x="3600774" y="5400358"/>
            <a:ext cx="2981650" cy="369332"/>
          </a:xfrm>
          <a:prstGeom prst="rect">
            <a:avLst/>
          </a:prstGeom>
        </p:spPr>
        <p:txBody>
          <a:bodyPr wrap="none">
            <a:spAutoFit/>
          </a:bodyPr>
          <a:lstStyle/>
          <a:p>
            <a:r>
              <a:rPr lang="en-US" dirty="0" smtClean="0"/>
              <a:t>final drawn cross-section area</a:t>
            </a:r>
            <a:endParaRPr lang="en-US" dirty="0"/>
          </a:p>
        </p:txBody>
      </p:sp>
      <p:sp>
        <p:nvSpPr>
          <p:cNvPr id="108577" name="Rectangle 3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8576" name="Object 32"/>
          <p:cNvGraphicFramePr>
            <a:graphicFrameLocks noChangeAspect="1"/>
          </p:cNvGraphicFramePr>
          <p:nvPr/>
        </p:nvGraphicFramePr>
        <p:xfrm>
          <a:off x="3000364" y="5857892"/>
          <a:ext cx="500066" cy="403279"/>
        </p:xfrm>
        <a:graphic>
          <a:graphicData uri="http://schemas.openxmlformats.org/presentationml/2006/ole">
            <mc:AlternateContent xmlns:mc="http://schemas.openxmlformats.org/markup-compatibility/2006">
              <mc:Choice xmlns:v="urn:schemas-microsoft-com:vml" Requires="v">
                <p:oleObj spid="_x0000_s108638" name="معادلة" r:id="rId20" imgW="291973" imgH="241195" progId="Equation.3">
                  <p:embed/>
                </p:oleObj>
              </mc:Choice>
              <mc:Fallback>
                <p:oleObj name="معادلة" r:id="rId20" imgW="291973" imgH="241195" progId="Equation.3">
                  <p:embed/>
                  <p:pic>
                    <p:nvPicPr>
                      <p:cNvPr id="0" name="Picture 32"/>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3000364" y="5857892"/>
                        <a:ext cx="500066" cy="40327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8578" name="Rectangle 34"/>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 name="Rectangle 112"/>
          <p:cNvSpPr/>
          <p:nvPr/>
        </p:nvSpPr>
        <p:spPr>
          <a:xfrm>
            <a:off x="3500430" y="5857892"/>
            <a:ext cx="2852960" cy="369332"/>
          </a:xfrm>
          <a:prstGeom prst="rect">
            <a:avLst/>
          </a:prstGeom>
        </p:spPr>
        <p:txBody>
          <a:bodyPr wrap="none">
            <a:spAutoFit/>
          </a:bodyPr>
          <a:lstStyle/>
          <a:p>
            <a:r>
              <a:rPr lang="en-US" dirty="0" smtClean="0"/>
              <a:t>drawing force-displacement </a:t>
            </a:r>
            <a:endParaRPr lang="en-US" dirty="0"/>
          </a:p>
        </p:txBody>
      </p:sp>
      <p:sp>
        <p:nvSpPr>
          <p:cNvPr id="108580" name="Rectangle 3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8579" name="Object 35"/>
          <p:cNvGraphicFramePr>
            <a:graphicFrameLocks noChangeAspect="1"/>
          </p:cNvGraphicFramePr>
          <p:nvPr/>
        </p:nvGraphicFramePr>
        <p:xfrm>
          <a:off x="357158" y="6286520"/>
          <a:ext cx="517897" cy="428604"/>
        </p:xfrm>
        <a:graphic>
          <a:graphicData uri="http://schemas.openxmlformats.org/presentationml/2006/ole">
            <mc:AlternateContent xmlns:mc="http://schemas.openxmlformats.org/markup-compatibility/2006">
              <mc:Choice xmlns:v="urn:schemas-microsoft-com:vml" Requires="v">
                <p:oleObj spid="_x0000_s108639" name="معادلة" r:id="rId22" imgW="279400" imgH="228600" progId="Equation.3">
                  <p:embed/>
                </p:oleObj>
              </mc:Choice>
              <mc:Fallback>
                <p:oleObj name="معادلة" r:id="rId22" imgW="279400" imgH="228600" progId="Equation.3">
                  <p:embed/>
                  <p:pic>
                    <p:nvPicPr>
                      <p:cNvPr id="0" name="Picture 35"/>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357158" y="6286520"/>
                        <a:ext cx="517897" cy="42860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8581" name="Rectangle 3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 name="Rectangle 116"/>
          <p:cNvSpPr/>
          <p:nvPr/>
        </p:nvSpPr>
        <p:spPr>
          <a:xfrm>
            <a:off x="936302" y="6307786"/>
            <a:ext cx="1806135" cy="369332"/>
          </a:xfrm>
          <a:prstGeom prst="rect">
            <a:avLst/>
          </a:prstGeom>
        </p:spPr>
        <p:txBody>
          <a:bodyPr wrap="none">
            <a:spAutoFit/>
          </a:bodyPr>
          <a:lstStyle/>
          <a:p>
            <a:r>
              <a:rPr lang="en-US" dirty="0" smtClean="0"/>
              <a:t>mean yield stress</a:t>
            </a:r>
            <a:endParaRPr lang="en-US" dirty="0"/>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0E1CE6E8-1109-4F02-B427-92D74EF64BBC}" type="datetime1">
              <a:rPr lang="en-US" smtClean="0"/>
              <a:t>20/3/2017</a:t>
            </a:fld>
            <a:endParaRPr lang="en-US" dirty="0"/>
          </a:p>
        </p:txBody>
      </p:sp>
      <p:sp>
        <p:nvSpPr>
          <p:cNvPr id="8" name="Footer Placeholder 7"/>
          <p:cNvSpPr>
            <a:spLocks noGrp="1"/>
          </p:cNvSpPr>
          <p:nvPr>
            <p:ph type="ftr" sz="quarter" idx="11"/>
          </p:nvPr>
        </p:nvSpPr>
        <p:spPr/>
        <p:txBody>
          <a:bodyPr/>
          <a:lstStyle/>
          <a:p>
            <a:r>
              <a:rPr lang="en-US" smtClean="0"/>
              <a:t>Chapter 5: Extrusion and rod drawing - IE252 </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33</a:t>
            </a:fld>
            <a:endParaRPr lang="en-US"/>
          </a:p>
        </p:txBody>
      </p:sp>
      <p:sp>
        <p:nvSpPr>
          <p:cNvPr id="10" name="Rectangle 2"/>
          <p:cNvSpPr txBox="1">
            <a:spLocks noChangeArrowheads="1"/>
          </p:cNvSpPr>
          <p:nvPr/>
        </p:nvSpPr>
        <p:spPr>
          <a:xfrm>
            <a:off x="214282" y="357166"/>
            <a:ext cx="7772400" cy="428620"/>
          </a:xfrm>
          <a:prstGeom prst="rect">
            <a:avLst/>
          </a:prstGeom>
        </p:spPr>
        <p:txBody>
          <a:bodyPr vert="horz" lIns="91440" tIns="45720" rIns="91440" bIns="45720" rtlCol="0" anchor="b">
            <a:noAutofit/>
          </a:bodyPr>
          <a:lstStyle/>
          <a:p>
            <a:pPr lvl="0">
              <a:spcBef>
                <a:spcPct val="0"/>
              </a:spcBef>
              <a:defRPr/>
            </a:pPr>
            <a:endParaRPr lang="en-US" sz="700" b="1" dirty="0" smtClean="0">
              <a:solidFill>
                <a:schemeClr val="bg1">
                  <a:lumMod val="50000"/>
                </a:schemeClr>
              </a:solidFill>
            </a:endParaRPr>
          </a:p>
        </p:txBody>
      </p:sp>
      <p:sp>
        <p:nvSpPr>
          <p:cNvPr id="12" name="Rectangle 11"/>
          <p:cNvSpPr/>
          <p:nvPr/>
        </p:nvSpPr>
        <p:spPr>
          <a:xfrm>
            <a:off x="428596" y="785795"/>
            <a:ext cx="7786742" cy="923330"/>
          </a:xfrm>
          <a:prstGeom prst="rect">
            <a:avLst/>
          </a:prstGeom>
        </p:spPr>
        <p:txBody>
          <a:bodyPr wrap="square">
            <a:spAutoFit/>
          </a:bodyPr>
          <a:lstStyle/>
          <a:p>
            <a:endParaRPr lang="en-US" dirty="0" smtClean="0"/>
          </a:p>
          <a:p>
            <a:r>
              <a:rPr lang="en-US" b="1" i="1" dirty="0" smtClean="0">
                <a:solidFill>
                  <a:srgbClr val="C00000"/>
                </a:solidFill>
              </a:rPr>
              <a:t> </a:t>
            </a:r>
            <a:endParaRPr lang="en-US" dirty="0" smtClean="0">
              <a:solidFill>
                <a:srgbClr val="C00000"/>
              </a:solidFill>
            </a:endParaRPr>
          </a:p>
          <a:p>
            <a:r>
              <a:rPr lang="en-US" dirty="0" smtClean="0"/>
              <a:t> </a:t>
            </a:r>
            <a:endParaRPr lang="en-US" b="1" i="1" dirty="0"/>
          </a:p>
        </p:txBody>
      </p:sp>
      <p:sp>
        <p:nvSpPr>
          <p:cNvPr id="16" name="Rectangle 2"/>
          <p:cNvSpPr txBox="1">
            <a:spLocks noChangeArrowheads="1"/>
          </p:cNvSpPr>
          <p:nvPr/>
        </p:nvSpPr>
        <p:spPr>
          <a:xfrm>
            <a:off x="357158" y="1000116"/>
            <a:ext cx="7772400" cy="428620"/>
          </a:xfrm>
          <a:prstGeom prst="rect">
            <a:avLst/>
          </a:prstGeom>
        </p:spPr>
        <p:txBody>
          <a:bodyPr vert="horz" lIns="91440" tIns="45720" rIns="91440" bIns="45720" rtlCol="0" anchor="b">
            <a:noAutofit/>
          </a:bodyPr>
          <a:lstStyle/>
          <a:p>
            <a:pPr lvl="0">
              <a:lnSpc>
                <a:spcPts val="120"/>
              </a:lnSpc>
              <a:spcBef>
                <a:spcPct val="0"/>
              </a:spcBef>
              <a:defRPr/>
            </a:pP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5.2</a:t>
            </a:r>
            <a:r>
              <a:rPr kumimoji="0" lang="en-US" sz="2000" b="1" i="0" u="none" strike="noStrike" kern="1200" cap="none" spc="-100" normalizeH="0" noProof="0" dirty="0" smtClean="0">
                <a:ln>
                  <a:noFill/>
                </a:ln>
                <a:solidFill>
                  <a:schemeClr val="bg1">
                    <a:lumMod val="50000"/>
                  </a:schemeClr>
                </a:solidFill>
                <a:effectLst/>
                <a:uLnTx/>
                <a:uFillTx/>
                <a:latin typeface="+mj-lt"/>
                <a:ea typeface="+mj-ea"/>
                <a:cs typeface="+mj-cs"/>
              </a:rPr>
              <a:t> Wire and Rod Drawing</a:t>
            </a:r>
          </a:p>
          <a:p>
            <a:pPr lvl="0">
              <a:spcBef>
                <a:spcPct val="0"/>
              </a:spcBef>
              <a:defRPr/>
            </a:pPr>
            <a:r>
              <a:rPr lang="en-US" sz="2000" b="1" spc="-100" dirty="0" smtClean="0">
                <a:solidFill>
                  <a:schemeClr val="bg1">
                    <a:lumMod val="50000"/>
                  </a:schemeClr>
                </a:solidFill>
                <a:ea typeface="+mj-ea"/>
                <a:cs typeface="+mj-cs"/>
              </a:rPr>
              <a:t>5.2.2</a:t>
            </a:r>
            <a:r>
              <a:rPr lang="en-US" sz="6000" b="1" spc="-100" dirty="0" smtClean="0">
                <a:solidFill>
                  <a:schemeClr val="bg1">
                    <a:lumMod val="50000"/>
                  </a:schemeClr>
                </a:solidFill>
                <a:ea typeface="+mj-ea"/>
                <a:cs typeface="+mj-cs"/>
              </a:rPr>
              <a:t> </a:t>
            </a:r>
            <a:r>
              <a:rPr lang="en-US" sz="2000" b="1" dirty="0" smtClean="0">
                <a:solidFill>
                  <a:schemeClr val="bg1">
                    <a:lumMod val="50000"/>
                  </a:schemeClr>
                </a:solidFill>
              </a:rPr>
              <a:t>Wire and rod load estimation</a:t>
            </a:r>
            <a:endParaRPr lang="en-US" sz="2000" dirty="0" smtClean="0">
              <a:solidFill>
                <a:schemeClr val="bg1">
                  <a:lumMod val="50000"/>
                </a:schemeClr>
              </a:solidFill>
            </a:endParaRPr>
          </a:p>
          <a:p>
            <a:pPr lvl="0">
              <a:spcBef>
                <a:spcPct val="0"/>
              </a:spcBef>
              <a:defRPr/>
            </a:pPr>
            <a:endParaRPr lang="en-US" sz="700" b="1" dirty="0" smtClean="0">
              <a:solidFill>
                <a:schemeClr val="bg1">
                  <a:lumMod val="50000"/>
                </a:schemeClr>
              </a:solidFill>
            </a:endParaRPr>
          </a:p>
        </p:txBody>
      </p:sp>
      <p:sp>
        <p:nvSpPr>
          <p:cNvPr id="3072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8" name="Rectangle 8"/>
          <p:cNvSpPr>
            <a:spLocks noChangeArrowheads="1"/>
          </p:cNvSpPr>
          <p:nvPr/>
        </p:nvSpPr>
        <p:spPr bwMode="auto">
          <a:xfrm>
            <a:off x="0" y="809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6" name="Rectangle 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9"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1"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2"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5" name="Rectangle 7"/>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1"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4" name="Rectangle 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6"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7" name="Rectangle 11"/>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0" name="Rectangle 14"/>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2"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3" name="Rectangle 1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5" name="Rectangle 1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6" name="Rectangle 20"/>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3"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4"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9" name="Rectangle 7"/>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608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6089" name="Rectangle 9"/>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2" name="Rectangle 10"/>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4"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5" name="Rectangle 1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2"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5" name="Rectangle 11"/>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0"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3" name="Rectangle 11"/>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632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6329" name="Rectangle 9"/>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5"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7"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8" name="Rectangle 6"/>
          <p:cNvSpPr>
            <a:spLocks noChangeArrowheads="1"/>
          </p:cNvSpPr>
          <p:nvPr/>
        </p:nvSpPr>
        <p:spPr bwMode="auto">
          <a:xfrm>
            <a:off x="0" y="809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3"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4" name="Rectangle 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7"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9"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0"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2"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3" name="Rectangle 15"/>
          <p:cNvSpPr>
            <a:spLocks noChangeArrowheads="1"/>
          </p:cNvSpPr>
          <p:nvPr/>
        </p:nvSpPr>
        <p:spPr bwMode="auto">
          <a:xfrm>
            <a:off x="0" y="4667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5" name="Rectangle 1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6" name="Rectangle 18"/>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8"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9" name="Rectangle 21"/>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71" name="Rectangle 2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72" name="Rectangle 24"/>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6" name="Rectangle 85"/>
          <p:cNvSpPr/>
          <p:nvPr/>
        </p:nvSpPr>
        <p:spPr>
          <a:xfrm>
            <a:off x="428596" y="1285860"/>
            <a:ext cx="7929618" cy="1200329"/>
          </a:xfrm>
          <a:prstGeom prst="rect">
            <a:avLst/>
          </a:prstGeom>
        </p:spPr>
        <p:txBody>
          <a:bodyPr wrap="square">
            <a:spAutoFit/>
          </a:bodyPr>
          <a:lstStyle/>
          <a:p>
            <a:r>
              <a:rPr lang="en-US" b="1" i="1" dirty="0" smtClean="0">
                <a:solidFill>
                  <a:srgbClr val="C00000"/>
                </a:solidFill>
              </a:rPr>
              <a:t>Load Estimation: </a:t>
            </a:r>
          </a:p>
          <a:p>
            <a:r>
              <a:rPr lang="en-US" dirty="0" smtClean="0"/>
              <a:t>Similar to the  extrusion process, the external pressure is obtained by equating external work of the drawing force to the internal work of deformation (</a:t>
            </a:r>
            <a:r>
              <a:rPr lang="en-US" i="1" dirty="0" err="1" smtClean="0"/>
              <a:t>W</a:t>
            </a:r>
            <a:r>
              <a:rPr lang="en-US" i="1" baseline="-25000" dirty="0" err="1" smtClean="0"/>
              <a:t>ext</a:t>
            </a:r>
            <a:r>
              <a:rPr lang="en-US" i="1" dirty="0" smtClean="0"/>
              <a:t>=</a:t>
            </a:r>
            <a:r>
              <a:rPr lang="en-US" i="1" dirty="0" err="1" smtClean="0"/>
              <a:t>W</a:t>
            </a:r>
            <a:r>
              <a:rPr lang="en-US" i="1" baseline="-25000" dirty="0" err="1" smtClean="0"/>
              <a:t>int</a:t>
            </a:r>
            <a:r>
              <a:rPr lang="en-US" dirty="0" smtClean="0"/>
              <a:t>), where </a:t>
            </a:r>
            <a:endParaRPr lang="en-US" dirty="0"/>
          </a:p>
        </p:txBody>
      </p:sp>
      <p:sp>
        <p:nvSpPr>
          <p:cNvPr id="10854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8548" name="Object 4"/>
          <p:cNvGraphicFramePr>
            <a:graphicFrameLocks noChangeAspect="1"/>
          </p:cNvGraphicFramePr>
          <p:nvPr/>
        </p:nvGraphicFramePr>
        <p:xfrm>
          <a:off x="1285852" y="2143116"/>
          <a:ext cx="1695781" cy="428604"/>
        </p:xfrm>
        <a:graphic>
          <a:graphicData uri="http://schemas.openxmlformats.org/presentationml/2006/ole">
            <mc:AlternateContent xmlns:mc="http://schemas.openxmlformats.org/markup-compatibility/2006">
              <mc:Choice xmlns:v="urn:schemas-microsoft-com:vml" Requires="v">
                <p:oleObj spid="_x0000_s110643" name="معادلة" r:id="rId4" imgW="863225" imgH="215806" progId="Equation.3">
                  <p:embed/>
                </p:oleObj>
              </mc:Choice>
              <mc:Fallback>
                <p:oleObj name="معادلة" r:id="rId4" imgW="863225" imgH="215806" progId="Equation.3">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85852" y="2143116"/>
                        <a:ext cx="1695781" cy="42860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8550" name="Rectangle 6"/>
          <p:cNvSpPr>
            <a:spLocks noChangeArrowheads="1"/>
          </p:cNvSpPr>
          <p:nvPr/>
        </p:nvSpPr>
        <p:spPr bwMode="auto">
          <a:xfrm>
            <a:off x="0" y="2190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2"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8551" name="Object 7"/>
          <p:cNvGraphicFramePr>
            <a:graphicFrameLocks noChangeAspect="1"/>
          </p:cNvGraphicFramePr>
          <p:nvPr/>
        </p:nvGraphicFramePr>
        <p:xfrm>
          <a:off x="500034" y="2714620"/>
          <a:ext cx="3699094" cy="785818"/>
        </p:xfrm>
        <a:graphic>
          <a:graphicData uri="http://schemas.openxmlformats.org/presentationml/2006/ole">
            <mc:AlternateContent xmlns:mc="http://schemas.openxmlformats.org/markup-compatibility/2006">
              <mc:Choice xmlns:v="urn:schemas-microsoft-com:vml" Requires="v">
                <p:oleObj spid="_x0000_s110644" name="معادلة" r:id="rId6" imgW="1841500" imgH="393700" progId="Equation.3">
                  <p:embed/>
                </p:oleObj>
              </mc:Choice>
              <mc:Fallback>
                <p:oleObj name="معادلة" r:id="rId6" imgW="1841500" imgH="393700" progId="Equation.3">
                  <p:embed/>
                  <p:pic>
                    <p:nvPicPr>
                      <p:cNvPr id="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0034" y="2714620"/>
                        <a:ext cx="3699094" cy="78581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8553" name="Rectangle 9"/>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5"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6" name="Rectangle 12"/>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8"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8557" name="Object 13"/>
          <p:cNvGraphicFramePr>
            <a:graphicFrameLocks noChangeAspect="1"/>
          </p:cNvGraphicFramePr>
          <p:nvPr/>
        </p:nvGraphicFramePr>
        <p:xfrm>
          <a:off x="500034" y="3500438"/>
          <a:ext cx="2071702" cy="460378"/>
        </p:xfrm>
        <a:graphic>
          <a:graphicData uri="http://schemas.openxmlformats.org/presentationml/2006/ole">
            <mc:AlternateContent xmlns:mc="http://schemas.openxmlformats.org/markup-compatibility/2006">
              <mc:Choice xmlns:v="urn:schemas-microsoft-com:vml" Requires="v">
                <p:oleObj spid="_x0000_s110645" name="معادلة" r:id="rId8" imgW="1028700" imgH="228600" progId="Equation.3">
                  <p:embed/>
                </p:oleObj>
              </mc:Choice>
              <mc:Fallback>
                <p:oleObj name="معادلة" r:id="rId8" imgW="1028700" imgH="228600" progId="Equation.3">
                  <p:embed/>
                  <p:pic>
                    <p:nvPicPr>
                      <p:cNvPr id="0" name="Picture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0034" y="3500438"/>
                        <a:ext cx="2071702" cy="46037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8559" name="Rectangle 15"/>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7" name="Rectangle 86"/>
          <p:cNvSpPr/>
          <p:nvPr/>
        </p:nvSpPr>
        <p:spPr>
          <a:xfrm>
            <a:off x="2714612" y="3571876"/>
            <a:ext cx="832472" cy="369332"/>
          </a:xfrm>
          <a:prstGeom prst="rect">
            <a:avLst/>
          </a:prstGeom>
        </p:spPr>
        <p:txBody>
          <a:bodyPr wrap="none">
            <a:spAutoFit/>
          </a:bodyPr>
          <a:lstStyle/>
          <a:p>
            <a:r>
              <a:rPr lang="en-US" dirty="0" smtClean="0"/>
              <a:t>where </a:t>
            </a:r>
            <a:endParaRPr lang="en-US" dirty="0"/>
          </a:p>
        </p:txBody>
      </p:sp>
      <p:sp>
        <p:nvSpPr>
          <p:cNvPr id="108561" name="Rectangle 1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8560" name="Object 16"/>
          <p:cNvGraphicFramePr>
            <a:graphicFrameLocks noChangeAspect="1"/>
          </p:cNvGraphicFramePr>
          <p:nvPr/>
        </p:nvGraphicFramePr>
        <p:xfrm>
          <a:off x="3571868" y="3429000"/>
          <a:ext cx="1428760" cy="643727"/>
        </p:xfrm>
        <a:graphic>
          <a:graphicData uri="http://schemas.openxmlformats.org/presentationml/2006/ole">
            <mc:AlternateContent xmlns:mc="http://schemas.openxmlformats.org/markup-compatibility/2006">
              <mc:Choice xmlns:v="urn:schemas-microsoft-com:vml" Requires="v">
                <p:oleObj spid="_x0000_s110646" name="معادلة" r:id="rId10" imgW="863225" imgH="393529" progId="Equation.3">
                  <p:embed/>
                </p:oleObj>
              </mc:Choice>
              <mc:Fallback>
                <p:oleObj name="معادلة" r:id="rId10" imgW="863225" imgH="393529" progId="Equation.3">
                  <p:embed/>
                  <p:pic>
                    <p:nvPicPr>
                      <p:cNvPr id="0" name="Picture 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571868" y="3429000"/>
                        <a:ext cx="1428760" cy="64372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8562" name="Rectangle 18"/>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 name="Rectangle 89"/>
          <p:cNvSpPr/>
          <p:nvPr/>
        </p:nvSpPr>
        <p:spPr>
          <a:xfrm>
            <a:off x="4572000" y="2857496"/>
            <a:ext cx="461986" cy="369332"/>
          </a:xfrm>
          <a:prstGeom prst="rect">
            <a:avLst/>
          </a:prstGeom>
        </p:spPr>
        <p:txBody>
          <a:bodyPr wrap="none">
            <a:spAutoFit/>
          </a:bodyPr>
          <a:lstStyle/>
          <a:p>
            <a:r>
              <a:rPr lang="en-US" dirty="0" smtClean="0"/>
              <a:t>OR</a:t>
            </a:r>
            <a:endParaRPr lang="en-US" dirty="0"/>
          </a:p>
        </p:txBody>
      </p:sp>
      <p:sp>
        <p:nvSpPr>
          <p:cNvPr id="108564"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8563" name="Object 19"/>
          <p:cNvGraphicFramePr>
            <a:graphicFrameLocks noChangeAspect="1"/>
          </p:cNvGraphicFramePr>
          <p:nvPr/>
        </p:nvGraphicFramePr>
        <p:xfrm>
          <a:off x="500034" y="4286256"/>
          <a:ext cx="4560602" cy="500066"/>
        </p:xfrm>
        <a:graphic>
          <a:graphicData uri="http://schemas.openxmlformats.org/presentationml/2006/ole">
            <mc:AlternateContent xmlns:mc="http://schemas.openxmlformats.org/markup-compatibility/2006">
              <mc:Choice xmlns:v="urn:schemas-microsoft-com:vml" Requires="v">
                <p:oleObj spid="_x0000_s110647" name="معادلة" r:id="rId12" imgW="2171700" imgH="241300" progId="Equation.3">
                  <p:embed/>
                </p:oleObj>
              </mc:Choice>
              <mc:Fallback>
                <p:oleObj name="معادلة" r:id="rId12" imgW="2171700" imgH="241300" progId="Equation.3">
                  <p:embed/>
                  <p:pic>
                    <p:nvPicPr>
                      <p:cNvPr id="0" name="Picture 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00034" y="4286256"/>
                        <a:ext cx="4560602" cy="50006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8565" name="Rectangle 21"/>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4" name="Rectangle 93"/>
          <p:cNvSpPr/>
          <p:nvPr/>
        </p:nvSpPr>
        <p:spPr>
          <a:xfrm>
            <a:off x="6000760" y="3500438"/>
            <a:ext cx="759952" cy="369332"/>
          </a:xfrm>
          <a:prstGeom prst="rect">
            <a:avLst/>
          </a:prstGeom>
        </p:spPr>
        <p:txBody>
          <a:bodyPr wrap="none">
            <a:spAutoFit/>
          </a:bodyPr>
          <a:lstStyle/>
          <a:p>
            <a:r>
              <a:rPr lang="en-US" dirty="0" err="1" smtClean="0"/>
              <a:t>Eq</a:t>
            </a:r>
            <a:r>
              <a:rPr lang="en-US" dirty="0" smtClean="0"/>
              <a:t> 5.8</a:t>
            </a:r>
            <a:endParaRPr lang="en-US" dirty="0"/>
          </a:p>
        </p:txBody>
      </p:sp>
      <p:sp>
        <p:nvSpPr>
          <p:cNvPr id="95" name="Rectangle 94"/>
          <p:cNvSpPr/>
          <p:nvPr/>
        </p:nvSpPr>
        <p:spPr>
          <a:xfrm>
            <a:off x="6000760" y="4357694"/>
            <a:ext cx="759952" cy="369332"/>
          </a:xfrm>
          <a:prstGeom prst="rect">
            <a:avLst/>
          </a:prstGeom>
        </p:spPr>
        <p:txBody>
          <a:bodyPr wrap="square">
            <a:spAutoFit/>
          </a:bodyPr>
          <a:lstStyle/>
          <a:p>
            <a:r>
              <a:rPr lang="en-US" dirty="0" err="1" smtClean="0"/>
              <a:t>Eq</a:t>
            </a:r>
            <a:r>
              <a:rPr lang="en-US" dirty="0" smtClean="0"/>
              <a:t> 5.9</a:t>
            </a:r>
            <a:endParaRPr lang="en-US" dirty="0"/>
          </a:p>
        </p:txBody>
      </p:sp>
      <p:sp>
        <p:nvSpPr>
          <p:cNvPr id="97" name="Rectangle 96"/>
          <p:cNvSpPr/>
          <p:nvPr/>
        </p:nvSpPr>
        <p:spPr>
          <a:xfrm>
            <a:off x="428596" y="4857760"/>
            <a:ext cx="2954655" cy="369332"/>
          </a:xfrm>
          <a:prstGeom prst="rect">
            <a:avLst/>
          </a:prstGeom>
        </p:spPr>
        <p:txBody>
          <a:bodyPr wrap="none">
            <a:spAutoFit/>
          </a:bodyPr>
          <a:lstStyle/>
          <a:p>
            <a:r>
              <a:rPr lang="en-US" dirty="0" smtClean="0"/>
              <a:t>From </a:t>
            </a:r>
            <a:r>
              <a:rPr lang="en-US" dirty="0" err="1" smtClean="0"/>
              <a:t>Eq</a:t>
            </a:r>
            <a:r>
              <a:rPr lang="en-US" dirty="0" smtClean="0"/>
              <a:t> 5.8 and 5.9	</a:t>
            </a:r>
            <a:endParaRPr lang="en-US" dirty="0"/>
          </a:p>
        </p:txBody>
      </p:sp>
      <p:sp>
        <p:nvSpPr>
          <p:cNvPr id="108568"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9" name="Rectangle 25"/>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1" name="Rectangle 2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2" name="Rectangle 2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4" name="Rectangle 3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5" name="Rectangle 31"/>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7" name="Rectangle 3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8" name="Rectangle 34"/>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80" name="Rectangle 3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81" name="Rectangle 3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0605"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10604" name="Object 12"/>
          <p:cNvGraphicFramePr>
            <a:graphicFrameLocks noChangeAspect="1"/>
          </p:cNvGraphicFramePr>
          <p:nvPr/>
        </p:nvGraphicFramePr>
        <p:xfrm>
          <a:off x="428596" y="5286388"/>
          <a:ext cx="3275694" cy="571504"/>
        </p:xfrm>
        <a:graphic>
          <a:graphicData uri="http://schemas.openxmlformats.org/presentationml/2006/ole">
            <mc:AlternateContent xmlns:mc="http://schemas.openxmlformats.org/markup-compatibility/2006">
              <mc:Choice xmlns:v="urn:schemas-microsoft-com:vml" Requires="v">
                <p:oleObj spid="_x0000_s110648" name="معادلة" r:id="rId14" imgW="2235200" imgH="393700" progId="Equation.3">
                  <p:embed/>
                </p:oleObj>
              </mc:Choice>
              <mc:Fallback>
                <p:oleObj name="معادلة" r:id="rId14" imgW="2235200" imgH="393700" progId="Equation.3">
                  <p:embed/>
                  <p:pic>
                    <p:nvPicPr>
                      <p:cNvPr id="0" name="Picture 1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28596" y="5286388"/>
                        <a:ext cx="3275694" cy="57150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0606" name="Rectangle 14"/>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6" name="Rectangle 115"/>
          <p:cNvSpPr/>
          <p:nvPr/>
        </p:nvSpPr>
        <p:spPr>
          <a:xfrm>
            <a:off x="4000496" y="5429264"/>
            <a:ext cx="1107996" cy="369332"/>
          </a:xfrm>
          <a:prstGeom prst="rect">
            <a:avLst/>
          </a:prstGeom>
        </p:spPr>
        <p:txBody>
          <a:bodyPr wrap="none">
            <a:spAutoFit/>
          </a:bodyPr>
          <a:lstStyle/>
          <a:p>
            <a:r>
              <a:rPr lang="en-US" dirty="0" smtClean="0"/>
              <a:t>OR	</a:t>
            </a:r>
            <a:endParaRPr lang="en-US" dirty="0"/>
          </a:p>
        </p:txBody>
      </p:sp>
      <p:sp>
        <p:nvSpPr>
          <p:cNvPr id="110608"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10607" name="Object 15"/>
          <p:cNvGraphicFramePr>
            <a:graphicFrameLocks noChangeAspect="1"/>
          </p:cNvGraphicFramePr>
          <p:nvPr/>
        </p:nvGraphicFramePr>
        <p:xfrm>
          <a:off x="428596" y="6000768"/>
          <a:ext cx="5394440" cy="642942"/>
        </p:xfrm>
        <a:graphic>
          <a:graphicData uri="http://schemas.openxmlformats.org/presentationml/2006/ole">
            <mc:AlternateContent xmlns:mc="http://schemas.openxmlformats.org/markup-compatibility/2006">
              <mc:Choice xmlns:v="urn:schemas-microsoft-com:vml" Requires="v">
                <p:oleObj spid="_x0000_s110649" name="معادلة" r:id="rId16" imgW="3276600" imgH="393700" progId="Equation.3">
                  <p:embed/>
                </p:oleObj>
              </mc:Choice>
              <mc:Fallback>
                <p:oleObj name="معادلة" r:id="rId16" imgW="3276600" imgH="393700" progId="Equation.3">
                  <p:embed/>
                  <p:pic>
                    <p:nvPicPr>
                      <p:cNvPr id="0" name="Picture 15"/>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28596" y="6000768"/>
                        <a:ext cx="5394440" cy="64294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0609" name="Rectangle 17"/>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0" name="Rectangle 119"/>
          <p:cNvSpPr/>
          <p:nvPr/>
        </p:nvSpPr>
        <p:spPr>
          <a:xfrm>
            <a:off x="6000760" y="6143644"/>
            <a:ext cx="928694" cy="369332"/>
          </a:xfrm>
          <a:prstGeom prst="rect">
            <a:avLst/>
          </a:prstGeom>
        </p:spPr>
        <p:txBody>
          <a:bodyPr wrap="square">
            <a:spAutoFit/>
          </a:bodyPr>
          <a:lstStyle/>
          <a:p>
            <a:r>
              <a:rPr lang="en-US" dirty="0" err="1" smtClean="0"/>
              <a:t>Eq</a:t>
            </a:r>
            <a:r>
              <a:rPr lang="en-US" dirty="0" smtClean="0"/>
              <a:t> 5.10</a:t>
            </a:r>
            <a:endParaRPr lang="en-US" dirty="0"/>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14443E98-5913-4D99-8425-28FED5128E84}" type="datetime1">
              <a:rPr lang="en-US" smtClean="0"/>
              <a:t>20/3/2017</a:t>
            </a:fld>
            <a:endParaRPr lang="en-US" dirty="0"/>
          </a:p>
        </p:txBody>
      </p:sp>
      <p:sp>
        <p:nvSpPr>
          <p:cNvPr id="8" name="Footer Placeholder 7"/>
          <p:cNvSpPr>
            <a:spLocks noGrp="1"/>
          </p:cNvSpPr>
          <p:nvPr>
            <p:ph type="ftr" sz="quarter" idx="11"/>
          </p:nvPr>
        </p:nvSpPr>
        <p:spPr/>
        <p:txBody>
          <a:bodyPr/>
          <a:lstStyle/>
          <a:p>
            <a:r>
              <a:rPr lang="en-US" smtClean="0"/>
              <a:t>Chapter 5: Extrusion and rod drawing - IE252 </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34</a:t>
            </a:fld>
            <a:endParaRPr lang="en-US"/>
          </a:p>
        </p:txBody>
      </p:sp>
      <p:sp>
        <p:nvSpPr>
          <p:cNvPr id="10" name="Rectangle 2"/>
          <p:cNvSpPr txBox="1">
            <a:spLocks noChangeArrowheads="1"/>
          </p:cNvSpPr>
          <p:nvPr/>
        </p:nvSpPr>
        <p:spPr>
          <a:xfrm>
            <a:off x="214282" y="357166"/>
            <a:ext cx="7772400" cy="428620"/>
          </a:xfrm>
          <a:prstGeom prst="rect">
            <a:avLst/>
          </a:prstGeom>
        </p:spPr>
        <p:txBody>
          <a:bodyPr vert="horz" lIns="91440" tIns="45720" rIns="91440" bIns="45720" rtlCol="0" anchor="b">
            <a:noAutofit/>
          </a:bodyPr>
          <a:lstStyle/>
          <a:p>
            <a:pPr lvl="0">
              <a:spcBef>
                <a:spcPct val="0"/>
              </a:spcBef>
              <a:defRPr/>
            </a:pPr>
            <a:endParaRPr lang="en-US" sz="700" b="1" dirty="0" smtClean="0">
              <a:solidFill>
                <a:schemeClr val="bg1">
                  <a:lumMod val="50000"/>
                </a:schemeClr>
              </a:solidFill>
            </a:endParaRPr>
          </a:p>
        </p:txBody>
      </p:sp>
      <p:sp>
        <p:nvSpPr>
          <p:cNvPr id="12" name="Rectangle 11"/>
          <p:cNvSpPr/>
          <p:nvPr/>
        </p:nvSpPr>
        <p:spPr>
          <a:xfrm>
            <a:off x="428596" y="785795"/>
            <a:ext cx="7786742" cy="923330"/>
          </a:xfrm>
          <a:prstGeom prst="rect">
            <a:avLst/>
          </a:prstGeom>
        </p:spPr>
        <p:txBody>
          <a:bodyPr wrap="square">
            <a:spAutoFit/>
          </a:bodyPr>
          <a:lstStyle/>
          <a:p>
            <a:endParaRPr lang="en-US" dirty="0" smtClean="0"/>
          </a:p>
          <a:p>
            <a:r>
              <a:rPr lang="en-US" b="1" i="1" dirty="0" smtClean="0">
                <a:solidFill>
                  <a:srgbClr val="C00000"/>
                </a:solidFill>
              </a:rPr>
              <a:t> </a:t>
            </a:r>
            <a:endParaRPr lang="en-US" dirty="0" smtClean="0">
              <a:solidFill>
                <a:srgbClr val="C00000"/>
              </a:solidFill>
            </a:endParaRPr>
          </a:p>
          <a:p>
            <a:r>
              <a:rPr lang="en-US" dirty="0" smtClean="0"/>
              <a:t> </a:t>
            </a:r>
            <a:endParaRPr lang="en-US" b="1" i="1" dirty="0"/>
          </a:p>
        </p:txBody>
      </p:sp>
      <p:sp>
        <p:nvSpPr>
          <p:cNvPr id="16" name="Rectangle 2"/>
          <p:cNvSpPr txBox="1">
            <a:spLocks noChangeArrowheads="1"/>
          </p:cNvSpPr>
          <p:nvPr/>
        </p:nvSpPr>
        <p:spPr>
          <a:xfrm>
            <a:off x="357158" y="1000116"/>
            <a:ext cx="7772400" cy="428620"/>
          </a:xfrm>
          <a:prstGeom prst="rect">
            <a:avLst/>
          </a:prstGeom>
        </p:spPr>
        <p:txBody>
          <a:bodyPr vert="horz" lIns="91440" tIns="45720" rIns="91440" bIns="45720" rtlCol="0" anchor="b">
            <a:noAutofit/>
          </a:bodyPr>
          <a:lstStyle/>
          <a:p>
            <a:pPr lvl="0">
              <a:lnSpc>
                <a:spcPts val="120"/>
              </a:lnSpc>
              <a:spcBef>
                <a:spcPct val="0"/>
              </a:spcBef>
              <a:defRPr/>
            </a:pP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5.2</a:t>
            </a:r>
            <a:r>
              <a:rPr kumimoji="0" lang="en-US" sz="2000" b="1" i="0" u="none" strike="noStrike" kern="1200" cap="none" spc="-100" normalizeH="0" noProof="0" dirty="0" smtClean="0">
                <a:ln>
                  <a:noFill/>
                </a:ln>
                <a:solidFill>
                  <a:schemeClr val="bg1">
                    <a:lumMod val="50000"/>
                  </a:schemeClr>
                </a:solidFill>
                <a:effectLst/>
                <a:uLnTx/>
                <a:uFillTx/>
                <a:latin typeface="+mj-lt"/>
                <a:ea typeface="+mj-ea"/>
                <a:cs typeface="+mj-cs"/>
              </a:rPr>
              <a:t> Wire and Rod Drawing</a:t>
            </a:r>
          </a:p>
          <a:p>
            <a:pPr lvl="0">
              <a:spcBef>
                <a:spcPct val="0"/>
              </a:spcBef>
              <a:defRPr/>
            </a:pPr>
            <a:r>
              <a:rPr lang="en-US" sz="2000" b="1" spc="-100" dirty="0" smtClean="0">
                <a:solidFill>
                  <a:schemeClr val="bg1">
                    <a:lumMod val="50000"/>
                  </a:schemeClr>
                </a:solidFill>
                <a:ea typeface="+mj-ea"/>
                <a:cs typeface="+mj-cs"/>
              </a:rPr>
              <a:t>5.2.2</a:t>
            </a:r>
            <a:r>
              <a:rPr lang="en-US" sz="6000" b="1" spc="-100" dirty="0" smtClean="0">
                <a:solidFill>
                  <a:schemeClr val="bg1">
                    <a:lumMod val="50000"/>
                  </a:schemeClr>
                </a:solidFill>
                <a:ea typeface="+mj-ea"/>
                <a:cs typeface="+mj-cs"/>
              </a:rPr>
              <a:t> </a:t>
            </a:r>
            <a:r>
              <a:rPr lang="en-US" sz="2000" b="1" dirty="0" smtClean="0">
                <a:solidFill>
                  <a:schemeClr val="bg1">
                    <a:lumMod val="50000"/>
                  </a:schemeClr>
                </a:solidFill>
              </a:rPr>
              <a:t>Wire and rod load estimation</a:t>
            </a:r>
            <a:endParaRPr lang="en-US" sz="2000" dirty="0" smtClean="0">
              <a:solidFill>
                <a:schemeClr val="bg1">
                  <a:lumMod val="50000"/>
                </a:schemeClr>
              </a:solidFill>
            </a:endParaRPr>
          </a:p>
          <a:p>
            <a:pPr lvl="0">
              <a:spcBef>
                <a:spcPct val="0"/>
              </a:spcBef>
              <a:defRPr/>
            </a:pPr>
            <a:endParaRPr lang="en-US" sz="700" b="1" dirty="0" smtClean="0">
              <a:solidFill>
                <a:schemeClr val="bg1">
                  <a:lumMod val="50000"/>
                </a:schemeClr>
              </a:solidFill>
            </a:endParaRPr>
          </a:p>
        </p:txBody>
      </p:sp>
      <p:sp>
        <p:nvSpPr>
          <p:cNvPr id="3072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8" name="Rectangle 8"/>
          <p:cNvSpPr>
            <a:spLocks noChangeArrowheads="1"/>
          </p:cNvSpPr>
          <p:nvPr/>
        </p:nvSpPr>
        <p:spPr bwMode="auto">
          <a:xfrm>
            <a:off x="0" y="809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6" name="Rectangle 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9"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1"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2"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5" name="Rectangle 7"/>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1"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4" name="Rectangle 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6"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7" name="Rectangle 11"/>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0" name="Rectangle 14"/>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2"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3" name="Rectangle 1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5" name="Rectangle 1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6" name="Rectangle 20"/>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3"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4"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9" name="Rectangle 7"/>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608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6089" name="Rectangle 9"/>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2" name="Rectangle 10"/>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4"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5" name="Rectangle 1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2"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5" name="Rectangle 11"/>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0"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3" name="Rectangle 11"/>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632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6329" name="Rectangle 9"/>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5"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7"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8" name="Rectangle 6"/>
          <p:cNvSpPr>
            <a:spLocks noChangeArrowheads="1"/>
          </p:cNvSpPr>
          <p:nvPr/>
        </p:nvSpPr>
        <p:spPr bwMode="auto">
          <a:xfrm>
            <a:off x="0" y="809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3"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4" name="Rectangle 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7"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9"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0"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2"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3" name="Rectangle 15"/>
          <p:cNvSpPr>
            <a:spLocks noChangeArrowheads="1"/>
          </p:cNvSpPr>
          <p:nvPr/>
        </p:nvSpPr>
        <p:spPr bwMode="auto">
          <a:xfrm>
            <a:off x="0" y="4667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5" name="Rectangle 1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6" name="Rectangle 18"/>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8"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9" name="Rectangle 21"/>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71" name="Rectangle 2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72" name="Rectangle 24"/>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6" name="Rectangle 85"/>
          <p:cNvSpPr/>
          <p:nvPr/>
        </p:nvSpPr>
        <p:spPr>
          <a:xfrm>
            <a:off x="428596" y="1285860"/>
            <a:ext cx="7929618" cy="1200329"/>
          </a:xfrm>
          <a:prstGeom prst="rect">
            <a:avLst/>
          </a:prstGeom>
        </p:spPr>
        <p:txBody>
          <a:bodyPr wrap="square">
            <a:spAutoFit/>
          </a:bodyPr>
          <a:lstStyle/>
          <a:p>
            <a:r>
              <a:rPr lang="en-US" b="1" i="1" dirty="0" smtClean="0">
                <a:solidFill>
                  <a:srgbClr val="C00000"/>
                </a:solidFill>
              </a:rPr>
              <a:t>Load Estimation: </a:t>
            </a:r>
          </a:p>
          <a:p>
            <a:r>
              <a:rPr lang="en-US" dirty="0" smtClean="0"/>
              <a:t>For friction and redundant deformation effect, a deformation efficiency term“</a:t>
            </a:r>
            <a:r>
              <a:rPr lang="el-GR" dirty="0" smtClean="0"/>
              <a:t>η</a:t>
            </a:r>
            <a:r>
              <a:rPr lang="en-US" dirty="0" smtClean="0"/>
              <a:t>” is used. </a:t>
            </a:r>
          </a:p>
          <a:p>
            <a:endParaRPr lang="en-US" dirty="0"/>
          </a:p>
        </p:txBody>
      </p:sp>
      <p:sp>
        <p:nvSpPr>
          <p:cNvPr id="10854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0" name="Rectangle 6"/>
          <p:cNvSpPr>
            <a:spLocks noChangeArrowheads="1"/>
          </p:cNvSpPr>
          <p:nvPr/>
        </p:nvSpPr>
        <p:spPr bwMode="auto">
          <a:xfrm>
            <a:off x="0" y="2190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2"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3" name="Rectangle 9"/>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5"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6" name="Rectangle 12"/>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8"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9" name="Rectangle 15"/>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1" name="Rectangle 1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2" name="Rectangle 18"/>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4"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5" name="Rectangle 21"/>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8"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9" name="Rectangle 25"/>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1" name="Rectangle 2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2" name="Rectangle 2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4" name="Rectangle 3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5" name="Rectangle 31"/>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7" name="Rectangle 3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8" name="Rectangle 34"/>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80" name="Rectangle 3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81" name="Rectangle 3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0605"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0606" name="Rectangle 14"/>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0608"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10607" name="Object 15"/>
          <p:cNvGraphicFramePr>
            <a:graphicFrameLocks noChangeAspect="1"/>
          </p:cNvGraphicFramePr>
          <p:nvPr/>
        </p:nvGraphicFramePr>
        <p:xfrm>
          <a:off x="492394" y="2571744"/>
          <a:ext cx="5394440" cy="642942"/>
        </p:xfrm>
        <a:graphic>
          <a:graphicData uri="http://schemas.openxmlformats.org/presentationml/2006/ole">
            <mc:AlternateContent xmlns:mc="http://schemas.openxmlformats.org/markup-compatibility/2006">
              <mc:Choice xmlns:v="urn:schemas-microsoft-com:vml" Requires="v">
                <p:oleObj spid="_x0000_s112668" name="معادلة" r:id="rId4" imgW="3276600" imgH="393700" progId="Equation.3">
                  <p:embed/>
                </p:oleObj>
              </mc:Choice>
              <mc:Fallback>
                <p:oleObj name="معادلة" r:id="rId4" imgW="3276600" imgH="393700" progId="Equation.3">
                  <p:embed/>
                  <p:pic>
                    <p:nvPicPr>
                      <p:cNvPr id="0"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2394" y="2571744"/>
                        <a:ext cx="5394440" cy="64294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0609" name="Rectangle 17"/>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0" name="Rectangle 119"/>
          <p:cNvSpPr/>
          <p:nvPr/>
        </p:nvSpPr>
        <p:spPr>
          <a:xfrm>
            <a:off x="6072198" y="2786058"/>
            <a:ext cx="1214446" cy="400110"/>
          </a:xfrm>
          <a:prstGeom prst="rect">
            <a:avLst/>
          </a:prstGeom>
        </p:spPr>
        <p:txBody>
          <a:bodyPr wrap="square">
            <a:spAutoFit/>
          </a:bodyPr>
          <a:lstStyle/>
          <a:p>
            <a:r>
              <a:rPr lang="en-US" sz="2000" dirty="0" err="1" smtClean="0"/>
              <a:t>Eq</a:t>
            </a:r>
            <a:r>
              <a:rPr lang="en-US" sz="2000" dirty="0" smtClean="0"/>
              <a:t> 5.10</a:t>
            </a:r>
            <a:endParaRPr lang="en-US" sz="2000" dirty="0"/>
          </a:p>
        </p:txBody>
      </p:sp>
      <p:sp>
        <p:nvSpPr>
          <p:cNvPr id="112650"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12649" name="Object 9"/>
          <p:cNvGraphicFramePr>
            <a:graphicFrameLocks noChangeAspect="1"/>
          </p:cNvGraphicFramePr>
          <p:nvPr/>
        </p:nvGraphicFramePr>
        <p:xfrm>
          <a:off x="500034" y="3428999"/>
          <a:ext cx="5072098" cy="871767"/>
        </p:xfrm>
        <a:graphic>
          <a:graphicData uri="http://schemas.openxmlformats.org/presentationml/2006/ole">
            <mc:AlternateContent xmlns:mc="http://schemas.openxmlformats.org/markup-compatibility/2006">
              <mc:Choice xmlns:v="urn:schemas-microsoft-com:vml" Requires="v">
                <p:oleObj spid="_x0000_s112669" name="معادلة" r:id="rId6" imgW="2438400" imgH="419100" progId="Equation.3">
                  <p:embed/>
                </p:oleObj>
              </mc:Choice>
              <mc:Fallback>
                <p:oleObj name="معادلة" r:id="rId6" imgW="2438400" imgH="419100" progId="Equation.3">
                  <p:embed/>
                  <p:pic>
                    <p:nvPicPr>
                      <p:cNvPr id="0"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0034" y="3428999"/>
                        <a:ext cx="5072098" cy="87176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2651" name="Rectangle 11"/>
          <p:cNvSpPr>
            <a:spLocks noChangeArrowheads="1"/>
          </p:cNvSpPr>
          <p:nvPr/>
        </p:nvSpPr>
        <p:spPr bwMode="auto">
          <a:xfrm>
            <a:off x="0" y="419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 name="Rectangle 113"/>
          <p:cNvSpPr/>
          <p:nvPr/>
        </p:nvSpPr>
        <p:spPr>
          <a:xfrm>
            <a:off x="6081177" y="3714752"/>
            <a:ext cx="958339" cy="400110"/>
          </a:xfrm>
          <a:prstGeom prst="rect">
            <a:avLst/>
          </a:prstGeom>
        </p:spPr>
        <p:txBody>
          <a:bodyPr wrap="none">
            <a:spAutoFit/>
          </a:bodyPr>
          <a:lstStyle/>
          <a:p>
            <a:r>
              <a:rPr lang="en-US" sz="2000" dirty="0" smtClean="0"/>
              <a:t>Eq.5.11</a:t>
            </a:r>
            <a:endParaRPr lang="en-US" sz="2000" dirty="0"/>
          </a:p>
        </p:txBody>
      </p:sp>
      <p:sp>
        <p:nvSpPr>
          <p:cNvPr id="115" name="Rectangle 114"/>
          <p:cNvSpPr/>
          <p:nvPr/>
        </p:nvSpPr>
        <p:spPr>
          <a:xfrm>
            <a:off x="571472" y="4572008"/>
            <a:ext cx="3402791" cy="369332"/>
          </a:xfrm>
          <a:prstGeom prst="rect">
            <a:avLst/>
          </a:prstGeom>
        </p:spPr>
        <p:txBody>
          <a:bodyPr wrap="none">
            <a:spAutoFit/>
          </a:bodyPr>
          <a:lstStyle/>
          <a:p>
            <a:r>
              <a:rPr lang="en-US" dirty="0" smtClean="0"/>
              <a:t>e.g. if </a:t>
            </a:r>
            <a:r>
              <a:rPr lang="el-GR" dirty="0" smtClean="0"/>
              <a:t>η</a:t>
            </a:r>
            <a:r>
              <a:rPr lang="en-US" dirty="0" smtClean="0"/>
              <a:t>=80, the 1/</a:t>
            </a:r>
            <a:r>
              <a:rPr lang="el-GR" dirty="0" smtClean="0"/>
              <a:t> η</a:t>
            </a:r>
            <a:r>
              <a:rPr lang="en-US" dirty="0" smtClean="0"/>
              <a:t> =1.25 , hence</a:t>
            </a:r>
            <a:endParaRPr lang="en-US" dirty="0"/>
          </a:p>
        </p:txBody>
      </p:sp>
      <p:sp>
        <p:nvSpPr>
          <p:cNvPr id="112653"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12652" name="Object 12"/>
          <p:cNvGraphicFramePr>
            <a:graphicFrameLocks noChangeAspect="1"/>
          </p:cNvGraphicFramePr>
          <p:nvPr/>
        </p:nvGraphicFramePr>
        <p:xfrm>
          <a:off x="500034" y="5286388"/>
          <a:ext cx="5692389" cy="785818"/>
        </p:xfrm>
        <a:graphic>
          <a:graphicData uri="http://schemas.openxmlformats.org/presentationml/2006/ole">
            <mc:AlternateContent xmlns:mc="http://schemas.openxmlformats.org/markup-compatibility/2006">
              <mc:Choice xmlns:v="urn:schemas-microsoft-com:vml" Requires="v">
                <p:oleObj spid="_x0000_s112670" name="معادلة" r:id="rId8" imgW="2832100" imgH="393700" progId="Equation.3">
                  <p:embed/>
                </p:oleObj>
              </mc:Choice>
              <mc:Fallback>
                <p:oleObj name="معادلة" r:id="rId8" imgW="2832100" imgH="393700" progId="Equation.3">
                  <p:embed/>
                  <p:pic>
                    <p:nvPicPr>
                      <p:cNvPr id="0" name="Picture 1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0034" y="5286388"/>
                        <a:ext cx="5692389" cy="78581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2654" name="Rectangle 14"/>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9" name="Rectangle 118"/>
          <p:cNvSpPr/>
          <p:nvPr/>
        </p:nvSpPr>
        <p:spPr>
          <a:xfrm>
            <a:off x="6500826" y="5572140"/>
            <a:ext cx="958339" cy="400110"/>
          </a:xfrm>
          <a:prstGeom prst="rect">
            <a:avLst/>
          </a:prstGeom>
        </p:spPr>
        <p:txBody>
          <a:bodyPr wrap="none">
            <a:spAutoFit/>
          </a:bodyPr>
          <a:lstStyle/>
          <a:p>
            <a:r>
              <a:rPr lang="en-US" sz="2000" dirty="0" smtClean="0"/>
              <a:t>Eq.5.12</a:t>
            </a:r>
            <a:endParaRPr lang="en-US" sz="2000" dirty="0"/>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C95DF236-7E3C-43E4-9EC2-13FA9B3CBCC4}" type="datetime1">
              <a:rPr lang="en-US" smtClean="0"/>
              <a:t>20/3/2017</a:t>
            </a:fld>
            <a:endParaRPr lang="en-US" dirty="0"/>
          </a:p>
        </p:txBody>
      </p:sp>
      <p:sp>
        <p:nvSpPr>
          <p:cNvPr id="8" name="Footer Placeholder 7"/>
          <p:cNvSpPr>
            <a:spLocks noGrp="1"/>
          </p:cNvSpPr>
          <p:nvPr>
            <p:ph type="ftr" sz="quarter" idx="11"/>
          </p:nvPr>
        </p:nvSpPr>
        <p:spPr/>
        <p:txBody>
          <a:bodyPr/>
          <a:lstStyle/>
          <a:p>
            <a:r>
              <a:rPr lang="en-US" smtClean="0"/>
              <a:t>Chapter 5: Extrusion and rod drawing - IE252 </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35</a:t>
            </a:fld>
            <a:endParaRPr lang="en-US"/>
          </a:p>
        </p:txBody>
      </p:sp>
      <p:sp>
        <p:nvSpPr>
          <p:cNvPr id="10" name="Rectangle 2"/>
          <p:cNvSpPr txBox="1">
            <a:spLocks noChangeArrowheads="1"/>
          </p:cNvSpPr>
          <p:nvPr/>
        </p:nvSpPr>
        <p:spPr>
          <a:xfrm>
            <a:off x="214282" y="357166"/>
            <a:ext cx="7772400" cy="428620"/>
          </a:xfrm>
          <a:prstGeom prst="rect">
            <a:avLst/>
          </a:prstGeom>
        </p:spPr>
        <p:txBody>
          <a:bodyPr vert="horz" lIns="91440" tIns="45720" rIns="91440" bIns="45720" rtlCol="0" anchor="b">
            <a:noAutofit/>
          </a:bodyPr>
          <a:lstStyle/>
          <a:p>
            <a:pPr lvl="0">
              <a:spcBef>
                <a:spcPct val="0"/>
              </a:spcBef>
              <a:defRPr/>
            </a:pPr>
            <a:endParaRPr lang="en-US" sz="700" b="1" dirty="0" smtClean="0">
              <a:solidFill>
                <a:schemeClr val="bg1">
                  <a:lumMod val="50000"/>
                </a:schemeClr>
              </a:solidFill>
            </a:endParaRPr>
          </a:p>
        </p:txBody>
      </p:sp>
      <p:sp>
        <p:nvSpPr>
          <p:cNvPr id="12" name="Rectangle 11"/>
          <p:cNvSpPr/>
          <p:nvPr/>
        </p:nvSpPr>
        <p:spPr>
          <a:xfrm>
            <a:off x="428596" y="785795"/>
            <a:ext cx="7786742" cy="923330"/>
          </a:xfrm>
          <a:prstGeom prst="rect">
            <a:avLst/>
          </a:prstGeom>
        </p:spPr>
        <p:txBody>
          <a:bodyPr wrap="square">
            <a:spAutoFit/>
          </a:bodyPr>
          <a:lstStyle/>
          <a:p>
            <a:endParaRPr lang="en-US" dirty="0" smtClean="0"/>
          </a:p>
          <a:p>
            <a:r>
              <a:rPr lang="en-US" b="1" i="1" dirty="0" smtClean="0">
                <a:solidFill>
                  <a:srgbClr val="C00000"/>
                </a:solidFill>
              </a:rPr>
              <a:t> </a:t>
            </a:r>
            <a:endParaRPr lang="en-US" dirty="0" smtClean="0">
              <a:solidFill>
                <a:srgbClr val="C00000"/>
              </a:solidFill>
            </a:endParaRPr>
          </a:p>
          <a:p>
            <a:r>
              <a:rPr lang="en-US" dirty="0" smtClean="0"/>
              <a:t> </a:t>
            </a:r>
            <a:endParaRPr lang="en-US" b="1" i="1" dirty="0"/>
          </a:p>
        </p:txBody>
      </p:sp>
      <p:sp>
        <p:nvSpPr>
          <p:cNvPr id="16" name="Rectangle 2"/>
          <p:cNvSpPr txBox="1">
            <a:spLocks noChangeArrowheads="1"/>
          </p:cNvSpPr>
          <p:nvPr/>
        </p:nvSpPr>
        <p:spPr>
          <a:xfrm>
            <a:off x="357158" y="1000116"/>
            <a:ext cx="7772400" cy="428620"/>
          </a:xfrm>
          <a:prstGeom prst="rect">
            <a:avLst/>
          </a:prstGeom>
        </p:spPr>
        <p:txBody>
          <a:bodyPr vert="horz" lIns="91440" tIns="45720" rIns="91440" bIns="45720" rtlCol="0" anchor="b">
            <a:noAutofit/>
          </a:bodyPr>
          <a:lstStyle/>
          <a:p>
            <a:pPr lvl="0">
              <a:lnSpc>
                <a:spcPts val="120"/>
              </a:lnSpc>
              <a:spcBef>
                <a:spcPct val="0"/>
              </a:spcBef>
              <a:defRPr/>
            </a:pP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5.2</a:t>
            </a:r>
            <a:r>
              <a:rPr kumimoji="0" lang="en-US" sz="2000" b="1" i="0" u="none" strike="noStrike" kern="1200" cap="none" spc="-100" normalizeH="0" noProof="0" dirty="0" smtClean="0">
                <a:ln>
                  <a:noFill/>
                </a:ln>
                <a:solidFill>
                  <a:schemeClr val="bg1">
                    <a:lumMod val="50000"/>
                  </a:schemeClr>
                </a:solidFill>
                <a:effectLst/>
                <a:uLnTx/>
                <a:uFillTx/>
                <a:latin typeface="+mj-lt"/>
                <a:ea typeface="+mj-ea"/>
                <a:cs typeface="+mj-cs"/>
              </a:rPr>
              <a:t> Wire and Rod Drawing</a:t>
            </a:r>
          </a:p>
          <a:p>
            <a:pPr lvl="0">
              <a:spcBef>
                <a:spcPct val="0"/>
              </a:spcBef>
              <a:defRPr/>
            </a:pPr>
            <a:r>
              <a:rPr lang="en-US" sz="2000" b="1" spc="-100" dirty="0" smtClean="0">
                <a:solidFill>
                  <a:schemeClr val="bg1">
                    <a:lumMod val="50000"/>
                  </a:schemeClr>
                </a:solidFill>
                <a:ea typeface="+mj-ea"/>
                <a:cs typeface="+mj-cs"/>
              </a:rPr>
              <a:t>5.2.2</a:t>
            </a:r>
            <a:r>
              <a:rPr lang="en-US" sz="6000" b="1" spc="-100" dirty="0" smtClean="0">
                <a:solidFill>
                  <a:schemeClr val="bg1">
                    <a:lumMod val="50000"/>
                  </a:schemeClr>
                </a:solidFill>
                <a:ea typeface="+mj-ea"/>
                <a:cs typeface="+mj-cs"/>
              </a:rPr>
              <a:t> </a:t>
            </a:r>
            <a:r>
              <a:rPr lang="en-US" sz="2000" b="1" dirty="0" smtClean="0">
                <a:solidFill>
                  <a:schemeClr val="bg1">
                    <a:lumMod val="50000"/>
                  </a:schemeClr>
                </a:solidFill>
              </a:rPr>
              <a:t>Wire and rod load estimation</a:t>
            </a:r>
            <a:endParaRPr lang="en-US" sz="2000" dirty="0" smtClean="0">
              <a:solidFill>
                <a:schemeClr val="bg1">
                  <a:lumMod val="50000"/>
                </a:schemeClr>
              </a:solidFill>
            </a:endParaRPr>
          </a:p>
          <a:p>
            <a:pPr lvl="0">
              <a:spcBef>
                <a:spcPct val="0"/>
              </a:spcBef>
              <a:defRPr/>
            </a:pPr>
            <a:endParaRPr lang="en-US" sz="700" b="1" dirty="0" smtClean="0">
              <a:solidFill>
                <a:schemeClr val="bg1">
                  <a:lumMod val="50000"/>
                </a:schemeClr>
              </a:solidFill>
            </a:endParaRPr>
          </a:p>
        </p:txBody>
      </p:sp>
      <p:sp>
        <p:nvSpPr>
          <p:cNvPr id="3072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8" name="Rectangle 8"/>
          <p:cNvSpPr>
            <a:spLocks noChangeArrowheads="1"/>
          </p:cNvSpPr>
          <p:nvPr/>
        </p:nvSpPr>
        <p:spPr bwMode="auto">
          <a:xfrm>
            <a:off x="0" y="809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6" name="Rectangle 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9"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1"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2"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5" name="Rectangle 7"/>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1"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4" name="Rectangle 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6"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7" name="Rectangle 11"/>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0" name="Rectangle 14"/>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2"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3" name="Rectangle 1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5" name="Rectangle 1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6" name="Rectangle 20"/>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3"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4"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9" name="Rectangle 7"/>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608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6089" name="Rectangle 9"/>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2" name="Rectangle 10"/>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4"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5" name="Rectangle 1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2"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5" name="Rectangle 11"/>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0"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3" name="Rectangle 11"/>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632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6329" name="Rectangle 9"/>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5"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7"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8" name="Rectangle 6"/>
          <p:cNvSpPr>
            <a:spLocks noChangeArrowheads="1"/>
          </p:cNvSpPr>
          <p:nvPr/>
        </p:nvSpPr>
        <p:spPr bwMode="auto">
          <a:xfrm>
            <a:off x="0" y="809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3"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4" name="Rectangle 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7"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9"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0"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2"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3" name="Rectangle 15"/>
          <p:cNvSpPr>
            <a:spLocks noChangeArrowheads="1"/>
          </p:cNvSpPr>
          <p:nvPr/>
        </p:nvSpPr>
        <p:spPr bwMode="auto">
          <a:xfrm>
            <a:off x="0" y="4667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5" name="Rectangle 1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6" name="Rectangle 18"/>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8"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9" name="Rectangle 21"/>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71" name="Rectangle 2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72" name="Rectangle 24"/>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6" name="Rectangle 85"/>
          <p:cNvSpPr/>
          <p:nvPr/>
        </p:nvSpPr>
        <p:spPr>
          <a:xfrm>
            <a:off x="428596" y="1285860"/>
            <a:ext cx="7929618" cy="2031325"/>
          </a:xfrm>
          <a:prstGeom prst="rect">
            <a:avLst/>
          </a:prstGeom>
        </p:spPr>
        <p:txBody>
          <a:bodyPr wrap="square">
            <a:spAutoFit/>
          </a:bodyPr>
          <a:lstStyle/>
          <a:p>
            <a:r>
              <a:rPr lang="en-US" b="1" i="1" dirty="0" smtClean="0">
                <a:solidFill>
                  <a:srgbClr val="C00000"/>
                </a:solidFill>
              </a:rPr>
              <a:t>Maximum reduction of area:</a:t>
            </a:r>
            <a:r>
              <a:rPr lang="en-US" dirty="0" smtClean="0">
                <a:solidFill>
                  <a:srgbClr val="C00000"/>
                </a:solidFill>
              </a:rPr>
              <a:t> </a:t>
            </a:r>
          </a:p>
          <a:p>
            <a:r>
              <a:rPr lang="en-US" dirty="0" smtClean="0"/>
              <a:t>Maximum reduction of area in one pass is limited by the tensile or ultimate strength (instability condition) for heavy cold work, i.e. when the drawing pressure reaches the ultimate tensile load (                  ) as ideal case.</a:t>
            </a:r>
          </a:p>
          <a:p>
            <a:r>
              <a:rPr lang="en-US" dirty="0" smtClean="0"/>
              <a:t>From </a:t>
            </a:r>
            <a:r>
              <a:rPr lang="en-US" dirty="0" err="1" smtClean="0"/>
              <a:t>Eq</a:t>
            </a:r>
            <a:r>
              <a:rPr lang="en-US" dirty="0" smtClean="0"/>
              <a:t> 5.10</a:t>
            </a:r>
          </a:p>
          <a:p>
            <a:endParaRPr lang="en-US" dirty="0" smtClean="0"/>
          </a:p>
          <a:p>
            <a:endParaRPr lang="en-US" dirty="0"/>
          </a:p>
        </p:txBody>
      </p:sp>
      <p:sp>
        <p:nvSpPr>
          <p:cNvPr id="10854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0" name="Rectangle 6"/>
          <p:cNvSpPr>
            <a:spLocks noChangeArrowheads="1"/>
          </p:cNvSpPr>
          <p:nvPr/>
        </p:nvSpPr>
        <p:spPr bwMode="auto">
          <a:xfrm>
            <a:off x="0" y="2190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2"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3" name="Rectangle 9"/>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5"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6" name="Rectangle 12"/>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8"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9" name="Rectangle 15"/>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1" name="Rectangle 1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2" name="Rectangle 18"/>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4"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5" name="Rectangle 21"/>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8"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9" name="Rectangle 25"/>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1" name="Rectangle 2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2" name="Rectangle 2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4" name="Rectangle 3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5" name="Rectangle 31"/>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7" name="Rectangle 3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8" name="Rectangle 34"/>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80" name="Rectangle 3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81" name="Rectangle 3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0605"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0606" name="Rectangle 14"/>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0608"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0609" name="Rectangle 17"/>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2650"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2651" name="Rectangle 11"/>
          <p:cNvSpPr>
            <a:spLocks noChangeArrowheads="1"/>
          </p:cNvSpPr>
          <p:nvPr/>
        </p:nvSpPr>
        <p:spPr bwMode="auto">
          <a:xfrm>
            <a:off x="0" y="419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2653"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2654" name="Rectangle 14"/>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69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14693" name="Object 5"/>
          <p:cNvGraphicFramePr>
            <a:graphicFrameLocks noChangeAspect="1"/>
          </p:cNvGraphicFramePr>
          <p:nvPr/>
        </p:nvGraphicFramePr>
        <p:xfrm>
          <a:off x="3714744" y="2100584"/>
          <a:ext cx="857256" cy="360950"/>
        </p:xfrm>
        <a:graphic>
          <a:graphicData uri="http://schemas.openxmlformats.org/presentationml/2006/ole">
            <mc:AlternateContent xmlns:mc="http://schemas.openxmlformats.org/markup-compatibility/2006">
              <mc:Choice xmlns:v="urn:schemas-microsoft-com:vml" Requires="v">
                <p:oleObj spid="_x0000_s114731" name="معادلة" r:id="rId4" imgW="545863" imgH="228501" progId="Equation.3">
                  <p:embed/>
                </p:oleObj>
              </mc:Choice>
              <mc:Fallback>
                <p:oleObj name="معادلة" r:id="rId4" imgW="545863" imgH="228501" progId="Equation.3">
                  <p:embed/>
                  <p:pic>
                    <p:nvPicPr>
                      <p:cNvPr id="0"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14744" y="2100584"/>
                        <a:ext cx="857256" cy="360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4695" name="Rectangle 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697"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14696" name="Object 8"/>
          <p:cNvGraphicFramePr>
            <a:graphicFrameLocks noChangeAspect="1"/>
          </p:cNvGraphicFramePr>
          <p:nvPr/>
        </p:nvGraphicFramePr>
        <p:xfrm>
          <a:off x="500034" y="2786058"/>
          <a:ext cx="5394440" cy="642942"/>
        </p:xfrm>
        <a:graphic>
          <a:graphicData uri="http://schemas.openxmlformats.org/presentationml/2006/ole">
            <mc:AlternateContent xmlns:mc="http://schemas.openxmlformats.org/markup-compatibility/2006">
              <mc:Choice xmlns:v="urn:schemas-microsoft-com:vml" Requires="v">
                <p:oleObj spid="_x0000_s114732" name="معادلة" r:id="rId6" imgW="3276600" imgH="393700" progId="Equation.3">
                  <p:embed/>
                </p:oleObj>
              </mc:Choice>
              <mc:Fallback>
                <p:oleObj name="معادلة" r:id="rId6" imgW="3276600" imgH="393700" progId="Equation.3">
                  <p:embed/>
                  <p:pic>
                    <p:nvPicPr>
                      <p:cNvPr id="0"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0034" y="2786058"/>
                        <a:ext cx="5394440" cy="64294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4698"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cxnSp>
        <p:nvCxnSpPr>
          <p:cNvPr id="117" name="Straight Arrow Connector 116"/>
          <p:cNvCxnSpPr>
            <a:endCxn id="123" idx="3"/>
          </p:cNvCxnSpPr>
          <p:nvPr/>
        </p:nvCxnSpPr>
        <p:spPr>
          <a:xfrm flipV="1">
            <a:off x="1407462" y="2498511"/>
            <a:ext cx="2787877" cy="430423"/>
          </a:xfrm>
          <a:prstGeom prst="straightConnector1">
            <a:avLst/>
          </a:prstGeom>
          <a:ln w="19050">
            <a:solidFill>
              <a:schemeClr val="tx1"/>
            </a:solidFill>
            <a:headEnd type="stealth"/>
            <a:tailEnd type="none"/>
          </a:ln>
        </p:spPr>
        <p:style>
          <a:lnRef idx="1">
            <a:schemeClr val="accent1"/>
          </a:lnRef>
          <a:fillRef idx="0">
            <a:schemeClr val="accent1"/>
          </a:fillRef>
          <a:effectRef idx="0">
            <a:schemeClr val="accent1"/>
          </a:effectRef>
          <a:fontRef idx="minor">
            <a:schemeClr val="tx1"/>
          </a:fontRef>
        </p:style>
      </p:cxnSp>
      <p:sp>
        <p:nvSpPr>
          <p:cNvPr id="118" name="Oval 117"/>
          <p:cNvSpPr/>
          <p:nvPr/>
        </p:nvSpPr>
        <p:spPr>
          <a:xfrm>
            <a:off x="928662" y="2857496"/>
            <a:ext cx="500066" cy="500066"/>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 name="Oval 122"/>
          <p:cNvSpPr/>
          <p:nvPr/>
        </p:nvSpPr>
        <p:spPr>
          <a:xfrm>
            <a:off x="4122106" y="2071678"/>
            <a:ext cx="500066" cy="500066"/>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 name="Rectangle 124"/>
          <p:cNvSpPr/>
          <p:nvPr/>
        </p:nvSpPr>
        <p:spPr>
          <a:xfrm>
            <a:off x="6072198" y="2928934"/>
            <a:ext cx="1214446" cy="400110"/>
          </a:xfrm>
          <a:prstGeom prst="rect">
            <a:avLst/>
          </a:prstGeom>
        </p:spPr>
        <p:txBody>
          <a:bodyPr wrap="square">
            <a:spAutoFit/>
          </a:bodyPr>
          <a:lstStyle/>
          <a:p>
            <a:r>
              <a:rPr lang="en-US" sz="2000" dirty="0" err="1" smtClean="0"/>
              <a:t>Eq</a:t>
            </a:r>
            <a:r>
              <a:rPr lang="en-US" sz="2000" dirty="0" smtClean="0"/>
              <a:t> 5.10</a:t>
            </a:r>
            <a:endParaRPr lang="en-US" sz="2000" dirty="0"/>
          </a:p>
        </p:txBody>
      </p:sp>
      <p:sp>
        <p:nvSpPr>
          <p:cNvPr id="126" name="Rectangle 125"/>
          <p:cNvSpPr/>
          <p:nvPr/>
        </p:nvSpPr>
        <p:spPr>
          <a:xfrm>
            <a:off x="428596" y="3571876"/>
            <a:ext cx="1214446" cy="400110"/>
          </a:xfrm>
          <a:prstGeom prst="rect">
            <a:avLst/>
          </a:prstGeom>
        </p:spPr>
        <p:txBody>
          <a:bodyPr wrap="square">
            <a:spAutoFit/>
          </a:bodyPr>
          <a:lstStyle/>
          <a:p>
            <a:r>
              <a:rPr lang="en-US" sz="2000" dirty="0" smtClean="0"/>
              <a:t>Then</a:t>
            </a:r>
            <a:endParaRPr lang="en-US" sz="2000" dirty="0"/>
          </a:p>
        </p:txBody>
      </p:sp>
      <p:sp>
        <p:nvSpPr>
          <p:cNvPr id="114700"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14699" name="Object 11"/>
          <p:cNvGraphicFramePr>
            <a:graphicFrameLocks noChangeAspect="1"/>
          </p:cNvGraphicFramePr>
          <p:nvPr/>
        </p:nvGraphicFramePr>
        <p:xfrm>
          <a:off x="500034" y="4000504"/>
          <a:ext cx="4043688" cy="785818"/>
        </p:xfrm>
        <a:graphic>
          <a:graphicData uri="http://schemas.openxmlformats.org/presentationml/2006/ole">
            <mc:AlternateContent xmlns:mc="http://schemas.openxmlformats.org/markup-compatibility/2006">
              <mc:Choice xmlns:v="urn:schemas-microsoft-com:vml" Requires="v">
                <p:oleObj spid="_x0000_s114733" name="معادلة" r:id="rId8" imgW="2349500" imgH="457200" progId="Equation.3">
                  <p:embed/>
                </p:oleObj>
              </mc:Choice>
              <mc:Fallback>
                <p:oleObj name="معادلة" r:id="rId8" imgW="2349500" imgH="457200" progId="Equation.3">
                  <p:embed/>
                  <p:pic>
                    <p:nvPicPr>
                      <p:cNvPr id="0" name="Picture 1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0034" y="4000504"/>
                        <a:ext cx="4043688" cy="78581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4701" name="Rectangle 13"/>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cxnSp>
        <p:nvCxnSpPr>
          <p:cNvPr id="127" name="Straight Arrow Connector 126"/>
          <p:cNvCxnSpPr/>
          <p:nvPr/>
        </p:nvCxnSpPr>
        <p:spPr>
          <a:xfrm flipV="1">
            <a:off x="1285852" y="2643182"/>
            <a:ext cx="1857388" cy="1573432"/>
          </a:xfrm>
          <a:prstGeom prst="straightConnector1">
            <a:avLst/>
          </a:prstGeom>
          <a:ln w="19050">
            <a:solidFill>
              <a:schemeClr val="tx1"/>
            </a:solidFill>
            <a:headEnd type="stealth"/>
            <a:tailEnd type="none"/>
          </a:ln>
        </p:spPr>
        <p:style>
          <a:lnRef idx="1">
            <a:schemeClr val="accent1"/>
          </a:lnRef>
          <a:fillRef idx="0">
            <a:schemeClr val="accent1"/>
          </a:fillRef>
          <a:effectRef idx="0">
            <a:schemeClr val="accent1"/>
          </a:effectRef>
          <a:fontRef idx="minor">
            <a:schemeClr val="tx1"/>
          </a:fontRef>
        </p:style>
      </p:cxnSp>
      <p:sp>
        <p:nvSpPr>
          <p:cNvPr id="129" name="Rectangle 128"/>
          <p:cNvSpPr/>
          <p:nvPr/>
        </p:nvSpPr>
        <p:spPr>
          <a:xfrm>
            <a:off x="500034" y="5214950"/>
            <a:ext cx="1285884" cy="400110"/>
          </a:xfrm>
          <a:prstGeom prst="rect">
            <a:avLst/>
          </a:prstGeom>
        </p:spPr>
        <p:txBody>
          <a:bodyPr wrap="square">
            <a:spAutoFit/>
          </a:bodyPr>
          <a:lstStyle/>
          <a:p>
            <a:r>
              <a:rPr lang="en-US" sz="2000" dirty="0" smtClean="0"/>
              <a:t>For </a:t>
            </a:r>
            <a:endParaRPr lang="en-US" sz="2000" dirty="0"/>
          </a:p>
        </p:txBody>
      </p:sp>
      <p:sp>
        <p:nvSpPr>
          <p:cNvPr id="130" name="Rectangle 129"/>
          <p:cNvSpPr/>
          <p:nvPr/>
        </p:nvSpPr>
        <p:spPr>
          <a:xfrm>
            <a:off x="4786314" y="4143380"/>
            <a:ext cx="1214446" cy="400110"/>
          </a:xfrm>
          <a:prstGeom prst="rect">
            <a:avLst/>
          </a:prstGeom>
        </p:spPr>
        <p:txBody>
          <a:bodyPr wrap="square">
            <a:spAutoFit/>
          </a:bodyPr>
          <a:lstStyle/>
          <a:p>
            <a:r>
              <a:rPr lang="en-US" sz="2000" dirty="0" err="1" smtClean="0"/>
              <a:t>Eq</a:t>
            </a:r>
            <a:r>
              <a:rPr lang="en-US" sz="2000" dirty="0" smtClean="0"/>
              <a:t> 5.13</a:t>
            </a:r>
            <a:endParaRPr lang="en-US" sz="2000" dirty="0"/>
          </a:p>
        </p:txBody>
      </p:sp>
      <p:sp>
        <p:nvSpPr>
          <p:cNvPr id="114703"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14702" name="Object 14"/>
          <p:cNvGraphicFramePr>
            <a:graphicFrameLocks noChangeAspect="1"/>
          </p:cNvGraphicFramePr>
          <p:nvPr/>
        </p:nvGraphicFramePr>
        <p:xfrm>
          <a:off x="4429124" y="5072073"/>
          <a:ext cx="1714512" cy="876739"/>
        </p:xfrm>
        <a:graphic>
          <a:graphicData uri="http://schemas.openxmlformats.org/presentationml/2006/ole">
            <mc:AlternateContent xmlns:mc="http://schemas.openxmlformats.org/markup-compatibility/2006">
              <mc:Choice xmlns:v="urn:schemas-microsoft-com:vml" Requires="v">
                <p:oleObj spid="_x0000_s114734" name="معادلة" r:id="rId10" imgW="837836" imgH="431613" progId="Equation.3">
                  <p:embed/>
                </p:oleObj>
              </mc:Choice>
              <mc:Fallback>
                <p:oleObj name="معادلة" r:id="rId10" imgW="837836" imgH="431613" progId="Equation.3">
                  <p:embed/>
                  <p:pic>
                    <p:nvPicPr>
                      <p:cNvPr id="0" name="Picture 1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429124" y="5072073"/>
                        <a:ext cx="1714512" cy="87673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4704" name="Rectangle 16"/>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3" name="Rectangle 132"/>
          <p:cNvSpPr/>
          <p:nvPr/>
        </p:nvSpPr>
        <p:spPr>
          <a:xfrm>
            <a:off x="2643174" y="5286388"/>
            <a:ext cx="2214578" cy="400110"/>
          </a:xfrm>
          <a:prstGeom prst="rect">
            <a:avLst/>
          </a:prstGeom>
        </p:spPr>
        <p:txBody>
          <a:bodyPr wrap="square">
            <a:spAutoFit/>
          </a:bodyPr>
          <a:lstStyle/>
          <a:p>
            <a:r>
              <a:rPr lang="en-US" sz="2000" dirty="0" smtClean="0"/>
              <a:t>The value of </a:t>
            </a:r>
            <a:endParaRPr lang="en-US" sz="2000" dirty="0"/>
          </a:p>
        </p:txBody>
      </p:sp>
      <p:sp>
        <p:nvSpPr>
          <p:cNvPr id="114706"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14705" name="Object 17"/>
          <p:cNvGraphicFramePr>
            <a:graphicFrameLocks noChangeAspect="1"/>
          </p:cNvGraphicFramePr>
          <p:nvPr/>
        </p:nvGraphicFramePr>
        <p:xfrm>
          <a:off x="1071538" y="5143512"/>
          <a:ext cx="1214446" cy="582784"/>
        </p:xfrm>
        <a:graphic>
          <a:graphicData uri="http://schemas.openxmlformats.org/presentationml/2006/ole">
            <mc:AlternateContent xmlns:mc="http://schemas.openxmlformats.org/markup-compatibility/2006">
              <mc:Choice xmlns:v="urn:schemas-microsoft-com:vml" Requires="v">
                <p:oleObj spid="_x0000_s114735" name="معادلة" r:id="rId12" imgW="545863" imgH="228501" progId="Equation.3">
                  <p:embed/>
                </p:oleObj>
              </mc:Choice>
              <mc:Fallback>
                <p:oleObj name="معادلة" r:id="rId12" imgW="545863" imgH="228501" progId="Equation.3">
                  <p:embed/>
                  <p:pic>
                    <p:nvPicPr>
                      <p:cNvPr id="0" name="Picture 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1538" y="5143512"/>
                        <a:ext cx="1214446" cy="58278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4707" name="Rectangle 1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7" name="Rectangle 136"/>
          <p:cNvSpPr/>
          <p:nvPr/>
        </p:nvSpPr>
        <p:spPr>
          <a:xfrm>
            <a:off x="500034" y="6000768"/>
            <a:ext cx="5072098" cy="400110"/>
          </a:xfrm>
          <a:prstGeom prst="rect">
            <a:avLst/>
          </a:prstGeom>
        </p:spPr>
        <p:txBody>
          <a:bodyPr wrap="square">
            <a:spAutoFit/>
          </a:bodyPr>
          <a:lstStyle/>
          <a:p>
            <a:r>
              <a:rPr lang="en-US" sz="2000" dirty="0" smtClean="0"/>
              <a:t>This applied for Ideal case </a:t>
            </a:r>
            <a:endParaRPr lang="en-US" sz="2000" dirty="0"/>
          </a:p>
        </p:txBody>
      </p:sp>
      <p:sp>
        <p:nvSpPr>
          <p:cNvPr id="138" name="Rounded Rectangle 137"/>
          <p:cNvSpPr/>
          <p:nvPr/>
        </p:nvSpPr>
        <p:spPr>
          <a:xfrm>
            <a:off x="428596" y="5000636"/>
            <a:ext cx="7929618" cy="1000132"/>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6095406" y="5670364"/>
            <a:ext cx="2056248" cy="307777"/>
          </a:xfrm>
          <a:prstGeom prst="rect">
            <a:avLst/>
          </a:prstGeom>
          <a:noFill/>
        </p:spPr>
        <p:txBody>
          <a:bodyPr wrap="square" rtlCol="0">
            <a:spAutoFit/>
          </a:bodyPr>
          <a:lstStyle/>
          <a:p>
            <a:r>
              <a:rPr lang="en-US" sz="1400" dirty="0" smtClean="0"/>
              <a:t>Assume </a:t>
            </a:r>
            <a:r>
              <a:rPr lang="en-US" sz="1400" b="1" i="1" dirty="0" smtClean="0">
                <a:latin typeface="Times New Roman" pitchFamily="18" charset="0"/>
                <a:cs typeface="Times New Roman" pitchFamily="18" charset="0"/>
              </a:rPr>
              <a:t>n=0</a:t>
            </a:r>
            <a:endParaRPr lang="en-US" sz="1400" b="1" i="1" dirty="0">
              <a:latin typeface="Times New Roman" pitchFamily="18" charset="0"/>
              <a:cs typeface="Times New Roman" pitchFamily="18" charset="0"/>
            </a:endParaRPr>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7CB8F59C-A773-4F94-99A1-54EC8A30EC8A}" type="datetime1">
              <a:rPr lang="en-US" smtClean="0"/>
              <a:t>20/3/2017</a:t>
            </a:fld>
            <a:endParaRPr lang="en-US" dirty="0"/>
          </a:p>
        </p:txBody>
      </p:sp>
      <p:sp>
        <p:nvSpPr>
          <p:cNvPr id="8" name="Footer Placeholder 7"/>
          <p:cNvSpPr>
            <a:spLocks noGrp="1"/>
          </p:cNvSpPr>
          <p:nvPr>
            <p:ph type="ftr" sz="quarter" idx="11"/>
          </p:nvPr>
        </p:nvSpPr>
        <p:spPr/>
        <p:txBody>
          <a:bodyPr/>
          <a:lstStyle/>
          <a:p>
            <a:r>
              <a:rPr lang="en-US" smtClean="0"/>
              <a:t>Chapter 5: Extrusion and rod drawing - IE252 </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36</a:t>
            </a:fld>
            <a:endParaRPr lang="en-US"/>
          </a:p>
        </p:txBody>
      </p:sp>
      <p:sp>
        <p:nvSpPr>
          <p:cNvPr id="10" name="Rectangle 2"/>
          <p:cNvSpPr txBox="1">
            <a:spLocks noChangeArrowheads="1"/>
          </p:cNvSpPr>
          <p:nvPr/>
        </p:nvSpPr>
        <p:spPr>
          <a:xfrm>
            <a:off x="214282" y="357166"/>
            <a:ext cx="7772400" cy="428620"/>
          </a:xfrm>
          <a:prstGeom prst="rect">
            <a:avLst/>
          </a:prstGeom>
        </p:spPr>
        <p:txBody>
          <a:bodyPr vert="horz" lIns="91440" tIns="45720" rIns="91440" bIns="45720" rtlCol="0" anchor="b">
            <a:noAutofit/>
          </a:bodyPr>
          <a:lstStyle/>
          <a:p>
            <a:pPr lvl="0">
              <a:spcBef>
                <a:spcPct val="0"/>
              </a:spcBef>
              <a:defRPr/>
            </a:pPr>
            <a:endParaRPr lang="en-US" sz="700" b="1" dirty="0" smtClean="0">
              <a:solidFill>
                <a:schemeClr val="bg1">
                  <a:lumMod val="50000"/>
                </a:schemeClr>
              </a:solidFill>
            </a:endParaRPr>
          </a:p>
        </p:txBody>
      </p:sp>
      <p:sp>
        <p:nvSpPr>
          <p:cNvPr id="12" name="Rectangle 11"/>
          <p:cNvSpPr/>
          <p:nvPr/>
        </p:nvSpPr>
        <p:spPr>
          <a:xfrm>
            <a:off x="428596" y="785795"/>
            <a:ext cx="7786742" cy="923330"/>
          </a:xfrm>
          <a:prstGeom prst="rect">
            <a:avLst/>
          </a:prstGeom>
        </p:spPr>
        <p:txBody>
          <a:bodyPr wrap="square">
            <a:spAutoFit/>
          </a:bodyPr>
          <a:lstStyle/>
          <a:p>
            <a:endParaRPr lang="en-US" dirty="0" smtClean="0"/>
          </a:p>
          <a:p>
            <a:r>
              <a:rPr lang="en-US" b="1" i="1" dirty="0" smtClean="0">
                <a:solidFill>
                  <a:srgbClr val="C00000"/>
                </a:solidFill>
              </a:rPr>
              <a:t> </a:t>
            </a:r>
            <a:endParaRPr lang="en-US" dirty="0" smtClean="0">
              <a:solidFill>
                <a:srgbClr val="C00000"/>
              </a:solidFill>
            </a:endParaRPr>
          </a:p>
          <a:p>
            <a:r>
              <a:rPr lang="en-US" dirty="0" smtClean="0"/>
              <a:t> </a:t>
            </a:r>
            <a:endParaRPr lang="en-US" b="1" i="1" dirty="0"/>
          </a:p>
        </p:txBody>
      </p:sp>
      <p:sp>
        <p:nvSpPr>
          <p:cNvPr id="16" name="Rectangle 2"/>
          <p:cNvSpPr txBox="1">
            <a:spLocks noChangeArrowheads="1"/>
          </p:cNvSpPr>
          <p:nvPr/>
        </p:nvSpPr>
        <p:spPr>
          <a:xfrm>
            <a:off x="357158" y="1000116"/>
            <a:ext cx="7772400" cy="428620"/>
          </a:xfrm>
          <a:prstGeom prst="rect">
            <a:avLst/>
          </a:prstGeom>
        </p:spPr>
        <p:txBody>
          <a:bodyPr vert="horz" lIns="91440" tIns="45720" rIns="91440" bIns="45720" rtlCol="0" anchor="b">
            <a:noAutofit/>
          </a:bodyPr>
          <a:lstStyle/>
          <a:p>
            <a:pPr lvl="0">
              <a:lnSpc>
                <a:spcPts val="120"/>
              </a:lnSpc>
              <a:spcBef>
                <a:spcPct val="0"/>
              </a:spcBef>
              <a:defRPr/>
            </a:pP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5.2</a:t>
            </a:r>
            <a:r>
              <a:rPr kumimoji="0" lang="en-US" sz="2000" b="1" i="0" u="none" strike="noStrike" kern="1200" cap="none" spc="-100" normalizeH="0" noProof="0" dirty="0" smtClean="0">
                <a:ln>
                  <a:noFill/>
                </a:ln>
                <a:solidFill>
                  <a:schemeClr val="bg1">
                    <a:lumMod val="50000"/>
                  </a:schemeClr>
                </a:solidFill>
                <a:effectLst/>
                <a:uLnTx/>
                <a:uFillTx/>
                <a:latin typeface="+mj-lt"/>
                <a:ea typeface="+mj-ea"/>
                <a:cs typeface="+mj-cs"/>
              </a:rPr>
              <a:t> Wire and Rod Drawing</a:t>
            </a:r>
          </a:p>
          <a:p>
            <a:pPr lvl="0">
              <a:spcBef>
                <a:spcPct val="0"/>
              </a:spcBef>
              <a:defRPr/>
            </a:pPr>
            <a:r>
              <a:rPr lang="en-US" sz="2000" b="1" spc="-100" dirty="0" smtClean="0">
                <a:solidFill>
                  <a:schemeClr val="bg1">
                    <a:lumMod val="50000"/>
                  </a:schemeClr>
                </a:solidFill>
                <a:ea typeface="+mj-ea"/>
                <a:cs typeface="+mj-cs"/>
              </a:rPr>
              <a:t>5.2.2</a:t>
            </a:r>
            <a:r>
              <a:rPr lang="en-US" sz="6000" b="1" spc="-100" dirty="0" smtClean="0">
                <a:solidFill>
                  <a:schemeClr val="bg1">
                    <a:lumMod val="50000"/>
                  </a:schemeClr>
                </a:solidFill>
                <a:ea typeface="+mj-ea"/>
                <a:cs typeface="+mj-cs"/>
              </a:rPr>
              <a:t> </a:t>
            </a:r>
            <a:r>
              <a:rPr lang="en-US" sz="2000" b="1" dirty="0" smtClean="0">
                <a:solidFill>
                  <a:schemeClr val="bg1">
                    <a:lumMod val="50000"/>
                  </a:schemeClr>
                </a:solidFill>
              </a:rPr>
              <a:t>Wire and rod load estimation</a:t>
            </a:r>
            <a:endParaRPr lang="en-US" sz="2000" dirty="0" smtClean="0">
              <a:solidFill>
                <a:schemeClr val="bg1">
                  <a:lumMod val="50000"/>
                </a:schemeClr>
              </a:solidFill>
            </a:endParaRPr>
          </a:p>
          <a:p>
            <a:pPr lvl="0">
              <a:spcBef>
                <a:spcPct val="0"/>
              </a:spcBef>
              <a:defRPr/>
            </a:pPr>
            <a:endParaRPr lang="en-US" sz="700" b="1" dirty="0" smtClean="0">
              <a:solidFill>
                <a:schemeClr val="bg1">
                  <a:lumMod val="50000"/>
                </a:schemeClr>
              </a:solidFill>
            </a:endParaRPr>
          </a:p>
        </p:txBody>
      </p:sp>
      <p:sp>
        <p:nvSpPr>
          <p:cNvPr id="3072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8" name="Rectangle 8"/>
          <p:cNvSpPr>
            <a:spLocks noChangeArrowheads="1"/>
          </p:cNvSpPr>
          <p:nvPr/>
        </p:nvSpPr>
        <p:spPr bwMode="auto">
          <a:xfrm>
            <a:off x="0" y="809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6" name="Rectangle 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9"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1"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2"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5" name="Rectangle 7"/>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1"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4" name="Rectangle 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6"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7" name="Rectangle 11"/>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0" name="Rectangle 14"/>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2"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3" name="Rectangle 1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5" name="Rectangle 1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6" name="Rectangle 20"/>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3"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4"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9" name="Rectangle 7"/>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608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6089" name="Rectangle 9"/>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2" name="Rectangle 10"/>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4"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5" name="Rectangle 1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2"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5" name="Rectangle 11"/>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0"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3" name="Rectangle 11"/>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632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6329" name="Rectangle 9"/>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5"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7"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8" name="Rectangle 6"/>
          <p:cNvSpPr>
            <a:spLocks noChangeArrowheads="1"/>
          </p:cNvSpPr>
          <p:nvPr/>
        </p:nvSpPr>
        <p:spPr bwMode="auto">
          <a:xfrm>
            <a:off x="0" y="809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3"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4" name="Rectangle 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7"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9"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0"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2"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3" name="Rectangle 15"/>
          <p:cNvSpPr>
            <a:spLocks noChangeArrowheads="1"/>
          </p:cNvSpPr>
          <p:nvPr/>
        </p:nvSpPr>
        <p:spPr bwMode="auto">
          <a:xfrm>
            <a:off x="0" y="4667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5" name="Rectangle 1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6" name="Rectangle 18"/>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8"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9" name="Rectangle 21"/>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71" name="Rectangle 2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72" name="Rectangle 24"/>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6" name="Rectangle 85"/>
          <p:cNvSpPr/>
          <p:nvPr/>
        </p:nvSpPr>
        <p:spPr>
          <a:xfrm>
            <a:off x="428596" y="1285860"/>
            <a:ext cx="7929618" cy="1200329"/>
          </a:xfrm>
          <a:prstGeom prst="rect">
            <a:avLst/>
          </a:prstGeom>
        </p:spPr>
        <p:txBody>
          <a:bodyPr wrap="square">
            <a:spAutoFit/>
          </a:bodyPr>
          <a:lstStyle/>
          <a:p>
            <a:r>
              <a:rPr lang="en-US" b="1" i="1" dirty="0" smtClean="0">
                <a:solidFill>
                  <a:srgbClr val="C00000"/>
                </a:solidFill>
              </a:rPr>
              <a:t>Maximum reduction of area: (for Ideal case)</a:t>
            </a:r>
            <a:r>
              <a:rPr lang="en-US" dirty="0" smtClean="0">
                <a:solidFill>
                  <a:srgbClr val="C00000"/>
                </a:solidFill>
              </a:rPr>
              <a:t> </a:t>
            </a:r>
          </a:p>
          <a:p>
            <a:r>
              <a:rPr lang="en-US" dirty="0" smtClean="0"/>
              <a:t> </a:t>
            </a:r>
          </a:p>
          <a:p>
            <a:endParaRPr lang="en-US" dirty="0" smtClean="0"/>
          </a:p>
          <a:p>
            <a:endParaRPr lang="en-US" dirty="0"/>
          </a:p>
        </p:txBody>
      </p:sp>
      <p:sp>
        <p:nvSpPr>
          <p:cNvPr id="10854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0" name="Rectangle 6"/>
          <p:cNvSpPr>
            <a:spLocks noChangeArrowheads="1"/>
          </p:cNvSpPr>
          <p:nvPr/>
        </p:nvSpPr>
        <p:spPr bwMode="auto">
          <a:xfrm>
            <a:off x="0" y="2190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2"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3" name="Rectangle 9"/>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5"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6" name="Rectangle 12"/>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8"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9" name="Rectangle 15"/>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1" name="Rectangle 1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2" name="Rectangle 18"/>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4"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5" name="Rectangle 21"/>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8"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9" name="Rectangle 25"/>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1" name="Rectangle 2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2" name="Rectangle 2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4" name="Rectangle 3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5" name="Rectangle 31"/>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7" name="Rectangle 3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8" name="Rectangle 34"/>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80" name="Rectangle 3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81" name="Rectangle 3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0605"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0606" name="Rectangle 14"/>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0608"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0609" name="Rectangle 17"/>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2650"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2651" name="Rectangle 11"/>
          <p:cNvSpPr>
            <a:spLocks noChangeArrowheads="1"/>
          </p:cNvSpPr>
          <p:nvPr/>
        </p:nvSpPr>
        <p:spPr bwMode="auto">
          <a:xfrm>
            <a:off x="0" y="419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2653"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2654" name="Rectangle 14"/>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69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695" name="Rectangle 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697"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698"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0"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1" name="Rectangle 13"/>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3"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4" name="Rectangle 16"/>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6"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7" name="Rectangle 1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pSp>
        <p:nvGrpSpPr>
          <p:cNvPr id="128" name="Group 127"/>
          <p:cNvGrpSpPr/>
          <p:nvPr/>
        </p:nvGrpSpPr>
        <p:grpSpPr>
          <a:xfrm>
            <a:off x="428596" y="1714488"/>
            <a:ext cx="6858048" cy="1000132"/>
            <a:chOff x="428596" y="5000636"/>
            <a:chExt cx="6858048" cy="1000132"/>
          </a:xfrm>
        </p:grpSpPr>
        <p:sp>
          <p:nvSpPr>
            <p:cNvPr id="129" name="Rectangle 128"/>
            <p:cNvSpPr/>
            <p:nvPr/>
          </p:nvSpPr>
          <p:spPr>
            <a:xfrm>
              <a:off x="500034" y="5214950"/>
              <a:ext cx="1285884" cy="400110"/>
            </a:xfrm>
            <a:prstGeom prst="rect">
              <a:avLst/>
            </a:prstGeom>
          </p:spPr>
          <p:txBody>
            <a:bodyPr wrap="square">
              <a:spAutoFit/>
            </a:bodyPr>
            <a:lstStyle/>
            <a:p>
              <a:r>
                <a:rPr lang="en-US" sz="2000" dirty="0" smtClean="0"/>
                <a:t>For </a:t>
              </a:r>
              <a:endParaRPr lang="en-US" sz="2000" dirty="0"/>
            </a:p>
          </p:txBody>
        </p:sp>
        <p:graphicFrame>
          <p:nvGraphicFramePr>
            <p:cNvPr id="114702" name="Object 14"/>
            <p:cNvGraphicFramePr>
              <a:graphicFrameLocks noChangeAspect="1"/>
            </p:cNvGraphicFramePr>
            <p:nvPr/>
          </p:nvGraphicFramePr>
          <p:xfrm>
            <a:off x="4429124" y="5072073"/>
            <a:ext cx="1714512" cy="876739"/>
          </p:xfrm>
          <a:graphic>
            <a:graphicData uri="http://schemas.openxmlformats.org/presentationml/2006/ole">
              <mc:AlternateContent xmlns:mc="http://schemas.openxmlformats.org/markup-compatibility/2006">
                <mc:Choice xmlns:v="urn:schemas-microsoft-com:vml" Requires="v">
                  <p:oleObj spid="_x0000_s116753" name="معادلة" r:id="rId4" imgW="837836" imgH="431613" progId="Equation.3">
                    <p:embed/>
                  </p:oleObj>
                </mc:Choice>
                <mc:Fallback>
                  <p:oleObj name="معادلة" r:id="rId4" imgW="837836" imgH="431613" progId="Equation.3">
                    <p:embed/>
                    <p:pic>
                      <p:nvPicPr>
                        <p:cNvPr id="0"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29124" y="5072073"/>
                          <a:ext cx="1714512" cy="87673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3" name="Rectangle 132"/>
            <p:cNvSpPr/>
            <p:nvPr/>
          </p:nvSpPr>
          <p:spPr>
            <a:xfrm>
              <a:off x="2643174" y="5286388"/>
              <a:ext cx="2214578" cy="400110"/>
            </a:xfrm>
            <a:prstGeom prst="rect">
              <a:avLst/>
            </a:prstGeom>
          </p:spPr>
          <p:txBody>
            <a:bodyPr wrap="square">
              <a:spAutoFit/>
            </a:bodyPr>
            <a:lstStyle/>
            <a:p>
              <a:r>
                <a:rPr lang="en-US" sz="2000" dirty="0" smtClean="0"/>
                <a:t>The value of </a:t>
              </a:r>
              <a:endParaRPr lang="en-US" sz="2000" dirty="0"/>
            </a:p>
          </p:txBody>
        </p:sp>
        <p:graphicFrame>
          <p:nvGraphicFramePr>
            <p:cNvPr id="114705" name="Object 17"/>
            <p:cNvGraphicFramePr>
              <a:graphicFrameLocks noChangeAspect="1"/>
            </p:cNvGraphicFramePr>
            <p:nvPr/>
          </p:nvGraphicFramePr>
          <p:xfrm>
            <a:off x="1071538" y="5143512"/>
            <a:ext cx="1214446" cy="582784"/>
          </p:xfrm>
          <a:graphic>
            <a:graphicData uri="http://schemas.openxmlformats.org/presentationml/2006/ole">
              <mc:AlternateContent xmlns:mc="http://schemas.openxmlformats.org/markup-compatibility/2006">
                <mc:Choice xmlns:v="urn:schemas-microsoft-com:vml" Requires="v">
                  <p:oleObj spid="_x0000_s116754" name="معادلة" r:id="rId6" imgW="545863" imgH="228501" progId="Equation.3">
                    <p:embed/>
                  </p:oleObj>
                </mc:Choice>
                <mc:Fallback>
                  <p:oleObj name="معادلة" r:id="rId6" imgW="545863" imgH="228501" progId="Equation.3">
                    <p:embed/>
                    <p:pic>
                      <p:nvPicPr>
                        <p:cNvPr id="0"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71538" y="5143512"/>
                          <a:ext cx="1214446" cy="58278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8" name="Rounded Rectangle 137"/>
            <p:cNvSpPr/>
            <p:nvPr/>
          </p:nvSpPr>
          <p:spPr>
            <a:xfrm>
              <a:off x="428596" y="5000636"/>
              <a:ext cx="6858048" cy="1000132"/>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50" name="Group 149"/>
          <p:cNvGrpSpPr/>
          <p:nvPr/>
        </p:nvGrpSpPr>
        <p:grpSpPr>
          <a:xfrm>
            <a:off x="500034" y="3286124"/>
            <a:ext cx="7162800" cy="2971800"/>
            <a:chOff x="500034" y="3286124"/>
            <a:chExt cx="7162800" cy="2971800"/>
          </a:xfrm>
        </p:grpSpPr>
        <p:grpSp>
          <p:nvGrpSpPr>
            <p:cNvPr id="131" name="Group 130"/>
            <p:cNvGrpSpPr/>
            <p:nvPr/>
          </p:nvGrpSpPr>
          <p:grpSpPr>
            <a:xfrm>
              <a:off x="500034" y="3286124"/>
              <a:ext cx="7162800" cy="2971800"/>
              <a:chOff x="457200" y="3276600"/>
              <a:chExt cx="7162800" cy="2971800"/>
            </a:xfrm>
          </p:grpSpPr>
          <p:pic>
            <p:nvPicPr>
              <p:cNvPr id="132" name="Picture 3"/>
              <p:cNvPicPr>
                <a:picLocks noChangeAspect="1" noChangeArrowheads="1"/>
              </p:cNvPicPr>
              <p:nvPr/>
            </p:nvPicPr>
            <p:blipFill>
              <a:blip r:embed="rId8"/>
              <a:srcRect l="17500" t="29688" r="15625" b="40025"/>
              <a:stretch>
                <a:fillRect/>
              </a:stretch>
            </p:blipFill>
            <p:spPr bwMode="auto">
              <a:xfrm>
                <a:off x="2362200" y="4114800"/>
                <a:ext cx="5257800" cy="1905000"/>
              </a:xfrm>
              <a:prstGeom prst="rect">
                <a:avLst/>
              </a:prstGeom>
              <a:noFill/>
              <a:ln w="9525">
                <a:noFill/>
                <a:miter lim="800000"/>
                <a:headEnd/>
                <a:tailEnd/>
              </a:ln>
            </p:spPr>
          </p:pic>
          <p:cxnSp>
            <p:nvCxnSpPr>
              <p:cNvPr id="134" name="Straight Connector 133"/>
              <p:cNvCxnSpPr/>
              <p:nvPr/>
            </p:nvCxnSpPr>
            <p:spPr>
              <a:xfrm>
                <a:off x="609600" y="5486400"/>
                <a:ext cx="1752600" cy="1588"/>
              </a:xfrm>
              <a:prstGeom prst="line">
                <a:avLst/>
              </a:prstGeom>
              <a:ln w="25400">
                <a:solidFill>
                  <a:schemeClr val="tx1"/>
                </a:solidFill>
                <a:tailEnd type="stealth" w="sm" len="lg"/>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rot="5400000" flipH="1" flipV="1">
                <a:off x="-74612" y="4800600"/>
                <a:ext cx="1370012" cy="1588"/>
              </a:xfrm>
              <a:prstGeom prst="line">
                <a:avLst/>
              </a:prstGeom>
              <a:ln w="25400">
                <a:solidFill>
                  <a:schemeClr val="tx1"/>
                </a:solidFill>
                <a:tailEnd type="stealth" w="sm" len="lg"/>
              </a:ln>
            </p:spPr>
            <p:style>
              <a:lnRef idx="1">
                <a:schemeClr val="accent1"/>
              </a:lnRef>
              <a:fillRef idx="0">
                <a:schemeClr val="accent1"/>
              </a:fillRef>
              <a:effectRef idx="0">
                <a:schemeClr val="accent1"/>
              </a:effectRef>
              <a:fontRef idx="minor">
                <a:schemeClr val="tx1"/>
              </a:fontRef>
            </p:style>
          </p:cxnSp>
          <p:sp>
            <p:nvSpPr>
              <p:cNvPr id="136" name="Freeform 135"/>
              <p:cNvSpPr/>
              <p:nvPr/>
            </p:nvSpPr>
            <p:spPr>
              <a:xfrm>
                <a:off x="612775" y="4137025"/>
                <a:ext cx="1662113" cy="1349375"/>
              </a:xfrm>
              <a:custGeom>
                <a:avLst/>
                <a:gdLst>
                  <a:gd name="connsiteX0" fmla="*/ 0 w 1661532"/>
                  <a:gd name="connsiteY0" fmla="*/ 1349298 h 1349298"/>
                  <a:gd name="connsiteX1" fmla="*/ 312234 w 1661532"/>
                  <a:gd name="connsiteY1" fmla="*/ 1271239 h 1349298"/>
                  <a:gd name="connsiteX2" fmla="*/ 847493 w 1661532"/>
                  <a:gd name="connsiteY2" fmla="*/ 959005 h 1349298"/>
                  <a:gd name="connsiteX3" fmla="*/ 1661532 w 1661532"/>
                  <a:gd name="connsiteY3" fmla="*/ 0 h 1349298"/>
                </a:gdLst>
                <a:ahLst/>
                <a:cxnLst>
                  <a:cxn ang="0">
                    <a:pos x="connsiteX0" y="connsiteY0"/>
                  </a:cxn>
                  <a:cxn ang="0">
                    <a:pos x="connsiteX1" y="connsiteY1"/>
                  </a:cxn>
                  <a:cxn ang="0">
                    <a:pos x="connsiteX2" y="connsiteY2"/>
                  </a:cxn>
                  <a:cxn ang="0">
                    <a:pos x="connsiteX3" y="connsiteY3"/>
                  </a:cxn>
                </a:cxnLst>
                <a:rect l="l" t="t" r="r" b="b"/>
                <a:pathLst>
                  <a:path w="1661532" h="1349298">
                    <a:moveTo>
                      <a:pt x="0" y="1349298"/>
                    </a:moveTo>
                    <a:cubicBezTo>
                      <a:pt x="85492" y="1342793"/>
                      <a:pt x="170985" y="1336288"/>
                      <a:pt x="312234" y="1271239"/>
                    </a:cubicBezTo>
                    <a:cubicBezTo>
                      <a:pt x="453483" y="1206190"/>
                      <a:pt x="622610" y="1170878"/>
                      <a:pt x="847493" y="959005"/>
                    </a:cubicBezTo>
                    <a:cubicBezTo>
                      <a:pt x="1072376" y="747132"/>
                      <a:pt x="1366954" y="373566"/>
                      <a:pt x="1661532" y="0"/>
                    </a:cubicBezTo>
                  </a:path>
                </a:pathLst>
              </a:custGeom>
              <a:ln w="22225">
                <a:solidFill>
                  <a:schemeClr val="tx1"/>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139" name="Freeform 138"/>
              <p:cNvSpPr/>
              <p:nvPr/>
            </p:nvSpPr>
            <p:spPr>
              <a:xfrm>
                <a:off x="584200" y="4362450"/>
                <a:ext cx="2270125" cy="744538"/>
              </a:xfrm>
              <a:custGeom>
                <a:avLst/>
                <a:gdLst>
                  <a:gd name="connsiteX0" fmla="*/ 40888 w 2271132"/>
                  <a:gd name="connsiteY0" fmla="*/ 745274 h 745274"/>
                  <a:gd name="connsiteX1" fmla="*/ 241610 w 2271132"/>
                  <a:gd name="connsiteY1" fmla="*/ 399586 h 745274"/>
                  <a:gd name="connsiteX2" fmla="*/ 1490547 w 2271132"/>
                  <a:gd name="connsiteY2" fmla="*/ 65049 h 745274"/>
                  <a:gd name="connsiteX3" fmla="*/ 2271132 w 2271132"/>
                  <a:gd name="connsiteY3" fmla="*/ 9293 h 745274"/>
                </a:gdLst>
                <a:ahLst/>
                <a:cxnLst>
                  <a:cxn ang="0">
                    <a:pos x="connsiteX0" y="connsiteY0"/>
                  </a:cxn>
                  <a:cxn ang="0">
                    <a:pos x="connsiteX1" y="connsiteY1"/>
                  </a:cxn>
                  <a:cxn ang="0">
                    <a:pos x="connsiteX2" y="connsiteY2"/>
                  </a:cxn>
                  <a:cxn ang="0">
                    <a:pos x="connsiteX3" y="connsiteY3"/>
                  </a:cxn>
                </a:cxnLst>
                <a:rect l="l" t="t" r="r" b="b"/>
                <a:pathLst>
                  <a:path w="2271132" h="745274">
                    <a:moveTo>
                      <a:pt x="40888" y="745274"/>
                    </a:moveTo>
                    <a:cubicBezTo>
                      <a:pt x="20444" y="629115"/>
                      <a:pt x="0" y="512957"/>
                      <a:pt x="241610" y="399586"/>
                    </a:cubicBezTo>
                    <a:cubicBezTo>
                      <a:pt x="483220" y="286215"/>
                      <a:pt x="1152293" y="130098"/>
                      <a:pt x="1490547" y="65049"/>
                    </a:cubicBezTo>
                    <a:cubicBezTo>
                      <a:pt x="1828801" y="0"/>
                      <a:pt x="2049966" y="4646"/>
                      <a:pt x="2271132" y="9293"/>
                    </a:cubicBezTo>
                  </a:path>
                </a:pathLst>
              </a:custGeom>
              <a:ln w="2222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140" name="TextBox 22"/>
              <p:cNvSpPr txBox="1">
                <a:spLocks noChangeArrowheads="1"/>
              </p:cNvSpPr>
              <p:nvPr/>
            </p:nvSpPr>
            <p:spPr bwMode="auto">
              <a:xfrm>
                <a:off x="2209800" y="3840163"/>
                <a:ext cx="990600" cy="369332"/>
              </a:xfrm>
              <a:prstGeom prst="rect">
                <a:avLst/>
              </a:prstGeom>
              <a:noFill/>
              <a:ln w="9525">
                <a:noFill/>
                <a:miter lim="800000"/>
                <a:headEnd/>
                <a:tailEnd/>
              </a:ln>
            </p:spPr>
            <p:txBody>
              <a:bodyPr>
                <a:spAutoFit/>
              </a:bodyPr>
              <a:lstStyle/>
              <a:p>
                <a:r>
                  <a:rPr lang="en-US" dirty="0" smtClean="0"/>
                  <a:t>p</a:t>
                </a:r>
                <a:r>
                  <a:rPr lang="en-US" baseline="-25000" dirty="0" smtClean="0"/>
                  <a:t>p</a:t>
                </a:r>
                <a:endParaRPr lang="en-US" baseline="-25000" dirty="0"/>
              </a:p>
            </p:txBody>
          </p:sp>
          <p:sp>
            <p:nvSpPr>
              <p:cNvPr id="141" name="TextBox 23"/>
              <p:cNvSpPr txBox="1">
                <a:spLocks noChangeArrowheads="1"/>
              </p:cNvSpPr>
              <p:nvPr/>
            </p:nvSpPr>
            <p:spPr bwMode="auto">
              <a:xfrm>
                <a:off x="2528902" y="3829831"/>
                <a:ext cx="990600" cy="369332"/>
              </a:xfrm>
              <a:prstGeom prst="rect">
                <a:avLst/>
              </a:prstGeom>
              <a:noFill/>
              <a:ln w="9525">
                <a:noFill/>
                <a:miter lim="800000"/>
                <a:headEnd/>
                <a:tailEnd/>
              </a:ln>
            </p:spPr>
            <p:txBody>
              <a:bodyPr>
                <a:spAutoFit/>
              </a:bodyPr>
              <a:lstStyle/>
              <a:p>
                <a:r>
                  <a:rPr lang="en-US" dirty="0" smtClean="0"/>
                  <a:t>=σ</a:t>
                </a:r>
                <a:r>
                  <a:rPr lang="en-US" baseline="-25000" dirty="0" smtClean="0"/>
                  <a:t>0</a:t>
                </a:r>
                <a:r>
                  <a:rPr lang="en-US" dirty="0" smtClean="0"/>
                  <a:t>ε</a:t>
                </a:r>
                <a:endParaRPr lang="en-US" dirty="0"/>
              </a:p>
            </p:txBody>
          </p:sp>
          <p:sp>
            <p:nvSpPr>
              <p:cNvPr id="142" name="TextBox 24"/>
              <p:cNvSpPr txBox="1">
                <a:spLocks noChangeArrowheads="1"/>
              </p:cNvSpPr>
              <p:nvPr/>
            </p:nvSpPr>
            <p:spPr bwMode="auto">
              <a:xfrm>
                <a:off x="2438400" y="5181600"/>
                <a:ext cx="990600" cy="461963"/>
              </a:xfrm>
              <a:prstGeom prst="rect">
                <a:avLst/>
              </a:prstGeom>
              <a:noFill/>
              <a:ln w="9525">
                <a:noFill/>
                <a:miter lim="800000"/>
                <a:headEnd/>
                <a:tailEnd/>
              </a:ln>
            </p:spPr>
            <p:txBody>
              <a:bodyPr>
                <a:spAutoFit/>
              </a:bodyPr>
              <a:lstStyle/>
              <a:p>
                <a:r>
                  <a:rPr lang="en-US" dirty="0"/>
                  <a:t>ε</a:t>
                </a:r>
              </a:p>
            </p:txBody>
          </p:sp>
          <p:sp>
            <p:nvSpPr>
              <p:cNvPr id="143" name="Oval 142"/>
              <p:cNvSpPr/>
              <p:nvPr/>
            </p:nvSpPr>
            <p:spPr>
              <a:xfrm>
                <a:off x="4800600" y="4038600"/>
                <a:ext cx="990600" cy="10668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4" name="Oval 143"/>
              <p:cNvSpPr/>
              <p:nvPr/>
            </p:nvSpPr>
            <p:spPr>
              <a:xfrm>
                <a:off x="457200" y="3276600"/>
                <a:ext cx="3200400" cy="29718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5" name="Freeform 144"/>
              <p:cNvSpPr/>
              <p:nvPr/>
            </p:nvSpPr>
            <p:spPr>
              <a:xfrm>
                <a:off x="3535363" y="3997325"/>
                <a:ext cx="1404937" cy="184150"/>
              </a:xfrm>
              <a:custGeom>
                <a:avLst/>
                <a:gdLst>
                  <a:gd name="connsiteX0" fmla="*/ 1405053 w 1405053"/>
                  <a:gd name="connsiteY0" fmla="*/ 183994 h 183994"/>
                  <a:gd name="connsiteX1" fmla="*/ 936702 w 1405053"/>
                  <a:gd name="connsiteY1" fmla="*/ 5575 h 183994"/>
                  <a:gd name="connsiteX2" fmla="*/ 0 w 1405053"/>
                  <a:gd name="connsiteY2" fmla="*/ 150541 h 183994"/>
                </a:gdLst>
                <a:ahLst/>
                <a:cxnLst>
                  <a:cxn ang="0">
                    <a:pos x="connsiteX0" y="connsiteY0"/>
                  </a:cxn>
                  <a:cxn ang="0">
                    <a:pos x="connsiteX1" y="connsiteY1"/>
                  </a:cxn>
                  <a:cxn ang="0">
                    <a:pos x="connsiteX2" y="connsiteY2"/>
                  </a:cxn>
                </a:cxnLst>
                <a:rect l="l" t="t" r="r" b="b"/>
                <a:pathLst>
                  <a:path w="1405053" h="183994">
                    <a:moveTo>
                      <a:pt x="1405053" y="183994"/>
                    </a:moveTo>
                    <a:cubicBezTo>
                      <a:pt x="1287965" y="97572"/>
                      <a:pt x="1170877" y="11150"/>
                      <a:pt x="936702" y="5575"/>
                    </a:cubicBezTo>
                    <a:cubicBezTo>
                      <a:pt x="702527" y="0"/>
                      <a:pt x="0" y="150541"/>
                      <a:pt x="0" y="150541"/>
                    </a:cubicBezTo>
                  </a:path>
                </a:pathLst>
              </a:custGeom>
              <a:ln w="25400">
                <a:solidFill>
                  <a:srgbClr val="C00000"/>
                </a:solidFill>
                <a:headEnd type="none" w="sm" len="lg"/>
                <a:tailEnd type="stealth" w="sm" len="lg"/>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151" name="TextBox 24"/>
              <p:cNvSpPr txBox="1">
                <a:spLocks noChangeArrowheads="1"/>
              </p:cNvSpPr>
              <p:nvPr/>
            </p:nvSpPr>
            <p:spPr bwMode="auto">
              <a:xfrm>
                <a:off x="671514" y="4062418"/>
                <a:ext cx="990600" cy="369332"/>
              </a:xfrm>
              <a:prstGeom prst="rect">
                <a:avLst/>
              </a:prstGeom>
              <a:noFill/>
              <a:ln w="9525">
                <a:noFill/>
                <a:miter lim="800000"/>
                <a:headEnd/>
                <a:tailEnd/>
              </a:ln>
            </p:spPr>
            <p:txBody>
              <a:bodyPr>
                <a:spAutoFit/>
              </a:bodyPr>
              <a:lstStyle/>
              <a:p>
                <a:r>
                  <a:rPr lang="el-GR" dirty="0" smtClean="0"/>
                  <a:t>σ</a:t>
                </a:r>
                <a:endParaRPr lang="en-US" dirty="0"/>
              </a:p>
            </p:txBody>
          </p:sp>
          <p:sp>
            <p:nvSpPr>
              <p:cNvPr id="153" name="TextBox 24"/>
              <p:cNvSpPr txBox="1">
                <a:spLocks noChangeArrowheads="1"/>
              </p:cNvSpPr>
              <p:nvPr/>
            </p:nvSpPr>
            <p:spPr bwMode="auto">
              <a:xfrm>
                <a:off x="2671778" y="4419608"/>
                <a:ext cx="990600" cy="369332"/>
              </a:xfrm>
              <a:prstGeom prst="rect">
                <a:avLst/>
              </a:prstGeom>
              <a:noFill/>
              <a:ln w="9525">
                <a:noFill/>
                <a:miter lim="800000"/>
                <a:headEnd/>
                <a:tailEnd/>
              </a:ln>
            </p:spPr>
            <p:txBody>
              <a:bodyPr>
                <a:spAutoFit/>
              </a:bodyPr>
              <a:lstStyle/>
              <a:p>
                <a:r>
                  <a:rPr lang="el-GR" dirty="0" smtClean="0"/>
                  <a:t>σ</a:t>
                </a:r>
                <a:r>
                  <a:rPr lang="en-US" dirty="0" smtClean="0"/>
                  <a:t>=K </a:t>
                </a:r>
                <a:r>
                  <a:rPr lang="el-GR" dirty="0" smtClean="0">
                    <a:latin typeface="Arial Narrow"/>
                  </a:rPr>
                  <a:t>ε</a:t>
                </a:r>
                <a:r>
                  <a:rPr lang="en-US" dirty="0" smtClean="0">
                    <a:latin typeface="Arial Narrow"/>
                  </a:rPr>
                  <a:t> </a:t>
                </a:r>
                <a:r>
                  <a:rPr lang="en-US" baseline="30000" dirty="0" smtClean="0">
                    <a:latin typeface="Arial Narrow"/>
                  </a:rPr>
                  <a:t>n</a:t>
                </a:r>
                <a:endParaRPr lang="en-US" baseline="30000" dirty="0"/>
              </a:p>
            </p:txBody>
          </p:sp>
        </p:grpSp>
        <p:cxnSp>
          <p:nvCxnSpPr>
            <p:cNvPr id="148" name="Straight Connector 147"/>
            <p:cNvCxnSpPr/>
            <p:nvPr/>
          </p:nvCxnSpPr>
          <p:spPr>
            <a:xfrm>
              <a:off x="2975576" y="3905590"/>
              <a:ext cx="142876"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49" name="Straight Connector 148"/>
          <p:cNvCxnSpPr/>
          <p:nvPr/>
        </p:nvCxnSpPr>
        <p:spPr>
          <a:xfrm>
            <a:off x="2568743" y="5315294"/>
            <a:ext cx="142876"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2" name="Straight Connector 151"/>
          <p:cNvCxnSpPr/>
          <p:nvPr/>
        </p:nvCxnSpPr>
        <p:spPr>
          <a:xfrm>
            <a:off x="814692" y="4175279"/>
            <a:ext cx="142876"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4" name="Straight Connector 153"/>
          <p:cNvCxnSpPr/>
          <p:nvPr/>
        </p:nvCxnSpPr>
        <p:spPr>
          <a:xfrm>
            <a:off x="2831575" y="4543102"/>
            <a:ext cx="72000" cy="1588"/>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5" name="Straight Connector 154"/>
          <p:cNvCxnSpPr/>
          <p:nvPr/>
        </p:nvCxnSpPr>
        <p:spPr>
          <a:xfrm>
            <a:off x="3207038" y="4553735"/>
            <a:ext cx="72000" cy="1588"/>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37" name="TextBox 136"/>
          <p:cNvSpPr txBox="1"/>
          <p:nvPr/>
        </p:nvSpPr>
        <p:spPr>
          <a:xfrm>
            <a:off x="6116152" y="2400350"/>
            <a:ext cx="2056248" cy="307777"/>
          </a:xfrm>
          <a:prstGeom prst="rect">
            <a:avLst/>
          </a:prstGeom>
          <a:noFill/>
        </p:spPr>
        <p:txBody>
          <a:bodyPr wrap="square" rtlCol="0">
            <a:spAutoFit/>
          </a:bodyPr>
          <a:lstStyle/>
          <a:p>
            <a:r>
              <a:rPr lang="en-US" sz="1400" dirty="0" smtClean="0"/>
              <a:t>Assume </a:t>
            </a:r>
            <a:r>
              <a:rPr lang="en-US" sz="1400" b="1" i="1" dirty="0" smtClean="0">
                <a:latin typeface="Times New Roman" pitchFamily="18" charset="0"/>
                <a:cs typeface="Times New Roman" pitchFamily="18" charset="0"/>
              </a:rPr>
              <a:t>n=0</a:t>
            </a:r>
            <a:endParaRPr lang="en-US" sz="1400" b="1" i="1" dirty="0">
              <a:latin typeface="Times New Roman" pitchFamily="18" charset="0"/>
              <a:cs typeface="Times New Roman" pitchFamily="18" charset="0"/>
            </a:endParaRPr>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A9DBE9C7-A1F9-4C44-9697-AD9B1DC1B4D1}" type="datetime1">
              <a:rPr lang="en-US" smtClean="0"/>
              <a:t>20/3/2017</a:t>
            </a:fld>
            <a:endParaRPr lang="en-US" dirty="0"/>
          </a:p>
        </p:txBody>
      </p:sp>
      <p:sp>
        <p:nvSpPr>
          <p:cNvPr id="8" name="Footer Placeholder 7"/>
          <p:cNvSpPr>
            <a:spLocks noGrp="1"/>
          </p:cNvSpPr>
          <p:nvPr>
            <p:ph type="ftr" sz="quarter" idx="11"/>
          </p:nvPr>
        </p:nvSpPr>
        <p:spPr/>
        <p:txBody>
          <a:bodyPr/>
          <a:lstStyle/>
          <a:p>
            <a:r>
              <a:rPr lang="en-US" smtClean="0"/>
              <a:t>Chapter 5: Extrusion and rod drawing - IE252 </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37</a:t>
            </a:fld>
            <a:endParaRPr lang="en-US"/>
          </a:p>
        </p:txBody>
      </p:sp>
      <p:sp>
        <p:nvSpPr>
          <p:cNvPr id="10" name="Rectangle 2"/>
          <p:cNvSpPr txBox="1">
            <a:spLocks noChangeArrowheads="1"/>
          </p:cNvSpPr>
          <p:nvPr/>
        </p:nvSpPr>
        <p:spPr>
          <a:xfrm>
            <a:off x="214282" y="357166"/>
            <a:ext cx="7772400" cy="428620"/>
          </a:xfrm>
          <a:prstGeom prst="rect">
            <a:avLst/>
          </a:prstGeom>
        </p:spPr>
        <p:txBody>
          <a:bodyPr vert="horz" lIns="91440" tIns="45720" rIns="91440" bIns="45720" rtlCol="0" anchor="b">
            <a:noAutofit/>
          </a:bodyPr>
          <a:lstStyle/>
          <a:p>
            <a:pPr lvl="0">
              <a:spcBef>
                <a:spcPct val="0"/>
              </a:spcBef>
              <a:defRPr/>
            </a:pPr>
            <a:endParaRPr lang="en-US" sz="700" b="1" dirty="0" smtClean="0">
              <a:solidFill>
                <a:schemeClr val="bg1">
                  <a:lumMod val="50000"/>
                </a:schemeClr>
              </a:solidFill>
            </a:endParaRPr>
          </a:p>
        </p:txBody>
      </p:sp>
      <p:sp>
        <p:nvSpPr>
          <p:cNvPr id="12" name="Rectangle 11"/>
          <p:cNvSpPr/>
          <p:nvPr/>
        </p:nvSpPr>
        <p:spPr>
          <a:xfrm>
            <a:off x="428596" y="785795"/>
            <a:ext cx="7786742" cy="923330"/>
          </a:xfrm>
          <a:prstGeom prst="rect">
            <a:avLst/>
          </a:prstGeom>
        </p:spPr>
        <p:txBody>
          <a:bodyPr wrap="square">
            <a:spAutoFit/>
          </a:bodyPr>
          <a:lstStyle/>
          <a:p>
            <a:endParaRPr lang="en-US" dirty="0" smtClean="0"/>
          </a:p>
          <a:p>
            <a:r>
              <a:rPr lang="en-US" b="1" i="1" dirty="0" smtClean="0">
                <a:solidFill>
                  <a:srgbClr val="C00000"/>
                </a:solidFill>
              </a:rPr>
              <a:t> </a:t>
            </a:r>
            <a:endParaRPr lang="en-US" dirty="0" smtClean="0">
              <a:solidFill>
                <a:srgbClr val="C00000"/>
              </a:solidFill>
            </a:endParaRPr>
          </a:p>
          <a:p>
            <a:r>
              <a:rPr lang="en-US" dirty="0" smtClean="0"/>
              <a:t> </a:t>
            </a:r>
            <a:endParaRPr lang="en-US" b="1" i="1" dirty="0"/>
          </a:p>
        </p:txBody>
      </p:sp>
      <p:sp>
        <p:nvSpPr>
          <p:cNvPr id="16" name="Rectangle 2"/>
          <p:cNvSpPr txBox="1">
            <a:spLocks noChangeArrowheads="1"/>
          </p:cNvSpPr>
          <p:nvPr/>
        </p:nvSpPr>
        <p:spPr>
          <a:xfrm>
            <a:off x="357158" y="1000116"/>
            <a:ext cx="7772400" cy="428620"/>
          </a:xfrm>
          <a:prstGeom prst="rect">
            <a:avLst/>
          </a:prstGeom>
        </p:spPr>
        <p:txBody>
          <a:bodyPr vert="horz" lIns="91440" tIns="45720" rIns="91440" bIns="45720" rtlCol="0" anchor="b">
            <a:noAutofit/>
          </a:bodyPr>
          <a:lstStyle/>
          <a:p>
            <a:pPr lvl="0">
              <a:lnSpc>
                <a:spcPts val="120"/>
              </a:lnSpc>
              <a:spcBef>
                <a:spcPct val="0"/>
              </a:spcBef>
              <a:defRPr/>
            </a:pP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5.2</a:t>
            </a:r>
            <a:r>
              <a:rPr kumimoji="0" lang="en-US" sz="2000" b="1" i="0" u="none" strike="noStrike" kern="1200" cap="none" spc="-100" normalizeH="0" noProof="0" dirty="0" smtClean="0">
                <a:ln>
                  <a:noFill/>
                </a:ln>
                <a:solidFill>
                  <a:schemeClr val="bg1">
                    <a:lumMod val="50000"/>
                  </a:schemeClr>
                </a:solidFill>
                <a:effectLst/>
                <a:uLnTx/>
                <a:uFillTx/>
                <a:latin typeface="+mj-lt"/>
                <a:ea typeface="+mj-ea"/>
                <a:cs typeface="+mj-cs"/>
              </a:rPr>
              <a:t> Wire and Rod Drawing</a:t>
            </a:r>
          </a:p>
          <a:p>
            <a:pPr lvl="0">
              <a:spcBef>
                <a:spcPct val="0"/>
              </a:spcBef>
              <a:defRPr/>
            </a:pPr>
            <a:r>
              <a:rPr lang="en-US" sz="2000" b="1" spc="-100" dirty="0" smtClean="0">
                <a:solidFill>
                  <a:schemeClr val="bg1">
                    <a:lumMod val="50000"/>
                  </a:schemeClr>
                </a:solidFill>
                <a:ea typeface="+mj-ea"/>
                <a:cs typeface="+mj-cs"/>
              </a:rPr>
              <a:t>5.2.2</a:t>
            </a:r>
            <a:r>
              <a:rPr lang="en-US" sz="6000" b="1" spc="-100" dirty="0" smtClean="0">
                <a:solidFill>
                  <a:schemeClr val="bg1">
                    <a:lumMod val="50000"/>
                  </a:schemeClr>
                </a:solidFill>
                <a:ea typeface="+mj-ea"/>
                <a:cs typeface="+mj-cs"/>
              </a:rPr>
              <a:t> </a:t>
            </a:r>
            <a:r>
              <a:rPr lang="en-US" sz="2000" b="1" dirty="0" smtClean="0">
                <a:solidFill>
                  <a:schemeClr val="bg1">
                    <a:lumMod val="50000"/>
                  </a:schemeClr>
                </a:solidFill>
              </a:rPr>
              <a:t>Wire and rod load estimation</a:t>
            </a:r>
            <a:endParaRPr lang="en-US" sz="2000" dirty="0" smtClean="0">
              <a:solidFill>
                <a:schemeClr val="bg1">
                  <a:lumMod val="50000"/>
                </a:schemeClr>
              </a:solidFill>
            </a:endParaRPr>
          </a:p>
          <a:p>
            <a:pPr lvl="0">
              <a:spcBef>
                <a:spcPct val="0"/>
              </a:spcBef>
              <a:defRPr/>
            </a:pPr>
            <a:endParaRPr lang="en-US" sz="700" b="1" dirty="0" smtClean="0">
              <a:solidFill>
                <a:schemeClr val="bg1">
                  <a:lumMod val="50000"/>
                </a:schemeClr>
              </a:solidFill>
            </a:endParaRPr>
          </a:p>
        </p:txBody>
      </p:sp>
      <p:sp>
        <p:nvSpPr>
          <p:cNvPr id="3072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8" name="Rectangle 8"/>
          <p:cNvSpPr>
            <a:spLocks noChangeArrowheads="1"/>
          </p:cNvSpPr>
          <p:nvPr/>
        </p:nvSpPr>
        <p:spPr bwMode="auto">
          <a:xfrm>
            <a:off x="0" y="809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6" name="Rectangle 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9"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1"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2"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5" name="Rectangle 7"/>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1"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4" name="Rectangle 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6"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7" name="Rectangle 11"/>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0" name="Rectangle 14"/>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2"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3" name="Rectangle 1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5" name="Rectangle 1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6" name="Rectangle 20"/>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3"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4"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9" name="Rectangle 7"/>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608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6089" name="Rectangle 9"/>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2" name="Rectangle 10"/>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4"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5" name="Rectangle 1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2"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5" name="Rectangle 11"/>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0"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3" name="Rectangle 11"/>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632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6329" name="Rectangle 9"/>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5"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7"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8" name="Rectangle 6"/>
          <p:cNvSpPr>
            <a:spLocks noChangeArrowheads="1"/>
          </p:cNvSpPr>
          <p:nvPr/>
        </p:nvSpPr>
        <p:spPr bwMode="auto">
          <a:xfrm>
            <a:off x="0" y="809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3"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4" name="Rectangle 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7"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9"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0"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2"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3" name="Rectangle 15"/>
          <p:cNvSpPr>
            <a:spLocks noChangeArrowheads="1"/>
          </p:cNvSpPr>
          <p:nvPr/>
        </p:nvSpPr>
        <p:spPr bwMode="auto">
          <a:xfrm>
            <a:off x="0" y="4667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5" name="Rectangle 1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6" name="Rectangle 18"/>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8"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9" name="Rectangle 21"/>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71" name="Rectangle 2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72" name="Rectangle 24"/>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6" name="Rectangle 85"/>
          <p:cNvSpPr/>
          <p:nvPr/>
        </p:nvSpPr>
        <p:spPr>
          <a:xfrm>
            <a:off x="428596" y="1285860"/>
            <a:ext cx="7929618" cy="2031325"/>
          </a:xfrm>
          <a:prstGeom prst="rect">
            <a:avLst/>
          </a:prstGeom>
        </p:spPr>
        <p:txBody>
          <a:bodyPr wrap="square">
            <a:spAutoFit/>
          </a:bodyPr>
          <a:lstStyle/>
          <a:p>
            <a:r>
              <a:rPr lang="en-US" b="1" i="1" dirty="0" smtClean="0">
                <a:solidFill>
                  <a:srgbClr val="C00000"/>
                </a:solidFill>
              </a:rPr>
              <a:t>Maximum reduction of area: (for Ideal case)</a:t>
            </a:r>
          </a:p>
          <a:p>
            <a:r>
              <a:rPr lang="en-US" dirty="0" smtClean="0"/>
              <a:t>The maximum reduction of area  is a function of strain hardening exponent </a:t>
            </a:r>
            <a:r>
              <a:rPr lang="en-US" i="1" dirty="0" smtClean="0"/>
              <a:t>n</a:t>
            </a:r>
            <a:r>
              <a:rPr lang="en-US" dirty="0" smtClean="0"/>
              <a:t> , for example;</a:t>
            </a:r>
          </a:p>
          <a:p>
            <a:r>
              <a:rPr lang="en-US" dirty="0" smtClean="0">
                <a:solidFill>
                  <a:srgbClr val="C00000"/>
                </a:solidFill>
              </a:rPr>
              <a:t> </a:t>
            </a:r>
          </a:p>
          <a:p>
            <a:r>
              <a:rPr lang="en-US" dirty="0" smtClean="0"/>
              <a:t> </a:t>
            </a:r>
          </a:p>
          <a:p>
            <a:endParaRPr lang="en-US" dirty="0" smtClean="0"/>
          </a:p>
          <a:p>
            <a:endParaRPr lang="en-US" dirty="0"/>
          </a:p>
        </p:txBody>
      </p:sp>
      <p:sp>
        <p:nvSpPr>
          <p:cNvPr id="10854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0" name="Rectangle 6"/>
          <p:cNvSpPr>
            <a:spLocks noChangeArrowheads="1"/>
          </p:cNvSpPr>
          <p:nvPr/>
        </p:nvSpPr>
        <p:spPr bwMode="auto">
          <a:xfrm>
            <a:off x="0" y="2190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2"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3" name="Rectangle 9"/>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5"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6" name="Rectangle 12"/>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8"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9" name="Rectangle 15"/>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1" name="Rectangle 1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2" name="Rectangle 18"/>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4"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5" name="Rectangle 21"/>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8"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9" name="Rectangle 25"/>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1" name="Rectangle 2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2" name="Rectangle 2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4" name="Rectangle 3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5" name="Rectangle 31"/>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7" name="Rectangle 3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8" name="Rectangle 34"/>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80" name="Rectangle 3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81" name="Rectangle 3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0605"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0606" name="Rectangle 14"/>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0608"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0609" name="Rectangle 17"/>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2650"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2651" name="Rectangle 11"/>
          <p:cNvSpPr>
            <a:spLocks noChangeArrowheads="1"/>
          </p:cNvSpPr>
          <p:nvPr/>
        </p:nvSpPr>
        <p:spPr bwMode="auto">
          <a:xfrm>
            <a:off x="0" y="419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2653"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2654" name="Rectangle 14"/>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69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695" name="Rectangle 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697"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698"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0"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1" name="Rectangle 13"/>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3"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4" name="Rectangle 16"/>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6"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7" name="Rectangle 1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17764" name="Object 4"/>
          <p:cNvGraphicFramePr>
            <a:graphicFrameLocks noChangeAspect="1"/>
          </p:cNvGraphicFramePr>
          <p:nvPr/>
        </p:nvGraphicFramePr>
        <p:xfrm>
          <a:off x="500034" y="2214554"/>
          <a:ext cx="3896618" cy="1000132"/>
        </p:xfrm>
        <a:graphic>
          <a:graphicData uri="http://schemas.openxmlformats.org/presentationml/2006/ole">
            <mc:AlternateContent xmlns:mc="http://schemas.openxmlformats.org/markup-compatibility/2006">
              <mc:Choice xmlns:v="urn:schemas-microsoft-com:vml" Requires="v">
                <p:oleObj spid="_x0000_s117778" name="معادلة" r:id="rId4" imgW="2857500" imgH="736600" progId="Equation.3">
                  <p:embed/>
                </p:oleObj>
              </mc:Choice>
              <mc:Fallback>
                <p:oleObj name="معادلة" r:id="rId4" imgW="2857500" imgH="736600" progId="Equation.3">
                  <p:embed/>
                  <p:pic>
                    <p:nvPicPr>
                      <p:cNvPr id="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0034" y="2214554"/>
                        <a:ext cx="3896618" cy="100013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7766" name="Rectangle 6"/>
          <p:cNvSpPr>
            <a:spLocks noChangeArrowheads="1"/>
          </p:cNvSpPr>
          <p:nvPr/>
        </p:nvSpPr>
        <p:spPr bwMode="auto">
          <a:xfrm>
            <a:off x="0" y="733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46" name="Rectangle 145"/>
          <p:cNvSpPr/>
          <p:nvPr/>
        </p:nvSpPr>
        <p:spPr>
          <a:xfrm>
            <a:off x="414970" y="3304397"/>
            <a:ext cx="4282263" cy="369332"/>
          </a:xfrm>
          <a:prstGeom prst="rect">
            <a:avLst/>
          </a:prstGeom>
        </p:spPr>
        <p:txBody>
          <a:bodyPr wrap="none">
            <a:spAutoFit/>
          </a:bodyPr>
          <a:lstStyle/>
          <a:p>
            <a:r>
              <a:rPr lang="en-US" dirty="0" smtClean="0"/>
              <a:t>The final drawn area is calculated as follows</a:t>
            </a:r>
            <a:endParaRPr lang="en-US" dirty="0"/>
          </a:p>
        </p:txBody>
      </p:sp>
      <p:sp>
        <p:nvSpPr>
          <p:cNvPr id="11776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17767" name="Object 7"/>
          <p:cNvGraphicFramePr>
            <a:graphicFrameLocks noChangeAspect="1"/>
          </p:cNvGraphicFramePr>
          <p:nvPr/>
        </p:nvGraphicFramePr>
        <p:xfrm>
          <a:off x="500034" y="3643314"/>
          <a:ext cx="4500594" cy="1817548"/>
        </p:xfrm>
        <a:graphic>
          <a:graphicData uri="http://schemas.openxmlformats.org/presentationml/2006/ole">
            <mc:AlternateContent xmlns:mc="http://schemas.openxmlformats.org/markup-compatibility/2006">
              <mc:Choice xmlns:v="urn:schemas-microsoft-com:vml" Requires="v">
                <p:oleObj spid="_x0000_s117779" name="معادلة" r:id="rId6" imgW="3467100" imgH="1397000" progId="Equation.3">
                  <p:embed/>
                </p:oleObj>
              </mc:Choice>
              <mc:Fallback>
                <p:oleObj name="معادلة" r:id="rId6" imgW="3467100" imgH="1397000" progId="Equation.3">
                  <p:embed/>
                  <p:pic>
                    <p:nvPicPr>
                      <p:cNvPr id="0"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0034" y="3643314"/>
                        <a:ext cx="4500594" cy="181754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7769" name="Rectangle 9"/>
          <p:cNvSpPr>
            <a:spLocks noChangeArrowheads="1"/>
          </p:cNvSpPr>
          <p:nvPr/>
        </p:nvSpPr>
        <p:spPr bwMode="auto">
          <a:xfrm>
            <a:off x="0" y="14001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47" name="Rectangle 146"/>
          <p:cNvSpPr/>
          <p:nvPr/>
        </p:nvSpPr>
        <p:spPr>
          <a:xfrm>
            <a:off x="357158" y="5357826"/>
            <a:ext cx="8001056" cy="923330"/>
          </a:xfrm>
          <a:prstGeom prst="rect">
            <a:avLst/>
          </a:prstGeom>
        </p:spPr>
        <p:txBody>
          <a:bodyPr wrap="square">
            <a:spAutoFit/>
          </a:bodyPr>
          <a:lstStyle/>
          <a:p>
            <a:r>
              <a:rPr lang="en-US" b="1" i="1" dirty="0" smtClean="0">
                <a:solidFill>
                  <a:srgbClr val="C00000"/>
                </a:solidFill>
              </a:rPr>
              <a:t>Conclusion:</a:t>
            </a:r>
          </a:p>
          <a:p>
            <a:r>
              <a:rPr lang="en-US" dirty="0" smtClean="0"/>
              <a:t>Hence, the maximum reduction of area “</a:t>
            </a:r>
            <a:r>
              <a:rPr lang="en-US" i="1" dirty="0" err="1" smtClean="0"/>
              <a:t>r</a:t>
            </a:r>
            <a:r>
              <a:rPr lang="en-US" i="1" baseline="-25000" dirty="0" err="1" smtClean="0"/>
              <a:t>m</a:t>
            </a:r>
            <a:r>
              <a:rPr lang="en-US" i="1" dirty="0" smtClean="0"/>
              <a:t>”</a:t>
            </a:r>
            <a:r>
              <a:rPr lang="en-US" dirty="0" smtClean="0"/>
              <a:t> increases with the increase of strain hardening exponent  ”</a:t>
            </a:r>
            <a:r>
              <a:rPr lang="en-US" i="1" dirty="0" smtClean="0"/>
              <a:t>n</a:t>
            </a:r>
            <a:r>
              <a:rPr lang="en-US" dirty="0" smtClean="0"/>
              <a:t>”.</a:t>
            </a:r>
            <a:endParaRPr lang="en-US" dirty="0"/>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DF182EEE-3CA3-41D1-947C-448FA41BC241}" type="datetime1">
              <a:rPr lang="en-US" smtClean="0"/>
              <a:t>20/3/2017</a:t>
            </a:fld>
            <a:endParaRPr lang="en-US" dirty="0"/>
          </a:p>
        </p:txBody>
      </p:sp>
      <p:sp>
        <p:nvSpPr>
          <p:cNvPr id="8" name="Footer Placeholder 7"/>
          <p:cNvSpPr>
            <a:spLocks noGrp="1"/>
          </p:cNvSpPr>
          <p:nvPr>
            <p:ph type="ftr" sz="quarter" idx="11"/>
          </p:nvPr>
        </p:nvSpPr>
        <p:spPr/>
        <p:txBody>
          <a:bodyPr/>
          <a:lstStyle/>
          <a:p>
            <a:r>
              <a:rPr lang="en-US" smtClean="0"/>
              <a:t>Chapter 5: Extrusion and rod drawing - IE252 </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38</a:t>
            </a:fld>
            <a:endParaRPr lang="en-US"/>
          </a:p>
        </p:txBody>
      </p:sp>
      <p:sp>
        <p:nvSpPr>
          <p:cNvPr id="10" name="Rectangle 2"/>
          <p:cNvSpPr txBox="1">
            <a:spLocks noChangeArrowheads="1"/>
          </p:cNvSpPr>
          <p:nvPr/>
        </p:nvSpPr>
        <p:spPr>
          <a:xfrm>
            <a:off x="214282" y="357166"/>
            <a:ext cx="7772400" cy="428620"/>
          </a:xfrm>
          <a:prstGeom prst="rect">
            <a:avLst/>
          </a:prstGeom>
        </p:spPr>
        <p:txBody>
          <a:bodyPr vert="horz" lIns="91440" tIns="45720" rIns="91440" bIns="45720" rtlCol="0" anchor="b">
            <a:noAutofit/>
          </a:bodyPr>
          <a:lstStyle/>
          <a:p>
            <a:pPr lvl="0">
              <a:spcBef>
                <a:spcPct val="0"/>
              </a:spcBef>
              <a:defRPr/>
            </a:pPr>
            <a:endParaRPr lang="en-US" sz="700" b="1" dirty="0" smtClean="0">
              <a:solidFill>
                <a:schemeClr val="bg1">
                  <a:lumMod val="50000"/>
                </a:schemeClr>
              </a:solidFill>
            </a:endParaRPr>
          </a:p>
        </p:txBody>
      </p:sp>
      <p:sp>
        <p:nvSpPr>
          <p:cNvPr id="12" name="Rectangle 11"/>
          <p:cNvSpPr/>
          <p:nvPr/>
        </p:nvSpPr>
        <p:spPr>
          <a:xfrm>
            <a:off x="428596" y="785795"/>
            <a:ext cx="7786742" cy="923330"/>
          </a:xfrm>
          <a:prstGeom prst="rect">
            <a:avLst/>
          </a:prstGeom>
        </p:spPr>
        <p:txBody>
          <a:bodyPr wrap="square">
            <a:spAutoFit/>
          </a:bodyPr>
          <a:lstStyle/>
          <a:p>
            <a:endParaRPr lang="en-US" dirty="0" smtClean="0"/>
          </a:p>
          <a:p>
            <a:r>
              <a:rPr lang="en-US" b="1" i="1" dirty="0" smtClean="0">
                <a:solidFill>
                  <a:srgbClr val="C00000"/>
                </a:solidFill>
              </a:rPr>
              <a:t> </a:t>
            </a:r>
            <a:endParaRPr lang="en-US" dirty="0" smtClean="0">
              <a:solidFill>
                <a:srgbClr val="C00000"/>
              </a:solidFill>
            </a:endParaRPr>
          </a:p>
          <a:p>
            <a:r>
              <a:rPr lang="en-US" dirty="0" smtClean="0"/>
              <a:t> </a:t>
            </a:r>
            <a:endParaRPr lang="en-US" b="1" i="1" dirty="0"/>
          </a:p>
        </p:txBody>
      </p:sp>
      <p:sp>
        <p:nvSpPr>
          <p:cNvPr id="16" name="Rectangle 2"/>
          <p:cNvSpPr txBox="1">
            <a:spLocks noChangeArrowheads="1"/>
          </p:cNvSpPr>
          <p:nvPr/>
        </p:nvSpPr>
        <p:spPr>
          <a:xfrm>
            <a:off x="357158" y="1000116"/>
            <a:ext cx="7772400" cy="428620"/>
          </a:xfrm>
          <a:prstGeom prst="rect">
            <a:avLst/>
          </a:prstGeom>
        </p:spPr>
        <p:txBody>
          <a:bodyPr vert="horz" lIns="91440" tIns="45720" rIns="91440" bIns="45720" rtlCol="0" anchor="b">
            <a:noAutofit/>
          </a:bodyPr>
          <a:lstStyle/>
          <a:p>
            <a:pPr lvl="0">
              <a:lnSpc>
                <a:spcPts val="120"/>
              </a:lnSpc>
              <a:spcBef>
                <a:spcPct val="0"/>
              </a:spcBef>
              <a:defRPr/>
            </a:pP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5.2</a:t>
            </a:r>
            <a:r>
              <a:rPr kumimoji="0" lang="en-US" sz="2000" b="1" i="0" u="none" strike="noStrike" kern="1200" cap="none" spc="-100" normalizeH="0" noProof="0" dirty="0" smtClean="0">
                <a:ln>
                  <a:noFill/>
                </a:ln>
                <a:solidFill>
                  <a:schemeClr val="bg1">
                    <a:lumMod val="50000"/>
                  </a:schemeClr>
                </a:solidFill>
                <a:effectLst/>
                <a:uLnTx/>
                <a:uFillTx/>
                <a:latin typeface="+mj-lt"/>
                <a:ea typeface="+mj-ea"/>
                <a:cs typeface="+mj-cs"/>
              </a:rPr>
              <a:t> Wire and Rod Drawing</a:t>
            </a:r>
          </a:p>
          <a:p>
            <a:pPr lvl="0">
              <a:spcBef>
                <a:spcPct val="0"/>
              </a:spcBef>
              <a:defRPr/>
            </a:pPr>
            <a:r>
              <a:rPr lang="en-US" sz="2000" b="1" spc="-100" dirty="0" smtClean="0">
                <a:solidFill>
                  <a:schemeClr val="bg1">
                    <a:lumMod val="50000"/>
                  </a:schemeClr>
                </a:solidFill>
                <a:ea typeface="+mj-ea"/>
                <a:cs typeface="+mj-cs"/>
              </a:rPr>
              <a:t>5.2.2</a:t>
            </a:r>
            <a:r>
              <a:rPr lang="en-US" sz="6000" b="1" spc="-100" dirty="0" smtClean="0">
                <a:solidFill>
                  <a:schemeClr val="bg1">
                    <a:lumMod val="50000"/>
                  </a:schemeClr>
                </a:solidFill>
                <a:ea typeface="+mj-ea"/>
                <a:cs typeface="+mj-cs"/>
              </a:rPr>
              <a:t> </a:t>
            </a:r>
            <a:r>
              <a:rPr lang="en-US" sz="2000" b="1" dirty="0" smtClean="0">
                <a:solidFill>
                  <a:schemeClr val="bg1">
                    <a:lumMod val="50000"/>
                  </a:schemeClr>
                </a:solidFill>
              </a:rPr>
              <a:t>Wire and rod load estimation</a:t>
            </a:r>
            <a:endParaRPr lang="en-US" sz="2000" dirty="0" smtClean="0">
              <a:solidFill>
                <a:schemeClr val="bg1">
                  <a:lumMod val="50000"/>
                </a:schemeClr>
              </a:solidFill>
            </a:endParaRPr>
          </a:p>
          <a:p>
            <a:pPr lvl="0">
              <a:spcBef>
                <a:spcPct val="0"/>
              </a:spcBef>
              <a:defRPr/>
            </a:pPr>
            <a:endParaRPr lang="en-US" sz="700" b="1" dirty="0" smtClean="0">
              <a:solidFill>
                <a:schemeClr val="bg1">
                  <a:lumMod val="50000"/>
                </a:schemeClr>
              </a:solidFill>
            </a:endParaRPr>
          </a:p>
        </p:txBody>
      </p:sp>
      <p:sp>
        <p:nvSpPr>
          <p:cNvPr id="3072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8" name="Rectangle 8"/>
          <p:cNvSpPr>
            <a:spLocks noChangeArrowheads="1"/>
          </p:cNvSpPr>
          <p:nvPr/>
        </p:nvSpPr>
        <p:spPr bwMode="auto">
          <a:xfrm>
            <a:off x="0" y="809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6" name="Rectangle 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9"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1"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2"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5" name="Rectangle 7"/>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1"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4" name="Rectangle 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6"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7" name="Rectangle 11"/>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0" name="Rectangle 14"/>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2"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3" name="Rectangle 1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5" name="Rectangle 1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6" name="Rectangle 20"/>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3"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4"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9" name="Rectangle 7"/>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608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6089" name="Rectangle 9"/>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2" name="Rectangle 10"/>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4"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5" name="Rectangle 1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2"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5" name="Rectangle 11"/>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0"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3" name="Rectangle 11"/>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632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6329" name="Rectangle 9"/>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5"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7"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8" name="Rectangle 6"/>
          <p:cNvSpPr>
            <a:spLocks noChangeArrowheads="1"/>
          </p:cNvSpPr>
          <p:nvPr/>
        </p:nvSpPr>
        <p:spPr bwMode="auto">
          <a:xfrm>
            <a:off x="0" y="809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3"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4" name="Rectangle 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7"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9"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0"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2"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3" name="Rectangle 15"/>
          <p:cNvSpPr>
            <a:spLocks noChangeArrowheads="1"/>
          </p:cNvSpPr>
          <p:nvPr/>
        </p:nvSpPr>
        <p:spPr bwMode="auto">
          <a:xfrm>
            <a:off x="0" y="4667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5" name="Rectangle 1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6" name="Rectangle 18"/>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8"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9" name="Rectangle 21"/>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71" name="Rectangle 2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72" name="Rectangle 24"/>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6" name="Rectangle 85"/>
          <p:cNvSpPr/>
          <p:nvPr/>
        </p:nvSpPr>
        <p:spPr>
          <a:xfrm>
            <a:off x="428596" y="1285860"/>
            <a:ext cx="7929618" cy="369332"/>
          </a:xfrm>
          <a:prstGeom prst="rect">
            <a:avLst/>
          </a:prstGeom>
        </p:spPr>
        <p:txBody>
          <a:bodyPr wrap="square">
            <a:spAutoFit/>
          </a:bodyPr>
          <a:lstStyle/>
          <a:p>
            <a:r>
              <a:rPr lang="en-US" b="1" i="1" dirty="0" smtClean="0">
                <a:solidFill>
                  <a:srgbClr val="C00000"/>
                </a:solidFill>
              </a:rPr>
              <a:t>Maximum reduction of area: (for Ideal case)</a:t>
            </a:r>
          </a:p>
        </p:txBody>
      </p:sp>
      <p:sp>
        <p:nvSpPr>
          <p:cNvPr id="10854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0" name="Rectangle 6"/>
          <p:cNvSpPr>
            <a:spLocks noChangeArrowheads="1"/>
          </p:cNvSpPr>
          <p:nvPr/>
        </p:nvSpPr>
        <p:spPr bwMode="auto">
          <a:xfrm>
            <a:off x="0" y="2190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2"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3" name="Rectangle 9"/>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5"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6" name="Rectangle 12"/>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8"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9" name="Rectangle 15"/>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1" name="Rectangle 1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2" name="Rectangle 18"/>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4"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5" name="Rectangle 21"/>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8"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9" name="Rectangle 25"/>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1" name="Rectangle 2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2" name="Rectangle 2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4" name="Rectangle 3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5" name="Rectangle 31"/>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7" name="Rectangle 3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8" name="Rectangle 34"/>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80" name="Rectangle 3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81" name="Rectangle 3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0605"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0606" name="Rectangle 14"/>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0608"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0609" name="Rectangle 17"/>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2650"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2651" name="Rectangle 11"/>
          <p:cNvSpPr>
            <a:spLocks noChangeArrowheads="1"/>
          </p:cNvSpPr>
          <p:nvPr/>
        </p:nvSpPr>
        <p:spPr bwMode="auto">
          <a:xfrm>
            <a:off x="0" y="419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2653"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2654" name="Rectangle 14"/>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69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695" name="Rectangle 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697"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698"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0"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1" name="Rectangle 13"/>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3"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4" name="Rectangle 16"/>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6"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7" name="Rectangle 1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6" name="Rectangle 6"/>
          <p:cNvSpPr>
            <a:spLocks noChangeArrowheads="1"/>
          </p:cNvSpPr>
          <p:nvPr/>
        </p:nvSpPr>
        <p:spPr bwMode="auto">
          <a:xfrm>
            <a:off x="0" y="733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9" name="Rectangle 9"/>
          <p:cNvSpPr>
            <a:spLocks noChangeArrowheads="1"/>
          </p:cNvSpPr>
          <p:nvPr/>
        </p:nvSpPr>
        <p:spPr bwMode="auto">
          <a:xfrm>
            <a:off x="0" y="14001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47" name="Rectangle 146"/>
          <p:cNvSpPr/>
          <p:nvPr/>
        </p:nvSpPr>
        <p:spPr>
          <a:xfrm>
            <a:off x="428596" y="1928802"/>
            <a:ext cx="8001056" cy="923330"/>
          </a:xfrm>
          <a:prstGeom prst="rect">
            <a:avLst/>
          </a:prstGeom>
        </p:spPr>
        <p:txBody>
          <a:bodyPr wrap="square">
            <a:spAutoFit/>
          </a:bodyPr>
          <a:lstStyle/>
          <a:p>
            <a:r>
              <a:rPr lang="en-US" b="1" i="1" dirty="0" smtClean="0">
                <a:solidFill>
                  <a:srgbClr val="C00000"/>
                </a:solidFill>
              </a:rPr>
              <a:t>Conclusion:</a:t>
            </a:r>
          </a:p>
          <a:p>
            <a:pPr>
              <a:buFont typeface="Wingdings" pitchFamily="2" charset="2"/>
              <a:buChar char="Ø"/>
            </a:pPr>
            <a:r>
              <a:rPr lang="en-US" dirty="0" smtClean="0"/>
              <a:t>Hence, the maximum reduction of area “</a:t>
            </a:r>
            <a:r>
              <a:rPr lang="en-US" i="1" dirty="0" err="1" smtClean="0"/>
              <a:t>r</a:t>
            </a:r>
            <a:r>
              <a:rPr lang="en-US" i="1" baseline="-25000" dirty="0" err="1" smtClean="0"/>
              <a:t>m</a:t>
            </a:r>
            <a:r>
              <a:rPr lang="en-US" i="1" dirty="0" smtClean="0"/>
              <a:t>”</a:t>
            </a:r>
            <a:r>
              <a:rPr lang="en-US" dirty="0" smtClean="0"/>
              <a:t> increases with the increase of strain hardening exponent  ”</a:t>
            </a:r>
            <a:r>
              <a:rPr lang="en-US" i="1" dirty="0" smtClean="0"/>
              <a:t>n</a:t>
            </a:r>
            <a:r>
              <a:rPr lang="en-US" dirty="0" smtClean="0"/>
              <a:t>”.</a:t>
            </a:r>
            <a:endParaRPr lang="en-US" dirty="0"/>
          </a:p>
        </p:txBody>
      </p:sp>
      <p:sp>
        <p:nvSpPr>
          <p:cNvPr id="119" name="Rectangle 118"/>
          <p:cNvSpPr/>
          <p:nvPr/>
        </p:nvSpPr>
        <p:spPr>
          <a:xfrm>
            <a:off x="425603" y="3000372"/>
            <a:ext cx="5643602" cy="369332"/>
          </a:xfrm>
          <a:prstGeom prst="rect">
            <a:avLst/>
          </a:prstGeom>
        </p:spPr>
        <p:txBody>
          <a:bodyPr wrap="square">
            <a:spAutoFit/>
          </a:bodyPr>
          <a:lstStyle/>
          <a:p>
            <a:pPr>
              <a:buFont typeface="Wingdings" pitchFamily="2" charset="2"/>
              <a:buChar char="Ø"/>
            </a:pPr>
            <a:r>
              <a:rPr lang="en-US" dirty="0" smtClean="0"/>
              <a:t>Therefore, for maximum reduction of area per pass </a:t>
            </a:r>
            <a:endParaRPr lang="en-US" dirty="0"/>
          </a:p>
        </p:txBody>
      </p:sp>
      <p:sp>
        <p:nvSpPr>
          <p:cNvPr id="121861"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21860" name="Object 4"/>
          <p:cNvGraphicFramePr>
            <a:graphicFrameLocks noChangeAspect="1"/>
          </p:cNvGraphicFramePr>
          <p:nvPr/>
        </p:nvGraphicFramePr>
        <p:xfrm>
          <a:off x="571472" y="3429000"/>
          <a:ext cx="3000396" cy="956376"/>
        </p:xfrm>
        <a:graphic>
          <a:graphicData uri="http://schemas.openxmlformats.org/presentationml/2006/ole">
            <mc:AlternateContent xmlns:mc="http://schemas.openxmlformats.org/markup-compatibility/2006">
              <mc:Choice xmlns:v="urn:schemas-microsoft-com:vml" Requires="v">
                <p:oleObj spid="_x0000_s121866" name="معادلة" r:id="rId4" imgW="1524000" imgH="482600" progId="Equation.3">
                  <p:embed/>
                </p:oleObj>
              </mc:Choice>
              <mc:Fallback>
                <p:oleObj name="معادلة" r:id="rId4" imgW="1524000" imgH="482600" progId="Equation.3">
                  <p:embed/>
                  <p:pic>
                    <p:nvPicPr>
                      <p:cNvPr id="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1472" y="3429000"/>
                        <a:ext cx="3000396" cy="95637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1862" name="Rectangle 6"/>
          <p:cNvSpPr>
            <a:spLocks noChangeArrowheads="1"/>
          </p:cNvSpPr>
          <p:nvPr/>
        </p:nvSpPr>
        <p:spPr bwMode="auto">
          <a:xfrm>
            <a:off x="0" y="485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3" name="Rectangle 122"/>
          <p:cNvSpPr/>
          <p:nvPr/>
        </p:nvSpPr>
        <p:spPr>
          <a:xfrm>
            <a:off x="500034" y="4500570"/>
            <a:ext cx="7858180" cy="369332"/>
          </a:xfrm>
          <a:prstGeom prst="rect">
            <a:avLst/>
          </a:prstGeom>
        </p:spPr>
        <p:txBody>
          <a:bodyPr wrap="square">
            <a:spAutoFit/>
          </a:bodyPr>
          <a:lstStyle/>
          <a:p>
            <a:r>
              <a:rPr lang="en-US" dirty="0" smtClean="0"/>
              <a:t>where </a:t>
            </a:r>
            <a:r>
              <a:rPr lang="en-US" i="1" dirty="0" err="1" smtClean="0"/>
              <a:t>A</a:t>
            </a:r>
            <a:r>
              <a:rPr lang="en-US" i="1" baseline="-25000" dirty="0" err="1" smtClean="0"/>
              <a:t>f</a:t>
            </a:r>
            <a:r>
              <a:rPr lang="en-US" i="1" baseline="30000" dirty="0" smtClean="0"/>
              <a:t>*</a:t>
            </a:r>
            <a:r>
              <a:rPr lang="en-US" i="1" dirty="0" smtClean="0"/>
              <a:t> </a:t>
            </a:r>
            <a:r>
              <a:rPr lang="en-US" dirty="0" smtClean="0"/>
              <a:t>maximum reduction of area per drawing pass. </a:t>
            </a:r>
            <a:endParaRPr lang="en-US" dirty="0"/>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D794AD2B-9FC2-4D96-A58C-A11CF8E89916}" type="datetime1">
              <a:rPr lang="en-US" smtClean="0"/>
              <a:t>20/3/2017</a:t>
            </a:fld>
            <a:endParaRPr lang="en-US" dirty="0"/>
          </a:p>
        </p:txBody>
      </p:sp>
      <p:sp>
        <p:nvSpPr>
          <p:cNvPr id="8" name="Footer Placeholder 7"/>
          <p:cNvSpPr>
            <a:spLocks noGrp="1"/>
          </p:cNvSpPr>
          <p:nvPr>
            <p:ph type="ftr" sz="quarter" idx="11"/>
          </p:nvPr>
        </p:nvSpPr>
        <p:spPr/>
        <p:txBody>
          <a:bodyPr/>
          <a:lstStyle/>
          <a:p>
            <a:r>
              <a:rPr lang="en-US" smtClean="0"/>
              <a:t>Chapter 5: Extrusion and rod drawing - IE252 </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39</a:t>
            </a:fld>
            <a:endParaRPr lang="en-US"/>
          </a:p>
        </p:txBody>
      </p:sp>
      <p:sp>
        <p:nvSpPr>
          <p:cNvPr id="10" name="Rectangle 2"/>
          <p:cNvSpPr txBox="1">
            <a:spLocks noChangeArrowheads="1"/>
          </p:cNvSpPr>
          <p:nvPr/>
        </p:nvSpPr>
        <p:spPr>
          <a:xfrm>
            <a:off x="214282" y="357166"/>
            <a:ext cx="7772400" cy="428620"/>
          </a:xfrm>
          <a:prstGeom prst="rect">
            <a:avLst/>
          </a:prstGeom>
        </p:spPr>
        <p:txBody>
          <a:bodyPr vert="horz" lIns="91440" tIns="45720" rIns="91440" bIns="45720" rtlCol="0" anchor="b">
            <a:noAutofit/>
          </a:bodyPr>
          <a:lstStyle/>
          <a:p>
            <a:pPr lvl="0">
              <a:spcBef>
                <a:spcPct val="0"/>
              </a:spcBef>
              <a:defRPr/>
            </a:pPr>
            <a:endParaRPr lang="en-US" sz="700" b="1" dirty="0" smtClean="0">
              <a:solidFill>
                <a:schemeClr val="bg1">
                  <a:lumMod val="50000"/>
                </a:schemeClr>
              </a:solidFill>
            </a:endParaRPr>
          </a:p>
        </p:txBody>
      </p:sp>
      <p:sp>
        <p:nvSpPr>
          <p:cNvPr id="12" name="Rectangle 11"/>
          <p:cNvSpPr/>
          <p:nvPr/>
        </p:nvSpPr>
        <p:spPr>
          <a:xfrm>
            <a:off x="428596" y="785795"/>
            <a:ext cx="7786742" cy="923330"/>
          </a:xfrm>
          <a:prstGeom prst="rect">
            <a:avLst/>
          </a:prstGeom>
        </p:spPr>
        <p:txBody>
          <a:bodyPr wrap="square">
            <a:spAutoFit/>
          </a:bodyPr>
          <a:lstStyle/>
          <a:p>
            <a:endParaRPr lang="en-US" dirty="0" smtClean="0"/>
          </a:p>
          <a:p>
            <a:r>
              <a:rPr lang="en-US" b="1" i="1" dirty="0" smtClean="0">
                <a:solidFill>
                  <a:srgbClr val="C00000"/>
                </a:solidFill>
              </a:rPr>
              <a:t> </a:t>
            </a:r>
            <a:endParaRPr lang="en-US" dirty="0" smtClean="0">
              <a:solidFill>
                <a:srgbClr val="C00000"/>
              </a:solidFill>
            </a:endParaRPr>
          </a:p>
          <a:p>
            <a:r>
              <a:rPr lang="en-US" dirty="0" smtClean="0"/>
              <a:t> </a:t>
            </a:r>
            <a:endParaRPr lang="en-US" b="1" i="1" dirty="0"/>
          </a:p>
        </p:txBody>
      </p:sp>
      <p:sp>
        <p:nvSpPr>
          <p:cNvPr id="16" name="Rectangle 2"/>
          <p:cNvSpPr txBox="1">
            <a:spLocks noChangeArrowheads="1"/>
          </p:cNvSpPr>
          <p:nvPr/>
        </p:nvSpPr>
        <p:spPr>
          <a:xfrm>
            <a:off x="357158" y="1000116"/>
            <a:ext cx="7772400" cy="428620"/>
          </a:xfrm>
          <a:prstGeom prst="rect">
            <a:avLst/>
          </a:prstGeom>
        </p:spPr>
        <p:txBody>
          <a:bodyPr vert="horz" lIns="91440" tIns="45720" rIns="91440" bIns="45720" rtlCol="0" anchor="b">
            <a:noAutofit/>
          </a:bodyPr>
          <a:lstStyle/>
          <a:p>
            <a:pPr lvl="0">
              <a:lnSpc>
                <a:spcPts val="120"/>
              </a:lnSpc>
              <a:spcBef>
                <a:spcPct val="0"/>
              </a:spcBef>
              <a:defRPr/>
            </a:pP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5.2</a:t>
            </a:r>
            <a:r>
              <a:rPr kumimoji="0" lang="en-US" sz="2000" b="1" i="0" u="none" strike="noStrike" kern="1200" cap="none" spc="-100" normalizeH="0" noProof="0" dirty="0" smtClean="0">
                <a:ln>
                  <a:noFill/>
                </a:ln>
                <a:solidFill>
                  <a:schemeClr val="bg1">
                    <a:lumMod val="50000"/>
                  </a:schemeClr>
                </a:solidFill>
                <a:effectLst/>
                <a:uLnTx/>
                <a:uFillTx/>
                <a:latin typeface="+mj-lt"/>
                <a:ea typeface="+mj-ea"/>
                <a:cs typeface="+mj-cs"/>
              </a:rPr>
              <a:t> Wire and Rod Drawing</a:t>
            </a:r>
          </a:p>
          <a:p>
            <a:pPr lvl="0">
              <a:spcBef>
                <a:spcPct val="0"/>
              </a:spcBef>
              <a:defRPr/>
            </a:pPr>
            <a:r>
              <a:rPr lang="en-US" sz="2000" b="1" spc="-100" dirty="0" smtClean="0">
                <a:solidFill>
                  <a:schemeClr val="bg1">
                    <a:lumMod val="50000"/>
                  </a:schemeClr>
                </a:solidFill>
                <a:ea typeface="+mj-ea"/>
                <a:cs typeface="+mj-cs"/>
              </a:rPr>
              <a:t>5.2.2</a:t>
            </a:r>
            <a:r>
              <a:rPr lang="en-US" sz="6000" b="1" spc="-100" dirty="0" smtClean="0">
                <a:solidFill>
                  <a:schemeClr val="bg1">
                    <a:lumMod val="50000"/>
                  </a:schemeClr>
                </a:solidFill>
                <a:ea typeface="+mj-ea"/>
                <a:cs typeface="+mj-cs"/>
              </a:rPr>
              <a:t> </a:t>
            </a:r>
            <a:r>
              <a:rPr lang="en-US" sz="2000" b="1" dirty="0" smtClean="0">
                <a:solidFill>
                  <a:schemeClr val="bg1">
                    <a:lumMod val="50000"/>
                  </a:schemeClr>
                </a:solidFill>
              </a:rPr>
              <a:t>Wire and rod load estimation</a:t>
            </a:r>
            <a:endParaRPr lang="en-US" sz="2000" dirty="0" smtClean="0">
              <a:solidFill>
                <a:schemeClr val="bg1">
                  <a:lumMod val="50000"/>
                </a:schemeClr>
              </a:solidFill>
            </a:endParaRPr>
          </a:p>
          <a:p>
            <a:pPr lvl="0">
              <a:spcBef>
                <a:spcPct val="0"/>
              </a:spcBef>
              <a:defRPr/>
            </a:pPr>
            <a:endParaRPr lang="en-US" sz="700" b="1" dirty="0" smtClean="0">
              <a:solidFill>
                <a:schemeClr val="bg1">
                  <a:lumMod val="50000"/>
                </a:schemeClr>
              </a:solidFill>
            </a:endParaRPr>
          </a:p>
        </p:txBody>
      </p:sp>
      <p:sp>
        <p:nvSpPr>
          <p:cNvPr id="3072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8" name="Rectangle 8"/>
          <p:cNvSpPr>
            <a:spLocks noChangeArrowheads="1"/>
          </p:cNvSpPr>
          <p:nvPr/>
        </p:nvSpPr>
        <p:spPr bwMode="auto">
          <a:xfrm>
            <a:off x="0" y="809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6" name="Rectangle 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9"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1"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2"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5" name="Rectangle 7"/>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1"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4" name="Rectangle 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6"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7" name="Rectangle 11"/>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0" name="Rectangle 14"/>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2"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3" name="Rectangle 1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5" name="Rectangle 1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6" name="Rectangle 20"/>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3"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4"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9" name="Rectangle 7"/>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608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6089" name="Rectangle 9"/>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2" name="Rectangle 10"/>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4"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5" name="Rectangle 1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2"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5" name="Rectangle 11"/>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0"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3" name="Rectangle 11"/>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632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6329" name="Rectangle 9"/>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5"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7"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8" name="Rectangle 6"/>
          <p:cNvSpPr>
            <a:spLocks noChangeArrowheads="1"/>
          </p:cNvSpPr>
          <p:nvPr/>
        </p:nvSpPr>
        <p:spPr bwMode="auto">
          <a:xfrm>
            <a:off x="0" y="809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3"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4" name="Rectangle 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7"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9"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0"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2"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3" name="Rectangle 15"/>
          <p:cNvSpPr>
            <a:spLocks noChangeArrowheads="1"/>
          </p:cNvSpPr>
          <p:nvPr/>
        </p:nvSpPr>
        <p:spPr bwMode="auto">
          <a:xfrm>
            <a:off x="0" y="4667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5" name="Rectangle 1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6" name="Rectangle 18"/>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8"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9" name="Rectangle 21"/>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71" name="Rectangle 2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72" name="Rectangle 24"/>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6" name="Rectangle 85"/>
          <p:cNvSpPr/>
          <p:nvPr/>
        </p:nvSpPr>
        <p:spPr>
          <a:xfrm>
            <a:off x="428596" y="1285860"/>
            <a:ext cx="7929618" cy="1477328"/>
          </a:xfrm>
          <a:prstGeom prst="rect">
            <a:avLst/>
          </a:prstGeom>
        </p:spPr>
        <p:txBody>
          <a:bodyPr wrap="square">
            <a:spAutoFit/>
          </a:bodyPr>
          <a:lstStyle/>
          <a:p>
            <a:r>
              <a:rPr lang="en-US" b="1" i="1" dirty="0" smtClean="0">
                <a:solidFill>
                  <a:srgbClr val="C00000"/>
                </a:solidFill>
              </a:rPr>
              <a:t>Maximum reduction of area:  (for Ideal case, 2</a:t>
            </a:r>
            <a:r>
              <a:rPr lang="en-US" b="1" i="1" baseline="30000" dirty="0" smtClean="0">
                <a:solidFill>
                  <a:srgbClr val="C00000"/>
                </a:solidFill>
              </a:rPr>
              <a:t>nd</a:t>
            </a:r>
            <a:r>
              <a:rPr lang="en-US" b="1" i="1" dirty="0" smtClean="0">
                <a:solidFill>
                  <a:srgbClr val="C00000"/>
                </a:solidFill>
              </a:rPr>
              <a:t> method)</a:t>
            </a:r>
          </a:p>
          <a:p>
            <a:r>
              <a:rPr lang="en-US" dirty="0" smtClean="0">
                <a:solidFill>
                  <a:srgbClr val="C00000"/>
                </a:solidFill>
              </a:rPr>
              <a:t> </a:t>
            </a:r>
          </a:p>
          <a:p>
            <a:r>
              <a:rPr lang="en-US" dirty="0" smtClean="0"/>
              <a:t> </a:t>
            </a:r>
          </a:p>
          <a:p>
            <a:endParaRPr lang="en-US" dirty="0" smtClean="0"/>
          </a:p>
          <a:p>
            <a:endParaRPr lang="en-US" dirty="0"/>
          </a:p>
        </p:txBody>
      </p:sp>
      <p:sp>
        <p:nvSpPr>
          <p:cNvPr id="10854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0" name="Rectangle 6"/>
          <p:cNvSpPr>
            <a:spLocks noChangeArrowheads="1"/>
          </p:cNvSpPr>
          <p:nvPr/>
        </p:nvSpPr>
        <p:spPr bwMode="auto">
          <a:xfrm>
            <a:off x="0" y="2190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2"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3" name="Rectangle 9"/>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5"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6" name="Rectangle 12"/>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8"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9" name="Rectangle 15"/>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1" name="Rectangle 1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2" name="Rectangle 18"/>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4"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5" name="Rectangle 21"/>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8"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9" name="Rectangle 25"/>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1" name="Rectangle 2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2" name="Rectangle 2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4" name="Rectangle 3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5" name="Rectangle 31"/>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7" name="Rectangle 3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8" name="Rectangle 34"/>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80" name="Rectangle 3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81" name="Rectangle 3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0605"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0606" name="Rectangle 14"/>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0608"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0609" name="Rectangle 17"/>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2650"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2651" name="Rectangle 11"/>
          <p:cNvSpPr>
            <a:spLocks noChangeArrowheads="1"/>
          </p:cNvSpPr>
          <p:nvPr/>
        </p:nvSpPr>
        <p:spPr bwMode="auto">
          <a:xfrm>
            <a:off x="0" y="419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2653"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2654" name="Rectangle 14"/>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69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695" name="Rectangle 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697"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698"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0"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1" name="Rectangle 13"/>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3"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4" name="Rectangle 16"/>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6"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7" name="Rectangle 1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6" name="Rectangle 6"/>
          <p:cNvSpPr>
            <a:spLocks noChangeArrowheads="1"/>
          </p:cNvSpPr>
          <p:nvPr/>
        </p:nvSpPr>
        <p:spPr bwMode="auto">
          <a:xfrm>
            <a:off x="0" y="733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9" name="Rectangle 9"/>
          <p:cNvSpPr>
            <a:spLocks noChangeArrowheads="1"/>
          </p:cNvSpPr>
          <p:nvPr/>
        </p:nvSpPr>
        <p:spPr bwMode="auto">
          <a:xfrm>
            <a:off x="0" y="14001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35" name="Picture 3"/>
          <p:cNvPicPr>
            <a:picLocks noChangeAspect="1" noChangeArrowheads="1"/>
          </p:cNvPicPr>
          <p:nvPr/>
        </p:nvPicPr>
        <p:blipFill>
          <a:blip r:embed="rId4"/>
          <a:srcRect l="26367" t="27100" r="22656" b="18701"/>
          <a:stretch>
            <a:fillRect/>
          </a:stretch>
        </p:blipFill>
        <p:spPr bwMode="auto">
          <a:xfrm>
            <a:off x="4087380" y="1643050"/>
            <a:ext cx="4199396" cy="3571900"/>
          </a:xfrm>
          <a:prstGeom prst="rect">
            <a:avLst/>
          </a:prstGeom>
          <a:noFill/>
          <a:ln w="9525">
            <a:noFill/>
            <a:miter lim="800000"/>
            <a:headEnd/>
            <a:tailEnd/>
          </a:ln>
          <a:effectLst/>
        </p:spPr>
      </p:pic>
      <p:sp>
        <p:nvSpPr>
          <p:cNvPr id="136" name="Rectangle 135"/>
          <p:cNvSpPr/>
          <p:nvPr/>
        </p:nvSpPr>
        <p:spPr>
          <a:xfrm>
            <a:off x="357158" y="1785926"/>
            <a:ext cx="3150158" cy="369332"/>
          </a:xfrm>
          <a:prstGeom prst="rect">
            <a:avLst/>
          </a:prstGeom>
        </p:spPr>
        <p:txBody>
          <a:bodyPr wrap="none">
            <a:spAutoFit/>
          </a:bodyPr>
          <a:lstStyle/>
          <a:p>
            <a:r>
              <a:rPr lang="en-US" dirty="0" smtClean="0"/>
              <a:t>For maximum reduction of area</a:t>
            </a:r>
            <a:endParaRPr lang="en-US" dirty="0"/>
          </a:p>
        </p:txBody>
      </p:sp>
      <p:sp>
        <p:nvSpPr>
          <p:cNvPr id="120853" name="Rectangle 2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20852" name="Object 20"/>
          <p:cNvGraphicFramePr>
            <a:graphicFrameLocks noChangeAspect="1"/>
          </p:cNvGraphicFramePr>
          <p:nvPr/>
        </p:nvGraphicFramePr>
        <p:xfrm>
          <a:off x="500034" y="2285992"/>
          <a:ext cx="3447660" cy="1285884"/>
        </p:xfrm>
        <a:graphic>
          <a:graphicData uri="http://schemas.openxmlformats.org/presentationml/2006/ole">
            <mc:AlternateContent xmlns:mc="http://schemas.openxmlformats.org/markup-compatibility/2006">
              <mc:Choice xmlns:v="urn:schemas-microsoft-com:vml" Requires="v">
                <p:oleObj spid="_x0000_s120876" name="معادلة" r:id="rId5" imgW="1765300" imgH="660400" progId="Equation.3">
                  <p:embed/>
                </p:oleObj>
              </mc:Choice>
              <mc:Fallback>
                <p:oleObj name="معادلة" r:id="rId5" imgW="1765300" imgH="660400" progId="Equation.3">
                  <p:embed/>
                  <p:pic>
                    <p:nvPicPr>
                      <p:cNvPr id="0" name="Picture 2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0034" y="2285992"/>
                        <a:ext cx="3447660" cy="128588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0854" name="Rectangle 22"/>
          <p:cNvSpPr>
            <a:spLocks noChangeArrowheads="1"/>
          </p:cNvSpPr>
          <p:nvPr/>
        </p:nvSpPr>
        <p:spPr bwMode="auto">
          <a:xfrm>
            <a:off x="0" y="6572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40" name="Rectangle 139"/>
          <p:cNvSpPr/>
          <p:nvPr/>
        </p:nvSpPr>
        <p:spPr>
          <a:xfrm>
            <a:off x="428596" y="3790781"/>
            <a:ext cx="3643338" cy="646331"/>
          </a:xfrm>
          <a:prstGeom prst="rect">
            <a:avLst/>
          </a:prstGeom>
        </p:spPr>
        <p:txBody>
          <a:bodyPr wrap="square">
            <a:spAutoFit/>
          </a:bodyPr>
          <a:lstStyle/>
          <a:p>
            <a:r>
              <a:rPr lang="en-US" dirty="0" smtClean="0"/>
              <a:t>Therefore, for maximum reduction of area per pass:</a:t>
            </a:r>
            <a:endParaRPr lang="en-US" dirty="0"/>
          </a:p>
        </p:txBody>
      </p:sp>
      <p:sp>
        <p:nvSpPr>
          <p:cNvPr id="120856"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20855" name="Object 23"/>
          <p:cNvGraphicFramePr>
            <a:graphicFrameLocks noChangeAspect="1"/>
          </p:cNvGraphicFramePr>
          <p:nvPr/>
        </p:nvGraphicFramePr>
        <p:xfrm>
          <a:off x="500034" y="4357694"/>
          <a:ext cx="1643074" cy="530839"/>
        </p:xfrm>
        <a:graphic>
          <a:graphicData uri="http://schemas.openxmlformats.org/presentationml/2006/ole">
            <mc:AlternateContent xmlns:mc="http://schemas.openxmlformats.org/markup-compatibility/2006">
              <mc:Choice xmlns:v="urn:schemas-microsoft-com:vml" Requires="v">
                <p:oleObj spid="_x0000_s120877" name="معادلة" r:id="rId7" imgW="622030" imgH="203112" progId="Equation.3">
                  <p:embed/>
                </p:oleObj>
              </mc:Choice>
              <mc:Fallback>
                <p:oleObj name="معادلة" r:id="rId7" imgW="622030" imgH="203112" progId="Equation.3">
                  <p:embed/>
                  <p:pic>
                    <p:nvPicPr>
                      <p:cNvPr id="0" name="Picture 2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0034" y="4357694"/>
                        <a:ext cx="1643074" cy="53083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0857" name="Rectangle 25"/>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cxnSp>
        <p:nvCxnSpPr>
          <p:cNvPr id="145" name="Straight Connector 144"/>
          <p:cNvCxnSpPr/>
          <p:nvPr/>
        </p:nvCxnSpPr>
        <p:spPr>
          <a:xfrm rot="5400000">
            <a:off x="392877" y="2964653"/>
            <a:ext cx="571504" cy="35719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9" name="Straight Connector 148"/>
          <p:cNvCxnSpPr/>
          <p:nvPr/>
        </p:nvCxnSpPr>
        <p:spPr>
          <a:xfrm rot="5400000">
            <a:off x="1893075" y="2750339"/>
            <a:ext cx="571504" cy="35719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0" name="Straight Connector 149"/>
          <p:cNvCxnSpPr/>
          <p:nvPr/>
        </p:nvCxnSpPr>
        <p:spPr>
          <a:xfrm rot="10800000" flipV="1">
            <a:off x="928662" y="2928934"/>
            <a:ext cx="571504" cy="428628"/>
          </a:xfrm>
          <a:prstGeom prst="line">
            <a:avLst/>
          </a:prstGeom>
          <a:ln w="31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2" name="Straight Connector 151"/>
          <p:cNvCxnSpPr/>
          <p:nvPr/>
        </p:nvCxnSpPr>
        <p:spPr>
          <a:xfrm rot="5400000">
            <a:off x="2893113" y="2976622"/>
            <a:ext cx="214314" cy="214314"/>
          </a:xfrm>
          <a:prstGeom prst="line">
            <a:avLst/>
          </a:prstGeom>
          <a:ln w="3175">
            <a:solidFill>
              <a:srgbClr val="C00000"/>
            </a:solidFill>
          </a:ln>
        </p:spPr>
        <p:style>
          <a:lnRef idx="1">
            <a:schemeClr val="accent1"/>
          </a:lnRef>
          <a:fillRef idx="0">
            <a:schemeClr val="accent1"/>
          </a:fillRef>
          <a:effectRef idx="0">
            <a:schemeClr val="accent1"/>
          </a:effectRef>
          <a:fontRef idx="minor">
            <a:schemeClr val="tx1"/>
          </a:fontRef>
        </p:style>
      </p:cxnSp>
      <p:sp>
        <p:nvSpPr>
          <p:cNvPr id="155" name="Rectangle 154"/>
          <p:cNvSpPr/>
          <p:nvPr/>
        </p:nvSpPr>
        <p:spPr>
          <a:xfrm>
            <a:off x="2714612" y="4500570"/>
            <a:ext cx="934679" cy="369332"/>
          </a:xfrm>
          <a:prstGeom prst="rect">
            <a:avLst/>
          </a:prstGeom>
        </p:spPr>
        <p:txBody>
          <a:bodyPr wrap="none">
            <a:spAutoFit/>
          </a:bodyPr>
          <a:lstStyle/>
          <a:p>
            <a:r>
              <a:rPr lang="en-US" dirty="0" smtClean="0"/>
              <a:t>Eq. 5.15</a:t>
            </a:r>
            <a:endParaRPr lang="en-US" dirty="0"/>
          </a:p>
        </p:txBody>
      </p:sp>
      <p:sp>
        <p:nvSpPr>
          <p:cNvPr id="156" name="Rectangle 155"/>
          <p:cNvSpPr/>
          <p:nvPr/>
        </p:nvSpPr>
        <p:spPr>
          <a:xfrm>
            <a:off x="500034" y="5000636"/>
            <a:ext cx="2776529" cy="369332"/>
          </a:xfrm>
          <a:prstGeom prst="rect">
            <a:avLst/>
          </a:prstGeom>
        </p:spPr>
        <p:txBody>
          <a:bodyPr wrap="none">
            <a:spAutoFit/>
          </a:bodyPr>
          <a:lstStyle/>
          <a:p>
            <a:r>
              <a:rPr lang="en-US" dirty="0" smtClean="0"/>
              <a:t>For </a:t>
            </a:r>
            <a:r>
              <a:rPr lang="en-US" i="1" dirty="0" smtClean="0"/>
              <a:t>n=0</a:t>
            </a:r>
            <a:r>
              <a:rPr lang="en-US" dirty="0" smtClean="0"/>
              <a:t> : (Ideal plastic flow)</a:t>
            </a:r>
            <a:endParaRPr lang="en-US" dirty="0"/>
          </a:p>
        </p:txBody>
      </p:sp>
      <p:sp>
        <p:nvSpPr>
          <p:cNvPr id="120859" name="Rectangle 2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20858" name="Object 26"/>
          <p:cNvGraphicFramePr>
            <a:graphicFrameLocks noChangeAspect="1"/>
          </p:cNvGraphicFramePr>
          <p:nvPr/>
        </p:nvGraphicFramePr>
        <p:xfrm>
          <a:off x="571472" y="5500702"/>
          <a:ext cx="3843364" cy="642942"/>
        </p:xfrm>
        <a:graphic>
          <a:graphicData uri="http://schemas.openxmlformats.org/presentationml/2006/ole">
            <mc:AlternateContent xmlns:mc="http://schemas.openxmlformats.org/markup-compatibility/2006">
              <mc:Choice xmlns:v="urn:schemas-microsoft-com:vml" Requires="v">
                <p:oleObj spid="_x0000_s120878" name="معادلة" r:id="rId9" imgW="2565400" imgH="431800" progId="Equation.3">
                  <p:embed/>
                </p:oleObj>
              </mc:Choice>
              <mc:Fallback>
                <p:oleObj name="معادلة" r:id="rId9" imgW="2565400" imgH="431800" progId="Equation.3">
                  <p:embed/>
                  <p:pic>
                    <p:nvPicPr>
                      <p:cNvPr id="0" name="Picture 2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71472" y="5500702"/>
                        <a:ext cx="3843364" cy="64294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0860" name="Rectangle 28"/>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pSp>
        <p:nvGrpSpPr>
          <p:cNvPr id="133" name="Group 132"/>
          <p:cNvGrpSpPr/>
          <p:nvPr/>
        </p:nvGrpSpPr>
        <p:grpSpPr>
          <a:xfrm>
            <a:off x="500034" y="3429000"/>
            <a:ext cx="3963906" cy="378214"/>
            <a:chOff x="5148064" y="519086"/>
            <a:chExt cx="3816424" cy="533400"/>
          </a:xfrm>
        </p:grpSpPr>
        <p:graphicFrame>
          <p:nvGraphicFramePr>
            <p:cNvPr id="134" name="Object 133"/>
            <p:cNvGraphicFramePr>
              <a:graphicFrameLocks noChangeAspect="1"/>
            </p:cNvGraphicFramePr>
            <p:nvPr>
              <p:extLst>
                <p:ext uri="{D42A27DB-BD31-4B8C-83A1-F6EECF244321}">
                  <p14:modId xmlns:p14="http://schemas.microsoft.com/office/powerpoint/2010/main" val="3443049616"/>
                </p:ext>
              </p:extLst>
            </p:nvPr>
          </p:nvGraphicFramePr>
          <p:xfrm>
            <a:off x="5148064" y="519086"/>
            <a:ext cx="669925" cy="533400"/>
          </p:xfrm>
          <a:graphic>
            <a:graphicData uri="http://schemas.openxmlformats.org/presentationml/2006/ole">
              <mc:AlternateContent xmlns:mc="http://schemas.openxmlformats.org/markup-compatibility/2006">
                <mc:Choice xmlns:v="urn:schemas-microsoft-com:vml" Requires="v">
                  <p:oleObj spid="_x0000_s120879" name="Equation" r:id="rId11" imgW="253800" imgH="203040" progId="Equation.3">
                    <p:embed/>
                  </p:oleObj>
                </mc:Choice>
                <mc:Fallback>
                  <p:oleObj name="Equation" r:id="rId11" imgW="253800" imgH="20304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148064" y="519086"/>
                          <a:ext cx="669925"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7" name="TextBox 136"/>
            <p:cNvSpPr txBox="1"/>
            <p:nvPr/>
          </p:nvSpPr>
          <p:spPr>
            <a:xfrm>
              <a:off x="5724128" y="577146"/>
              <a:ext cx="3240360" cy="369333"/>
            </a:xfrm>
            <a:prstGeom prst="rect">
              <a:avLst/>
            </a:prstGeom>
            <a:noFill/>
          </p:spPr>
          <p:txBody>
            <a:bodyPr wrap="square" rtlCol="0">
              <a:spAutoFit/>
            </a:bodyPr>
            <a:lstStyle/>
            <a:p>
              <a:r>
                <a:rPr lang="en-US" dirty="0" smtClean="0"/>
                <a:t>Effective strain at instability</a:t>
              </a:r>
              <a:endParaRPr lang="en-US" dirty="0"/>
            </a:p>
          </p:txBody>
        </p:sp>
      </p:gr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EE4516A-6126-4FB3-BFDF-253C211456EA}" type="datetime1">
              <a:rPr lang="en-US" smtClean="0"/>
              <a:t>20/3/2017</a:t>
            </a:fld>
            <a:endParaRPr lang="en-US" dirty="0"/>
          </a:p>
        </p:txBody>
      </p:sp>
      <p:sp>
        <p:nvSpPr>
          <p:cNvPr id="8" name="Footer Placeholder 7"/>
          <p:cNvSpPr>
            <a:spLocks noGrp="1"/>
          </p:cNvSpPr>
          <p:nvPr>
            <p:ph type="ftr" sz="quarter" idx="11"/>
          </p:nvPr>
        </p:nvSpPr>
        <p:spPr/>
        <p:txBody>
          <a:bodyPr/>
          <a:lstStyle/>
          <a:p>
            <a:r>
              <a:rPr lang="en-US" smtClean="0"/>
              <a:t>Chapter 5: Extrusion and rod drawing - IE252 </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4</a:t>
            </a:fld>
            <a:endParaRPr lang="en-US" dirty="0"/>
          </a:p>
        </p:txBody>
      </p:sp>
      <p:sp>
        <p:nvSpPr>
          <p:cNvPr id="10" name="Rectangle 2"/>
          <p:cNvSpPr txBox="1">
            <a:spLocks noChangeArrowheads="1"/>
          </p:cNvSpPr>
          <p:nvPr/>
        </p:nvSpPr>
        <p:spPr>
          <a:xfrm>
            <a:off x="214282" y="357166"/>
            <a:ext cx="7772400" cy="428620"/>
          </a:xfrm>
          <a:prstGeom prst="rect">
            <a:avLst/>
          </a:prstGeom>
        </p:spPr>
        <p:txBody>
          <a:bodyPr vert="horz" lIns="91440" tIns="45720" rIns="91440" bIns="45720" rtlCol="0" anchor="b">
            <a:noAutofit/>
          </a:bodyPr>
          <a:lstStyle/>
          <a:p>
            <a:pPr lvl="0">
              <a:spcBef>
                <a:spcPct val="0"/>
              </a:spcBef>
              <a:defRPr/>
            </a:pP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 </a:t>
            </a:r>
            <a:endParaRPr lang="en-US" sz="700" b="1" dirty="0" smtClean="0">
              <a:solidFill>
                <a:schemeClr val="bg1">
                  <a:lumMod val="50000"/>
                </a:schemeClr>
              </a:solidFill>
            </a:endParaRPr>
          </a:p>
        </p:txBody>
      </p:sp>
      <p:sp>
        <p:nvSpPr>
          <p:cNvPr id="12" name="Rectangle 11"/>
          <p:cNvSpPr/>
          <p:nvPr/>
        </p:nvSpPr>
        <p:spPr>
          <a:xfrm>
            <a:off x="428596" y="785795"/>
            <a:ext cx="7786742" cy="2585323"/>
          </a:xfrm>
          <a:prstGeom prst="rect">
            <a:avLst/>
          </a:prstGeom>
        </p:spPr>
        <p:txBody>
          <a:bodyPr wrap="square">
            <a:spAutoFit/>
          </a:bodyPr>
          <a:lstStyle/>
          <a:p>
            <a:r>
              <a:rPr lang="en-US" b="1" i="1" dirty="0" smtClean="0">
                <a:solidFill>
                  <a:srgbClr val="FF0000"/>
                </a:solidFill>
              </a:rPr>
              <a:t>Applications : </a:t>
            </a:r>
          </a:p>
          <a:p>
            <a:pPr>
              <a:buFont typeface="Wingdings" pitchFamily="2" charset="2"/>
              <a:buChar char="Ø"/>
            </a:pPr>
            <a:r>
              <a:rPr lang="en-US" dirty="0" smtClean="0"/>
              <a:t> Hot and cold extrusion processes are common. </a:t>
            </a:r>
          </a:p>
          <a:p>
            <a:pPr>
              <a:buFont typeface="Wingdings" pitchFamily="2" charset="2"/>
              <a:buChar char="Ø"/>
            </a:pPr>
            <a:r>
              <a:rPr lang="en-US" dirty="0" smtClean="0"/>
              <a:t>Hot extrusion is commonly used to produce wide range of regular and irregular cross-sections, e.g. window frame cross-sections, door frame cross-sections, electric motor frames, angles, I section, H section ..etc. </a:t>
            </a:r>
          </a:p>
          <a:p>
            <a:pPr>
              <a:buFont typeface="Wingdings" pitchFamily="2" charset="2"/>
              <a:buChar char="Ø"/>
            </a:pPr>
            <a:r>
              <a:rPr lang="en-US" dirty="0" smtClean="0"/>
              <a:t>Wire products can be used as raw material for electric cable and wire industries, through wire drawing process.  </a:t>
            </a:r>
          </a:p>
          <a:p>
            <a:pPr>
              <a:buFont typeface="Wingdings" pitchFamily="2" charset="2"/>
              <a:buChar char="Ø"/>
            </a:pPr>
            <a:r>
              <a:rPr lang="en-US" dirty="0" smtClean="0"/>
              <a:t>Fig below shows regular and irregular sections that can be produced using hot extrusion process.</a:t>
            </a:r>
            <a:endParaRPr lang="en-US" dirty="0"/>
          </a:p>
        </p:txBody>
      </p:sp>
      <p:grpSp>
        <p:nvGrpSpPr>
          <p:cNvPr id="1026" name="Group 2"/>
          <p:cNvGrpSpPr>
            <a:grpSpLocks/>
          </p:cNvGrpSpPr>
          <p:nvPr/>
        </p:nvGrpSpPr>
        <p:grpSpPr bwMode="auto">
          <a:xfrm>
            <a:off x="714348" y="3500438"/>
            <a:ext cx="6515100" cy="2719388"/>
            <a:chOff x="1259" y="4717"/>
            <a:chExt cx="10260" cy="4283"/>
          </a:xfrm>
        </p:grpSpPr>
        <p:grpSp>
          <p:nvGrpSpPr>
            <p:cNvPr id="1027" name="Group 3"/>
            <p:cNvGrpSpPr>
              <a:grpSpLocks/>
            </p:cNvGrpSpPr>
            <p:nvPr/>
          </p:nvGrpSpPr>
          <p:grpSpPr bwMode="auto">
            <a:xfrm>
              <a:off x="1259" y="4717"/>
              <a:ext cx="9720" cy="3560"/>
              <a:chOff x="1259" y="3240"/>
              <a:chExt cx="9720" cy="3560"/>
            </a:xfrm>
          </p:grpSpPr>
          <p:pic>
            <p:nvPicPr>
              <p:cNvPr id="1028" name="Picture 4" descr="pipe-tubing"/>
              <p:cNvPicPr>
                <a:picLocks noChangeAspect="1" noChangeArrowheads="1"/>
              </p:cNvPicPr>
              <p:nvPr/>
            </p:nvPicPr>
            <p:blipFill>
              <a:blip r:embed="rId3"/>
              <a:srcRect/>
              <a:stretch>
                <a:fillRect/>
              </a:stretch>
            </p:blipFill>
            <p:spPr bwMode="auto">
              <a:xfrm>
                <a:off x="3959" y="3240"/>
                <a:ext cx="1980" cy="1595"/>
              </a:xfrm>
              <a:prstGeom prst="rect">
                <a:avLst/>
              </a:prstGeom>
              <a:noFill/>
              <a:ln w="9525">
                <a:noFill/>
                <a:miter lim="800000"/>
                <a:headEnd/>
                <a:tailEnd/>
              </a:ln>
            </p:spPr>
          </p:pic>
          <p:pic>
            <p:nvPicPr>
              <p:cNvPr id="1029" name="Picture 5" descr="40semi5"/>
              <p:cNvPicPr>
                <a:picLocks noChangeAspect="1" noChangeArrowheads="1"/>
              </p:cNvPicPr>
              <p:nvPr/>
            </p:nvPicPr>
            <p:blipFill>
              <a:blip r:embed="rId4"/>
              <a:srcRect/>
              <a:stretch>
                <a:fillRect/>
              </a:stretch>
            </p:blipFill>
            <p:spPr bwMode="auto">
              <a:xfrm>
                <a:off x="1259" y="3294"/>
                <a:ext cx="2520" cy="1566"/>
              </a:xfrm>
              <a:prstGeom prst="rect">
                <a:avLst/>
              </a:prstGeom>
              <a:noFill/>
              <a:ln w="9525">
                <a:noFill/>
                <a:miter lim="800000"/>
                <a:headEnd/>
                <a:tailEnd/>
              </a:ln>
            </p:spPr>
          </p:pic>
          <p:pic>
            <p:nvPicPr>
              <p:cNvPr id="1030" name="Picture 6" descr="shapes_3"/>
              <p:cNvPicPr>
                <a:picLocks noChangeAspect="1" noChangeArrowheads="1"/>
              </p:cNvPicPr>
              <p:nvPr/>
            </p:nvPicPr>
            <p:blipFill>
              <a:blip r:embed="rId5"/>
              <a:srcRect/>
              <a:stretch>
                <a:fillRect/>
              </a:stretch>
            </p:blipFill>
            <p:spPr bwMode="auto">
              <a:xfrm>
                <a:off x="6119" y="3240"/>
                <a:ext cx="2340" cy="1549"/>
              </a:xfrm>
              <a:prstGeom prst="rect">
                <a:avLst/>
              </a:prstGeom>
              <a:noFill/>
              <a:ln w="9525">
                <a:noFill/>
                <a:miter lim="800000"/>
                <a:headEnd/>
                <a:tailEnd/>
              </a:ln>
            </p:spPr>
          </p:pic>
          <p:pic>
            <p:nvPicPr>
              <p:cNvPr id="1031" name="Picture 7" descr="ex_shapes"/>
              <p:cNvPicPr>
                <a:picLocks noChangeAspect="1" noChangeArrowheads="1"/>
              </p:cNvPicPr>
              <p:nvPr/>
            </p:nvPicPr>
            <p:blipFill>
              <a:blip r:embed="rId6"/>
              <a:srcRect/>
              <a:stretch>
                <a:fillRect/>
              </a:stretch>
            </p:blipFill>
            <p:spPr bwMode="auto">
              <a:xfrm>
                <a:off x="8639" y="3240"/>
                <a:ext cx="2340" cy="1580"/>
              </a:xfrm>
              <a:prstGeom prst="rect">
                <a:avLst/>
              </a:prstGeom>
              <a:noFill/>
              <a:ln w="9525">
                <a:noFill/>
                <a:miter lim="800000"/>
                <a:headEnd/>
                <a:tailEnd/>
              </a:ln>
            </p:spPr>
          </p:pic>
          <p:pic>
            <p:nvPicPr>
              <p:cNvPr id="1032" name="Picture 8" descr="coil-sample"/>
              <p:cNvPicPr>
                <a:picLocks noChangeAspect="1" noChangeArrowheads="1"/>
              </p:cNvPicPr>
              <p:nvPr/>
            </p:nvPicPr>
            <p:blipFill>
              <a:blip r:embed="rId7"/>
              <a:srcRect/>
              <a:stretch>
                <a:fillRect/>
              </a:stretch>
            </p:blipFill>
            <p:spPr bwMode="auto">
              <a:xfrm>
                <a:off x="1799" y="5220"/>
                <a:ext cx="2620" cy="1580"/>
              </a:xfrm>
              <a:prstGeom prst="rect">
                <a:avLst/>
              </a:prstGeom>
              <a:noFill/>
              <a:ln w="9525">
                <a:noFill/>
                <a:miter lim="800000"/>
                <a:headEnd/>
                <a:tailEnd/>
              </a:ln>
            </p:spPr>
          </p:pic>
        </p:grpSp>
        <p:sp>
          <p:nvSpPr>
            <p:cNvPr id="1033" name="Text Box 9"/>
            <p:cNvSpPr txBox="1">
              <a:spLocks noChangeArrowheads="1"/>
            </p:cNvSpPr>
            <p:nvPr/>
          </p:nvSpPr>
          <p:spPr bwMode="auto">
            <a:xfrm>
              <a:off x="1439" y="4717"/>
              <a:ext cx="10080" cy="428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1" eaLnBrk="1" fontAlgn="base" latinLnBrk="0" hangingPunct="1">
                <a:lnSpc>
                  <a:spcPct val="100000"/>
                </a:lnSpc>
                <a:spcBef>
                  <a:spcPts val="600"/>
                </a:spcBef>
                <a:spcAft>
                  <a:spcPts val="600"/>
                </a:spcAft>
                <a:buClrTx/>
                <a:buSzTx/>
                <a:buFontTx/>
                <a:buNone/>
                <a:tabLst/>
              </a:pPr>
              <a:r>
                <a:rPr kumimoji="0" lang="en-US" altLang="ko-KR" sz="1200" b="0" i="0" u="none" strike="noStrike" cap="none" normalizeH="0" baseline="0" dirty="0" smtClean="0">
                  <a:ln>
                    <a:noFill/>
                  </a:ln>
                  <a:solidFill>
                    <a:schemeClr val="tx1"/>
                  </a:solidFill>
                  <a:effectLst/>
                  <a:latin typeface="Times New Roman" pitchFamily="18" charset="0"/>
                  <a:ea typeface="Batang" charset="-127"/>
                  <a:cs typeface="Arial" pitchFamily="34" charset="0"/>
                </a:rPr>
                <a:t>                 </a:t>
              </a:r>
            </a:p>
            <a:p>
              <a:pPr marL="0" marR="0" lvl="0" indent="0" algn="l" defTabSz="914400" rtl="1" eaLnBrk="1" fontAlgn="base" latinLnBrk="0" hangingPunct="1">
                <a:lnSpc>
                  <a:spcPct val="100000"/>
                </a:lnSpc>
                <a:spcBef>
                  <a:spcPts val="600"/>
                </a:spcBef>
                <a:spcAft>
                  <a:spcPts val="600"/>
                </a:spcAft>
                <a:buClrTx/>
                <a:buSzTx/>
                <a:buFontTx/>
                <a:buNone/>
                <a:tabLst/>
              </a:pPr>
              <a:endParaRPr kumimoji="0" lang="en-US" altLang="ko-KR" sz="1200" b="0" i="0" u="none" strike="noStrike" cap="none" normalizeH="0" baseline="0" dirty="0" smtClean="0">
                <a:ln>
                  <a:noFill/>
                </a:ln>
                <a:solidFill>
                  <a:schemeClr val="tx1"/>
                </a:solidFill>
                <a:effectLst/>
                <a:latin typeface="Times New Roman" pitchFamily="18" charset="0"/>
                <a:ea typeface="Batang" charset="-127"/>
                <a:cs typeface="Arial" pitchFamily="34" charset="0"/>
              </a:endParaRPr>
            </a:p>
            <a:p>
              <a:pPr marL="0" marR="0" lvl="0" indent="0" algn="l" defTabSz="914400" rtl="1" eaLnBrk="1" fontAlgn="base" latinLnBrk="0" hangingPunct="1">
                <a:lnSpc>
                  <a:spcPct val="100000"/>
                </a:lnSpc>
                <a:spcBef>
                  <a:spcPct val="0"/>
                </a:spcBef>
                <a:spcAft>
                  <a:spcPct val="0"/>
                </a:spcAft>
                <a:buClrTx/>
                <a:buSzTx/>
                <a:buFontTx/>
                <a:buNone/>
                <a:tabLst/>
              </a:pPr>
              <a:r>
                <a:rPr kumimoji="0" lang="en-US" altLang="ko-KR" sz="1200" b="0" i="0" u="none" strike="noStrike" cap="none" normalizeH="0" baseline="0" dirty="0" smtClean="0">
                  <a:ln>
                    <a:noFill/>
                  </a:ln>
                  <a:solidFill>
                    <a:schemeClr val="tx1"/>
                  </a:solidFill>
                  <a:effectLst/>
                  <a:latin typeface="Times New Roman" pitchFamily="18" charset="0"/>
                  <a:ea typeface="Batang" charset="-127"/>
                  <a:cs typeface="Arial" pitchFamily="34" charset="0"/>
                </a:rPr>
                <a:t>               </a:t>
              </a:r>
            </a:p>
            <a:p>
              <a:pPr marL="0" marR="0" lvl="0" indent="0" algn="l" defTabSz="914400" rtl="1" eaLnBrk="1" fontAlgn="base" latinLnBrk="0" hangingPunct="1">
                <a:lnSpc>
                  <a:spcPct val="100000"/>
                </a:lnSpc>
                <a:spcBef>
                  <a:spcPct val="0"/>
                </a:spcBef>
                <a:spcAft>
                  <a:spcPct val="0"/>
                </a:spcAft>
                <a:buClrTx/>
                <a:buSzTx/>
                <a:buFontTx/>
                <a:buNone/>
                <a:tabLst/>
              </a:pPr>
              <a:r>
                <a:rPr kumimoji="0" lang="en-US" altLang="ko-KR" sz="1200" b="0" i="0" u="none" strike="noStrike" cap="none" normalizeH="0" baseline="0" dirty="0" smtClean="0">
                  <a:ln>
                    <a:noFill/>
                  </a:ln>
                  <a:solidFill>
                    <a:schemeClr val="tx1"/>
                  </a:solidFill>
                  <a:effectLst/>
                  <a:latin typeface="Times New Roman" pitchFamily="18" charset="0"/>
                  <a:ea typeface="Batang" charset="-127"/>
                  <a:cs typeface="Arial" pitchFamily="34" charset="0"/>
                </a:rPr>
                <a:t>                   (a)</a:t>
              </a:r>
            </a:p>
            <a:p>
              <a:pPr marL="0" marR="0" lvl="0" indent="0" algn="l" defTabSz="914400" rtl="1" eaLnBrk="1" fontAlgn="base" latinLnBrk="0" hangingPunct="1">
                <a:lnSpc>
                  <a:spcPct val="100000"/>
                </a:lnSpc>
                <a:spcBef>
                  <a:spcPts val="600"/>
                </a:spcBef>
                <a:spcAft>
                  <a:spcPts val="600"/>
                </a:spcAft>
                <a:buClrTx/>
                <a:buSzTx/>
                <a:buFontTx/>
                <a:buNone/>
                <a:tabLst/>
              </a:pPr>
              <a:r>
                <a:rPr kumimoji="0" lang="en-US" altLang="ko-KR" sz="1200" b="0" i="0" u="none" strike="noStrike" cap="none" normalizeH="0" baseline="0" dirty="0" smtClean="0">
                  <a:ln>
                    <a:noFill/>
                  </a:ln>
                  <a:solidFill>
                    <a:schemeClr val="tx1"/>
                  </a:solidFill>
                  <a:effectLst/>
                  <a:latin typeface="Times New Roman" pitchFamily="18" charset="0"/>
                  <a:ea typeface="Batang" charset="-127"/>
                  <a:cs typeface="Arial" pitchFamily="34" charset="0"/>
                </a:rPr>
                <a:t>                                          </a:t>
              </a:r>
            </a:p>
            <a:p>
              <a:pPr marL="0" marR="0" lvl="0" indent="0" algn="l" defTabSz="914400" rtl="1" eaLnBrk="1" fontAlgn="base" latinLnBrk="0" hangingPunct="1">
                <a:lnSpc>
                  <a:spcPct val="100000"/>
                </a:lnSpc>
                <a:spcBef>
                  <a:spcPts val="600"/>
                </a:spcBef>
                <a:spcAft>
                  <a:spcPts val="600"/>
                </a:spcAft>
                <a:buClrTx/>
                <a:buSzTx/>
                <a:buFontTx/>
                <a:buNone/>
                <a:tabLst/>
              </a:pPr>
              <a:r>
                <a:rPr kumimoji="0" lang="en-US" altLang="ko-KR" sz="1200" b="1" i="0" u="none" strike="noStrike" cap="none" normalizeH="0" baseline="0" dirty="0" smtClean="0">
                  <a:ln>
                    <a:noFill/>
                  </a:ln>
                  <a:solidFill>
                    <a:schemeClr val="tx1"/>
                  </a:solidFill>
                  <a:effectLst/>
                  <a:latin typeface="Times New Roman" pitchFamily="18" charset="0"/>
                  <a:ea typeface="Batang" charset="-127"/>
                  <a:cs typeface="Arial" pitchFamily="34" charset="0"/>
                </a:rPr>
                <a:t>	</a:t>
              </a:r>
            </a:p>
            <a:p>
              <a:pPr lvl="0" algn="ctr" rtl="1" fontAlgn="base">
                <a:spcBef>
                  <a:spcPts val="600"/>
                </a:spcBef>
                <a:spcAft>
                  <a:spcPts val="600"/>
                </a:spcAft>
              </a:pPr>
              <a:r>
                <a:rPr lang="en-US" altLang="ko-KR" sz="1200" b="1" dirty="0" smtClean="0">
                  <a:latin typeface="Times New Roman" pitchFamily="18" charset="0"/>
                  <a:ea typeface="Batang" charset="-127"/>
                  <a:cs typeface="Arial" pitchFamily="34" charset="0"/>
                </a:rPr>
                <a:t>		                                                 </a:t>
              </a:r>
              <a:r>
                <a:rPr lang="en-US" altLang="ko-KR" sz="1600" b="1" dirty="0" smtClean="0">
                  <a:latin typeface="Times New Roman" pitchFamily="18" charset="0"/>
                  <a:ea typeface="Batang" charset="-127"/>
                  <a:cs typeface="Arial" pitchFamily="34" charset="0"/>
                </a:rPr>
                <a:t>Typical hot extrusion products</a:t>
              </a:r>
              <a:endParaRPr lang="en-US" altLang="ko-KR" sz="1200" b="1" dirty="0" smtClean="0">
                <a:latin typeface="Times New Roman" pitchFamily="18" charset="0"/>
                <a:ea typeface="Batang" charset="-127"/>
                <a:cs typeface="Arial" pitchFamily="34" charset="0"/>
              </a:endParaRPr>
            </a:p>
            <a:p>
              <a:pPr marL="0" marR="0" lvl="0" indent="0" algn="l" defTabSz="914400" rtl="1" eaLnBrk="1" fontAlgn="base" latinLnBrk="0" hangingPunct="1">
                <a:lnSpc>
                  <a:spcPct val="100000"/>
                </a:lnSpc>
                <a:spcBef>
                  <a:spcPts val="600"/>
                </a:spcBef>
                <a:spcAft>
                  <a:spcPts val="600"/>
                </a:spcAft>
                <a:buClrTx/>
                <a:buSzTx/>
                <a:buFontTx/>
                <a:buNone/>
                <a:tabLst/>
              </a:pPr>
              <a:r>
                <a:rPr kumimoji="0" lang="en-US" altLang="ko-KR" sz="1200" b="1" i="0" u="none" strike="noStrike" cap="none" normalizeH="0" baseline="0" dirty="0" smtClean="0">
                  <a:ln>
                    <a:noFill/>
                  </a:ln>
                  <a:solidFill>
                    <a:schemeClr val="tx1"/>
                  </a:solidFill>
                  <a:effectLst/>
                  <a:latin typeface="Times New Roman" pitchFamily="18" charset="0"/>
                  <a:ea typeface="Batang" charset="-127"/>
                  <a:cs typeface="Arial" pitchFamily="34" charset="0"/>
                </a:rPr>
                <a:t>Fig. 5.2 </a:t>
              </a:r>
              <a:r>
                <a:rPr kumimoji="0" lang="en-US" altLang="ko-KR" sz="1200" b="0" i="0" u="none" strike="noStrike" cap="none" normalizeH="0" baseline="0" dirty="0" smtClean="0">
                  <a:ln>
                    <a:noFill/>
                  </a:ln>
                  <a:solidFill>
                    <a:schemeClr val="tx1"/>
                  </a:solidFill>
                  <a:effectLst/>
                  <a:latin typeface="Times New Roman" pitchFamily="18" charset="0"/>
                  <a:ea typeface="Batang" charset="-127"/>
                  <a:cs typeface="Arial" pitchFamily="34" charset="0"/>
                </a:rPr>
                <a:t>(</a:t>
              </a:r>
              <a:r>
                <a:rPr kumimoji="0" lang="en-US" altLang="ko-KR" sz="1200" b="1" i="0" u="none" strike="noStrike" cap="none" normalizeH="0" baseline="0" dirty="0" smtClean="0">
                  <a:ln>
                    <a:noFill/>
                  </a:ln>
                  <a:solidFill>
                    <a:schemeClr val="tx1"/>
                  </a:solidFill>
                  <a:effectLst/>
                  <a:latin typeface="Times New Roman" pitchFamily="18" charset="0"/>
                  <a:ea typeface="Batang" charset="-127"/>
                  <a:cs typeface="Arial" pitchFamily="34" charset="0"/>
                </a:rPr>
                <a:t>a) regular and irregular section (b) wire.</a:t>
              </a:r>
              <a:r>
                <a:rPr kumimoji="0" lang="en-US" altLang="ko-KR" sz="1200" b="0" i="0" u="none" strike="noStrike" cap="none" normalizeH="0" baseline="0" dirty="0" smtClean="0">
                  <a:ln>
                    <a:noFill/>
                  </a:ln>
                  <a:solidFill>
                    <a:schemeClr val="tx1"/>
                  </a:solidFill>
                  <a:effectLst/>
                  <a:latin typeface="Times New Roman" pitchFamily="18" charset="0"/>
                  <a:ea typeface="Batang" charset="-127"/>
                  <a:cs typeface="Arial" pitchFamily="34" charset="0"/>
                </a:rPr>
                <a:t>.</a:t>
              </a:r>
            </a:p>
            <a:p>
              <a:pPr marL="0" marR="0" lvl="0" indent="0" algn="l" defTabSz="914400" rtl="1" eaLnBrk="1" fontAlgn="base" latinLnBrk="0" hangingPunct="1">
                <a:lnSpc>
                  <a:spcPct val="100000"/>
                </a:lnSpc>
                <a:spcBef>
                  <a:spcPts val="600"/>
                </a:spcBef>
                <a:spcAft>
                  <a:spcPts val="600"/>
                </a:spcAft>
                <a:buClrTx/>
                <a:buSzTx/>
                <a:buFontTx/>
                <a:buNone/>
                <a:tabLst/>
              </a:pPr>
              <a:r>
                <a:rPr kumimoji="0" lang="en-US" altLang="ko-KR" sz="1200" b="0" i="0" u="none" strike="noStrike" cap="none" normalizeH="0" baseline="0" dirty="0" smtClean="0">
                  <a:ln>
                    <a:noFill/>
                  </a:ln>
                  <a:solidFill>
                    <a:schemeClr val="tx1"/>
                  </a:solidFill>
                  <a:effectLst/>
                  <a:latin typeface="Times New Roman" pitchFamily="18" charset="0"/>
                  <a:ea typeface="Batang" charset="-127"/>
                  <a:cs typeface="Arial" pitchFamily="34" charset="0"/>
                </a:rPr>
                <a:t>                   </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pSp>
      <p:sp>
        <p:nvSpPr>
          <p:cNvPr id="18" name="Rectangle 2"/>
          <p:cNvSpPr txBox="1">
            <a:spLocks noChangeArrowheads="1"/>
          </p:cNvSpPr>
          <p:nvPr/>
        </p:nvSpPr>
        <p:spPr>
          <a:xfrm>
            <a:off x="366682" y="509566"/>
            <a:ext cx="7772400" cy="428620"/>
          </a:xfrm>
          <a:prstGeom prst="rect">
            <a:avLst/>
          </a:prstGeom>
        </p:spPr>
        <p:txBody>
          <a:bodyPr vert="horz" lIns="91440" tIns="45720" rIns="91440" bIns="45720" rtlCol="0" anchor="b">
            <a:noAutofit/>
          </a:bodyPr>
          <a:lstStyle/>
          <a:p>
            <a:pPr lvl="0">
              <a:spcBef>
                <a:spcPct val="0"/>
              </a:spcBef>
              <a:defRPr/>
            </a:pP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5.1 Extrusion </a:t>
            </a:r>
          </a:p>
          <a:p>
            <a:pPr lvl="0">
              <a:spcBef>
                <a:spcPct val="0"/>
              </a:spcBef>
              <a:defRPr/>
            </a:pPr>
            <a:r>
              <a:rPr lang="en-US" sz="2000" b="1" spc="-100" dirty="0" smtClean="0">
                <a:solidFill>
                  <a:schemeClr val="bg1">
                    <a:lumMod val="50000"/>
                  </a:schemeClr>
                </a:solidFill>
                <a:latin typeface="+mj-lt"/>
                <a:ea typeface="+mj-ea"/>
                <a:cs typeface="+mj-cs"/>
              </a:rPr>
              <a:t>5.1.1 Extrusion Technology</a:t>
            </a:r>
            <a:endParaRPr lang="en-US" sz="700" b="1" dirty="0" smtClean="0">
              <a:solidFill>
                <a:schemeClr val="bg1">
                  <a:lumMod val="50000"/>
                </a:schemeClr>
              </a:solidFill>
            </a:endParaRPr>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21371B99-CDBC-41E5-8F8A-1429E5EB65B4}" type="datetime1">
              <a:rPr lang="en-US" smtClean="0"/>
              <a:t>20/3/2017</a:t>
            </a:fld>
            <a:endParaRPr lang="en-US" dirty="0"/>
          </a:p>
        </p:txBody>
      </p:sp>
      <p:sp>
        <p:nvSpPr>
          <p:cNvPr id="8" name="Footer Placeholder 7"/>
          <p:cNvSpPr>
            <a:spLocks noGrp="1"/>
          </p:cNvSpPr>
          <p:nvPr>
            <p:ph type="ftr" sz="quarter" idx="11"/>
          </p:nvPr>
        </p:nvSpPr>
        <p:spPr/>
        <p:txBody>
          <a:bodyPr/>
          <a:lstStyle/>
          <a:p>
            <a:r>
              <a:rPr lang="en-US" smtClean="0"/>
              <a:t>Chapter 5: Extrusion and rod drawing - IE252 </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40</a:t>
            </a:fld>
            <a:endParaRPr lang="en-US"/>
          </a:p>
        </p:txBody>
      </p:sp>
      <p:sp>
        <p:nvSpPr>
          <p:cNvPr id="10" name="Rectangle 2"/>
          <p:cNvSpPr txBox="1">
            <a:spLocks noChangeArrowheads="1"/>
          </p:cNvSpPr>
          <p:nvPr/>
        </p:nvSpPr>
        <p:spPr>
          <a:xfrm>
            <a:off x="214282" y="357166"/>
            <a:ext cx="7772400" cy="428620"/>
          </a:xfrm>
          <a:prstGeom prst="rect">
            <a:avLst/>
          </a:prstGeom>
        </p:spPr>
        <p:txBody>
          <a:bodyPr vert="horz" lIns="91440" tIns="45720" rIns="91440" bIns="45720" rtlCol="0" anchor="b">
            <a:noAutofit/>
          </a:bodyPr>
          <a:lstStyle/>
          <a:p>
            <a:pPr lvl="0">
              <a:spcBef>
                <a:spcPct val="0"/>
              </a:spcBef>
              <a:defRPr/>
            </a:pPr>
            <a:endParaRPr lang="en-US" sz="700" b="1" dirty="0" smtClean="0">
              <a:solidFill>
                <a:schemeClr val="bg1">
                  <a:lumMod val="50000"/>
                </a:schemeClr>
              </a:solidFill>
            </a:endParaRPr>
          </a:p>
        </p:txBody>
      </p:sp>
      <p:sp>
        <p:nvSpPr>
          <p:cNvPr id="12" name="Rectangle 11"/>
          <p:cNvSpPr/>
          <p:nvPr/>
        </p:nvSpPr>
        <p:spPr>
          <a:xfrm>
            <a:off x="428596" y="785795"/>
            <a:ext cx="7786742" cy="923330"/>
          </a:xfrm>
          <a:prstGeom prst="rect">
            <a:avLst/>
          </a:prstGeom>
        </p:spPr>
        <p:txBody>
          <a:bodyPr wrap="square">
            <a:spAutoFit/>
          </a:bodyPr>
          <a:lstStyle/>
          <a:p>
            <a:endParaRPr lang="en-US" dirty="0" smtClean="0"/>
          </a:p>
          <a:p>
            <a:r>
              <a:rPr lang="en-US" b="1" i="1" dirty="0" smtClean="0">
                <a:solidFill>
                  <a:srgbClr val="C00000"/>
                </a:solidFill>
              </a:rPr>
              <a:t> </a:t>
            </a:r>
            <a:endParaRPr lang="en-US" dirty="0" smtClean="0">
              <a:solidFill>
                <a:srgbClr val="C00000"/>
              </a:solidFill>
            </a:endParaRPr>
          </a:p>
          <a:p>
            <a:r>
              <a:rPr lang="en-US" dirty="0" smtClean="0"/>
              <a:t> </a:t>
            </a:r>
            <a:endParaRPr lang="en-US" b="1" i="1" dirty="0"/>
          </a:p>
        </p:txBody>
      </p:sp>
      <p:sp>
        <p:nvSpPr>
          <p:cNvPr id="16" name="Rectangle 2"/>
          <p:cNvSpPr txBox="1">
            <a:spLocks noChangeArrowheads="1"/>
          </p:cNvSpPr>
          <p:nvPr/>
        </p:nvSpPr>
        <p:spPr>
          <a:xfrm>
            <a:off x="357158" y="1000116"/>
            <a:ext cx="7772400" cy="428620"/>
          </a:xfrm>
          <a:prstGeom prst="rect">
            <a:avLst/>
          </a:prstGeom>
        </p:spPr>
        <p:txBody>
          <a:bodyPr vert="horz" lIns="91440" tIns="45720" rIns="91440" bIns="45720" rtlCol="0" anchor="b">
            <a:noAutofit/>
          </a:bodyPr>
          <a:lstStyle/>
          <a:p>
            <a:pPr lvl="0">
              <a:lnSpc>
                <a:spcPts val="120"/>
              </a:lnSpc>
              <a:spcBef>
                <a:spcPct val="0"/>
              </a:spcBef>
              <a:defRPr/>
            </a:pP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5.2</a:t>
            </a:r>
            <a:r>
              <a:rPr kumimoji="0" lang="en-US" sz="2000" b="1" i="0" u="none" strike="noStrike" kern="1200" cap="none" spc="-100" normalizeH="0" noProof="0" dirty="0" smtClean="0">
                <a:ln>
                  <a:noFill/>
                </a:ln>
                <a:solidFill>
                  <a:schemeClr val="bg1">
                    <a:lumMod val="50000"/>
                  </a:schemeClr>
                </a:solidFill>
                <a:effectLst/>
                <a:uLnTx/>
                <a:uFillTx/>
                <a:latin typeface="+mj-lt"/>
                <a:ea typeface="+mj-ea"/>
                <a:cs typeface="+mj-cs"/>
              </a:rPr>
              <a:t> Wire and Rod Drawing</a:t>
            </a:r>
          </a:p>
          <a:p>
            <a:pPr lvl="0">
              <a:spcBef>
                <a:spcPct val="0"/>
              </a:spcBef>
              <a:defRPr/>
            </a:pPr>
            <a:r>
              <a:rPr lang="en-US" sz="2000" b="1" spc="-100" dirty="0" smtClean="0">
                <a:solidFill>
                  <a:schemeClr val="bg1">
                    <a:lumMod val="50000"/>
                  </a:schemeClr>
                </a:solidFill>
                <a:ea typeface="+mj-ea"/>
                <a:cs typeface="+mj-cs"/>
              </a:rPr>
              <a:t>5.2.2</a:t>
            </a:r>
            <a:r>
              <a:rPr lang="en-US" sz="6000" b="1" spc="-100" dirty="0" smtClean="0">
                <a:solidFill>
                  <a:schemeClr val="bg1">
                    <a:lumMod val="50000"/>
                  </a:schemeClr>
                </a:solidFill>
                <a:ea typeface="+mj-ea"/>
                <a:cs typeface="+mj-cs"/>
              </a:rPr>
              <a:t> </a:t>
            </a:r>
            <a:r>
              <a:rPr lang="en-US" sz="2000" b="1" dirty="0" smtClean="0">
                <a:solidFill>
                  <a:schemeClr val="bg1">
                    <a:lumMod val="50000"/>
                  </a:schemeClr>
                </a:solidFill>
              </a:rPr>
              <a:t>Wire and rod load estimation</a:t>
            </a:r>
            <a:endParaRPr lang="en-US" sz="2000" dirty="0" smtClean="0">
              <a:solidFill>
                <a:schemeClr val="bg1">
                  <a:lumMod val="50000"/>
                </a:schemeClr>
              </a:solidFill>
            </a:endParaRPr>
          </a:p>
          <a:p>
            <a:pPr lvl="0">
              <a:spcBef>
                <a:spcPct val="0"/>
              </a:spcBef>
              <a:defRPr/>
            </a:pPr>
            <a:endParaRPr lang="en-US" sz="700" b="1" dirty="0" smtClean="0">
              <a:solidFill>
                <a:schemeClr val="bg1">
                  <a:lumMod val="50000"/>
                </a:schemeClr>
              </a:solidFill>
            </a:endParaRPr>
          </a:p>
        </p:txBody>
      </p:sp>
      <p:sp>
        <p:nvSpPr>
          <p:cNvPr id="3072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8" name="Rectangle 8"/>
          <p:cNvSpPr>
            <a:spLocks noChangeArrowheads="1"/>
          </p:cNvSpPr>
          <p:nvPr/>
        </p:nvSpPr>
        <p:spPr bwMode="auto">
          <a:xfrm>
            <a:off x="0" y="809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6" name="Rectangle 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9"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1"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2"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5" name="Rectangle 7"/>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1"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4" name="Rectangle 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6"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7" name="Rectangle 11"/>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0" name="Rectangle 14"/>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2"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3" name="Rectangle 1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5" name="Rectangle 1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6" name="Rectangle 20"/>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3"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4"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9" name="Rectangle 7"/>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608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6089" name="Rectangle 9"/>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2" name="Rectangle 10"/>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4"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5" name="Rectangle 1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2"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5" name="Rectangle 11"/>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0"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3" name="Rectangle 11"/>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632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6329" name="Rectangle 9"/>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5"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7"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8" name="Rectangle 6"/>
          <p:cNvSpPr>
            <a:spLocks noChangeArrowheads="1"/>
          </p:cNvSpPr>
          <p:nvPr/>
        </p:nvSpPr>
        <p:spPr bwMode="auto">
          <a:xfrm>
            <a:off x="0" y="809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3"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4" name="Rectangle 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7"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9"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0"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2"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3" name="Rectangle 15"/>
          <p:cNvSpPr>
            <a:spLocks noChangeArrowheads="1"/>
          </p:cNvSpPr>
          <p:nvPr/>
        </p:nvSpPr>
        <p:spPr bwMode="auto">
          <a:xfrm>
            <a:off x="0" y="4667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5" name="Rectangle 1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6" name="Rectangle 18"/>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8"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9" name="Rectangle 21"/>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71" name="Rectangle 2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72" name="Rectangle 24"/>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6" name="Rectangle 85"/>
          <p:cNvSpPr/>
          <p:nvPr/>
        </p:nvSpPr>
        <p:spPr>
          <a:xfrm>
            <a:off x="428596" y="1285860"/>
            <a:ext cx="7929618" cy="1477328"/>
          </a:xfrm>
          <a:prstGeom prst="rect">
            <a:avLst/>
          </a:prstGeom>
        </p:spPr>
        <p:txBody>
          <a:bodyPr wrap="square">
            <a:spAutoFit/>
          </a:bodyPr>
          <a:lstStyle/>
          <a:p>
            <a:r>
              <a:rPr lang="en-US" b="1" i="1" dirty="0" smtClean="0">
                <a:solidFill>
                  <a:srgbClr val="C00000"/>
                </a:solidFill>
              </a:rPr>
              <a:t>Maximum reduction of area:  (for Ideal case, 2</a:t>
            </a:r>
            <a:r>
              <a:rPr lang="en-US" b="1" i="1" baseline="30000" dirty="0" smtClean="0">
                <a:solidFill>
                  <a:srgbClr val="C00000"/>
                </a:solidFill>
              </a:rPr>
              <a:t>nd</a:t>
            </a:r>
            <a:r>
              <a:rPr lang="en-US" b="1" i="1" dirty="0" smtClean="0">
                <a:solidFill>
                  <a:srgbClr val="C00000"/>
                </a:solidFill>
              </a:rPr>
              <a:t> method)</a:t>
            </a:r>
          </a:p>
          <a:p>
            <a:r>
              <a:rPr lang="en-US" dirty="0" smtClean="0">
                <a:solidFill>
                  <a:srgbClr val="C00000"/>
                </a:solidFill>
              </a:rPr>
              <a:t> </a:t>
            </a:r>
          </a:p>
          <a:p>
            <a:r>
              <a:rPr lang="en-US" dirty="0" smtClean="0"/>
              <a:t> </a:t>
            </a:r>
          </a:p>
          <a:p>
            <a:endParaRPr lang="en-US" dirty="0" smtClean="0"/>
          </a:p>
          <a:p>
            <a:endParaRPr lang="en-US" dirty="0"/>
          </a:p>
        </p:txBody>
      </p:sp>
      <p:sp>
        <p:nvSpPr>
          <p:cNvPr id="10854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0" name="Rectangle 6"/>
          <p:cNvSpPr>
            <a:spLocks noChangeArrowheads="1"/>
          </p:cNvSpPr>
          <p:nvPr/>
        </p:nvSpPr>
        <p:spPr bwMode="auto">
          <a:xfrm>
            <a:off x="0" y="2190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2"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3" name="Rectangle 9"/>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5"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6" name="Rectangle 12"/>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8"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9" name="Rectangle 15"/>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1" name="Rectangle 1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2" name="Rectangle 18"/>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4"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5" name="Rectangle 21"/>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8"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9" name="Rectangle 25"/>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1" name="Rectangle 2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2" name="Rectangle 2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4" name="Rectangle 3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5" name="Rectangle 31"/>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7" name="Rectangle 3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8" name="Rectangle 34"/>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80" name="Rectangle 3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81" name="Rectangle 3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0605"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0606" name="Rectangle 14"/>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0608"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0609" name="Rectangle 17"/>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2650"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2651" name="Rectangle 11"/>
          <p:cNvSpPr>
            <a:spLocks noChangeArrowheads="1"/>
          </p:cNvSpPr>
          <p:nvPr/>
        </p:nvSpPr>
        <p:spPr bwMode="auto">
          <a:xfrm>
            <a:off x="0" y="419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2653"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2654" name="Rectangle 14"/>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69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695" name="Rectangle 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697"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698"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0"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1" name="Rectangle 13"/>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3"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4" name="Rectangle 16"/>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6"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7" name="Rectangle 1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6" name="Rectangle 6"/>
          <p:cNvSpPr>
            <a:spLocks noChangeArrowheads="1"/>
          </p:cNvSpPr>
          <p:nvPr/>
        </p:nvSpPr>
        <p:spPr bwMode="auto">
          <a:xfrm>
            <a:off x="0" y="733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9" name="Rectangle 9"/>
          <p:cNvSpPr>
            <a:spLocks noChangeArrowheads="1"/>
          </p:cNvSpPr>
          <p:nvPr/>
        </p:nvSpPr>
        <p:spPr bwMode="auto">
          <a:xfrm>
            <a:off x="0" y="14001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35" name="Picture 3"/>
          <p:cNvPicPr>
            <a:picLocks noChangeAspect="1" noChangeArrowheads="1"/>
          </p:cNvPicPr>
          <p:nvPr/>
        </p:nvPicPr>
        <p:blipFill>
          <a:blip r:embed="rId4"/>
          <a:srcRect l="26367" t="27100" r="22656" b="18701"/>
          <a:stretch>
            <a:fillRect/>
          </a:stretch>
        </p:blipFill>
        <p:spPr bwMode="auto">
          <a:xfrm>
            <a:off x="4843270" y="1643050"/>
            <a:ext cx="3443505" cy="2928958"/>
          </a:xfrm>
          <a:prstGeom prst="rect">
            <a:avLst/>
          </a:prstGeom>
          <a:noFill/>
          <a:ln w="9525">
            <a:noFill/>
            <a:miter lim="800000"/>
            <a:headEnd/>
            <a:tailEnd/>
          </a:ln>
          <a:effectLst/>
        </p:spPr>
      </p:pic>
      <p:sp>
        <p:nvSpPr>
          <p:cNvPr id="120853" name="Rectangle 2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0854" name="Rectangle 22"/>
          <p:cNvSpPr>
            <a:spLocks noChangeArrowheads="1"/>
          </p:cNvSpPr>
          <p:nvPr/>
        </p:nvSpPr>
        <p:spPr bwMode="auto">
          <a:xfrm>
            <a:off x="0" y="6572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0856"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20855" name="Object 23"/>
          <p:cNvGraphicFramePr>
            <a:graphicFrameLocks noChangeAspect="1"/>
          </p:cNvGraphicFramePr>
          <p:nvPr>
            <p:extLst>
              <p:ext uri="{D42A27DB-BD31-4B8C-83A1-F6EECF244321}">
                <p14:modId xmlns:p14="http://schemas.microsoft.com/office/powerpoint/2010/main" val="138700084"/>
              </p:ext>
            </p:extLst>
          </p:nvPr>
        </p:nvGraphicFramePr>
        <p:xfrm>
          <a:off x="500034" y="1857364"/>
          <a:ext cx="1643074" cy="530839"/>
        </p:xfrm>
        <a:graphic>
          <a:graphicData uri="http://schemas.openxmlformats.org/presentationml/2006/ole">
            <mc:AlternateContent xmlns:mc="http://schemas.openxmlformats.org/markup-compatibility/2006">
              <mc:Choice xmlns:v="urn:schemas-microsoft-com:vml" Requires="v">
                <p:oleObj spid="_x0000_s126000" name="معادلة" r:id="rId5" imgW="622030" imgH="203112" progId="Equation.3">
                  <p:embed/>
                </p:oleObj>
              </mc:Choice>
              <mc:Fallback>
                <p:oleObj name="معادلة" r:id="rId5" imgW="622030" imgH="203112" progId="Equation.3">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0034" y="1857364"/>
                        <a:ext cx="1643074" cy="53083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0857" name="Rectangle 25"/>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55" name="Rectangle 154"/>
          <p:cNvSpPr/>
          <p:nvPr/>
        </p:nvSpPr>
        <p:spPr>
          <a:xfrm>
            <a:off x="3994511" y="1988840"/>
            <a:ext cx="934679" cy="369332"/>
          </a:xfrm>
          <a:prstGeom prst="rect">
            <a:avLst/>
          </a:prstGeom>
        </p:spPr>
        <p:txBody>
          <a:bodyPr wrap="none">
            <a:spAutoFit/>
          </a:bodyPr>
          <a:lstStyle/>
          <a:p>
            <a:r>
              <a:rPr lang="en-US" dirty="0" smtClean="0"/>
              <a:t>Eq. 5.15</a:t>
            </a:r>
            <a:endParaRPr lang="en-US" dirty="0"/>
          </a:p>
        </p:txBody>
      </p:sp>
      <p:sp>
        <p:nvSpPr>
          <p:cNvPr id="156" name="Rectangle 155"/>
          <p:cNvSpPr/>
          <p:nvPr/>
        </p:nvSpPr>
        <p:spPr>
          <a:xfrm>
            <a:off x="357158" y="2915652"/>
            <a:ext cx="2776529" cy="369332"/>
          </a:xfrm>
          <a:prstGeom prst="rect">
            <a:avLst/>
          </a:prstGeom>
        </p:spPr>
        <p:txBody>
          <a:bodyPr wrap="none">
            <a:spAutoFit/>
          </a:bodyPr>
          <a:lstStyle/>
          <a:p>
            <a:r>
              <a:rPr lang="en-US" dirty="0" smtClean="0"/>
              <a:t>For </a:t>
            </a:r>
            <a:r>
              <a:rPr lang="en-US" i="1" dirty="0" smtClean="0"/>
              <a:t>n=0</a:t>
            </a:r>
            <a:r>
              <a:rPr lang="en-US" dirty="0" smtClean="0"/>
              <a:t> : (Ideal plastic flow)</a:t>
            </a:r>
            <a:endParaRPr lang="en-US" dirty="0"/>
          </a:p>
        </p:txBody>
      </p:sp>
      <p:sp>
        <p:nvSpPr>
          <p:cNvPr id="120859" name="Rectangle 2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20858" name="Object 26"/>
          <p:cNvGraphicFramePr>
            <a:graphicFrameLocks noChangeAspect="1"/>
          </p:cNvGraphicFramePr>
          <p:nvPr>
            <p:extLst>
              <p:ext uri="{D42A27DB-BD31-4B8C-83A1-F6EECF244321}">
                <p14:modId xmlns:p14="http://schemas.microsoft.com/office/powerpoint/2010/main" val="4053193257"/>
              </p:ext>
            </p:extLst>
          </p:nvPr>
        </p:nvGraphicFramePr>
        <p:xfrm>
          <a:off x="512732" y="3315650"/>
          <a:ext cx="3416325" cy="571504"/>
        </p:xfrm>
        <a:graphic>
          <a:graphicData uri="http://schemas.openxmlformats.org/presentationml/2006/ole">
            <mc:AlternateContent xmlns:mc="http://schemas.openxmlformats.org/markup-compatibility/2006">
              <mc:Choice xmlns:v="urn:schemas-microsoft-com:vml" Requires="v">
                <p:oleObj spid="_x0000_s126001" name="معادلة" r:id="rId7" imgW="2565400" imgH="431800" progId="Equation.3">
                  <p:embed/>
                </p:oleObj>
              </mc:Choice>
              <mc:Fallback>
                <p:oleObj name="معادلة" r:id="rId7" imgW="2565400" imgH="431800" progId="Equation.3">
                  <p:embed/>
                  <p:pic>
                    <p:nvPicPr>
                      <p:cNvPr id="0"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2732" y="3315650"/>
                        <a:ext cx="3416325" cy="57150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0860" name="Rectangle 28"/>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9" name="Rectangle 138"/>
          <p:cNvSpPr/>
          <p:nvPr/>
        </p:nvSpPr>
        <p:spPr>
          <a:xfrm>
            <a:off x="357158" y="3738502"/>
            <a:ext cx="613638" cy="369332"/>
          </a:xfrm>
          <a:prstGeom prst="rect">
            <a:avLst/>
          </a:prstGeom>
        </p:spPr>
        <p:txBody>
          <a:bodyPr wrap="square">
            <a:spAutoFit/>
          </a:bodyPr>
          <a:lstStyle/>
          <a:p>
            <a:r>
              <a:rPr lang="en-US" dirty="0" smtClean="0"/>
              <a:t>For </a:t>
            </a:r>
            <a:endParaRPr lang="en-US" dirty="0"/>
          </a:p>
        </p:txBody>
      </p:sp>
      <p:sp>
        <p:nvSpPr>
          <p:cNvPr id="125964"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25963" name="Object 11"/>
          <p:cNvGraphicFramePr>
            <a:graphicFrameLocks noChangeAspect="1"/>
          </p:cNvGraphicFramePr>
          <p:nvPr/>
        </p:nvGraphicFramePr>
        <p:xfrm>
          <a:off x="928662" y="3786190"/>
          <a:ext cx="586544" cy="285752"/>
        </p:xfrm>
        <a:graphic>
          <a:graphicData uri="http://schemas.openxmlformats.org/presentationml/2006/ole">
            <mc:AlternateContent xmlns:mc="http://schemas.openxmlformats.org/markup-compatibility/2006">
              <mc:Choice xmlns:v="urn:schemas-microsoft-com:vml" Requires="v">
                <p:oleObj spid="_x0000_s126002" name="معادلة" r:id="rId9" imgW="368140" imgH="177723" progId="Equation.3">
                  <p:embed/>
                </p:oleObj>
              </mc:Choice>
              <mc:Fallback>
                <p:oleObj name="معادلة" r:id="rId9" imgW="368140" imgH="177723" progId="Equation.3">
                  <p:embed/>
                  <p:pic>
                    <p:nvPicPr>
                      <p:cNvPr id="0" name="Picture 1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28662" y="3786190"/>
                        <a:ext cx="586544" cy="285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5965" name="Rectangle 13"/>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43" name="Rectangle 142"/>
          <p:cNvSpPr/>
          <p:nvPr/>
        </p:nvSpPr>
        <p:spPr>
          <a:xfrm>
            <a:off x="1571980" y="3738502"/>
            <a:ext cx="2687915" cy="369332"/>
          </a:xfrm>
          <a:prstGeom prst="rect">
            <a:avLst/>
          </a:prstGeom>
        </p:spPr>
        <p:txBody>
          <a:bodyPr wrap="none">
            <a:spAutoFit/>
          </a:bodyPr>
          <a:lstStyle/>
          <a:p>
            <a:r>
              <a:rPr lang="en-US" dirty="0" smtClean="0"/>
              <a:t>(strain hardening material)</a:t>
            </a:r>
            <a:endParaRPr lang="en-US" dirty="0"/>
          </a:p>
        </p:txBody>
      </p:sp>
      <p:sp>
        <p:nvSpPr>
          <p:cNvPr id="125967"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25966" name="Object 14"/>
          <p:cNvGraphicFramePr>
            <a:graphicFrameLocks noChangeAspect="1"/>
          </p:cNvGraphicFramePr>
          <p:nvPr/>
        </p:nvGraphicFramePr>
        <p:xfrm>
          <a:off x="357158" y="4143380"/>
          <a:ext cx="2928958" cy="1247840"/>
        </p:xfrm>
        <a:graphic>
          <a:graphicData uri="http://schemas.openxmlformats.org/presentationml/2006/ole">
            <mc:AlternateContent xmlns:mc="http://schemas.openxmlformats.org/markup-compatibility/2006">
              <mc:Choice xmlns:v="urn:schemas-microsoft-com:vml" Requires="v">
                <p:oleObj spid="_x0000_s126003" name="معادلة" r:id="rId11" imgW="1612900" imgH="685800" progId="Equation.3">
                  <p:embed/>
                </p:oleObj>
              </mc:Choice>
              <mc:Fallback>
                <p:oleObj name="معادلة" r:id="rId11" imgW="1612900" imgH="685800" progId="Equation.3">
                  <p:embed/>
                  <p:pic>
                    <p:nvPicPr>
                      <p:cNvPr id="0" name="Picture 1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57158" y="4143380"/>
                        <a:ext cx="2928958" cy="124784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5968" name="Rectangle 16"/>
          <p:cNvSpPr>
            <a:spLocks noChangeArrowheads="1"/>
          </p:cNvSpPr>
          <p:nvPr/>
        </p:nvSpPr>
        <p:spPr bwMode="auto">
          <a:xfrm>
            <a:off x="0" y="685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47" name="Rectangle 146"/>
          <p:cNvSpPr/>
          <p:nvPr/>
        </p:nvSpPr>
        <p:spPr>
          <a:xfrm>
            <a:off x="3994511" y="4643446"/>
            <a:ext cx="934679" cy="369332"/>
          </a:xfrm>
          <a:prstGeom prst="rect">
            <a:avLst/>
          </a:prstGeom>
        </p:spPr>
        <p:txBody>
          <a:bodyPr wrap="none">
            <a:spAutoFit/>
          </a:bodyPr>
          <a:lstStyle/>
          <a:p>
            <a:r>
              <a:rPr lang="en-US" dirty="0" smtClean="0"/>
              <a:t>Eq. 5.17</a:t>
            </a:r>
            <a:endParaRPr lang="en-US" dirty="0"/>
          </a:p>
        </p:txBody>
      </p:sp>
      <p:sp>
        <p:nvSpPr>
          <p:cNvPr id="148" name="Rectangle 147"/>
          <p:cNvSpPr/>
          <p:nvPr/>
        </p:nvSpPr>
        <p:spPr>
          <a:xfrm>
            <a:off x="285720" y="5500702"/>
            <a:ext cx="3255507" cy="369332"/>
          </a:xfrm>
          <a:prstGeom prst="rect">
            <a:avLst/>
          </a:prstGeom>
        </p:spPr>
        <p:txBody>
          <a:bodyPr wrap="none">
            <a:spAutoFit/>
          </a:bodyPr>
          <a:lstStyle/>
          <a:p>
            <a:r>
              <a:rPr lang="en-US" dirty="0" smtClean="0"/>
              <a:t>Using deformation efficiency (</a:t>
            </a:r>
            <a:r>
              <a:rPr lang="el-GR" dirty="0" smtClean="0"/>
              <a:t>η</a:t>
            </a:r>
            <a:r>
              <a:rPr lang="en-US" dirty="0" smtClean="0"/>
              <a:t>):</a:t>
            </a:r>
            <a:endParaRPr lang="en-US" dirty="0"/>
          </a:p>
        </p:txBody>
      </p:sp>
      <p:sp>
        <p:nvSpPr>
          <p:cNvPr id="125970"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25969" name="Object 17"/>
          <p:cNvGraphicFramePr>
            <a:graphicFrameLocks noChangeAspect="1"/>
          </p:cNvGraphicFramePr>
          <p:nvPr/>
        </p:nvGraphicFramePr>
        <p:xfrm>
          <a:off x="357158" y="5929330"/>
          <a:ext cx="3000396" cy="789578"/>
        </p:xfrm>
        <a:graphic>
          <a:graphicData uri="http://schemas.openxmlformats.org/presentationml/2006/ole">
            <mc:AlternateContent xmlns:mc="http://schemas.openxmlformats.org/markup-compatibility/2006">
              <mc:Choice xmlns:v="urn:schemas-microsoft-com:vml" Requires="v">
                <p:oleObj spid="_x0000_s126004" name="معادلة" r:id="rId13" imgW="901309" imgH="241195" progId="Equation.3">
                  <p:embed/>
                </p:oleObj>
              </mc:Choice>
              <mc:Fallback>
                <p:oleObj name="معادلة" r:id="rId13" imgW="901309" imgH="241195" progId="Equation.3">
                  <p:embed/>
                  <p:pic>
                    <p:nvPicPr>
                      <p:cNvPr id="0" name="Picture 1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57158" y="5929330"/>
                        <a:ext cx="3000396" cy="78957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5971" name="Rectangle 19"/>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53" name="Rounded Rectangle 152"/>
          <p:cNvSpPr/>
          <p:nvPr/>
        </p:nvSpPr>
        <p:spPr>
          <a:xfrm>
            <a:off x="214282" y="5929330"/>
            <a:ext cx="3214710" cy="785818"/>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4" name="Rectangle 153"/>
          <p:cNvSpPr/>
          <p:nvPr/>
        </p:nvSpPr>
        <p:spPr>
          <a:xfrm>
            <a:off x="4000496" y="6143644"/>
            <a:ext cx="934679" cy="369332"/>
          </a:xfrm>
          <a:prstGeom prst="rect">
            <a:avLst/>
          </a:prstGeom>
        </p:spPr>
        <p:txBody>
          <a:bodyPr wrap="none">
            <a:spAutoFit/>
          </a:bodyPr>
          <a:lstStyle/>
          <a:p>
            <a:r>
              <a:rPr lang="en-US" dirty="0" smtClean="0"/>
              <a:t>Eq. 5.18</a:t>
            </a:r>
            <a:endParaRPr lang="en-US" dirty="0"/>
          </a:p>
        </p:txBody>
      </p:sp>
      <p:sp>
        <p:nvSpPr>
          <p:cNvPr id="157" name="Rectangle 156"/>
          <p:cNvSpPr/>
          <p:nvPr/>
        </p:nvSpPr>
        <p:spPr>
          <a:xfrm>
            <a:off x="3952808" y="3356992"/>
            <a:ext cx="934679" cy="369332"/>
          </a:xfrm>
          <a:prstGeom prst="rect">
            <a:avLst/>
          </a:prstGeom>
        </p:spPr>
        <p:txBody>
          <a:bodyPr wrap="none">
            <a:spAutoFit/>
          </a:bodyPr>
          <a:lstStyle/>
          <a:p>
            <a:r>
              <a:rPr lang="en-US" dirty="0" smtClean="0"/>
              <a:t>Eq. 5.16</a:t>
            </a:r>
            <a:endParaRPr lang="en-US" dirty="0"/>
          </a:p>
        </p:txBody>
      </p:sp>
      <p:sp>
        <p:nvSpPr>
          <p:cNvPr id="158" name="Right Brace 157"/>
          <p:cNvSpPr/>
          <p:nvPr/>
        </p:nvSpPr>
        <p:spPr>
          <a:xfrm>
            <a:off x="2643174" y="4286256"/>
            <a:ext cx="285752" cy="1143008"/>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9" name="Rounded Rectangle 158"/>
          <p:cNvSpPr/>
          <p:nvPr/>
        </p:nvSpPr>
        <p:spPr>
          <a:xfrm>
            <a:off x="285720" y="1785926"/>
            <a:ext cx="3714776" cy="1129726"/>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p:cNvGrpSpPr/>
          <p:nvPr/>
        </p:nvGrpSpPr>
        <p:grpSpPr>
          <a:xfrm>
            <a:off x="387686" y="2351168"/>
            <a:ext cx="3963906" cy="378214"/>
            <a:chOff x="5148064" y="519086"/>
            <a:chExt cx="3816424" cy="533400"/>
          </a:xfrm>
        </p:grpSpPr>
        <p:graphicFrame>
          <p:nvGraphicFramePr>
            <p:cNvPr id="3" name="Object 2"/>
            <p:cNvGraphicFramePr>
              <a:graphicFrameLocks noChangeAspect="1"/>
            </p:cNvGraphicFramePr>
            <p:nvPr>
              <p:extLst>
                <p:ext uri="{D42A27DB-BD31-4B8C-83A1-F6EECF244321}">
                  <p14:modId xmlns:p14="http://schemas.microsoft.com/office/powerpoint/2010/main" val="1220086124"/>
                </p:ext>
              </p:extLst>
            </p:nvPr>
          </p:nvGraphicFramePr>
          <p:xfrm>
            <a:off x="5148064" y="519086"/>
            <a:ext cx="669925" cy="533400"/>
          </p:xfrm>
          <a:graphic>
            <a:graphicData uri="http://schemas.openxmlformats.org/presentationml/2006/ole">
              <mc:AlternateContent xmlns:mc="http://schemas.openxmlformats.org/markup-compatibility/2006">
                <mc:Choice xmlns:v="urn:schemas-microsoft-com:vml" Requires="v">
                  <p:oleObj spid="_x0000_s126005" name="Equation" r:id="rId15" imgW="253800" imgH="203040" progId="Equation.3">
                    <p:embed/>
                  </p:oleObj>
                </mc:Choice>
                <mc:Fallback>
                  <p:oleObj name="Equation" r:id="rId15" imgW="253800" imgH="203040" progId="Equation.3">
                    <p:embed/>
                    <p:pic>
                      <p:nvPicPr>
                        <p:cNvPr id="0" name="Object 2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148064" y="519086"/>
                          <a:ext cx="669925"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TextBox 3"/>
            <p:cNvSpPr txBox="1"/>
            <p:nvPr/>
          </p:nvSpPr>
          <p:spPr>
            <a:xfrm>
              <a:off x="5724128" y="577146"/>
              <a:ext cx="3240360" cy="369333"/>
            </a:xfrm>
            <a:prstGeom prst="rect">
              <a:avLst/>
            </a:prstGeom>
            <a:noFill/>
          </p:spPr>
          <p:txBody>
            <a:bodyPr wrap="square" rtlCol="0">
              <a:spAutoFit/>
            </a:bodyPr>
            <a:lstStyle/>
            <a:p>
              <a:r>
                <a:rPr lang="en-US" dirty="0" smtClean="0"/>
                <a:t>Effective strain at instability</a:t>
              </a:r>
              <a:endParaRPr lang="en-US" dirty="0"/>
            </a:p>
          </p:txBody>
        </p:sp>
      </p:gr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A5912F83-6F48-4531-A950-94913976FCE9}" type="datetime1">
              <a:rPr lang="en-US" smtClean="0"/>
              <a:t>20/3/2017</a:t>
            </a:fld>
            <a:endParaRPr lang="en-US" dirty="0"/>
          </a:p>
        </p:txBody>
      </p:sp>
      <p:sp>
        <p:nvSpPr>
          <p:cNvPr id="8" name="Footer Placeholder 7"/>
          <p:cNvSpPr>
            <a:spLocks noGrp="1"/>
          </p:cNvSpPr>
          <p:nvPr>
            <p:ph type="ftr" sz="quarter" idx="11"/>
          </p:nvPr>
        </p:nvSpPr>
        <p:spPr/>
        <p:txBody>
          <a:bodyPr/>
          <a:lstStyle/>
          <a:p>
            <a:r>
              <a:rPr lang="en-US" smtClean="0"/>
              <a:t>Chapter 5: Extrusion and rod drawing - IE252 </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41</a:t>
            </a:fld>
            <a:endParaRPr lang="en-US"/>
          </a:p>
        </p:txBody>
      </p:sp>
      <p:sp>
        <p:nvSpPr>
          <p:cNvPr id="10" name="Rectangle 2"/>
          <p:cNvSpPr txBox="1">
            <a:spLocks noChangeArrowheads="1"/>
          </p:cNvSpPr>
          <p:nvPr/>
        </p:nvSpPr>
        <p:spPr>
          <a:xfrm>
            <a:off x="214282" y="357166"/>
            <a:ext cx="7772400" cy="428620"/>
          </a:xfrm>
          <a:prstGeom prst="rect">
            <a:avLst/>
          </a:prstGeom>
        </p:spPr>
        <p:txBody>
          <a:bodyPr vert="horz" lIns="91440" tIns="45720" rIns="91440" bIns="45720" rtlCol="0" anchor="b">
            <a:noAutofit/>
          </a:bodyPr>
          <a:lstStyle/>
          <a:p>
            <a:pPr lvl="0">
              <a:spcBef>
                <a:spcPct val="0"/>
              </a:spcBef>
              <a:defRPr/>
            </a:pPr>
            <a:endParaRPr lang="en-US" sz="700" b="1" dirty="0" smtClean="0">
              <a:solidFill>
                <a:schemeClr val="bg1">
                  <a:lumMod val="50000"/>
                </a:schemeClr>
              </a:solidFill>
            </a:endParaRPr>
          </a:p>
        </p:txBody>
      </p:sp>
      <p:sp>
        <p:nvSpPr>
          <p:cNvPr id="12" name="Rectangle 11"/>
          <p:cNvSpPr/>
          <p:nvPr/>
        </p:nvSpPr>
        <p:spPr>
          <a:xfrm>
            <a:off x="428596" y="785795"/>
            <a:ext cx="7786742" cy="923330"/>
          </a:xfrm>
          <a:prstGeom prst="rect">
            <a:avLst/>
          </a:prstGeom>
        </p:spPr>
        <p:txBody>
          <a:bodyPr wrap="square">
            <a:spAutoFit/>
          </a:bodyPr>
          <a:lstStyle/>
          <a:p>
            <a:endParaRPr lang="en-US" dirty="0" smtClean="0"/>
          </a:p>
          <a:p>
            <a:r>
              <a:rPr lang="en-US" b="1" i="1" dirty="0" smtClean="0">
                <a:solidFill>
                  <a:srgbClr val="C00000"/>
                </a:solidFill>
              </a:rPr>
              <a:t> </a:t>
            </a:r>
            <a:endParaRPr lang="en-US" dirty="0" smtClean="0">
              <a:solidFill>
                <a:srgbClr val="C00000"/>
              </a:solidFill>
            </a:endParaRPr>
          </a:p>
          <a:p>
            <a:r>
              <a:rPr lang="en-US" dirty="0" smtClean="0"/>
              <a:t> </a:t>
            </a:r>
            <a:endParaRPr lang="en-US" b="1" i="1" dirty="0"/>
          </a:p>
        </p:txBody>
      </p:sp>
      <p:sp>
        <p:nvSpPr>
          <p:cNvPr id="16" name="Rectangle 2"/>
          <p:cNvSpPr txBox="1">
            <a:spLocks noChangeArrowheads="1"/>
          </p:cNvSpPr>
          <p:nvPr/>
        </p:nvSpPr>
        <p:spPr>
          <a:xfrm>
            <a:off x="357158" y="1000116"/>
            <a:ext cx="7772400" cy="428620"/>
          </a:xfrm>
          <a:prstGeom prst="rect">
            <a:avLst/>
          </a:prstGeom>
        </p:spPr>
        <p:txBody>
          <a:bodyPr vert="horz" lIns="91440" tIns="45720" rIns="91440" bIns="45720" rtlCol="0" anchor="b">
            <a:noAutofit/>
          </a:bodyPr>
          <a:lstStyle/>
          <a:p>
            <a:pPr lvl="0">
              <a:lnSpc>
                <a:spcPts val="120"/>
              </a:lnSpc>
              <a:spcBef>
                <a:spcPct val="0"/>
              </a:spcBef>
              <a:defRPr/>
            </a:pP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5.2</a:t>
            </a:r>
            <a:r>
              <a:rPr kumimoji="0" lang="en-US" sz="2000" b="1" i="0" u="none" strike="noStrike" kern="1200" cap="none" spc="-100" normalizeH="0" noProof="0" dirty="0" smtClean="0">
                <a:ln>
                  <a:noFill/>
                </a:ln>
                <a:solidFill>
                  <a:schemeClr val="bg1">
                    <a:lumMod val="50000"/>
                  </a:schemeClr>
                </a:solidFill>
                <a:effectLst/>
                <a:uLnTx/>
                <a:uFillTx/>
                <a:latin typeface="+mj-lt"/>
                <a:ea typeface="+mj-ea"/>
                <a:cs typeface="+mj-cs"/>
              </a:rPr>
              <a:t> Wire and Rod Drawing</a:t>
            </a:r>
          </a:p>
          <a:p>
            <a:pPr lvl="0">
              <a:spcBef>
                <a:spcPct val="0"/>
              </a:spcBef>
              <a:defRPr/>
            </a:pPr>
            <a:r>
              <a:rPr lang="en-US" sz="2000" b="1" spc="-100" dirty="0" smtClean="0">
                <a:solidFill>
                  <a:schemeClr val="bg1">
                    <a:lumMod val="50000"/>
                  </a:schemeClr>
                </a:solidFill>
                <a:ea typeface="+mj-ea"/>
                <a:cs typeface="+mj-cs"/>
              </a:rPr>
              <a:t>5.2.2</a:t>
            </a:r>
            <a:r>
              <a:rPr lang="en-US" sz="6000" b="1" spc="-100" dirty="0" smtClean="0">
                <a:solidFill>
                  <a:schemeClr val="bg1">
                    <a:lumMod val="50000"/>
                  </a:schemeClr>
                </a:solidFill>
                <a:ea typeface="+mj-ea"/>
                <a:cs typeface="+mj-cs"/>
              </a:rPr>
              <a:t> </a:t>
            </a:r>
            <a:r>
              <a:rPr lang="en-US" sz="2000" b="1" dirty="0" smtClean="0">
                <a:solidFill>
                  <a:schemeClr val="bg1">
                    <a:lumMod val="50000"/>
                  </a:schemeClr>
                </a:solidFill>
              </a:rPr>
              <a:t>Wire and rod load estimation</a:t>
            </a:r>
            <a:endParaRPr lang="en-US" sz="2000" dirty="0" smtClean="0">
              <a:solidFill>
                <a:schemeClr val="bg1">
                  <a:lumMod val="50000"/>
                </a:schemeClr>
              </a:solidFill>
            </a:endParaRPr>
          </a:p>
          <a:p>
            <a:pPr lvl="0">
              <a:spcBef>
                <a:spcPct val="0"/>
              </a:spcBef>
              <a:defRPr/>
            </a:pPr>
            <a:endParaRPr lang="en-US" sz="700" b="1" dirty="0" smtClean="0">
              <a:solidFill>
                <a:schemeClr val="bg1">
                  <a:lumMod val="50000"/>
                </a:schemeClr>
              </a:solidFill>
            </a:endParaRPr>
          </a:p>
        </p:txBody>
      </p:sp>
      <p:sp>
        <p:nvSpPr>
          <p:cNvPr id="3072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8" name="Rectangle 8"/>
          <p:cNvSpPr>
            <a:spLocks noChangeArrowheads="1"/>
          </p:cNvSpPr>
          <p:nvPr/>
        </p:nvSpPr>
        <p:spPr bwMode="auto">
          <a:xfrm>
            <a:off x="0" y="809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6" name="Rectangle 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9"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1"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2"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5" name="Rectangle 7"/>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1"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4" name="Rectangle 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6"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7" name="Rectangle 11"/>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0" name="Rectangle 14"/>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2"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3" name="Rectangle 1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5" name="Rectangle 1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6" name="Rectangle 20"/>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3"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4"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9" name="Rectangle 7"/>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608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6089" name="Rectangle 9"/>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2" name="Rectangle 10"/>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4"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5" name="Rectangle 1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2"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5" name="Rectangle 11"/>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0"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3" name="Rectangle 11"/>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632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6329" name="Rectangle 9"/>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5"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7"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8" name="Rectangle 6"/>
          <p:cNvSpPr>
            <a:spLocks noChangeArrowheads="1"/>
          </p:cNvSpPr>
          <p:nvPr/>
        </p:nvSpPr>
        <p:spPr bwMode="auto">
          <a:xfrm>
            <a:off x="0" y="809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3"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4" name="Rectangle 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7"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9"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0"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2"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3" name="Rectangle 15"/>
          <p:cNvSpPr>
            <a:spLocks noChangeArrowheads="1"/>
          </p:cNvSpPr>
          <p:nvPr/>
        </p:nvSpPr>
        <p:spPr bwMode="auto">
          <a:xfrm>
            <a:off x="0" y="4667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5" name="Rectangle 1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6" name="Rectangle 18"/>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8"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9" name="Rectangle 21"/>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71" name="Rectangle 2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72" name="Rectangle 24"/>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4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0" name="Rectangle 6"/>
          <p:cNvSpPr>
            <a:spLocks noChangeArrowheads="1"/>
          </p:cNvSpPr>
          <p:nvPr/>
        </p:nvSpPr>
        <p:spPr bwMode="auto">
          <a:xfrm>
            <a:off x="0" y="2190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2"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3" name="Rectangle 9"/>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5"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6" name="Rectangle 12"/>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8"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9" name="Rectangle 15"/>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1" name="Rectangle 1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2" name="Rectangle 18"/>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4"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5" name="Rectangle 21"/>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8"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9" name="Rectangle 25"/>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1" name="Rectangle 2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2" name="Rectangle 2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4" name="Rectangle 3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5" name="Rectangle 31"/>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7" name="Rectangle 3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8" name="Rectangle 34"/>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80" name="Rectangle 3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81" name="Rectangle 3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0605"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0606" name="Rectangle 14"/>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0608"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0609" name="Rectangle 17"/>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2650"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2651" name="Rectangle 11"/>
          <p:cNvSpPr>
            <a:spLocks noChangeArrowheads="1"/>
          </p:cNvSpPr>
          <p:nvPr/>
        </p:nvSpPr>
        <p:spPr bwMode="auto">
          <a:xfrm>
            <a:off x="0" y="419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2653"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2654" name="Rectangle 14"/>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69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695" name="Rectangle 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697"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698"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0"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1" name="Rectangle 13"/>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3"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4" name="Rectangle 16"/>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6"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7" name="Rectangle 1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6" name="Rectangle 6"/>
          <p:cNvSpPr>
            <a:spLocks noChangeArrowheads="1"/>
          </p:cNvSpPr>
          <p:nvPr/>
        </p:nvSpPr>
        <p:spPr bwMode="auto">
          <a:xfrm>
            <a:off x="0" y="733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9" name="Rectangle 9"/>
          <p:cNvSpPr>
            <a:spLocks noChangeArrowheads="1"/>
          </p:cNvSpPr>
          <p:nvPr/>
        </p:nvSpPr>
        <p:spPr bwMode="auto">
          <a:xfrm>
            <a:off x="0" y="14001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0853" name="Rectangle 2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0854" name="Rectangle 22"/>
          <p:cNvSpPr>
            <a:spLocks noChangeArrowheads="1"/>
          </p:cNvSpPr>
          <p:nvPr/>
        </p:nvSpPr>
        <p:spPr bwMode="auto">
          <a:xfrm>
            <a:off x="0" y="6572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0856"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0857" name="Rectangle 25"/>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0859" name="Rectangle 2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0860" name="Rectangle 28"/>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5964"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5965" name="Rectangle 13"/>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5967"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5968" name="Rectangle 16"/>
          <p:cNvSpPr>
            <a:spLocks noChangeArrowheads="1"/>
          </p:cNvSpPr>
          <p:nvPr/>
        </p:nvSpPr>
        <p:spPr bwMode="auto">
          <a:xfrm>
            <a:off x="0" y="685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5970"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5971" name="Rectangle 19"/>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44" name="Rectangle 143"/>
          <p:cNvSpPr/>
          <p:nvPr/>
        </p:nvSpPr>
        <p:spPr>
          <a:xfrm>
            <a:off x="357158" y="1643050"/>
            <a:ext cx="8001056" cy="1200329"/>
          </a:xfrm>
          <a:prstGeom prst="rect">
            <a:avLst/>
          </a:prstGeom>
        </p:spPr>
        <p:txBody>
          <a:bodyPr wrap="square">
            <a:spAutoFit/>
          </a:bodyPr>
          <a:lstStyle/>
          <a:p>
            <a:r>
              <a:rPr lang="en-US" dirty="0" smtClean="0"/>
              <a:t>A round rod of annealed stainless steel 302 is being drawn from </a:t>
            </a:r>
            <a:r>
              <a:rPr lang="en-US" i="1" dirty="0" smtClean="0"/>
              <a:t>D</a:t>
            </a:r>
            <a:r>
              <a:rPr lang="en-US" i="1" baseline="-25000" dirty="0" smtClean="0"/>
              <a:t>o</a:t>
            </a:r>
            <a:r>
              <a:rPr lang="en-US" i="1" dirty="0" smtClean="0"/>
              <a:t>=</a:t>
            </a:r>
            <a:r>
              <a:rPr lang="en-US" dirty="0" smtClean="0"/>
              <a:t>10 mm to </a:t>
            </a:r>
            <a:r>
              <a:rPr lang="en-US" i="1" dirty="0" err="1" smtClean="0"/>
              <a:t>D</a:t>
            </a:r>
            <a:r>
              <a:rPr lang="en-US" i="1" baseline="-25000" dirty="0" err="1" smtClean="0"/>
              <a:t>f</a:t>
            </a:r>
            <a:r>
              <a:rPr lang="en-US" i="1" dirty="0" smtClean="0"/>
              <a:t>=</a:t>
            </a:r>
            <a:r>
              <a:rPr lang="en-US" dirty="0" smtClean="0"/>
              <a:t>8 mm at speed of 0.5 m/s. Assuming the friction and redundant work together 40%. Calculate the drawing power, </a:t>
            </a:r>
          </a:p>
          <a:p>
            <a:r>
              <a:rPr lang="en-US" dirty="0" smtClean="0"/>
              <a:t>given the material follows the relationship: </a:t>
            </a:r>
            <a:endParaRPr lang="en-US" dirty="0"/>
          </a:p>
        </p:txBody>
      </p:sp>
      <p:sp>
        <p:nvSpPr>
          <p:cNvPr id="128007" name="Rectangle 7"/>
          <p:cNvSpPr>
            <a:spLocks noChangeArrowheads="1"/>
          </p:cNvSpPr>
          <p:nvPr/>
        </p:nvSpPr>
        <p:spPr bwMode="auto">
          <a:xfrm>
            <a:off x="357158" y="1214422"/>
            <a:ext cx="1537600"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r>
              <a:rPr kumimoji="0" lang="en-US" altLang="ko-KR" sz="2000" b="1" i="1" u="sng" strike="noStrike" cap="none" normalizeH="0" baseline="0" dirty="0" smtClean="0">
                <a:ln>
                  <a:noFill/>
                </a:ln>
                <a:solidFill>
                  <a:schemeClr val="tx1"/>
                </a:solidFill>
                <a:effectLst/>
                <a:latin typeface="Times New Roman" pitchFamily="18" charset="0"/>
                <a:ea typeface="Batang" charset="-127"/>
                <a:cs typeface="Times New Roman" pitchFamily="18" charset="0"/>
              </a:rPr>
              <a:t>Example 5.2</a:t>
            </a:r>
            <a:endParaRPr kumimoji="0" lang="en-US" altLang="ko-KR"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128009"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28008" name="Object 8"/>
          <p:cNvGraphicFramePr>
            <a:graphicFrameLocks noChangeAspect="1"/>
          </p:cNvGraphicFramePr>
          <p:nvPr/>
        </p:nvGraphicFramePr>
        <p:xfrm>
          <a:off x="4572000" y="2428868"/>
          <a:ext cx="2143140" cy="357190"/>
        </p:xfrm>
        <a:graphic>
          <a:graphicData uri="http://schemas.openxmlformats.org/presentationml/2006/ole">
            <mc:AlternateContent xmlns:mc="http://schemas.openxmlformats.org/markup-compatibility/2006">
              <mc:Choice xmlns:v="urn:schemas-microsoft-com:vml" Requires="v">
                <p:oleObj spid="_x0000_s128047" name="معادلة" r:id="rId4" imgW="1371600" imgH="228600" progId="Equation.3">
                  <p:embed/>
                </p:oleObj>
              </mc:Choice>
              <mc:Fallback>
                <p:oleObj name="معادلة" r:id="rId4" imgW="1371600" imgH="228600" progId="Equation.3">
                  <p:embed/>
                  <p:pic>
                    <p:nvPicPr>
                      <p:cNvPr id="0"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2428868"/>
                        <a:ext cx="2143140" cy="35719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8010" name="Rectangle 10"/>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8011" name="Rectangle 11"/>
          <p:cNvSpPr>
            <a:spLocks noChangeArrowheads="1"/>
          </p:cNvSpPr>
          <p:nvPr/>
        </p:nvSpPr>
        <p:spPr bwMode="auto">
          <a:xfrm>
            <a:off x="428596" y="2928934"/>
            <a:ext cx="1311578" cy="46166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r>
              <a:rPr kumimoji="0" lang="en-US" altLang="ko-KR" sz="2400" b="0" i="1" u="sng" strike="noStrike" cap="none" normalizeH="0" baseline="0" dirty="0" smtClean="0">
                <a:ln>
                  <a:noFill/>
                </a:ln>
                <a:solidFill>
                  <a:schemeClr val="tx1"/>
                </a:solidFill>
                <a:effectLst/>
                <a:latin typeface="Times New Roman" pitchFamily="18" charset="0"/>
                <a:ea typeface="Batang" charset="-127"/>
                <a:cs typeface="Times New Roman" pitchFamily="18" charset="0"/>
              </a:rPr>
              <a:t>Solution:</a:t>
            </a:r>
            <a:endParaRPr kumimoji="0" lang="en-US" altLang="ko-KR" sz="3600" b="0" i="0" u="none" strike="noStrike" cap="none" normalizeH="0" baseline="0" dirty="0" smtClean="0">
              <a:ln>
                <a:noFill/>
              </a:ln>
              <a:solidFill>
                <a:schemeClr val="tx1"/>
              </a:solidFill>
              <a:effectLst/>
              <a:latin typeface="Arial" pitchFamily="34" charset="0"/>
              <a:cs typeface="Arial" pitchFamily="34" charset="0"/>
            </a:endParaRPr>
          </a:p>
        </p:txBody>
      </p:sp>
      <p:sp>
        <p:nvSpPr>
          <p:cNvPr id="128013"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28012" name="Object 12"/>
          <p:cNvGraphicFramePr>
            <a:graphicFrameLocks noChangeAspect="1"/>
          </p:cNvGraphicFramePr>
          <p:nvPr/>
        </p:nvGraphicFramePr>
        <p:xfrm>
          <a:off x="357158" y="3429000"/>
          <a:ext cx="3143272" cy="739593"/>
        </p:xfrm>
        <a:graphic>
          <a:graphicData uri="http://schemas.openxmlformats.org/presentationml/2006/ole">
            <mc:AlternateContent xmlns:mc="http://schemas.openxmlformats.org/markup-compatibility/2006">
              <mc:Choice xmlns:v="urn:schemas-microsoft-com:vml" Requires="v">
                <p:oleObj spid="_x0000_s128048" name="معادلة" r:id="rId6" imgW="2108200" imgH="495300" progId="Equation.3">
                  <p:embed/>
                </p:oleObj>
              </mc:Choice>
              <mc:Fallback>
                <p:oleObj name="معادلة" r:id="rId6" imgW="2108200" imgH="495300" progId="Equation.3">
                  <p:embed/>
                  <p:pic>
                    <p:nvPicPr>
                      <p:cNvPr id="0" name="Picture 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7158" y="3429000"/>
                        <a:ext cx="3143272" cy="73959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8014" name="Rectangle 14"/>
          <p:cNvSpPr>
            <a:spLocks noChangeArrowheads="1"/>
          </p:cNvSpPr>
          <p:nvPr/>
        </p:nvSpPr>
        <p:spPr bwMode="auto">
          <a:xfrm>
            <a:off x="0" y="495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pSp>
        <p:nvGrpSpPr>
          <p:cNvPr id="160" name="Group 103"/>
          <p:cNvGrpSpPr>
            <a:grpSpLocks/>
          </p:cNvGrpSpPr>
          <p:nvPr/>
        </p:nvGrpSpPr>
        <p:grpSpPr bwMode="auto">
          <a:xfrm>
            <a:off x="6286512" y="2714620"/>
            <a:ext cx="2000264" cy="1571636"/>
            <a:chOff x="1219200" y="2895600"/>
            <a:chExt cx="3201650" cy="2590799"/>
          </a:xfrm>
        </p:grpSpPr>
        <p:grpSp>
          <p:nvGrpSpPr>
            <p:cNvPr id="161" name="Group 91"/>
            <p:cNvGrpSpPr>
              <a:grpSpLocks/>
            </p:cNvGrpSpPr>
            <p:nvPr/>
          </p:nvGrpSpPr>
          <p:grpSpPr bwMode="auto">
            <a:xfrm>
              <a:off x="1219201" y="2895600"/>
              <a:ext cx="2668043" cy="2590798"/>
              <a:chOff x="6501161" y="2765503"/>
              <a:chExt cx="1862982" cy="2100147"/>
            </a:xfrm>
          </p:grpSpPr>
          <p:sp>
            <p:nvSpPr>
              <p:cNvPr id="170" name="Freeform 169"/>
              <p:cNvSpPr/>
              <p:nvPr/>
            </p:nvSpPr>
            <p:spPr>
              <a:xfrm>
                <a:off x="6501161" y="3523306"/>
                <a:ext cx="1862982" cy="581041"/>
              </a:xfrm>
              <a:custGeom>
                <a:avLst/>
                <a:gdLst>
                  <a:gd name="connsiteX0" fmla="*/ 22302 w 1862254"/>
                  <a:gd name="connsiteY0" fmla="*/ 0 h 579864"/>
                  <a:gd name="connsiteX1" fmla="*/ 1003610 w 1862254"/>
                  <a:gd name="connsiteY1" fmla="*/ 11152 h 579864"/>
                  <a:gd name="connsiteX2" fmla="*/ 1248937 w 1862254"/>
                  <a:gd name="connsiteY2" fmla="*/ 167269 h 579864"/>
                  <a:gd name="connsiteX3" fmla="*/ 1862254 w 1862254"/>
                  <a:gd name="connsiteY3" fmla="*/ 167269 h 579864"/>
                  <a:gd name="connsiteX4" fmla="*/ 1862254 w 1862254"/>
                  <a:gd name="connsiteY4" fmla="*/ 423747 h 579864"/>
                  <a:gd name="connsiteX5" fmla="*/ 1248937 w 1862254"/>
                  <a:gd name="connsiteY5" fmla="*/ 423747 h 579864"/>
                  <a:gd name="connsiteX6" fmla="*/ 970156 w 1862254"/>
                  <a:gd name="connsiteY6" fmla="*/ 579864 h 579864"/>
                  <a:gd name="connsiteX7" fmla="*/ 0 w 1862254"/>
                  <a:gd name="connsiteY7" fmla="*/ 579864 h 579864"/>
                  <a:gd name="connsiteX8" fmla="*/ 22302 w 1862254"/>
                  <a:gd name="connsiteY8" fmla="*/ 0 h 579864"/>
                  <a:gd name="connsiteX0" fmla="*/ 22302 w 1862254"/>
                  <a:gd name="connsiteY0" fmla="*/ 0 h 579864"/>
                  <a:gd name="connsiteX1" fmla="*/ 1003610 w 1862254"/>
                  <a:gd name="connsiteY1" fmla="*/ 11152 h 579864"/>
                  <a:gd name="connsiteX2" fmla="*/ 1248937 w 1862254"/>
                  <a:gd name="connsiteY2" fmla="*/ 167269 h 579864"/>
                  <a:gd name="connsiteX3" fmla="*/ 1862254 w 1862254"/>
                  <a:gd name="connsiteY3" fmla="*/ 167269 h 579864"/>
                  <a:gd name="connsiteX4" fmla="*/ 1862254 w 1862254"/>
                  <a:gd name="connsiteY4" fmla="*/ 423747 h 579864"/>
                  <a:gd name="connsiteX5" fmla="*/ 1248937 w 1862254"/>
                  <a:gd name="connsiteY5" fmla="*/ 423747 h 579864"/>
                  <a:gd name="connsiteX6" fmla="*/ 970156 w 1862254"/>
                  <a:gd name="connsiteY6" fmla="*/ 579864 h 579864"/>
                  <a:gd name="connsiteX7" fmla="*/ 0 w 1862254"/>
                  <a:gd name="connsiteY7" fmla="*/ 579864 h 579864"/>
                  <a:gd name="connsiteX8" fmla="*/ 22302 w 1862254"/>
                  <a:gd name="connsiteY8" fmla="*/ 0 h 579864"/>
                  <a:gd name="connsiteX0" fmla="*/ 22302 w 1862254"/>
                  <a:gd name="connsiteY0" fmla="*/ 0 h 579864"/>
                  <a:gd name="connsiteX1" fmla="*/ 1003610 w 1862254"/>
                  <a:gd name="connsiteY1" fmla="*/ 11152 h 579864"/>
                  <a:gd name="connsiteX2" fmla="*/ 1248937 w 1862254"/>
                  <a:gd name="connsiteY2" fmla="*/ 167269 h 579864"/>
                  <a:gd name="connsiteX3" fmla="*/ 1862254 w 1862254"/>
                  <a:gd name="connsiteY3" fmla="*/ 167269 h 579864"/>
                  <a:gd name="connsiteX4" fmla="*/ 1862254 w 1862254"/>
                  <a:gd name="connsiteY4" fmla="*/ 423747 h 579864"/>
                  <a:gd name="connsiteX5" fmla="*/ 1248937 w 1862254"/>
                  <a:gd name="connsiteY5" fmla="*/ 423747 h 579864"/>
                  <a:gd name="connsiteX6" fmla="*/ 970156 w 1862254"/>
                  <a:gd name="connsiteY6" fmla="*/ 579864 h 579864"/>
                  <a:gd name="connsiteX7" fmla="*/ 0 w 1862254"/>
                  <a:gd name="connsiteY7" fmla="*/ 579864 h 579864"/>
                  <a:gd name="connsiteX8" fmla="*/ 22302 w 1862254"/>
                  <a:gd name="connsiteY8" fmla="*/ 0 h 579864"/>
                  <a:gd name="connsiteX0" fmla="*/ 22302 w 1862254"/>
                  <a:gd name="connsiteY0" fmla="*/ 0 h 579864"/>
                  <a:gd name="connsiteX1" fmla="*/ 1003610 w 1862254"/>
                  <a:gd name="connsiteY1" fmla="*/ 11152 h 579864"/>
                  <a:gd name="connsiteX2" fmla="*/ 1248937 w 1862254"/>
                  <a:gd name="connsiteY2" fmla="*/ 167269 h 579864"/>
                  <a:gd name="connsiteX3" fmla="*/ 1862254 w 1862254"/>
                  <a:gd name="connsiteY3" fmla="*/ 167269 h 579864"/>
                  <a:gd name="connsiteX4" fmla="*/ 1862254 w 1862254"/>
                  <a:gd name="connsiteY4" fmla="*/ 423747 h 579864"/>
                  <a:gd name="connsiteX5" fmla="*/ 1248937 w 1862254"/>
                  <a:gd name="connsiteY5" fmla="*/ 423747 h 579864"/>
                  <a:gd name="connsiteX6" fmla="*/ 970156 w 1862254"/>
                  <a:gd name="connsiteY6" fmla="*/ 579864 h 579864"/>
                  <a:gd name="connsiteX7" fmla="*/ 0 w 1862254"/>
                  <a:gd name="connsiteY7" fmla="*/ 579864 h 579864"/>
                  <a:gd name="connsiteX8" fmla="*/ 22302 w 1862254"/>
                  <a:gd name="connsiteY8" fmla="*/ 0 h 579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62254" h="579864">
                    <a:moveTo>
                      <a:pt x="22302" y="0"/>
                    </a:moveTo>
                    <a:lnTo>
                      <a:pt x="1003610" y="11152"/>
                    </a:lnTo>
                    <a:lnTo>
                      <a:pt x="1248937" y="167269"/>
                    </a:lnTo>
                    <a:lnTo>
                      <a:pt x="1862254" y="167269"/>
                    </a:lnTo>
                    <a:lnTo>
                      <a:pt x="1862254" y="423747"/>
                    </a:lnTo>
                    <a:lnTo>
                      <a:pt x="1248937" y="423747"/>
                    </a:lnTo>
                    <a:lnTo>
                      <a:pt x="970156" y="579864"/>
                    </a:lnTo>
                    <a:lnTo>
                      <a:pt x="0" y="579864"/>
                    </a:lnTo>
                    <a:lnTo>
                      <a:pt x="22302" y="0"/>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71" name="Snip Single Corner Rectangle 170"/>
              <p:cNvSpPr/>
              <p:nvPr/>
            </p:nvSpPr>
            <p:spPr>
              <a:xfrm rot="16200000" flipH="1">
                <a:off x="7298135" y="2955608"/>
                <a:ext cx="913564" cy="533353"/>
              </a:xfrm>
              <a:prstGeom prst="snip1Rect">
                <a:avLst>
                  <a:gd name="adj" fmla="val 39547"/>
                </a:avLst>
              </a:prstGeom>
              <a:solidFill>
                <a:schemeClr val="accent3">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72" name="Snip Single Corner Rectangle 171"/>
              <p:cNvSpPr/>
              <p:nvPr/>
            </p:nvSpPr>
            <p:spPr>
              <a:xfrm rot="5400000" flipH="1" flipV="1">
                <a:off x="7300389" y="4141440"/>
                <a:ext cx="913564" cy="534856"/>
              </a:xfrm>
              <a:prstGeom prst="snip1Rect">
                <a:avLst>
                  <a:gd name="adj" fmla="val 39547"/>
                </a:avLst>
              </a:prstGeom>
              <a:solidFill>
                <a:schemeClr val="accent3">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162" name="Right Arrow 161"/>
            <p:cNvSpPr/>
            <p:nvPr/>
          </p:nvSpPr>
          <p:spPr>
            <a:xfrm>
              <a:off x="3887242" y="4115435"/>
              <a:ext cx="531457" cy="453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3" name="Right Arrow 162"/>
            <p:cNvSpPr/>
            <p:nvPr/>
          </p:nvSpPr>
          <p:spPr>
            <a:xfrm>
              <a:off x="3887242" y="4191000"/>
              <a:ext cx="533608" cy="453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4" name="Right Arrow 163"/>
            <p:cNvSpPr/>
            <p:nvPr/>
          </p:nvSpPr>
          <p:spPr>
            <a:xfrm>
              <a:off x="3887242" y="4266565"/>
              <a:ext cx="531457" cy="453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5" name="Right Arrow 164"/>
            <p:cNvSpPr/>
            <p:nvPr/>
          </p:nvSpPr>
          <p:spPr>
            <a:xfrm>
              <a:off x="3887242" y="4052824"/>
              <a:ext cx="531457" cy="4749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6" name="Right Arrow 165"/>
            <p:cNvSpPr/>
            <p:nvPr/>
          </p:nvSpPr>
          <p:spPr>
            <a:xfrm>
              <a:off x="3887242" y="4329175"/>
              <a:ext cx="531457" cy="453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7" name="TextBox 98"/>
            <p:cNvSpPr txBox="1">
              <a:spLocks noChangeArrowheads="1"/>
            </p:cNvSpPr>
            <p:nvPr/>
          </p:nvSpPr>
          <p:spPr bwMode="auto">
            <a:xfrm>
              <a:off x="2743200" y="3124200"/>
              <a:ext cx="685800" cy="355789"/>
            </a:xfrm>
            <a:prstGeom prst="rect">
              <a:avLst/>
            </a:prstGeom>
            <a:noFill/>
            <a:ln w="9525">
              <a:noFill/>
              <a:miter lim="800000"/>
              <a:headEnd/>
              <a:tailEnd/>
            </a:ln>
          </p:spPr>
          <p:txBody>
            <a:bodyPr>
              <a:spAutoFit/>
            </a:bodyPr>
            <a:lstStyle/>
            <a:p>
              <a:r>
                <a:rPr lang="en-US" sz="1100"/>
                <a:t>Die</a:t>
              </a:r>
            </a:p>
          </p:txBody>
        </p:sp>
        <p:sp>
          <p:nvSpPr>
            <p:cNvPr id="168" name="TextBox 99"/>
            <p:cNvSpPr txBox="1">
              <a:spLocks noChangeArrowheads="1"/>
            </p:cNvSpPr>
            <p:nvPr/>
          </p:nvSpPr>
          <p:spPr bwMode="auto">
            <a:xfrm>
              <a:off x="1295400" y="3962400"/>
              <a:ext cx="914400" cy="376718"/>
            </a:xfrm>
            <a:prstGeom prst="rect">
              <a:avLst/>
            </a:prstGeom>
            <a:noFill/>
            <a:ln w="9525">
              <a:noFill/>
              <a:miter lim="800000"/>
              <a:headEnd/>
              <a:tailEnd/>
            </a:ln>
          </p:spPr>
          <p:txBody>
            <a:bodyPr>
              <a:spAutoFit/>
            </a:bodyPr>
            <a:lstStyle/>
            <a:p>
              <a:r>
                <a:rPr lang="en-US" sz="1200"/>
                <a:t>Rod</a:t>
              </a:r>
            </a:p>
          </p:txBody>
        </p:sp>
        <p:sp>
          <p:nvSpPr>
            <p:cNvPr id="169" name="TextBox 168"/>
            <p:cNvSpPr txBox="1"/>
            <p:nvPr/>
          </p:nvSpPr>
          <p:spPr>
            <a:xfrm>
              <a:off x="2667259" y="4877561"/>
              <a:ext cx="686375" cy="345440"/>
            </a:xfrm>
            <a:prstGeom prst="rect">
              <a:avLst/>
            </a:prstGeom>
            <a:noFill/>
          </p:spPr>
          <p:txBody>
            <a:bodyPr>
              <a:spAutoFit/>
            </a:bodyPr>
            <a:lstStyle/>
            <a:p>
              <a:pPr>
                <a:defRPr/>
              </a:pPr>
              <a:r>
                <a:rPr lang="en-US" sz="1050" dirty="0"/>
                <a:t>Die</a:t>
              </a:r>
            </a:p>
          </p:txBody>
        </p:sp>
      </p:grpSp>
      <p:sp>
        <p:nvSpPr>
          <p:cNvPr id="173" name="Rectangle 172"/>
          <p:cNvSpPr/>
          <p:nvPr/>
        </p:nvSpPr>
        <p:spPr>
          <a:xfrm>
            <a:off x="4286248" y="3655377"/>
            <a:ext cx="620683" cy="369332"/>
          </a:xfrm>
          <a:prstGeom prst="rect">
            <a:avLst/>
          </a:prstGeom>
        </p:spPr>
        <p:txBody>
          <a:bodyPr wrap="none">
            <a:spAutoFit/>
          </a:bodyPr>
          <a:lstStyle/>
          <a:p>
            <a:r>
              <a:rPr lang="en-US" dirty="0" smtClean="0"/>
              <a:t>then</a:t>
            </a:r>
            <a:endParaRPr lang="en-US" dirty="0"/>
          </a:p>
        </p:txBody>
      </p:sp>
      <p:sp>
        <p:nvSpPr>
          <p:cNvPr id="128016"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28015" name="Object 15"/>
          <p:cNvGraphicFramePr>
            <a:graphicFrameLocks noChangeAspect="1"/>
          </p:cNvGraphicFramePr>
          <p:nvPr/>
        </p:nvGraphicFramePr>
        <p:xfrm>
          <a:off x="357158" y="4274946"/>
          <a:ext cx="4429156" cy="432113"/>
        </p:xfrm>
        <a:graphic>
          <a:graphicData uri="http://schemas.openxmlformats.org/presentationml/2006/ole">
            <mc:AlternateContent xmlns:mc="http://schemas.openxmlformats.org/markup-compatibility/2006">
              <mc:Choice xmlns:v="urn:schemas-microsoft-com:vml" Requires="v">
                <p:oleObj spid="_x0000_s128049" name="معادلة" r:id="rId8" imgW="2730500" imgH="266700" progId="Equation.3">
                  <p:embed/>
                </p:oleObj>
              </mc:Choice>
              <mc:Fallback>
                <p:oleObj name="معادلة" r:id="rId8" imgW="2730500" imgH="266700" progId="Equation.3">
                  <p:embed/>
                  <p:pic>
                    <p:nvPicPr>
                      <p:cNvPr id="0" name="Picture 1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57158" y="4274946"/>
                        <a:ext cx="4429156" cy="4321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8017" name="Rectangle 17"/>
          <p:cNvSpPr>
            <a:spLocks noChangeArrowheads="1"/>
          </p:cNvSpPr>
          <p:nvPr/>
        </p:nvSpPr>
        <p:spPr bwMode="auto">
          <a:xfrm>
            <a:off x="0" y="2667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8019" name="Rectangle 1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28018" name="Object 18"/>
          <p:cNvGraphicFramePr>
            <a:graphicFrameLocks noChangeAspect="1"/>
          </p:cNvGraphicFramePr>
          <p:nvPr/>
        </p:nvGraphicFramePr>
        <p:xfrm>
          <a:off x="357158" y="4714884"/>
          <a:ext cx="5929354" cy="1361748"/>
        </p:xfrm>
        <a:graphic>
          <a:graphicData uri="http://schemas.openxmlformats.org/presentationml/2006/ole">
            <mc:AlternateContent xmlns:mc="http://schemas.openxmlformats.org/markup-compatibility/2006">
              <mc:Choice xmlns:v="urn:schemas-microsoft-com:vml" Requires="v">
                <p:oleObj spid="_x0000_s128050" name="معادلة" r:id="rId10" imgW="4089240" imgH="939600" progId="Equation.3">
                  <p:embed/>
                </p:oleObj>
              </mc:Choice>
              <mc:Fallback>
                <p:oleObj name="معادلة" r:id="rId10" imgW="4089240" imgH="939600" progId="Equation.3">
                  <p:embed/>
                  <p:pic>
                    <p:nvPicPr>
                      <p:cNvPr id="0" name="Picture 1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57158" y="4714884"/>
                        <a:ext cx="5929354" cy="136174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8020" name="Rectangle 20"/>
          <p:cNvSpPr>
            <a:spLocks noChangeArrowheads="1"/>
          </p:cNvSpPr>
          <p:nvPr/>
        </p:nvSpPr>
        <p:spPr bwMode="auto">
          <a:xfrm>
            <a:off x="0" y="495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8022"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28021" name="Object 21"/>
          <p:cNvGraphicFramePr>
            <a:graphicFrameLocks noChangeAspect="1"/>
          </p:cNvGraphicFramePr>
          <p:nvPr/>
        </p:nvGraphicFramePr>
        <p:xfrm>
          <a:off x="428595" y="6143644"/>
          <a:ext cx="4352421" cy="500066"/>
        </p:xfrm>
        <a:graphic>
          <a:graphicData uri="http://schemas.openxmlformats.org/presentationml/2006/ole">
            <mc:AlternateContent xmlns:mc="http://schemas.openxmlformats.org/markup-compatibility/2006">
              <mc:Choice xmlns:v="urn:schemas-microsoft-com:vml" Requires="v">
                <p:oleObj spid="_x0000_s128051" name="معادلة" r:id="rId12" imgW="2235200" imgH="254000" progId="Equation.3">
                  <p:embed/>
                </p:oleObj>
              </mc:Choice>
              <mc:Fallback>
                <p:oleObj name="معادلة" r:id="rId12" imgW="2235200" imgH="254000" progId="Equation.3">
                  <p:embed/>
                  <p:pic>
                    <p:nvPicPr>
                      <p:cNvPr id="0" name="Picture 2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28595" y="6143644"/>
                        <a:ext cx="4352421" cy="50006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8023" name="Rectangle 23"/>
          <p:cNvSpPr>
            <a:spLocks noChangeArrowheads="1"/>
          </p:cNvSpPr>
          <p:nvPr/>
        </p:nvSpPr>
        <p:spPr bwMode="auto">
          <a:xfrm>
            <a:off x="0" y="2571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B432FBB5-DBC6-43D7-8C46-A069171543B8}" type="datetime1">
              <a:rPr lang="en-US" smtClean="0"/>
              <a:t>20/3/2017</a:t>
            </a:fld>
            <a:endParaRPr lang="en-US" dirty="0"/>
          </a:p>
        </p:txBody>
      </p:sp>
      <p:sp>
        <p:nvSpPr>
          <p:cNvPr id="8" name="Footer Placeholder 7"/>
          <p:cNvSpPr>
            <a:spLocks noGrp="1"/>
          </p:cNvSpPr>
          <p:nvPr>
            <p:ph type="ftr" sz="quarter" idx="11"/>
          </p:nvPr>
        </p:nvSpPr>
        <p:spPr/>
        <p:txBody>
          <a:bodyPr/>
          <a:lstStyle/>
          <a:p>
            <a:r>
              <a:rPr lang="en-US" smtClean="0"/>
              <a:t>Chapter 5: Extrusion and rod drawing - IE252 </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42</a:t>
            </a:fld>
            <a:endParaRPr lang="en-US"/>
          </a:p>
        </p:txBody>
      </p:sp>
      <p:sp>
        <p:nvSpPr>
          <p:cNvPr id="10" name="Rectangle 2"/>
          <p:cNvSpPr txBox="1">
            <a:spLocks noChangeArrowheads="1"/>
          </p:cNvSpPr>
          <p:nvPr/>
        </p:nvSpPr>
        <p:spPr>
          <a:xfrm>
            <a:off x="214282" y="357166"/>
            <a:ext cx="7772400" cy="428620"/>
          </a:xfrm>
          <a:prstGeom prst="rect">
            <a:avLst/>
          </a:prstGeom>
        </p:spPr>
        <p:txBody>
          <a:bodyPr vert="horz" lIns="91440" tIns="45720" rIns="91440" bIns="45720" rtlCol="0" anchor="b">
            <a:noAutofit/>
          </a:bodyPr>
          <a:lstStyle/>
          <a:p>
            <a:pPr lvl="0">
              <a:spcBef>
                <a:spcPct val="0"/>
              </a:spcBef>
              <a:defRPr/>
            </a:pPr>
            <a:endParaRPr lang="en-US" sz="700" b="1" dirty="0" smtClean="0">
              <a:solidFill>
                <a:schemeClr val="bg1">
                  <a:lumMod val="50000"/>
                </a:schemeClr>
              </a:solidFill>
            </a:endParaRPr>
          </a:p>
        </p:txBody>
      </p:sp>
      <p:sp>
        <p:nvSpPr>
          <p:cNvPr id="12" name="Rectangle 11"/>
          <p:cNvSpPr/>
          <p:nvPr/>
        </p:nvSpPr>
        <p:spPr>
          <a:xfrm>
            <a:off x="428596" y="785795"/>
            <a:ext cx="7786742" cy="923330"/>
          </a:xfrm>
          <a:prstGeom prst="rect">
            <a:avLst/>
          </a:prstGeom>
        </p:spPr>
        <p:txBody>
          <a:bodyPr wrap="square">
            <a:spAutoFit/>
          </a:bodyPr>
          <a:lstStyle/>
          <a:p>
            <a:endParaRPr lang="en-US" dirty="0" smtClean="0"/>
          </a:p>
          <a:p>
            <a:r>
              <a:rPr lang="en-US" b="1" i="1" dirty="0" smtClean="0">
                <a:solidFill>
                  <a:srgbClr val="C00000"/>
                </a:solidFill>
              </a:rPr>
              <a:t> </a:t>
            </a:r>
            <a:endParaRPr lang="en-US" dirty="0" smtClean="0">
              <a:solidFill>
                <a:srgbClr val="C00000"/>
              </a:solidFill>
            </a:endParaRPr>
          </a:p>
          <a:p>
            <a:r>
              <a:rPr lang="en-US" dirty="0" smtClean="0"/>
              <a:t> </a:t>
            </a:r>
            <a:endParaRPr lang="en-US" b="1" i="1" dirty="0"/>
          </a:p>
        </p:txBody>
      </p:sp>
      <p:sp>
        <p:nvSpPr>
          <p:cNvPr id="16" name="Rectangle 2"/>
          <p:cNvSpPr txBox="1">
            <a:spLocks noChangeArrowheads="1"/>
          </p:cNvSpPr>
          <p:nvPr/>
        </p:nvSpPr>
        <p:spPr>
          <a:xfrm>
            <a:off x="285720" y="285728"/>
            <a:ext cx="7772400" cy="428620"/>
          </a:xfrm>
          <a:prstGeom prst="rect">
            <a:avLst/>
          </a:prstGeom>
        </p:spPr>
        <p:txBody>
          <a:bodyPr vert="horz" lIns="91440" tIns="45720" rIns="91440" bIns="45720" rtlCol="0" anchor="b">
            <a:noAutofit/>
          </a:bodyPr>
          <a:lstStyle/>
          <a:p>
            <a:pPr lvl="0">
              <a:lnSpc>
                <a:spcPts val="120"/>
              </a:lnSpc>
              <a:spcBef>
                <a:spcPct val="0"/>
              </a:spcBef>
              <a:defRPr/>
            </a:pP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5.2</a:t>
            </a:r>
            <a:r>
              <a:rPr kumimoji="0" lang="en-US" sz="2000" b="1" i="0" u="none" strike="noStrike" kern="1200" cap="none" spc="-100" normalizeH="0" noProof="0" dirty="0" smtClean="0">
                <a:ln>
                  <a:noFill/>
                </a:ln>
                <a:solidFill>
                  <a:schemeClr val="bg1">
                    <a:lumMod val="50000"/>
                  </a:schemeClr>
                </a:solidFill>
                <a:effectLst/>
                <a:uLnTx/>
                <a:uFillTx/>
                <a:latin typeface="+mj-lt"/>
                <a:ea typeface="+mj-ea"/>
                <a:cs typeface="+mj-cs"/>
              </a:rPr>
              <a:t> Wire and Rod Drawing</a:t>
            </a:r>
            <a:endParaRPr lang="en-US" sz="2000" dirty="0" smtClean="0">
              <a:solidFill>
                <a:schemeClr val="bg1">
                  <a:lumMod val="50000"/>
                </a:schemeClr>
              </a:solidFill>
            </a:endParaRPr>
          </a:p>
          <a:p>
            <a:pPr lvl="0">
              <a:spcBef>
                <a:spcPct val="0"/>
              </a:spcBef>
              <a:defRPr/>
            </a:pPr>
            <a:endParaRPr lang="en-US" sz="700" b="1" dirty="0" smtClean="0">
              <a:solidFill>
                <a:schemeClr val="bg1">
                  <a:lumMod val="50000"/>
                </a:schemeClr>
              </a:solidFill>
            </a:endParaRPr>
          </a:p>
        </p:txBody>
      </p:sp>
      <p:sp>
        <p:nvSpPr>
          <p:cNvPr id="3072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8" name="Rectangle 8"/>
          <p:cNvSpPr>
            <a:spLocks noChangeArrowheads="1"/>
          </p:cNvSpPr>
          <p:nvPr/>
        </p:nvSpPr>
        <p:spPr bwMode="auto">
          <a:xfrm>
            <a:off x="0" y="809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6" name="Rectangle 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9"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1"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2"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5" name="Rectangle 7"/>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1"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4" name="Rectangle 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6"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7" name="Rectangle 11"/>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0" name="Rectangle 14"/>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2"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3" name="Rectangle 1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5" name="Rectangle 1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6" name="Rectangle 20"/>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3"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4"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9" name="Rectangle 7"/>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608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6089" name="Rectangle 9"/>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2" name="Rectangle 10"/>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4"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5" name="Rectangle 1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2"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5" name="Rectangle 11"/>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0"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3" name="Rectangle 11"/>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632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6329" name="Rectangle 9"/>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5"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7"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8" name="Rectangle 6"/>
          <p:cNvSpPr>
            <a:spLocks noChangeArrowheads="1"/>
          </p:cNvSpPr>
          <p:nvPr/>
        </p:nvSpPr>
        <p:spPr bwMode="auto">
          <a:xfrm>
            <a:off x="0" y="809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3"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4" name="Rectangle 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7"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9"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0"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2"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3" name="Rectangle 15"/>
          <p:cNvSpPr>
            <a:spLocks noChangeArrowheads="1"/>
          </p:cNvSpPr>
          <p:nvPr/>
        </p:nvSpPr>
        <p:spPr bwMode="auto">
          <a:xfrm>
            <a:off x="0" y="4667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5" name="Rectangle 1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6" name="Rectangle 18"/>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8"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9" name="Rectangle 21"/>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71" name="Rectangle 2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72" name="Rectangle 24"/>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4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0" name="Rectangle 6"/>
          <p:cNvSpPr>
            <a:spLocks noChangeArrowheads="1"/>
          </p:cNvSpPr>
          <p:nvPr/>
        </p:nvSpPr>
        <p:spPr bwMode="auto">
          <a:xfrm>
            <a:off x="0" y="2190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2"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3" name="Rectangle 9"/>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5"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6" name="Rectangle 12"/>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8"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9" name="Rectangle 15"/>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1" name="Rectangle 1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2" name="Rectangle 18"/>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4"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5" name="Rectangle 21"/>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8"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9" name="Rectangle 25"/>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1" name="Rectangle 2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2" name="Rectangle 2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4" name="Rectangle 3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5" name="Rectangle 31"/>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7" name="Rectangle 3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8" name="Rectangle 34"/>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80" name="Rectangle 3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81" name="Rectangle 3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0605"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0606" name="Rectangle 14"/>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0608"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0609" name="Rectangle 17"/>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2650"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2651" name="Rectangle 11"/>
          <p:cNvSpPr>
            <a:spLocks noChangeArrowheads="1"/>
          </p:cNvSpPr>
          <p:nvPr/>
        </p:nvSpPr>
        <p:spPr bwMode="auto">
          <a:xfrm>
            <a:off x="0" y="419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2653"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2654" name="Rectangle 14"/>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69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695" name="Rectangle 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697"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698"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0"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1" name="Rectangle 13"/>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3"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4" name="Rectangle 16"/>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6"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7" name="Rectangle 1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6" name="Rectangle 6"/>
          <p:cNvSpPr>
            <a:spLocks noChangeArrowheads="1"/>
          </p:cNvSpPr>
          <p:nvPr/>
        </p:nvSpPr>
        <p:spPr bwMode="auto">
          <a:xfrm>
            <a:off x="0" y="733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9" name="Rectangle 9"/>
          <p:cNvSpPr>
            <a:spLocks noChangeArrowheads="1"/>
          </p:cNvSpPr>
          <p:nvPr/>
        </p:nvSpPr>
        <p:spPr bwMode="auto">
          <a:xfrm>
            <a:off x="0" y="14001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0853" name="Rectangle 2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0854" name="Rectangle 22"/>
          <p:cNvSpPr>
            <a:spLocks noChangeArrowheads="1"/>
          </p:cNvSpPr>
          <p:nvPr/>
        </p:nvSpPr>
        <p:spPr bwMode="auto">
          <a:xfrm>
            <a:off x="0" y="6572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0856"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0857" name="Rectangle 25"/>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0859" name="Rectangle 2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0860" name="Rectangle 28"/>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5964"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5965" name="Rectangle 13"/>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5967"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5968" name="Rectangle 16"/>
          <p:cNvSpPr>
            <a:spLocks noChangeArrowheads="1"/>
          </p:cNvSpPr>
          <p:nvPr/>
        </p:nvSpPr>
        <p:spPr bwMode="auto">
          <a:xfrm>
            <a:off x="0" y="685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5970"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5971" name="Rectangle 19"/>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44" name="Rectangle 143"/>
          <p:cNvSpPr/>
          <p:nvPr/>
        </p:nvSpPr>
        <p:spPr>
          <a:xfrm>
            <a:off x="249531" y="1071546"/>
            <a:ext cx="8001056" cy="1200329"/>
          </a:xfrm>
          <a:prstGeom prst="rect">
            <a:avLst/>
          </a:prstGeom>
        </p:spPr>
        <p:txBody>
          <a:bodyPr wrap="square">
            <a:spAutoFit/>
          </a:bodyPr>
          <a:lstStyle/>
          <a:p>
            <a:r>
              <a:rPr lang="en-US" dirty="0" smtClean="0"/>
              <a:t>Find the maximum possible reduction in thickness of a tube having an outer diameter of 60 mm and initial thickness of 10 mm , drawn to 50 mm outer diameter in simple pipe drawing process. </a:t>
            </a:r>
          </a:p>
          <a:p>
            <a:r>
              <a:rPr lang="en-US" dirty="0" smtClean="0"/>
              <a:t>The material follows the relation of : </a:t>
            </a:r>
            <a:endParaRPr lang="en-US" dirty="0"/>
          </a:p>
        </p:txBody>
      </p:sp>
      <p:sp>
        <p:nvSpPr>
          <p:cNvPr id="128007" name="Rectangle 7"/>
          <p:cNvSpPr>
            <a:spLocks noChangeArrowheads="1"/>
          </p:cNvSpPr>
          <p:nvPr/>
        </p:nvSpPr>
        <p:spPr bwMode="auto">
          <a:xfrm>
            <a:off x="249531" y="642918"/>
            <a:ext cx="1402948"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r>
              <a:rPr kumimoji="0" lang="en-US" altLang="ko-KR" b="1" i="1" u="sng" strike="noStrike" cap="none" normalizeH="0" baseline="0" dirty="0" smtClean="0">
                <a:ln>
                  <a:noFill/>
                </a:ln>
                <a:solidFill>
                  <a:schemeClr val="tx1"/>
                </a:solidFill>
                <a:effectLst/>
                <a:latin typeface="Times New Roman" pitchFamily="18" charset="0"/>
                <a:ea typeface="Batang" charset="-127"/>
                <a:cs typeface="Times New Roman" pitchFamily="18" charset="0"/>
              </a:rPr>
              <a:t>Example 5.3</a:t>
            </a:r>
            <a:endParaRPr kumimoji="0" lang="en-US" altLang="ko-KR" sz="2800" b="0" i="0" u="none" strike="noStrike" cap="none" normalizeH="0" baseline="0" dirty="0" smtClean="0">
              <a:ln>
                <a:noFill/>
              </a:ln>
              <a:solidFill>
                <a:schemeClr val="tx1"/>
              </a:solidFill>
              <a:effectLst/>
              <a:latin typeface="Arial" pitchFamily="34" charset="0"/>
              <a:cs typeface="Arial" pitchFamily="34" charset="0"/>
            </a:endParaRPr>
          </a:p>
        </p:txBody>
      </p:sp>
      <p:sp>
        <p:nvSpPr>
          <p:cNvPr id="128009"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8010" name="Rectangle 10"/>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8013"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8014" name="Rectangle 14"/>
          <p:cNvSpPr>
            <a:spLocks noChangeArrowheads="1"/>
          </p:cNvSpPr>
          <p:nvPr/>
        </p:nvSpPr>
        <p:spPr bwMode="auto">
          <a:xfrm>
            <a:off x="0" y="495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8016"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8017" name="Rectangle 17"/>
          <p:cNvSpPr>
            <a:spLocks noChangeArrowheads="1"/>
          </p:cNvSpPr>
          <p:nvPr/>
        </p:nvSpPr>
        <p:spPr bwMode="auto">
          <a:xfrm>
            <a:off x="0" y="2667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8019" name="Rectangle 1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8020" name="Rectangle 20"/>
          <p:cNvSpPr>
            <a:spLocks noChangeArrowheads="1"/>
          </p:cNvSpPr>
          <p:nvPr/>
        </p:nvSpPr>
        <p:spPr bwMode="auto">
          <a:xfrm>
            <a:off x="0" y="495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8022"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8023" name="Rectangle 23"/>
          <p:cNvSpPr>
            <a:spLocks noChangeArrowheads="1"/>
          </p:cNvSpPr>
          <p:nvPr/>
        </p:nvSpPr>
        <p:spPr bwMode="auto">
          <a:xfrm>
            <a:off x="0" y="2571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0055" name="Rectangle 7"/>
          <p:cNvSpPr>
            <a:spLocks noChangeArrowheads="1"/>
          </p:cNvSpPr>
          <p:nvPr/>
        </p:nvSpPr>
        <p:spPr bwMode="auto">
          <a:xfrm>
            <a:off x="249531" y="2285992"/>
            <a:ext cx="1122423"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r>
              <a:rPr kumimoji="0" lang="en-US" altLang="ko-KR" sz="2000" b="0" i="1" u="sng" strike="noStrike" cap="none" normalizeH="0" baseline="0" dirty="0" smtClean="0">
                <a:ln>
                  <a:noFill/>
                </a:ln>
                <a:solidFill>
                  <a:schemeClr val="tx1"/>
                </a:solidFill>
                <a:effectLst/>
                <a:latin typeface="Times New Roman" pitchFamily="18" charset="0"/>
                <a:ea typeface="Batang" charset="-127"/>
                <a:cs typeface="Times New Roman" pitchFamily="18" charset="0"/>
              </a:rPr>
              <a:t>Solution:</a:t>
            </a:r>
            <a:endParaRPr kumimoji="0" lang="en-US" altLang="ko-KR"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160" name="Rectangle 159"/>
          <p:cNvSpPr/>
          <p:nvPr/>
        </p:nvSpPr>
        <p:spPr>
          <a:xfrm>
            <a:off x="142844" y="2714620"/>
            <a:ext cx="3973908" cy="369332"/>
          </a:xfrm>
          <a:prstGeom prst="rect">
            <a:avLst/>
          </a:prstGeom>
        </p:spPr>
        <p:txBody>
          <a:bodyPr wrap="none">
            <a:spAutoFit/>
          </a:bodyPr>
          <a:lstStyle/>
          <a:p>
            <a:r>
              <a:rPr lang="en-US" dirty="0" smtClean="0"/>
              <a:t>Given </a:t>
            </a:r>
            <a:r>
              <a:rPr lang="en-US" i="1" dirty="0" smtClean="0"/>
              <a:t>D</a:t>
            </a:r>
            <a:r>
              <a:rPr lang="en-US" i="1" baseline="-25000" dirty="0" smtClean="0"/>
              <a:t>o</a:t>
            </a:r>
            <a:r>
              <a:rPr lang="en-US" i="1" dirty="0" smtClean="0"/>
              <a:t>=60 mm, t</a:t>
            </a:r>
            <a:r>
              <a:rPr lang="en-US" i="1" baseline="-25000" dirty="0" smtClean="0"/>
              <a:t>o</a:t>
            </a:r>
            <a:r>
              <a:rPr lang="en-US" i="1" dirty="0" smtClean="0"/>
              <a:t>=10 mm, </a:t>
            </a:r>
            <a:r>
              <a:rPr lang="en-US" i="1" dirty="0" err="1" smtClean="0"/>
              <a:t>D</a:t>
            </a:r>
            <a:r>
              <a:rPr lang="en-US" i="1" baseline="-25000" dirty="0" err="1" smtClean="0"/>
              <a:t>f</a:t>
            </a:r>
            <a:r>
              <a:rPr lang="en-US" i="1" dirty="0" smtClean="0"/>
              <a:t>=50 mm. </a:t>
            </a:r>
            <a:endParaRPr lang="en-US" dirty="0"/>
          </a:p>
        </p:txBody>
      </p:sp>
      <p:sp>
        <p:nvSpPr>
          <p:cNvPr id="130057"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30056" name="Object 8"/>
          <p:cNvGraphicFramePr>
            <a:graphicFrameLocks noChangeAspect="1"/>
          </p:cNvGraphicFramePr>
          <p:nvPr/>
        </p:nvGraphicFramePr>
        <p:xfrm>
          <a:off x="4000496" y="2750433"/>
          <a:ext cx="2000264" cy="322190"/>
        </p:xfrm>
        <a:graphic>
          <a:graphicData uri="http://schemas.openxmlformats.org/presentationml/2006/ole">
            <mc:AlternateContent xmlns:mc="http://schemas.openxmlformats.org/markup-compatibility/2006">
              <mc:Choice xmlns:v="urn:schemas-microsoft-com:vml" Requires="v">
                <p:oleObj spid="_x0000_s130116" name="معادلة" r:id="rId4" imgW="1422400" imgH="228600" progId="Equation.3">
                  <p:embed/>
                </p:oleObj>
              </mc:Choice>
              <mc:Fallback>
                <p:oleObj name="معادلة" r:id="rId4" imgW="1422400" imgH="228600" progId="Equation.3">
                  <p:embed/>
                  <p:pic>
                    <p:nvPicPr>
                      <p:cNvPr id="0"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00496" y="2750433"/>
                        <a:ext cx="2000264" cy="32219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0058" name="Rectangle 10"/>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74" name="Object 8"/>
          <p:cNvGraphicFramePr>
            <a:graphicFrameLocks noChangeAspect="1"/>
          </p:cNvGraphicFramePr>
          <p:nvPr/>
        </p:nvGraphicFramePr>
        <p:xfrm>
          <a:off x="3786182" y="1928802"/>
          <a:ext cx="2000264" cy="322190"/>
        </p:xfrm>
        <a:graphic>
          <a:graphicData uri="http://schemas.openxmlformats.org/presentationml/2006/ole">
            <mc:AlternateContent xmlns:mc="http://schemas.openxmlformats.org/markup-compatibility/2006">
              <mc:Choice xmlns:v="urn:schemas-microsoft-com:vml" Requires="v">
                <p:oleObj spid="_x0000_s130117" name="معادلة" r:id="rId6" imgW="1422400" imgH="228600" progId="Equation.3">
                  <p:embed/>
                </p:oleObj>
              </mc:Choice>
              <mc:Fallback>
                <p:oleObj name="معادلة" r:id="rId6" imgW="1422400" imgH="228600" progId="Equation.3">
                  <p:embed/>
                  <p:pic>
                    <p:nvPicPr>
                      <p:cNvPr id="0" name="Object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86182" y="1928802"/>
                        <a:ext cx="2000264" cy="32219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5" name="Rectangle 174"/>
          <p:cNvSpPr/>
          <p:nvPr/>
        </p:nvSpPr>
        <p:spPr>
          <a:xfrm>
            <a:off x="6000760" y="2714620"/>
            <a:ext cx="2374496" cy="369332"/>
          </a:xfrm>
          <a:prstGeom prst="rect">
            <a:avLst/>
          </a:prstGeom>
        </p:spPr>
        <p:txBody>
          <a:bodyPr wrap="none">
            <a:spAutoFit/>
          </a:bodyPr>
          <a:lstStyle/>
          <a:p>
            <a:r>
              <a:rPr lang="en-US" i="1" dirty="0" err="1" smtClean="0"/>
              <a:t>r</a:t>
            </a:r>
            <a:r>
              <a:rPr lang="en-US" i="1" baseline="-25000" dirty="0" err="1" smtClean="0"/>
              <a:t>m</a:t>
            </a:r>
            <a:r>
              <a:rPr lang="en-US" i="1" dirty="0" smtClean="0"/>
              <a:t>=? , </a:t>
            </a:r>
            <a:r>
              <a:rPr lang="en-US" i="1" dirty="0" err="1" smtClean="0"/>
              <a:t>A</a:t>
            </a:r>
            <a:r>
              <a:rPr lang="en-US" i="1" baseline="-25000" dirty="0" err="1" smtClean="0"/>
              <a:t>f</a:t>
            </a:r>
            <a:r>
              <a:rPr lang="en-US" i="1" dirty="0" smtClean="0"/>
              <a:t> =? </a:t>
            </a:r>
            <a:r>
              <a:rPr lang="en-US" dirty="0" smtClean="0"/>
              <a:t>at</a:t>
            </a:r>
            <a:r>
              <a:rPr lang="en-US" i="1" dirty="0" smtClean="0"/>
              <a:t> </a:t>
            </a:r>
            <a:r>
              <a:rPr lang="en-US" i="1" dirty="0" err="1" smtClean="0"/>
              <a:t>r</a:t>
            </a:r>
            <a:r>
              <a:rPr lang="en-US" i="1" baseline="-25000" dirty="0" err="1" smtClean="0"/>
              <a:t>m</a:t>
            </a:r>
            <a:r>
              <a:rPr lang="en-US" i="1" dirty="0" smtClean="0"/>
              <a:t> , P</a:t>
            </a:r>
            <a:r>
              <a:rPr lang="en-US" i="1" baseline="-25000" dirty="0" smtClean="0"/>
              <a:t>d</a:t>
            </a:r>
            <a:r>
              <a:rPr lang="en-US" i="1" baseline="30000" dirty="0" smtClean="0"/>
              <a:t>*</a:t>
            </a:r>
            <a:r>
              <a:rPr lang="en-US" i="1" dirty="0" smtClean="0"/>
              <a:t>=?</a:t>
            </a:r>
            <a:endParaRPr lang="en-US" dirty="0"/>
          </a:p>
        </p:txBody>
      </p:sp>
      <p:sp>
        <p:nvSpPr>
          <p:cNvPr id="130061"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30060" name="Object 12"/>
          <p:cNvGraphicFramePr>
            <a:graphicFrameLocks noChangeAspect="1"/>
          </p:cNvGraphicFramePr>
          <p:nvPr/>
        </p:nvGraphicFramePr>
        <p:xfrm>
          <a:off x="249531" y="3143248"/>
          <a:ext cx="8072494" cy="582676"/>
        </p:xfrm>
        <a:graphic>
          <a:graphicData uri="http://schemas.openxmlformats.org/presentationml/2006/ole">
            <mc:AlternateContent xmlns:mc="http://schemas.openxmlformats.org/markup-compatibility/2006">
              <mc:Choice xmlns:v="urn:schemas-microsoft-com:vml" Requires="v">
                <p:oleObj spid="_x0000_s130118" name="معادلة" r:id="rId7" imgW="6337300" imgH="457200" progId="Equation.3">
                  <p:embed/>
                </p:oleObj>
              </mc:Choice>
              <mc:Fallback>
                <p:oleObj name="معادلة" r:id="rId7" imgW="6337300" imgH="457200" progId="Equation.3">
                  <p:embed/>
                  <p:pic>
                    <p:nvPicPr>
                      <p:cNvPr id="0" name="Picture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9531" y="3143248"/>
                        <a:ext cx="8072494" cy="58267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0062" name="Rectangle 14"/>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76" name="Rectangle 175"/>
          <p:cNvSpPr/>
          <p:nvPr/>
        </p:nvSpPr>
        <p:spPr>
          <a:xfrm>
            <a:off x="249531" y="3643314"/>
            <a:ext cx="655949" cy="369332"/>
          </a:xfrm>
          <a:prstGeom prst="rect">
            <a:avLst/>
          </a:prstGeom>
        </p:spPr>
        <p:txBody>
          <a:bodyPr wrap="none">
            <a:spAutoFit/>
          </a:bodyPr>
          <a:lstStyle/>
          <a:p>
            <a:r>
              <a:rPr lang="en-US" dirty="0" smtClean="0"/>
              <a:t>Then</a:t>
            </a:r>
            <a:endParaRPr lang="en-US" dirty="0"/>
          </a:p>
        </p:txBody>
      </p:sp>
      <p:sp>
        <p:nvSpPr>
          <p:cNvPr id="130064"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30063" name="Object 15"/>
          <p:cNvGraphicFramePr>
            <a:graphicFrameLocks noChangeAspect="1"/>
          </p:cNvGraphicFramePr>
          <p:nvPr/>
        </p:nvGraphicFramePr>
        <p:xfrm>
          <a:off x="285720" y="3989192"/>
          <a:ext cx="8176828" cy="567179"/>
        </p:xfrm>
        <a:graphic>
          <a:graphicData uri="http://schemas.openxmlformats.org/presentationml/2006/ole">
            <mc:AlternateContent xmlns:mc="http://schemas.openxmlformats.org/markup-compatibility/2006">
              <mc:Choice xmlns:v="urn:schemas-microsoft-com:vml" Requires="v">
                <p:oleObj spid="_x0000_s130119" name="معادلة" r:id="rId9" imgW="6591300" imgH="457200" progId="Equation.3">
                  <p:embed/>
                </p:oleObj>
              </mc:Choice>
              <mc:Fallback>
                <p:oleObj name="معادلة" r:id="rId9" imgW="6591300" imgH="457200" progId="Equation.3">
                  <p:embed/>
                  <p:pic>
                    <p:nvPicPr>
                      <p:cNvPr id="0" name="Picture 1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5720" y="3989192"/>
                        <a:ext cx="8176828" cy="56717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0065" name="Rectangle 17"/>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0067" name="Rectangle 1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30066" name="Object 18"/>
          <p:cNvGraphicFramePr>
            <a:graphicFrameLocks noChangeAspect="1"/>
          </p:cNvGraphicFramePr>
          <p:nvPr/>
        </p:nvGraphicFramePr>
        <p:xfrm>
          <a:off x="244937" y="4596121"/>
          <a:ext cx="7937501" cy="969963"/>
        </p:xfrm>
        <a:graphic>
          <a:graphicData uri="http://schemas.openxmlformats.org/presentationml/2006/ole">
            <mc:AlternateContent xmlns:mc="http://schemas.openxmlformats.org/markup-compatibility/2006">
              <mc:Choice xmlns:v="urn:schemas-microsoft-com:vml" Requires="v">
                <p:oleObj spid="_x0000_s130120" name="معادلة" r:id="rId11" imgW="6629400" imgH="812520" progId="Equation.3">
                  <p:embed/>
                </p:oleObj>
              </mc:Choice>
              <mc:Fallback>
                <p:oleObj name="معادلة" r:id="rId11" imgW="6629400" imgH="812520" progId="Equation.3">
                  <p:embed/>
                  <p:pic>
                    <p:nvPicPr>
                      <p:cNvPr id="0" name="Picture 1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44937" y="4596121"/>
                        <a:ext cx="7937501" cy="9699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0068" name="Rectangle 20"/>
          <p:cNvSpPr>
            <a:spLocks noChangeArrowheads="1"/>
          </p:cNvSpPr>
          <p:nvPr/>
        </p:nvSpPr>
        <p:spPr bwMode="auto">
          <a:xfrm>
            <a:off x="0" y="1076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0070"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30069" name="Object 21"/>
          <p:cNvGraphicFramePr>
            <a:graphicFrameLocks noChangeAspect="1"/>
          </p:cNvGraphicFramePr>
          <p:nvPr/>
        </p:nvGraphicFramePr>
        <p:xfrm>
          <a:off x="6286512" y="4714884"/>
          <a:ext cx="2143140" cy="324718"/>
        </p:xfrm>
        <a:graphic>
          <a:graphicData uri="http://schemas.openxmlformats.org/presentationml/2006/ole">
            <mc:AlternateContent xmlns:mc="http://schemas.openxmlformats.org/markup-compatibility/2006">
              <mc:Choice xmlns:v="urn:schemas-microsoft-com:vml" Requires="v">
                <p:oleObj spid="_x0000_s130121" name="معادلة" r:id="rId13" imgW="1574800" imgH="241300" progId="Equation.3">
                  <p:embed/>
                </p:oleObj>
              </mc:Choice>
              <mc:Fallback>
                <p:oleObj name="معادلة" r:id="rId13" imgW="1574800" imgH="241300" progId="Equation.3">
                  <p:embed/>
                  <p:pic>
                    <p:nvPicPr>
                      <p:cNvPr id="0" name="Picture 2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286512" y="4714884"/>
                        <a:ext cx="2143140" cy="324718"/>
                      </a:xfrm>
                      <a:prstGeom prst="rect">
                        <a:avLst/>
                      </a:prstGeom>
                      <a:solidFill>
                        <a:srgbClr val="00FF00"/>
                      </a:solidFill>
                      <a:ln w="9525">
                        <a:solidFill>
                          <a:srgbClr val="FF0000"/>
                        </a:solidFill>
                        <a:miter lim="800000"/>
                        <a:headEnd/>
                        <a:tailEnd/>
                      </a:ln>
                    </p:spPr>
                  </p:pic>
                </p:oleObj>
              </mc:Fallback>
            </mc:AlternateContent>
          </a:graphicData>
        </a:graphic>
      </p:graphicFrame>
      <p:sp>
        <p:nvSpPr>
          <p:cNvPr id="130071" name="Rectangle 23"/>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80" name="Rounded Rectangle 179"/>
          <p:cNvSpPr/>
          <p:nvPr/>
        </p:nvSpPr>
        <p:spPr>
          <a:xfrm>
            <a:off x="7000892" y="5143512"/>
            <a:ext cx="1000132" cy="428628"/>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0073" name="Rectangle 2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30072" name="Object 24"/>
          <p:cNvGraphicFramePr>
            <a:graphicFrameLocks noChangeAspect="1"/>
          </p:cNvGraphicFramePr>
          <p:nvPr/>
        </p:nvGraphicFramePr>
        <p:xfrm>
          <a:off x="214282" y="5572140"/>
          <a:ext cx="5715008" cy="625731"/>
        </p:xfrm>
        <a:graphic>
          <a:graphicData uri="http://schemas.openxmlformats.org/presentationml/2006/ole">
            <mc:AlternateContent xmlns:mc="http://schemas.openxmlformats.org/markup-compatibility/2006">
              <mc:Choice xmlns:v="urn:schemas-microsoft-com:vml" Requires="v">
                <p:oleObj spid="_x0000_s130122" name="معادلة" r:id="rId15" imgW="3911600" imgH="431800" progId="Equation.3">
                  <p:embed/>
                </p:oleObj>
              </mc:Choice>
              <mc:Fallback>
                <p:oleObj name="معادلة" r:id="rId15" imgW="3911600" imgH="431800" progId="Equation.3">
                  <p:embed/>
                  <p:pic>
                    <p:nvPicPr>
                      <p:cNvPr id="0" name="Picture 2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14282" y="5572140"/>
                        <a:ext cx="5715008" cy="62573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0074" name="Rectangle 26"/>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0076" name="Rectangle 2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30075" name="Object 27"/>
          <p:cNvGraphicFramePr>
            <a:graphicFrameLocks noChangeAspect="1"/>
          </p:cNvGraphicFramePr>
          <p:nvPr/>
        </p:nvGraphicFramePr>
        <p:xfrm>
          <a:off x="214282" y="6253399"/>
          <a:ext cx="6429420" cy="604601"/>
        </p:xfrm>
        <a:graphic>
          <a:graphicData uri="http://schemas.openxmlformats.org/presentationml/2006/ole">
            <mc:AlternateContent xmlns:mc="http://schemas.openxmlformats.org/markup-compatibility/2006">
              <mc:Choice xmlns:v="urn:schemas-microsoft-com:vml" Requires="v">
                <p:oleObj spid="_x0000_s130123" name="معادلة" r:id="rId17" imgW="4152900" imgH="393700" progId="Equation.3">
                  <p:embed/>
                </p:oleObj>
              </mc:Choice>
              <mc:Fallback>
                <p:oleObj name="معادلة" r:id="rId17" imgW="4152900" imgH="393700" progId="Equation.3">
                  <p:embed/>
                  <p:pic>
                    <p:nvPicPr>
                      <p:cNvPr id="0" name="Picture 27"/>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14282" y="6253399"/>
                        <a:ext cx="6429420" cy="60460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0077" name="Rectangle 29"/>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C44E73F8-285E-4E42-8A51-E4FB3422C29F}" type="datetime1">
              <a:rPr lang="en-US" smtClean="0"/>
              <a:t>20/3/2017</a:t>
            </a:fld>
            <a:endParaRPr lang="en-US" dirty="0"/>
          </a:p>
        </p:txBody>
      </p:sp>
      <p:sp>
        <p:nvSpPr>
          <p:cNvPr id="8" name="Footer Placeholder 7"/>
          <p:cNvSpPr>
            <a:spLocks noGrp="1"/>
          </p:cNvSpPr>
          <p:nvPr>
            <p:ph type="ftr" sz="quarter" idx="11"/>
          </p:nvPr>
        </p:nvSpPr>
        <p:spPr/>
        <p:txBody>
          <a:bodyPr/>
          <a:lstStyle/>
          <a:p>
            <a:r>
              <a:rPr lang="en-US" smtClean="0"/>
              <a:t>Chapter 5: Extrusion and rod drawing - IE252 </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43</a:t>
            </a:fld>
            <a:endParaRPr lang="en-US"/>
          </a:p>
        </p:txBody>
      </p:sp>
      <p:sp>
        <p:nvSpPr>
          <p:cNvPr id="3072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8" name="Rectangle 8"/>
          <p:cNvSpPr>
            <a:spLocks noChangeArrowheads="1"/>
          </p:cNvSpPr>
          <p:nvPr/>
        </p:nvSpPr>
        <p:spPr bwMode="auto">
          <a:xfrm>
            <a:off x="0" y="809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6" name="Rectangle 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9"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1"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2"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5" name="Rectangle 7"/>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1"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4" name="Rectangle 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6"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7" name="Rectangle 11"/>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0" name="Rectangle 14"/>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2"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3" name="Rectangle 1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5" name="Rectangle 1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6" name="Rectangle 20"/>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3"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4"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9" name="Rectangle 7"/>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608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6089" name="Rectangle 9"/>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2" name="Rectangle 10"/>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4"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5" name="Rectangle 1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2"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5" name="Rectangle 11"/>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0"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3" name="Rectangle 11"/>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632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6329" name="Rectangle 9"/>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5"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7"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8" name="Rectangle 6"/>
          <p:cNvSpPr>
            <a:spLocks noChangeArrowheads="1"/>
          </p:cNvSpPr>
          <p:nvPr/>
        </p:nvSpPr>
        <p:spPr bwMode="auto">
          <a:xfrm>
            <a:off x="0" y="809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3"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4" name="Rectangle 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7"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9"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0"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2"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3" name="Rectangle 15"/>
          <p:cNvSpPr>
            <a:spLocks noChangeArrowheads="1"/>
          </p:cNvSpPr>
          <p:nvPr/>
        </p:nvSpPr>
        <p:spPr bwMode="auto">
          <a:xfrm>
            <a:off x="0" y="4667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5" name="Rectangle 1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6" name="Rectangle 18"/>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8"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9" name="Rectangle 21"/>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71" name="Rectangle 2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72" name="Rectangle 24"/>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4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0" name="Rectangle 6"/>
          <p:cNvSpPr>
            <a:spLocks noChangeArrowheads="1"/>
          </p:cNvSpPr>
          <p:nvPr/>
        </p:nvSpPr>
        <p:spPr bwMode="auto">
          <a:xfrm>
            <a:off x="0" y="2190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2"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3" name="Rectangle 9"/>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5"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6" name="Rectangle 12"/>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8"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9" name="Rectangle 15"/>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1" name="Rectangle 1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2" name="Rectangle 18"/>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4"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5" name="Rectangle 21"/>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8"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9" name="Rectangle 25"/>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1" name="Rectangle 2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2" name="Rectangle 2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4" name="Rectangle 3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5" name="Rectangle 31"/>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7" name="Rectangle 3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8" name="Rectangle 34"/>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80" name="Rectangle 3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81" name="Rectangle 3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0605"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0606" name="Rectangle 14"/>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0608"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0609" name="Rectangle 17"/>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2650"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2651" name="Rectangle 11"/>
          <p:cNvSpPr>
            <a:spLocks noChangeArrowheads="1"/>
          </p:cNvSpPr>
          <p:nvPr/>
        </p:nvSpPr>
        <p:spPr bwMode="auto">
          <a:xfrm>
            <a:off x="0" y="419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2653"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2654" name="Rectangle 14"/>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69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695" name="Rectangle 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697"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698"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0"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1" name="Rectangle 13"/>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3"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4" name="Rectangle 16"/>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6"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7" name="Rectangle 1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6" name="Rectangle 6"/>
          <p:cNvSpPr>
            <a:spLocks noChangeArrowheads="1"/>
          </p:cNvSpPr>
          <p:nvPr/>
        </p:nvSpPr>
        <p:spPr bwMode="auto">
          <a:xfrm>
            <a:off x="0" y="733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9" name="Rectangle 9"/>
          <p:cNvSpPr>
            <a:spLocks noChangeArrowheads="1"/>
          </p:cNvSpPr>
          <p:nvPr/>
        </p:nvSpPr>
        <p:spPr bwMode="auto">
          <a:xfrm>
            <a:off x="0" y="14001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0853" name="Rectangle 2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0854" name="Rectangle 22"/>
          <p:cNvSpPr>
            <a:spLocks noChangeArrowheads="1"/>
          </p:cNvSpPr>
          <p:nvPr/>
        </p:nvSpPr>
        <p:spPr bwMode="auto">
          <a:xfrm>
            <a:off x="0" y="6572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0856"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0857" name="Rectangle 25"/>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0859" name="Rectangle 2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0860" name="Rectangle 28"/>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5964"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5965" name="Rectangle 13"/>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5967"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5968" name="Rectangle 16"/>
          <p:cNvSpPr>
            <a:spLocks noChangeArrowheads="1"/>
          </p:cNvSpPr>
          <p:nvPr/>
        </p:nvSpPr>
        <p:spPr bwMode="auto">
          <a:xfrm>
            <a:off x="0" y="685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5970"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5971" name="Rectangle 19"/>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8009"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8010" name="Rectangle 10"/>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8013"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8014" name="Rectangle 14"/>
          <p:cNvSpPr>
            <a:spLocks noChangeArrowheads="1"/>
          </p:cNvSpPr>
          <p:nvPr/>
        </p:nvSpPr>
        <p:spPr bwMode="auto">
          <a:xfrm>
            <a:off x="0" y="495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8016"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8017" name="Rectangle 17"/>
          <p:cNvSpPr>
            <a:spLocks noChangeArrowheads="1"/>
          </p:cNvSpPr>
          <p:nvPr/>
        </p:nvSpPr>
        <p:spPr bwMode="auto">
          <a:xfrm>
            <a:off x="0" y="2667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8019" name="Rectangle 1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8020" name="Rectangle 20"/>
          <p:cNvSpPr>
            <a:spLocks noChangeArrowheads="1"/>
          </p:cNvSpPr>
          <p:nvPr/>
        </p:nvSpPr>
        <p:spPr bwMode="auto">
          <a:xfrm>
            <a:off x="0" y="495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8022"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8023" name="Rectangle 23"/>
          <p:cNvSpPr>
            <a:spLocks noChangeArrowheads="1"/>
          </p:cNvSpPr>
          <p:nvPr/>
        </p:nvSpPr>
        <p:spPr bwMode="auto">
          <a:xfrm>
            <a:off x="0" y="2571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0057"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0058" name="Rectangle 10"/>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0061"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0062" name="Rectangle 14"/>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0064"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0065" name="Rectangle 17"/>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0067" name="Rectangle 1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0068" name="Rectangle 20"/>
          <p:cNvSpPr>
            <a:spLocks noChangeArrowheads="1"/>
          </p:cNvSpPr>
          <p:nvPr/>
        </p:nvSpPr>
        <p:spPr bwMode="auto">
          <a:xfrm>
            <a:off x="0" y="1076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0070"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0071" name="Rectangle 23"/>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0073" name="Rectangle 2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0074" name="Rectangle 26"/>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0076" name="Rectangle 2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0077" name="Rectangle 29"/>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32107" name="Picture 11"/>
          <p:cNvPicPr>
            <a:picLocks noChangeAspect="1" noChangeArrowheads="1"/>
          </p:cNvPicPr>
          <p:nvPr/>
        </p:nvPicPr>
        <p:blipFill>
          <a:blip r:embed="rId3"/>
          <a:srcRect l="3711" t="28760" r="8984" b="31689"/>
          <a:stretch>
            <a:fillRect/>
          </a:stretch>
        </p:blipFill>
        <p:spPr bwMode="auto">
          <a:xfrm>
            <a:off x="285719" y="214290"/>
            <a:ext cx="8081753" cy="2928958"/>
          </a:xfrm>
          <a:prstGeom prst="rect">
            <a:avLst/>
          </a:prstGeom>
          <a:noFill/>
          <a:ln w="9525">
            <a:noFill/>
            <a:miter lim="800000"/>
            <a:headEnd/>
            <a:tailEnd/>
          </a:ln>
          <a:effectLst/>
        </p:spPr>
      </p:pic>
      <p:pic>
        <p:nvPicPr>
          <p:cNvPr id="132108" name="Picture 12"/>
          <p:cNvPicPr>
            <a:picLocks noChangeAspect="1" noChangeArrowheads="1"/>
          </p:cNvPicPr>
          <p:nvPr/>
        </p:nvPicPr>
        <p:blipFill>
          <a:blip r:embed="rId4"/>
          <a:srcRect l="3711" t="25097" r="10156" b="36084"/>
          <a:stretch>
            <a:fillRect/>
          </a:stretch>
        </p:blipFill>
        <p:spPr bwMode="auto">
          <a:xfrm>
            <a:off x="357158" y="3143248"/>
            <a:ext cx="7929618" cy="2858978"/>
          </a:xfrm>
          <a:prstGeom prst="rect">
            <a:avLst/>
          </a:prstGeom>
          <a:noFill/>
          <a:ln w="9525">
            <a:noFill/>
            <a:miter lim="800000"/>
            <a:headEnd/>
            <a:tailEnd/>
          </a:ln>
          <a:effectLst/>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C937CF4E-9B22-43F3-BB1E-65E1D63B60C0}" type="datetime1">
              <a:rPr lang="en-US" smtClean="0"/>
              <a:t>20/3/2017</a:t>
            </a:fld>
            <a:endParaRPr lang="en-US" dirty="0"/>
          </a:p>
        </p:txBody>
      </p:sp>
      <p:sp>
        <p:nvSpPr>
          <p:cNvPr id="8" name="Footer Placeholder 7"/>
          <p:cNvSpPr>
            <a:spLocks noGrp="1"/>
          </p:cNvSpPr>
          <p:nvPr>
            <p:ph type="ftr" sz="quarter" idx="11"/>
          </p:nvPr>
        </p:nvSpPr>
        <p:spPr/>
        <p:txBody>
          <a:bodyPr/>
          <a:lstStyle/>
          <a:p>
            <a:r>
              <a:rPr lang="en-US" smtClean="0"/>
              <a:t>Chapter 5: Extrusion and rod drawing - IE252 </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44</a:t>
            </a:fld>
            <a:endParaRPr lang="en-US"/>
          </a:p>
        </p:txBody>
      </p:sp>
      <p:sp>
        <p:nvSpPr>
          <p:cNvPr id="3072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8" name="Rectangle 8"/>
          <p:cNvSpPr>
            <a:spLocks noChangeArrowheads="1"/>
          </p:cNvSpPr>
          <p:nvPr/>
        </p:nvSpPr>
        <p:spPr bwMode="auto">
          <a:xfrm>
            <a:off x="0" y="809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6" name="Rectangle 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9"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1"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2"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5" name="Rectangle 7"/>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1"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4" name="Rectangle 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6"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7" name="Rectangle 11"/>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0" name="Rectangle 14"/>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2"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3" name="Rectangle 1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5" name="Rectangle 1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6" name="Rectangle 20"/>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3"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4"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9" name="Rectangle 7"/>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608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6089" name="Rectangle 9"/>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2" name="Rectangle 10"/>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4"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5" name="Rectangle 1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2"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5" name="Rectangle 11"/>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0"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3" name="Rectangle 11"/>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632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6329" name="Rectangle 9"/>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5"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7"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8" name="Rectangle 6"/>
          <p:cNvSpPr>
            <a:spLocks noChangeArrowheads="1"/>
          </p:cNvSpPr>
          <p:nvPr/>
        </p:nvSpPr>
        <p:spPr bwMode="auto">
          <a:xfrm>
            <a:off x="0" y="809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3"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4" name="Rectangle 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7"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9"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0"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2"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3" name="Rectangle 15"/>
          <p:cNvSpPr>
            <a:spLocks noChangeArrowheads="1"/>
          </p:cNvSpPr>
          <p:nvPr/>
        </p:nvSpPr>
        <p:spPr bwMode="auto">
          <a:xfrm>
            <a:off x="0" y="4667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5" name="Rectangle 1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6" name="Rectangle 18"/>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8"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9" name="Rectangle 21"/>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71" name="Rectangle 2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72" name="Rectangle 24"/>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4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0" name="Rectangle 6"/>
          <p:cNvSpPr>
            <a:spLocks noChangeArrowheads="1"/>
          </p:cNvSpPr>
          <p:nvPr/>
        </p:nvSpPr>
        <p:spPr bwMode="auto">
          <a:xfrm>
            <a:off x="0" y="2190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2"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3" name="Rectangle 9"/>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5"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6" name="Rectangle 12"/>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8"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9" name="Rectangle 15"/>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1" name="Rectangle 1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2" name="Rectangle 18"/>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4"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5" name="Rectangle 21"/>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8"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9" name="Rectangle 25"/>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1" name="Rectangle 2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2" name="Rectangle 2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4" name="Rectangle 3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5" name="Rectangle 31"/>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7" name="Rectangle 3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8" name="Rectangle 34"/>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80" name="Rectangle 3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81" name="Rectangle 3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0605"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0606" name="Rectangle 14"/>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0608"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0609" name="Rectangle 17"/>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2650"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2651" name="Rectangle 11"/>
          <p:cNvSpPr>
            <a:spLocks noChangeArrowheads="1"/>
          </p:cNvSpPr>
          <p:nvPr/>
        </p:nvSpPr>
        <p:spPr bwMode="auto">
          <a:xfrm>
            <a:off x="0" y="419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2653"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2654" name="Rectangle 14"/>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69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695" name="Rectangle 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697"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698"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0"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1" name="Rectangle 13"/>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3"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4" name="Rectangle 16"/>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6"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7" name="Rectangle 1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6" name="Rectangle 6"/>
          <p:cNvSpPr>
            <a:spLocks noChangeArrowheads="1"/>
          </p:cNvSpPr>
          <p:nvPr/>
        </p:nvSpPr>
        <p:spPr bwMode="auto">
          <a:xfrm>
            <a:off x="0" y="733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9" name="Rectangle 9"/>
          <p:cNvSpPr>
            <a:spLocks noChangeArrowheads="1"/>
          </p:cNvSpPr>
          <p:nvPr/>
        </p:nvSpPr>
        <p:spPr bwMode="auto">
          <a:xfrm>
            <a:off x="0" y="14001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0853" name="Rectangle 2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0854" name="Rectangle 22"/>
          <p:cNvSpPr>
            <a:spLocks noChangeArrowheads="1"/>
          </p:cNvSpPr>
          <p:nvPr/>
        </p:nvSpPr>
        <p:spPr bwMode="auto">
          <a:xfrm>
            <a:off x="0" y="6572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0856"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0857" name="Rectangle 25"/>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0859" name="Rectangle 2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0860" name="Rectangle 28"/>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5964"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5965" name="Rectangle 13"/>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5967"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5968" name="Rectangle 16"/>
          <p:cNvSpPr>
            <a:spLocks noChangeArrowheads="1"/>
          </p:cNvSpPr>
          <p:nvPr/>
        </p:nvSpPr>
        <p:spPr bwMode="auto">
          <a:xfrm>
            <a:off x="0" y="685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5970"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5971" name="Rectangle 19"/>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8009"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8010" name="Rectangle 10"/>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8013"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8014" name="Rectangle 14"/>
          <p:cNvSpPr>
            <a:spLocks noChangeArrowheads="1"/>
          </p:cNvSpPr>
          <p:nvPr/>
        </p:nvSpPr>
        <p:spPr bwMode="auto">
          <a:xfrm>
            <a:off x="0" y="495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8016"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8017" name="Rectangle 17"/>
          <p:cNvSpPr>
            <a:spLocks noChangeArrowheads="1"/>
          </p:cNvSpPr>
          <p:nvPr/>
        </p:nvSpPr>
        <p:spPr bwMode="auto">
          <a:xfrm>
            <a:off x="0" y="2667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8019" name="Rectangle 1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8020" name="Rectangle 20"/>
          <p:cNvSpPr>
            <a:spLocks noChangeArrowheads="1"/>
          </p:cNvSpPr>
          <p:nvPr/>
        </p:nvSpPr>
        <p:spPr bwMode="auto">
          <a:xfrm>
            <a:off x="0" y="495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8022"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8023" name="Rectangle 23"/>
          <p:cNvSpPr>
            <a:spLocks noChangeArrowheads="1"/>
          </p:cNvSpPr>
          <p:nvPr/>
        </p:nvSpPr>
        <p:spPr bwMode="auto">
          <a:xfrm>
            <a:off x="0" y="2571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0057"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0058" name="Rectangle 10"/>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0061"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0062" name="Rectangle 14"/>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0064"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0065" name="Rectangle 17"/>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0067" name="Rectangle 1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0068" name="Rectangle 20"/>
          <p:cNvSpPr>
            <a:spLocks noChangeArrowheads="1"/>
          </p:cNvSpPr>
          <p:nvPr/>
        </p:nvSpPr>
        <p:spPr bwMode="auto">
          <a:xfrm>
            <a:off x="0" y="1076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0070"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0071" name="Rectangle 23"/>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0073" name="Rectangle 2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0074" name="Rectangle 26"/>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0076" name="Rectangle 2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0077" name="Rectangle 29"/>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33122" name="Picture 2"/>
          <p:cNvPicPr>
            <a:picLocks noChangeAspect="1" noChangeArrowheads="1"/>
          </p:cNvPicPr>
          <p:nvPr/>
        </p:nvPicPr>
        <p:blipFill>
          <a:blip r:embed="rId3"/>
          <a:srcRect l="4101" t="25635" r="9765" b="32617"/>
          <a:stretch>
            <a:fillRect/>
          </a:stretch>
        </p:blipFill>
        <p:spPr bwMode="auto">
          <a:xfrm>
            <a:off x="285720" y="285728"/>
            <a:ext cx="7858180" cy="3047049"/>
          </a:xfrm>
          <a:prstGeom prst="rect">
            <a:avLst/>
          </a:prstGeom>
          <a:noFill/>
          <a:ln w="9525">
            <a:noFill/>
            <a:miter lim="800000"/>
            <a:headEnd/>
            <a:tailEnd/>
          </a:ln>
          <a:effectLst/>
        </p:spPr>
      </p:pic>
      <p:pic>
        <p:nvPicPr>
          <p:cNvPr id="133123" name="Picture 3"/>
          <p:cNvPicPr>
            <a:picLocks noChangeAspect="1" noChangeArrowheads="1"/>
          </p:cNvPicPr>
          <p:nvPr/>
        </p:nvPicPr>
        <p:blipFill>
          <a:blip r:embed="rId4"/>
          <a:srcRect l="4297" t="51465" r="9570" b="25830"/>
          <a:stretch>
            <a:fillRect/>
          </a:stretch>
        </p:blipFill>
        <p:spPr bwMode="auto">
          <a:xfrm>
            <a:off x="357158" y="3357562"/>
            <a:ext cx="7643866" cy="1611972"/>
          </a:xfrm>
          <a:prstGeom prst="rect">
            <a:avLst/>
          </a:prstGeom>
          <a:noFill/>
          <a:ln w="9525">
            <a:noFill/>
            <a:miter lim="800000"/>
            <a:headEnd/>
            <a:tailEnd/>
          </a:ln>
          <a:effectLst/>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327D9089-1B61-41C9-AC82-589F9EAEB360}" type="datetime1">
              <a:rPr lang="en-US" smtClean="0"/>
              <a:t>20/3/2017</a:t>
            </a:fld>
            <a:endParaRPr lang="en-US" dirty="0"/>
          </a:p>
        </p:txBody>
      </p:sp>
      <p:sp>
        <p:nvSpPr>
          <p:cNvPr id="8" name="Footer Placeholder 7"/>
          <p:cNvSpPr>
            <a:spLocks noGrp="1"/>
          </p:cNvSpPr>
          <p:nvPr>
            <p:ph type="ftr" sz="quarter" idx="11"/>
          </p:nvPr>
        </p:nvSpPr>
        <p:spPr/>
        <p:txBody>
          <a:bodyPr/>
          <a:lstStyle/>
          <a:p>
            <a:r>
              <a:rPr lang="en-US" smtClean="0"/>
              <a:t>Chapter 5: Extrusion and rod drawing - IE252 </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45</a:t>
            </a:fld>
            <a:endParaRPr lang="en-US"/>
          </a:p>
        </p:txBody>
      </p:sp>
      <p:sp>
        <p:nvSpPr>
          <p:cNvPr id="3072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8" name="Rectangle 8"/>
          <p:cNvSpPr>
            <a:spLocks noChangeArrowheads="1"/>
          </p:cNvSpPr>
          <p:nvPr/>
        </p:nvSpPr>
        <p:spPr bwMode="auto">
          <a:xfrm>
            <a:off x="0" y="809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6" name="Rectangle 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9"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1"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52"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5" name="Rectangle 7"/>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1"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4" name="Rectangle 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6"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7" name="Rectangle 11"/>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0" name="Rectangle 14"/>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2"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3" name="Rectangle 1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5" name="Rectangle 1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56" name="Rectangle 20"/>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3"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94"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9" name="Rectangle 7"/>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608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6089" name="Rectangle 9"/>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2" name="Rectangle 10"/>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4"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5" name="Rectangle 1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2"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35" name="Rectangle 11"/>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0"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4283" name="Rectangle 11"/>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632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6329" name="Rectangle 9"/>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5"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7"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0118" name="Rectangle 6"/>
          <p:cNvSpPr>
            <a:spLocks noChangeArrowheads="1"/>
          </p:cNvSpPr>
          <p:nvPr/>
        </p:nvSpPr>
        <p:spPr bwMode="auto">
          <a:xfrm>
            <a:off x="0" y="809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3"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4" name="Rectangle 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7"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59"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0"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2"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3" name="Rectangle 15"/>
          <p:cNvSpPr>
            <a:spLocks noChangeArrowheads="1"/>
          </p:cNvSpPr>
          <p:nvPr/>
        </p:nvSpPr>
        <p:spPr bwMode="auto">
          <a:xfrm>
            <a:off x="0" y="4667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5" name="Rectangle 1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6" name="Rectangle 18"/>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8"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69" name="Rectangle 21"/>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71" name="Rectangle 2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472" name="Rectangle 24"/>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4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0" name="Rectangle 6"/>
          <p:cNvSpPr>
            <a:spLocks noChangeArrowheads="1"/>
          </p:cNvSpPr>
          <p:nvPr/>
        </p:nvSpPr>
        <p:spPr bwMode="auto">
          <a:xfrm>
            <a:off x="0" y="2190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2"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3" name="Rectangle 9"/>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5"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6" name="Rectangle 12"/>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8"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59" name="Rectangle 15"/>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1" name="Rectangle 1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2" name="Rectangle 18"/>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4"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5" name="Rectangle 21"/>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8"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69" name="Rectangle 25"/>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1" name="Rectangle 2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2" name="Rectangle 2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4" name="Rectangle 3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5" name="Rectangle 31"/>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7" name="Rectangle 3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78" name="Rectangle 34"/>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80" name="Rectangle 3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8581" name="Rectangle 3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0605"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0606" name="Rectangle 14"/>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0608"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0609" name="Rectangle 17"/>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2650"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2651" name="Rectangle 11"/>
          <p:cNvSpPr>
            <a:spLocks noChangeArrowheads="1"/>
          </p:cNvSpPr>
          <p:nvPr/>
        </p:nvSpPr>
        <p:spPr bwMode="auto">
          <a:xfrm>
            <a:off x="0" y="419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2653"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2654" name="Rectangle 14"/>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69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695" name="Rectangle 7"/>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697"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698"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0"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1" name="Rectangle 13"/>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3"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4" name="Rectangle 16"/>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6"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4707" name="Rectangle 1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6" name="Rectangle 6"/>
          <p:cNvSpPr>
            <a:spLocks noChangeArrowheads="1"/>
          </p:cNvSpPr>
          <p:nvPr/>
        </p:nvSpPr>
        <p:spPr bwMode="auto">
          <a:xfrm>
            <a:off x="0" y="733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9" name="Rectangle 9"/>
          <p:cNvSpPr>
            <a:spLocks noChangeArrowheads="1"/>
          </p:cNvSpPr>
          <p:nvPr/>
        </p:nvSpPr>
        <p:spPr bwMode="auto">
          <a:xfrm>
            <a:off x="0" y="14001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0853" name="Rectangle 2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0854" name="Rectangle 22"/>
          <p:cNvSpPr>
            <a:spLocks noChangeArrowheads="1"/>
          </p:cNvSpPr>
          <p:nvPr/>
        </p:nvSpPr>
        <p:spPr bwMode="auto">
          <a:xfrm>
            <a:off x="0" y="6572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0856"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0857" name="Rectangle 25"/>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0859" name="Rectangle 2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0860" name="Rectangle 28"/>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5964"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5965" name="Rectangle 13"/>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5967"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5968" name="Rectangle 16"/>
          <p:cNvSpPr>
            <a:spLocks noChangeArrowheads="1"/>
          </p:cNvSpPr>
          <p:nvPr/>
        </p:nvSpPr>
        <p:spPr bwMode="auto">
          <a:xfrm>
            <a:off x="0" y="685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5970"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5971" name="Rectangle 19"/>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8009"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8010" name="Rectangle 10"/>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8013"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8014" name="Rectangle 14"/>
          <p:cNvSpPr>
            <a:spLocks noChangeArrowheads="1"/>
          </p:cNvSpPr>
          <p:nvPr/>
        </p:nvSpPr>
        <p:spPr bwMode="auto">
          <a:xfrm>
            <a:off x="0" y="495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8016"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8017" name="Rectangle 17"/>
          <p:cNvSpPr>
            <a:spLocks noChangeArrowheads="1"/>
          </p:cNvSpPr>
          <p:nvPr/>
        </p:nvSpPr>
        <p:spPr bwMode="auto">
          <a:xfrm>
            <a:off x="0" y="2667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8019" name="Rectangle 1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8020" name="Rectangle 20"/>
          <p:cNvSpPr>
            <a:spLocks noChangeArrowheads="1"/>
          </p:cNvSpPr>
          <p:nvPr/>
        </p:nvSpPr>
        <p:spPr bwMode="auto">
          <a:xfrm>
            <a:off x="0" y="495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8022"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8023" name="Rectangle 23"/>
          <p:cNvSpPr>
            <a:spLocks noChangeArrowheads="1"/>
          </p:cNvSpPr>
          <p:nvPr/>
        </p:nvSpPr>
        <p:spPr bwMode="auto">
          <a:xfrm>
            <a:off x="0" y="2571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0057"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0058" name="Rectangle 10"/>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0061"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0062" name="Rectangle 14"/>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0064"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0065" name="Rectangle 17"/>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0067" name="Rectangle 1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0068" name="Rectangle 20"/>
          <p:cNvSpPr>
            <a:spLocks noChangeArrowheads="1"/>
          </p:cNvSpPr>
          <p:nvPr/>
        </p:nvSpPr>
        <p:spPr bwMode="auto">
          <a:xfrm>
            <a:off x="0" y="1076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0070"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0071" name="Rectangle 23"/>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0073" name="Rectangle 2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0074" name="Rectangle 26"/>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0076" name="Rectangle 2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0077" name="Rectangle 29"/>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34146" name="Picture 2"/>
          <p:cNvPicPr>
            <a:picLocks noChangeAspect="1" noChangeArrowheads="1"/>
          </p:cNvPicPr>
          <p:nvPr/>
        </p:nvPicPr>
        <p:blipFill>
          <a:blip r:embed="rId3"/>
          <a:srcRect l="4101" t="27100" r="10351" b="17236"/>
          <a:stretch>
            <a:fillRect/>
          </a:stretch>
        </p:blipFill>
        <p:spPr bwMode="auto">
          <a:xfrm>
            <a:off x="214282" y="357166"/>
            <a:ext cx="8001024" cy="4164917"/>
          </a:xfrm>
          <a:prstGeom prst="rect">
            <a:avLst/>
          </a:prstGeom>
          <a:noFill/>
          <a:ln w="9525">
            <a:noFill/>
            <a:miter lim="800000"/>
            <a:headEnd/>
            <a:tailEnd/>
          </a:ln>
          <a:effectLst/>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C0BB31D3-F5B4-4070-BC05-F1F752C452B8}" type="datetime1">
              <a:rPr lang="en-US" smtClean="0"/>
              <a:t>20/3/2017</a:t>
            </a:fld>
            <a:endParaRPr lang="en-US" dirty="0"/>
          </a:p>
        </p:txBody>
      </p:sp>
      <p:sp>
        <p:nvSpPr>
          <p:cNvPr id="8" name="Footer Placeholder 7"/>
          <p:cNvSpPr>
            <a:spLocks noGrp="1"/>
          </p:cNvSpPr>
          <p:nvPr>
            <p:ph type="ftr" sz="quarter" idx="11"/>
          </p:nvPr>
        </p:nvSpPr>
        <p:spPr/>
        <p:txBody>
          <a:bodyPr/>
          <a:lstStyle/>
          <a:p>
            <a:r>
              <a:rPr lang="en-US" smtClean="0"/>
              <a:t>Chapter 5: Extrusion and rod drawing - IE252 </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5</a:t>
            </a:fld>
            <a:endParaRPr lang="en-US" dirty="0"/>
          </a:p>
        </p:txBody>
      </p:sp>
      <p:sp>
        <p:nvSpPr>
          <p:cNvPr id="10" name="Rectangle 2"/>
          <p:cNvSpPr txBox="1">
            <a:spLocks noChangeArrowheads="1"/>
          </p:cNvSpPr>
          <p:nvPr/>
        </p:nvSpPr>
        <p:spPr>
          <a:xfrm>
            <a:off x="214282" y="357166"/>
            <a:ext cx="7772400" cy="428620"/>
          </a:xfrm>
          <a:prstGeom prst="rect">
            <a:avLst/>
          </a:prstGeom>
        </p:spPr>
        <p:txBody>
          <a:bodyPr vert="horz" lIns="91440" tIns="45720" rIns="91440" bIns="45720" rtlCol="0" anchor="b">
            <a:noAutofit/>
          </a:bodyPr>
          <a:lstStyle/>
          <a:p>
            <a:pPr lvl="0">
              <a:spcBef>
                <a:spcPct val="0"/>
              </a:spcBef>
              <a:defRPr/>
            </a:pP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 </a:t>
            </a:r>
            <a:endParaRPr lang="en-US" sz="700" b="1" dirty="0" smtClean="0">
              <a:solidFill>
                <a:schemeClr val="bg1">
                  <a:lumMod val="50000"/>
                </a:schemeClr>
              </a:solidFill>
            </a:endParaRPr>
          </a:p>
        </p:txBody>
      </p:sp>
      <p:sp>
        <p:nvSpPr>
          <p:cNvPr id="12" name="Rectangle 11"/>
          <p:cNvSpPr/>
          <p:nvPr/>
        </p:nvSpPr>
        <p:spPr>
          <a:xfrm>
            <a:off x="428596" y="785795"/>
            <a:ext cx="7786742" cy="4801314"/>
          </a:xfrm>
          <a:prstGeom prst="rect">
            <a:avLst/>
          </a:prstGeom>
        </p:spPr>
        <p:txBody>
          <a:bodyPr wrap="square">
            <a:spAutoFit/>
          </a:bodyPr>
          <a:lstStyle/>
          <a:p>
            <a:r>
              <a:rPr lang="en-US" b="1" i="1" dirty="0" smtClean="0">
                <a:solidFill>
                  <a:srgbClr val="FF0000"/>
                </a:solidFill>
              </a:rPr>
              <a:t>Materials:</a:t>
            </a:r>
            <a:r>
              <a:rPr lang="en-US" dirty="0" smtClean="0">
                <a:solidFill>
                  <a:srgbClr val="FF0000"/>
                </a:solidFill>
              </a:rPr>
              <a:t> </a:t>
            </a:r>
          </a:p>
          <a:p>
            <a:pPr>
              <a:buFont typeface="Wingdings" pitchFamily="2" charset="2"/>
              <a:buChar char="Ø"/>
            </a:pPr>
            <a:r>
              <a:rPr lang="en-US" dirty="0" smtClean="0"/>
              <a:t>  Ferrous and non-ferrous metals are commonly extruded in hot extrusion which provide sufficient ductility during the deformation at elevated temperature. </a:t>
            </a:r>
          </a:p>
          <a:p>
            <a:pPr>
              <a:buFont typeface="Wingdings" pitchFamily="2" charset="2"/>
              <a:buChar char="Ø"/>
            </a:pPr>
            <a:endParaRPr lang="en-US" dirty="0" smtClean="0"/>
          </a:p>
          <a:p>
            <a:pPr>
              <a:buFont typeface="Wingdings" pitchFamily="2" charset="2"/>
              <a:buChar char="Ø"/>
            </a:pPr>
            <a:r>
              <a:rPr lang="en-US" dirty="0" smtClean="0"/>
              <a:t>For example, aluminum is heated between 450-500C. At these temperatures the flow stress of the aluminum alloys is very low and by applying pressure by means of an ram to one end of the billet the metal flows through the steel die, located at the other end of the container to produce a section, the cross sectional shape of which is defined by the shape of the die. </a:t>
            </a:r>
          </a:p>
          <a:p>
            <a:endParaRPr lang="en-US" b="1" i="1" dirty="0" smtClean="0">
              <a:solidFill>
                <a:srgbClr val="FF0000"/>
              </a:solidFill>
            </a:endParaRPr>
          </a:p>
          <a:p>
            <a:r>
              <a:rPr lang="en-US" b="1" i="1" dirty="0" smtClean="0">
                <a:solidFill>
                  <a:srgbClr val="FF0000"/>
                </a:solidFill>
              </a:rPr>
              <a:t>Extrusion machines :</a:t>
            </a:r>
          </a:p>
          <a:p>
            <a:pPr>
              <a:buFont typeface="Wingdings" pitchFamily="2" charset="2"/>
              <a:buChar char="Ø"/>
            </a:pPr>
            <a:r>
              <a:rPr lang="en-US" dirty="0" smtClean="0"/>
              <a:t>Special horizontal hydraulic presses are used for hot extrusion while general vertical mechanical and hydraulic presses are commonly used for cold extrusion. </a:t>
            </a:r>
          </a:p>
          <a:p>
            <a:pPr>
              <a:buFont typeface="Wingdings" pitchFamily="2" charset="2"/>
              <a:buChar char="Ø"/>
            </a:pPr>
            <a:endParaRPr lang="en-US" dirty="0" smtClean="0"/>
          </a:p>
          <a:p>
            <a:pPr>
              <a:buFont typeface="Wingdings" pitchFamily="2" charset="2"/>
              <a:buChar char="Ø"/>
            </a:pPr>
            <a:r>
              <a:rPr lang="en-US" dirty="0" smtClean="0"/>
              <a:t>Billets are commonly of round cross-sections having diameters range between 50 and 500 mm and length from 2-4 times the diameter size.</a:t>
            </a:r>
            <a:endParaRPr lang="en-US" b="1" i="1" dirty="0">
              <a:solidFill>
                <a:srgbClr val="FF0000"/>
              </a:solidFill>
            </a:endParaRPr>
          </a:p>
        </p:txBody>
      </p:sp>
      <p:sp>
        <p:nvSpPr>
          <p:cNvPr id="15" name="Rectangle 2"/>
          <p:cNvSpPr txBox="1">
            <a:spLocks noChangeArrowheads="1"/>
          </p:cNvSpPr>
          <p:nvPr/>
        </p:nvSpPr>
        <p:spPr>
          <a:xfrm>
            <a:off x="366682" y="509566"/>
            <a:ext cx="7772400" cy="428620"/>
          </a:xfrm>
          <a:prstGeom prst="rect">
            <a:avLst/>
          </a:prstGeom>
        </p:spPr>
        <p:txBody>
          <a:bodyPr vert="horz" lIns="91440" tIns="45720" rIns="91440" bIns="45720" rtlCol="0" anchor="b">
            <a:noAutofit/>
          </a:bodyPr>
          <a:lstStyle/>
          <a:p>
            <a:pPr lvl="0">
              <a:spcBef>
                <a:spcPct val="0"/>
              </a:spcBef>
              <a:defRPr/>
            </a:pP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5.1 Extrusion </a:t>
            </a:r>
          </a:p>
          <a:p>
            <a:pPr lvl="0">
              <a:spcBef>
                <a:spcPct val="0"/>
              </a:spcBef>
              <a:defRPr/>
            </a:pPr>
            <a:r>
              <a:rPr lang="en-US" sz="2000" b="1" spc="-100" dirty="0" smtClean="0">
                <a:solidFill>
                  <a:schemeClr val="bg1">
                    <a:lumMod val="50000"/>
                  </a:schemeClr>
                </a:solidFill>
                <a:latin typeface="+mj-lt"/>
                <a:ea typeface="+mj-ea"/>
                <a:cs typeface="+mj-cs"/>
              </a:rPr>
              <a:t>5.1.1 Extrusion Technology</a:t>
            </a:r>
            <a:endParaRPr lang="en-US" sz="700" b="1" dirty="0" smtClean="0">
              <a:solidFill>
                <a:schemeClr val="bg1">
                  <a:lumMod val="50000"/>
                </a:schemeClr>
              </a:solidFill>
            </a:endParaRPr>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9E6D152C-3374-4176-8B0C-AC0F6A75FE99}" type="datetime1">
              <a:rPr lang="en-US" smtClean="0"/>
              <a:t>20/3/2017</a:t>
            </a:fld>
            <a:endParaRPr lang="en-US" dirty="0"/>
          </a:p>
        </p:txBody>
      </p:sp>
      <p:sp>
        <p:nvSpPr>
          <p:cNvPr id="8" name="Footer Placeholder 7"/>
          <p:cNvSpPr>
            <a:spLocks noGrp="1"/>
          </p:cNvSpPr>
          <p:nvPr>
            <p:ph type="ftr" sz="quarter" idx="11"/>
          </p:nvPr>
        </p:nvSpPr>
        <p:spPr/>
        <p:txBody>
          <a:bodyPr/>
          <a:lstStyle/>
          <a:p>
            <a:r>
              <a:rPr lang="en-US" smtClean="0"/>
              <a:t>Chapter 5: Extrusion and rod drawing - IE252 </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6</a:t>
            </a:fld>
            <a:endParaRPr lang="en-US" dirty="0"/>
          </a:p>
        </p:txBody>
      </p:sp>
      <p:sp>
        <p:nvSpPr>
          <p:cNvPr id="10" name="Rectangle 2"/>
          <p:cNvSpPr txBox="1">
            <a:spLocks noChangeArrowheads="1"/>
          </p:cNvSpPr>
          <p:nvPr/>
        </p:nvSpPr>
        <p:spPr>
          <a:xfrm>
            <a:off x="214282" y="357166"/>
            <a:ext cx="7772400" cy="428620"/>
          </a:xfrm>
          <a:prstGeom prst="rect">
            <a:avLst/>
          </a:prstGeom>
        </p:spPr>
        <p:txBody>
          <a:bodyPr vert="horz" lIns="91440" tIns="45720" rIns="91440" bIns="45720" rtlCol="0" anchor="b">
            <a:noAutofit/>
          </a:bodyPr>
          <a:lstStyle/>
          <a:p>
            <a:pPr lvl="0">
              <a:spcBef>
                <a:spcPct val="0"/>
              </a:spcBef>
              <a:defRPr/>
            </a:pPr>
            <a:endParaRPr lang="en-US" sz="700" b="1" dirty="0" smtClean="0">
              <a:solidFill>
                <a:schemeClr val="bg1">
                  <a:lumMod val="50000"/>
                </a:schemeClr>
              </a:solidFill>
            </a:endParaRPr>
          </a:p>
        </p:txBody>
      </p:sp>
      <p:sp>
        <p:nvSpPr>
          <p:cNvPr id="12" name="Rectangle 11"/>
          <p:cNvSpPr/>
          <p:nvPr/>
        </p:nvSpPr>
        <p:spPr>
          <a:xfrm>
            <a:off x="428596" y="785795"/>
            <a:ext cx="7786742" cy="1477328"/>
          </a:xfrm>
          <a:prstGeom prst="rect">
            <a:avLst/>
          </a:prstGeom>
        </p:spPr>
        <p:txBody>
          <a:bodyPr wrap="square">
            <a:spAutoFit/>
          </a:bodyPr>
          <a:lstStyle/>
          <a:p>
            <a:r>
              <a:rPr lang="en-US" b="1" i="1" dirty="0" smtClean="0">
                <a:solidFill>
                  <a:srgbClr val="FF0000"/>
                </a:solidFill>
              </a:rPr>
              <a:t>Surface finish and tolerances:</a:t>
            </a:r>
          </a:p>
          <a:p>
            <a:pPr>
              <a:buFont typeface="Wingdings" pitchFamily="2" charset="2"/>
              <a:buChar char="Ø"/>
            </a:pPr>
            <a:r>
              <a:rPr lang="en-US" b="1" i="1" dirty="0" smtClean="0"/>
              <a:t>  </a:t>
            </a:r>
            <a:r>
              <a:rPr lang="en-US" dirty="0" smtClean="0"/>
              <a:t>Hot extrusion provides good surface finish especially with non-ferrous materials.</a:t>
            </a:r>
          </a:p>
          <a:p>
            <a:pPr>
              <a:buFont typeface="Wingdings" pitchFamily="2" charset="2"/>
              <a:buChar char="Ø"/>
            </a:pPr>
            <a:endParaRPr lang="en-US" dirty="0" smtClean="0"/>
          </a:p>
          <a:p>
            <a:pPr>
              <a:buFont typeface="Wingdings" pitchFamily="2" charset="2"/>
              <a:buChar char="Ø"/>
            </a:pPr>
            <a:r>
              <a:rPr lang="en-US" dirty="0" smtClean="0"/>
              <a:t>While cold extrusion provides closed tolerances (between 0.1-1.0%).</a:t>
            </a:r>
            <a:r>
              <a:rPr lang="en-US" b="1" i="1" dirty="0" smtClean="0"/>
              <a:t> </a:t>
            </a:r>
            <a:endParaRPr lang="en-US" b="1" i="1" dirty="0"/>
          </a:p>
        </p:txBody>
      </p:sp>
      <p:pic>
        <p:nvPicPr>
          <p:cNvPr id="3076" name="Picture 4" descr="https://encrypted-tbn0.gstatic.com/images?q=tbn:ANd9GcRMfTINHJSPEQAc9KzyhOhs1jM2GvTMXbqf4up5ZyImXjJBHt4TDDVIXw">
            <a:hlinkClick r:id="rId3"/>
          </p:cNvPr>
          <p:cNvPicPr>
            <a:picLocks noChangeAspect="1" noChangeArrowheads="1"/>
          </p:cNvPicPr>
          <p:nvPr/>
        </p:nvPicPr>
        <p:blipFill>
          <a:blip r:embed="rId4"/>
          <a:srcRect/>
          <a:stretch>
            <a:fillRect/>
          </a:stretch>
        </p:blipFill>
        <p:spPr bwMode="auto">
          <a:xfrm>
            <a:off x="500034" y="2500305"/>
            <a:ext cx="1500198" cy="1500199"/>
          </a:xfrm>
          <a:prstGeom prst="rect">
            <a:avLst/>
          </a:prstGeom>
          <a:noFill/>
        </p:spPr>
      </p:pic>
      <p:pic>
        <p:nvPicPr>
          <p:cNvPr id="3078" name="Picture 6" descr="https://encrypted-tbn1.gstatic.com/images?q=tbn:ANd9GcQTYU32iKRg-CLWAtcJE_CJCNGdcirvumFVyt6gB1eCFSe7snimnSw25gE">
            <a:hlinkClick r:id="rId5"/>
          </p:cNvPr>
          <p:cNvPicPr>
            <a:picLocks noChangeAspect="1" noChangeArrowheads="1"/>
          </p:cNvPicPr>
          <p:nvPr/>
        </p:nvPicPr>
        <p:blipFill>
          <a:blip r:embed="rId6"/>
          <a:srcRect/>
          <a:stretch>
            <a:fillRect/>
          </a:stretch>
        </p:blipFill>
        <p:spPr bwMode="auto">
          <a:xfrm>
            <a:off x="2285984" y="2643182"/>
            <a:ext cx="1047750" cy="1047751"/>
          </a:xfrm>
          <a:prstGeom prst="rect">
            <a:avLst/>
          </a:prstGeom>
          <a:noFill/>
        </p:spPr>
      </p:pic>
      <p:pic>
        <p:nvPicPr>
          <p:cNvPr id="3080" name="Picture 8" descr="https://encrypted-tbn2.gstatic.com/images?q=tbn:ANd9GcSiMLiGcy5Jg77Wzsa5u1oTnbGXZy6bIP7OkCDSAhTwDN4OoE59lknFMwc">
            <a:hlinkClick r:id="rId7"/>
          </p:cNvPr>
          <p:cNvPicPr>
            <a:picLocks noChangeAspect="1" noChangeArrowheads="1"/>
          </p:cNvPicPr>
          <p:nvPr/>
        </p:nvPicPr>
        <p:blipFill>
          <a:blip r:embed="rId8"/>
          <a:srcRect/>
          <a:stretch>
            <a:fillRect/>
          </a:stretch>
        </p:blipFill>
        <p:spPr bwMode="auto">
          <a:xfrm>
            <a:off x="4000496" y="2714620"/>
            <a:ext cx="1304925" cy="1066801"/>
          </a:xfrm>
          <a:prstGeom prst="rect">
            <a:avLst/>
          </a:prstGeom>
          <a:noFill/>
        </p:spPr>
      </p:pic>
      <p:pic>
        <p:nvPicPr>
          <p:cNvPr id="3082" name="Picture 10" descr="https://encrypted-tbn0.gstatic.com/images?q=tbn:ANd9GcSxNs6yy5wOLcfSkpxNsikhCsVHf9HfJFb1tfjagDPgMNNhUn7W6Ai3yv0">
            <a:hlinkClick r:id="rId9"/>
          </p:cNvPr>
          <p:cNvPicPr>
            <a:picLocks noChangeAspect="1" noChangeArrowheads="1"/>
          </p:cNvPicPr>
          <p:nvPr/>
        </p:nvPicPr>
        <p:blipFill>
          <a:blip r:embed="rId10"/>
          <a:srcRect/>
          <a:stretch>
            <a:fillRect/>
          </a:stretch>
        </p:blipFill>
        <p:spPr bwMode="auto">
          <a:xfrm>
            <a:off x="5786446" y="2786058"/>
            <a:ext cx="1721744" cy="1143008"/>
          </a:xfrm>
          <a:prstGeom prst="rect">
            <a:avLst/>
          </a:prstGeom>
          <a:noFill/>
        </p:spPr>
      </p:pic>
      <p:pic>
        <p:nvPicPr>
          <p:cNvPr id="3084" name="Picture 12" descr="Image"/>
          <p:cNvPicPr>
            <a:picLocks noChangeAspect="1" noChangeArrowheads="1"/>
          </p:cNvPicPr>
          <p:nvPr/>
        </p:nvPicPr>
        <p:blipFill>
          <a:blip r:embed="rId11"/>
          <a:srcRect/>
          <a:stretch>
            <a:fillRect/>
          </a:stretch>
        </p:blipFill>
        <p:spPr bwMode="auto">
          <a:xfrm>
            <a:off x="571472" y="4286256"/>
            <a:ext cx="2924175" cy="1971676"/>
          </a:xfrm>
          <a:prstGeom prst="rect">
            <a:avLst/>
          </a:prstGeom>
          <a:noFill/>
        </p:spPr>
      </p:pic>
      <p:sp>
        <p:nvSpPr>
          <p:cNvPr id="13" name="Right Arrow 12"/>
          <p:cNvSpPr/>
          <p:nvPr/>
        </p:nvSpPr>
        <p:spPr>
          <a:xfrm flipH="1">
            <a:off x="3571868" y="4929198"/>
            <a:ext cx="2000264" cy="92869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Extrusion dies</a:t>
            </a:r>
            <a:endParaRPr lang="en-US" dirty="0"/>
          </a:p>
        </p:txBody>
      </p:sp>
      <p:sp>
        <p:nvSpPr>
          <p:cNvPr id="14" name="Rectangle 13"/>
          <p:cNvSpPr/>
          <p:nvPr/>
        </p:nvSpPr>
        <p:spPr>
          <a:xfrm>
            <a:off x="285720" y="2285992"/>
            <a:ext cx="7929618" cy="1928826"/>
          </a:xfrm>
          <a:prstGeom prst="rect">
            <a:avLst/>
          </a:prstGeom>
          <a:noFill/>
          <a:ln>
            <a:solidFill>
              <a:srgbClr val="C00000"/>
            </a:solidFill>
          </a:ln>
          <a:scene3d>
            <a:camera prst="orthographicFront">
              <a:rot lat="0" lon="21299999"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ounded Rectangular Callout 14"/>
          <p:cNvSpPr/>
          <p:nvPr/>
        </p:nvSpPr>
        <p:spPr>
          <a:xfrm>
            <a:off x="6357950" y="4714884"/>
            <a:ext cx="1928826" cy="642942"/>
          </a:xfrm>
          <a:prstGeom prst="wedgeRoundRectCallout">
            <a:avLst>
              <a:gd name="adj1" fmla="val -59770"/>
              <a:gd name="adj2" fmla="val -126026"/>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Some of extruded products for different industries</a:t>
            </a:r>
            <a:endParaRPr lang="en-US" sz="1400" dirty="0">
              <a:solidFill>
                <a:schemeClr val="tx1"/>
              </a:solidFill>
            </a:endParaRPr>
          </a:p>
        </p:txBody>
      </p:sp>
      <p:sp>
        <p:nvSpPr>
          <p:cNvPr id="16" name="Rectangle 2"/>
          <p:cNvSpPr txBox="1">
            <a:spLocks noChangeArrowheads="1"/>
          </p:cNvSpPr>
          <p:nvPr/>
        </p:nvSpPr>
        <p:spPr>
          <a:xfrm>
            <a:off x="366682" y="509566"/>
            <a:ext cx="7772400" cy="428620"/>
          </a:xfrm>
          <a:prstGeom prst="rect">
            <a:avLst/>
          </a:prstGeom>
        </p:spPr>
        <p:txBody>
          <a:bodyPr vert="horz" lIns="91440" tIns="45720" rIns="91440" bIns="45720" rtlCol="0" anchor="b">
            <a:noAutofit/>
          </a:bodyPr>
          <a:lstStyle/>
          <a:p>
            <a:pPr lvl="0">
              <a:spcBef>
                <a:spcPct val="0"/>
              </a:spcBef>
              <a:defRPr/>
            </a:pP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5.1 Extrusion </a:t>
            </a:r>
          </a:p>
          <a:p>
            <a:pPr lvl="0">
              <a:spcBef>
                <a:spcPct val="0"/>
              </a:spcBef>
              <a:defRPr/>
            </a:pPr>
            <a:r>
              <a:rPr lang="en-US" sz="2000" b="1" spc="-100" dirty="0" smtClean="0">
                <a:solidFill>
                  <a:schemeClr val="bg1">
                    <a:lumMod val="50000"/>
                  </a:schemeClr>
                </a:solidFill>
                <a:latin typeface="+mj-lt"/>
                <a:ea typeface="+mj-ea"/>
                <a:cs typeface="+mj-cs"/>
              </a:rPr>
              <a:t>5.1.1 Extrusion Technology</a:t>
            </a:r>
            <a:endParaRPr lang="en-US" sz="700" b="1" dirty="0" smtClean="0">
              <a:solidFill>
                <a:schemeClr val="bg1">
                  <a:lumMod val="50000"/>
                </a:schemeClr>
              </a:solidFill>
            </a:endParaRPr>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0E65857A-F541-4929-8613-B16DD1DAC114}" type="datetime1">
              <a:rPr lang="en-US" smtClean="0"/>
              <a:t>20/3/2017</a:t>
            </a:fld>
            <a:endParaRPr lang="en-US" dirty="0"/>
          </a:p>
        </p:txBody>
      </p:sp>
      <p:sp>
        <p:nvSpPr>
          <p:cNvPr id="8" name="Footer Placeholder 7"/>
          <p:cNvSpPr>
            <a:spLocks noGrp="1"/>
          </p:cNvSpPr>
          <p:nvPr>
            <p:ph type="ftr" sz="quarter" idx="11"/>
          </p:nvPr>
        </p:nvSpPr>
        <p:spPr/>
        <p:txBody>
          <a:bodyPr/>
          <a:lstStyle/>
          <a:p>
            <a:r>
              <a:rPr lang="en-US" smtClean="0"/>
              <a:t>Chapter 5: Extrusion and rod drawing - IE252 </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7</a:t>
            </a:fld>
            <a:endParaRPr lang="en-US" dirty="0"/>
          </a:p>
        </p:txBody>
      </p:sp>
      <p:sp>
        <p:nvSpPr>
          <p:cNvPr id="10" name="Rectangle 2"/>
          <p:cNvSpPr txBox="1">
            <a:spLocks noChangeArrowheads="1"/>
          </p:cNvSpPr>
          <p:nvPr/>
        </p:nvSpPr>
        <p:spPr>
          <a:xfrm>
            <a:off x="214282" y="357166"/>
            <a:ext cx="7772400" cy="428620"/>
          </a:xfrm>
          <a:prstGeom prst="rect">
            <a:avLst/>
          </a:prstGeom>
        </p:spPr>
        <p:txBody>
          <a:bodyPr vert="horz" lIns="91440" tIns="45720" rIns="91440" bIns="45720" rtlCol="0" anchor="b">
            <a:noAutofit/>
          </a:bodyPr>
          <a:lstStyle/>
          <a:p>
            <a:pPr lvl="0">
              <a:spcBef>
                <a:spcPct val="0"/>
              </a:spcBef>
              <a:defRPr/>
            </a:pPr>
            <a:endParaRPr lang="en-US" sz="700" b="1" dirty="0" smtClean="0">
              <a:solidFill>
                <a:schemeClr val="bg1">
                  <a:lumMod val="50000"/>
                </a:schemeClr>
              </a:solidFill>
            </a:endParaRPr>
          </a:p>
        </p:txBody>
      </p:sp>
      <p:sp>
        <p:nvSpPr>
          <p:cNvPr id="12" name="Rectangle 11"/>
          <p:cNvSpPr/>
          <p:nvPr/>
        </p:nvSpPr>
        <p:spPr>
          <a:xfrm>
            <a:off x="428596" y="785795"/>
            <a:ext cx="7786742" cy="1754326"/>
          </a:xfrm>
          <a:prstGeom prst="rect">
            <a:avLst/>
          </a:prstGeom>
        </p:spPr>
        <p:txBody>
          <a:bodyPr wrap="square">
            <a:spAutoFit/>
          </a:bodyPr>
          <a:lstStyle/>
          <a:p>
            <a:endParaRPr lang="en-US" dirty="0" smtClean="0"/>
          </a:p>
          <a:p>
            <a:r>
              <a:rPr lang="en-US" dirty="0" smtClean="0"/>
              <a:t>The extrusion process is classified based </a:t>
            </a:r>
            <a:r>
              <a:rPr lang="en-US" b="1" u="sng" dirty="0" smtClean="0">
                <a:solidFill>
                  <a:srgbClr val="C00000"/>
                </a:solidFill>
              </a:rPr>
              <a:t>on the type of cross-section </a:t>
            </a:r>
            <a:r>
              <a:rPr lang="en-US" dirty="0" smtClean="0"/>
              <a:t>into two categories:</a:t>
            </a:r>
          </a:p>
          <a:p>
            <a:pPr lvl="2">
              <a:buFont typeface="Wingdings" pitchFamily="2" charset="2"/>
              <a:buChar char="Ø"/>
            </a:pPr>
            <a:r>
              <a:rPr lang="en-US" dirty="0" smtClean="0"/>
              <a:t>Rod extrusion. </a:t>
            </a:r>
          </a:p>
          <a:p>
            <a:pPr lvl="2">
              <a:buFont typeface="Wingdings" pitchFamily="2" charset="2"/>
              <a:buChar char="Ø"/>
            </a:pPr>
            <a:r>
              <a:rPr lang="en-US" dirty="0" smtClean="0"/>
              <a:t>Tube extrusion (closed hollows of regular or irregular cross-sections).</a:t>
            </a:r>
          </a:p>
          <a:p>
            <a:r>
              <a:rPr lang="en-US" dirty="0" smtClean="0"/>
              <a:t>Both extrusion processes are carried out either as direct or indirect techniques.  </a:t>
            </a:r>
            <a:endParaRPr lang="en-US" b="1" i="1" dirty="0"/>
          </a:p>
        </p:txBody>
      </p:sp>
      <p:sp>
        <p:nvSpPr>
          <p:cNvPr id="16" name="Rectangle 2"/>
          <p:cNvSpPr txBox="1">
            <a:spLocks noChangeArrowheads="1"/>
          </p:cNvSpPr>
          <p:nvPr/>
        </p:nvSpPr>
        <p:spPr>
          <a:xfrm>
            <a:off x="366682" y="509566"/>
            <a:ext cx="7772400" cy="428620"/>
          </a:xfrm>
          <a:prstGeom prst="rect">
            <a:avLst/>
          </a:prstGeom>
        </p:spPr>
        <p:txBody>
          <a:bodyPr vert="horz" lIns="91440" tIns="45720" rIns="91440" bIns="45720" rtlCol="0" anchor="b">
            <a:noAutofit/>
          </a:bodyPr>
          <a:lstStyle/>
          <a:p>
            <a:pPr lvl="0">
              <a:spcBef>
                <a:spcPct val="0"/>
              </a:spcBef>
              <a:defRPr/>
            </a:pP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5.1 Extrusion</a:t>
            </a:r>
          </a:p>
          <a:p>
            <a:pPr lvl="0">
              <a:spcBef>
                <a:spcPct val="0"/>
              </a:spcBef>
              <a:defRPr/>
            </a:pPr>
            <a:r>
              <a:rPr lang="en-US" sz="2000" b="1" spc="-100" dirty="0" smtClean="0">
                <a:solidFill>
                  <a:schemeClr val="bg1">
                    <a:lumMod val="50000"/>
                  </a:schemeClr>
                </a:solidFill>
                <a:latin typeface="+mj-lt"/>
                <a:ea typeface="+mj-ea"/>
                <a:cs typeface="+mj-cs"/>
              </a:rPr>
              <a:t>5.1.2 Extrusion Processes </a:t>
            </a:r>
            <a:endParaRPr lang="en-US" sz="700" b="1" dirty="0" smtClean="0">
              <a:solidFill>
                <a:schemeClr val="bg1">
                  <a:lumMod val="50000"/>
                </a:schemeClr>
              </a:solidFill>
            </a:endParaRPr>
          </a:p>
        </p:txBody>
      </p:sp>
      <p:pic>
        <p:nvPicPr>
          <p:cNvPr id="27650" name="Picture 2"/>
          <p:cNvPicPr>
            <a:picLocks noChangeAspect="1" noChangeArrowheads="1"/>
          </p:cNvPicPr>
          <p:nvPr/>
        </p:nvPicPr>
        <p:blipFill>
          <a:blip r:embed="rId3"/>
          <a:srcRect l="18750" t="27832" r="23242" b="32617"/>
          <a:stretch>
            <a:fillRect/>
          </a:stretch>
        </p:blipFill>
        <p:spPr bwMode="auto">
          <a:xfrm>
            <a:off x="642910" y="2714620"/>
            <a:ext cx="7072362" cy="3857652"/>
          </a:xfrm>
          <a:prstGeom prst="rect">
            <a:avLst/>
          </a:prstGeom>
          <a:noFill/>
          <a:ln w="9525">
            <a:noFill/>
            <a:miter lim="800000"/>
            <a:headEnd/>
            <a:tailEnd/>
          </a:ln>
          <a:effectLst/>
        </p:spPr>
      </p:pic>
      <p:sp>
        <p:nvSpPr>
          <p:cNvPr id="17" name="TextBox 16"/>
          <p:cNvSpPr txBox="1"/>
          <p:nvPr/>
        </p:nvSpPr>
        <p:spPr>
          <a:xfrm>
            <a:off x="6500826" y="4214818"/>
            <a:ext cx="1428760" cy="646331"/>
          </a:xfrm>
          <a:prstGeom prst="rect">
            <a:avLst/>
          </a:prstGeom>
          <a:noFill/>
        </p:spPr>
        <p:txBody>
          <a:bodyPr wrap="square" rtlCol="0">
            <a:spAutoFit/>
          </a:bodyPr>
          <a:lstStyle/>
          <a:p>
            <a:r>
              <a:rPr lang="en-US" dirty="0" smtClean="0"/>
              <a:t>Direct Rod Extrusion</a:t>
            </a:r>
            <a:endParaRPr lang="en-US" dirty="0"/>
          </a:p>
        </p:txBody>
      </p:sp>
      <p:sp>
        <p:nvSpPr>
          <p:cNvPr id="18" name="TextBox 17"/>
          <p:cNvSpPr txBox="1"/>
          <p:nvPr/>
        </p:nvSpPr>
        <p:spPr>
          <a:xfrm>
            <a:off x="6500826" y="5357826"/>
            <a:ext cx="1428760" cy="646331"/>
          </a:xfrm>
          <a:prstGeom prst="rect">
            <a:avLst/>
          </a:prstGeom>
          <a:noFill/>
        </p:spPr>
        <p:txBody>
          <a:bodyPr wrap="square" rtlCol="0">
            <a:spAutoFit/>
          </a:bodyPr>
          <a:lstStyle/>
          <a:p>
            <a:r>
              <a:rPr lang="en-US" dirty="0" smtClean="0"/>
              <a:t>Indirect Rod Extrusion</a:t>
            </a:r>
            <a:endParaRPr lang="en-US" dirty="0"/>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01AE7998-4620-4EFE-B7D7-19904A869BBA}" type="datetime1">
              <a:rPr lang="en-US" smtClean="0"/>
              <a:t>20/3/2017</a:t>
            </a:fld>
            <a:endParaRPr lang="en-US" dirty="0"/>
          </a:p>
        </p:txBody>
      </p:sp>
      <p:sp>
        <p:nvSpPr>
          <p:cNvPr id="8" name="Footer Placeholder 7"/>
          <p:cNvSpPr>
            <a:spLocks noGrp="1"/>
          </p:cNvSpPr>
          <p:nvPr>
            <p:ph type="ftr" sz="quarter" idx="11"/>
          </p:nvPr>
        </p:nvSpPr>
        <p:spPr/>
        <p:txBody>
          <a:bodyPr/>
          <a:lstStyle/>
          <a:p>
            <a:r>
              <a:rPr lang="en-US" smtClean="0"/>
              <a:t>Chapter 5: Extrusion and rod drawing - IE252 </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8</a:t>
            </a:fld>
            <a:endParaRPr lang="en-US" dirty="0"/>
          </a:p>
        </p:txBody>
      </p:sp>
      <p:sp>
        <p:nvSpPr>
          <p:cNvPr id="10" name="Rectangle 2"/>
          <p:cNvSpPr txBox="1">
            <a:spLocks noChangeArrowheads="1"/>
          </p:cNvSpPr>
          <p:nvPr/>
        </p:nvSpPr>
        <p:spPr>
          <a:xfrm>
            <a:off x="214282" y="357166"/>
            <a:ext cx="7772400" cy="428620"/>
          </a:xfrm>
          <a:prstGeom prst="rect">
            <a:avLst/>
          </a:prstGeom>
        </p:spPr>
        <p:txBody>
          <a:bodyPr vert="horz" lIns="91440" tIns="45720" rIns="91440" bIns="45720" rtlCol="0" anchor="b">
            <a:noAutofit/>
          </a:bodyPr>
          <a:lstStyle/>
          <a:p>
            <a:pPr lvl="0">
              <a:spcBef>
                <a:spcPct val="0"/>
              </a:spcBef>
              <a:defRPr/>
            </a:pPr>
            <a:endParaRPr lang="en-US" sz="700" b="1" dirty="0" smtClean="0">
              <a:solidFill>
                <a:schemeClr val="bg1">
                  <a:lumMod val="50000"/>
                </a:schemeClr>
              </a:solidFill>
            </a:endParaRPr>
          </a:p>
        </p:txBody>
      </p:sp>
      <p:sp>
        <p:nvSpPr>
          <p:cNvPr id="12" name="Rectangle 11"/>
          <p:cNvSpPr/>
          <p:nvPr/>
        </p:nvSpPr>
        <p:spPr>
          <a:xfrm>
            <a:off x="428596" y="785795"/>
            <a:ext cx="7786742" cy="1754326"/>
          </a:xfrm>
          <a:prstGeom prst="rect">
            <a:avLst/>
          </a:prstGeom>
        </p:spPr>
        <p:txBody>
          <a:bodyPr wrap="square">
            <a:spAutoFit/>
          </a:bodyPr>
          <a:lstStyle/>
          <a:p>
            <a:endParaRPr lang="en-US" dirty="0" smtClean="0"/>
          </a:p>
          <a:p>
            <a:r>
              <a:rPr lang="en-US" dirty="0" smtClean="0"/>
              <a:t>The extrusion process is classified based </a:t>
            </a:r>
            <a:r>
              <a:rPr lang="en-US" b="1" u="sng" dirty="0" smtClean="0">
                <a:solidFill>
                  <a:srgbClr val="C00000"/>
                </a:solidFill>
              </a:rPr>
              <a:t>on the type of cross-section </a:t>
            </a:r>
            <a:r>
              <a:rPr lang="en-US" dirty="0" smtClean="0"/>
              <a:t>into two categories:</a:t>
            </a:r>
          </a:p>
          <a:p>
            <a:pPr lvl="2">
              <a:buFont typeface="Wingdings" pitchFamily="2" charset="2"/>
              <a:buChar char="Ø"/>
            </a:pPr>
            <a:r>
              <a:rPr lang="en-US" dirty="0" smtClean="0"/>
              <a:t>Rod extrusion. </a:t>
            </a:r>
          </a:p>
          <a:p>
            <a:pPr lvl="2">
              <a:buFont typeface="Wingdings" pitchFamily="2" charset="2"/>
              <a:buChar char="Ø"/>
            </a:pPr>
            <a:r>
              <a:rPr lang="en-US" dirty="0" smtClean="0"/>
              <a:t>Tube extrusion (closed hollows of regular or irregular cross-sections).</a:t>
            </a:r>
          </a:p>
          <a:p>
            <a:r>
              <a:rPr lang="en-US" dirty="0" smtClean="0"/>
              <a:t>Both extrusion processes are carried out either as direct or indirect techniques.  </a:t>
            </a:r>
            <a:endParaRPr lang="en-US" b="1" i="1" dirty="0"/>
          </a:p>
        </p:txBody>
      </p:sp>
      <p:sp>
        <p:nvSpPr>
          <p:cNvPr id="16" name="Rectangle 2"/>
          <p:cNvSpPr txBox="1">
            <a:spLocks noChangeArrowheads="1"/>
          </p:cNvSpPr>
          <p:nvPr/>
        </p:nvSpPr>
        <p:spPr>
          <a:xfrm>
            <a:off x="366682" y="509566"/>
            <a:ext cx="7772400" cy="428620"/>
          </a:xfrm>
          <a:prstGeom prst="rect">
            <a:avLst/>
          </a:prstGeom>
        </p:spPr>
        <p:txBody>
          <a:bodyPr vert="horz" lIns="91440" tIns="45720" rIns="91440" bIns="45720" rtlCol="0" anchor="b">
            <a:noAutofit/>
          </a:bodyPr>
          <a:lstStyle/>
          <a:p>
            <a:pPr lvl="0">
              <a:spcBef>
                <a:spcPct val="0"/>
              </a:spcBef>
              <a:defRPr/>
            </a:pP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5.1 Extrusion</a:t>
            </a:r>
          </a:p>
          <a:p>
            <a:pPr lvl="0">
              <a:spcBef>
                <a:spcPct val="0"/>
              </a:spcBef>
              <a:defRPr/>
            </a:pPr>
            <a:r>
              <a:rPr lang="en-US" sz="2000" b="1" spc="-100" dirty="0" smtClean="0">
                <a:solidFill>
                  <a:schemeClr val="bg1">
                    <a:lumMod val="50000"/>
                  </a:schemeClr>
                </a:solidFill>
                <a:latin typeface="+mj-lt"/>
                <a:ea typeface="+mj-ea"/>
                <a:cs typeface="+mj-cs"/>
              </a:rPr>
              <a:t>5.1.2 Extrusion Processes </a:t>
            </a:r>
            <a:endParaRPr lang="en-US" sz="700" b="1" dirty="0" smtClean="0">
              <a:solidFill>
                <a:schemeClr val="bg1">
                  <a:lumMod val="50000"/>
                </a:schemeClr>
              </a:solidFill>
            </a:endParaRPr>
          </a:p>
        </p:txBody>
      </p:sp>
      <p:sp>
        <p:nvSpPr>
          <p:cNvPr id="17" name="TextBox 16"/>
          <p:cNvSpPr txBox="1"/>
          <p:nvPr/>
        </p:nvSpPr>
        <p:spPr>
          <a:xfrm>
            <a:off x="6500826" y="4214818"/>
            <a:ext cx="1428760" cy="646331"/>
          </a:xfrm>
          <a:prstGeom prst="rect">
            <a:avLst/>
          </a:prstGeom>
          <a:noFill/>
        </p:spPr>
        <p:txBody>
          <a:bodyPr wrap="square" rtlCol="0">
            <a:spAutoFit/>
          </a:bodyPr>
          <a:lstStyle/>
          <a:p>
            <a:r>
              <a:rPr lang="en-US" dirty="0" smtClean="0"/>
              <a:t>Direct  Tube Extrusion</a:t>
            </a:r>
            <a:endParaRPr lang="en-US" dirty="0"/>
          </a:p>
        </p:txBody>
      </p:sp>
      <p:sp>
        <p:nvSpPr>
          <p:cNvPr id="18" name="TextBox 17"/>
          <p:cNvSpPr txBox="1"/>
          <p:nvPr/>
        </p:nvSpPr>
        <p:spPr>
          <a:xfrm>
            <a:off x="6500826" y="5357826"/>
            <a:ext cx="1428760" cy="923330"/>
          </a:xfrm>
          <a:prstGeom prst="rect">
            <a:avLst/>
          </a:prstGeom>
          <a:noFill/>
        </p:spPr>
        <p:txBody>
          <a:bodyPr wrap="square" rtlCol="0">
            <a:spAutoFit/>
          </a:bodyPr>
          <a:lstStyle/>
          <a:p>
            <a:r>
              <a:rPr lang="en-US" dirty="0" smtClean="0"/>
              <a:t>Indirect  Tube  Extrusion</a:t>
            </a:r>
            <a:endParaRPr lang="en-US" dirty="0"/>
          </a:p>
        </p:txBody>
      </p:sp>
      <p:pic>
        <p:nvPicPr>
          <p:cNvPr id="28674" name="Picture 2"/>
          <p:cNvPicPr>
            <a:picLocks noChangeAspect="1" noChangeArrowheads="1"/>
          </p:cNvPicPr>
          <p:nvPr/>
        </p:nvPicPr>
        <p:blipFill>
          <a:blip r:embed="rId3"/>
          <a:srcRect l="20508" t="35156" r="32617" b="27490"/>
          <a:stretch>
            <a:fillRect/>
          </a:stretch>
        </p:blipFill>
        <p:spPr bwMode="auto">
          <a:xfrm>
            <a:off x="285720" y="2500306"/>
            <a:ext cx="6163278" cy="3929090"/>
          </a:xfrm>
          <a:prstGeom prst="rect">
            <a:avLst/>
          </a:prstGeom>
          <a:noFill/>
          <a:ln w="9525">
            <a:noFill/>
            <a:miter lim="800000"/>
            <a:headEnd/>
            <a:tailEnd/>
          </a:ln>
          <a:effectLst/>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0922028B-7DE4-4218-85CD-EBF42AC44A82}" type="datetime1">
              <a:rPr lang="en-US" smtClean="0"/>
              <a:t>20/3/2017</a:t>
            </a:fld>
            <a:endParaRPr lang="en-US" dirty="0"/>
          </a:p>
        </p:txBody>
      </p:sp>
      <p:sp>
        <p:nvSpPr>
          <p:cNvPr id="8" name="Footer Placeholder 7"/>
          <p:cNvSpPr>
            <a:spLocks noGrp="1"/>
          </p:cNvSpPr>
          <p:nvPr>
            <p:ph type="ftr" sz="quarter" idx="11"/>
          </p:nvPr>
        </p:nvSpPr>
        <p:spPr/>
        <p:txBody>
          <a:bodyPr/>
          <a:lstStyle/>
          <a:p>
            <a:r>
              <a:rPr lang="en-US" smtClean="0"/>
              <a:t>Chapter 5: Extrusion and rod drawing - IE252 </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9</a:t>
            </a:fld>
            <a:endParaRPr lang="en-US" dirty="0"/>
          </a:p>
        </p:txBody>
      </p:sp>
      <p:sp>
        <p:nvSpPr>
          <p:cNvPr id="10" name="Rectangle 2"/>
          <p:cNvSpPr txBox="1">
            <a:spLocks noChangeArrowheads="1"/>
          </p:cNvSpPr>
          <p:nvPr/>
        </p:nvSpPr>
        <p:spPr>
          <a:xfrm>
            <a:off x="214282" y="357166"/>
            <a:ext cx="7772400" cy="428620"/>
          </a:xfrm>
          <a:prstGeom prst="rect">
            <a:avLst/>
          </a:prstGeom>
        </p:spPr>
        <p:txBody>
          <a:bodyPr vert="horz" lIns="91440" tIns="45720" rIns="91440" bIns="45720" rtlCol="0" anchor="b">
            <a:noAutofit/>
          </a:bodyPr>
          <a:lstStyle/>
          <a:p>
            <a:pPr lvl="0">
              <a:spcBef>
                <a:spcPct val="0"/>
              </a:spcBef>
              <a:defRPr/>
            </a:pPr>
            <a:endParaRPr lang="en-US" sz="700" b="1" dirty="0" smtClean="0">
              <a:solidFill>
                <a:schemeClr val="bg1">
                  <a:lumMod val="50000"/>
                </a:schemeClr>
              </a:solidFill>
            </a:endParaRPr>
          </a:p>
        </p:txBody>
      </p:sp>
      <p:sp>
        <p:nvSpPr>
          <p:cNvPr id="12" name="Rectangle 11"/>
          <p:cNvSpPr/>
          <p:nvPr/>
        </p:nvSpPr>
        <p:spPr>
          <a:xfrm>
            <a:off x="428596" y="785795"/>
            <a:ext cx="7786742" cy="1754326"/>
          </a:xfrm>
          <a:prstGeom prst="rect">
            <a:avLst/>
          </a:prstGeom>
        </p:spPr>
        <p:txBody>
          <a:bodyPr wrap="square">
            <a:spAutoFit/>
          </a:bodyPr>
          <a:lstStyle/>
          <a:p>
            <a:endParaRPr lang="en-US" dirty="0" smtClean="0"/>
          </a:p>
          <a:p>
            <a:r>
              <a:rPr lang="en-US" dirty="0" smtClean="0"/>
              <a:t>The extrusion process is classified based </a:t>
            </a:r>
            <a:r>
              <a:rPr lang="en-US" b="1" u="sng" dirty="0" smtClean="0">
                <a:solidFill>
                  <a:srgbClr val="C00000"/>
                </a:solidFill>
              </a:rPr>
              <a:t>on the type of cross-section </a:t>
            </a:r>
            <a:r>
              <a:rPr lang="en-US" dirty="0" smtClean="0"/>
              <a:t>into two categories:</a:t>
            </a:r>
          </a:p>
          <a:p>
            <a:pPr lvl="2">
              <a:buFont typeface="Wingdings" pitchFamily="2" charset="2"/>
              <a:buChar char="Ø"/>
            </a:pPr>
            <a:r>
              <a:rPr lang="en-US" dirty="0" smtClean="0"/>
              <a:t>Rod extrusion. </a:t>
            </a:r>
          </a:p>
          <a:p>
            <a:pPr lvl="2">
              <a:buFont typeface="Wingdings" pitchFamily="2" charset="2"/>
              <a:buChar char="Ø"/>
            </a:pPr>
            <a:r>
              <a:rPr lang="en-US" dirty="0" smtClean="0"/>
              <a:t>Tube extrusion (closed hollows of regular or irregular cross-sections).</a:t>
            </a:r>
          </a:p>
          <a:p>
            <a:r>
              <a:rPr lang="en-US" dirty="0" smtClean="0"/>
              <a:t>Both extrusion processes are carried out either as direct or indirect techniques.  </a:t>
            </a:r>
            <a:endParaRPr lang="en-US" b="1" i="1" dirty="0"/>
          </a:p>
        </p:txBody>
      </p:sp>
      <p:sp>
        <p:nvSpPr>
          <p:cNvPr id="16" name="Rectangle 2"/>
          <p:cNvSpPr txBox="1">
            <a:spLocks noChangeArrowheads="1"/>
          </p:cNvSpPr>
          <p:nvPr/>
        </p:nvSpPr>
        <p:spPr>
          <a:xfrm>
            <a:off x="366682" y="509566"/>
            <a:ext cx="7772400" cy="428620"/>
          </a:xfrm>
          <a:prstGeom prst="rect">
            <a:avLst/>
          </a:prstGeom>
        </p:spPr>
        <p:txBody>
          <a:bodyPr vert="horz" lIns="91440" tIns="45720" rIns="91440" bIns="45720" rtlCol="0" anchor="b">
            <a:noAutofit/>
          </a:bodyPr>
          <a:lstStyle/>
          <a:p>
            <a:pPr lvl="0">
              <a:spcBef>
                <a:spcPct val="0"/>
              </a:spcBef>
              <a:defRPr/>
            </a:pP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5.1 Extrusion</a:t>
            </a:r>
          </a:p>
          <a:p>
            <a:pPr lvl="0">
              <a:spcBef>
                <a:spcPct val="0"/>
              </a:spcBef>
              <a:defRPr/>
            </a:pPr>
            <a:r>
              <a:rPr lang="en-US" sz="2000" b="1" spc="-100" dirty="0" smtClean="0">
                <a:solidFill>
                  <a:schemeClr val="bg1">
                    <a:lumMod val="50000"/>
                  </a:schemeClr>
                </a:solidFill>
                <a:latin typeface="+mj-lt"/>
                <a:ea typeface="+mj-ea"/>
                <a:cs typeface="+mj-cs"/>
              </a:rPr>
              <a:t>5.1.2 Extrusion Processes </a:t>
            </a:r>
            <a:endParaRPr lang="en-US" sz="700" b="1" dirty="0" smtClean="0">
              <a:solidFill>
                <a:schemeClr val="bg1">
                  <a:lumMod val="50000"/>
                </a:schemeClr>
              </a:solidFill>
            </a:endParaRPr>
          </a:p>
        </p:txBody>
      </p:sp>
      <p:sp>
        <p:nvSpPr>
          <p:cNvPr id="18" name="TextBox 17"/>
          <p:cNvSpPr txBox="1"/>
          <p:nvPr/>
        </p:nvSpPr>
        <p:spPr>
          <a:xfrm>
            <a:off x="4929190" y="4500570"/>
            <a:ext cx="1428760" cy="646331"/>
          </a:xfrm>
          <a:prstGeom prst="rect">
            <a:avLst/>
          </a:prstGeom>
          <a:noFill/>
        </p:spPr>
        <p:txBody>
          <a:bodyPr wrap="square" rtlCol="0">
            <a:spAutoFit/>
          </a:bodyPr>
          <a:lstStyle/>
          <a:p>
            <a:r>
              <a:rPr lang="en-US" dirty="0" smtClean="0"/>
              <a:t>Can  Extrusion</a:t>
            </a:r>
            <a:endParaRPr lang="en-US" dirty="0"/>
          </a:p>
        </p:txBody>
      </p:sp>
      <p:pic>
        <p:nvPicPr>
          <p:cNvPr id="29698" name="Picture 2"/>
          <p:cNvPicPr>
            <a:picLocks noChangeAspect="1" noChangeArrowheads="1"/>
          </p:cNvPicPr>
          <p:nvPr/>
        </p:nvPicPr>
        <p:blipFill>
          <a:blip r:embed="rId3"/>
          <a:srcRect l="21093" t="42481" r="55469" b="24560"/>
          <a:stretch>
            <a:fillRect/>
          </a:stretch>
        </p:blipFill>
        <p:spPr bwMode="auto">
          <a:xfrm>
            <a:off x="1428728" y="2928933"/>
            <a:ext cx="3143272" cy="3536181"/>
          </a:xfrm>
          <a:prstGeom prst="rect">
            <a:avLst/>
          </a:prstGeom>
          <a:noFill/>
          <a:ln w="9525">
            <a:noFill/>
            <a:miter lim="800000"/>
            <a:headEnd/>
            <a:tailEnd/>
          </a:ln>
          <a:effectLst/>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5455</TotalTime>
  <Words>3116</Words>
  <Application>Microsoft Office PowerPoint</Application>
  <PresentationFormat>On-screen Show (4:3)</PresentationFormat>
  <Paragraphs>608</Paragraphs>
  <Slides>45</Slides>
  <Notes>45</Notes>
  <HiddenSlides>0</HiddenSlides>
  <MMClips>0</MMClips>
  <ScaleCrop>false</ScaleCrop>
  <HeadingPairs>
    <vt:vector size="6" baseType="variant">
      <vt:variant>
        <vt:lpstr>Theme</vt:lpstr>
      </vt:variant>
      <vt:variant>
        <vt:i4>1</vt:i4>
      </vt:variant>
      <vt:variant>
        <vt:lpstr>Embedded OLE Servers</vt:lpstr>
      </vt:variant>
      <vt:variant>
        <vt:i4>3</vt:i4>
      </vt:variant>
      <vt:variant>
        <vt:lpstr>Slide Titles</vt:lpstr>
      </vt:variant>
      <vt:variant>
        <vt:i4>45</vt:i4>
      </vt:variant>
    </vt:vector>
  </HeadingPairs>
  <TitlesOfParts>
    <vt:vector size="49" baseType="lpstr">
      <vt:lpstr>Adjacency</vt:lpstr>
      <vt:lpstr>معادلة</vt:lpstr>
      <vt:lpstr>Microsoft Equation 3.0</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King Saud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8</dc:title>
  <dc:creator>User</dc:creator>
  <cp:lastModifiedBy>User</cp:lastModifiedBy>
  <cp:revision>361</cp:revision>
  <dcterms:created xsi:type="dcterms:W3CDTF">2013-11-11T18:21:24Z</dcterms:created>
  <dcterms:modified xsi:type="dcterms:W3CDTF">2017-03-20T09:07:40Z</dcterms:modified>
</cp:coreProperties>
</file>