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300" r:id="rId3"/>
    <p:sldId id="258" r:id="rId4"/>
    <p:sldId id="259" r:id="rId5"/>
    <p:sldId id="260" r:id="rId6"/>
    <p:sldId id="301" r:id="rId7"/>
    <p:sldId id="302" r:id="rId8"/>
    <p:sldId id="303" r:id="rId9"/>
    <p:sldId id="261" r:id="rId10"/>
    <p:sldId id="30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11" r:id="rId35"/>
    <p:sldId id="285" r:id="rId36"/>
    <p:sldId id="286" r:id="rId37"/>
    <p:sldId id="287" r:id="rId38"/>
    <p:sldId id="288" r:id="rId39"/>
    <p:sldId id="289" r:id="rId40"/>
    <p:sldId id="312" r:id="rId41"/>
    <p:sldId id="313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14" r:id="rId50"/>
    <p:sldId id="315" r:id="rId51"/>
    <p:sldId id="297" r:id="rId52"/>
    <p:sldId id="298" r:id="rId53"/>
    <p:sldId id="299" r:id="rId54"/>
    <p:sldId id="316" r:id="rId55"/>
    <p:sldId id="317" r:id="rId56"/>
    <p:sldId id="31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971B3-5E77-4BED-8299-28CD3117F040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F0174-87F9-44D9-812F-34D0D4042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3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F0174-87F9-44D9-812F-34D0D40423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02E5-54EE-4AF1-9036-27CEFF7672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02E5-54EE-4AF1-9036-27CEFF76727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DD3F83-9A70-400A-9422-8D9691AEF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B01310-3DA6-403B-AC87-FDD3DD3E6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3773-E6F9-46B9-B018-9A374BAE57FC}" type="datetimeFigureOut">
              <a:rPr lang="en-US" smtClean="0"/>
              <a:pPr/>
              <a:t>20/11/2016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65FE-1C05-4EBF-9951-90A5E89F6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/>
              <a:t>Chapter </a:t>
            </a:r>
            <a:r>
              <a:rPr lang="en-US" smtClean="0"/>
              <a:t>5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Laws of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26840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510411" cy="182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9144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First Law</a:t>
            </a:r>
            <a:endParaRPr lang="en-US" sz="4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4076700"/>
            <a:ext cx="539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1054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943600"/>
            <a:ext cx="2984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Inertial Frames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Any reference frame that moves with constant velocity relative to an inertial frame is itself an inertial frame</a:t>
            </a:r>
          </a:p>
          <a:p>
            <a:r>
              <a:rPr lang="en-US" sz="2800"/>
              <a:t>A reference frame that moves with constant velocity relative to the distant stars is the best approximation of an inertial frame</a:t>
            </a:r>
          </a:p>
          <a:p>
            <a:pPr lvl="1"/>
            <a:r>
              <a:rPr lang="en-US" sz="2400"/>
              <a:t>We can consider the Earth to be such an inertial frame although it has a small centripetal acceleration associated with its motion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Inertia and Mass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tendency of an object to resist any attempt to change its velocity is called </a:t>
            </a:r>
            <a:r>
              <a:rPr lang="en-US" b="1" i="1" dirty="0" smtClean="0"/>
              <a:t>inertia</a:t>
            </a:r>
            <a:endParaRPr lang="en-US" dirty="0" smtClean="0"/>
          </a:p>
          <a:p>
            <a:endParaRPr lang="en-US" b="1" i="1" dirty="0"/>
          </a:p>
          <a:p>
            <a:r>
              <a:rPr lang="en-US" b="1" i="1" dirty="0" smtClean="0"/>
              <a:t>Mass</a:t>
            </a:r>
            <a:r>
              <a:rPr lang="en-US" dirty="0" smtClean="0"/>
              <a:t> </a:t>
            </a:r>
            <a:r>
              <a:rPr lang="en-US" dirty="0"/>
              <a:t>is that property of an object that specifies how much resistance an object exhibits to changes in its velocity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Mass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Mass is an inherent property of an object</a:t>
            </a:r>
          </a:p>
          <a:p>
            <a:pPr>
              <a:lnSpc>
                <a:spcPct val="90000"/>
              </a:lnSpc>
            </a:pPr>
            <a:r>
              <a:rPr lang="en-US"/>
              <a:t>Mass is independent of the object’s surroundings</a:t>
            </a:r>
          </a:p>
          <a:p>
            <a:pPr>
              <a:lnSpc>
                <a:spcPct val="90000"/>
              </a:lnSpc>
            </a:pPr>
            <a:r>
              <a:rPr lang="en-US"/>
              <a:t>Mass is independent of the method used to measure it</a:t>
            </a:r>
          </a:p>
          <a:p>
            <a:pPr>
              <a:lnSpc>
                <a:spcPct val="90000"/>
              </a:lnSpc>
            </a:pPr>
            <a:r>
              <a:rPr lang="en-US"/>
              <a:t>Mass is a scalar quantity</a:t>
            </a:r>
          </a:p>
          <a:p>
            <a:pPr>
              <a:lnSpc>
                <a:spcPct val="90000"/>
              </a:lnSpc>
            </a:pPr>
            <a:r>
              <a:rPr lang="en-US"/>
              <a:t>The SI unit of mass is kg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vs. Weight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Mass and weight are two different </a:t>
            </a:r>
            <a:r>
              <a:rPr lang="en-US" dirty="0" smtClean="0"/>
              <a:t>quantities</a:t>
            </a:r>
          </a:p>
          <a:p>
            <a:endParaRPr lang="en-US" dirty="0"/>
          </a:p>
          <a:p>
            <a:r>
              <a:rPr lang="en-US" dirty="0"/>
              <a:t>Weight is equal to the magnitude of the gravitational force exerted on the object</a:t>
            </a:r>
          </a:p>
          <a:p>
            <a:pPr lvl="1"/>
            <a:r>
              <a:rPr lang="en-US" dirty="0"/>
              <a:t>Weight will vary with location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Newton’s Third Law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two objects interact, the force </a:t>
            </a:r>
            <a:r>
              <a:rPr lang="en-US" b="1" dirty="0"/>
              <a:t>F</a:t>
            </a:r>
            <a:r>
              <a:rPr lang="en-US" baseline="-25000" dirty="0"/>
              <a:t>12</a:t>
            </a:r>
            <a:r>
              <a:rPr lang="en-US" dirty="0"/>
              <a:t> exerted by object 1 on object 2 is equal in magnitude and opposite in direction to the force </a:t>
            </a:r>
            <a:r>
              <a:rPr lang="en-US" b="1" dirty="0"/>
              <a:t>F</a:t>
            </a:r>
            <a:r>
              <a:rPr lang="en-US" baseline="-25000" dirty="0"/>
              <a:t>21</a:t>
            </a:r>
            <a:r>
              <a:rPr lang="en-US" dirty="0"/>
              <a:t> exerted by object 2 on object 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b="1" dirty="0"/>
              <a:t>F</a:t>
            </a:r>
            <a:r>
              <a:rPr lang="en-US" baseline="-25000" dirty="0"/>
              <a:t>12</a:t>
            </a:r>
            <a:r>
              <a:rPr lang="en-US" dirty="0"/>
              <a:t>  = - </a:t>
            </a:r>
            <a:r>
              <a:rPr lang="en-US" b="1" dirty="0"/>
              <a:t>F</a:t>
            </a:r>
            <a:r>
              <a:rPr lang="en-US" baseline="-25000" dirty="0"/>
              <a:t>21</a:t>
            </a:r>
          </a:p>
          <a:p>
            <a:pPr lvl="1"/>
            <a:r>
              <a:rPr lang="en-US" dirty="0"/>
              <a:t>Note on notation:  </a:t>
            </a:r>
            <a:r>
              <a:rPr lang="en-US" b="1" dirty="0"/>
              <a:t>F</a:t>
            </a:r>
            <a:r>
              <a:rPr lang="en-US" baseline="-25000" dirty="0"/>
              <a:t>AB</a:t>
            </a:r>
            <a:r>
              <a:rPr lang="en-US" dirty="0"/>
              <a:t> is the force exerted by A on 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Newton’s Third Law, Alternative Statements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Forces always occur in pairs</a:t>
            </a:r>
          </a:p>
          <a:p>
            <a:pPr>
              <a:lnSpc>
                <a:spcPct val="90000"/>
              </a:lnSpc>
            </a:pPr>
            <a:r>
              <a:rPr lang="en-US" sz="2800"/>
              <a:t>A single isolated force cannot exist</a:t>
            </a:r>
          </a:p>
          <a:p>
            <a:pPr>
              <a:lnSpc>
                <a:spcPct val="90000"/>
              </a:lnSpc>
            </a:pPr>
            <a:r>
              <a:rPr lang="en-US" sz="2800"/>
              <a:t>The action force is equal in magnitude to the reaction force and opposite in direction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of the forces is the action force, the other is the reaction force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doesn’t matter which is considered the action and which the reaction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action and reaction forces must act on different objects and be of the same type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Action-Reaction Examples,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force </a:t>
            </a:r>
            <a:r>
              <a:rPr lang="en-US" sz="2800" b="1"/>
              <a:t>F</a:t>
            </a:r>
            <a:r>
              <a:rPr lang="en-US" sz="2800" baseline="-25000"/>
              <a:t>12</a:t>
            </a:r>
            <a:r>
              <a:rPr lang="en-US" sz="2800"/>
              <a:t> exerted by object 1 on object 2 is equal in magnitude and opposite in direction to </a:t>
            </a:r>
            <a:r>
              <a:rPr lang="en-US" sz="2800" b="1"/>
              <a:t>F</a:t>
            </a:r>
            <a:r>
              <a:rPr lang="en-US" sz="2800" baseline="-25000"/>
              <a:t>21</a:t>
            </a:r>
            <a:r>
              <a:rPr lang="en-US" sz="2800"/>
              <a:t> exerted by object 2 on object 1</a:t>
            </a:r>
          </a:p>
          <a:p>
            <a:r>
              <a:rPr lang="en-US" sz="2800" b="1"/>
              <a:t>F</a:t>
            </a:r>
            <a:r>
              <a:rPr lang="en-US" sz="2800" baseline="-25000"/>
              <a:t>12</a:t>
            </a:r>
            <a:r>
              <a:rPr lang="en-US" sz="2800"/>
              <a:t>  = - </a:t>
            </a:r>
            <a:r>
              <a:rPr lang="en-US" sz="2800" b="1"/>
              <a:t>F</a:t>
            </a:r>
            <a:r>
              <a:rPr lang="en-US" sz="2800" baseline="-25000"/>
              <a:t>21</a:t>
            </a:r>
            <a:endParaRPr lang="en-US" sz="2800"/>
          </a:p>
        </p:txBody>
      </p:sp>
      <p:pic>
        <p:nvPicPr>
          <p:cNvPr id="27653" name="Picture 5" descr=" 0505a.jpg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419350"/>
            <a:ext cx="3810000" cy="3309938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Action-Reaction Examples,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2306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normal force (table on monitor) is the reaction of the force the monitor exerts on the table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Normal means perpendicular, in this case</a:t>
            </a:r>
          </a:p>
          <a:p>
            <a:pPr>
              <a:lnSpc>
                <a:spcPct val="90000"/>
              </a:lnSpc>
            </a:pPr>
            <a:r>
              <a:rPr lang="en-US" sz="2400"/>
              <a:t>The action (</a:t>
            </a:r>
            <a:r>
              <a:rPr lang="en-US" sz="2400" b="1"/>
              <a:t>F</a:t>
            </a:r>
            <a:r>
              <a:rPr lang="en-US" sz="2400" baseline="-25000"/>
              <a:t>g</a:t>
            </a:r>
            <a:r>
              <a:rPr lang="en-US" sz="2400"/>
              <a:t>, Earth on monitor) force is equal in magnitude and opposite in direction to the reaction force, the force the monitor exerts on the Earth</a:t>
            </a:r>
          </a:p>
        </p:txBody>
      </p:sp>
      <p:pic>
        <p:nvPicPr>
          <p:cNvPr id="28677" name="Picture 5" descr=" 0506a.jpg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528888"/>
            <a:ext cx="3810000" cy="3090862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Newton’s Second Law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viewed from an inertial frame, the acceleration of an object is directly proportional to the net force acting on it and inversely proportional to its </a:t>
            </a:r>
            <a:r>
              <a:rPr lang="en-US" dirty="0" smtClean="0"/>
              <a:t>mass</a:t>
            </a:r>
          </a:p>
          <a:p>
            <a:endParaRPr lang="en-US" dirty="0"/>
          </a:p>
          <a:p>
            <a:pPr lvl="1"/>
            <a:r>
              <a:rPr lang="en-US" dirty="0"/>
              <a:t>Force is the cause of change in motion, as measured by the </a:t>
            </a:r>
            <a:r>
              <a:rPr lang="en-US" dirty="0" smtClean="0"/>
              <a:t>acceleration</a:t>
            </a:r>
          </a:p>
          <a:p>
            <a:pPr lvl="1"/>
            <a:endParaRPr lang="en-US" dirty="0"/>
          </a:p>
          <a:p>
            <a:r>
              <a:rPr lang="en-US" dirty="0"/>
              <a:t>Algebraically, 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b="1" dirty="0"/>
              <a:t>F</a:t>
            </a:r>
            <a:r>
              <a:rPr lang="en-US" dirty="0"/>
              <a:t> = </a:t>
            </a:r>
            <a:r>
              <a:rPr lang="en-US" i="1" dirty="0"/>
              <a:t>m </a:t>
            </a:r>
            <a:r>
              <a:rPr lang="en-US" b="1" dirty="0"/>
              <a:t>a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4267200" cy="838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Force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en-US" dirty="0" smtClean="0"/>
              <a:t>What is force?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 smtClean="0"/>
              <a:t>It is a push or pull which changes or tries to change the state of an object.</a:t>
            </a:r>
            <a:endParaRPr lang="en-US" dirty="0"/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 smtClean="0"/>
              <a:t>Does non living exert force?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 smtClean="0"/>
              <a:t>Yes,  the force exerted by wind, the force exerted by rope on the hanging object etc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dirty="0" smtClean="0"/>
              <a:t>SI unit of force is Newton. Force is vector quantity.</a:t>
            </a:r>
          </a:p>
          <a:p>
            <a:pPr marL="571500" indent="-571500" algn="just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Newton’s Second Law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Symbol" pitchFamily="18" charset="2"/>
              </a:rPr>
              <a:t>S</a:t>
            </a:r>
            <a:r>
              <a:rPr lang="en-US" b="1"/>
              <a:t>F</a:t>
            </a:r>
            <a:r>
              <a:rPr lang="en-US"/>
              <a:t> is the net force</a:t>
            </a:r>
          </a:p>
          <a:p>
            <a:pPr lvl="1">
              <a:lnSpc>
                <a:spcPct val="90000"/>
              </a:lnSpc>
            </a:pPr>
            <a:r>
              <a:rPr lang="en-US"/>
              <a:t>This is the vector sum of all the forces acting on the object</a:t>
            </a:r>
          </a:p>
          <a:p>
            <a:pPr>
              <a:lnSpc>
                <a:spcPct val="90000"/>
              </a:lnSpc>
            </a:pPr>
            <a:r>
              <a:rPr lang="en-US"/>
              <a:t>Newton’s Second Law can be expressed in terms of components: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Symbol" pitchFamily="18" charset="2"/>
              </a:rPr>
              <a:t>S</a:t>
            </a:r>
            <a:r>
              <a:rPr lang="en-US" i="1"/>
              <a:t>F</a:t>
            </a:r>
            <a:r>
              <a:rPr lang="en-US" i="1" baseline="-25000"/>
              <a:t>x</a:t>
            </a:r>
            <a:r>
              <a:rPr lang="en-US" i="1"/>
              <a:t> </a:t>
            </a:r>
            <a:r>
              <a:rPr lang="en-US"/>
              <a:t>=</a:t>
            </a:r>
            <a:r>
              <a:rPr lang="en-US" i="1"/>
              <a:t> m a</a:t>
            </a:r>
            <a:r>
              <a:rPr lang="en-US" i="1" baseline="-25000"/>
              <a:t>x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Symbol" pitchFamily="18" charset="2"/>
              </a:rPr>
              <a:t>S</a:t>
            </a:r>
            <a:r>
              <a:rPr lang="en-US" i="1"/>
              <a:t>F</a:t>
            </a:r>
            <a:r>
              <a:rPr lang="en-US" i="1" baseline="-25000"/>
              <a:t>y</a:t>
            </a:r>
            <a:r>
              <a:rPr lang="en-US"/>
              <a:t> = </a:t>
            </a:r>
            <a:r>
              <a:rPr lang="en-US" i="1"/>
              <a:t>m a</a:t>
            </a:r>
            <a:r>
              <a:rPr lang="en-US" i="1" baseline="-25000"/>
              <a:t>y</a:t>
            </a:r>
            <a:endParaRPr lang="en-US" i="1">
              <a:latin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latin typeface="Symbol" pitchFamily="18" charset="2"/>
              </a:rPr>
              <a:t>S</a:t>
            </a:r>
            <a:r>
              <a:rPr lang="en-US" i="1"/>
              <a:t>F</a:t>
            </a:r>
            <a:r>
              <a:rPr lang="en-US" i="1" baseline="-25000"/>
              <a:t>z</a:t>
            </a:r>
            <a:r>
              <a:rPr lang="en-US"/>
              <a:t> = </a:t>
            </a:r>
            <a:r>
              <a:rPr lang="en-US" i="1"/>
              <a:t>m a</a:t>
            </a:r>
            <a:r>
              <a:rPr lang="en-US" i="1" baseline="-25000"/>
              <a:t>z</a:t>
            </a:r>
            <a:endParaRPr lang="en-US" i="1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 Body Diagram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In a free body diagram, you want the forces acting on a particular object</a:t>
            </a:r>
          </a:p>
          <a:p>
            <a:r>
              <a:rPr lang="en-US" sz="2800"/>
              <a:t>The normal force and the force of gravity are the forces that act on the monitor</a:t>
            </a:r>
          </a:p>
        </p:txBody>
      </p:sp>
      <p:pic>
        <p:nvPicPr>
          <p:cNvPr id="29701" name="Picture 5" descr=" 0506b.jpg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48313" y="2017713"/>
            <a:ext cx="3003550" cy="411480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of Newton’s Law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/>
              <a:t>Objects can be modeled as particles</a:t>
            </a:r>
          </a:p>
          <a:p>
            <a:pPr lvl="1">
              <a:lnSpc>
                <a:spcPct val="90000"/>
              </a:lnSpc>
            </a:pPr>
            <a:r>
              <a:rPr lang="en-US"/>
              <a:t>Masses of strings or ropes are negligible</a:t>
            </a:r>
          </a:p>
          <a:p>
            <a:pPr lvl="2">
              <a:lnSpc>
                <a:spcPct val="90000"/>
              </a:lnSpc>
            </a:pPr>
            <a:r>
              <a:rPr lang="en-US"/>
              <a:t>When a rope attached to an object is pulling it, the magnitude of that force, </a:t>
            </a:r>
            <a:r>
              <a:rPr lang="en-US" b="1"/>
              <a:t>T</a:t>
            </a:r>
            <a:r>
              <a:rPr lang="en-US"/>
              <a:t>, is the </a:t>
            </a:r>
            <a:r>
              <a:rPr lang="en-US" b="1"/>
              <a:t>tension</a:t>
            </a:r>
            <a:r>
              <a:rPr lang="en-US"/>
              <a:t> in the rope</a:t>
            </a:r>
          </a:p>
          <a:p>
            <a:pPr lvl="1">
              <a:lnSpc>
                <a:spcPct val="90000"/>
              </a:lnSpc>
            </a:pPr>
            <a:r>
              <a:rPr lang="en-US"/>
              <a:t>Interested only in the external forces acting on the object</a:t>
            </a:r>
          </a:p>
          <a:p>
            <a:pPr lvl="2">
              <a:lnSpc>
                <a:spcPct val="90000"/>
              </a:lnSpc>
            </a:pPr>
            <a:r>
              <a:rPr lang="en-US"/>
              <a:t>can neglect reaction forces </a:t>
            </a:r>
          </a:p>
          <a:p>
            <a:pPr lvl="1">
              <a:lnSpc>
                <a:spcPct val="90000"/>
              </a:lnSpc>
            </a:pPr>
            <a:r>
              <a:rPr lang="en-US"/>
              <a:t>Initially dealing with frictionless surfaces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Objects in Equilibrium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acceleration of an object that can be modeled as a particle is zero, the object is said to be in </a:t>
            </a:r>
            <a:r>
              <a:rPr lang="en-US" b="1"/>
              <a:t>equilibrium</a:t>
            </a:r>
            <a:endParaRPr lang="en-US"/>
          </a:p>
          <a:p>
            <a:r>
              <a:rPr lang="en-US"/>
              <a:t>Mathematically, the net force acting on the object is zero</a:t>
            </a:r>
          </a:p>
          <a:p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2590800" y="4748213"/>
          <a:ext cx="3810000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562040" imgH="533160" progId="">
                  <p:embed/>
                </p:oleObj>
              </mc:Choice>
              <mc:Fallback>
                <p:oleObj name="Equation" r:id="rId3" imgW="1562040" imgH="5331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48213"/>
                        <a:ext cx="3810000" cy="130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Equilibrium, Example 1a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17713"/>
            <a:ext cx="4876800" cy="4114800"/>
          </a:xfrm>
        </p:spPr>
        <p:txBody>
          <a:bodyPr/>
          <a:lstStyle/>
          <a:p>
            <a:r>
              <a:rPr lang="en-US" sz="2800"/>
              <a:t>A lamp is suspended from a chain of negligible mass</a:t>
            </a:r>
          </a:p>
          <a:p>
            <a:r>
              <a:rPr lang="en-US" sz="2800"/>
              <a:t>The forces acting on the lamp are</a:t>
            </a:r>
          </a:p>
          <a:p>
            <a:pPr lvl="1"/>
            <a:r>
              <a:rPr lang="en-US" sz="2400"/>
              <a:t>the force of gravity (</a:t>
            </a:r>
            <a:r>
              <a:rPr lang="en-US" sz="2400" b="1"/>
              <a:t>F</a:t>
            </a:r>
            <a:r>
              <a:rPr lang="en-US" sz="2400" i="1" baseline="-25000"/>
              <a:t>g</a:t>
            </a:r>
            <a:r>
              <a:rPr lang="en-US" sz="2400"/>
              <a:t>)</a:t>
            </a:r>
          </a:p>
          <a:p>
            <a:pPr lvl="1"/>
            <a:r>
              <a:rPr lang="en-US" sz="2400"/>
              <a:t>the tension in the chain (</a:t>
            </a:r>
            <a:r>
              <a:rPr lang="en-US" sz="2400" b="1"/>
              <a:t>T</a:t>
            </a:r>
            <a:r>
              <a:rPr lang="en-US" sz="2400"/>
              <a:t>)</a:t>
            </a:r>
          </a:p>
          <a:p>
            <a:r>
              <a:rPr lang="en-US" sz="2800"/>
              <a:t>Equilibrium gives</a:t>
            </a:r>
          </a:p>
          <a:p>
            <a:pPr lvl="1"/>
            <a:endParaRPr lang="en-US" sz="2400"/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791200" y="2057400"/>
          <a:ext cx="3035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hoto Editor Photo" r:id="rId3" imgW="4123810" imgH="5590476" progId="">
                  <p:embed/>
                </p:oleObj>
              </mc:Choice>
              <mc:Fallback>
                <p:oleObj name="Photo Editor Photo" r:id="rId3" imgW="4123810" imgH="55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057400"/>
                        <a:ext cx="30353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1219200" y="5410200"/>
          <a:ext cx="27686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5" imgW="1447560" imgH="253800" progId="">
                  <p:embed/>
                </p:oleObj>
              </mc:Choice>
              <mc:Fallback>
                <p:oleObj name="Equation" r:id="rId5" imgW="144756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10200"/>
                        <a:ext cx="27686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4343400" y="5410200"/>
          <a:ext cx="9144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444240" imgH="241200" progId="">
                  <p:embed/>
                </p:oleObj>
              </mc:Choice>
              <mc:Fallback>
                <p:oleObj name="Equation" r:id="rId7" imgW="444240" imgH="241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10200"/>
                        <a:ext cx="914400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Equilibrium, Example 1b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The forces acting on the chain are </a:t>
            </a:r>
            <a:r>
              <a:rPr lang="en-US" sz="2400" b="1"/>
              <a:t>T</a:t>
            </a:r>
            <a:r>
              <a:rPr lang="en-US" sz="2400"/>
              <a:t>’ and </a:t>
            </a:r>
            <a:r>
              <a:rPr lang="en-US" sz="2400" b="1"/>
              <a:t>T</a:t>
            </a:r>
            <a:r>
              <a:rPr lang="en-US" sz="2400"/>
              <a:t>”</a:t>
            </a:r>
          </a:p>
          <a:p>
            <a:pPr>
              <a:lnSpc>
                <a:spcPct val="90000"/>
              </a:lnSpc>
            </a:pPr>
            <a:r>
              <a:rPr lang="en-US" sz="2400" b="1"/>
              <a:t>T</a:t>
            </a:r>
            <a:r>
              <a:rPr lang="en-US" sz="2400"/>
              <a:t>” is the force exerted by the ceiling</a:t>
            </a:r>
          </a:p>
          <a:p>
            <a:pPr>
              <a:lnSpc>
                <a:spcPct val="90000"/>
              </a:lnSpc>
            </a:pPr>
            <a:r>
              <a:rPr lang="en-US" sz="2400" b="1"/>
              <a:t>T</a:t>
            </a:r>
            <a:r>
              <a:rPr lang="en-US" sz="2400"/>
              <a:t>’ is the force exerted by the lamp</a:t>
            </a:r>
          </a:p>
          <a:p>
            <a:pPr>
              <a:lnSpc>
                <a:spcPct val="90000"/>
              </a:lnSpc>
            </a:pPr>
            <a:r>
              <a:rPr lang="en-US" sz="2400" b="1"/>
              <a:t>T</a:t>
            </a:r>
            <a:r>
              <a:rPr lang="en-US" sz="2400"/>
              <a:t>’ is the reaction force to </a:t>
            </a:r>
            <a:r>
              <a:rPr lang="en-US" sz="2400" b="1"/>
              <a:t>T</a:t>
            </a:r>
          </a:p>
          <a:p>
            <a:pPr>
              <a:lnSpc>
                <a:spcPct val="90000"/>
              </a:lnSpc>
            </a:pPr>
            <a:r>
              <a:rPr lang="en-US" sz="2400"/>
              <a:t>Only </a:t>
            </a:r>
            <a:r>
              <a:rPr lang="en-US" sz="2400" b="1"/>
              <a:t>T</a:t>
            </a:r>
            <a:r>
              <a:rPr lang="en-US" sz="2400"/>
              <a:t> is in the free body diagram of the lamp, since </a:t>
            </a:r>
            <a:r>
              <a:rPr lang="en-US" sz="2400" b="1"/>
              <a:t>T</a:t>
            </a:r>
            <a:r>
              <a:rPr lang="en-US" sz="2400"/>
              <a:t>’ and </a:t>
            </a:r>
            <a:r>
              <a:rPr lang="en-US" sz="2400" b="1"/>
              <a:t>T</a:t>
            </a:r>
            <a:r>
              <a:rPr lang="en-US" sz="2400"/>
              <a:t>” do not act on the lamp</a:t>
            </a: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672138" y="2017713"/>
          <a:ext cx="27559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hoto Editor Photo" r:id="rId3" imgW="3285714" imgH="4904762" progId="">
                  <p:embed/>
                </p:oleObj>
              </mc:Choice>
              <mc:Fallback>
                <p:oleObj name="Photo Editor Photo" r:id="rId3" imgW="3285714" imgH="490476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2017713"/>
                        <a:ext cx="27559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Equilibrium, Example 2a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Example 5.4</a:t>
            </a:r>
          </a:p>
          <a:p>
            <a:r>
              <a:rPr lang="en-US" sz="2800"/>
              <a:t>Conceptualize the traffic light</a:t>
            </a:r>
          </a:p>
          <a:p>
            <a:r>
              <a:rPr lang="en-US" sz="2800"/>
              <a:t>Categorize as an equilibrium problem</a:t>
            </a:r>
          </a:p>
          <a:p>
            <a:pPr lvl="1"/>
            <a:r>
              <a:rPr lang="en-US" sz="2400"/>
              <a:t>No movement, so acceleration is zero</a:t>
            </a:r>
          </a:p>
        </p:txBody>
      </p:sp>
      <p:pic>
        <p:nvPicPr>
          <p:cNvPr id="34821" name="Picture 5" descr=" 0510a.jpg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3238" y="2017713"/>
            <a:ext cx="2932112" cy="41148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Equilibrium, Example 2b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Analyze</a:t>
            </a:r>
          </a:p>
          <a:p>
            <a:pPr lvl="1"/>
            <a:r>
              <a:rPr lang="en-US" sz="2400"/>
              <a:t>Need two free-body diagrams</a:t>
            </a:r>
          </a:p>
          <a:p>
            <a:pPr lvl="1"/>
            <a:r>
              <a:rPr lang="en-US" sz="2400"/>
              <a:t>Apply equilibrium equation to the light and find </a:t>
            </a:r>
            <a:r>
              <a:rPr lang="en-US" sz="2400" b="1"/>
              <a:t>T</a:t>
            </a:r>
            <a:r>
              <a:rPr lang="en-US" sz="2400" baseline="-25000"/>
              <a:t>3</a:t>
            </a:r>
            <a:endParaRPr lang="en-US" sz="2400"/>
          </a:p>
          <a:p>
            <a:pPr lvl="1"/>
            <a:r>
              <a:rPr lang="en-US" sz="2400"/>
              <a:t>Apply equilibrium equations to the knot and find </a:t>
            </a:r>
            <a:r>
              <a:rPr lang="en-US" sz="2400" b="1"/>
              <a:t>T</a:t>
            </a:r>
            <a:r>
              <a:rPr lang="en-US" sz="2400" baseline="-25000"/>
              <a:t>1</a:t>
            </a:r>
            <a:r>
              <a:rPr lang="en-US" sz="2400"/>
              <a:t> and </a:t>
            </a:r>
            <a:r>
              <a:rPr lang="en-US" sz="2400" b="1"/>
              <a:t>T</a:t>
            </a:r>
            <a:r>
              <a:rPr lang="en-US" sz="2400" baseline="-25000"/>
              <a:t>2</a:t>
            </a:r>
            <a:endParaRPr lang="en-US" sz="2400"/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145088" y="2335213"/>
          <a:ext cx="38100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hoto Editor Photo" r:id="rId3" imgW="7000000" imgH="6392167" progId="">
                  <p:embed/>
                </p:oleObj>
              </mc:Choice>
              <mc:Fallback>
                <p:oleObj name="Photo Editor Photo" r:id="rId3" imgW="7000000" imgH="639216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335213"/>
                        <a:ext cx="3810000" cy="347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Objects Experiencing a Net Force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an object that can be modeled as a particle experiences an acceleration, there must be a nonzero net force acting on it.  </a:t>
            </a:r>
          </a:p>
          <a:p>
            <a:r>
              <a:rPr lang="en-US"/>
              <a:t>Draw a free-body diagram</a:t>
            </a:r>
          </a:p>
          <a:p>
            <a:r>
              <a:rPr lang="en-US"/>
              <a:t>Apply Newton’s Second Law in component form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Newton’s Second Law, Example 1a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Forces acting on the crate:</a:t>
            </a:r>
          </a:p>
          <a:p>
            <a:pPr lvl="1"/>
            <a:r>
              <a:rPr lang="en-US" sz="2400"/>
              <a:t>A tension, the magnitude of force </a:t>
            </a:r>
            <a:r>
              <a:rPr lang="en-US" sz="2400" b="1"/>
              <a:t>T</a:t>
            </a:r>
            <a:endParaRPr lang="en-US" sz="2400"/>
          </a:p>
          <a:p>
            <a:pPr lvl="1"/>
            <a:r>
              <a:rPr lang="en-US" sz="2400"/>
              <a:t>The gravitational force, </a:t>
            </a:r>
            <a:r>
              <a:rPr lang="en-US" sz="2400" b="1"/>
              <a:t>F</a:t>
            </a:r>
            <a:r>
              <a:rPr lang="en-US" sz="2400" i="1" baseline="-25000"/>
              <a:t>g</a:t>
            </a:r>
            <a:endParaRPr lang="en-US" sz="2400" i="1"/>
          </a:p>
          <a:p>
            <a:pPr lvl="1"/>
            <a:r>
              <a:rPr lang="en-US" sz="2400"/>
              <a:t>The normal force, </a:t>
            </a:r>
            <a:r>
              <a:rPr lang="en-US" sz="2400" b="1"/>
              <a:t>n</a:t>
            </a:r>
            <a:r>
              <a:rPr lang="en-US" sz="2400"/>
              <a:t>, exerted by the floor</a:t>
            </a:r>
          </a:p>
        </p:txBody>
      </p:sp>
      <p:pic>
        <p:nvPicPr>
          <p:cNvPr id="37893" name="Picture 5" descr="0508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02325" y="2017713"/>
            <a:ext cx="2295525" cy="41148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Forces are </a:t>
            </a:r>
            <a:r>
              <a:rPr lang="en-US" dirty="0" smtClean="0">
                <a:solidFill>
                  <a:srgbClr val="C00000"/>
                </a:solidFill>
              </a:rPr>
              <a:t>push or pull which </a:t>
            </a:r>
            <a:r>
              <a:rPr lang="en-US" dirty="0">
                <a:solidFill>
                  <a:srgbClr val="C00000"/>
                </a:solidFill>
              </a:rPr>
              <a:t>cause any change in the velocity of an </a:t>
            </a:r>
            <a:r>
              <a:rPr lang="en-US" dirty="0" smtClean="0">
                <a:solidFill>
                  <a:srgbClr val="C00000"/>
                </a:solidFill>
              </a:rPr>
              <a:t>object.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A force is that which causes an </a:t>
            </a:r>
            <a:r>
              <a:rPr lang="en-US" dirty="0" smtClean="0">
                <a:solidFill>
                  <a:srgbClr val="C00000"/>
                </a:solidFill>
              </a:rPr>
              <a:t>acceleration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i="1" dirty="0"/>
              <a:t>net force</a:t>
            </a:r>
            <a:r>
              <a:rPr lang="en-US" dirty="0"/>
              <a:t> is the vector sum of all the forces acting on an object</a:t>
            </a:r>
          </a:p>
          <a:p>
            <a:pPr lvl="1"/>
            <a:r>
              <a:rPr lang="en-US" dirty="0"/>
              <a:t>Also called total force, resultant force, or unbalanced force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Newton’s Second Law, Example 1b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Apply Newton’s Second Law in component form: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Solve </a:t>
            </a:r>
            <a:r>
              <a:rPr lang="en-US" sz="2800" dirty="0"/>
              <a:t>for the unknown(s)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</a:t>
            </a:r>
            <a:r>
              <a:rPr lang="en-US" sz="2800" b="1" dirty="0"/>
              <a:t>T</a:t>
            </a:r>
            <a:r>
              <a:rPr lang="en-US" sz="2800" dirty="0"/>
              <a:t> is constant, then </a:t>
            </a:r>
            <a:r>
              <a:rPr lang="en-US" sz="2800" i="1" dirty="0"/>
              <a:t>a</a:t>
            </a:r>
            <a:r>
              <a:rPr lang="en-US" sz="2800" dirty="0"/>
              <a:t> is constant and the kinematic equations can be used to more fully describe the motion of the crate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438400" y="2209800"/>
          <a:ext cx="23987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041120" imgH="253800" progId="">
                  <p:embed/>
                </p:oleObj>
              </mc:Choice>
              <mc:Fallback>
                <p:oleObj name="Equation" r:id="rId3" imgW="104112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2398712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362200" y="2971800"/>
          <a:ext cx="41148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1739880" imgH="253800" progId="">
                  <p:embed/>
                </p:oleObj>
              </mc:Choice>
              <mc:Fallback>
                <p:oleObj name="Equation" r:id="rId5" imgW="1739880" imgH="253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41148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About the Normal Force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normal force is </a:t>
            </a:r>
            <a:r>
              <a:rPr lang="en-US" sz="2400" b="1"/>
              <a:t>not</a:t>
            </a:r>
            <a:r>
              <a:rPr lang="en-US" sz="2400"/>
              <a:t> always equal to the gravitational force of the object</a:t>
            </a:r>
          </a:p>
          <a:p>
            <a:pPr>
              <a:lnSpc>
                <a:spcPct val="90000"/>
              </a:lnSpc>
            </a:pPr>
            <a:r>
              <a:rPr lang="en-US" sz="2400"/>
              <a:t>For example, in this case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b="1"/>
              <a:t>n</a:t>
            </a:r>
            <a:r>
              <a:rPr lang="en-US" sz="2400"/>
              <a:t> may also be less than </a:t>
            </a:r>
            <a:r>
              <a:rPr lang="en-US" sz="2400" b="1"/>
              <a:t>F</a:t>
            </a:r>
            <a:r>
              <a:rPr lang="en-US" sz="2400" i="1" baseline="-25000"/>
              <a:t>g</a:t>
            </a:r>
            <a:endParaRPr lang="en-US" sz="2400" i="1"/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40965" name="Picture 5" descr="0509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5088" y="2028825"/>
            <a:ext cx="3810000" cy="4090988"/>
          </a:xfrm>
          <a:noFill/>
          <a:ln/>
        </p:spPr>
      </p:pic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676400" y="4038600"/>
          <a:ext cx="26670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4" imgW="1434960" imgH="253800" progId="">
                  <p:embed/>
                </p:oleObj>
              </mc:Choice>
              <mc:Fallback>
                <p:oleObj name="Equation" r:id="rId4" imgW="143496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266700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1676400" y="4648200"/>
          <a:ext cx="190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6" imgW="952200" imgH="241200" progId="">
                  <p:embed/>
                </p:oleObj>
              </mc:Choice>
              <mc:Fallback>
                <p:oleObj name="Equation" r:id="rId6" imgW="952200" imgH="241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19050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Inclined Planes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3799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Forces acting on the object: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normal force, </a:t>
            </a:r>
            <a:r>
              <a:rPr lang="en-US" sz="2000" b="1"/>
              <a:t>n</a:t>
            </a:r>
            <a:r>
              <a:rPr lang="en-US" sz="2000"/>
              <a:t>, acts perpendicular to the plane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gravitational force, </a:t>
            </a:r>
            <a:r>
              <a:rPr lang="en-US" sz="2000" b="1"/>
              <a:t>F</a:t>
            </a:r>
            <a:r>
              <a:rPr lang="en-US" sz="2000" baseline="-25000"/>
              <a:t>g</a:t>
            </a:r>
            <a:r>
              <a:rPr lang="en-US" sz="2000"/>
              <a:t>, acts straight down</a:t>
            </a:r>
          </a:p>
          <a:p>
            <a:pPr>
              <a:lnSpc>
                <a:spcPct val="90000"/>
              </a:lnSpc>
            </a:pPr>
            <a:r>
              <a:rPr lang="en-US" sz="2400"/>
              <a:t>Choose the coordinate system with </a:t>
            </a:r>
            <a:r>
              <a:rPr lang="en-US" sz="2400" i="1"/>
              <a:t>x</a:t>
            </a:r>
            <a:r>
              <a:rPr lang="en-US" sz="2400"/>
              <a:t> along the incline and </a:t>
            </a:r>
            <a:r>
              <a:rPr lang="en-US" sz="2400" i="1"/>
              <a:t>y</a:t>
            </a:r>
            <a:r>
              <a:rPr lang="en-US" sz="2400"/>
              <a:t> perpendicular to the incline</a:t>
            </a:r>
          </a:p>
          <a:p>
            <a:pPr>
              <a:lnSpc>
                <a:spcPct val="90000"/>
              </a:lnSpc>
            </a:pPr>
            <a:r>
              <a:rPr lang="en-US" sz="2400"/>
              <a:t>Replace the force of gravity with its components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39942" name="Picture 6" descr=" 0511b.jpg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5975" y="2057400"/>
            <a:ext cx="3248025" cy="4114800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Objects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two or more objects are connected or in contact, Newton’s laws may be applied to the system as a whole and/or to each individual </a:t>
            </a:r>
            <a:r>
              <a:rPr lang="en-US" dirty="0" smtClean="0"/>
              <a:t>object</a:t>
            </a:r>
          </a:p>
          <a:p>
            <a:endParaRPr lang="en-US" dirty="0"/>
          </a:p>
          <a:p>
            <a:r>
              <a:rPr lang="en-US" dirty="0"/>
              <a:t>Whichever you use to solve the problem, the other approach can be used as a check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7856306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800" y="2286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Questions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95600"/>
            <a:ext cx="2638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548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Objects, Example 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First treat the system as a whole: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Apply Newton’s Laws to the individual blocks</a:t>
            </a:r>
          </a:p>
          <a:p>
            <a:r>
              <a:rPr lang="en-US" sz="2400"/>
              <a:t>Solve for unknown(s)</a:t>
            </a:r>
          </a:p>
          <a:p>
            <a:r>
              <a:rPr lang="en-US" sz="2400"/>
              <a:t>Check: |</a:t>
            </a:r>
            <a:r>
              <a:rPr lang="en-US" sz="2400" b="1"/>
              <a:t>P</a:t>
            </a:r>
            <a:r>
              <a:rPr lang="en-US" sz="2400" baseline="-25000"/>
              <a:t>21</a:t>
            </a:r>
            <a:r>
              <a:rPr lang="en-US" sz="2400"/>
              <a:t>| = |</a:t>
            </a:r>
            <a:r>
              <a:rPr lang="en-US" sz="2400" b="1"/>
              <a:t>P</a:t>
            </a:r>
            <a:r>
              <a:rPr lang="en-US" sz="2400" baseline="-25000"/>
              <a:t>12</a:t>
            </a:r>
            <a:r>
              <a:rPr lang="en-US" sz="2400"/>
              <a:t>| </a:t>
            </a:r>
          </a:p>
        </p:txBody>
      </p:sp>
      <p:pic>
        <p:nvPicPr>
          <p:cNvPr id="43013" name="Picture 5" descr="0512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5088" y="2525713"/>
            <a:ext cx="3810000" cy="3098800"/>
          </a:xfrm>
          <a:noFill/>
          <a:ln/>
        </p:spPr>
      </p:pic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905000" y="2903538"/>
          <a:ext cx="2133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4" imgW="1028520" imgH="253800" progId="">
                  <p:embed/>
                </p:oleObj>
              </mc:Choice>
              <mc:Fallback>
                <p:oleObj name="Equation" r:id="rId4" imgW="102852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03538"/>
                        <a:ext cx="213360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Objects, Example 2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17713"/>
            <a:ext cx="43068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Forces acting on the objects: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Tension (same for both objects, one string)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Gravitational force</a:t>
            </a:r>
          </a:p>
          <a:p>
            <a:pPr>
              <a:lnSpc>
                <a:spcPct val="90000"/>
              </a:lnSpc>
            </a:pPr>
            <a:r>
              <a:rPr lang="en-US" sz="2400"/>
              <a:t>Each object has the same acceleration since they are connected</a:t>
            </a:r>
          </a:p>
          <a:p>
            <a:pPr>
              <a:lnSpc>
                <a:spcPct val="90000"/>
              </a:lnSpc>
            </a:pPr>
            <a:r>
              <a:rPr lang="en-US" sz="2400"/>
              <a:t>Draw the free-body diagrams</a:t>
            </a:r>
          </a:p>
          <a:p>
            <a:pPr>
              <a:lnSpc>
                <a:spcPct val="90000"/>
              </a:lnSpc>
            </a:pPr>
            <a:r>
              <a:rPr lang="en-US" sz="2400"/>
              <a:t>Apply Newton’s Laws</a:t>
            </a:r>
          </a:p>
          <a:p>
            <a:pPr>
              <a:lnSpc>
                <a:spcPct val="90000"/>
              </a:lnSpc>
            </a:pPr>
            <a:r>
              <a:rPr lang="en-US" sz="2400"/>
              <a:t>Solve for the unknown(s)</a:t>
            </a:r>
          </a:p>
        </p:txBody>
      </p:sp>
      <p:pic>
        <p:nvPicPr>
          <p:cNvPr id="44037" name="Picture 5" descr="0514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37313" y="2017713"/>
            <a:ext cx="1225550" cy="411480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Objects, Example 3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Draw the free-body diagram for each object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One cord, so tension is the same for both objects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Connected, so acceleration is the same for both objects</a:t>
            </a:r>
          </a:p>
          <a:p>
            <a:pPr>
              <a:lnSpc>
                <a:spcPct val="90000"/>
              </a:lnSpc>
            </a:pPr>
            <a:r>
              <a:rPr lang="en-US" sz="2400"/>
              <a:t>Apply Newton’s Laws</a:t>
            </a:r>
          </a:p>
          <a:p>
            <a:pPr>
              <a:lnSpc>
                <a:spcPct val="90000"/>
              </a:lnSpc>
            </a:pPr>
            <a:r>
              <a:rPr lang="en-US" sz="2400"/>
              <a:t>Solve for the unknown(s)</a:t>
            </a:r>
          </a:p>
        </p:txBody>
      </p:sp>
      <p:pic>
        <p:nvPicPr>
          <p:cNvPr id="45061" name="Picture 5" descr="0515.jpg                                                       00045886smeagol                        B7464D7A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9550" y="2017713"/>
            <a:ext cx="4638675" cy="1981200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Problem-Solving Hints </a:t>
            </a:r>
            <a:br>
              <a:rPr lang="en-US"/>
            </a:br>
            <a:r>
              <a:rPr lang="en-US"/>
              <a:t>Newton’s Laws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Conceptualize the problem – draw a diagram</a:t>
            </a:r>
          </a:p>
          <a:p>
            <a:pPr>
              <a:lnSpc>
                <a:spcPct val="90000"/>
              </a:lnSpc>
            </a:pPr>
            <a:r>
              <a:rPr lang="en-US"/>
              <a:t>Categorize the problem </a:t>
            </a:r>
          </a:p>
          <a:p>
            <a:pPr lvl="1">
              <a:lnSpc>
                <a:spcPct val="90000"/>
              </a:lnSpc>
            </a:pPr>
            <a:r>
              <a:rPr lang="en-US"/>
              <a:t>Equilibrium (</a:t>
            </a:r>
            <a:r>
              <a:rPr lang="en-US">
                <a:latin typeface="Symbol" pitchFamily="18" charset="2"/>
              </a:rPr>
              <a:t>S</a:t>
            </a:r>
            <a:r>
              <a:rPr lang="en-US" b="1"/>
              <a:t>F</a:t>
            </a:r>
            <a:r>
              <a:rPr lang="en-US"/>
              <a:t> = 0) or Newton’s Second Law (</a:t>
            </a:r>
            <a:r>
              <a:rPr lang="en-US">
                <a:latin typeface="Symbol" pitchFamily="18" charset="2"/>
              </a:rPr>
              <a:t>S</a:t>
            </a:r>
            <a:r>
              <a:rPr lang="en-US" b="1"/>
              <a:t>F</a:t>
            </a:r>
            <a:r>
              <a:rPr lang="en-US"/>
              <a:t> = </a:t>
            </a:r>
            <a:r>
              <a:rPr lang="en-US" i="1"/>
              <a:t>m </a:t>
            </a:r>
            <a:r>
              <a:rPr lang="en-US" b="1"/>
              <a:t>a</a:t>
            </a:r>
            <a:r>
              <a:rPr lang="en-US"/>
              <a:t>)</a:t>
            </a:r>
          </a:p>
          <a:p>
            <a:pPr>
              <a:lnSpc>
                <a:spcPct val="90000"/>
              </a:lnSpc>
            </a:pPr>
            <a:r>
              <a:rPr lang="en-US"/>
              <a:t>Analyze</a:t>
            </a:r>
          </a:p>
          <a:p>
            <a:pPr lvl="1">
              <a:lnSpc>
                <a:spcPct val="90000"/>
              </a:lnSpc>
            </a:pPr>
            <a:r>
              <a:rPr lang="en-US"/>
              <a:t>Draw free-body diagrams for each object</a:t>
            </a:r>
          </a:p>
          <a:p>
            <a:pPr lvl="1">
              <a:lnSpc>
                <a:spcPct val="90000"/>
              </a:lnSpc>
            </a:pPr>
            <a:r>
              <a:rPr lang="en-US"/>
              <a:t>Include only forces acting on the object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Problem-Solving Hints </a:t>
            </a:r>
            <a:br>
              <a:rPr lang="en-US"/>
            </a:br>
            <a:r>
              <a:rPr lang="en-US"/>
              <a:t>Newton’s Laws, cont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Analyze, cont.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Establish coordinate system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Be sure units are consistent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Apply the appropriate equation(s) in component form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Solve for the unknown(s)</a:t>
            </a:r>
          </a:p>
          <a:p>
            <a:pPr>
              <a:lnSpc>
                <a:spcPct val="90000"/>
              </a:lnSpc>
            </a:pPr>
            <a:r>
              <a:rPr lang="en-US" sz="2800"/>
              <a:t>Finalize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Check your results for consistency with your free- body diagram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Check extreme values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 Net Force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the net force is equal to zero:</a:t>
            </a:r>
          </a:p>
          <a:p>
            <a:pPr lvl="1">
              <a:lnSpc>
                <a:spcPct val="90000"/>
              </a:lnSpc>
            </a:pPr>
            <a:r>
              <a:rPr lang="en-US"/>
              <a:t>The acceleration is equal to zero</a:t>
            </a:r>
          </a:p>
          <a:p>
            <a:pPr lvl="1">
              <a:lnSpc>
                <a:spcPct val="90000"/>
              </a:lnSpc>
            </a:pPr>
            <a:r>
              <a:rPr lang="en-US"/>
              <a:t>The velocity is constant</a:t>
            </a:r>
          </a:p>
          <a:p>
            <a:pPr>
              <a:lnSpc>
                <a:spcPct val="90000"/>
              </a:lnSpc>
            </a:pPr>
            <a:r>
              <a:rPr lang="en-US" b="1" i="1"/>
              <a:t>Equilibrium</a:t>
            </a:r>
            <a:r>
              <a:rPr lang="en-US"/>
              <a:t> occurs when the net force is equal to zero</a:t>
            </a:r>
          </a:p>
          <a:p>
            <a:pPr lvl="1">
              <a:lnSpc>
                <a:spcPct val="90000"/>
              </a:lnSpc>
            </a:pPr>
            <a:r>
              <a:rPr lang="en-US"/>
              <a:t>The object, if at rest, will remain at rest</a:t>
            </a:r>
          </a:p>
          <a:p>
            <a:pPr lvl="1">
              <a:lnSpc>
                <a:spcPct val="90000"/>
              </a:lnSpc>
            </a:pPr>
            <a:r>
              <a:rPr lang="en-US"/>
              <a:t>If the object is moving, it will continue to move at a constant velocity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Problems on Newton’s Laws of Motion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382000" cy="6324600"/>
          </a:xfrm>
        </p:spPr>
        <p:txBody>
          <a:bodyPr/>
          <a:lstStyle/>
          <a:p>
            <a:pPr marL="514350" indent="-51435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33CC"/>
                </a:solidFill>
              </a:rPr>
              <a:t>Q.1</a:t>
            </a:r>
          </a:p>
          <a:p>
            <a:pPr marL="514350" indent="-514350" algn="just">
              <a:buFont typeface="Wingdings" pitchFamily="2" charset="2"/>
              <a:buChar char="Ø"/>
            </a:pP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685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22859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438400"/>
            <a:ext cx="1981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2000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638800"/>
            <a:ext cx="563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92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133600"/>
            <a:ext cx="2133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3048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514600"/>
            <a:ext cx="3124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791200"/>
            <a:ext cx="2209800" cy="5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381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Q.4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Forces of Friction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an object is in motion on a surface or through a viscous medium, there will be a resistance to the motion</a:t>
            </a:r>
          </a:p>
          <a:p>
            <a:pPr lvl="1"/>
            <a:r>
              <a:rPr lang="en-US"/>
              <a:t>This is due to the interactions between the object and its environment</a:t>
            </a:r>
          </a:p>
          <a:p>
            <a:r>
              <a:rPr lang="en-US"/>
              <a:t>This resistance is called the </a:t>
            </a:r>
            <a:r>
              <a:rPr lang="en-US" i="1"/>
              <a:t>force of friction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Forces of Friction, cont.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Friction is proportional to the normal force</a:t>
            </a:r>
          </a:p>
          <a:p>
            <a:pPr lvl="1"/>
            <a:r>
              <a:rPr lang="en-US" sz="2400" i="1"/>
              <a:t>ƒ</a:t>
            </a:r>
            <a:r>
              <a:rPr lang="en-US" sz="2400" i="1" baseline="-25000"/>
              <a:t>s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£</a:t>
            </a:r>
            <a:r>
              <a:rPr lang="en-US" sz="2400"/>
              <a:t> </a:t>
            </a:r>
            <a:r>
              <a:rPr lang="en-US" sz="2400" i="1"/>
              <a:t>µ</a:t>
            </a:r>
            <a:r>
              <a:rPr lang="en-US" sz="2400" baseline="-25000"/>
              <a:t>s</a:t>
            </a:r>
            <a:r>
              <a:rPr lang="en-US" sz="2400"/>
              <a:t> </a:t>
            </a:r>
            <a:r>
              <a:rPr lang="en-US" sz="2400" i="1"/>
              <a:t>n</a:t>
            </a:r>
            <a:r>
              <a:rPr lang="en-US" sz="2400"/>
              <a:t> and </a:t>
            </a:r>
            <a:r>
              <a:rPr lang="en-US" sz="2400" i="1"/>
              <a:t>ƒ</a:t>
            </a:r>
            <a:r>
              <a:rPr lang="en-US" sz="2400" i="1" baseline="-25000"/>
              <a:t>k</a:t>
            </a:r>
            <a:r>
              <a:rPr lang="en-US" sz="2400"/>
              <a:t>= </a:t>
            </a:r>
            <a:r>
              <a:rPr lang="en-US" sz="2400" i="1"/>
              <a:t>µ</a:t>
            </a:r>
            <a:r>
              <a:rPr lang="en-US" sz="2400" i="1" baseline="-25000"/>
              <a:t>k</a:t>
            </a:r>
            <a:r>
              <a:rPr lang="en-US" sz="2400" i="1"/>
              <a:t> n</a:t>
            </a:r>
          </a:p>
          <a:p>
            <a:pPr lvl="1"/>
            <a:r>
              <a:rPr lang="en-US" sz="2400"/>
              <a:t>These equations relate the magnitudes of the forces, they are not vector equations</a:t>
            </a:r>
          </a:p>
          <a:p>
            <a:r>
              <a:rPr lang="en-US" sz="2800"/>
              <a:t>The force of static friction is generally greater than the force of kinetic friction</a:t>
            </a:r>
          </a:p>
          <a:p>
            <a:r>
              <a:rPr lang="en-US" sz="2800"/>
              <a:t>The coefficient of friction (</a:t>
            </a:r>
            <a:r>
              <a:rPr lang="en-US" sz="2800" i="1"/>
              <a:t>µ</a:t>
            </a:r>
            <a:r>
              <a:rPr lang="en-US" sz="2800"/>
              <a:t>) depends on the surfaces in contact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Forces of Friction, final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direction of the frictional force is opposite the direction of motion and parallel to the surfaces in </a:t>
            </a:r>
            <a:r>
              <a:rPr lang="en-US" dirty="0" smtClean="0"/>
              <a:t>contact</a:t>
            </a:r>
          </a:p>
          <a:p>
            <a:endParaRPr lang="en-US" dirty="0"/>
          </a:p>
          <a:p>
            <a:r>
              <a:rPr lang="en-US" dirty="0"/>
              <a:t>The coefficients of friction are nearly independent of the area of contact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Friction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Static friction acts to keep the object from moving</a:t>
            </a:r>
          </a:p>
          <a:p>
            <a:pPr>
              <a:lnSpc>
                <a:spcPct val="90000"/>
              </a:lnSpc>
            </a:pPr>
            <a:r>
              <a:rPr lang="en-US" sz="2400"/>
              <a:t>If </a:t>
            </a:r>
            <a:r>
              <a:rPr lang="en-US" sz="2400" b="1"/>
              <a:t>F</a:t>
            </a:r>
            <a:r>
              <a:rPr lang="en-US" sz="2400"/>
              <a:t> increases, so does </a:t>
            </a:r>
            <a:r>
              <a:rPr lang="en-US" sz="2400" b="1"/>
              <a:t>ƒ</a:t>
            </a:r>
            <a:r>
              <a:rPr lang="en-US" sz="2400" baseline="-25000"/>
              <a:t>s</a:t>
            </a:r>
          </a:p>
          <a:p>
            <a:pPr>
              <a:lnSpc>
                <a:spcPct val="90000"/>
              </a:lnSpc>
            </a:pPr>
            <a:r>
              <a:rPr lang="en-US" sz="2400"/>
              <a:t>If </a:t>
            </a:r>
            <a:r>
              <a:rPr lang="en-US" sz="2400" b="1"/>
              <a:t>F</a:t>
            </a:r>
            <a:r>
              <a:rPr lang="en-US" sz="2400"/>
              <a:t> decreases, so does </a:t>
            </a:r>
            <a:r>
              <a:rPr lang="en-US" sz="2400" b="1"/>
              <a:t>ƒ</a:t>
            </a:r>
            <a:r>
              <a:rPr lang="en-US" sz="2400" baseline="-25000"/>
              <a:t>s</a:t>
            </a:r>
          </a:p>
          <a:p>
            <a:pPr>
              <a:lnSpc>
                <a:spcPct val="90000"/>
              </a:lnSpc>
            </a:pPr>
            <a:r>
              <a:rPr lang="en-US" sz="2400" i="1"/>
              <a:t>ƒ</a:t>
            </a:r>
            <a:r>
              <a:rPr lang="en-US" sz="2400" i="1" baseline="-25000"/>
              <a:t>s</a:t>
            </a:r>
            <a:r>
              <a:rPr lang="en-US" sz="2400"/>
              <a:t> </a:t>
            </a:r>
            <a:r>
              <a:rPr lang="en-US" sz="2400">
                <a:sym typeface="Symbol" pitchFamily="18" charset="2"/>
              </a:rPr>
              <a:t> </a:t>
            </a:r>
            <a:r>
              <a:rPr lang="en-US" sz="2400" i="1">
                <a:sym typeface="Symbol" pitchFamily="18" charset="2"/>
              </a:rPr>
              <a:t>µ</a:t>
            </a:r>
            <a:r>
              <a:rPr lang="en-US" sz="2400" i="1" baseline="-25000">
                <a:sym typeface="Symbol" pitchFamily="18" charset="2"/>
              </a:rPr>
              <a:t>s</a:t>
            </a:r>
            <a:r>
              <a:rPr lang="en-US" sz="2400" i="1">
                <a:sym typeface="Symbol" pitchFamily="18" charset="2"/>
              </a:rPr>
              <a:t> n</a:t>
            </a:r>
            <a:r>
              <a:rPr lang="en-US" sz="2400">
                <a:sym typeface="Symbol" pitchFamily="18" charset="2"/>
              </a:rPr>
              <a:t> where the equality holds when the surfaces are on the verge of slipping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ym typeface="Symbol" pitchFamily="18" charset="2"/>
              </a:rPr>
              <a:t>Called impending motion</a:t>
            </a:r>
          </a:p>
        </p:txBody>
      </p:sp>
      <p:graphicFrame>
        <p:nvGraphicFramePr>
          <p:cNvPr id="50181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153150" y="2017713"/>
          <a:ext cx="17938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 Editor Photo" r:id="rId3" imgW="3000000" imgH="6885714" progId="">
                  <p:embed/>
                </p:oleObj>
              </mc:Choice>
              <mc:Fallback>
                <p:oleObj name="Photo Editor Photo" r:id="rId3" imgW="3000000" imgH="6885714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2017713"/>
                        <a:ext cx="17938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Kinetic Friction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force of kinetic friction acts when the object is in motion</a:t>
            </a:r>
          </a:p>
          <a:p>
            <a:r>
              <a:rPr lang="en-US" sz="2800"/>
              <a:t>Although </a:t>
            </a:r>
            <a:r>
              <a:rPr lang="en-US" sz="2800" i="1"/>
              <a:t>µ</a:t>
            </a:r>
            <a:r>
              <a:rPr lang="en-US" sz="2800" i="1" baseline="-25000"/>
              <a:t>k</a:t>
            </a:r>
            <a:r>
              <a:rPr lang="en-US" sz="2800"/>
              <a:t> can vary with speed, we shall neglect any such variations</a:t>
            </a:r>
          </a:p>
          <a:p>
            <a:r>
              <a:rPr lang="en-US" sz="2800" i="1"/>
              <a:t>ƒ</a:t>
            </a:r>
            <a:r>
              <a:rPr lang="en-US" sz="2800" i="1" baseline="-25000"/>
              <a:t>k</a:t>
            </a:r>
            <a:r>
              <a:rPr lang="en-US" sz="2800"/>
              <a:t> =</a:t>
            </a:r>
            <a:r>
              <a:rPr lang="en-US" sz="2800">
                <a:sym typeface="Symbol" pitchFamily="18" charset="2"/>
              </a:rPr>
              <a:t> </a:t>
            </a:r>
            <a:r>
              <a:rPr lang="en-US" sz="2800" i="1">
                <a:sym typeface="Symbol" pitchFamily="18" charset="2"/>
              </a:rPr>
              <a:t>µ</a:t>
            </a:r>
            <a:r>
              <a:rPr lang="en-US" sz="2800" i="1" baseline="-25000">
                <a:sym typeface="Symbol" pitchFamily="18" charset="2"/>
              </a:rPr>
              <a:t>k</a:t>
            </a:r>
            <a:r>
              <a:rPr lang="en-US" sz="2800" i="1">
                <a:sym typeface="Symbol" pitchFamily="18" charset="2"/>
              </a:rPr>
              <a:t> n</a:t>
            </a:r>
          </a:p>
        </p:txBody>
      </p:sp>
      <p:graphicFrame>
        <p:nvGraphicFramePr>
          <p:cNvPr id="51205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288088" y="2017713"/>
          <a:ext cx="15224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Photo Editor Photo" r:id="rId3" imgW="2561905" imgH="6923810" progId="">
                  <p:embed/>
                </p:oleObj>
              </mc:Choice>
              <mc:Fallback>
                <p:oleObj name="Photo Editor Photo" r:id="rId3" imgW="2561905" imgH="69238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2017713"/>
                        <a:ext cx="15224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Coefficients of Friction</a:t>
            </a:r>
          </a:p>
        </p:txBody>
      </p:sp>
      <p:pic>
        <p:nvPicPr>
          <p:cNvPr id="52227" name="Picture 3" descr=" 05T02.jpg                                                      00045886smeagol                        B7464D7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463232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 in Newton’s Laws Problems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Friction is a force, so it simply is included in the </a:t>
            </a:r>
            <a:r>
              <a:rPr lang="en-US">
                <a:latin typeface="Symbol" pitchFamily="18" charset="2"/>
              </a:rPr>
              <a:t>S</a:t>
            </a:r>
            <a:r>
              <a:rPr lang="en-US" b="1"/>
              <a:t>F</a:t>
            </a:r>
            <a:r>
              <a:rPr lang="en-US"/>
              <a:t> in Newton’s Laws</a:t>
            </a:r>
          </a:p>
          <a:p>
            <a:r>
              <a:rPr lang="en-US"/>
              <a:t>The rules of friction allow you to determine the direction and magnitude of the force of friction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8392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93037" cy="1143000"/>
          </a:xfrm>
        </p:spPr>
        <p:txBody>
          <a:bodyPr/>
          <a:lstStyle/>
          <a:p>
            <a:r>
              <a:rPr lang="en-US" dirty="0"/>
              <a:t>Classes of Forces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3810000" cy="4114800"/>
          </a:xfrm>
        </p:spPr>
        <p:txBody>
          <a:bodyPr/>
          <a:lstStyle/>
          <a:p>
            <a:r>
              <a:rPr lang="en-US" sz="2800" dirty="0"/>
              <a:t>Contact forces involve physical contact between two </a:t>
            </a:r>
            <a:r>
              <a:rPr lang="en-US" sz="2800" dirty="0" smtClean="0"/>
              <a:t>objects</a:t>
            </a:r>
          </a:p>
          <a:p>
            <a:endParaRPr lang="en-US" sz="2800" dirty="0"/>
          </a:p>
          <a:p>
            <a:r>
              <a:rPr lang="en-US" sz="2800" dirty="0"/>
              <a:t>Field forces act through empty space</a:t>
            </a:r>
          </a:p>
          <a:p>
            <a:pPr lvl="1"/>
            <a:r>
              <a:rPr lang="en-US" sz="2400" dirty="0"/>
              <a:t>No physical contact is required</a:t>
            </a:r>
          </a:p>
        </p:txBody>
      </p:sp>
      <p:pic>
        <p:nvPicPr>
          <p:cNvPr id="6150" name="Picture 6" descr="0501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447800"/>
            <a:ext cx="4764088" cy="5410200"/>
          </a:xfr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8915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 Example, 1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15131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block is sliding down the plane, so friction acts up the plane</a:t>
            </a:r>
          </a:p>
          <a:p>
            <a:pPr>
              <a:lnSpc>
                <a:spcPct val="90000"/>
              </a:lnSpc>
            </a:pPr>
            <a:r>
              <a:rPr lang="en-US" sz="2400"/>
              <a:t>This setup can be used to experimentally determine the coefficient of friction</a:t>
            </a:r>
          </a:p>
          <a:p>
            <a:pPr>
              <a:lnSpc>
                <a:spcPct val="90000"/>
              </a:lnSpc>
            </a:pPr>
            <a:r>
              <a:rPr lang="en-US" sz="2400" i="1"/>
              <a:t>µ</a:t>
            </a:r>
            <a:r>
              <a:rPr lang="en-US" sz="2400"/>
              <a:t> = tan </a:t>
            </a:r>
            <a:r>
              <a:rPr lang="en-US" sz="2400" i="1">
                <a:latin typeface="Symbol" pitchFamily="18" charset="2"/>
              </a:rPr>
              <a:t>q</a:t>
            </a:r>
            <a:endParaRPr lang="en-US" sz="2400" i="1"/>
          </a:p>
          <a:p>
            <a:pPr lvl="1">
              <a:lnSpc>
                <a:spcPct val="90000"/>
              </a:lnSpc>
            </a:pPr>
            <a:r>
              <a:rPr lang="en-US" sz="2000"/>
              <a:t>For </a:t>
            </a:r>
            <a:r>
              <a:rPr lang="en-US" sz="2000" i="1"/>
              <a:t>µ</a:t>
            </a:r>
            <a:r>
              <a:rPr lang="en-US" sz="2000" i="1" baseline="-25000"/>
              <a:t>s</a:t>
            </a:r>
            <a:r>
              <a:rPr lang="en-US" sz="2000"/>
              <a:t>, use the angle where the block just slips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 </a:t>
            </a:r>
            <a:r>
              <a:rPr lang="en-US" sz="2000" i="1"/>
              <a:t>µ</a:t>
            </a:r>
            <a:r>
              <a:rPr lang="en-US" sz="2000" i="1" baseline="-25000"/>
              <a:t>k</a:t>
            </a:r>
            <a:r>
              <a:rPr lang="en-US" sz="2000"/>
              <a:t>, use the angle where the block slides down at a constant speed</a:t>
            </a:r>
          </a:p>
        </p:txBody>
      </p:sp>
      <p:pic>
        <p:nvPicPr>
          <p:cNvPr id="57349" name="Picture 5" descr="0519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2209800"/>
            <a:ext cx="3810000" cy="3706813"/>
          </a:xfrm>
          <a:noFill/>
          <a:ln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Friction, Example 2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0000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Draw the free-body diagram, including the force of kinetic friction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Opposes the motion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parallel to the surfaces in contact</a:t>
            </a:r>
          </a:p>
          <a:p>
            <a:pPr>
              <a:lnSpc>
                <a:spcPct val="90000"/>
              </a:lnSpc>
            </a:pPr>
            <a:r>
              <a:rPr lang="en-US" sz="2800"/>
              <a:t>Continue with the solution as with any Newton’s Law problem</a:t>
            </a:r>
          </a:p>
        </p:txBody>
      </p:sp>
      <p:pic>
        <p:nvPicPr>
          <p:cNvPr id="58373" name="Picture 5" descr="0520.jpg                                                       00045886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617788"/>
            <a:ext cx="3810000" cy="2914650"/>
          </a:xfrm>
          <a:noFill/>
          <a:ln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Friction, Example 3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Friction acts only on the object in contact with another surface</a:t>
            </a:r>
          </a:p>
          <a:p>
            <a:pPr>
              <a:lnSpc>
                <a:spcPct val="90000"/>
              </a:lnSpc>
            </a:pPr>
            <a:r>
              <a:rPr lang="en-US" sz="2400"/>
              <a:t>Draw the free-body diagrams</a:t>
            </a:r>
          </a:p>
          <a:p>
            <a:pPr>
              <a:lnSpc>
                <a:spcPct val="90000"/>
              </a:lnSpc>
            </a:pPr>
            <a:r>
              <a:rPr lang="en-US" sz="2400"/>
              <a:t>Apply Newton’s Laws as in any other multiple object system problem</a:t>
            </a:r>
          </a:p>
        </p:txBody>
      </p:sp>
      <p:pic>
        <p:nvPicPr>
          <p:cNvPr id="59397" name="Picture 5" descr="0521.jpg                                                       00045886smeagol                        B7464D7A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60688" y="2017713"/>
            <a:ext cx="4216400" cy="1981200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2781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981200"/>
            <a:ext cx="7543800" cy="19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6019800"/>
            <a:ext cx="914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5343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838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234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830580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8226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Forces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Gravitational force</a:t>
            </a:r>
          </a:p>
          <a:p>
            <a:pPr lvl="1">
              <a:lnSpc>
                <a:spcPct val="90000"/>
              </a:lnSpc>
            </a:pPr>
            <a:r>
              <a:rPr lang="en-US"/>
              <a:t>Between two objects</a:t>
            </a:r>
          </a:p>
          <a:p>
            <a:pPr>
              <a:lnSpc>
                <a:spcPct val="90000"/>
              </a:lnSpc>
            </a:pPr>
            <a:r>
              <a:rPr lang="en-US"/>
              <a:t>Electromagnetic forces</a:t>
            </a:r>
          </a:p>
          <a:p>
            <a:pPr lvl="1">
              <a:lnSpc>
                <a:spcPct val="90000"/>
              </a:lnSpc>
            </a:pPr>
            <a:r>
              <a:rPr lang="en-US"/>
              <a:t>Between two charges</a:t>
            </a:r>
          </a:p>
          <a:p>
            <a:pPr>
              <a:lnSpc>
                <a:spcPct val="90000"/>
              </a:lnSpc>
            </a:pPr>
            <a:r>
              <a:rPr lang="en-US"/>
              <a:t>Nuclear force</a:t>
            </a:r>
          </a:p>
          <a:p>
            <a:pPr lvl="1">
              <a:lnSpc>
                <a:spcPct val="90000"/>
              </a:lnSpc>
            </a:pPr>
            <a:r>
              <a:rPr lang="en-US"/>
              <a:t>Between subatomic particles</a:t>
            </a:r>
          </a:p>
          <a:p>
            <a:pPr>
              <a:lnSpc>
                <a:spcPct val="90000"/>
              </a:lnSpc>
            </a:pPr>
            <a:r>
              <a:rPr lang="en-US"/>
              <a:t>Weak forces</a:t>
            </a:r>
          </a:p>
          <a:p>
            <a:pPr lvl="1">
              <a:lnSpc>
                <a:spcPct val="90000"/>
              </a:lnSpc>
            </a:pPr>
            <a:r>
              <a:rPr lang="en-US"/>
              <a:t>Arise in certain radioactive decay processes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Measurement of the force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33CC"/>
                </a:solidFill>
              </a:rPr>
              <a:t>It is convenient to use the deformation of Spring to measure the force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886200" cy="412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8981924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0"/>
            <a:ext cx="41167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89" y="3429000"/>
            <a:ext cx="877896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Newton’s First Law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is also called the </a:t>
            </a:r>
            <a:r>
              <a:rPr lang="en-US" i="1" dirty="0"/>
              <a:t>law of </a:t>
            </a:r>
            <a:r>
              <a:rPr lang="en-US" i="1" dirty="0" smtClean="0"/>
              <a:t>inertia</a:t>
            </a:r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pPr lvl="1"/>
            <a:endParaRPr lang="en-US" i="1" dirty="0"/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This is valid for certain observer or in certain reference frame called inertial reference frame.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772401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7600"/>
            <a:ext cx="7696200" cy="17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</TotalTime>
  <Words>1902</Words>
  <Application>Microsoft Office PowerPoint</Application>
  <PresentationFormat>On-screen Show (4:3)</PresentationFormat>
  <Paragraphs>256</Paragraphs>
  <Slides>56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Equation</vt:lpstr>
      <vt:lpstr>Photo Editor Photo</vt:lpstr>
      <vt:lpstr>Chapter 5</vt:lpstr>
      <vt:lpstr>Force</vt:lpstr>
      <vt:lpstr>Force</vt:lpstr>
      <vt:lpstr>Zero Net Force</vt:lpstr>
      <vt:lpstr>Classes of Forces</vt:lpstr>
      <vt:lpstr>Fundamental Forces</vt:lpstr>
      <vt:lpstr>Measurement of the force</vt:lpstr>
      <vt:lpstr>PowerPoint Presentation</vt:lpstr>
      <vt:lpstr>Newton’s First Law</vt:lpstr>
      <vt:lpstr>PowerPoint Presentation</vt:lpstr>
      <vt:lpstr>Inertial Frames</vt:lpstr>
      <vt:lpstr>Inertia and Mass</vt:lpstr>
      <vt:lpstr>More About Mass</vt:lpstr>
      <vt:lpstr>Mass vs. Weight</vt:lpstr>
      <vt:lpstr>Newton’s Third Law</vt:lpstr>
      <vt:lpstr>Newton’s Third Law, Alternative Statements</vt:lpstr>
      <vt:lpstr>Action-Reaction Examples, 1</vt:lpstr>
      <vt:lpstr>Action-Reaction Examples, 2</vt:lpstr>
      <vt:lpstr>Newton’s Second Law</vt:lpstr>
      <vt:lpstr>More About Newton’s Second Law</vt:lpstr>
      <vt:lpstr>Free Body Diagram</vt:lpstr>
      <vt:lpstr>Applications of Newton’s Law</vt:lpstr>
      <vt:lpstr>Objects in Equilibrium</vt:lpstr>
      <vt:lpstr>Equilibrium, Example 1a</vt:lpstr>
      <vt:lpstr>Equilibrium, Example 1b</vt:lpstr>
      <vt:lpstr>Equilibrium, Example 2a</vt:lpstr>
      <vt:lpstr>Equilibrium, Example 2b</vt:lpstr>
      <vt:lpstr>Objects Experiencing a Net Force</vt:lpstr>
      <vt:lpstr>Newton’s Second Law, Example 1a</vt:lpstr>
      <vt:lpstr>Newton’s Second Law, Example 1b</vt:lpstr>
      <vt:lpstr>Note About the Normal Force</vt:lpstr>
      <vt:lpstr>Inclined Planes</vt:lpstr>
      <vt:lpstr>Multiple Objects</vt:lpstr>
      <vt:lpstr>PowerPoint Presentation</vt:lpstr>
      <vt:lpstr>Multiple Objects, Example 1</vt:lpstr>
      <vt:lpstr>Multiple Objects, Example 2</vt:lpstr>
      <vt:lpstr>Multiple Objects, Example 3</vt:lpstr>
      <vt:lpstr>Problem-Solving Hints  Newton’s Laws</vt:lpstr>
      <vt:lpstr>Problem-Solving Hints  Newton’s Laws, cont</vt:lpstr>
      <vt:lpstr>Problems on Newton’s Laws of Motion</vt:lpstr>
      <vt:lpstr>PowerPoint Presentation</vt:lpstr>
      <vt:lpstr>Forces of Friction</vt:lpstr>
      <vt:lpstr>Forces of Friction, cont.</vt:lpstr>
      <vt:lpstr>Forces of Friction, final</vt:lpstr>
      <vt:lpstr>Static Friction</vt:lpstr>
      <vt:lpstr>Kinetic Friction</vt:lpstr>
      <vt:lpstr>Some Coefficients of Friction</vt:lpstr>
      <vt:lpstr>Friction in Newton’s Laws Problems</vt:lpstr>
      <vt:lpstr>PowerPoint Presentation</vt:lpstr>
      <vt:lpstr>PowerPoint Presentation</vt:lpstr>
      <vt:lpstr>Friction Example, 1</vt:lpstr>
      <vt:lpstr>Friction, Example 2</vt:lpstr>
      <vt:lpstr>Friction, Example 3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Shahabuddin</dc:creator>
  <cp:lastModifiedBy>User</cp:lastModifiedBy>
  <cp:revision>10</cp:revision>
  <dcterms:created xsi:type="dcterms:W3CDTF">2012-06-19T19:40:23Z</dcterms:created>
  <dcterms:modified xsi:type="dcterms:W3CDTF">2016-11-20T06:53:35Z</dcterms:modified>
</cp:coreProperties>
</file>