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6201" autoAdjust="0"/>
  </p:normalViewPr>
  <p:slideViewPr>
    <p:cSldViewPr>
      <p:cViewPr varScale="1">
        <p:scale>
          <a:sx n="66" d="100"/>
          <a:sy n="66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F529E5-2A1B-4C2E-BFF6-0614812FAA65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961B8-068D-44F9-A94F-17568949A5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33C7CF3D-4294-46F0-8BF0-5022E9ABE5D4}" type="slidenum">
              <a:rPr lang="en-US">
                <a:solidFill>
                  <a:schemeClr val="tx1"/>
                </a:solidFill>
              </a:rPr>
              <a:pPr/>
              <a:t>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48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9CABC2BE-EC82-4823-A1C7-4E767202CD3F}" type="slidenum">
              <a:rPr lang="en-US">
                <a:solidFill>
                  <a:schemeClr val="tx1"/>
                </a:solidFill>
              </a:rPr>
              <a:pPr/>
              <a:t>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50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81098BB2-EBBD-4492-A501-414369A3383D}" type="slidenum">
              <a:rPr lang="en-US">
                <a:solidFill>
                  <a:schemeClr val="tx1"/>
                </a:solidFill>
              </a:rPr>
              <a:pPr/>
              <a:t>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52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>
            <a:normAutofit fontScale="92500"/>
          </a:bodyPr>
          <a:lstStyle/>
          <a:p>
            <a:pPr>
              <a:tabLst>
                <a:tab pos="1946095" algn="l"/>
              </a:tabLst>
            </a:pP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2073495A-0CA8-4A78-AD28-B21C7ACA951A}" type="slidenum">
              <a:rPr lang="en-US">
                <a:solidFill>
                  <a:schemeClr val="tx1"/>
                </a:solidFill>
              </a:rPr>
              <a:pPr/>
              <a:t>7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54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80B64994-C34B-4893-A5F4-FD95115C2C4A}" type="slidenum">
              <a:rPr lang="en-US">
                <a:solidFill>
                  <a:schemeClr val="tx1"/>
                </a:solidFill>
              </a:rPr>
              <a:pPr/>
              <a:t>10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60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60453" name="Picture 5" descr="C:\project-SQLFund1\images\img11-27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9359" y="6168572"/>
            <a:ext cx="1422797" cy="541262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51DF4E79-EAFE-416D-B3CA-6A3074735A22}" type="slidenum">
              <a:rPr lang="en-US">
                <a:solidFill>
                  <a:schemeClr val="tx1"/>
                </a:solidFill>
              </a:rPr>
              <a:pPr/>
              <a:t>11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62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A63A2C01-F0A0-4411-A726-42B48FD7C22A}" type="slidenum">
              <a:rPr lang="en-US">
                <a:solidFill>
                  <a:schemeClr val="tx1"/>
                </a:solidFill>
              </a:rPr>
              <a:pPr/>
              <a:t>12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pPr>
              <a:spcBef>
                <a:spcPct val="30000"/>
              </a:spcBef>
            </a:pP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F1201E75-2C92-451B-A87C-EF3764CCC9E0}" type="slidenum">
              <a:rPr lang="en-US">
                <a:solidFill>
                  <a:schemeClr val="tx1"/>
                </a:solidFill>
              </a:rPr>
              <a:pPr/>
              <a:t>13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66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66596" name="Picture 4" descr="C:\project-SQLFund1\images\img11-3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7620000"/>
            <a:ext cx="5274469" cy="949476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 rtl="0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 rtl="0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C2E14E-D5BE-4BC1-973A-DA321869D6F7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D2CC-2447-4AFA-A86E-B6E872E9B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C2E14E-D5BE-4BC1-973A-DA321869D6F7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D2CC-2447-4AFA-A86E-B6E872E9B0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C2E14E-D5BE-4BC1-973A-DA321869D6F7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D2CC-2447-4AFA-A86E-B6E872E9B0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C2E14E-D5BE-4BC1-973A-DA321869D6F7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D2CC-2447-4AFA-A86E-B6E872E9B0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C2E14E-D5BE-4BC1-973A-DA321869D6F7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D2CC-2447-4AFA-A86E-B6E872E9B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C2E14E-D5BE-4BC1-973A-DA321869D6F7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D2CC-2447-4AFA-A86E-B6E872E9B0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C2E14E-D5BE-4BC1-973A-DA321869D6F7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D2CC-2447-4AFA-A86E-B6E872E9B0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C2E14E-D5BE-4BC1-973A-DA321869D6F7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D2CC-2447-4AFA-A86E-B6E872E9B0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C2E14E-D5BE-4BC1-973A-DA321869D6F7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D2CC-2447-4AFA-A86E-B6E872E9B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C2E14E-D5BE-4BC1-973A-DA321869D6F7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D2CC-2447-4AFA-A86E-B6E872E9B0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C2E14E-D5BE-4BC1-973A-DA321869D6F7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D2CC-2447-4AFA-A86E-B6E872E9B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6C2E14E-D5BE-4BC1-973A-DA321869D6F7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8A2D2CC-2447-4AFA-A86E-B6E872E9B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Sequences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3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a Sequence</a:t>
            </a:r>
          </a:p>
        </p:txBody>
      </p:sp>
      <p:sp>
        <p:nvSpPr>
          <p:cNvPr id="359431" name="Rectangle 7"/>
          <p:cNvSpPr>
            <a:spLocks noGrp="1" noChangeArrowheads="1"/>
          </p:cNvSpPr>
          <p:nvPr>
            <p:ph idx="1"/>
          </p:nvPr>
        </p:nvSpPr>
        <p:spPr>
          <a:xfrm>
            <a:off x="609600" y="1449388"/>
            <a:ext cx="7918450" cy="3294062"/>
          </a:xfrm>
        </p:spPr>
        <p:txBody>
          <a:bodyPr>
            <a:noAutofit/>
          </a:bodyPr>
          <a:lstStyle/>
          <a:p>
            <a:pPr lvl="1"/>
            <a:r>
              <a:rPr lang="en-US" dirty="0"/>
              <a:t>Insert a new department named “Support” in location ID 2500:</a:t>
            </a:r>
          </a:p>
          <a:p>
            <a:pPr lvl="1">
              <a:buFont typeface="Arial" charset="0"/>
              <a:buNone/>
            </a:pPr>
            <a:endParaRPr lang="en-US" dirty="0"/>
          </a:p>
          <a:p>
            <a:pPr lvl="2">
              <a:buFont typeface="Arial" charset="0"/>
              <a:buNone/>
            </a:pPr>
            <a:endParaRPr lang="en-US" dirty="0"/>
          </a:p>
          <a:p>
            <a:pPr lvl="2">
              <a:buFont typeface="Arial" charset="0"/>
              <a:buNone/>
            </a:pPr>
            <a:endParaRPr lang="en-US" dirty="0"/>
          </a:p>
          <a:p>
            <a:pPr lvl="2">
              <a:buFont typeface="Arial" charset="0"/>
              <a:buNone/>
            </a:pPr>
            <a:endParaRPr lang="en-US" dirty="0"/>
          </a:p>
          <a:p>
            <a:pPr lvl="1"/>
            <a:r>
              <a:rPr lang="en-US" dirty="0"/>
              <a:t>View the current value for the </a:t>
            </a:r>
            <a:r>
              <a:rPr lang="en-US" dirty="0">
                <a:latin typeface="Courier New" pitchFamily="49" charset="0"/>
              </a:rPr>
              <a:t>DEPT_DEPTID_SEQ</a:t>
            </a:r>
            <a:r>
              <a:rPr lang="en-US" dirty="0"/>
              <a:t> sequence:</a:t>
            </a:r>
          </a:p>
        </p:txBody>
      </p:sp>
      <p:sp>
        <p:nvSpPr>
          <p:cNvPr id="359428" name="Rectangle 4"/>
          <p:cNvSpPr>
            <a:spLocks noChangeArrowheads="1"/>
          </p:cNvSpPr>
          <p:nvPr/>
        </p:nvSpPr>
        <p:spPr bwMode="blackGray">
          <a:xfrm>
            <a:off x="1238250" y="2514600"/>
            <a:ext cx="7448550" cy="15287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INSERT INTO departments(department_id, 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     department_name, location_id)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VALUES      (dept_deptid_seq.NEXTVAL, 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     'Support', 2500);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endParaRPr lang="en-US">
              <a:solidFill>
                <a:srgbClr val="FF3300"/>
              </a:solidFill>
              <a:latin typeface="Courier New" pitchFamily="49" charset="0"/>
            </a:endParaRPr>
          </a:p>
        </p:txBody>
      </p:sp>
      <p:sp>
        <p:nvSpPr>
          <p:cNvPr id="359429" name="Rectangle 5"/>
          <p:cNvSpPr>
            <a:spLocks noChangeArrowheads="1"/>
          </p:cNvSpPr>
          <p:nvPr/>
        </p:nvSpPr>
        <p:spPr bwMode="blackGray">
          <a:xfrm>
            <a:off x="1314450" y="5378450"/>
            <a:ext cx="7448550" cy="6413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SELECT	dept_deptid_seq.CURRVAL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FROM	dual;</a:t>
            </a:r>
          </a:p>
        </p:txBody>
      </p:sp>
      <p:pic>
        <p:nvPicPr>
          <p:cNvPr id="359432" name="Picture 8" descr="C:\project-SQLFund1\images\img09-1row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1371600" y="3705225"/>
            <a:ext cx="1314450" cy="2397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Caching Sequence Values</a:t>
            </a:r>
          </a:p>
        </p:txBody>
      </p:sp>
      <p:sp>
        <p:nvSpPr>
          <p:cNvPr id="361477" name="Rectangle 5"/>
          <p:cNvSpPr>
            <a:spLocks noGrp="1" noChangeArrowheads="1"/>
          </p:cNvSpPr>
          <p:nvPr>
            <p:ph idx="1"/>
          </p:nvPr>
        </p:nvSpPr>
        <p:spPr>
          <a:xfrm>
            <a:off x="609600" y="1449388"/>
            <a:ext cx="7918450" cy="4875212"/>
          </a:xfrm>
        </p:spPr>
        <p:txBody>
          <a:bodyPr>
            <a:normAutofit/>
          </a:bodyPr>
          <a:lstStyle/>
          <a:p>
            <a:pPr lvl="1"/>
            <a:r>
              <a:rPr lang="en-US" sz="3200" dirty="0"/>
              <a:t>Caching sequence values in memory gives faster access to those values.</a:t>
            </a:r>
          </a:p>
          <a:p>
            <a:pPr lvl="1"/>
            <a:r>
              <a:rPr lang="en-US" sz="3200" dirty="0"/>
              <a:t>Gaps in sequence values can occur when:</a:t>
            </a:r>
          </a:p>
          <a:p>
            <a:pPr lvl="2"/>
            <a:r>
              <a:rPr lang="en-US" sz="2800" dirty="0"/>
              <a:t>A rollback occurs</a:t>
            </a:r>
          </a:p>
          <a:p>
            <a:pPr lvl="2"/>
            <a:r>
              <a:rPr lang="en-US" sz="2800" dirty="0"/>
              <a:t>The system crashes</a:t>
            </a:r>
          </a:p>
          <a:p>
            <a:pPr lvl="2"/>
            <a:r>
              <a:rPr lang="en-US" sz="2800" dirty="0"/>
              <a:t>A sequence is used in another table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Modifying a Sequence</a:t>
            </a:r>
          </a:p>
        </p:txBody>
      </p:sp>
      <p:sp>
        <p:nvSpPr>
          <p:cNvPr id="363527" name="Rectangle 7"/>
          <p:cNvSpPr>
            <a:spLocks noGrp="1" noChangeArrowheads="1"/>
          </p:cNvSpPr>
          <p:nvPr>
            <p:ph idx="1"/>
          </p:nvPr>
        </p:nvSpPr>
        <p:spPr>
          <a:xfrm>
            <a:off x="1149350" y="1449388"/>
            <a:ext cx="7918450" cy="1141412"/>
          </a:xfrm>
        </p:spPr>
        <p:txBody>
          <a:bodyPr>
            <a:normAutofit fontScale="92500"/>
          </a:bodyPr>
          <a:lstStyle/>
          <a:p>
            <a:r>
              <a:rPr lang="en-US" dirty="0"/>
              <a:t>Change the increment value, maximum value, minimum value, cycle option, or cache option:</a:t>
            </a:r>
          </a:p>
        </p:txBody>
      </p:sp>
      <p:sp>
        <p:nvSpPr>
          <p:cNvPr id="363524" name="Arc 4"/>
          <p:cNvSpPr>
            <a:spLocks/>
          </p:cNvSpPr>
          <p:nvPr/>
        </p:nvSpPr>
        <p:spPr bwMode="ltGray">
          <a:xfrm>
            <a:off x="5468938" y="2432050"/>
            <a:ext cx="211137" cy="225425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9525" cap="rnd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3525" name="Rectangle 5"/>
          <p:cNvSpPr>
            <a:spLocks noChangeArrowheads="1"/>
          </p:cNvSpPr>
          <p:nvPr/>
        </p:nvSpPr>
        <p:spPr bwMode="blackGray">
          <a:xfrm>
            <a:off x="1314450" y="3048000"/>
            <a:ext cx="7448550" cy="19034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ALTER SEQUENCE dept_deptid_seq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        INCREMENT BY 20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        MAXVALUE 999999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        NOCACHE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        NOCYCLE;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endParaRPr lang="en-US">
              <a:solidFill>
                <a:srgbClr val="FF3300"/>
              </a:solidFill>
              <a:latin typeface="Courier New" pitchFamily="49" charset="0"/>
            </a:endParaRPr>
          </a:p>
        </p:txBody>
      </p:sp>
      <p:pic>
        <p:nvPicPr>
          <p:cNvPr id="363528" name="Picture 8" descr="C:\project-SQLFund1\images\img11alterseq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1314450" y="4724400"/>
            <a:ext cx="3325813" cy="228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3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Guidelines for Modifying </a:t>
            </a:r>
            <a:br>
              <a:rPr lang="en-US"/>
            </a:br>
            <a:r>
              <a:rPr lang="en-US"/>
              <a:t>a Sequence</a:t>
            </a:r>
          </a:p>
        </p:txBody>
      </p:sp>
      <p:sp>
        <p:nvSpPr>
          <p:cNvPr id="365574" name="Rectangle 6"/>
          <p:cNvSpPr>
            <a:spLocks noGrp="1" noChangeArrowheads="1"/>
          </p:cNvSpPr>
          <p:nvPr>
            <p:ph idx="1"/>
          </p:nvPr>
        </p:nvSpPr>
        <p:spPr>
          <a:xfrm>
            <a:off x="844550" y="1754188"/>
            <a:ext cx="7918450" cy="3656012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dirty="0"/>
              <a:t>You must be the owner or have the </a:t>
            </a:r>
            <a:r>
              <a:rPr lang="en-US" dirty="0">
                <a:latin typeface="Courier New" pitchFamily="49" charset="0"/>
              </a:rPr>
              <a:t>ALTER</a:t>
            </a:r>
            <a:r>
              <a:rPr lang="en-US" dirty="0"/>
              <a:t> privilege for the sequence.</a:t>
            </a:r>
          </a:p>
          <a:p>
            <a:pPr lvl="1"/>
            <a:r>
              <a:rPr lang="en-US" dirty="0"/>
              <a:t>Only future sequence numbers are affected.</a:t>
            </a:r>
          </a:p>
          <a:p>
            <a:pPr lvl="1"/>
            <a:r>
              <a:rPr lang="en-US" dirty="0"/>
              <a:t>The sequence must be dropped and re-created to restart the sequence at a different number.</a:t>
            </a:r>
          </a:p>
          <a:p>
            <a:pPr lvl="1"/>
            <a:r>
              <a:rPr lang="en-US" dirty="0"/>
              <a:t>Some validation is performed</a:t>
            </a:r>
            <a:r>
              <a:rPr lang="en-US" dirty="0" smtClean="0"/>
              <a:t>. For example, a new </a:t>
            </a:r>
            <a:r>
              <a:rPr lang="en-US" dirty="0" smtClean="0">
                <a:latin typeface="Courier New" pitchFamily="49" charset="0"/>
              </a:rPr>
              <a:t>MAXVALUE</a:t>
            </a:r>
            <a:r>
              <a:rPr lang="en-US" dirty="0" smtClean="0"/>
              <a:t> that is less than the current sequence number cannot be imposed.</a:t>
            </a:r>
            <a:endParaRPr lang="en-US" dirty="0"/>
          </a:p>
          <a:p>
            <a:pPr lvl="1"/>
            <a:r>
              <a:rPr lang="en-US" dirty="0"/>
              <a:t>To remove a sequence, use the </a:t>
            </a:r>
            <a:r>
              <a:rPr lang="en-US" dirty="0">
                <a:latin typeface="Courier New" pitchFamily="49" charset="0"/>
              </a:rPr>
              <a:t>DROP</a:t>
            </a:r>
            <a:r>
              <a:rPr lang="en-US" dirty="0"/>
              <a:t> statement:</a:t>
            </a:r>
          </a:p>
        </p:txBody>
      </p:sp>
      <p:sp>
        <p:nvSpPr>
          <p:cNvPr id="365572" name="Rectangle 4"/>
          <p:cNvSpPr>
            <a:spLocks noChangeArrowheads="1"/>
          </p:cNvSpPr>
          <p:nvPr/>
        </p:nvSpPr>
        <p:spPr bwMode="blackGray">
          <a:xfrm>
            <a:off x="1371600" y="5603875"/>
            <a:ext cx="7448550" cy="6413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DROP SEQUENCE </a:t>
            </a:r>
            <a:r>
              <a:rPr lang="en-US" dirty="0" err="1">
                <a:solidFill>
                  <a:srgbClr val="000000"/>
                </a:solidFill>
                <a:latin typeface="Courier New" pitchFamily="49" charset="0"/>
              </a:rPr>
              <a:t>dept_deptid_seq</a:t>
            </a: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endParaRPr lang="en-US" dirty="0">
              <a:solidFill>
                <a:srgbClr val="FF3300"/>
              </a:solidFill>
              <a:latin typeface="Courier New" pitchFamily="49" charset="0"/>
            </a:endParaRPr>
          </a:p>
        </p:txBody>
      </p:sp>
      <p:pic>
        <p:nvPicPr>
          <p:cNvPr id="365575" name="Picture 7" descr="C:\project-SQLFund1\images\img11dropseq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1371600" y="5984875"/>
            <a:ext cx="3303588" cy="2635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Sequences</a:t>
            </a:r>
          </a:p>
        </p:txBody>
      </p:sp>
      <p:sp>
        <p:nvSpPr>
          <p:cNvPr id="347140" name="Rectangle 2052"/>
          <p:cNvSpPr>
            <a:spLocks noChangeArrowheads="1"/>
          </p:cNvSpPr>
          <p:nvPr/>
        </p:nvSpPr>
        <p:spPr bwMode="blackWhite">
          <a:xfrm>
            <a:off x="3024188" y="2719388"/>
            <a:ext cx="4724400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spcBef>
                <a:spcPct val="25000"/>
              </a:spcBef>
              <a:spcAft>
                <a:spcPct val="25000"/>
              </a:spcAft>
              <a:buClrTx/>
              <a:buFontTx/>
              <a:buNone/>
            </a:pPr>
            <a:r>
              <a:rPr lang="en-US" b="0" dirty="0"/>
              <a:t>Logically represents subsets of data from one or more tables</a:t>
            </a:r>
          </a:p>
        </p:txBody>
      </p:sp>
      <p:sp>
        <p:nvSpPr>
          <p:cNvPr id="347141" name="Rectangle 2053"/>
          <p:cNvSpPr>
            <a:spLocks noChangeArrowheads="1"/>
          </p:cNvSpPr>
          <p:nvPr/>
        </p:nvSpPr>
        <p:spPr bwMode="blackWhite">
          <a:xfrm>
            <a:off x="1333500" y="2719388"/>
            <a:ext cx="1690688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spcBef>
                <a:spcPct val="25000"/>
              </a:spcBef>
              <a:spcAft>
                <a:spcPct val="25000"/>
              </a:spcAft>
              <a:buClrTx/>
              <a:buFontTx/>
              <a:buNone/>
            </a:pPr>
            <a:r>
              <a:rPr lang="en-US" b="0"/>
              <a:t>View </a:t>
            </a:r>
          </a:p>
        </p:txBody>
      </p:sp>
      <p:sp>
        <p:nvSpPr>
          <p:cNvPr id="347142" name="Rectangle 2054"/>
          <p:cNvSpPr>
            <a:spLocks noChangeArrowheads="1"/>
          </p:cNvSpPr>
          <p:nvPr/>
        </p:nvSpPr>
        <p:spPr bwMode="blackWhite">
          <a:xfrm>
            <a:off x="3024188" y="3359150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Generates numeric values</a:t>
            </a:r>
          </a:p>
        </p:txBody>
      </p:sp>
      <p:sp>
        <p:nvSpPr>
          <p:cNvPr id="347143" name="Rectangle 2055"/>
          <p:cNvSpPr>
            <a:spLocks noChangeArrowheads="1"/>
          </p:cNvSpPr>
          <p:nvPr/>
        </p:nvSpPr>
        <p:spPr bwMode="blackWhite">
          <a:xfrm>
            <a:off x="1333500" y="3359150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Sequence </a:t>
            </a:r>
          </a:p>
        </p:txBody>
      </p:sp>
      <p:sp>
        <p:nvSpPr>
          <p:cNvPr id="347144" name="Rectangle 2056"/>
          <p:cNvSpPr>
            <a:spLocks noChangeArrowheads="1"/>
          </p:cNvSpPr>
          <p:nvPr/>
        </p:nvSpPr>
        <p:spPr bwMode="blackWhite">
          <a:xfrm>
            <a:off x="3024188" y="2298700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Basic unit of storage; composed of rows  </a:t>
            </a:r>
          </a:p>
        </p:txBody>
      </p:sp>
      <p:sp>
        <p:nvSpPr>
          <p:cNvPr id="347145" name="Rectangle 2057"/>
          <p:cNvSpPr>
            <a:spLocks noChangeArrowheads="1"/>
          </p:cNvSpPr>
          <p:nvPr/>
        </p:nvSpPr>
        <p:spPr bwMode="blackWhite">
          <a:xfrm>
            <a:off x="1333500" y="2298700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Table</a:t>
            </a:r>
          </a:p>
        </p:txBody>
      </p:sp>
      <p:sp>
        <p:nvSpPr>
          <p:cNvPr id="347146" name="Rectangle 2058"/>
          <p:cNvSpPr>
            <a:spLocks noChangeArrowheads="1"/>
          </p:cNvSpPr>
          <p:nvPr/>
        </p:nvSpPr>
        <p:spPr bwMode="blackWhite">
          <a:xfrm>
            <a:off x="3024188" y="4419600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Gives alternative names to objects</a:t>
            </a:r>
          </a:p>
        </p:txBody>
      </p:sp>
      <p:sp>
        <p:nvSpPr>
          <p:cNvPr id="347147" name="Rectangle 2059"/>
          <p:cNvSpPr>
            <a:spLocks noChangeArrowheads="1"/>
          </p:cNvSpPr>
          <p:nvPr/>
        </p:nvSpPr>
        <p:spPr bwMode="blackWhite">
          <a:xfrm>
            <a:off x="1333500" y="4419600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Synonym </a:t>
            </a:r>
          </a:p>
        </p:txBody>
      </p:sp>
      <p:sp>
        <p:nvSpPr>
          <p:cNvPr id="347148" name="Rectangle 2060"/>
          <p:cNvSpPr>
            <a:spLocks noChangeArrowheads="1"/>
          </p:cNvSpPr>
          <p:nvPr/>
        </p:nvSpPr>
        <p:spPr bwMode="blackWhite">
          <a:xfrm>
            <a:off x="3024188" y="3779838"/>
            <a:ext cx="4724400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>
              <a:buClr>
                <a:srgbClr val="000000"/>
              </a:buClr>
            </a:pPr>
            <a:r>
              <a:rPr lang="en-US" b="0"/>
              <a:t>Improves the performance of some queries</a:t>
            </a:r>
          </a:p>
        </p:txBody>
      </p:sp>
      <p:sp>
        <p:nvSpPr>
          <p:cNvPr id="347149" name="Rectangle 2061"/>
          <p:cNvSpPr>
            <a:spLocks noChangeArrowheads="1"/>
          </p:cNvSpPr>
          <p:nvPr/>
        </p:nvSpPr>
        <p:spPr bwMode="blackWhite">
          <a:xfrm>
            <a:off x="1333500" y="3779838"/>
            <a:ext cx="1690688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>
              <a:buClr>
                <a:srgbClr val="000000"/>
              </a:buClr>
            </a:pPr>
            <a:r>
              <a:rPr lang="en-US" b="0"/>
              <a:t>Index</a:t>
            </a:r>
          </a:p>
        </p:txBody>
      </p:sp>
      <p:sp>
        <p:nvSpPr>
          <p:cNvPr id="347150" name="Rectangle 2062"/>
          <p:cNvSpPr>
            <a:spLocks noChangeArrowheads="1"/>
          </p:cNvSpPr>
          <p:nvPr/>
        </p:nvSpPr>
        <p:spPr bwMode="gray">
          <a:xfrm>
            <a:off x="3024188" y="1781175"/>
            <a:ext cx="4724400" cy="517525"/>
          </a:xfrm>
          <a:prstGeom prst="rect">
            <a:avLst/>
          </a:prstGeom>
          <a:solidFill>
            <a:schemeClr val="accent2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15000"/>
              </a:lnSpc>
              <a:spcBef>
                <a:spcPct val="2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>
                <a:solidFill>
                  <a:schemeClr val="bg1"/>
                </a:solidFill>
              </a:rPr>
              <a:t>Description</a:t>
            </a:r>
          </a:p>
        </p:txBody>
      </p:sp>
      <p:sp>
        <p:nvSpPr>
          <p:cNvPr id="347151" name="Rectangle 2063"/>
          <p:cNvSpPr>
            <a:spLocks noChangeArrowheads="1"/>
          </p:cNvSpPr>
          <p:nvPr/>
        </p:nvSpPr>
        <p:spPr bwMode="gray">
          <a:xfrm>
            <a:off x="1333500" y="1781175"/>
            <a:ext cx="1690688" cy="517525"/>
          </a:xfrm>
          <a:prstGeom prst="rect">
            <a:avLst/>
          </a:prstGeom>
          <a:solidFill>
            <a:schemeClr val="accent2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15000"/>
              </a:lnSpc>
              <a:spcBef>
                <a:spcPct val="2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>
                <a:solidFill>
                  <a:schemeClr val="bg1"/>
                </a:solidFill>
              </a:rPr>
              <a:t>Object</a:t>
            </a:r>
          </a:p>
        </p:txBody>
      </p:sp>
      <p:sp>
        <p:nvSpPr>
          <p:cNvPr id="347152" name="Line 2064"/>
          <p:cNvSpPr>
            <a:spLocks noChangeShapeType="1"/>
          </p:cNvSpPr>
          <p:nvPr/>
        </p:nvSpPr>
        <p:spPr bwMode="blackWhite">
          <a:xfrm>
            <a:off x="1333500" y="2298700"/>
            <a:ext cx="64150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53" name="Line 2065"/>
          <p:cNvSpPr>
            <a:spLocks noChangeShapeType="1"/>
          </p:cNvSpPr>
          <p:nvPr/>
        </p:nvSpPr>
        <p:spPr bwMode="blackWhite">
          <a:xfrm>
            <a:off x="1333500" y="4419600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54" name="Line 2066"/>
          <p:cNvSpPr>
            <a:spLocks noChangeShapeType="1"/>
          </p:cNvSpPr>
          <p:nvPr/>
        </p:nvSpPr>
        <p:spPr bwMode="blackWhite">
          <a:xfrm>
            <a:off x="1333500" y="4840288"/>
            <a:ext cx="6415088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55" name="Line 2067"/>
          <p:cNvSpPr>
            <a:spLocks noChangeShapeType="1"/>
          </p:cNvSpPr>
          <p:nvPr/>
        </p:nvSpPr>
        <p:spPr bwMode="blackWhite">
          <a:xfrm>
            <a:off x="1333500" y="1781175"/>
            <a:ext cx="0" cy="517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56" name="Line 2068"/>
          <p:cNvSpPr>
            <a:spLocks noChangeShapeType="1"/>
          </p:cNvSpPr>
          <p:nvPr/>
        </p:nvSpPr>
        <p:spPr bwMode="blackWhite">
          <a:xfrm>
            <a:off x="3024188" y="1781175"/>
            <a:ext cx="0" cy="30591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57" name="Line 2069"/>
          <p:cNvSpPr>
            <a:spLocks noChangeShapeType="1"/>
          </p:cNvSpPr>
          <p:nvPr/>
        </p:nvSpPr>
        <p:spPr bwMode="blackWhite">
          <a:xfrm>
            <a:off x="7748588" y="1781175"/>
            <a:ext cx="0" cy="517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58" name="Line 2070"/>
          <p:cNvSpPr>
            <a:spLocks noChangeShapeType="1"/>
          </p:cNvSpPr>
          <p:nvPr/>
        </p:nvSpPr>
        <p:spPr bwMode="blackWhite">
          <a:xfrm>
            <a:off x="1333500" y="2719388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7159" name="Line 2071"/>
          <p:cNvSpPr>
            <a:spLocks noChangeShapeType="1"/>
          </p:cNvSpPr>
          <p:nvPr/>
        </p:nvSpPr>
        <p:spPr bwMode="blackWhite">
          <a:xfrm>
            <a:off x="1333500" y="3779838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60" name="Line 2072"/>
          <p:cNvSpPr>
            <a:spLocks noChangeShapeType="1"/>
          </p:cNvSpPr>
          <p:nvPr/>
        </p:nvSpPr>
        <p:spPr bwMode="blackWhite">
          <a:xfrm>
            <a:off x="1333500" y="3359150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61" name="Line 2073"/>
          <p:cNvSpPr>
            <a:spLocks noChangeShapeType="1"/>
          </p:cNvSpPr>
          <p:nvPr/>
        </p:nvSpPr>
        <p:spPr bwMode="blackWhite">
          <a:xfrm>
            <a:off x="1333500" y="1781175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62" name="Line 2074"/>
          <p:cNvSpPr>
            <a:spLocks noChangeShapeType="1"/>
          </p:cNvSpPr>
          <p:nvPr/>
        </p:nvSpPr>
        <p:spPr bwMode="blackWhite">
          <a:xfrm>
            <a:off x="1333500" y="2298700"/>
            <a:ext cx="0" cy="254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63" name="Line 2075"/>
          <p:cNvSpPr>
            <a:spLocks noChangeShapeType="1"/>
          </p:cNvSpPr>
          <p:nvPr/>
        </p:nvSpPr>
        <p:spPr bwMode="blackWhite">
          <a:xfrm>
            <a:off x="7748588" y="2298700"/>
            <a:ext cx="0" cy="254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200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Sequences</a:t>
            </a:r>
          </a:p>
        </p:txBody>
      </p:sp>
      <p:sp>
        <p:nvSpPr>
          <p:cNvPr id="349201" name="Rectangle 17"/>
          <p:cNvSpPr>
            <a:spLocks noGrp="1" noChangeArrowheads="1"/>
          </p:cNvSpPr>
          <p:nvPr>
            <p:ph idx="1"/>
          </p:nvPr>
        </p:nvSpPr>
        <p:spPr>
          <a:xfrm>
            <a:off x="996950" y="1295400"/>
            <a:ext cx="7918450" cy="434181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 sequence:</a:t>
            </a:r>
          </a:p>
          <a:p>
            <a:pPr lvl="1"/>
            <a:r>
              <a:rPr lang="en-US" dirty="0"/>
              <a:t>Can automatically generate unique </a:t>
            </a:r>
            <a:r>
              <a:rPr lang="en-US" dirty="0" smtClean="0"/>
              <a:t>numbers or to recycle and use the same numbers again.</a:t>
            </a:r>
            <a:endParaRPr lang="en-US" dirty="0"/>
          </a:p>
          <a:p>
            <a:pPr lvl="1"/>
            <a:r>
              <a:rPr lang="en-US" dirty="0" smtClean="0"/>
              <a:t>is a user-created database object that can be shared by multiple users to generate integers. 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be used to create a primary key value</a:t>
            </a:r>
          </a:p>
          <a:p>
            <a:pPr lvl="1"/>
            <a:r>
              <a:rPr lang="en-US" dirty="0" smtClean="0"/>
              <a:t>A sequence is generated and incremented (or decremented) by an internal Oracle routine. This can be time-saving because it Replaces </a:t>
            </a:r>
            <a:r>
              <a:rPr lang="en-US" dirty="0"/>
              <a:t>application code</a:t>
            </a:r>
          </a:p>
          <a:p>
            <a:pPr lvl="1"/>
            <a:r>
              <a:rPr lang="en-US" dirty="0"/>
              <a:t>Speeds up the efficiency of accessing sequence values when cached in </a:t>
            </a:r>
            <a:r>
              <a:rPr lang="en-US" dirty="0" smtClean="0"/>
              <a:t>memory</a:t>
            </a:r>
          </a:p>
          <a:p>
            <a:pPr lvl="1"/>
            <a:r>
              <a:rPr lang="en-US" dirty="0" smtClean="0"/>
              <a:t>Sequence numbers are stored and generated independent of tables. Therefore, the same sequence can be used for multiple tables.</a:t>
            </a:r>
          </a:p>
          <a:p>
            <a:pPr lvl="1"/>
            <a:endParaRPr lang="en-US" dirty="0"/>
          </a:p>
        </p:txBody>
      </p:sp>
      <p:grpSp>
        <p:nvGrpSpPr>
          <p:cNvPr id="2" name="Group 14"/>
          <p:cNvGrpSpPr/>
          <p:nvPr/>
        </p:nvGrpSpPr>
        <p:grpSpPr>
          <a:xfrm>
            <a:off x="2133601" y="5562600"/>
            <a:ext cx="4572000" cy="1295400"/>
            <a:chOff x="2085975" y="4495800"/>
            <a:chExt cx="4919663" cy="1468438"/>
          </a:xfrm>
        </p:grpSpPr>
        <p:pic>
          <p:nvPicPr>
            <p:cNvPr id="349189" name="Picture 5" descr="D:\Temp\manuf006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2085975" y="4495800"/>
              <a:ext cx="1676400" cy="1468438"/>
            </a:xfrm>
            <a:prstGeom prst="rect">
              <a:avLst/>
            </a:prstGeom>
            <a:noFill/>
          </p:spPr>
        </p:pic>
        <p:sp>
          <p:nvSpPr>
            <p:cNvPr id="349190" name="Oval 6"/>
            <p:cNvSpPr>
              <a:spLocks noChangeArrowheads="1"/>
            </p:cNvSpPr>
            <p:nvPr/>
          </p:nvSpPr>
          <p:spPr bwMode="blackWhite">
            <a:xfrm>
              <a:off x="3609975" y="5313363"/>
              <a:ext cx="304800" cy="27305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101600" tIns="50800" rIns="101600" bIns="50800" anchor="ctr"/>
            <a:lstStyle/>
            <a:p>
              <a:pPr defTabSz="1111250"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200">
                  <a:solidFill>
                    <a:schemeClr val="bg2"/>
                  </a:solidFill>
                </a:rPr>
                <a:t>1</a:t>
              </a:r>
            </a:p>
          </p:txBody>
        </p:sp>
        <p:sp>
          <p:nvSpPr>
            <p:cNvPr id="349191" name="Oval 7"/>
            <p:cNvSpPr>
              <a:spLocks noChangeArrowheads="1"/>
            </p:cNvSpPr>
            <p:nvPr/>
          </p:nvSpPr>
          <p:spPr bwMode="blackWhite">
            <a:xfrm>
              <a:off x="3952875" y="4976813"/>
              <a:ext cx="304800" cy="27305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101600" tIns="50800" rIns="101600" bIns="50800" anchor="ctr"/>
            <a:lstStyle/>
            <a:p>
              <a:pPr defTabSz="1111250"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200" dirty="0">
                  <a:solidFill>
                    <a:schemeClr val="bg2"/>
                  </a:solidFill>
                </a:rPr>
                <a:t>2</a:t>
              </a:r>
            </a:p>
          </p:txBody>
        </p:sp>
        <p:sp>
          <p:nvSpPr>
            <p:cNvPr id="349192" name="Oval 8"/>
            <p:cNvSpPr>
              <a:spLocks noChangeArrowheads="1"/>
            </p:cNvSpPr>
            <p:nvPr/>
          </p:nvSpPr>
          <p:spPr bwMode="blackWhite">
            <a:xfrm>
              <a:off x="4640263" y="4976813"/>
              <a:ext cx="304800" cy="27305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101600" tIns="50800" rIns="101600" bIns="50800" anchor="ctr"/>
            <a:lstStyle/>
            <a:p>
              <a:pPr defTabSz="1111250"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200">
                  <a:solidFill>
                    <a:schemeClr val="bg2"/>
                  </a:solidFill>
                </a:rPr>
                <a:t>4</a:t>
              </a:r>
            </a:p>
          </p:txBody>
        </p:sp>
        <p:sp>
          <p:nvSpPr>
            <p:cNvPr id="349193" name="Oval 9"/>
            <p:cNvSpPr>
              <a:spLocks noChangeArrowheads="1"/>
            </p:cNvSpPr>
            <p:nvPr/>
          </p:nvSpPr>
          <p:spPr bwMode="blackWhite">
            <a:xfrm>
              <a:off x="4295775" y="5313363"/>
              <a:ext cx="304800" cy="27305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101600" tIns="50800" rIns="101600" bIns="50800" anchor="ctr"/>
            <a:lstStyle/>
            <a:p>
              <a:pPr defTabSz="1111250"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200">
                  <a:solidFill>
                    <a:schemeClr val="bg2"/>
                  </a:solidFill>
                </a:rPr>
                <a:t>3</a:t>
              </a:r>
            </a:p>
          </p:txBody>
        </p:sp>
        <p:sp>
          <p:nvSpPr>
            <p:cNvPr id="349194" name="Oval 10"/>
            <p:cNvSpPr>
              <a:spLocks noChangeArrowheads="1"/>
            </p:cNvSpPr>
            <p:nvPr/>
          </p:nvSpPr>
          <p:spPr bwMode="blackWhite">
            <a:xfrm>
              <a:off x="4983163" y="5313363"/>
              <a:ext cx="304800" cy="27305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101600" tIns="50800" rIns="101600" bIns="50800" anchor="ctr"/>
            <a:lstStyle/>
            <a:p>
              <a:pPr defTabSz="1111250"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200">
                  <a:solidFill>
                    <a:schemeClr val="bg2"/>
                  </a:solidFill>
                </a:rPr>
                <a:t>5</a:t>
              </a:r>
            </a:p>
          </p:txBody>
        </p:sp>
        <p:sp>
          <p:nvSpPr>
            <p:cNvPr id="349195" name="Oval 11"/>
            <p:cNvSpPr>
              <a:spLocks noChangeArrowheads="1"/>
            </p:cNvSpPr>
            <p:nvPr/>
          </p:nvSpPr>
          <p:spPr bwMode="blackWhite">
            <a:xfrm>
              <a:off x="5326063" y="4976813"/>
              <a:ext cx="304800" cy="27305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101600" tIns="50800" rIns="101600" bIns="50800" anchor="ctr"/>
            <a:lstStyle/>
            <a:p>
              <a:pPr defTabSz="1111250"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200">
                  <a:solidFill>
                    <a:schemeClr val="bg2"/>
                  </a:solidFill>
                </a:rPr>
                <a:t>6</a:t>
              </a:r>
            </a:p>
          </p:txBody>
        </p:sp>
        <p:sp>
          <p:nvSpPr>
            <p:cNvPr id="349196" name="Oval 12"/>
            <p:cNvSpPr>
              <a:spLocks noChangeArrowheads="1"/>
            </p:cNvSpPr>
            <p:nvPr/>
          </p:nvSpPr>
          <p:spPr bwMode="blackWhite">
            <a:xfrm>
              <a:off x="6013450" y="4976813"/>
              <a:ext cx="304800" cy="27305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101600" tIns="50800" rIns="101600" bIns="50800" anchor="ctr"/>
            <a:lstStyle/>
            <a:p>
              <a:pPr defTabSz="1111250"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200">
                  <a:solidFill>
                    <a:schemeClr val="bg2"/>
                  </a:solidFill>
                </a:rPr>
                <a:t>8</a:t>
              </a:r>
            </a:p>
          </p:txBody>
        </p:sp>
        <p:sp>
          <p:nvSpPr>
            <p:cNvPr id="349197" name="Oval 13"/>
            <p:cNvSpPr>
              <a:spLocks noChangeArrowheads="1"/>
            </p:cNvSpPr>
            <p:nvPr/>
          </p:nvSpPr>
          <p:spPr bwMode="blackWhite">
            <a:xfrm>
              <a:off x="5670550" y="5313363"/>
              <a:ext cx="304800" cy="27305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101600" tIns="50800" rIns="101600" bIns="50800" anchor="ctr"/>
            <a:lstStyle/>
            <a:p>
              <a:pPr defTabSz="1111250"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200">
                  <a:solidFill>
                    <a:schemeClr val="bg2"/>
                  </a:solidFill>
                </a:rPr>
                <a:t>7</a:t>
              </a:r>
            </a:p>
          </p:txBody>
        </p:sp>
        <p:sp>
          <p:nvSpPr>
            <p:cNvPr id="349198" name="Oval 14"/>
            <p:cNvSpPr>
              <a:spLocks noChangeArrowheads="1"/>
            </p:cNvSpPr>
            <p:nvPr/>
          </p:nvSpPr>
          <p:spPr bwMode="blackWhite">
            <a:xfrm>
              <a:off x="6700838" y="4976813"/>
              <a:ext cx="304800" cy="27305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101600" tIns="50800" rIns="101600" bIns="50800" anchor="ctr"/>
            <a:lstStyle/>
            <a:p>
              <a:pPr defTabSz="1111250"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200">
                  <a:solidFill>
                    <a:schemeClr val="bg2"/>
                  </a:solidFill>
                </a:rPr>
                <a:t>10</a:t>
              </a:r>
            </a:p>
          </p:txBody>
        </p:sp>
        <p:sp>
          <p:nvSpPr>
            <p:cNvPr id="349199" name="Oval 15"/>
            <p:cNvSpPr>
              <a:spLocks noChangeArrowheads="1"/>
            </p:cNvSpPr>
            <p:nvPr/>
          </p:nvSpPr>
          <p:spPr bwMode="blackWhite">
            <a:xfrm>
              <a:off x="6356350" y="5313363"/>
              <a:ext cx="304800" cy="27305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101600" tIns="50800" rIns="101600" bIns="50800" anchor="ctr"/>
            <a:lstStyle/>
            <a:p>
              <a:pPr defTabSz="1111250"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200">
                  <a:solidFill>
                    <a:schemeClr val="bg2"/>
                  </a:solidFill>
                </a:rPr>
                <a:t>9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7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ourier New" pitchFamily="49" charset="0"/>
              </a:rPr>
              <a:t>CREATE</a:t>
            </a:r>
            <a:r>
              <a:rPr lang="en-US" dirty="0"/>
              <a:t> </a:t>
            </a:r>
            <a:r>
              <a:rPr lang="en-US" dirty="0">
                <a:latin typeface="Courier New" pitchFamily="49" charset="0"/>
              </a:rPr>
              <a:t>SEQUENCE</a:t>
            </a:r>
            <a:r>
              <a:rPr lang="en-US" dirty="0"/>
              <a:t> Statement:</a:t>
            </a:r>
            <a:br>
              <a:rPr lang="en-US" dirty="0"/>
            </a:br>
            <a:r>
              <a:rPr lang="en-US" dirty="0"/>
              <a:t>Syntax</a:t>
            </a:r>
          </a:p>
        </p:txBody>
      </p:sp>
      <p:sp>
        <p:nvSpPr>
          <p:cNvPr id="351238" name="Rectangle 6"/>
          <p:cNvSpPr>
            <a:spLocks noGrp="1" noChangeArrowheads="1"/>
          </p:cNvSpPr>
          <p:nvPr>
            <p:ph idx="1"/>
          </p:nvPr>
        </p:nvSpPr>
        <p:spPr>
          <a:xfrm>
            <a:off x="920750" y="1666875"/>
            <a:ext cx="7918450" cy="695325"/>
          </a:xfrm>
        </p:spPr>
        <p:txBody>
          <a:bodyPr>
            <a:noAutofit/>
          </a:bodyPr>
          <a:lstStyle/>
          <a:p>
            <a:r>
              <a:rPr lang="en-US" sz="2800" dirty="0"/>
              <a:t>Define a sequence to generate sequential numbers automatically:</a:t>
            </a:r>
          </a:p>
        </p:txBody>
      </p:sp>
      <p:sp>
        <p:nvSpPr>
          <p:cNvPr id="351236" name="Rectangle 4"/>
          <p:cNvSpPr>
            <a:spLocks noChangeArrowheads="1"/>
          </p:cNvSpPr>
          <p:nvPr/>
        </p:nvSpPr>
        <p:spPr bwMode="blackGray">
          <a:xfrm>
            <a:off x="1238250" y="2743200"/>
            <a:ext cx="7448550" cy="20145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b="1" dirty="0">
                <a:solidFill>
                  <a:srgbClr val="000000"/>
                </a:solidFill>
                <a:latin typeface="Courier New" pitchFamily="49" charset="0"/>
              </a:rPr>
              <a:t>CREATE SEQUENCE </a:t>
            </a:r>
            <a:r>
              <a:rPr lang="en-US" b="1" i="1" dirty="0" err="1">
                <a:solidFill>
                  <a:srgbClr val="000000"/>
                </a:solidFill>
                <a:latin typeface="Courier New" pitchFamily="49" charset="0"/>
              </a:rPr>
              <a:t>sequence</a:t>
            </a:r>
            <a:endParaRPr lang="en-US" b="1" dirty="0">
              <a:solidFill>
                <a:srgbClr val="000000"/>
              </a:solidFill>
              <a:latin typeface="Courier New" pitchFamily="49" charset="0"/>
            </a:endParaRP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b="1" dirty="0">
                <a:solidFill>
                  <a:srgbClr val="000000"/>
                </a:solidFill>
                <a:latin typeface="Courier New" pitchFamily="49" charset="0"/>
              </a:rPr>
              <a:t>       [INCREMENT BY </a:t>
            </a:r>
            <a:r>
              <a:rPr lang="en-US" b="1" i="1" dirty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b="1" dirty="0">
                <a:solidFill>
                  <a:srgbClr val="000000"/>
                </a:solidFill>
                <a:latin typeface="Courier New" pitchFamily="49" charset="0"/>
              </a:rPr>
              <a:t>]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b="1" dirty="0">
                <a:solidFill>
                  <a:srgbClr val="000000"/>
                </a:solidFill>
                <a:latin typeface="Courier New" pitchFamily="49" charset="0"/>
              </a:rPr>
              <a:t>       [START WITH </a:t>
            </a:r>
            <a:r>
              <a:rPr lang="en-US" b="1" i="1" dirty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b="1" dirty="0">
                <a:solidFill>
                  <a:srgbClr val="000000"/>
                </a:solidFill>
                <a:latin typeface="Courier New" pitchFamily="49" charset="0"/>
              </a:rPr>
              <a:t>]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b="1" dirty="0">
                <a:solidFill>
                  <a:srgbClr val="000000"/>
                </a:solidFill>
                <a:latin typeface="Courier New" pitchFamily="49" charset="0"/>
              </a:rPr>
              <a:t>       [{MAXVALUE </a:t>
            </a:r>
            <a:r>
              <a:rPr lang="en-US" b="1" i="1" dirty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b="1" dirty="0">
                <a:solidFill>
                  <a:srgbClr val="000000"/>
                </a:solidFill>
                <a:latin typeface="Courier New" pitchFamily="49" charset="0"/>
              </a:rPr>
              <a:t> | </a:t>
            </a:r>
            <a:r>
              <a:rPr lang="en-US" b="1" u="sng" dirty="0">
                <a:solidFill>
                  <a:srgbClr val="000000"/>
                </a:solidFill>
                <a:latin typeface="Courier New" pitchFamily="49" charset="0"/>
              </a:rPr>
              <a:t>NOMAXVALUE</a:t>
            </a:r>
            <a:r>
              <a:rPr lang="en-US" b="1" dirty="0">
                <a:solidFill>
                  <a:srgbClr val="000000"/>
                </a:solidFill>
                <a:latin typeface="Courier New" pitchFamily="49" charset="0"/>
              </a:rPr>
              <a:t>}]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b="1" dirty="0">
                <a:solidFill>
                  <a:srgbClr val="000000"/>
                </a:solidFill>
                <a:latin typeface="Courier New" pitchFamily="49" charset="0"/>
              </a:rPr>
              <a:t>       [{MINVALUE </a:t>
            </a:r>
            <a:r>
              <a:rPr lang="en-US" b="1" i="1" dirty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b="1" dirty="0">
                <a:solidFill>
                  <a:srgbClr val="000000"/>
                </a:solidFill>
                <a:latin typeface="Courier New" pitchFamily="49" charset="0"/>
              </a:rPr>
              <a:t> | </a:t>
            </a:r>
            <a:r>
              <a:rPr lang="en-US" b="1" u="sng" dirty="0">
                <a:solidFill>
                  <a:srgbClr val="000000"/>
                </a:solidFill>
                <a:latin typeface="Courier New" pitchFamily="49" charset="0"/>
              </a:rPr>
              <a:t>NOMINVALUE</a:t>
            </a:r>
            <a:r>
              <a:rPr lang="en-US" b="1" dirty="0">
                <a:solidFill>
                  <a:srgbClr val="000000"/>
                </a:solidFill>
                <a:latin typeface="Courier New" pitchFamily="49" charset="0"/>
              </a:rPr>
              <a:t>}]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b="1" dirty="0">
                <a:solidFill>
                  <a:srgbClr val="000000"/>
                </a:solidFill>
                <a:latin typeface="Courier New" pitchFamily="49" charset="0"/>
              </a:rPr>
              <a:t>       [{CYCLE | </a:t>
            </a:r>
            <a:r>
              <a:rPr lang="en-US" b="1" u="sng" dirty="0">
                <a:solidFill>
                  <a:srgbClr val="000000"/>
                </a:solidFill>
                <a:latin typeface="Courier New" pitchFamily="49" charset="0"/>
              </a:rPr>
              <a:t>NOCYCLE</a:t>
            </a:r>
            <a:r>
              <a:rPr lang="en-US" b="1" dirty="0">
                <a:solidFill>
                  <a:srgbClr val="000000"/>
                </a:solidFill>
                <a:latin typeface="Courier New" pitchFamily="49" charset="0"/>
              </a:rPr>
              <a:t>}]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b="1" dirty="0">
                <a:solidFill>
                  <a:srgbClr val="000000"/>
                </a:solidFill>
                <a:latin typeface="Courier New" pitchFamily="49" charset="0"/>
              </a:rPr>
              <a:t>       [{CACHE </a:t>
            </a:r>
            <a:r>
              <a:rPr lang="en-US" b="1" i="1" dirty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b="1" dirty="0">
                <a:solidFill>
                  <a:srgbClr val="000000"/>
                </a:solidFill>
                <a:latin typeface="Courier New" pitchFamily="49" charset="0"/>
              </a:rPr>
              <a:t> | NOCACHE}];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Courier New" pitchFamily="49" charset="0"/>
              </a:rPr>
              <a:t>CREATE</a:t>
            </a:r>
            <a:r>
              <a:rPr lang="en-US" sz="3200" dirty="0" smtClean="0"/>
              <a:t> </a:t>
            </a:r>
            <a:r>
              <a:rPr lang="en-US" sz="3200" dirty="0" smtClean="0">
                <a:latin typeface="Courier New" pitchFamily="49" charset="0"/>
              </a:rPr>
              <a:t>SEQUENCE</a:t>
            </a:r>
            <a:r>
              <a:rPr lang="en-US" sz="3200" dirty="0" smtClean="0"/>
              <a:t> Statement:</a:t>
            </a:r>
            <a:br>
              <a:rPr lang="en-US" sz="3200" dirty="0" smtClean="0"/>
            </a:br>
            <a:r>
              <a:rPr lang="en-US" sz="3200" dirty="0" smtClean="0"/>
              <a:t>Syntax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20000"/>
          </a:bodyPr>
          <a:lstStyle/>
          <a:p>
            <a:pPr lvl="1">
              <a:tabLst>
                <a:tab pos="1946095" algn="l"/>
              </a:tabLst>
            </a:pPr>
            <a:r>
              <a:rPr lang="en-US" dirty="0" smtClean="0"/>
              <a:t>In the syntax:</a:t>
            </a:r>
          </a:p>
          <a:p>
            <a:pPr lvl="2">
              <a:tabLst>
                <a:tab pos="1946095" algn="l"/>
              </a:tabLst>
            </a:pP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</a:rPr>
              <a:t>sequence</a:t>
            </a:r>
            <a:r>
              <a:rPr lang="en-US" dirty="0" smtClean="0"/>
              <a:t>		Is the name of the sequence generator</a:t>
            </a:r>
          </a:p>
          <a:p>
            <a:pPr lvl="2">
              <a:tabLst>
                <a:tab pos="1946095" algn="l"/>
              </a:tabLst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</a:rPr>
              <a:t>INCREMENT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</a:rPr>
              <a:t>BY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</a:rPr>
              <a:t>n</a:t>
            </a:r>
            <a:r>
              <a:rPr lang="en-US" i="1" dirty="0" smtClean="0"/>
              <a:t>		</a:t>
            </a:r>
            <a:r>
              <a:rPr lang="en-US" dirty="0" smtClean="0"/>
              <a:t>Specifies the interval between sequence numbers, where </a:t>
            </a:r>
            <a:r>
              <a:rPr lang="en-US" dirty="0"/>
              <a:t> </a:t>
            </a:r>
            <a:r>
              <a:rPr lang="en-US" i="1" dirty="0" smtClean="0">
                <a:latin typeface="Courier New" pitchFamily="49" charset="0"/>
              </a:rPr>
              <a:t>n</a:t>
            </a:r>
            <a:r>
              <a:rPr lang="en-US" dirty="0" smtClean="0"/>
              <a:t> is an integer (If this clause is omitted, the sequence 			increments by 1.)</a:t>
            </a:r>
          </a:p>
          <a:p>
            <a:pPr lvl="2">
              <a:tabLst>
                <a:tab pos="1946095" algn="l"/>
              </a:tabLst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</a:rPr>
              <a:t>START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</a:rPr>
              <a:t>WITH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</a:rPr>
              <a:t>n</a:t>
            </a:r>
            <a:r>
              <a:rPr lang="en-US" i="1" dirty="0" smtClean="0"/>
              <a:t>		</a:t>
            </a:r>
            <a:r>
              <a:rPr lang="en-US" dirty="0" smtClean="0"/>
              <a:t>Specifies the first sequence number to be generated (If  this clause is omitted, the sequence starts with 1.)</a:t>
            </a:r>
          </a:p>
          <a:p>
            <a:pPr lvl="2">
              <a:tabLst>
                <a:tab pos="1946095" algn="l"/>
              </a:tabLst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</a:rPr>
              <a:t>MAXVALUE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</a:rPr>
              <a:t>n</a:t>
            </a:r>
            <a:r>
              <a:rPr lang="en-US" dirty="0" smtClean="0"/>
              <a:t>		Specifies the maximum value the sequence can generate</a:t>
            </a:r>
          </a:p>
          <a:p>
            <a:pPr lvl="2">
              <a:tabLst>
                <a:tab pos="1946095" algn="l"/>
              </a:tabLst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</a:rPr>
              <a:t>NOMAXVALUE</a:t>
            </a:r>
            <a:r>
              <a:rPr lang="en-US" dirty="0" smtClean="0"/>
              <a:t>		Specifies a maximum value of 10^27 for an ascending sequence and –1 for a descending sequence (This is the default option.)</a:t>
            </a:r>
          </a:p>
          <a:p>
            <a:pPr lvl="2">
              <a:tabLst>
                <a:tab pos="1946095" algn="l"/>
              </a:tabLst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</a:rPr>
              <a:t>MINVALUE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</a:rPr>
              <a:t>n</a:t>
            </a:r>
            <a:r>
              <a:rPr lang="en-US" i="1" dirty="0" smtClean="0"/>
              <a:t>		</a:t>
            </a:r>
            <a:r>
              <a:rPr lang="en-US" dirty="0" smtClean="0"/>
              <a:t>Specifies the minimum sequence value</a:t>
            </a:r>
          </a:p>
          <a:p>
            <a:pPr lvl="2">
              <a:tabLst>
                <a:tab pos="1946095" algn="l"/>
              </a:tabLst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</a:rPr>
              <a:t>NOMINVALUE</a:t>
            </a:r>
            <a:r>
              <a:rPr lang="en-US" dirty="0" smtClean="0"/>
              <a:t>		Specifies a minimum value of 1 for an ascending sequence and –(10^26) for a descending sequence (This is the default option.)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urier New" pitchFamily="49" charset="0"/>
              </a:rPr>
              <a:t>CREATE</a:t>
            </a: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</a:rPr>
              <a:t>SEQUENCE</a:t>
            </a:r>
            <a:r>
              <a:rPr lang="en-US" dirty="0" smtClean="0"/>
              <a:t> Statement:</a:t>
            </a:r>
            <a:br>
              <a:rPr lang="en-US" dirty="0" smtClean="0"/>
            </a:br>
            <a:r>
              <a:rPr lang="en-US" dirty="0" smtClean="0"/>
              <a:t>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>
              <a:spcBef>
                <a:spcPct val="25000"/>
              </a:spcBef>
              <a:buFont typeface="Times New Roman" charset="0"/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</a:rPr>
              <a:t>CYCLE | NOCYCLE</a:t>
            </a:r>
            <a:r>
              <a:rPr lang="en-US" dirty="0" smtClean="0"/>
              <a:t>		Specifies whether the sequence continues to generate values after reaching its maximum or minimum value (</a:t>
            </a:r>
            <a:r>
              <a:rPr lang="en-US" dirty="0" smtClean="0">
                <a:latin typeface="Courier New" pitchFamily="49" charset="0"/>
              </a:rPr>
              <a:t>NOCYCLE</a:t>
            </a:r>
            <a:r>
              <a:rPr lang="en-US" dirty="0" smtClean="0"/>
              <a:t> is the default option.)</a:t>
            </a:r>
          </a:p>
          <a:p>
            <a:pPr lvl="2">
              <a:buFont typeface="Times New Roman" charset="0"/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</a:rPr>
              <a:t>CACHE</a:t>
            </a: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</a:rPr>
              <a:t> n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</a:rPr>
              <a:t> | NOCACHE</a:t>
            </a: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smtClean="0"/>
              <a:t>Specifies how many values the Oracle server </a:t>
            </a:r>
            <a:r>
              <a:rPr lang="en-US" dirty="0" err="1" smtClean="0"/>
              <a:t>preallocates</a:t>
            </a:r>
            <a:r>
              <a:rPr lang="en-US" dirty="0" smtClean="0"/>
              <a:t> and keeps in memory (By default, the Oracle server caches 20 values.)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a Sequence</a:t>
            </a:r>
          </a:p>
        </p:txBody>
      </p:sp>
      <p:sp>
        <p:nvSpPr>
          <p:cNvPr id="353286" name="Rectangle 6"/>
          <p:cNvSpPr>
            <a:spLocks noGrp="1" noChangeArrowheads="1"/>
          </p:cNvSpPr>
          <p:nvPr>
            <p:ph idx="1"/>
          </p:nvPr>
        </p:nvSpPr>
        <p:spPr>
          <a:xfrm>
            <a:off x="609600" y="1449388"/>
            <a:ext cx="7918450" cy="1096962"/>
          </a:xfrm>
        </p:spPr>
        <p:txBody>
          <a:bodyPr>
            <a:noAutofit/>
          </a:bodyPr>
          <a:lstStyle/>
          <a:p>
            <a:pPr lvl="1"/>
            <a:r>
              <a:rPr lang="en-US" dirty="0"/>
              <a:t>Create a sequence named </a:t>
            </a:r>
            <a:r>
              <a:rPr lang="en-US" dirty="0">
                <a:latin typeface="Courier New" pitchFamily="49" charset="0"/>
              </a:rPr>
              <a:t>DEPT_DEPTID_SEQ</a:t>
            </a:r>
            <a:r>
              <a:rPr lang="en-US" dirty="0"/>
              <a:t> to be used for the primary key of the </a:t>
            </a:r>
            <a:r>
              <a:rPr lang="en-US" dirty="0">
                <a:latin typeface="Courier New" pitchFamily="49" charset="0"/>
              </a:rPr>
              <a:t>DEPARTMENTS</a:t>
            </a:r>
            <a:r>
              <a:rPr lang="en-US" dirty="0"/>
              <a:t> table.</a:t>
            </a:r>
          </a:p>
          <a:p>
            <a:pPr lvl="1"/>
            <a:r>
              <a:rPr lang="en-US" dirty="0"/>
              <a:t>Do not use the </a:t>
            </a:r>
            <a:r>
              <a:rPr lang="en-US" dirty="0">
                <a:latin typeface="Courier New" pitchFamily="49" charset="0"/>
              </a:rPr>
              <a:t>CYCLE</a:t>
            </a:r>
            <a:r>
              <a:rPr lang="en-US" dirty="0"/>
              <a:t> option.</a:t>
            </a:r>
          </a:p>
        </p:txBody>
      </p:sp>
      <p:sp>
        <p:nvSpPr>
          <p:cNvPr id="353284" name="Rectangle 4"/>
          <p:cNvSpPr>
            <a:spLocks noChangeArrowheads="1"/>
          </p:cNvSpPr>
          <p:nvPr/>
        </p:nvSpPr>
        <p:spPr bwMode="blackGray">
          <a:xfrm>
            <a:off x="1238250" y="3622675"/>
            <a:ext cx="7448550" cy="21510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b="1" dirty="0">
                <a:solidFill>
                  <a:srgbClr val="000000"/>
                </a:solidFill>
                <a:latin typeface="Courier New" pitchFamily="49" charset="0"/>
              </a:rPr>
              <a:t>CREATE SEQUENCE </a:t>
            </a:r>
            <a:r>
              <a:rPr lang="en-US" b="1" dirty="0" err="1">
                <a:solidFill>
                  <a:srgbClr val="000000"/>
                </a:solidFill>
                <a:latin typeface="Courier New" pitchFamily="49" charset="0"/>
              </a:rPr>
              <a:t>dept_deptid_seq</a:t>
            </a:r>
            <a:endParaRPr lang="en-US" b="1" dirty="0">
              <a:solidFill>
                <a:srgbClr val="000000"/>
              </a:solidFill>
              <a:latin typeface="Courier New" pitchFamily="49" charset="0"/>
            </a:endParaRP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b="1" dirty="0">
                <a:solidFill>
                  <a:srgbClr val="000000"/>
                </a:solidFill>
                <a:latin typeface="Courier New" pitchFamily="49" charset="0"/>
              </a:rPr>
              <a:t>                INCREMENT BY 10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b="1" dirty="0">
                <a:solidFill>
                  <a:srgbClr val="000000"/>
                </a:solidFill>
                <a:latin typeface="Courier New" pitchFamily="49" charset="0"/>
              </a:rPr>
              <a:t>                START WITH 120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b="1" dirty="0">
                <a:solidFill>
                  <a:srgbClr val="000000"/>
                </a:solidFill>
                <a:latin typeface="Courier New" pitchFamily="49" charset="0"/>
              </a:rPr>
              <a:t>                MAXVALUE 9999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b="1" dirty="0">
                <a:solidFill>
                  <a:srgbClr val="000000"/>
                </a:solidFill>
                <a:latin typeface="Courier New" pitchFamily="49" charset="0"/>
              </a:rPr>
              <a:t>                NOCACHE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b="1" dirty="0">
                <a:solidFill>
                  <a:srgbClr val="000000"/>
                </a:solidFill>
                <a:latin typeface="Courier New" pitchFamily="49" charset="0"/>
              </a:rPr>
              <a:t>                NOCYCLE;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endParaRPr lang="en-US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353287" name="Picture 7" descr="C:\project-SQLFund1\images\img11seq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1219200" y="5527675"/>
            <a:ext cx="2149475" cy="2635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urier New" pitchFamily="49" charset="0"/>
              </a:rPr>
              <a:t>NEXTVAL</a:t>
            </a:r>
            <a:r>
              <a:rPr lang="en-US" dirty="0" smtClean="0"/>
              <a:t> and </a:t>
            </a:r>
            <a:r>
              <a:rPr lang="en-US" dirty="0" smtClean="0">
                <a:latin typeface="Courier New" pitchFamily="49" charset="0"/>
              </a:rPr>
              <a:t>CURRVAL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After you create your sequence, it generates sequential numbers for use in your tables. Reference the sequence values by using the 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</a:rPr>
              <a:t>NEXTVAL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</a:rPr>
              <a:t>CURRVAL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>
                <a:latin typeface="Courier New" pitchFamily="49" charset="0"/>
              </a:rPr>
              <a:t>NEXTVAL</a:t>
            </a:r>
            <a:r>
              <a:rPr lang="en-US" dirty="0" smtClean="0"/>
              <a:t> returns the next available sequence value. It returns a unique value every time it is referenced, even for different users.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>
                <a:latin typeface="Courier New" pitchFamily="49" charset="0"/>
              </a:rPr>
              <a:t>CURRVAL</a:t>
            </a:r>
            <a:r>
              <a:rPr lang="en-US" dirty="0" smtClean="0"/>
              <a:t> obtains the current sequence value.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>
                <a:latin typeface="Courier New" pitchFamily="49" charset="0"/>
              </a:rPr>
              <a:t>NEXTVAL</a:t>
            </a:r>
            <a:r>
              <a:rPr lang="en-US" dirty="0" smtClean="0"/>
              <a:t> must be issued for that sequence before </a:t>
            </a:r>
            <a:r>
              <a:rPr lang="en-US" dirty="0" smtClean="0">
                <a:latin typeface="Courier New" pitchFamily="49" charset="0"/>
              </a:rPr>
              <a:t>CURRVAL</a:t>
            </a:r>
            <a:r>
              <a:rPr lang="en-US" dirty="0" smtClean="0"/>
              <a:t> contains a value.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n-US" sz="3600" b="1" dirty="0" smtClean="0"/>
              <a:t>Rules for Using </a:t>
            </a:r>
            <a:r>
              <a:rPr lang="en-US" sz="3600" b="1" dirty="0" smtClean="0">
                <a:latin typeface="Courier New" pitchFamily="49" charset="0"/>
              </a:rPr>
              <a:t>NEXTVAL</a:t>
            </a:r>
            <a:r>
              <a:rPr lang="en-US" sz="3600" b="1" dirty="0" smtClean="0"/>
              <a:t> and </a:t>
            </a:r>
            <a:r>
              <a:rPr lang="en-US" sz="3600" b="1" dirty="0" smtClean="0">
                <a:latin typeface="Courier New" pitchFamily="49" charset="0"/>
              </a:rPr>
              <a:t>CURRVAL</a:t>
            </a:r>
            <a:r>
              <a:rPr lang="en-US" b="1" dirty="0" smtClean="0">
                <a:latin typeface="Courier New" pitchFamily="49" charset="0"/>
              </a:rPr>
              <a:t/>
            </a:r>
            <a:br>
              <a:rPr lang="en-US" b="1" dirty="0" smtClean="0">
                <a:latin typeface="Courier New" pitchFamily="49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dirty="0" smtClean="0"/>
              <a:t>You can use </a:t>
            </a:r>
            <a:r>
              <a:rPr lang="en-US" dirty="0" smtClean="0">
                <a:latin typeface="Courier New" pitchFamily="49" charset="0"/>
              </a:rPr>
              <a:t>NEXTVAL</a:t>
            </a:r>
            <a:r>
              <a:rPr lang="en-US" dirty="0" smtClean="0"/>
              <a:t> and </a:t>
            </a:r>
            <a:r>
              <a:rPr lang="en-US" dirty="0" smtClean="0">
                <a:latin typeface="Courier New" pitchFamily="49" charset="0"/>
              </a:rPr>
              <a:t>CURRVAL</a:t>
            </a:r>
            <a:r>
              <a:rPr lang="en-US" dirty="0" smtClean="0"/>
              <a:t> in the following contexts:</a:t>
            </a:r>
          </a:p>
          <a:p>
            <a:pPr lvl="2"/>
            <a:r>
              <a:rPr lang="en-US" dirty="0" smtClean="0"/>
              <a:t>The </a:t>
            </a:r>
            <a:r>
              <a:rPr lang="en-US" dirty="0" smtClean="0">
                <a:latin typeface="Courier New" pitchFamily="49" charset="0"/>
              </a:rPr>
              <a:t>SELECT</a:t>
            </a:r>
            <a:r>
              <a:rPr lang="en-US" dirty="0" smtClean="0"/>
              <a:t> list of a </a:t>
            </a:r>
            <a:r>
              <a:rPr lang="en-US" dirty="0" smtClean="0">
                <a:latin typeface="Courier New" pitchFamily="49" charset="0"/>
              </a:rPr>
              <a:t>SELECT</a:t>
            </a:r>
            <a:r>
              <a:rPr lang="en-US" dirty="0" smtClean="0"/>
              <a:t> statement that is not part of a </a:t>
            </a:r>
            <a:r>
              <a:rPr lang="en-US" dirty="0" err="1" smtClean="0"/>
              <a:t>subquery</a:t>
            </a:r>
            <a:endParaRPr lang="en-US" dirty="0" smtClean="0"/>
          </a:p>
          <a:p>
            <a:pPr lvl="2"/>
            <a:r>
              <a:rPr lang="en-US" dirty="0" smtClean="0"/>
              <a:t>The </a:t>
            </a:r>
            <a:r>
              <a:rPr lang="en-US" dirty="0" smtClean="0">
                <a:latin typeface="Courier New" pitchFamily="49" charset="0"/>
              </a:rPr>
              <a:t>SELECT</a:t>
            </a:r>
            <a:r>
              <a:rPr lang="en-US" dirty="0" smtClean="0"/>
              <a:t> list of a </a:t>
            </a:r>
            <a:r>
              <a:rPr lang="en-US" dirty="0" err="1" smtClean="0"/>
              <a:t>subquery</a:t>
            </a:r>
            <a:r>
              <a:rPr lang="en-US" dirty="0" smtClean="0"/>
              <a:t> in an </a:t>
            </a:r>
            <a:r>
              <a:rPr lang="en-US" dirty="0" smtClean="0">
                <a:latin typeface="Courier New" pitchFamily="49" charset="0"/>
              </a:rPr>
              <a:t>INSERT</a:t>
            </a:r>
            <a:r>
              <a:rPr lang="en-US" dirty="0" smtClean="0"/>
              <a:t> statement</a:t>
            </a:r>
          </a:p>
          <a:p>
            <a:pPr lvl="2"/>
            <a:r>
              <a:rPr lang="en-US" dirty="0" smtClean="0"/>
              <a:t>The </a:t>
            </a:r>
            <a:r>
              <a:rPr lang="en-US" dirty="0" smtClean="0">
                <a:latin typeface="Courier New" pitchFamily="49" charset="0"/>
              </a:rPr>
              <a:t>VALUES</a:t>
            </a:r>
            <a:r>
              <a:rPr lang="en-US" dirty="0" smtClean="0"/>
              <a:t> clause of an </a:t>
            </a:r>
            <a:r>
              <a:rPr lang="en-US" dirty="0" smtClean="0">
                <a:latin typeface="Courier New" pitchFamily="49" charset="0"/>
              </a:rPr>
              <a:t>INSERT</a:t>
            </a:r>
            <a:r>
              <a:rPr lang="en-US" dirty="0" smtClean="0"/>
              <a:t> statement</a:t>
            </a:r>
          </a:p>
          <a:p>
            <a:pPr lvl="2"/>
            <a:r>
              <a:rPr lang="en-US" dirty="0" smtClean="0"/>
              <a:t>The </a:t>
            </a:r>
            <a:r>
              <a:rPr lang="en-US" dirty="0" smtClean="0">
                <a:latin typeface="Courier New" pitchFamily="49" charset="0"/>
              </a:rPr>
              <a:t>SET</a:t>
            </a:r>
            <a:r>
              <a:rPr lang="en-US" dirty="0" smtClean="0"/>
              <a:t> clause of an </a:t>
            </a:r>
            <a:r>
              <a:rPr lang="en-US" dirty="0" smtClean="0">
                <a:latin typeface="Courier New" pitchFamily="49" charset="0"/>
              </a:rPr>
              <a:t>UPDATE</a:t>
            </a:r>
            <a:r>
              <a:rPr lang="en-US" dirty="0" smtClean="0"/>
              <a:t> statement</a:t>
            </a:r>
          </a:p>
          <a:p>
            <a:pPr lvl="1"/>
            <a:r>
              <a:rPr lang="en-US" dirty="0" smtClean="0"/>
              <a:t>You cannot use </a:t>
            </a:r>
            <a:r>
              <a:rPr lang="en-US" dirty="0" smtClean="0">
                <a:latin typeface="Courier New" pitchFamily="49" charset="0"/>
              </a:rPr>
              <a:t>NEXTVAL</a:t>
            </a:r>
            <a:r>
              <a:rPr lang="en-US" dirty="0" smtClean="0"/>
              <a:t> and </a:t>
            </a:r>
            <a:r>
              <a:rPr lang="en-US" dirty="0" smtClean="0">
                <a:latin typeface="Courier New" pitchFamily="49" charset="0"/>
              </a:rPr>
              <a:t>CURRVAL</a:t>
            </a:r>
            <a:r>
              <a:rPr lang="en-US" dirty="0" smtClean="0"/>
              <a:t> in the following contexts:</a:t>
            </a:r>
          </a:p>
          <a:p>
            <a:pPr lvl="2"/>
            <a:r>
              <a:rPr lang="en-US" dirty="0" smtClean="0"/>
              <a:t>The </a:t>
            </a:r>
            <a:r>
              <a:rPr lang="en-US" dirty="0" smtClean="0">
                <a:latin typeface="Courier New" pitchFamily="49" charset="0"/>
              </a:rPr>
              <a:t>SELECT</a:t>
            </a:r>
            <a:r>
              <a:rPr lang="en-US" dirty="0" smtClean="0"/>
              <a:t> list of a view</a:t>
            </a:r>
          </a:p>
          <a:p>
            <a:pPr lvl="2"/>
            <a:r>
              <a:rPr lang="en-US" dirty="0" smtClean="0"/>
              <a:t>A </a:t>
            </a:r>
            <a:r>
              <a:rPr lang="en-US" dirty="0" smtClean="0">
                <a:latin typeface="Courier New" pitchFamily="49" charset="0"/>
              </a:rPr>
              <a:t>SELECT</a:t>
            </a:r>
            <a:r>
              <a:rPr lang="en-US" dirty="0" smtClean="0"/>
              <a:t> statement with the </a:t>
            </a:r>
            <a:r>
              <a:rPr lang="en-US" dirty="0" smtClean="0">
                <a:latin typeface="Courier New" pitchFamily="49" charset="0"/>
              </a:rPr>
              <a:t>DISTINCT</a:t>
            </a:r>
            <a:r>
              <a:rPr lang="en-US" dirty="0" smtClean="0"/>
              <a:t> keyword</a:t>
            </a:r>
          </a:p>
          <a:p>
            <a:pPr lvl="2"/>
            <a:r>
              <a:rPr lang="en-US" dirty="0" smtClean="0"/>
              <a:t>A </a:t>
            </a:r>
            <a:r>
              <a:rPr lang="en-US" dirty="0" smtClean="0">
                <a:latin typeface="Courier New" pitchFamily="49" charset="0"/>
              </a:rPr>
              <a:t>SELECT</a:t>
            </a:r>
            <a:r>
              <a:rPr lang="en-US" dirty="0" smtClean="0"/>
              <a:t> statement with </a:t>
            </a:r>
            <a:r>
              <a:rPr lang="en-US" dirty="0" smtClean="0">
                <a:latin typeface="Courier New" pitchFamily="49" charset="0"/>
              </a:rPr>
              <a:t>GROUP</a:t>
            </a: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</a:rPr>
              <a:t>BY</a:t>
            </a:r>
            <a:r>
              <a:rPr lang="en-US" dirty="0" smtClean="0"/>
              <a:t>, </a:t>
            </a:r>
            <a:r>
              <a:rPr lang="en-US" dirty="0" smtClean="0">
                <a:latin typeface="Courier New" pitchFamily="49" charset="0"/>
              </a:rPr>
              <a:t>HAVING</a:t>
            </a:r>
            <a:r>
              <a:rPr lang="en-US" dirty="0" smtClean="0"/>
              <a:t>, or </a:t>
            </a:r>
            <a:r>
              <a:rPr lang="en-US" dirty="0" smtClean="0">
                <a:latin typeface="Courier New" pitchFamily="49" charset="0"/>
              </a:rPr>
              <a:t>ORDER</a:t>
            </a: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</a:rPr>
              <a:t>BY</a:t>
            </a:r>
            <a:r>
              <a:rPr lang="en-US" dirty="0" smtClean="0"/>
              <a:t> clauses</a:t>
            </a:r>
          </a:p>
          <a:p>
            <a:pPr lvl="2"/>
            <a:r>
              <a:rPr lang="en-US" dirty="0" smtClean="0"/>
              <a:t>A </a:t>
            </a:r>
            <a:r>
              <a:rPr lang="en-US" dirty="0" err="1" smtClean="0"/>
              <a:t>subquery</a:t>
            </a:r>
            <a:r>
              <a:rPr lang="en-US" dirty="0" smtClean="0"/>
              <a:t> in a </a:t>
            </a:r>
            <a:r>
              <a:rPr lang="en-US" dirty="0" smtClean="0">
                <a:latin typeface="Courier New" pitchFamily="49" charset="0"/>
              </a:rPr>
              <a:t>SELECT</a:t>
            </a:r>
            <a:r>
              <a:rPr lang="en-US" dirty="0" smtClean="0"/>
              <a:t>, </a:t>
            </a:r>
            <a:r>
              <a:rPr lang="en-US" dirty="0" smtClean="0">
                <a:latin typeface="Courier New" pitchFamily="49" charset="0"/>
              </a:rPr>
              <a:t>DELETE</a:t>
            </a:r>
            <a:r>
              <a:rPr lang="en-US" dirty="0" smtClean="0"/>
              <a:t>, or </a:t>
            </a:r>
            <a:r>
              <a:rPr lang="en-US" dirty="0" smtClean="0">
                <a:latin typeface="Courier New" pitchFamily="49" charset="0"/>
              </a:rPr>
              <a:t>UPDATE</a:t>
            </a:r>
            <a:r>
              <a:rPr lang="en-US" dirty="0" smtClean="0"/>
              <a:t> statement</a:t>
            </a:r>
          </a:p>
          <a:p>
            <a:pPr lvl="2"/>
            <a:r>
              <a:rPr lang="en-US" dirty="0" smtClean="0"/>
              <a:t>The </a:t>
            </a:r>
            <a:r>
              <a:rPr lang="en-US" dirty="0" smtClean="0">
                <a:latin typeface="Courier New" pitchFamily="49" charset="0"/>
              </a:rPr>
              <a:t>DEFAULT</a:t>
            </a:r>
            <a:r>
              <a:rPr lang="en-US" dirty="0" smtClean="0"/>
              <a:t> expression in a </a:t>
            </a:r>
            <a:r>
              <a:rPr lang="en-US" dirty="0" smtClean="0">
                <a:latin typeface="Courier New" pitchFamily="49" charset="0"/>
              </a:rPr>
              <a:t>CREATE</a:t>
            </a: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</a:rPr>
              <a:t>TABLE</a:t>
            </a:r>
            <a:r>
              <a:rPr lang="en-US" dirty="0" smtClean="0"/>
              <a:t> or </a:t>
            </a:r>
            <a:r>
              <a:rPr lang="en-US" dirty="0" smtClean="0">
                <a:latin typeface="Courier New" pitchFamily="49" charset="0"/>
              </a:rPr>
              <a:t>ALTER</a:t>
            </a: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</a:rPr>
              <a:t>TABLE</a:t>
            </a:r>
            <a:r>
              <a:rPr lang="en-US" dirty="0" smtClean="0"/>
              <a:t> statement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43</TotalTime>
  <Words>733</Words>
  <Application>Microsoft Office PowerPoint</Application>
  <PresentationFormat>عرض على الشاشة (3:4)‏</PresentationFormat>
  <Paragraphs>121</Paragraphs>
  <Slides>13</Slides>
  <Notes>8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انقلاب</vt:lpstr>
      <vt:lpstr>Chapter 5</vt:lpstr>
      <vt:lpstr>Sequences</vt:lpstr>
      <vt:lpstr>Sequences</vt:lpstr>
      <vt:lpstr>CREATE SEQUENCE Statement: Syntax</vt:lpstr>
      <vt:lpstr>CREATE SEQUENCE Statement: Syntax</vt:lpstr>
      <vt:lpstr>CREATE SEQUENCE Statement: Syntax</vt:lpstr>
      <vt:lpstr>Creating a Sequence</vt:lpstr>
      <vt:lpstr>NEXTVAL and CURRVAL</vt:lpstr>
      <vt:lpstr>Rules for Using NEXTVAL and CURRVAL </vt:lpstr>
      <vt:lpstr>Using a Sequence</vt:lpstr>
      <vt:lpstr>Caching Sequence Values</vt:lpstr>
      <vt:lpstr>Modifying a Sequence</vt:lpstr>
      <vt:lpstr>Guidelines for Modifying  a Sequence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Mashael</dc:creator>
  <cp:lastModifiedBy>GK</cp:lastModifiedBy>
  <cp:revision>3</cp:revision>
  <dcterms:created xsi:type="dcterms:W3CDTF">2014-02-16T17:56:30Z</dcterms:created>
  <dcterms:modified xsi:type="dcterms:W3CDTF">2014-09-18T17:53:00Z</dcterms:modified>
</cp:coreProperties>
</file>