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9"/>
  </p:notesMasterIdLst>
  <p:handoutMasterIdLst>
    <p:handoutMasterId r:id="rId30"/>
  </p:handoutMasterIdLst>
  <p:sldIdLst>
    <p:sldId id="256" r:id="rId3"/>
    <p:sldId id="280" r:id="rId4"/>
    <p:sldId id="257" r:id="rId5"/>
    <p:sldId id="259" r:id="rId6"/>
    <p:sldId id="260" r:id="rId7"/>
    <p:sldId id="286" r:id="rId8"/>
    <p:sldId id="262" r:id="rId9"/>
    <p:sldId id="263" r:id="rId10"/>
    <p:sldId id="264" r:id="rId11"/>
    <p:sldId id="265" r:id="rId12"/>
    <p:sldId id="267" r:id="rId13"/>
    <p:sldId id="268" r:id="rId14"/>
    <p:sldId id="269" r:id="rId15"/>
    <p:sldId id="270" r:id="rId16"/>
    <p:sldId id="271" r:id="rId17"/>
    <p:sldId id="272" r:id="rId18"/>
    <p:sldId id="266" r:id="rId19"/>
    <p:sldId id="279" r:id="rId20"/>
    <p:sldId id="291" r:id="rId21"/>
    <p:sldId id="293" r:id="rId22"/>
    <p:sldId id="297" r:id="rId23"/>
    <p:sldId id="296" r:id="rId24"/>
    <p:sldId id="299" r:id="rId25"/>
    <p:sldId id="298" r:id="rId26"/>
    <p:sldId id="284" r:id="rId27"/>
    <p:sldId id="29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66"/>
    <a:srgbClr val="FFCCCC"/>
    <a:srgbClr val="FF9999"/>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667" autoAdjust="0"/>
  </p:normalViewPr>
  <p:slideViewPr>
    <p:cSldViewPr>
      <p:cViewPr varScale="1">
        <p:scale>
          <a:sx n="67" d="100"/>
          <a:sy n="67" d="100"/>
        </p:scale>
        <p:origin x="8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B3C2BAF2-1256-4105-99D9-1F566675C92D}" type="datetimeFigureOut">
              <a:rPr lang="en-US" smtClean="0"/>
              <a:t>11/7/2015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9BFF78A6-041C-4F62-8A1D-8835BC69C230}" type="slidenum">
              <a:rPr lang="en-US" smtClean="0"/>
              <a:t>‹#›</a:t>
            </a:fld>
            <a:endParaRPr lang="en-US"/>
          </a:p>
        </p:txBody>
      </p:sp>
    </p:spTree>
    <p:extLst>
      <p:ext uri="{BB962C8B-B14F-4D97-AF65-F5344CB8AC3E}">
        <p14:creationId xmlns:p14="http://schemas.microsoft.com/office/powerpoint/2010/main" val="393421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vl1pPr>
          </a:lstStyle>
          <a:p>
            <a:fld id="{6B381511-1065-4054-A9DF-393F424D9D77}" type="slidenum">
              <a:rPr lang="en-US"/>
              <a:pPr/>
              <a:t>‹#›</a:t>
            </a:fld>
            <a:endParaRPr lang="en-US"/>
          </a:p>
        </p:txBody>
      </p:sp>
    </p:spTree>
    <p:extLst>
      <p:ext uri="{BB962C8B-B14F-4D97-AF65-F5344CB8AC3E}">
        <p14:creationId xmlns:p14="http://schemas.microsoft.com/office/powerpoint/2010/main" val="2920518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B381511-1065-4054-A9DF-393F424D9D77}" type="slidenum">
              <a:rPr lang="en-US" smtClean="0"/>
              <a:pPr/>
              <a:t>1</a:t>
            </a:fld>
            <a:endParaRPr lang="en-US"/>
          </a:p>
        </p:txBody>
      </p:sp>
    </p:spTree>
    <p:extLst>
      <p:ext uri="{BB962C8B-B14F-4D97-AF65-F5344CB8AC3E}">
        <p14:creationId xmlns:p14="http://schemas.microsoft.com/office/powerpoint/2010/main" val="255144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B381511-1065-4054-A9DF-393F424D9D77}" type="slidenum">
              <a:rPr lang="en-US" smtClean="0"/>
              <a:pPr/>
              <a:t>7</a:t>
            </a:fld>
            <a:endParaRPr lang="en-US"/>
          </a:p>
        </p:txBody>
      </p:sp>
    </p:spTree>
    <p:extLst>
      <p:ext uri="{BB962C8B-B14F-4D97-AF65-F5344CB8AC3E}">
        <p14:creationId xmlns:p14="http://schemas.microsoft.com/office/powerpoint/2010/main" val="1400910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A7AA7123-A052-4BC1-B942-1B9BD59C69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977E05-E057-4865-BFFE-A4C3B18816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C5E7E4-E543-48F1-B559-247F0297A92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0272F5CF-D8B8-4D2B-8421-711562699C1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2408E1-91FF-4141-810B-59CBBFAD363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4FE612-15D5-4C59-B348-3877BBA40D8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28C36A-27B2-4721-8957-051EC03E2E6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788A0D-94D4-432C-8A9E-DBD35FB97A2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9112D2-B07D-4910-9D2A-6C6CCB195EC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BBC5F6-D7DB-409F-B865-4CF9479E3D4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7FEAA9-BB69-4ACB-AD8D-754642B8F07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7A0735-97DE-4B00-BA18-E3A58B72B02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0D7F80-1FE5-4607-888E-63A21F8E6C9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D86FD1-3055-45D4-8782-E80E3171103D}"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BBD99-CCE1-43DA-B71E-C0CAE3218F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F71D96-5439-491B-AB1C-2D52266485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5D14FF-E1CA-421D-B8FA-B6AB656D2A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B6373B-AFA8-4B83-BCDE-E6D08A5EC26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4B1D46-1E03-4E82-8325-A3CFD185D39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4CD82E-3797-4FC0-85D4-C2DC0412811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5016C3-E942-4145-BF6C-EA7A01286F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97F360-E7D5-4AD1-BF38-CDD0E5C5C6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32CA24-05C0-4F4B-9B36-0D0701F3D1A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D66C7D-FC69-4068-A77C-F6B6A8E4C19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gif"/><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gif"/><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bipublication.com/files/csv1i120107.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1"/>
          </p:nvPr>
        </p:nvSpPr>
        <p:spPr>
          <a:xfrm>
            <a:off x="3962400" y="3810000"/>
            <a:ext cx="5181600" cy="457200"/>
          </a:xfrm>
        </p:spPr>
        <p:txBody>
          <a:bodyPr/>
          <a:lstStyle/>
          <a:p>
            <a:r>
              <a:rPr lang="en-US" sz="3400" dirty="0" smtClean="0">
                <a:latin typeface="Harlow Solid Italic" pitchFamily="82" charset="0"/>
              </a:rPr>
              <a:t>the next wave in computing</a:t>
            </a:r>
            <a:endParaRPr lang="en-US" sz="3400" dirty="0">
              <a:latin typeface="Harlow Solid Italic" pitchFamily="82" charset="0"/>
            </a:endParaRPr>
          </a:p>
        </p:txBody>
      </p:sp>
      <p:pic>
        <p:nvPicPr>
          <p:cNvPr id="53252" name="Picture 4" descr="C:\Documents and Settings\ShownROKZ\Desktop\Green computing\Green_Computing_Icon.jpg"/>
          <p:cNvPicPr>
            <a:picLocks noChangeAspect="1" noChangeArrowheads="1"/>
          </p:cNvPicPr>
          <p:nvPr/>
        </p:nvPicPr>
        <p:blipFill>
          <a:blip r:embed="rId3" cstate="print"/>
          <a:srcRect/>
          <a:stretch>
            <a:fillRect/>
          </a:stretch>
        </p:blipFill>
        <p:spPr bwMode="auto">
          <a:xfrm>
            <a:off x="6705600" y="457200"/>
            <a:ext cx="1997075" cy="2003425"/>
          </a:xfrm>
          <a:prstGeom prst="ellipse">
            <a:avLst/>
          </a:prstGeom>
          <a:noFill/>
          <a:effectLst>
            <a:softEdge rad="127000"/>
          </a:effectLst>
        </p:spPr>
      </p:pic>
      <p:pic>
        <p:nvPicPr>
          <p:cNvPr id="53254" name="Picture 6" descr="C:\Documents and Settings\ShownROKZ\Desktop\Green computing\green-computing.jpg"/>
          <p:cNvPicPr>
            <a:picLocks noChangeAspect="1" noChangeArrowheads="1"/>
          </p:cNvPicPr>
          <p:nvPr/>
        </p:nvPicPr>
        <p:blipFill>
          <a:blip r:embed="rId4" cstate="print"/>
          <a:srcRect r="5263" b="6072"/>
          <a:stretch>
            <a:fillRect/>
          </a:stretch>
        </p:blipFill>
        <p:spPr bwMode="auto">
          <a:xfrm>
            <a:off x="533400" y="3810000"/>
            <a:ext cx="2743200" cy="2743200"/>
          </a:xfrm>
          <a:prstGeom prst="ellipse">
            <a:avLst/>
          </a:prstGeom>
          <a:noFill/>
          <a:effectLst>
            <a:softEdge rad="317500"/>
          </a:effectLst>
        </p:spPr>
      </p:pic>
      <p:sp>
        <p:nvSpPr>
          <p:cNvPr id="10" name="Rectangle 9"/>
          <p:cNvSpPr/>
          <p:nvPr/>
        </p:nvSpPr>
        <p:spPr>
          <a:xfrm>
            <a:off x="838200" y="2286000"/>
            <a:ext cx="7467600" cy="1200329"/>
          </a:xfrm>
          <a:prstGeom prst="rect">
            <a:avLst/>
          </a:prstGeom>
          <a:noFill/>
        </p:spPr>
        <p:txBody>
          <a:bodyPr wrap="square" lIns="91440" tIns="45720" rIns="91440" bIns="45720">
            <a:spAutoFit/>
          </a:bodyPr>
          <a:lstStyle/>
          <a:p>
            <a:pPr algn="ctr"/>
            <a:r>
              <a:rPr lang="en-US" sz="7200" b="1" dirty="0" smtClean="0">
                <a:ln w="10160">
                  <a:solidFill>
                    <a:schemeClr val="accent1"/>
                  </a:solidFill>
                  <a:prstDash val="solid"/>
                </a:ln>
                <a:solidFill>
                  <a:srgbClr val="FFFFFF"/>
                </a:solidFill>
                <a:effectLst>
                  <a:glow rad="228600">
                    <a:srgbClr val="002060">
                      <a:alpha val="40000"/>
                    </a:srgbClr>
                  </a:glow>
                  <a:outerShdw blurRad="38100" dist="32000" dir="5400000" algn="tl">
                    <a:srgbClr val="000000">
                      <a:alpha val="30000"/>
                    </a:srgbClr>
                  </a:outerShdw>
                </a:effectLst>
                <a:latin typeface="Forte" pitchFamily="66" charset="0"/>
              </a:rPr>
              <a:t>Green Computing</a:t>
            </a:r>
            <a:endParaRPr lang="en-US" sz="7200" b="1" dirty="0">
              <a:ln w="10160">
                <a:solidFill>
                  <a:schemeClr val="accent1"/>
                </a:solidFill>
                <a:prstDash val="solid"/>
              </a:ln>
              <a:solidFill>
                <a:srgbClr val="FFFFFF"/>
              </a:solidFill>
              <a:effectLst>
                <a:glow rad="228600">
                  <a:srgbClr val="002060">
                    <a:alpha val="40000"/>
                  </a:srgbClr>
                </a:glow>
                <a:outerShdw blurRad="38100" dist="32000" dir="5400000" algn="tl">
                  <a:srgbClr val="000000">
                    <a:alpha val="30000"/>
                  </a:srgbClr>
                </a:outerShdw>
              </a:effectLst>
              <a:latin typeface="Forte" pitchFamily="66" charset="0"/>
            </a:endParaRPr>
          </a:p>
        </p:txBody>
      </p:sp>
      <p:sp>
        <p:nvSpPr>
          <p:cNvPr id="11" name="TextBox 10"/>
          <p:cNvSpPr txBox="1"/>
          <p:nvPr/>
        </p:nvSpPr>
        <p:spPr>
          <a:xfrm>
            <a:off x="457200" y="6443990"/>
            <a:ext cx="8686800" cy="338554"/>
          </a:xfrm>
          <a:prstGeom prst="rect">
            <a:avLst/>
          </a:prstGeom>
          <a:noFill/>
        </p:spPr>
        <p:txBody>
          <a:bodyPr wrap="square" rtlCol="0">
            <a:spAutoFit/>
          </a:bodyPr>
          <a:lstStyle/>
          <a:p>
            <a:r>
              <a:rPr lang="en-US" sz="1600" b="1" dirty="0" smtClean="0">
                <a:solidFill>
                  <a:schemeClr val="bg1">
                    <a:lumMod val="60000"/>
                    <a:lumOff val="40000"/>
                  </a:schemeClr>
                </a:solidFill>
                <a:latin typeface="Lucida Calligraphy" pitchFamily="66" charset="0"/>
              </a:rPr>
              <a:t>Most of these slides are taken from </a:t>
            </a:r>
            <a:r>
              <a:rPr lang="en-US" sz="1600" b="1" dirty="0" err="1" smtClean="0">
                <a:solidFill>
                  <a:schemeClr val="bg1">
                    <a:lumMod val="60000"/>
                    <a:lumOff val="40000"/>
                  </a:schemeClr>
                </a:solidFill>
                <a:latin typeface="Lucida Fax" pitchFamily="18" charset="0"/>
              </a:rPr>
              <a:t>Neha</a:t>
            </a:r>
            <a:r>
              <a:rPr lang="en-US" sz="1600" b="1" dirty="0" smtClean="0">
                <a:solidFill>
                  <a:schemeClr val="bg1">
                    <a:lumMod val="60000"/>
                    <a:lumOff val="40000"/>
                  </a:schemeClr>
                </a:solidFill>
                <a:latin typeface="Lucida Fax" pitchFamily="18" charset="0"/>
              </a:rPr>
              <a:t> </a:t>
            </a:r>
            <a:r>
              <a:rPr lang="en-US" sz="1600" b="1" dirty="0" err="1" smtClean="0">
                <a:solidFill>
                  <a:schemeClr val="bg1">
                    <a:lumMod val="60000"/>
                    <a:lumOff val="40000"/>
                  </a:schemeClr>
                </a:solidFill>
                <a:latin typeface="Lucida Fax" pitchFamily="18" charset="0"/>
              </a:rPr>
              <a:t>Sinha</a:t>
            </a:r>
            <a:r>
              <a:rPr lang="en-US" sz="1600" b="1" dirty="0" smtClean="0">
                <a:solidFill>
                  <a:schemeClr val="bg1">
                    <a:lumMod val="60000"/>
                    <a:lumOff val="40000"/>
                  </a:schemeClr>
                </a:solidFill>
                <a:latin typeface="Lucida Fax" pitchFamily="18" charset="0"/>
              </a:rPr>
              <a:t>, 08BTCSE050 </a:t>
            </a:r>
            <a:r>
              <a:rPr lang="en-US" sz="1600" b="1" dirty="0" smtClean="0">
                <a:solidFill>
                  <a:schemeClr val="bg1">
                    <a:lumMod val="60000"/>
                    <a:lumOff val="40000"/>
                  </a:schemeClr>
                </a:solidFill>
                <a:latin typeface="Lucida Calligraphy" pitchFamily="66" charset="0"/>
              </a:rPr>
              <a:t>Lecture note .</a:t>
            </a:r>
            <a:endParaRPr lang="en-IN" sz="1600" b="1" dirty="0">
              <a:solidFill>
                <a:schemeClr val="bg1">
                  <a:lumMod val="60000"/>
                  <a:lumOff val="40000"/>
                </a:schemeClr>
              </a:solidFill>
              <a:latin typeface="Lucida Fax" pitchFamily="18" charset="0"/>
            </a:endParaRPr>
          </a:p>
        </p:txBody>
      </p:sp>
      <p:sp>
        <p:nvSpPr>
          <p:cNvPr id="7" name="TextBox 6"/>
          <p:cNvSpPr txBox="1"/>
          <p:nvPr/>
        </p:nvSpPr>
        <p:spPr>
          <a:xfrm>
            <a:off x="3429000" y="3733800"/>
            <a:ext cx="457200" cy="707886"/>
          </a:xfrm>
          <a:prstGeom prst="rect">
            <a:avLst/>
          </a:prstGeom>
          <a:noFill/>
        </p:spPr>
        <p:txBody>
          <a:bodyPr wrap="square" rtlCol="0">
            <a:spAutoFit/>
          </a:bodyPr>
          <a:lstStyle/>
          <a:p>
            <a:r>
              <a:rPr lang="en-US" sz="4000" dirty="0" smtClean="0"/>
              <a:t>~</a:t>
            </a:r>
            <a:endParaRPr lang="en-IN" sz="4000" dirty="0"/>
          </a:p>
        </p:txBody>
      </p:sp>
      <p:sp>
        <p:nvSpPr>
          <p:cNvPr id="8" name="Rectangle 3"/>
          <p:cNvSpPr txBox="1">
            <a:spLocks noChangeArrowheads="1"/>
          </p:cNvSpPr>
          <p:nvPr/>
        </p:nvSpPr>
        <p:spPr bwMode="auto">
          <a:xfrm>
            <a:off x="1219200" y="1295400"/>
            <a:ext cx="5181600" cy="761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lang="en-US" sz="6000" kern="0" dirty="0" smtClean="0">
                <a:latin typeface="Harlow Solid Italic" pitchFamily="82" charset="0"/>
              </a:rPr>
              <a:t>Chapter 6</a:t>
            </a:r>
            <a:r>
              <a:rPr kumimoji="0" lang="en-US" sz="6000" b="0" i="0" u="none" strike="noStrike" kern="0" cap="none" spc="0" normalizeH="0" baseline="0" noProof="0" dirty="0" smtClean="0">
                <a:ln>
                  <a:noFill/>
                </a:ln>
                <a:solidFill>
                  <a:schemeClr val="tx1"/>
                </a:solidFill>
                <a:effectLst/>
                <a:uLnTx/>
                <a:uFillTx/>
                <a:latin typeface="Harlow Solid Italic" pitchFamily="82" charset="0"/>
                <a:ea typeface="+mn-ea"/>
                <a:cs typeface="+mn-cs"/>
              </a:rPr>
              <a:t>: </a:t>
            </a:r>
            <a:endParaRPr kumimoji="0" lang="en-US" sz="6000" b="0" i="0" u="none" strike="noStrike" kern="0" cap="none" spc="0" normalizeH="0" baseline="0" noProof="0" dirty="0">
              <a:ln>
                <a:noFill/>
              </a:ln>
              <a:solidFill>
                <a:schemeClr val="tx1"/>
              </a:solidFill>
              <a:effectLst/>
              <a:uLnTx/>
              <a:uFillTx/>
              <a:latin typeface="Harlow Solid Italic"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2000"/>
                                        <p:tgtEl>
                                          <p:spTgt spid="53252"/>
                                        </p:tgtEl>
                                      </p:cBhvr>
                                    </p:animEffect>
                                  </p:childTnLst>
                                </p:cTn>
                              </p:par>
                              <p:par>
                                <p:cTn id="8" presetID="10" presetClass="entr" presetSubtype="0" fill="hold" nodeType="withEffect">
                                  <p:stCondLst>
                                    <p:cond delay="0"/>
                                  </p:stCondLst>
                                  <p:childTnLst>
                                    <p:set>
                                      <p:cBhvr>
                                        <p:cTn id="9" dur="1" fill="hold">
                                          <p:stCondLst>
                                            <p:cond delay="0"/>
                                          </p:stCondLst>
                                        </p:cTn>
                                        <p:tgtEl>
                                          <p:spTgt spid="53254"/>
                                        </p:tgtEl>
                                        <p:attrNameLst>
                                          <p:attrName>style.visibility</p:attrName>
                                        </p:attrNameLst>
                                      </p:cBhvr>
                                      <p:to>
                                        <p:strVal val="visible"/>
                                      </p:to>
                                    </p:set>
                                    <p:animEffect transition="in" filter="fade">
                                      <p:cBhvr>
                                        <p:cTn id="10"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838200"/>
            <a:ext cx="48768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Parts from outdated systems may be salvaged and recycled through certain retail outlets </a:t>
            </a:r>
            <a:r>
              <a:rPr lang="en-US" sz="2800" dirty="0" smtClean="0">
                <a:latin typeface="Times New Roman" pitchFamily="18" charset="0"/>
                <a:cs typeface="Times New Roman" pitchFamily="18" charset="0"/>
              </a:rPr>
              <a:t>or </a:t>
            </a:r>
            <a:r>
              <a:rPr lang="en-US" sz="2800" dirty="0" smtClean="0">
                <a:latin typeface="Times New Roman" pitchFamily="18" charset="0"/>
                <a:cs typeface="Times New Roman" pitchFamily="18" charset="0"/>
              </a:rPr>
              <a:t>private recycling centers.</a:t>
            </a:r>
            <a:endParaRPr lang="en-IN" sz="2800" dirty="0">
              <a:latin typeface="Times New Roman" pitchFamily="18" charset="0"/>
              <a:cs typeface="Times New Roman" pitchFamily="18" charset="0"/>
            </a:endParaRPr>
          </a:p>
        </p:txBody>
      </p:sp>
      <p:sp>
        <p:nvSpPr>
          <p:cNvPr id="10" name="TextBox 9"/>
          <p:cNvSpPr txBox="1"/>
          <p:nvPr/>
        </p:nvSpPr>
        <p:spPr>
          <a:xfrm>
            <a:off x="304800" y="152400"/>
            <a:ext cx="42672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6. </a:t>
            </a:r>
            <a:r>
              <a:rPr lang="en-US" sz="3600" u="sng" dirty="0" smtClean="0">
                <a:solidFill>
                  <a:schemeClr val="accent6">
                    <a:lumMod val="60000"/>
                    <a:lumOff val="40000"/>
                  </a:schemeClr>
                </a:solidFill>
                <a:latin typeface="Times New Roman" pitchFamily="18" charset="0"/>
                <a:cs typeface="Times New Roman" pitchFamily="18" charset="0"/>
              </a:rPr>
              <a:t>Material Recycling</a:t>
            </a:r>
            <a:endParaRPr lang="en-IN" sz="3600" u="sng" dirty="0">
              <a:solidFill>
                <a:schemeClr val="accent6">
                  <a:lumMod val="60000"/>
                  <a:lumOff val="40000"/>
                </a:schemeClr>
              </a:solidFill>
              <a:latin typeface="Times New Roman" pitchFamily="18" charset="0"/>
              <a:cs typeface="Times New Roman" pitchFamily="18" charset="0"/>
            </a:endParaRPr>
          </a:p>
        </p:txBody>
      </p:sp>
      <p:pic>
        <p:nvPicPr>
          <p:cNvPr id="13313" name="Picture 5" descr="D:\15 sept ppt\images\green-computing.jpg"/>
          <p:cNvPicPr>
            <a:picLocks noChangeAspect="1" noChangeArrowheads="1"/>
          </p:cNvPicPr>
          <p:nvPr/>
        </p:nvPicPr>
        <p:blipFill>
          <a:blip r:embed="rId2" cstate="print"/>
          <a:srcRect/>
          <a:stretch>
            <a:fillRect/>
          </a:stretch>
        </p:blipFill>
        <p:spPr bwMode="auto">
          <a:xfrm>
            <a:off x="6019800" y="304800"/>
            <a:ext cx="2800350" cy="2770486"/>
          </a:xfrm>
          <a:prstGeom prst="rect">
            <a:avLst/>
          </a:prstGeom>
          <a:ln>
            <a:noFill/>
          </a:ln>
          <a:effectLst>
            <a:softEdge rad="112500"/>
          </a:effectLst>
        </p:spPr>
      </p:pic>
      <p:pic>
        <p:nvPicPr>
          <p:cNvPr id="13314" name="Picture 2" descr="modular_main-1"/>
          <p:cNvPicPr>
            <a:picLocks noChangeAspect="1" noChangeArrowheads="1"/>
          </p:cNvPicPr>
          <p:nvPr/>
        </p:nvPicPr>
        <p:blipFill>
          <a:blip r:embed="rId3" cstate="print"/>
          <a:srcRect/>
          <a:stretch>
            <a:fillRect/>
          </a:stretch>
        </p:blipFill>
        <p:spPr bwMode="auto">
          <a:xfrm>
            <a:off x="228600" y="3657600"/>
            <a:ext cx="3809999" cy="2743200"/>
          </a:xfrm>
          <a:prstGeom prst="rect">
            <a:avLst/>
          </a:prstGeom>
          <a:ln>
            <a:noFill/>
          </a:ln>
          <a:effectLst>
            <a:softEdge rad="112500"/>
          </a:effectLst>
        </p:spPr>
      </p:pic>
      <p:sp>
        <p:nvSpPr>
          <p:cNvPr id="13" name="TextBox 12"/>
          <p:cNvSpPr txBox="1"/>
          <p:nvPr/>
        </p:nvSpPr>
        <p:spPr>
          <a:xfrm>
            <a:off x="4038600" y="3124200"/>
            <a:ext cx="42672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7. </a:t>
            </a:r>
            <a:r>
              <a:rPr lang="en-US" sz="3600" u="sng" dirty="0" smtClean="0">
                <a:solidFill>
                  <a:schemeClr val="accent6">
                    <a:lumMod val="60000"/>
                    <a:lumOff val="40000"/>
                  </a:schemeClr>
                </a:solidFill>
                <a:latin typeface="Times New Roman" pitchFamily="18" charset="0"/>
                <a:cs typeface="Times New Roman" pitchFamily="18" charset="0"/>
              </a:rPr>
              <a:t>Telecommuting</a:t>
            </a:r>
            <a:endParaRPr lang="en-IN" sz="3600" u="sng" dirty="0">
              <a:solidFill>
                <a:schemeClr val="accent6">
                  <a:lumMod val="60000"/>
                  <a:lumOff val="40000"/>
                </a:schemeClr>
              </a:solidFill>
              <a:latin typeface="Times New Roman" pitchFamily="18" charset="0"/>
              <a:cs typeface="Times New Roman" pitchFamily="18" charset="0"/>
            </a:endParaRPr>
          </a:p>
        </p:txBody>
      </p:sp>
      <p:sp>
        <p:nvSpPr>
          <p:cNvPr id="15" name="TextBox 14"/>
          <p:cNvSpPr txBox="1"/>
          <p:nvPr/>
        </p:nvSpPr>
        <p:spPr>
          <a:xfrm>
            <a:off x="4038600" y="3749457"/>
            <a:ext cx="5105400" cy="3108543"/>
          </a:xfrm>
          <a:prstGeom prst="rect">
            <a:avLst/>
          </a:prstGeom>
          <a:noFill/>
        </p:spPr>
        <p:txBody>
          <a:bodyPr wrap="square" rtlCol="0">
            <a:spAutoFit/>
          </a:bodyPr>
          <a:lstStyle/>
          <a:p>
            <a:r>
              <a:rPr lang="en-US" sz="2800" dirty="0" smtClean="0">
                <a:latin typeface="Times New Roman" pitchFamily="18" charset="0"/>
                <a:cs typeface="Times New Roman" pitchFamily="18" charset="0"/>
              </a:rPr>
              <a:t>Teleconferencing technologies implemented in green computing initiatives have advantages like increased worker satisfaction, reduction of greenhouse gas emissions related to travel and increased profit margins.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66800" y="1828800"/>
            <a:ext cx="67056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tx1"/>
              </a:buClr>
              <a:buFontTx/>
              <a:buChar char="•"/>
            </a:pPr>
            <a:endParaRPr kumimoji="0" lang="en-US" sz="2800" b="0" i="0" u="none" strike="noStrike" kern="0" cap="none" spc="0" normalizeH="0" baseline="0" noProof="0" dirty="0" smtClean="0">
              <a:ln>
                <a:noFill/>
              </a:ln>
              <a:solidFill>
                <a:schemeClr val="bg1">
                  <a:lumMod val="20000"/>
                  <a:lumOff val="80000"/>
                </a:schemeClr>
              </a:solidFill>
              <a:effectLst/>
              <a:uLnTx/>
              <a:uFillTx/>
              <a:latin typeface="+mn-lt"/>
              <a:ea typeface="+mn-ea"/>
              <a:cs typeface="+mn-cs"/>
            </a:endParaRPr>
          </a:p>
        </p:txBody>
      </p:sp>
      <p:pic>
        <p:nvPicPr>
          <p:cNvPr id="5" name="Picture 4"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
        <p:nvSpPr>
          <p:cNvPr id="6" name="Rectangle 5"/>
          <p:cNvSpPr/>
          <p:nvPr/>
        </p:nvSpPr>
        <p:spPr>
          <a:xfrm>
            <a:off x="0" y="0"/>
            <a:ext cx="9144000" cy="1754326"/>
          </a:xfrm>
          <a:prstGeom prst="rect">
            <a:avLst/>
          </a:prstGeom>
          <a:noFill/>
        </p:spPr>
        <p:txBody>
          <a:bodyPr wrap="square" lIns="91440" tIns="45720" rIns="91440" bIns="45720">
            <a:spAutoFit/>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Recent Implementation of</a:t>
            </a:r>
          </a:p>
          <a:p>
            <a:pPr algn="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“Green Computing”</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7" name="TextBox 6"/>
          <p:cNvSpPr txBox="1"/>
          <p:nvPr/>
        </p:nvSpPr>
        <p:spPr>
          <a:xfrm>
            <a:off x="838200" y="2438400"/>
            <a:ext cx="7391400" cy="3970318"/>
          </a:xfrm>
          <a:prstGeom prst="rect">
            <a:avLst/>
          </a:prstGeom>
          <a:noFill/>
        </p:spPr>
        <p:txBody>
          <a:bodyPr wrap="square" rtlCol="0">
            <a:spAutoFit/>
          </a:bodyPr>
          <a:lstStyle/>
          <a:p>
            <a:pPr>
              <a:buFont typeface="Wingdings" pitchFamily="2" charset="2"/>
              <a:buChar char="§"/>
            </a:pPr>
            <a:r>
              <a:rPr lang="en-IN" sz="2800" dirty="0" smtClean="0">
                <a:latin typeface="Times New Roman" pitchFamily="18" charset="0"/>
                <a:cs typeface="Times New Roman" pitchFamily="18" charset="0"/>
              </a:rPr>
              <a:t> Blackle is a search-engine site powered by Google Custom Search.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Blackle came into being based on the concept that when a computer screen is white, presenting an empty word page or the Google home page, your computer consumes 74W.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When the screen  is black it consumes only 59W.</a:t>
            </a:r>
            <a:endParaRPr lang="en-IN" sz="2800" dirty="0">
              <a:latin typeface="Times New Roman" pitchFamily="18" charset="0"/>
              <a:cs typeface="Times New Roman" pitchFamily="18" charset="0"/>
            </a:endParaRPr>
          </a:p>
        </p:txBody>
      </p:sp>
      <p:sp>
        <p:nvSpPr>
          <p:cNvPr id="8" name="TextBox 7"/>
          <p:cNvSpPr txBox="1"/>
          <p:nvPr/>
        </p:nvSpPr>
        <p:spPr>
          <a:xfrm>
            <a:off x="228600" y="1828800"/>
            <a:ext cx="4114800" cy="646331"/>
          </a:xfrm>
          <a:prstGeom prst="rect">
            <a:avLst/>
          </a:prstGeom>
          <a:noFill/>
        </p:spPr>
        <p:txBody>
          <a:bodyPr wrap="square" rtlCol="0">
            <a:spAutoFit/>
          </a:bodyPr>
          <a:lstStyle/>
          <a:p>
            <a:pPr>
              <a:buFont typeface="Wingdings" pitchFamily="2" charset="2"/>
              <a:buChar char="Ø"/>
            </a:pPr>
            <a:r>
              <a:rPr lang="en-US" sz="3600" dirty="0" smtClean="0">
                <a:latin typeface="Times New Roman" pitchFamily="18" charset="0"/>
                <a:cs typeface="Times New Roman" pitchFamily="18" charset="0"/>
              </a:rPr>
              <a:t> </a:t>
            </a:r>
            <a:r>
              <a:rPr lang="en-US" sz="3600" dirty="0" smtClean="0">
                <a:solidFill>
                  <a:schemeClr val="accent6">
                    <a:lumMod val="60000"/>
                    <a:lumOff val="40000"/>
                  </a:schemeClr>
                </a:solidFill>
                <a:latin typeface="Times New Roman" pitchFamily="18" charset="0"/>
                <a:cs typeface="Times New Roman" pitchFamily="18" charset="0"/>
              </a:rPr>
              <a:t>Blackle</a:t>
            </a:r>
            <a:endParaRPr lang="en-IN" sz="3600" dirty="0">
              <a:solidFill>
                <a:schemeClr val="accent6">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9144000" cy="6858000"/>
            <a:chOff x="336" y="288"/>
            <a:chExt cx="5183" cy="3887"/>
          </a:xfrm>
        </p:grpSpPr>
        <p:pic>
          <p:nvPicPr>
            <p:cNvPr id="7" name="Picture 3"/>
            <p:cNvPicPr>
              <a:picLocks noChangeAspect="1" noChangeArrowheads="1"/>
            </p:cNvPicPr>
            <p:nvPr/>
          </p:nvPicPr>
          <p:blipFill>
            <a:blip r:embed="rId2" cstate="print"/>
            <a:srcRect/>
            <a:stretch>
              <a:fillRect/>
            </a:stretch>
          </p:blipFill>
          <p:spPr bwMode="auto">
            <a:xfrm>
              <a:off x="336" y="288"/>
              <a:ext cx="5184" cy="3888"/>
            </a:xfrm>
            <a:prstGeom prst="rect">
              <a:avLst/>
            </a:prstGeom>
            <a:noFill/>
            <a:ln w="9525">
              <a:noFill/>
              <a:round/>
              <a:headEnd/>
              <a:tailEnd/>
            </a:ln>
          </p:spPr>
        </p:pic>
        <p:sp>
          <p:nvSpPr>
            <p:cNvPr id="8" name="Text Box 4"/>
            <p:cNvSpPr txBox="1">
              <a:spLocks noChangeArrowheads="1"/>
            </p:cNvSpPr>
            <p:nvPr/>
          </p:nvSpPr>
          <p:spPr bwMode="auto">
            <a:xfrm>
              <a:off x="336" y="288"/>
              <a:ext cx="5184" cy="3888"/>
            </a:xfrm>
            <a:prstGeom prst="rect">
              <a:avLst/>
            </a:prstGeom>
            <a:noFill/>
            <a:ln w="9525">
              <a:no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pic>
        <p:nvPicPr>
          <p:cNvPr id="9217" name="Picture 1" descr="C:\Users\Anitesh\Desktop\zonbu.jpg"/>
          <p:cNvPicPr>
            <a:picLocks noChangeAspect="1" noChangeArrowheads="1"/>
          </p:cNvPicPr>
          <p:nvPr/>
        </p:nvPicPr>
        <p:blipFill>
          <a:blip r:embed="rId3" cstate="print"/>
          <a:srcRect/>
          <a:stretch>
            <a:fillRect/>
          </a:stretch>
        </p:blipFill>
        <p:spPr bwMode="auto">
          <a:xfrm>
            <a:off x="4572000" y="685800"/>
            <a:ext cx="4403725" cy="4876800"/>
          </a:xfrm>
          <a:prstGeom prst="rect">
            <a:avLst/>
          </a:prstGeom>
          <a:ln>
            <a:noFill/>
          </a:ln>
          <a:effectLst>
            <a:softEdge rad="112500"/>
          </a:effectLst>
        </p:spPr>
      </p:pic>
      <p:sp>
        <p:nvSpPr>
          <p:cNvPr id="10" name="TextBox 9"/>
          <p:cNvSpPr txBox="1"/>
          <p:nvPr/>
        </p:nvSpPr>
        <p:spPr>
          <a:xfrm>
            <a:off x="228600" y="304800"/>
            <a:ext cx="4114800" cy="646331"/>
          </a:xfrm>
          <a:prstGeom prst="rect">
            <a:avLst/>
          </a:prstGeom>
          <a:noFill/>
        </p:spPr>
        <p:txBody>
          <a:bodyPr wrap="square" rtlCol="0">
            <a:spAutoFit/>
          </a:bodyPr>
          <a:lstStyle/>
          <a:p>
            <a:pPr>
              <a:buFont typeface="Wingdings" pitchFamily="2" charset="2"/>
              <a:buChar char="Ø"/>
            </a:pPr>
            <a:r>
              <a:rPr lang="en-US" sz="3600" dirty="0" smtClean="0">
                <a:latin typeface="Times New Roman" pitchFamily="18" charset="0"/>
                <a:cs typeface="Times New Roman" pitchFamily="18" charset="0"/>
              </a:rPr>
              <a:t> </a:t>
            </a:r>
            <a:r>
              <a:rPr lang="en-US" sz="3600" dirty="0" smtClean="0">
                <a:solidFill>
                  <a:schemeClr val="accent6">
                    <a:lumMod val="60000"/>
                    <a:lumOff val="40000"/>
                  </a:schemeClr>
                </a:solidFill>
                <a:latin typeface="Times New Roman" pitchFamily="18" charset="0"/>
                <a:cs typeface="Times New Roman" pitchFamily="18" charset="0"/>
              </a:rPr>
              <a:t>Zonbu Computer</a:t>
            </a:r>
            <a:endParaRPr lang="en-IN" sz="3600" dirty="0">
              <a:solidFill>
                <a:schemeClr val="accent6">
                  <a:lumMod val="60000"/>
                  <a:lumOff val="40000"/>
                </a:schemeClr>
              </a:solidFill>
              <a:latin typeface="Times New Roman" pitchFamily="18" charset="0"/>
              <a:cs typeface="Times New Roman" pitchFamily="18" charset="0"/>
            </a:endParaRPr>
          </a:p>
        </p:txBody>
      </p:sp>
      <p:sp>
        <p:nvSpPr>
          <p:cNvPr id="11" name="TextBox 10"/>
          <p:cNvSpPr txBox="1"/>
          <p:nvPr/>
        </p:nvSpPr>
        <p:spPr>
          <a:xfrm>
            <a:off x="304800" y="1219200"/>
            <a:ext cx="4267200" cy="4832092"/>
          </a:xfrm>
          <a:prstGeom prst="rect">
            <a:avLst/>
          </a:prstGeom>
          <a:noFill/>
        </p:spPr>
        <p:txBody>
          <a:bodyPr wrap="square" rtlCol="0">
            <a:spAutoFit/>
          </a:bodyPr>
          <a:lstStyle/>
          <a:p>
            <a:pPr>
              <a:buFont typeface="Wingdings" pitchFamily="2" charset="2"/>
              <a:buChar char="§"/>
            </a:pPr>
            <a:r>
              <a:rPr lang="en-IN" sz="2800" dirty="0" smtClean="0">
                <a:latin typeface="Times New Roman" pitchFamily="18" charset="0"/>
                <a:cs typeface="Times New Roman" pitchFamily="18" charset="0"/>
              </a:rPr>
              <a:t> The Zonbu is a new, very energy efficient PC.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 The Zonbu consumes just one third of the power of a typical light bulb.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 The device runs the Linux operating system using a</a:t>
            </a:r>
          </a:p>
          <a:p>
            <a:r>
              <a:rPr lang="en-IN" sz="2800" dirty="0" smtClean="0">
                <a:latin typeface="Times New Roman" pitchFamily="18" charset="0"/>
                <a:cs typeface="Times New Roman" pitchFamily="18" charset="0"/>
              </a:rPr>
              <a:t>1.2 GHz processor and 512 MB of RAM. </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pic>
        <p:nvPicPr>
          <p:cNvPr id="8193" name="Picture 1" descr="C:\Users\Anitesh\Desktop\fit-pc1.jpg"/>
          <p:cNvPicPr>
            <a:picLocks noChangeAspect="1" noChangeArrowheads="1"/>
          </p:cNvPicPr>
          <p:nvPr/>
        </p:nvPicPr>
        <p:blipFill>
          <a:blip r:embed="rId3" cstate="print"/>
          <a:srcRect/>
          <a:stretch>
            <a:fillRect/>
          </a:stretch>
        </p:blipFill>
        <p:spPr bwMode="auto">
          <a:xfrm rot="20920676">
            <a:off x="559379" y="499622"/>
            <a:ext cx="3048000"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94" name="Picture 2" descr="C:\Users\Anitesh\Desktop\mini_pc.jpg"/>
          <p:cNvPicPr>
            <a:picLocks noChangeAspect="1" noChangeArrowheads="1"/>
          </p:cNvPicPr>
          <p:nvPr/>
        </p:nvPicPr>
        <p:blipFill>
          <a:blip r:embed="rId4" cstate="print"/>
          <a:srcRect/>
          <a:stretch>
            <a:fillRect/>
          </a:stretch>
        </p:blipFill>
        <p:spPr bwMode="auto">
          <a:xfrm rot="1140877">
            <a:off x="921950" y="3544867"/>
            <a:ext cx="3047999" cy="2895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4343400" y="609600"/>
            <a:ext cx="4800600" cy="5693866"/>
          </a:xfrm>
          <a:prstGeom prst="rect">
            <a:avLst/>
          </a:prstGeom>
          <a:noFill/>
        </p:spPr>
        <p:txBody>
          <a:bodyPr wrap="square" rtlCol="0">
            <a:spAutoFit/>
          </a:bodyPr>
          <a:lstStyle/>
          <a:p>
            <a:pPr>
              <a:buFont typeface="Wingdings" pitchFamily="2" charset="2"/>
              <a:buChar char="§"/>
            </a:pPr>
            <a:r>
              <a:rPr lang="en-IN" sz="2800" dirty="0" smtClean="0">
                <a:latin typeface="Times New Roman" pitchFamily="18" charset="0"/>
                <a:cs typeface="Times New Roman" pitchFamily="18" charset="0"/>
              </a:rPr>
              <a:t> Fit-PC is the size of a paperback and absolutely silent, yet fit enough to run Windows XP or Linux.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 Fit-PC is designed to fit where a standard PC is too bulky, noisy and power hungry .</a:t>
            </a:r>
          </a:p>
          <a:p>
            <a:pPr>
              <a:buFont typeface="Wingdings" pitchFamily="2" charset="2"/>
              <a:buChar char="§"/>
            </a:pPr>
            <a:endParaRPr lang="en-IN" sz="28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Fit-PC draws only 5 Watts, consuming in a day less</a:t>
            </a:r>
          </a:p>
          <a:p>
            <a:r>
              <a:rPr lang="en-IN" sz="2800" dirty="0" smtClean="0">
                <a:latin typeface="Times New Roman" pitchFamily="18" charset="0"/>
                <a:cs typeface="Times New Roman" pitchFamily="18" charset="0"/>
              </a:rPr>
              <a:t>power than a traditional PC consumes in 1 hour.</a:t>
            </a:r>
            <a:endParaRPr lang="en-IN" sz="2800" dirty="0">
              <a:latin typeface="Times New Roman" pitchFamily="18" charset="0"/>
              <a:cs typeface="Times New Roman" pitchFamily="18" charset="0"/>
            </a:endParaRPr>
          </a:p>
        </p:txBody>
      </p:sp>
      <p:sp>
        <p:nvSpPr>
          <p:cNvPr id="13" name="TextBox 12"/>
          <p:cNvSpPr txBox="1"/>
          <p:nvPr/>
        </p:nvSpPr>
        <p:spPr>
          <a:xfrm>
            <a:off x="3962400" y="0"/>
            <a:ext cx="4343400" cy="646331"/>
          </a:xfrm>
          <a:prstGeom prst="rect">
            <a:avLst/>
          </a:prstGeom>
          <a:noFill/>
        </p:spPr>
        <p:txBody>
          <a:bodyPr wrap="square" rtlCol="0">
            <a:spAutoFit/>
          </a:bodyPr>
          <a:lstStyle/>
          <a:p>
            <a:pPr>
              <a:buFont typeface="Wingdings" pitchFamily="2" charset="2"/>
              <a:buChar char="Ø"/>
            </a:pPr>
            <a:r>
              <a:rPr lang="en-US" sz="3600" dirty="0" smtClean="0">
                <a:latin typeface="Times New Roman" pitchFamily="18" charset="0"/>
                <a:cs typeface="Times New Roman" pitchFamily="18" charset="0"/>
              </a:rPr>
              <a:t> </a:t>
            </a:r>
            <a:r>
              <a:rPr lang="en-US" sz="3600" dirty="0" smtClean="0">
                <a:solidFill>
                  <a:schemeClr val="accent6">
                    <a:lumMod val="60000"/>
                    <a:lumOff val="40000"/>
                  </a:schemeClr>
                </a:solidFill>
                <a:latin typeface="Times New Roman" pitchFamily="18" charset="0"/>
                <a:cs typeface="Times New Roman" pitchFamily="18" charset="0"/>
              </a:rPr>
              <a:t>Fit- PC</a:t>
            </a:r>
            <a:endParaRPr lang="en-IN" sz="3600" dirty="0">
              <a:solidFill>
                <a:schemeClr val="accent6">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pic>
        <p:nvPicPr>
          <p:cNvPr id="12" name="Picture 3"/>
          <p:cNvPicPr>
            <a:picLocks noChangeAspect="1" noChangeArrowheads="1"/>
          </p:cNvPicPr>
          <p:nvPr/>
        </p:nvPicPr>
        <p:blipFill>
          <a:blip r:embed="rId3" cstate="print"/>
          <a:srcRect/>
          <a:stretch>
            <a:fillRect/>
          </a:stretch>
        </p:blipFill>
        <p:spPr bwMode="auto">
          <a:xfrm>
            <a:off x="5715000" y="228600"/>
            <a:ext cx="32766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381000" y="1295400"/>
            <a:ext cx="5334000" cy="369332"/>
          </a:xfrm>
          <a:prstGeom prst="rect">
            <a:avLst/>
          </a:prstGeom>
          <a:noFill/>
        </p:spPr>
        <p:txBody>
          <a:bodyPr wrap="square" rtlCol="0">
            <a:spAutoFit/>
          </a:bodyPr>
          <a:lstStyle/>
          <a:p>
            <a:endParaRPr lang="en-IN" dirty="0"/>
          </a:p>
        </p:txBody>
      </p:sp>
      <p:sp>
        <p:nvSpPr>
          <p:cNvPr id="15" name="TextBox 14"/>
          <p:cNvSpPr txBox="1"/>
          <p:nvPr/>
        </p:nvSpPr>
        <p:spPr>
          <a:xfrm>
            <a:off x="228600" y="762000"/>
            <a:ext cx="5334000" cy="6524863"/>
          </a:xfrm>
          <a:prstGeom prst="rect">
            <a:avLst/>
          </a:prstGeom>
          <a:noFill/>
        </p:spPr>
        <p:txBody>
          <a:bodyPr wrap="square" rtlCol="0">
            <a:spAutoFit/>
          </a:bodyPr>
          <a:lstStyle/>
          <a:p>
            <a:pPr>
              <a:buFont typeface="Wingdings" pitchFamily="2" charset="2"/>
              <a:buChar char="§"/>
            </a:pPr>
            <a:r>
              <a:rPr lang="en-IN" sz="2800" dirty="0" smtClean="0">
                <a:latin typeface="Times New Roman" pitchFamily="18" charset="0"/>
                <a:cs typeface="Times New Roman" pitchFamily="18" charset="0"/>
              </a:rPr>
              <a:t>What does a thin client mean? </a:t>
            </a:r>
          </a:p>
          <a:p>
            <a:pPr>
              <a:buFont typeface="Wingdings" pitchFamily="2" charset="2"/>
              <a:buChar char="§"/>
            </a:pPr>
            <a:r>
              <a:rPr lang="en-IN" sz="2800" dirty="0" smtClean="0">
                <a:latin typeface="Times New Roman" pitchFamily="18" charset="0"/>
                <a:cs typeface="Times New Roman" pitchFamily="18" charset="0"/>
              </a:rPr>
              <a:t>Thin clients like the Sun Ray consume far less electricity than conventional desktops.</a:t>
            </a:r>
          </a:p>
          <a:p>
            <a:endParaRPr lang="en-IN" sz="160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 A SunRay on a desktop consumes 4 to 8 watts of power, because most of the heavy computation is performed by a server.</a:t>
            </a:r>
          </a:p>
          <a:p>
            <a:pPr>
              <a:buFont typeface="Wingdings" pitchFamily="2" charset="2"/>
              <a:buChar char="§"/>
            </a:pPr>
            <a:endParaRPr lang="en-IN" sz="1050" dirty="0" smtClean="0">
              <a:latin typeface="Times New Roman" pitchFamily="18" charset="0"/>
              <a:cs typeface="Times New Roman" pitchFamily="18" charset="0"/>
            </a:endParaRPr>
          </a:p>
          <a:p>
            <a:pPr>
              <a:buFont typeface="Wingdings" pitchFamily="2" charset="2"/>
              <a:buChar char="§"/>
            </a:pPr>
            <a:r>
              <a:rPr lang="en-IN" sz="2800" dirty="0" smtClean="0">
                <a:latin typeface="Times New Roman" pitchFamily="18" charset="0"/>
                <a:cs typeface="Times New Roman" pitchFamily="18" charset="0"/>
              </a:rPr>
              <a:t> Sunrays are particularly well suited for cost-sensitive environments such as call centres, education, healthcare, service providers and finance.</a:t>
            </a:r>
          </a:p>
          <a:p>
            <a:endParaRPr lang="en-IN" dirty="0">
              <a:latin typeface="Times New Roman" pitchFamily="18" charset="0"/>
              <a:cs typeface="Times New Roman" pitchFamily="18" charset="0"/>
            </a:endParaRPr>
          </a:p>
        </p:txBody>
      </p:sp>
      <p:sp>
        <p:nvSpPr>
          <p:cNvPr id="16" name="TextBox 15"/>
          <p:cNvSpPr txBox="1"/>
          <p:nvPr/>
        </p:nvSpPr>
        <p:spPr>
          <a:xfrm>
            <a:off x="152400" y="152400"/>
            <a:ext cx="4724400" cy="646331"/>
          </a:xfrm>
          <a:prstGeom prst="rect">
            <a:avLst/>
          </a:prstGeom>
          <a:noFill/>
        </p:spPr>
        <p:txBody>
          <a:bodyPr wrap="square" rtlCol="0">
            <a:spAutoFit/>
          </a:bodyPr>
          <a:lstStyle/>
          <a:p>
            <a:pPr>
              <a:buFont typeface="Wingdings" pitchFamily="2" charset="2"/>
              <a:buChar char="Ø"/>
            </a:pPr>
            <a:r>
              <a:rPr lang="en-US" sz="3600" dirty="0" smtClean="0">
                <a:latin typeface="Times New Roman" pitchFamily="18" charset="0"/>
                <a:cs typeface="Times New Roman" pitchFamily="18" charset="0"/>
              </a:rPr>
              <a:t> </a:t>
            </a:r>
            <a:r>
              <a:rPr lang="en-US" sz="3600" dirty="0" smtClean="0">
                <a:solidFill>
                  <a:schemeClr val="accent6">
                    <a:lumMod val="60000"/>
                    <a:lumOff val="40000"/>
                  </a:schemeClr>
                </a:solidFill>
                <a:latin typeface="Times New Roman" pitchFamily="18" charset="0"/>
                <a:cs typeface="Times New Roman" pitchFamily="18" charset="0"/>
              </a:rPr>
              <a:t>SunRay Thin Client</a:t>
            </a:r>
            <a:endParaRPr lang="en-IN" sz="3600" dirty="0">
              <a:solidFill>
                <a:schemeClr val="accent6">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
        <p:nvSpPr>
          <p:cNvPr id="5" name="TextBox 4"/>
          <p:cNvSpPr txBox="1"/>
          <p:nvPr/>
        </p:nvSpPr>
        <p:spPr>
          <a:xfrm>
            <a:off x="152400" y="152400"/>
            <a:ext cx="6477000" cy="646331"/>
          </a:xfrm>
          <a:prstGeom prst="rect">
            <a:avLst/>
          </a:prstGeom>
          <a:noFill/>
        </p:spPr>
        <p:txBody>
          <a:bodyPr wrap="square" rtlCol="0">
            <a:spAutoFit/>
          </a:bodyPr>
          <a:lstStyle/>
          <a:p>
            <a:pPr>
              <a:buFont typeface="Wingdings" pitchFamily="2" charset="2"/>
              <a:buChar char="Ø"/>
            </a:pPr>
            <a:r>
              <a:rPr lang="en-US" sz="3600" dirty="0" smtClean="0">
                <a:latin typeface="Times New Roman" pitchFamily="18" charset="0"/>
                <a:cs typeface="Times New Roman" pitchFamily="18" charset="0"/>
              </a:rPr>
              <a:t> </a:t>
            </a:r>
            <a:r>
              <a:rPr lang="en-US" sz="3600" dirty="0" smtClean="0">
                <a:solidFill>
                  <a:schemeClr val="accent6">
                    <a:lumMod val="60000"/>
                    <a:lumOff val="40000"/>
                  </a:schemeClr>
                </a:solidFill>
                <a:latin typeface="Times New Roman" pitchFamily="18" charset="0"/>
                <a:cs typeface="Times New Roman" pitchFamily="18" charset="0"/>
              </a:rPr>
              <a:t>Asus Eee PC &amp; ultra portables</a:t>
            </a:r>
            <a:endParaRPr lang="en-IN" sz="3600" dirty="0">
              <a:solidFill>
                <a:schemeClr val="accent6">
                  <a:lumMod val="60000"/>
                  <a:lumOff val="40000"/>
                </a:schemeClr>
              </a:solidFill>
              <a:latin typeface="Times New Roman" pitchFamily="18" charset="0"/>
              <a:cs typeface="Times New Roman" pitchFamily="18" charset="0"/>
            </a:endParaRPr>
          </a:p>
        </p:txBody>
      </p:sp>
      <p:pic>
        <p:nvPicPr>
          <p:cNvPr id="6145" name="Picture 1" descr="C:\Users\Anitesh\Desktop\asus_eeepc_900.jpg"/>
          <p:cNvPicPr>
            <a:picLocks noChangeAspect="1" noChangeArrowheads="1"/>
          </p:cNvPicPr>
          <p:nvPr/>
        </p:nvPicPr>
        <p:blipFill>
          <a:blip r:embed="rId3" cstate="print"/>
          <a:srcRect/>
          <a:stretch>
            <a:fillRect/>
          </a:stretch>
        </p:blipFill>
        <p:spPr bwMode="auto">
          <a:xfrm>
            <a:off x="457200" y="1295400"/>
            <a:ext cx="4267200" cy="5105400"/>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5105400" y="1066800"/>
            <a:ext cx="3886200" cy="4401205"/>
          </a:xfrm>
          <a:prstGeom prst="rect">
            <a:avLst/>
          </a:prstGeom>
          <a:noFill/>
        </p:spPr>
        <p:txBody>
          <a:bodyPr wrap="square" rtlCol="0">
            <a:spAutoFit/>
          </a:bodyPr>
          <a:lstStyle/>
          <a:p>
            <a:pPr>
              <a:buFont typeface="Wingdings" pitchFamily="2" charset="2"/>
              <a:buChar char="§"/>
            </a:pPr>
            <a:r>
              <a:rPr lang="en-US" sz="2800" dirty="0" smtClean="0">
                <a:solidFill>
                  <a:schemeClr val="tx2"/>
                </a:solidFill>
                <a:latin typeface="Times New Roman" pitchFamily="18" charset="0"/>
                <a:cs typeface="Times New Roman" pitchFamily="18" charset="0"/>
              </a:rPr>
              <a:t> Small Size.</a:t>
            </a:r>
          </a:p>
          <a:p>
            <a:pPr>
              <a:buFont typeface="Wingdings" pitchFamily="2" charset="2"/>
              <a:buChar char="§"/>
            </a:pPr>
            <a:endParaRPr lang="en-US" sz="2800" dirty="0" smtClean="0">
              <a:solidFill>
                <a:schemeClr val="tx2"/>
              </a:solidFill>
              <a:latin typeface="Times New Roman" pitchFamily="18" charset="0"/>
              <a:cs typeface="Times New Roman" pitchFamily="18" charset="0"/>
            </a:endParaRPr>
          </a:p>
          <a:p>
            <a:pPr>
              <a:buFont typeface="Wingdings" pitchFamily="2" charset="2"/>
              <a:buChar char="§"/>
            </a:pPr>
            <a:r>
              <a:rPr lang="en-US" sz="2800" dirty="0" smtClean="0">
                <a:solidFill>
                  <a:schemeClr val="tx2"/>
                </a:solidFill>
                <a:latin typeface="Times New Roman" pitchFamily="18" charset="0"/>
                <a:cs typeface="Times New Roman" pitchFamily="18" charset="0"/>
              </a:rPr>
              <a:t> Fairly low- power CPU.</a:t>
            </a:r>
          </a:p>
          <a:p>
            <a:pPr>
              <a:buFont typeface="Wingdings" pitchFamily="2" charset="2"/>
              <a:buChar char="§"/>
            </a:pPr>
            <a:endParaRPr lang="en-US" sz="2800" dirty="0" smtClean="0">
              <a:solidFill>
                <a:schemeClr val="tx2"/>
              </a:solidFill>
              <a:latin typeface="Times New Roman" pitchFamily="18" charset="0"/>
              <a:cs typeface="Times New Roman" pitchFamily="18" charset="0"/>
            </a:endParaRPr>
          </a:p>
          <a:p>
            <a:pPr>
              <a:buFont typeface="Wingdings" pitchFamily="2" charset="2"/>
              <a:buChar char="§"/>
            </a:pPr>
            <a:r>
              <a:rPr lang="en-US" sz="2800" dirty="0" smtClean="0">
                <a:solidFill>
                  <a:schemeClr val="tx2"/>
                </a:solidFill>
                <a:latin typeface="Times New Roman" pitchFamily="18" charset="0"/>
                <a:cs typeface="Times New Roman" pitchFamily="18" charset="0"/>
              </a:rPr>
              <a:t> Compact screen.</a:t>
            </a:r>
          </a:p>
          <a:p>
            <a:pPr>
              <a:buFont typeface="Wingdings" pitchFamily="2" charset="2"/>
              <a:buChar char="§"/>
            </a:pPr>
            <a:endParaRPr lang="en-US" sz="2800" dirty="0" smtClean="0">
              <a:solidFill>
                <a:schemeClr val="tx2"/>
              </a:solidFill>
              <a:latin typeface="Times New Roman" pitchFamily="18" charset="0"/>
              <a:cs typeface="Times New Roman" pitchFamily="18" charset="0"/>
            </a:endParaRPr>
          </a:p>
          <a:p>
            <a:pPr>
              <a:buFont typeface="Wingdings" pitchFamily="2" charset="2"/>
              <a:buChar char="§"/>
            </a:pPr>
            <a:r>
              <a:rPr lang="en-US" sz="2800" dirty="0" smtClean="0">
                <a:solidFill>
                  <a:schemeClr val="tx2"/>
                </a:solidFill>
                <a:latin typeface="Times New Roman" pitchFamily="18" charset="0"/>
                <a:cs typeface="Times New Roman" pitchFamily="18" charset="0"/>
              </a:rPr>
              <a:t> Low cost.</a:t>
            </a:r>
          </a:p>
          <a:p>
            <a:pPr>
              <a:buFont typeface="Wingdings" pitchFamily="2" charset="2"/>
              <a:buChar char="§"/>
            </a:pPr>
            <a:endParaRPr lang="en-US" sz="2800" dirty="0" smtClean="0">
              <a:solidFill>
                <a:schemeClr val="tx2"/>
              </a:solidFill>
              <a:latin typeface="Times New Roman" pitchFamily="18" charset="0"/>
              <a:cs typeface="Times New Roman" pitchFamily="18" charset="0"/>
            </a:endParaRPr>
          </a:p>
          <a:p>
            <a:pPr>
              <a:buFont typeface="Wingdings" pitchFamily="2" charset="2"/>
              <a:buChar char="§"/>
            </a:pPr>
            <a:r>
              <a:rPr lang="en-US" sz="2800" dirty="0" smtClean="0">
                <a:solidFill>
                  <a:schemeClr val="tx2"/>
                </a:solidFill>
                <a:latin typeface="Times New Roman" pitchFamily="18" charset="0"/>
                <a:cs typeface="Times New Roman" pitchFamily="18" charset="0"/>
              </a:rPr>
              <a:t> Uses flash memory for storage.</a:t>
            </a:r>
            <a:endParaRPr lang="en-IN" sz="2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round/>
            <a:headEnd/>
            <a:tailEnd/>
          </a:ln>
        </p:spPr>
      </p:pic>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Role of I.T. Vendors</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pic>
        <p:nvPicPr>
          <p:cNvPr id="5121" name="Picture 1"/>
          <p:cNvPicPr>
            <a:picLocks noChangeAspect="1" noChangeArrowheads="1"/>
          </p:cNvPicPr>
          <p:nvPr/>
        </p:nvPicPr>
        <p:blipFill>
          <a:blip r:embed="rId3" cstate="print"/>
          <a:srcRect/>
          <a:stretch>
            <a:fillRect/>
          </a:stretch>
        </p:blipFill>
        <p:spPr bwMode="auto">
          <a:xfrm>
            <a:off x="2362200" y="381000"/>
            <a:ext cx="4410075" cy="1409700"/>
          </a:xfrm>
          <a:prstGeom prst="rect">
            <a:avLst/>
          </a:prstGeom>
          <a:ln>
            <a:noFill/>
          </a:ln>
          <a:effectLst>
            <a:softEdge rad="112500"/>
          </a:effectLst>
        </p:spPr>
      </p:pic>
      <p:pic>
        <p:nvPicPr>
          <p:cNvPr id="5122" name="Picture 1" descr="Recycling"/>
          <p:cNvPicPr>
            <a:picLocks noChangeAspect="1" noChangeArrowheads="1"/>
          </p:cNvPicPr>
          <p:nvPr/>
        </p:nvPicPr>
        <p:blipFill>
          <a:blip r:embed="rId4" cstate="print"/>
          <a:srcRect/>
          <a:stretch>
            <a:fillRect/>
          </a:stretch>
        </p:blipFill>
        <p:spPr bwMode="auto">
          <a:xfrm>
            <a:off x="5029200" y="2286000"/>
            <a:ext cx="4114800" cy="3257550"/>
          </a:xfrm>
          <a:prstGeom prst="ellipse">
            <a:avLst/>
          </a:prstGeom>
          <a:ln>
            <a:noFill/>
          </a:ln>
          <a:effectLst>
            <a:softEdge rad="112500"/>
          </a:effectLst>
        </p:spPr>
      </p:pic>
      <p:sp>
        <p:nvSpPr>
          <p:cNvPr id="9" name="TextBox 8"/>
          <p:cNvSpPr txBox="1"/>
          <p:nvPr/>
        </p:nvSpPr>
        <p:spPr>
          <a:xfrm>
            <a:off x="304800" y="1981200"/>
            <a:ext cx="4648200" cy="4462760"/>
          </a:xfrm>
          <a:prstGeom prst="rect">
            <a:avLst/>
          </a:prstGeom>
          <a:noFill/>
        </p:spPr>
        <p:txBody>
          <a:bodyPr wrap="square" rtlCol="0">
            <a:spAutoFit/>
          </a:bodyPr>
          <a:lstStyle/>
          <a:p>
            <a:pPr>
              <a:buFont typeface="Wingdings" pitchFamily="2" charset="2"/>
              <a:buChar char="§"/>
            </a:pPr>
            <a:r>
              <a:rPr lang="en-US" sz="2800" dirty="0" smtClean="0">
                <a:solidFill>
                  <a:srgbClr val="66CCFF"/>
                </a:solidFill>
                <a:latin typeface="Times New Roman" pitchFamily="18" charset="0"/>
                <a:cs typeface="Times New Roman" pitchFamily="18" charset="0"/>
              </a:rPr>
              <a:t> </a:t>
            </a:r>
            <a:r>
              <a:rPr lang="en-US" sz="3200" dirty="0">
                <a:solidFill>
                  <a:srgbClr val="66CCFF"/>
                </a:solidFill>
                <a:latin typeface="Times New Roman" pitchFamily="18" charset="0"/>
                <a:cs typeface="Times New Roman" pitchFamily="18" charset="0"/>
              </a:rPr>
              <a:t>Awareness</a:t>
            </a:r>
            <a:r>
              <a:rPr lang="en-US" sz="2800" dirty="0" smtClean="0">
                <a:solidFill>
                  <a:srgbClr val="66CCFF"/>
                </a:solidFill>
                <a:latin typeface="Times New Roman" pitchFamily="18" charset="0"/>
                <a:cs typeface="Times New Roman" pitchFamily="18" charset="0"/>
              </a:rPr>
              <a:t> </a:t>
            </a:r>
          </a:p>
          <a:p>
            <a:pPr>
              <a:buFont typeface="Wingdings" pitchFamily="2" charset="2"/>
              <a:buChar char="§"/>
            </a:pPr>
            <a:endParaRPr lang="en-US" sz="2800" dirty="0" smtClean="0">
              <a:solidFill>
                <a:srgbClr val="66CCFF"/>
              </a:solidFill>
              <a:latin typeface="Times New Roman" pitchFamily="18" charset="0"/>
              <a:cs typeface="Times New Roman" pitchFamily="18" charset="0"/>
            </a:endParaRPr>
          </a:p>
          <a:p>
            <a:pPr>
              <a:buFont typeface="Wingdings" pitchFamily="2" charset="2"/>
              <a:buChar char="§"/>
            </a:pPr>
            <a:r>
              <a:rPr lang="en-US" sz="3200" dirty="0" smtClean="0">
                <a:solidFill>
                  <a:srgbClr val="66CCFF"/>
                </a:solidFill>
                <a:latin typeface="Times New Roman" pitchFamily="18" charset="0"/>
                <a:cs typeface="Times New Roman" pitchFamily="18" charset="0"/>
              </a:rPr>
              <a:t>Product Design</a:t>
            </a:r>
          </a:p>
          <a:p>
            <a:pPr>
              <a:buFont typeface="Wingdings" pitchFamily="2" charset="2"/>
              <a:buChar char="§"/>
            </a:pPr>
            <a:endParaRPr lang="en-US" sz="3200" dirty="0" smtClean="0">
              <a:solidFill>
                <a:srgbClr val="66CCFF"/>
              </a:solidFill>
              <a:latin typeface="Times New Roman" pitchFamily="18" charset="0"/>
              <a:cs typeface="Times New Roman" pitchFamily="18" charset="0"/>
            </a:endParaRPr>
          </a:p>
          <a:p>
            <a:pPr>
              <a:buFont typeface="Wingdings" pitchFamily="2" charset="2"/>
              <a:buChar char="§"/>
            </a:pPr>
            <a:r>
              <a:rPr lang="en-US" sz="3200" dirty="0" smtClean="0">
                <a:solidFill>
                  <a:srgbClr val="66CCFF"/>
                </a:solidFill>
                <a:latin typeface="Times New Roman" pitchFamily="18" charset="0"/>
                <a:cs typeface="Times New Roman" pitchFamily="18" charset="0"/>
              </a:rPr>
              <a:t> Materials</a:t>
            </a:r>
          </a:p>
          <a:p>
            <a:pPr>
              <a:buFont typeface="Wingdings" pitchFamily="2" charset="2"/>
              <a:buChar char="§"/>
            </a:pPr>
            <a:endParaRPr lang="en-US" sz="3200" dirty="0" smtClean="0">
              <a:solidFill>
                <a:srgbClr val="66CCFF"/>
              </a:solidFill>
              <a:latin typeface="Times New Roman" pitchFamily="18" charset="0"/>
              <a:cs typeface="Times New Roman" pitchFamily="18" charset="0"/>
            </a:endParaRPr>
          </a:p>
          <a:p>
            <a:pPr>
              <a:buFont typeface="Wingdings" pitchFamily="2" charset="2"/>
              <a:buChar char="§"/>
            </a:pPr>
            <a:r>
              <a:rPr lang="en-US" sz="3200" dirty="0" smtClean="0">
                <a:solidFill>
                  <a:srgbClr val="66CCFF"/>
                </a:solidFill>
                <a:latin typeface="Times New Roman" pitchFamily="18" charset="0"/>
                <a:cs typeface="Times New Roman" pitchFamily="18" charset="0"/>
              </a:rPr>
              <a:t>Energy Efficiency</a:t>
            </a:r>
          </a:p>
          <a:p>
            <a:pPr>
              <a:buFont typeface="Wingdings" pitchFamily="2" charset="2"/>
              <a:buChar char="§"/>
            </a:pPr>
            <a:endParaRPr lang="en-US" sz="3200" dirty="0" smtClean="0">
              <a:solidFill>
                <a:srgbClr val="66CCFF"/>
              </a:solidFill>
              <a:latin typeface="Times New Roman" pitchFamily="18" charset="0"/>
              <a:cs typeface="Times New Roman" pitchFamily="18" charset="0"/>
            </a:endParaRPr>
          </a:p>
          <a:p>
            <a:pPr>
              <a:buFont typeface="Wingdings" pitchFamily="2" charset="2"/>
              <a:buChar char="§"/>
            </a:pPr>
            <a:r>
              <a:rPr lang="en-US" sz="3200" dirty="0" smtClean="0">
                <a:solidFill>
                  <a:srgbClr val="66CCFF"/>
                </a:solidFill>
                <a:latin typeface="Times New Roman" pitchFamily="18" charset="0"/>
                <a:cs typeface="Times New Roman" pitchFamily="18" charset="0"/>
              </a:rPr>
              <a:t>Recycling</a:t>
            </a:r>
            <a:endParaRPr lang="en-IN" sz="3200" dirty="0">
              <a:solidFill>
                <a:srgbClr val="66CC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sz="2800" b="1" dirty="0" smtClean="0"/>
              <a:t>Global Education &amp; Public Awareness Raising </a:t>
            </a:r>
            <a:endParaRPr lang="en-US" sz="2800" b="1" dirty="0"/>
          </a:p>
        </p:txBody>
      </p:sp>
      <p:sp>
        <p:nvSpPr>
          <p:cNvPr id="3" name="Content Placeholder 2"/>
          <p:cNvSpPr>
            <a:spLocks noGrp="1"/>
          </p:cNvSpPr>
          <p:nvPr>
            <p:ph idx="1"/>
          </p:nvPr>
        </p:nvSpPr>
        <p:spPr>
          <a:xfrm>
            <a:off x="455613" y="1054893"/>
            <a:ext cx="8226425" cy="4525963"/>
          </a:xfrm>
        </p:spPr>
        <p:txBody>
          <a:bodyPr/>
          <a:lstStyle/>
          <a:p>
            <a:r>
              <a:rPr lang="en-US" dirty="0" smtClean="0"/>
              <a:t>People must understand the danger and responsibilities. </a:t>
            </a:r>
          </a:p>
          <a:p>
            <a:r>
              <a:rPr lang="en-US" dirty="0" smtClean="0"/>
              <a:t>Governments, organizations, professional, and communities need to cooperate in developing and spreading the appropriate green practices.</a:t>
            </a:r>
          </a:p>
          <a:p>
            <a:r>
              <a:rPr lang="en-US" b="1" u="sng" dirty="0" smtClean="0"/>
              <a:t>Wall-E :</a:t>
            </a:r>
            <a:r>
              <a:rPr lang="en-US" dirty="0" smtClean="0"/>
              <a:t>An animated movie (science fiction) produced by PIXAR called  “Wall E” the story predicts the future of our planet if we still act carelessly about current waste. The earth will covered with garbage and all humankind  will leave the earth and live on the outer space.  WALL-E, short for Waste Allocation Load Lifter Earth-class, is the last robot left on Earth. He spends his days tidying up the planet, one piece of garbage at a time</a:t>
            </a:r>
            <a:r>
              <a:rPr lang="en-US" sz="2800" dirty="0" smtClean="0"/>
              <a:t>.</a:t>
            </a:r>
            <a:endParaRPr lang="en-US" sz="2800" dirty="0"/>
          </a:p>
        </p:txBody>
      </p:sp>
      <p:pic>
        <p:nvPicPr>
          <p:cNvPr id="3074" name="Picture 2"/>
          <p:cNvPicPr>
            <a:picLocks noChangeAspect="1" noChangeArrowheads="1"/>
          </p:cNvPicPr>
          <p:nvPr/>
        </p:nvPicPr>
        <p:blipFill>
          <a:blip r:embed="rId2" cstate="print"/>
          <a:srcRect l="50952" t="33333" r="15080" b="31250"/>
          <a:stretch>
            <a:fillRect/>
          </a:stretch>
        </p:blipFill>
        <p:spPr bwMode="auto">
          <a:xfrm>
            <a:off x="5562320" y="5645149"/>
            <a:ext cx="3119718" cy="129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
        <p:nvSpPr>
          <p:cNvPr id="5" name="TextBox 4"/>
          <p:cNvSpPr txBox="1"/>
          <p:nvPr/>
        </p:nvSpPr>
        <p:spPr>
          <a:xfrm>
            <a:off x="457200" y="1219200"/>
            <a:ext cx="4800600" cy="5109091"/>
          </a:xfrm>
          <a:prstGeom prst="rect">
            <a:avLst/>
          </a:prstGeom>
          <a:noFill/>
        </p:spPr>
        <p:txBody>
          <a:bodyPr wrap="square" rtlCol="0">
            <a:spAutoFit/>
          </a:bodyPr>
          <a:lstStyle/>
          <a:p>
            <a:pPr marL="342900" lvl="0" indent="-342900">
              <a:spcBef>
                <a:spcPct val="20000"/>
              </a:spcBef>
              <a:buClr>
                <a:srgbClr val="FFFFFF"/>
              </a:buClr>
              <a:buFont typeface="Wingdings" pitchFamily="2" charset="2"/>
              <a:buChar char="Ø"/>
            </a:pPr>
            <a:r>
              <a:rPr lang="en-US" sz="2800" b="1" kern="0" dirty="0" smtClean="0">
                <a:solidFill>
                  <a:srgbClr val="FFFFFF"/>
                </a:solidFill>
                <a:latin typeface="Times New Roman" pitchFamily="18" charset="0"/>
                <a:cs typeface="Times New Roman" pitchFamily="18" charset="0"/>
              </a:rPr>
              <a:t>The study and practice of </a:t>
            </a:r>
            <a:r>
              <a:rPr lang="en-US" sz="2800" b="1" u="sng" kern="0" dirty="0" smtClean="0">
                <a:solidFill>
                  <a:srgbClr val="FFFFFF"/>
                </a:solidFill>
                <a:latin typeface="Times New Roman" pitchFamily="18" charset="0"/>
                <a:cs typeface="Times New Roman" pitchFamily="18" charset="0"/>
              </a:rPr>
              <a:t>designing</a:t>
            </a:r>
            <a:r>
              <a:rPr lang="en-US" sz="2800" b="1" kern="0" dirty="0" smtClean="0">
                <a:solidFill>
                  <a:srgbClr val="FFFFFF"/>
                </a:solidFill>
                <a:latin typeface="Times New Roman" pitchFamily="18" charset="0"/>
                <a:cs typeface="Times New Roman" pitchFamily="18" charset="0"/>
              </a:rPr>
              <a:t>, </a:t>
            </a:r>
            <a:r>
              <a:rPr lang="en-US" sz="2800" b="1" u="sng" kern="0" dirty="0" smtClean="0">
                <a:solidFill>
                  <a:srgbClr val="FFFFFF"/>
                </a:solidFill>
                <a:latin typeface="Times New Roman" pitchFamily="18" charset="0"/>
                <a:cs typeface="Times New Roman" pitchFamily="18" charset="0"/>
              </a:rPr>
              <a:t>manufacturing</a:t>
            </a:r>
            <a:r>
              <a:rPr lang="en-US" sz="2800" b="1" kern="0" dirty="0" smtClean="0">
                <a:solidFill>
                  <a:srgbClr val="FFFFFF"/>
                </a:solidFill>
                <a:latin typeface="Times New Roman" pitchFamily="18" charset="0"/>
                <a:cs typeface="Times New Roman" pitchFamily="18" charset="0"/>
              </a:rPr>
              <a:t>, </a:t>
            </a:r>
            <a:r>
              <a:rPr lang="en-US" sz="2800" b="1" u="sng" kern="0" dirty="0" smtClean="0">
                <a:solidFill>
                  <a:srgbClr val="FFFFFF"/>
                </a:solidFill>
                <a:latin typeface="Times New Roman" pitchFamily="18" charset="0"/>
                <a:cs typeface="Times New Roman" pitchFamily="18" charset="0"/>
              </a:rPr>
              <a:t>using</a:t>
            </a:r>
            <a:r>
              <a:rPr lang="en-US" sz="2800" b="1" kern="0" dirty="0" smtClean="0">
                <a:solidFill>
                  <a:srgbClr val="FFFFFF"/>
                </a:solidFill>
                <a:latin typeface="Times New Roman" pitchFamily="18" charset="0"/>
                <a:cs typeface="Times New Roman" pitchFamily="18" charset="0"/>
              </a:rPr>
              <a:t>, and </a:t>
            </a:r>
            <a:r>
              <a:rPr lang="en-US" sz="2800" b="1" u="sng" kern="0" dirty="0" smtClean="0">
                <a:solidFill>
                  <a:srgbClr val="FFFFFF"/>
                </a:solidFill>
                <a:latin typeface="Times New Roman" pitchFamily="18" charset="0"/>
                <a:cs typeface="Times New Roman" pitchFamily="18" charset="0"/>
              </a:rPr>
              <a:t>disposing</a:t>
            </a:r>
            <a:r>
              <a:rPr lang="en-US" sz="2800" b="1" kern="0" dirty="0" smtClean="0">
                <a:solidFill>
                  <a:srgbClr val="FFFFFF"/>
                </a:solidFill>
                <a:latin typeface="Times New Roman" pitchFamily="18" charset="0"/>
                <a:cs typeface="Times New Roman" pitchFamily="18" charset="0"/>
              </a:rPr>
              <a:t> of </a:t>
            </a:r>
            <a:r>
              <a:rPr lang="en-US" sz="2800" b="1" i="1" kern="0" dirty="0" smtClean="0">
                <a:solidFill>
                  <a:srgbClr val="FFFFFF"/>
                </a:solidFill>
                <a:latin typeface="Times New Roman" pitchFamily="18" charset="0"/>
                <a:cs typeface="Times New Roman" pitchFamily="18" charset="0"/>
              </a:rPr>
              <a:t>computers, servers, and associated subsystems</a:t>
            </a:r>
            <a:r>
              <a:rPr lang="en-US" sz="2800" b="1" kern="0" dirty="0" smtClean="0">
                <a:solidFill>
                  <a:srgbClr val="FFFFFF"/>
                </a:solidFill>
                <a:latin typeface="Times New Roman" pitchFamily="18" charset="0"/>
                <a:cs typeface="Times New Roman" pitchFamily="18" charset="0"/>
              </a:rPr>
              <a:t>, </a:t>
            </a:r>
            <a:r>
              <a:rPr lang="en-US" sz="2800" kern="0" dirty="0" smtClean="0">
                <a:solidFill>
                  <a:srgbClr val="FFFFFF"/>
                </a:solidFill>
                <a:latin typeface="Times New Roman" pitchFamily="18" charset="0"/>
                <a:cs typeface="Times New Roman" pitchFamily="18" charset="0"/>
              </a:rPr>
              <a:t>such as monitors, printers, storage devices, and networking and communications systems —</a:t>
            </a:r>
            <a:r>
              <a:rPr lang="en-US" sz="2800" b="1" kern="0" dirty="0" smtClean="0">
                <a:solidFill>
                  <a:srgbClr val="FFFFFF"/>
                </a:solidFill>
                <a:latin typeface="Times New Roman" pitchFamily="18" charset="0"/>
                <a:cs typeface="Times New Roman" pitchFamily="18" charset="0"/>
              </a:rPr>
              <a:t>efficiently and effectively with minimal or no impact on the environment.</a:t>
            </a:r>
          </a:p>
          <a:p>
            <a:endParaRPr lang="en-IN" dirty="0"/>
          </a:p>
        </p:txBody>
      </p:sp>
      <p:pic>
        <p:nvPicPr>
          <p:cNvPr id="6" name="Picture 4" descr="C:\Documents and Settings\ShownROKZ\Desktop\Green computing\softchoice.jpg"/>
          <p:cNvPicPr>
            <a:picLocks noChangeAspect="1" noChangeArrowheads="1"/>
          </p:cNvPicPr>
          <p:nvPr/>
        </p:nvPicPr>
        <p:blipFill>
          <a:blip r:embed="rId3" cstate="print"/>
          <a:srcRect/>
          <a:stretch>
            <a:fillRect/>
          </a:stretch>
        </p:blipFill>
        <p:spPr bwMode="auto">
          <a:xfrm>
            <a:off x="5638800" y="1219200"/>
            <a:ext cx="3048000" cy="4572000"/>
          </a:xfrm>
          <a:prstGeom prst="rect">
            <a:avLst/>
          </a:prstGeom>
          <a:ln>
            <a:noFill/>
          </a:ln>
          <a:effectLst>
            <a:softEdge rad="112500"/>
          </a:effectLst>
        </p:spPr>
      </p:pic>
      <p:sp>
        <p:nvSpPr>
          <p:cNvPr id="7" name="Rectangle 6"/>
          <p:cNvSpPr/>
          <p:nvPr/>
        </p:nvSpPr>
        <p:spPr>
          <a:xfrm>
            <a:off x="2887229" y="152400"/>
            <a:ext cx="3942426" cy="923330"/>
          </a:xfrm>
          <a:prstGeom prst="rect">
            <a:avLst/>
          </a:prstGeom>
          <a:noFill/>
        </p:spPr>
        <p:txBody>
          <a:bodyPr wrap="none" lIns="91440" tIns="45720" rIns="91440" bIns="45720">
            <a:spAutoFit/>
          </a:bodyPr>
          <a:lstStyle/>
          <a:p>
            <a:pPr marL="342900" indent="-342900">
              <a:spcBef>
                <a:spcPct val="20000"/>
              </a:spcBef>
              <a:buClr>
                <a:schemeClr val="tx1"/>
              </a:buClr>
            </a:pPr>
            <a:r>
              <a:rPr lang="en-US" sz="5400" b="1" dirty="0">
                <a:solidFill>
                  <a:srgbClr val="FF0000"/>
                </a:solidFill>
                <a:latin typeface="Times New Roman" pitchFamily="18" charset="0"/>
                <a:cs typeface="Times New Roman"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Can be saved by </a:t>
            </a:r>
            <a:endParaRPr lang="en-US" dirty="0"/>
          </a:p>
        </p:txBody>
      </p:sp>
      <p:sp>
        <p:nvSpPr>
          <p:cNvPr id="5" name="Content Placeholder 4"/>
          <p:cNvSpPr>
            <a:spLocks noGrp="1"/>
          </p:cNvSpPr>
          <p:nvPr>
            <p:ph idx="1"/>
          </p:nvPr>
        </p:nvSpPr>
        <p:spPr/>
        <p:txBody>
          <a:bodyPr>
            <a:normAutofit/>
          </a:bodyPr>
          <a:lstStyle/>
          <a:p>
            <a:r>
              <a:rPr lang="en-US" dirty="0" smtClean="0"/>
              <a:t>Turning off idle PCs.</a:t>
            </a:r>
          </a:p>
          <a:p>
            <a:r>
              <a:rPr lang="en-US" dirty="0" smtClean="0"/>
              <a:t>Lower power hardware. </a:t>
            </a:r>
          </a:p>
          <a:p>
            <a:r>
              <a:rPr lang="en-US" dirty="0" smtClean="0"/>
              <a:t>Cloud computing services: SAAS, IAAS, PAAS? </a:t>
            </a:r>
          </a:p>
          <a:p>
            <a:pPr lvl="1"/>
            <a:r>
              <a:rPr lang="en-US" dirty="0" smtClean="0"/>
              <a:t>Server virtualization.</a:t>
            </a:r>
          </a:p>
          <a:p>
            <a:pPr lvl="1"/>
            <a:r>
              <a:rPr lang="en-US" dirty="0" smtClean="0"/>
              <a:t>Hardware as a service.</a:t>
            </a:r>
          </a:p>
          <a:p>
            <a:r>
              <a:rPr lang="en-US" dirty="0" smtClean="0"/>
              <a:t>Dematerialization.</a:t>
            </a:r>
          </a:p>
          <a:p>
            <a:r>
              <a:rPr lang="en-US" dirty="0" smtClean="0"/>
              <a:t>Energy efficient coding.</a:t>
            </a:r>
          </a:p>
          <a:p>
            <a:pPr lvl="1"/>
            <a:r>
              <a:rPr lang="en-US" sz="2400" dirty="0" smtClean="0"/>
              <a:t>Energy </a:t>
            </a:r>
            <a:r>
              <a:rPr lang="en-US" sz="2400" dirty="0"/>
              <a:t>e</a:t>
            </a:r>
            <a:r>
              <a:rPr lang="en-US" sz="2400" dirty="0" smtClean="0"/>
              <a:t>fficient coding could cut energy use by up to 30%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t>Leading Companies in Green Computing  </a:t>
            </a:r>
            <a:endParaRPr lang="en-US" sz="3600" b="1" dirty="0"/>
          </a:p>
        </p:txBody>
      </p:sp>
      <p:sp>
        <p:nvSpPr>
          <p:cNvPr id="5" name="Content Placeholder 4"/>
          <p:cNvSpPr>
            <a:spLocks noGrp="1"/>
          </p:cNvSpPr>
          <p:nvPr>
            <p:ph idx="1"/>
          </p:nvPr>
        </p:nvSpPr>
        <p:spPr/>
        <p:txBody>
          <a:bodyPr>
            <a:normAutofit/>
          </a:bodyPr>
          <a:lstStyle/>
          <a:p>
            <a:r>
              <a:rPr lang="en-US" b="1" u="sng" dirty="0" smtClean="0"/>
              <a:t>IBM</a:t>
            </a:r>
            <a:r>
              <a:rPr lang="en-US" u="sng" dirty="0" smtClean="0"/>
              <a:t> Project Big Green </a:t>
            </a:r>
          </a:p>
          <a:p>
            <a:pPr lvl="1"/>
            <a:r>
              <a:rPr lang="en-US" dirty="0" smtClean="0"/>
              <a:t>2900 servers, 30 mainframes, 80% saving.</a:t>
            </a:r>
          </a:p>
          <a:p>
            <a:endParaRPr lang="en-US" b="1" dirty="0" smtClean="0"/>
          </a:p>
          <a:p>
            <a:r>
              <a:rPr lang="en-US" b="1" u="sng" dirty="0" smtClean="0"/>
              <a:t>Amazon</a:t>
            </a:r>
            <a:r>
              <a:rPr lang="en-US" u="sng" dirty="0" smtClean="0"/>
              <a:t> infrastructure services </a:t>
            </a:r>
          </a:p>
          <a:p>
            <a:pPr lvl="1"/>
            <a:r>
              <a:rPr lang="en-US" dirty="0" smtClean="0"/>
              <a:t>Amazon Elastic </a:t>
            </a:r>
            <a:r>
              <a:rPr lang="en-US" dirty="0"/>
              <a:t>C</a:t>
            </a:r>
            <a:r>
              <a:rPr lang="en-US" dirty="0" smtClean="0"/>
              <a:t>ompute Cloud.</a:t>
            </a:r>
          </a:p>
          <a:p>
            <a:pPr>
              <a:buNone/>
            </a:pPr>
            <a:r>
              <a:rPr lang="en-US" dirty="0" smtClean="0"/>
              <a:t> </a:t>
            </a:r>
          </a:p>
          <a:p>
            <a:r>
              <a:rPr lang="en-US" b="1" u="sng" dirty="0" smtClean="0"/>
              <a:t>Intel </a:t>
            </a:r>
            <a:r>
              <a:rPr lang="en-US" u="sng" dirty="0" smtClean="0"/>
              <a:t>Green Processors </a:t>
            </a:r>
          </a:p>
          <a:p>
            <a:pPr lvl="1"/>
            <a:r>
              <a:rPr lang="en-US" dirty="0" smtClean="0"/>
              <a:t>Intel has released in 2008 the most energy efficient, emission reduction device ever created.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7570" t="17708" r="58419" b="18750"/>
          <a:stretch>
            <a:fillRect/>
          </a:stretch>
        </p:blipFill>
        <p:spPr bwMode="auto">
          <a:xfrm>
            <a:off x="2743200" y="4495799"/>
            <a:ext cx="1524000" cy="2267415"/>
          </a:xfrm>
          <a:prstGeom prst="rect">
            <a:avLst/>
          </a:prstGeom>
          <a:noFill/>
          <a:ln w="9525">
            <a:noFill/>
            <a:miter lim="800000"/>
            <a:headEnd/>
            <a:tailEnd/>
          </a:ln>
        </p:spPr>
      </p:pic>
      <p:sp>
        <p:nvSpPr>
          <p:cNvPr id="2" name="Title 1"/>
          <p:cNvSpPr>
            <a:spLocks noGrp="1"/>
          </p:cNvSpPr>
          <p:nvPr>
            <p:ph type="title"/>
          </p:nvPr>
        </p:nvSpPr>
        <p:spPr>
          <a:xfrm>
            <a:off x="455613" y="274638"/>
            <a:ext cx="8226425" cy="944562"/>
          </a:xfrm>
        </p:spPr>
        <p:txBody>
          <a:bodyPr>
            <a:noAutofit/>
          </a:bodyPr>
          <a:lstStyle/>
          <a:p>
            <a:r>
              <a:rPr lang="en-US" sz="3600" dirty="0" smtClean="0">
                <a:solidFill>
                  <a:schemeClr val="bg1">
                    <a:lumMod val="20000"/>
                    <a:lumOff val="80000"/>
                  </a:schemeClr>
                </a:solidFill>
              </a:rPr>
              <a:t>Green Solution by IBM, Intel, &amp; Amazon  </a:t>
            </a:r>
            <a:endParaRPr lang="en-US" sz="3600" dirty="0">
              <a:solidFill>
                <a:schemeClr val="bg1">
                  <a:lumMod val="20000"/>
                  <a:lumOff val="80000"/>
                </a:schemeClr>
              </a:solidFill>
            </a:endParaRPr>
          </a:p>
        </p:txBody>
      </p:sp>
      <p:pic>
        <p:nvPicPr>
          <p:cNvPr id="2050" name="Picture 2"/>
          <p:cNvPicPr>
            <a:picLocks noChangeAspect="1" noChangeArrowheads="1"/>
          </p:cNvPicPr>
          <p:nvPr/>
        </p:nvPicPr>
        <p:blipFill>
          <a:blip r:embed="rId3" cstate="print"/>
          <a:srcRect l="16984" r="12152" b="3125"/>
          <a:stretch>
            <a:fillRect/>
          </a:stretch>
        </p:blipFill>
        <p:spPr bwMode="auto">
          <a:xfrm>
            <a:off x="228600" y="1295400"/>
            <a:ext cx="3370826" cy="2590800"/>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4" cstate="print"/>
          <a:srcRect l="22255" t="5208" r="34407" b="27083"/>
          <a:stretch>
            <a:fillRect/>
          </a:stretch>
        </p:blipFill>
        <p:spPr bwMode="auto">
          <a:xfrm>
            <a:off x="3581400" y="2133600"/>
            <a:ext cx="3256636" cy="2860601"/>
          </a:xfrm>
          <a:prstGeom prst="rect">
            <a:avLst/>
          </a:prstGeom>
          <a:noFill/>
          <a:ln w="9525">
            <a:solidFill>
              <a:schemeClr val="tx1"/>
            </a:solidFill>
            <a:miter lim="800000"/>
            <a:headEnd/>
            <a:tailEnd/>
          </a:ln>
        </p:spPr>
      </p:pic>
      <p:pic>
        <p:nvPicPr>
          <p:cNvPr id="7" name="Picture 3"/>
          <p:cNvPicPr>
            <a:picLocks noChangeAspect="1" noChangeArrowheads="1"/>
          </p:cNvPicPr>
          <p:nvPr/>
        </p:nvPicPr>
        <p:blipFill>
          <a:blip r:embed="rId5" cstate="print"/>
          <a:srcRect l="10542" t="18750" r="42606" b="22917"/>
          <a:stretch>
            <a:fillRect/>
          </a:stretch>
        </p:blipFill>
        <p:spPr bwMode="auto">
          <a:xfrm>
            <a:off x="5660571" y="4191000"/>
            <a:ext cx="3483429" cy="2438400"/>
          </a:xfrm>
          <a:prstGeom prst="rect">
            <a:avLst/>
          </a:prstGeom>
          <a:noFill/>
          <a:ln w="9525">
            <a:noFill/>
            <a:miter lim="800000"/>
            <a:headEnd/>
            <a:tailEnd/>
          </a:ln>
        </p:spPr>
      </p:pic>
      <p:sp>
        <p:nvSpPr>
          <p:cNvPr id="9" name="TextBox 8"/>
          <p:cNvSpPr txBox="1"/>
          <p:nvPr/>
        </p:nvSpPr>
        <p:spPr>
          <a:xfrm>
            <a:off x="304800" y="4114800"/>
            <a:ext cx="2590800" cy="369332"/>
          </a:xfrm>
          <a:prstGeom prst="rect">
            <a:avLst/>
          </a:prstGeom>
          <a:noFill/>
        </p:spPr>
        <p:txBody>
          <a:bodyPr wrap="square" rtlCol="0">
            <a:spAutoFit/>
          </a:bodyPr>
          <a:lstStyle/>
          <a:p>
            <a:r>
              <a:rPr lang="en-US" dirty="0" smtClean="0">
                <a:solidFill>
                  <a:schemeClr val="bg1">
                    <a:lumMod val="20000"/>
                    <a:lumOff val="80000"/>
                  </a:schemeClr>
                </a:solidFill>
              </a:rPr>
              <a:t>IBM Project Big Green </a:t>
            </a:r>
            <a:endParaRPr lang="en-US" dirty="0">
              <a:solidFill>
                <a:schemeClr val="bg1">
                  <a:lumMod val="20000"/>
                  <a:lumOff val="80000"/>
                </a:schemeClr>
              </a:solidFill>
            </a:endParaRPr>
          </a:p>
        </p:txBody>
      </p:sp>
      <p:sp>
        <p:nvSpPr>
          <p:cNvPr id="10" name="TextBox 9"/>
          <p:cNvSpPr txBox="1"/>
          <p:nvPr/>
        </p:nvSpPr>
        <p:spPr>
          <a:xfrm>
            <a:off x="6248400" y="1752600"/>
            <a:ext cx="2590800" cy="369332"/>
          </a:xfrm>
          <a:prstGeom prst="rect">
            <a:avLst/>
          </a:prstGeom>
          <a:noFill/>
        </p:spPr>
        <p:txBody>
          <a:bodyPr wrap="square" rtlCol="0">
            <a:spAutoFit/>
          </a:bodyPr>
          <a:lstStyle/>
          <a:p>
            <a:r>
              <a:rPr lang="en-US" dirty="0" smtClean="0">
                <a:solidFill>
                  <a:schemeClr val="bg1">
                    <a:lumMod val="20000"/>
                    <a:lumOff val="80000"/>
                  </a:schemeClr>
                </a:solidFill>
              </a:rPr>
              <a:t>Amazon cloud services</a:t>
            </a:r>
            <a:endParaRPr lang="en-US" dirty="0">
              <a:solidFill>
                <a:schemeClr val="bg1">
                  <a:lumMod val="20000"/>
                  <a:lumOff val="80000"/>
                </a:schemeClr>
              </a:solidFill>
            </a:endParaRPr>
          </a:p>
        </p:txBody>
      </p:sp>
      <p:sp>
        <p:nvSpPr>
          <p:cNvPr id="11" name="TextBox 10"/>
          <p:cNvSpPr txBox="1"/>
          <p:nvPr/>
        </p:nvSpPr>
        <p:spPr>
          <a:xfrm>
            <a:off x="7010400" y="3886200"/>
            <a:ext cx="2590800" cy="369332"/>
          </a:xfrm>
          <a:prstGeom prst="rect">
            <a:avLst/>
          </a:prstGeom>
          <a:noFill/>
        </p:spPr>
        <p:txBody>
          <a:bodyPr wrap="square" rtlCol="0">
            <a:spAutoFit/>
          </a:bodyPr>
          <a:lstStyle/>
          <a:p>
            <a:r>
              <a:rPr lang="en-US" dirty="0" smtClean="0">
                <a:solidFill>
                  <a:schemeClr val="bg1">
                    <a:lumMod val="20000"/>
                    <a:lumOff val="80000"/>
                  </a:schemeClr>
                </a:solidFill>
              </a:rPr>
              <a:t>Intel processors </a:t>
            </a:r>
            <a:endParaRPr lang="en-US" dirty="0">
              <a:solidFill>
                <a:schemeClr val="bg1">
                  <a:lumMod val="20000"/>
                  <a:lumOff val="80000"/>
                </a:schemeClr>
              </a:solidFill>
            </a:endParaRPr>
          </a:p>
        </p:txBody>
      </p:sp>
      <p:sp>
        <p:nvSpPr>
          <p:cNvPr id="13" name="TextBox 12"/>
          <p:cNvSpPr txBox="1"/>
          <p:nvPr/>
        </p:nvSpPr>
        <p:spPr>
          <a:xfrm>
            <a:off x="304800" y="5867400"/>
            <a:ext cx="2590800" cy="646331"/>
          </a:xfrm>
          <a:prstGeom prst="rect">
            <a:avLst/>
          </a:prstGeom>
          <a:noFill/>
        </p:spPr>
        <p:txBody>
          <a:bodyPr wrap="square" rtlCol="0">
            <a:spAutoFit/>
          </a:bodyPr>
          <a:lstStyle/>
          <a:p>
            <a:r>
              <a:rPr lang="en-US" dirty="0" smtClean="0">
                <a:solidFill>
                  <a:schemeClr val="bg1">
                    <a:lumMod val="20000"/>
                    <a:lumOff val="80000"/>
                  </a:schemeClr>
                </a:solidFill>
              </a:rPr>
              <a:t>Dematerialization  by web downloads </a:t>
            </a:r>
            <a:endParaRPr lang="en-US" dirty="0">
              <a:solidFill>
                <a:schemeClr val="bg1">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Three Types of Cloud Computing </a:t>
            </a:r>
            <a:endParaRPr lang="en-US" b="1" dirty="0"/>
          </a:p>
        </p:txBody>
      </p:sp>
      <p:sp>
        <p:nvSpPr>
          <p:cNvPr id="5" name="Content Placeholder 4"/>
          <p:cNvSpPr>
            <a:spLocks noGrp="1"/>
          </p:cNvSpPr>
          <p:nvPr>
            <p:ph idx="1"/>
          </p:nvPr>
        </p:nvSpPr>
        <p:spPr/>
        <p:txBody>
          <a:bodyPr>
            <a:normAutofit fontScale="92500"/>
          </a:bodyPr>
          <a:lstStyle/>
          <a:p>
            <a:r>
              <a:rPr lang="en-US" sz="2400" dirty="0" smtClean="0"/>
              <a:t>Cloud Computing is all about </a:t>
            </a:r>
            <a:r>
              <a:rPr lang="en-US" dirty="0" smtClean="0"/>
              <a:t>online sharing of </a:t>
            </a:r>
            <a:r>
              <a:rPr lang="en-US" sz="2400" dirty="0" smtClean="0"/>
              <a:t>resources. </a:t>
            </a:r>
          </a:p>
          <a:p>
            <a:pPr lvl="1"/>
            <a:r>
              <a:rPr lang="en-US" sz="2000" b="1" u="sng" dirty="0" smtClean="0"/>
              <a:t>Resources</a:t>
            </a:r>
            <a:r>
              <a:rPr lang="en-US" sz="2000" dirty="0" smtClean="0"/>
              <a:t> includes: software, hardware (infrastructure &amp; platform), and data (storage). </a:t>
            </a:r>
          </a:p>
          <a:p>
            <a:pPr lvl="1"/>
            <a:r>
              <a:rPr lang="en-US" sz="1800" dirty="0" smtClean="0"/>
              <a:t>Advantages: cost reduction, virtualization, increasing mobility &amp; productivity.</a:t>
            </a:r>
          </a:p>
          <a:p>
            <a:pPr marL="514350" indent="-514350">
              <a:buFont typeface="+mj-lt"/>
              <a:buAutoNum type="arabicPeriod"/>
            </a:pPr>
            <a:r>
              <a:rPr lang="en-US" sz="2400" dirty="0" smtClean="0"/>
              <a:t>Software as a Service (SAAS)</a:t>
            </a:r>
          </a:p>
          <a:p>
            <a:pPr marL="914400" lvl="1" indent="-457200"/>
            <a:r>
              <a:rPr lang="en-US" sz="1700" dirty="0" smtClean="0"/>
              <a:t>Allows users to run an existing online software (application). </a:t>
            </a:r>
            <a:r>
              <a:rPr lang="en-US" sz="1700" i="1" dirty="0" smtClean="0">
                <a:solidFill>
                  <a:schemeClr val="accent2"/>
                </a:solidFill>
              </a:rPr>
              <a:t>e.g. Google docs. </a:t>
            </a:r>
          </a:p>
          <a:p>
            <a:pPr marL="514350" indent="-514350">
              <a:buFont typeface="+mj-lt"/>
              <a:buAutoNum type="arabicPeriod"/>
            </a:pPr>
            <a:r>
              <a:rPr lang="en-US" sz="2400" dirty="0" smtClean="0"/>
              <a:t>Platform as a Service (PAAS)</a:t>
            </a:r>
          </a:p>
          <a:p>
            <a:pPr marL="914400" lvl="1" indent="-457200"/>
            <a:r>
              <a:rPr lang="en-US" sz="1600" dirty="0" smtClean="0"/>
              <a:t>Allows users to create their own cloud applications using supplier-specific tools and programming languages offered by the cloud provider</a:t>
            </a:r>
            <a:r>
              <a:rPr lang="en-US" sz="1600" i="1" dirty="0" smtClean="0">
                <a:solidFill>
                  <a:schemeClr val="accent2"/>
                </a:solidFill>
              </a:rPr>
              <a:t>. e.g. Google force.com. </a:t>
            </a:r>
            <a:endParaRPr lang="en-US" sz="2000" i="1" dirty="0" smtClean="0">
              <a:solidFill>
                <a:schemeClr val="accent2"/>
              </a:solidFill>
            </a:endParaRPr>
          </a:p>
          <a:p>
            <a:pPr marL="514350" indent="-514350">
              <a:buFont typeface="+mj-lt"/>
              <a:buAutoNum type="arabicPeriod"/>
            </a:pPr>
            <a:r>
              <a:rPr lang="en-US" sz="2400" dirty="0" smtClean="0"/>
              <a:t>Infrastructure as a Service (IAAS)</a:t>
            </a:r>
          </a:p>
          <a:p>
            <a:pPr marL="914400" lvl="1" indent="-457200"/>
            <a:r>
              <a:rPr lang="en-US" sz="2000" dirty="0"/>
              <a:t>Allows users </a:t>
            </a:r>
            <a:r>
              <a:rPr lang="en-US" sz="2000" dirty="0" smtClean="0"/>
              <a:t>to run whatever applications they require on the cloud hardware. </a:t>
            </a:r>
            <a:r>
              <a:rPr lang="en-US" sz="2000" i="1" dirty="0" smtClean="0">
                <a:solidFill>
                  <a:schemeClr val="accent2"/>
                </a:solidFill>
              </a:rPr>
              <a:t>(server virtualization). E.g. </a:t>
            </a:r>
            <a:r>
              <a:rPr lang="en-US" sz="1600" i="1" dirty="0" smtClean="0">
                <a:solidFill>
                  <a:schemeClr val="accent2"/>
                </a:solidFill>
              </a:rPr>
              <a:t>Amazon EC2</a:t>
            </a:r>
            <a:endParaRPr lang="en-US" sz="1600" i="1"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More Computing Solutions: </a:t>
            </a:r>
            <a:r>
              <a:rPr lang="en-US" dirty="0" smtClean="0"/>
              <a:t/>
            </a:r>
            <a:br>
              <a:rPr lang="en-US" dirty="0" smtClean="0"/>
            </a:br>
            <a:r>
              <a:rPr lang="en-US" u="sng" dirty="0" smtClean="0"/>
              <a:t>Computer can be used to:</a:t>
            </a:r>
            <a:endParaRPr lang="en-US" u="sng" dirty="0"/>
          </a:p>
        </p:txBody>
      </p:sp>
      <p:sp>
        <p:nvSpPr>
          <p:cNvPr id="3" name="Content Placeholder 2"/>
          <p:cNvSpPr>
            <a:spLocks noGrp="1"/>
          </p:cNvSpPr>
          <p:nvPr>
            <p:ph idx="1"/>
          </p:nvPr>
        </p:nvSpPr>
        <p:spPr/>
        <p:txBody>
          <a:bodyPr>
            <a:normAutofit/>
          </a:bodyPr>
          <a:lstStyle/>
          <a:p>
            <a:r>
              <a:rPr lang="en-US" u="sng" dirty="0" smtClean="0"/>
              <a:t>Increase business efficiency. </a:t>
            </a:r>
          </a:p>
          <a:p>
            <a:pPr lvl="1"/>
            <a:r>
              <a:rPr lang="en-US" dirty="0" smtClean="0"/>
              <a:t>Computing has already saved more resources than it has consumed.</a:t>
            </a:r>
          </a:p>
          <a:p>
            <a:r>
              <a:rPr lang="en-US" u="sng" dirty="0" smtClean="0"/>
              <a:t>Travel Reduction.</a:t>
            </a:r>
          </a:p>
          <a:p>
            <a:pPr lvl="1"/>
            <a:r>
              <a:rPr lang="en-US" dirty="0" smtClean="0"/>
              <a:t>By using video conferencing, many companies has replaced travel offices by meeting offices.</a:t>
            </a:r>
          </a:p>
          <a:p>
            <a:r>
              <a:rPr lang="en-US" u="sng" dirty="0" smtClean="0"/>
              <a:t>Dematerialization.</a:t>
            </a:r>
          </a:p>
          <a:p>
            <a:pPr lvl="1"/>
            <a:r>
              <a:rPr lang="en-US" dirty="0" smtClean="0"/>
              <a:t>Digital downloads and web-based information services instead of physical products: Downloading applications and media instead of buying CDs.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0"/>
            <a:ext cx="41910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Conclusion</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pic>
        <p:nvPicPr>
          <p:cNvPr id="3" name="Picture 2"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228600" y="990600"/>
            <a:ext cx="8915400" cy="5693866"/>
          </a:xfrm>
          <a:prstGeom prst="rect">
            <a:avLst/>
          </a:prstGeom>
          <a:noFill/>
        </p:spPr>
        <p:txBody>
          <a:bodyPr wrap="square" rtlCol="0">
            <a:spAutoFit/>
          </a:bodyPr>
          <a:lstStyle/>
          <a:p>
            <a:pPr>
              <a:buFont typeface="Wingdings" pitchFamily="2" charset="2"/>
              <a:buChar char="Ø"/>
            </a:pPr>
            <a:r>
              <a:rPr lang="en-IN" sz="2800" dirty="0" smtClean="0">
                <a:latin typeface="Times New Roman" pitchFamily="18" charset="0"/>
                <a:cs typeface="Times New Roman" pitchFamily="18" charset="0"/>
              </a:rPr>
              <a:t> So far, consumers haven’t cared about ecological impact when buying computers, they’ve cared only about speed and price .</a:t>
            </a:r>
          </a:p>
          <a:p>
            <a:pPr>
              <a:buFont typeface="Wingdings" pitchFamily="2" charset="2"/>
              <a:buChar char="Ø"/>
            </a:pPr>
            <a:endParaRPr lang="en-IN" sz="2800" dirty="0" smtClean="0">
              <a:latin typeface="Times New Roman" pitchFamily="18" charset="0"/>
              <a:cs typeface="Times New Roman" pitchFamily="18" charset="0"/>
            </a:endParaRPr>
          </a:p>
          <a:p>
            <a:pPr>
              <a:buFont typeface="Wingdings" pitchFamily="2" charset="2"/>
              <a:buChar char="Ø"/>
            </a:pPr>
            <a:r>
              <a:rPr lang="en-IN" sz="2800" dirty="0" smtClean="0">
                <a:latin typeface="Times New Roman" pitchFamily="18" charset="0"/>
                <a:cs typeface="Times New Roman" pitchFamily="18" charset="0"/>
              </a:rPr>
              <a:t> New green materials are developed every year, and many toxic ones are already being replaced by them. </a:t>
            </a:r>
          </a:p>
          <a:p>
            <a:pPr>
              <a:buFont typeface="Wingdings" pitchFamily="2" charset="2"/>
              <a:buChar char="Ø"/>
            </a:pPr>
            <a:endParaRPr lang="en-IN" sz="2800" dirty="0" smtClean="0">
              <a:latin typeface="Times New Roman" pitchFamily="18" charset="0"/>
              <a:cs typeface="Times New Roman" pitchFamily="18" charset="0"/>
            </a:endParaRPr>
          </a:p>
          <a:p>
            <a:pPr>
              <a:buFont typeface="Wingdings" pitchFamily="2" charset="2"/>
              <a:buChar char="Ø"/>
            </a:pPr>
            <a:r>
              <a:rPr lang="en-IN" sz="2800" dirty="0" smtClean="0">
                <a:latin typeface="Times New Roman" pitchFamily="18" charset="0"/>
                <a:cs typeface="Times New Roman" pitchFamily="18" charset="0"/>
              </a:rPr>
              <a:t> The greenest computer will not miraculously fall from the sky one day; it will be the product of years of improvements.</a:t>
            </a:r>
          </a:p>
          <a:p>
            <a:pPr>
              <a:buFont typeface="Wingdings" pitchFamily="2" charset="2"/>
              <a:buChar char="Ø"/>
            </a:pPr>
            <a:endParaRPr lang="en-IN" sz="2800" dirty="0" smtClean="0">
              <a:latin typeface="Times New Roman" pitchFamily="18" charset="0"/>
              <a:cs typeface="Times New Roman" pitchFamily="18" charset="0"/>
            </a:endParaRPr>
          </a:p>
          <a:p>
            <a:pPr>
              <a:buFont typeface="Wingdings" pitchFamily="2" charset="2"/>
              <a:buChar char="Ø"/>
            </a:pPr>
            <a:r>
              <a:rPr lang="en-IN" sz="2800" dirty="0" smtClean="0">
                <a:latin typeface="Times New Roman" pitchFamily="18" charset="0"/>
                <a:cs typeface="Times New Roman" pitchFamily="18" charset="0"/>
              </a:rPr>
              <a:t> The features of a green computer of tomorrow would be like: efficiency, manufacturing and materials, recyclability, server model, self-powering and other trends.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 &amp; Discussion </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a:t>
            </a:r>
            <a:r>
              <a:rPr lang="en-US" dirty="0" smtClean="0">
                <a:hlinkClick r:id="rId2"/>
              </a:rPr>
              <a:t>http://bipublication.com/files/csv1i120107.pdf</a:t>
            </a:r>
            <a:endParaRPr lang="en-US" dirty="0" smtClean="0"/>
          </a:p>
          <a:p>
            <a:pPr>
              <a:buNone/>
            </a:pPr>
            <a:endParaRPr lang="en-US" dirty="0" smtClean="0"/>
          </a:p>
          <a:p>
            <a:pPr>
              <a:buNone/>
            </a:pPr>
            <a:r>
              <a:rPr lang="en-US" dirty="0" smtClean="0"/>
              <a:t>Give some example products (software, hardware and techniques ) for green computing.</a:t>
            </a:r>
          </a:p>
          <a:p>
            <a:pPr>
              <a:buNone/>
            </a:pPr>
            <a:endParaRPr lang="en-US" dirty="0" smtClean="0"/>
          </a:p>
          <a:p>
            <a:pPr>
              <a:buNone/>
            </a:pPr>
            <a:r>
              <a:rPr lang="en-US" dirty="0" smtClean="0"/>
              <a:t>Propose some ideas on how to effectively raise the awareness and utilization of green computing.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304800" y="304800"/>
            <a:ext cx="8839200" cy="5486400"/>
          </a:xfrm>
        </p:spPr>
        <p:txBody>
          <a:bodyPr/>
          <a:lstStyle/>
          <a:p>
            <a:pPr>
              <a:buNone/>
            </a:pPr>
            <a:r>
              <a:rPr lang="en-IN" sz="4400" b="1" dirty="0">
                <a:solidFill>
                  <a:srgbClr val="FF0000"/>
                </a:solidFill>
                <a:latin typeface="Times New Roman" pitchFamily="18" charset="0"/>
                <a:cs typeface="Times New Roman" pitchFamily="18" charset="0"/>
              </a:rPr>
              <a:t>What is Green Computing?</a:t>
            </a:r>
          </a:p>
          <a:p>
            <a:pPr>
              <a:buFont typeface="Wingdings" pitchFamily="2" charset="2"/>
              <a:buChar char="Ø"/>
            </a:pPr>
            <a:r>
              <a:rPr lang="en-IN" sz="3200" dirty="0" smtClean="0">
                <a:latin typeface="Times New Roman" pitchFamily="18" charset="0"/>
                <a:cs typeface="Times New Roman" pitchFamily="18" charset="0"/>
              </a:rPr>
              <a:t>Green computing is the study and practice of using computing resources efficiently. </a:t>
            </a:r>
          </a:p>
          <a:p>
            <a:pPr>
              <a:buNone/>
            </a:pPr>
            <a:endParaRPr lang="en-IN" sz="3200" dirty="0" smtClean="0">
              <a:latin typeface="Times New Roman" pitchFamily="18" charset="0"/>
              <a:cs typeface="Times New Roman" pitchFamily="18" charset="0"/>
            </a:endParaRPr>
          </a:p>
          <a:p>
            <a:pPr>
              <a:buFont typeface="Wingdings" pitchFamily="2" charset="2"/>
              <a:buChar char="Ø"/>
            </a:pPr>
            <a:r>
              <a:rPr lang="en-IN" sz="3200" dirty="0" smtClean="0">
                <a:latin typeface="Times New Roman" pitchFamily="18" charset="0"/>
                <a:cs typeface="Times New Roman" pitchFamily="18" charset="0"/>
              </a:rPr>
              <a:t>The primary objective of such a program is to account for the “</a:t>
            </a:r>
            <a:r>
              <a:rPr lang="en-IN" sz="3200" u="sng"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Triple Bottom Line</a:t>
            </a:r>
            <a:r>
              <a:rPr lang="en-IN" sz="3200" b="1" dirty="0" smtClean="0">
                <a:latin typeface="Times New Roman" pitchFamily="18" charset="0"/>
                <a:cs typeface="Times New Roman" pitchFamily="18" charset="0"/>
              </a:rPr>
              <a:t>”:(</a:t>
            </a:r>
            <a:r>
              <a:rPr lang="en-IN" sz="3200" dirty="0" smtClean="0">
                <a:latin typeface="Times New Roman" pitchFamily="18" charset="0"/>
                <a:cs typeface="Times New Roman" pitchFamily="18" charset="0"/>
              </a:rPr>
              <a:t>People, Planet , Profit</a:t>
            </a:r>
            <a:r>
              <a:rPr lang="en-IN" sz="3200" b="1" dirty="0" smtClean="0">
                <a:latin typeface="Times New Roman" pitchFamily="18" charset="0"/>
                <a:cs typeface="Times New Roman" pitchFamily="18" charset="0"/>
              </a:rPr>
              <a:t>).</a:t>
            </a:r>
          </a:p>
          <a:p>
            <a:pPr>
              <a:buFont typeface="Wingdings" pitchFamily="2" charset="2"/>
              <a:buChar char="Ø"/>
            </a:pPr>
            <a:endParaRPr lang="en-IN" sz="3200" dirty="0" smtClean="0">
              <a:latin typeface="Times New Roman" pitchFamily="18" charset="0"/>
              <a:cs typeface="Times New Roman" pitchFamily="18" charset="0"/>
            </a:endParaRPr>
          </a:p>
          <a:p>
            <a:pPr>
              <a:buFont typeface="Wingdings" pitchFamily="2" charset="2"/>
              <a:buChar char="Ø"/>
            </a:pPr>
            <a:r>
              <a:rPr lang="en-IN" sz="3200" dirty="0" smtClean="0">
                <a:latin typeface="Times New Roman" pitchFamily="18" charset="0"/>
                <a:cs typeface="Times New Roman" pitchFamily="18" charset="0"/>
              </a:rPr>
              <a:t>The goals are similar to green chemistry which aims at promoting </a:t>
            </a:r>
            <a:r>
              <a:rPr lang="en-IN" sz="3200" b="1" dirty="0" smtClean="0">
                <a:latin typeface="Times New Roman" pitchFamily="18" charset="0"/>
                <a:cs typeface="Times New Roman" pitchFamily="18" charset="0"/>
              </a:rPr>
              <a:t>recyclability</a:t>
            </a:r>
            <a:r>
              <a:rPr lang="en-IN" sz="3200" dirty="0" smtClean="0">
                <a:latin typeface="Times New Roman" pitchFamily="18" charset="0"/>
                <a:cs typeface="Times New Roman" pitchFamily="18" charset="0"/>
              </a:rPr>
              <a:t> or </a:t>
            </a:r>
            <a:r>
              <a:rPr lang="en-IN" sz="3200" b="1" dirty="0" smtClean="0">
                <a:latin typeface="Times New Roman" pitchFamily="18" charset="0"/>
                <a:cs typeface="Times New Roman" pitchFamily="18" charset="0"/>
              </a:rPr>
              <a:t>biodegradability</a:t>
            </a:r>
            <a:r>
              <a:rPr lang="en-IN" sz="3200" dirty="0" smtClean="0">
                <a:latin typeface="Times New Roman" pitchFamily="18" charset="0"/>
                <a:cs typeface="Times New Roman" pitchFamily="18" charset="0"/>
              </a:rPr>
              <a:t> of products and factory waste.</a:t>
            </a:r>
          </a:p>
          <a:p>
            <a:pPr>
              <a:buFont typeface="Wingdings" pitchFamily="2" charset="2"/>
              <a:buChar char="Ø"/>
            </a:pPr>
            <a:endParaRPr lang="en-US" sz="2800" dirty="0">
              <a:solidFill>
                <a:schemeClr val="tx2"/>
              </a:solidFill>
              <a:latin typeface="Times New Roman" pitchFamily="18" charset="0"/>
              <a:cs typeface="Times New Roman" pitchFamily="18" charset="0"/>
            </a:endParaRPr>
          </a:p>
        </p:txBody>
      </p:sp>
      <p:pic>
        <p:nvPicPr>
          <p:cNvPr id="6" name="Picture 2"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7200" y="1371600"/>
            <a:ext cx="52578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buFont typeface="Wingdings" pitchFamily="2" charset="2"/>
              <a:buChar char="Ø"/>
            </a:pPr>
            <a:r>
              <a:rPr lang="en-US" sz="3200" dirty="0" smtClean="0">
                <a:latin typeface="Times New Roman" pitchFamily="18" charset="0"/>
                <a:cs typeface="Times New Roman" pitchFamily="18" charset="0"/>
              </a:rPr>
              <a:t> Maximized energy consumption.</a:t>
            </a:r>
          </a:p>
          <a:p>
            <a:pPr lvl="0">
              <a:buFont typeface="Wingdings" pitchFamily="2" charset="2"/>
              <a:buChar char="Ø"/>
            </a:pPr>
            <a:endParaRPr lang="en-IN" sz="3200" dirty="0" smtClean="0">
              <a:latin typeface="Times New Roman" pitchFamily="18" charset="0"/>
              <a:cs typeface="Times New Roman" pitchFamily="18" charset="0"/>
            </a:endParaRPr>
          </a:p>
          <a:p>
            <a:pPr lvl="0">
              <a:buFont typeface="Wingdings" pitchFamily="2" charset="2"/>
              <a:buChar char="Ø"/>
            </a:pPr>
            <a:r>
              <a:rPr lang="en-US" sz="3200" dirty="0" smtClean="0">
                <a:latin typeface="Times New Roman" pitchFamily="18" charset="0"/>
                <a:cs typeface="Times New Roman" pitchFamily="18" charset="0"/>
              </a:rPr>
              <a:t> Lack of green energy.</a:t>
            </a:r>
          </a:p>
          <a:p>
            <a:pPr lvl="0">
              <a:buFont typeface="Wingdings" pitchFamily="2" charset="2"/>
              <a:buChar char="Ø"/>
            </a:pPr>
            <a:endParaRPr lang="en-IN" sz="3200" dirty="0" smtClean="0">
              <a:latin typeface="Times New Roman" pitchFamily="18" charset="0"/>
              <a:cs typeface="Times New Roman" pitchFamily="18" charset="0"/>
            </a:endParaRPr>
          </a:p>
          <a:p>
            <a:pPr lvl="0">
              <a:buFont typeface="Wingdings" pitchFamily="2" charset="2"/>
              <a:buChar char="Ø"/>
            </a:pPr>
            <a:r>
              <a:rPr lang="en-US" sz="3200" dirty="0" smtClean="0">
                <a:latin typeface="Times New Roman" pitchFamily="18" charset="0"/>
                <a:cs typeface="Times New Roman" pitchFamily="18" charset="0"/>
              </a:rPr>
              <a:t> The extensive use of paper and other consumables used.</a:t>
            </a:r>
          </a:p>
          <a:p>
            <a:pPr lvl="0">
              <a:buFont typeface="Wingdings" pitchFamily="2" charset="2"/>
              <a:buChar char="Ø"/>
            </a:pPr>
            <a:endParaRPr lang="en-IN" sz="3200" dirty="0" smtClean="0">
              <a:latin typeface="Times New Roman" pitchFamily="18" charset="0"/>
              <a:cs typeface="Times New Roman" pitchFamily="18" charset="0"/>
            </a:endParaRPr>
          </a:p>
          <a:p>
            <a:pPr lvl="0">
              <a:buFont typeface="Wingdings" pitchFamily="2" charset="2"/>
              <a:buChar char="Ø"/>
            </a:pPr>
            <a:r>
              <a:rPr lang="en-US" sz="3200" dirty="0" smtClean="0">
                <a:latin typeface="Times New Roman" pitchFamily="18" charset="0"/>
                <a:cs typeface="Times New Roman" pitchFamily="18" charset="0"/>
              </a:rPr>
              <a:t> Higher extent of equipment disposal requirements.</a:t>
            </a:r>
          </a:p>
          <a:p>
            <a:pPr lvl="0">
              <a:buFont typeface="Wingdings" pitchFamily="2" charset="2"/>
              <a:buChar char="Ø"/>
            </a:pPr>
            <a:endParaRPr lang="en-IN" sz="3200" dirty="0" smtClean="0">
              <a:latin typeface="Times New Roman" pitchFamily="18" charset="0"/>
              <a:cs typeface="Times New Roman" pitchFamily="18" charset="0"/>
            </a:endParaRPr>
          </a:p>
          <a:p>
            <a:pPr lvl="0"/>
            <a:endParaRPr kumimoji="0" lang="en-US" sz="32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9" name="Picture 2"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pic>
        <p:nvPicPr>
          <p:cNvPr id="56324" name="Picture 4" descr="C:\Documents and Settings\ShownROKZ\Desktop\Green computing\GreenComputinglogo.jpg"/>
          <p:cNvPicPr>
            <a:picLocks noChangeAspect="1" noChangeArrowheads="1"/>
          </p:cNvPicPr>
          <p:nvPr/>
        </p:nvPicPr>
        <p:blipFill>
          <a:blip r:embed="rId3" cstate="print"/>
          <a:srcRect/>
          <a:stretch>
            <a:fillRect/>
          </a:stretch>
        </p:blipFill>
        <p:spPr bwMode="auto">
          <a:xfrm>
            <a:off x="6096000" y="1828800"/>
            <a:ext cx="2667000" cy="3187700"/>
          </a:xfrm>
          <a:prstGeom prst="ellipse">
            <a:avLst/>
          </a:prstGeom>
          <a:ln>
            <a:noFill/>
          </a:ln>
          <a:effectLst>
            <a:softEdge rad="112500"/>
          </a:effectLst>
        </p:spPr>
      </p:pic>
      <p:sp>
        <p:nvSpPr>
          <p:cNvPr id="11" name="Rectangle 10"/>
          <p:cNvSpPr/>
          <p:nvPr/>
        </p:nvSpPr>
        <p:spPr>
          <a:xfrm>
            <a:off x="152400" y="228600"/>
            <a:ext cx="8839200" cy="830997"/>
          </a:xfrm>
          <a:prstGeom prst="rect">
            <a:avLst/>
          </a:prstGeom>
          <a:noFill/>
        </p:spPr>
        <p:txBody>
          <a:bodyPr wrap="square" lIns="91440" tIns="45720" rIns="91440" bIns="45720">
            <a:spAutoFit/>
          </a:bodyPr>
          <a:lstStyle/>
          <a:p>
            <a:pPr marL="342900" indent="-342900">
              <a:spcBef>
                <a:spcPct val="20000"/>
              </a:spcBef>
              <a:buClr>
                <a:schemeClr val="tx1"/>
              </a:buClr>
            </a:pPr>
            <a:r>
              <a:rPr lang="en-US" sz="4800" b="1" dirty="0">
                <a:solidFill>
                  <a:srgbClr val="FF0000"/>
                </a:solidFill>
                <a:latin typeface="Times New Roman" pitchFamily="18" charset="0"/>
                <a:cs typeface="Times New Roman" pitchFamily="18" charset="0"/>
              </a:rPr>
              <a:t>Green Computing – Why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ShownROKZ\Desktop\Green computing\gc_logo.gif"/>
          <p:cNvPicPr>
            <a:picLocks noChangeAspect="1" noChangeArrowheads="1"/>
          </p:cNvPicPr>
          <p:nvPr/>
        </p:nvPicPr>
        <p:blipFill>
          <a:blip r:embed="rId2" cstate="print"/>
          <a:srcRect/>
          <a:stretch>
            <a:fillRect/>
          </a:stretch>
        </p:blipFill>
        <p:spPr bwMode="auto">
          <a:xfrm>
            <a:off x="5772483" y="5934075"/>
            <a:ext cx="3371517" cy="923925"/>
          </a:xfrm>
          <a:prstGeom prst="rect">
            <a:avLst/>
          </a:prstGeom>
          <a:noFill/>
          <a:ln>
            <a:noFill/>
          </a:ln>
          <a:effectLst>
            <a:softEdge rad="63500"/>
          </a:effectLst>
          <a:scene3d>
            <a:camera prst="orthographicFront">
              <a:rot lat="0" lon="0" rev="0"/>
            </a:camera>
            <a:lightRig rig="chilly" dir="t">
              <a:rot lat="0" lon="0" rev="18480000"/>
            </a:lightRig>
          </a:scene3d>
          <a:sp3d prstMaterial="clear">
            <a:bevelT h="63500"/>
          </a:sp3d>
        </p:spPr>
      </p:pic>
      <p:sp>
        <p:nvSpPr>
          <p:cNvPr id="5" name="Rectangle 3"/>
          <p:cNvSpPr txBox="1">
            <a:spLocks noChangeArrowheads="1"/>
          </p:cNvSpPr>
          <p:nvPr/>
        </p:nvSpPr>
        <p:spPr bwMode="auto">
          <a:xfrm>
            <a:off x="0" y="1219200"/>
            <a:ext cx="70104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tx1"/>
              </a:buClr>
              <a:buFont typeface="Wingdings" pitchFamily="2" charset="2"/>
              <a:buChar char="Ø"/>
            </a:pPr>
            <a:r>
              <a:rPr lang="en-IN" sz="2800" dirty="0" smtClean="0">
                <a:latin typeface="Times New Roman" pitchFamily="18" charset="0"/>
                <a:cs typeface="Times New Roman" pitchFamily="18" charset="0"/>
              </a:rPr>
              <a:t>   The term “</a:t>
            </a:r>
            <a:r>
              <a:rPr lang="en-IN" sz="2800" u="sng"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Green Computing</a:t>
            </a:r>
            <a:r>
              <a:rPr lang="en-IN" sz="2800" dirty="0" smtClean="0">
                <a:latin typeface="Times New Roman" pitchFamily="18" charset="0"/>
                <a:cs typeface="Times New Roman" pitchFamily="18" charset="0"/>
              </a:rPr>
              <a:t>" was probably coined shortly after the ‘Energy Star’ program began way back in 1992.</a:t>
            </a:r>
          </a:p>
          <a:p>
            <a:pPr marL="342900" lvl="0" indent="-342900">
              <a:spcBef>
                <a:spcPct val="20000"/>
              </a:spcBef>
              <a:buClr>
                <a:schemeClr val="tx1"/>
              </a:buClr>
            </a:pPr>
            <a:endParaRPr lang="en-IN" sz="1200" dirty="0" smtClean="0">
              <a:latin typeface="Times New Roman" pitchFamily="18" charset="0"/>
              <a:cs typeface="Times New Roman" pitchFamily="18" charset="0"/>
            </a:endParaRPr>
          </a:p>
          <a:p>
            <a:pPr marL="342900" lvl="0" indent="-342900">
              <a:spcBef>
                <a:spcPct val="20000"/>
              </a:spcBef>
              <a:buClr>
                <a:schemeClr val="tx1"/>
              </a:buClr>
              <a:buFont typeface="Wingdings" pitchFamily="2" charset="2"/>
              <a:buChar char="Ø"/>
            </a:pPr>
            <a:r>
              <a:rPr lang="en-US" sz="28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One of the first results of green computing was the </a:t>
            </a:r>
            <a:r>
              <a:rPr lang="en-IN" sz="2800" b="1" u="sng" dirty="0" smtClean="0">
                <a:latin typeface="Times New Roman" pitchFamily="18" charset="0"/>
                <a:cs typeface="Times New Roman" pitchFamily="18" charset="0"/>
              </a:rPr>
              <a:t>“Sleep mode” </a:t>
            </a:r>
            <a:r>
              <a:rPr lang="en-IN" sz="2800" dirty="0" smtClean="0">
                <a:latin typeface="Times New Roman" pitchFamily="18" charset="0"/>
                <a:cs typeface="Times New Roman" pitchFamily="18" charset="0"/>
              </a:rPr>
              <a:t>function of computer monitors.</a:t>
            </a:r>
          </a:p>
          <a:p>
            <a:pPr marL="342900" lvl="0" indent="-342900">
              <a:spcBef>
                <a:spcPct val="20000"/>
              </a:spcBef>
              <a:buClr>
                <a:schemeClr val="tx1"/>
              </a:buClr>
            </a:pPr>
            <a:endParaRPr lang="en-IN" sz="1400" dirty="0" smtClean="0">
              <a:latin typeface="Times New Roman" pitchFamily="18" charset="0"/>
              <a:cs typeface="Times New Roman" pitchFamily="18" charset="0"/>
            </a:endParaRPr>
          </a:p>
          <a:p>
            <a:pPr marL="342900" lvl="0" indent="-342900">
              <a:spcBef>
                <a:spcPct val="20000"/>
              </a:spcBef>
              <a:buClr>
                <a:schemeClr val="tx1"/>
              </a:buClr>
              <a:buFont typeface="Wingdings" pitchFamily="2" charset="2"/>
              <a:buChar char="Ø"/>
            </a:pPr>
            <a:r>
              <a:rPr lang="en-US" sz="28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As the concept developed, green computing began to encompass </a:t>
            </a:r>
            <a:r>
              <a:rPr lang="en-IN" sz="2800" b="1" dirty="0" smtClean="0">
                <a:latin typeface="Times New Roman" pitchFamily="18" charset="0"/>
                <a:cs typeface="Times New Roman" pitchFamily="18" charset="0"/>
              </a:rPr>
              <a:t>thin client solutions</a:t>
            </a:r>
            <a:r>
              <a:rPr lang="en-IN" sz="280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energy cost</a:t>
            </a:r>
            <a:r>
              <a:rPr lang="en-IN" sz="280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accounting</a:t>
            </a:r>
            <a:r>
              <a:rPr lang="en-IN" sz="280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virtualization practices</a:t>
            </a:r>
            <a:r>
              <a:rPr lang="en-IN" sz="2800"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e-Waste</a:t>
            </a:r>
            <a:r>
              <a:rPr lang="en-IN" sz="2800" dirty="0" smtClean="0">
                <a:latin typeface="Times New Roman" pitchFamily="18" charset="0"/>
                <a:cs typeface="Times New Roman" pitchFamily="18" charset="0"/>
              </a:rPr>
              <a:t>, etc.</a:t>
            </a:r>
          </a:p>
          <a:p>
            <a:pPr marL="342900" lvl="0" indent="-342900">
              <a:spcBef>
                <a:spcPct val="20000"/>
              </a:spcBef>
              <a:buClr>
                <a:schemeClr val="tx1"/>
              </a:buClr>
              <a:buFont typeface="Wingdings" pitchFamily="2" charset="2"/>
              <a:buChar char="Ø"/>
            </a:pPr>
            <a:endParaRPr kumimoji="0" lang="en-US" sz="2800" b="0" i="0" u="none" strike="noStrike" kern="0" cap="none" spc="0" normalizeH="0" baseline="0" noProof="0" dirty="0" smtClean="0">
              <a:ln>
                <a:noFill/>
              </a:ln>
              <a:solidFill>
                <a:schemeClr val="bg1">
                  <a:lumMod val="20000"/>
                  <a:lumOff val="80000"/>
                </a:schemeClr>
              </a:solidFill>
              <a:effectLst/>
              <a:uLnTx/>
              <a:uFillTx/>
              <a:latin typeface="Times New Roman" pitchFamily="18" charset="0"/>
              <a:cs typeface="Times New Roman" pitchFamily="18" charset="0"/>
            </a:endParaRPr>
          </a:p>
          <a:p>
            <a:pPr marL="342900" lvl="0" indent="-342900">
              <a:spcBef>
                <a:spcPct val="20000"/>
              </a:spcBef>
              <a:buClr>
                <a:schemeClr val="tx1"/>
              </a:buClr>
              <a:buFont typeface="Wingdings" pitchFamily="2" charset="2"/>
              <a:buChar char="Ø"/>
            </a:pPr>
            <a:endParaRPr kumimoji="0" lang="en-US" sz="2800" b="0" i="0" u="none" strike="noStrike" kern="0" cap="none" spc="0" normalizeH="0" baseline="0" noProof="0" dirty="0" smtClean="0">
              <a:ln>
                <a:noFill/>
              </a:ln>
              <a:solidFill>
                <a:schemeClr val="bg1">
                  <a:lumMod val="20000"/>
                  <a:lumOff val="80000"/>
                </a:schemeClr>
              </a:solidFill>
              <a:effectLst/>
              <a:uLnTx/>
              <a:uFillTx/>
              <a:latin typeface="Times New Roman" pitchFamily="18" charset="0"/>
              <a:cs typeface="Times New Roman" pitchFamily="18" charset="0"/>
            </a:endParaRPr>
          </a:p>
        </p:txBody>
      </p:sp>
      <p:sp>
        <p:nvSpPr>
          <p:cNvPr id="6" name="Rectangle 5"/>
          <p:cNvSpPr/>
          <p:nvPr/>
        </p:nvSpPr>
        <p:spPr>
          <a:xfrm>
            <a:off x="3048000" y="228600"/>
            <a:ext cx="3124200" cy="923330"/>
          </a:xfrm>
          <a:prstGeom prst="rect">
            <a:avLst/>
          </a:prstGeom>
          <a:noFill/>
        </p:spPr>
        <p:txBody>
          <a:bodyPr wrap="square" lIns="91440" tIns="45720" rIns="91440" bIns="45720">
            <a:spAutoFit/>
          </a:bodyPr>
          <a:lstStyle/>
          <a:p>
            <a:pPr marL="342900" indent="-342900">
              <a:spcBef>
                <a:spcPct val="20000"/>
              </a:spcBef>
              <a:buClr>
                <a:schemeClr val="tx1"/>
              </a:buClr>
            </a:pPr>
            <a:r>
              <a:rPr lang="en-US" sz="5400" b="1" dirty="0">
                <a:solidFill>
                  <a:srgbClr val="FF0000"/>
                </a:solidFill>
                <a:latin typeface="Times New Roman" pitchFamily="18" charset="0"/>
                <a:cs typeface="Times New Roman" pitchFamily="18" charset="0"/>
              </a:rPr>
              <a:t>History</a:t>
            </a:r>
          </a:p>
        </p:txBody>
      </p:sp>
      <p:pic>
        <p:nvPicPr>
          <p:cNvPr id="1026" name="Picture 2" descr="E:\My Space\Stuff\Dox\GREEN COMPUTING MATTER\Green computing - Wikipedia, the free encyclopedia_files\100px-Energy_Star_logo.svg.png"/>
          <p:cNvPicPr>
            <a:picLocks noChangeAspect="1" noChangeArrowheads="1"/>
          </p:cNvPicPr>
          <p:nvPr/>
        </p:nvPicPr>
        <p:blipFill>
          <a:blip r:embed="rId3" cstate="print"/>
          <a:srcRect/>
          <a:stretch>
            <a:fillRect/>
          </a:stretch>
        </p:blipFill>
        <p:spPr bwMode="auto">
          <a:xfrm>
            <a:off x="6629400" y="2362200"/>
            <a:ext cx="2315882"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Pathway towards Greening</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3" name="TextBox 2"/>
          <p:cNvSpPr txBox="1"/>
          <p:nvPr/>
        </p:nvSpPr>
        <p:spPr>
          <a:xfrm>
            <a:off x="228600" y="1143000"/>
            <a:ext cx="8610600" cy="5970865"/>
          </a:xfrm>
          <a:prstGeom prst="rect">
            <a:avLst/>
          </a:prstGeom>
          <a:noFill/>
        </p:spPr>
        <p:txBody>
          <a:bodyPr wrap="square" rtlCol="0">
            <a:spAutoFit/>
          </a:bodyPr>
          <a:lstStyle/>
          <a:p>
            <a:pPr marL="514350" lvl="0" indent="-514350">
              <a:buFont typeface="+mj-lt"/>
              <a:buAutoNum type="arabicPeriod"/>
            </a:pPr>
            <a:r>
              <a:rPr lang="en-US" sz="2800" dirty="0" smtClean="0">
                <a:latin typeface="Times New Roman" pitchFamily="18" charset="0"/>
                <a:cs typeface="Times New Roman" pitchFamily="18" charset="0"/>
              </a:rPr>
              <a:t> </a:t>
            </a:r>
            <a:r>
              <a:rPr lang="en-US" sz="2800" dirty="0" smtClean="0">
                <a:solidFill>
                  <a:schemeClr val="accent6">
                    <a:lumMod val="60000"/>
                    <a:lumOff val="40000"/>
                  </a:schemeClr>
                </a:solidFill>
                <a:latin typeface="Times New Roman" pitchFamily="18" charset="0"/>
                <a:cs typeface="Times New Roman" pitchFamily="18" charset="0"/>
              </a:rPr>
              <a:t>Green Use:</a:t>
            </a:r>
            <a:r>
              <a:rPr lang="en-US" dirty="0" smtClean="0">
                <a:solidFill>
                  <a:schemeClr val="accent6">
                    <a:lumMod val="60000"/>
                    <a:lumOff val="40000"/>
                  </a:schemeClr>
                </a:solidFill>
                <a:latin typeface="Times New Roman" pitchFamily="18" charset="0"/>
                <a:cs typeface="Times New Roman" pitchFamily="18" charset="0"/>
              </a:rPr>
              <a:t> </a:t>
            </a:r>
            <a:r>
              <a:rPr lang="en-IN" sz="2800" dirty="0" smtClean="0">
                <a:latin typeface="Times New Roman" pitchFamily="18" charset="0"/>
                <a:cs typeface="Times New Roman" pitchFamily="18" charset="0"/>
              </a:rPr>
              <a:t>Intelligent use of energy and information systems.</a:t>
            </a:r>
          </a:p>
          <a:p>
            <a:pPr marL="514350" lvl="0" indent="-514350">
              <a:buFont typeface="+mj-lt"/>
              <a:buAutoNum type="arabicPeriod"/>
            </a:pPr>
            <a:endParaRPr lang="en-IN" sz="2800" dirty="0" smtClean="0">
              <a:latin typeface="Times New Roman" pitchFamily="18" charset="0"/>
              <a:cs typeface="Times New Roman" pitchFamily="18" charset="0"/>
            </a:endParaRPr>
          </a:p>
          <a:p>
            <a:pPr marL="514350" lvl="0" indent="-514350">
              <a:buFont typeface="+mj-lt"/>
              <a:buAutoNum type="arabicPeriod"/>
            </a:pPr>
            <a:r>
              <a:rPr lang="en-IN" sz="2800" dirty="0" smtClean="0">
                <a:latin typeface="Times New Roman" pitchFamily="18" charset="0"/>
                <a:cs typeface="Times New Roman" pitchFamily="18" charset="0"/>
              </a:rPr>
              <a:t> </a:t>
            </a:r>
            <a:r>
              <a:rPr lang="en-IN" sz="2800" dirty="0" smtClean="0">
                <a:solidFill>
                  <a:schemeClr val="accent6">
                    <a:lumMod val="60000"/>
                    <a:lumOff val="40000"/>
                  </a:schemeClr>
                </a:solidFill>
                <a:latin typeface="Times New Roman" pitchFamily="18" charset="0"/>
                <a:cs typeface="Times New Roman" pitchFamily="18" charset="0"/>
              </a:rPr>
              <a:t>Green Disposal: </a:t>
            </a:r>
            <a:r>
              <a:rPr lang="en-IN" sz="2800" dirty="0" smtClean="0">
                <a:latin typeface="Times New Roman" pitchFamily="18" charset="0"/>
                <a:cs typeface="Times New Roman" pitchFamily="18" charset="0"/>
              </a:rPr>
              <a:t>Reduction of waste, reuse and refurbishment of hardware and recycling of out of use peripherals and other items.</a:t>
            </a:r>
          </a:p>
          <a:p>
            <a:pPr marL="514350" lvl="0" indent="-514350">
              <a:buFont typeface="+mj-lt"/>
              <a:buAutoNum type="arabicPeriod"/>
            </a:pPr>
            <a:endParaRPr lang="en-IN" sz="2800" dirty="0" smtClean="0">
              <a:latin typeface="Times New Roman" pitchFamily="18" charset="0"/>
              <a:cs typeface="Times New Roman" pitchFamily="18" charset="0"/>
            </a:endParaRPr>
          </a:p>
          <a:p>
            <a:pPr marL="514350" lvl="0" indent="-514350">
              <a:buFont typeface="+mj-lt"/>
              <a:buAutoNum type="arabicPeriod"/>
            </a:pPr>
            <a:r>
              <a:rPr lang="en-IN" sz="2800" dirty="0" smtClean="0">
                <a:latin typeface="Times New Roman" pitchFamily="18" charset="0"/>
                <a:cs typeface="Times New Roman" pitchFamily="18" charset="0"/>
              </a:rPr>
              <a:t> </a:t>
            </a:r>
            <a:r>
              <a:rPr lang="en-IN" sz="2800" dirty="0" smtClean="0">
                <a:solidFill>
                  <a:schemeClr val="accent6">
                    <a:lumMod val="60000"/>
                    <a:lumOff val="40000"/>
                  </a:schemeClr>
                </a:solidFill>
                <a:latin typeface="Times New Roman" pitchFamily="18" charset="0"/>
                <a:cs typeface="Times New Roman" pitchFamily="18" charset="0"/>
              </a:rPr>
              <a:t>Green Design: </a:t>
            </a:r>
            <a:r>
              <a:rPr lang="en-IN" sz="2800" dirty="0" smtClean="0">
                <a:latin typeface="Times New Roman" pitchFamily="18" charset="0"/>
                <a:cs typeface="Times New Roman" pitchFamily="18" charset="0"/>
              </a:rPr>
              <a:t>Efficient design of data centres and workstations.</a:t>
            </a:r>
          </a:p>
          <a:p>
            <a:pPr marL="514350" lvl="0" indent="-514350">
              <a:buFont typeface="+mj-lt"/>
              <a:buAutoNum type="arabicPeriod"/>
            </a:pPr>
            <a:endParaRPr lang="en-IN" sz="2800" dirty="0" smtClean="0">
              <a:latin typeface="Times New Roman" pitchFamily="18" charset="0"/>
              <a:cs typeface="Times New Roman" pitchFamily="18" charset="0"/>
            </a:endParaRPr>
          </a:p>
          <a:p>
            <a:pPr marL="514350" lvl="0" indent="-514350">
              <a:buFont typeface="+mj-lt"/>
              <a:buAutoNum type="arabicPeriod"/>
            </a:pPr>
            <a:r>
              <a:rPr lang="en-IN" sz="2800" dirty="0" smtClean="0">
                <a:solidFill>
                  <a:schemeClr val="accent6">
                    <a:lumMod val="60000"/>
                    <a:lumOff val="40000"/>
                  </a:schemeClr>
                </a:solidFill>
                <a:latin typeface="Times New Roman" pitchFamily="18" charset="0"/>
                <a:cs typeface="Times New Roman" pitchFamily="18" charset="0"/>
              </a:rPr>
              <a:t>Green Manufacture: </a:t>
            </a:r>
            <a:r>
              <a:rPr lang="en-IN" sz="2800" dirty="0" smtClean="0">
                <a:latin typeface="Times New Roman" pitchFamily="18" charset="0"/>
                <a:cs typeface="Times New Roman" pitchFamily="18" charset="0"/>
              </a:rPr>
              <a:t>Informed purchasing of components, peripherals and equipments manufactured with the environment in mind.</a:t>
            </a:r>
          </a:p>
          <a:p>
            <a:pPr marL="342900" lvl="0" indent="-342900">
              <a:buFont typeface="+mj-lt"/>
              <a:buAutoNum type="arabicPeriod"/>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754326"/>
          </a:xfrm>
          <a:prstGeom prst="rect">
            <a:avLst/>
          </a:prstGeom>
          <a:noFill/>
        </p:spPr>
        <p:txBody>
          <a:bodyPr wrap="square" lIns="91440" tIns="45720" rIns="91440" bIns="45720">
            <a:spAutoFit/>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Approaches to</a:t>
            </a:r>
          </a:p>
          <a:p>
            <a:pPr algn="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rPr>
              <a:t>“Green Computing”</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01600">
                  <a:schemeClr val="bg2">
                    <a:lumMod val="50000"/>
                    <a:alpha val="60000"/>
                  </a:schemeClr>
                </a:glow>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7" name="Rectangle 6"/>
          <p:cNvSpPr/>
          <p:nvPr/>
        </p:nvSpPr>
        <p:spPr>
          <a:xfrm>
            <a:off x="152400" y="2057400"/>
            <a:ext cx="8686800" cy="1384995"/>
          </a:xfrm>
          <a:prstGeom prst="rect">
            <a:avLst/>
          </a:prstGeom>
        </p:spPr>
        <p:txBody>
          <a:bodyPr wrap="square">
            <a:spAutoFit/>
          </a:bodyPr>
          <a:lstStyle/>
          <a:p>
            <a:r>
              <a:rPr lang="en-US" sz="2800" dirty="0" smtClean="0">
                <a:latin typeface="Times New Roman" pitchFamily="18" charset="0"/>
                <a:cs typeface="Times New Roman" pitchFamily="18" charset="0"/>
              </a:rPr>
              <a:t>Computer virtualization is the process of running two or more logical computer systems on one set of physical hardware</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8" name="TextBox 7"/>
          <p:cNvSpPr txBox="1"/>
          <p:nvPr/>
        </p:nvSpPr>
        <p:spPr>
          <a:xfrm>
            <a:off x="0" y="1447800"/>
            <a:ext cx="32004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1. </a:t>
            </a:r>
            <a:r>
              <a:rPr lang="en-US" sz="3600" u="sng" dirty="0" smtClean="0">
                <a:solidFill>
                  <a:schemeClr val="accent6">
                    <a:lumMod val="60000"/>
                    <a:lumOff val="40000"/>
                  </a:schemeClr>
                </a:solidFill>
                <a:latin typeface="Times New Roman" pitchFamily="18" charset="0"/>
                <a:cs typeface="Times New Roman" pitchFamily="18" charset="0"/>
              </a:rPr>
              <a:t>Virtualization</a:t>
            </a:r>
            <a:endParaRPr lang="en-IN" sz="3600" u="sng" dirty="0">
              <a:solidFill>
                <a:schemeClr val="accent6">
                  <a:lumMod val="60000"/>
                  <a:lumOff val="40000"/>
                </a:schemeClr>
              </a:solidFill>
              <a:latin typeface="Times New Roman" pitchFamily="18" charset="0"/>
              <a:cs typeface="Times New Roman" pitchFamily="18" charset="0"/>
            </a:endParaRPr>
          </a:p>
        </p:txBody>
      </p:sp>
      <p:pic>
        <p:nvPicPr>
          <p:cNvPr id="3075" name="Picture 3" descr="C:\Users\Anitesh\Pictures\Untitleddaaeaear.jpg"/>
          <p:cNvPicPr>
            <a:picLocks noChangeAspect="1" noChangeArrowheads="1"/>
          </p:cNvPicPr>
          <p:nvPr/>
        </p:nvPicPr>
        <p:blipFill>
          <a:blip r:embed="rId3" cstate="print"/>
          <a:srcRect/>
          <a:stretch>
            <a:fillRect/>
          </a:stretch>
        </p:blipFill>
        <p:spPr bwMode="auto">
          <a:xfrm>
            <a:off x="5410200" y="3581400"/>
            <a:ext cx="3529012"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http://www.centriserv.com/images/greenTriangle.gif"/>
          <p:cNvPicPr>
            <a:picLocks noChangeAspect="1" noChangeArrowheads="1"/>
          </p:cNvPicPr>
          <p:nvPr/>
        </p:nvPicPr>
        <p:blipFill>
          <a:blip r:embed="rId4" cstate="print"/>
          <a:srcRect/>
          <a:stretch>
            <a:fillRect/>
          </a:stretch>
        </p:blipFill>
        <p:spPr bwMode="auto">
          <a:xfrm>
            <a:off x="533400" y="3429000"/>
            <a:ext cx="4343400" cy="322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nitesh\Desktop\thumbnail.aspx.jpg"/>
          <p:cNvPicPr>
            <a:picLocks noChangeAspect="1" noChangeArrowheads="1"/>
          </p:cNvPicPr>
          <p:nvPr/>
        </p:nvPicPr>
        <p:blipFill>
          <a:blip r:embed="rId2" cstate="print"/>
          <a:srcRect/>
          <a:stretch>
            <a:fillRect/>
          </a:stretch>
        </p:blipFill>
        <p:spPr bwMode="auto">
          <a:xfrm>
            <a:off x="5181600" y="228600"/>
            <a:ext cx="3276600" cy="2639483"/>
          </a:xfrm>
          <a:prstGeom prst="rect">
            <a:avLst/>
          </a:prstGeom>
          <a:ln>
            <a:noFill/>
          </a:ln>
          <a:effectLst>
            <a:softEdge rad="112500"/>
          </a:effectLst>
        </p:spPr>
      </p:pic>
      <p:sp>
        <p:nvSpPr>
          <p:cNvPr id="6" name="TextBox 5"/>
          <p:cNvSpPr txBox="1"/>
          <p:nvPr/>
        </p:nvSpPr>
        <p:spPr>
          <a:xfrm>
            <a:off x="152400" y="152400"/>
            <a:ext cx="5410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2. </a:t>
            </a:r>
            <a:r>
              <a:rPr lang="en-US" sz="3600" u="sng" dirty="0" smtClean="0">
                <a:solidFill>
                  <a:schemeClr val="accent6">
                    <a:lumMod val="60000"/>
                    <a:lumOff val="40000"/>
                  </a:schemeClr>
                </a:solidFill>
                <a:latin typeface="Times New Roman" pitchFamily="18" charset="0"/>
                <a:cs typeface="Times New Roman" pitchFamily="18" charset="0"/>
              </a:rPr>
              <a:t>Power Management</a:t>
            </a:r>
            <a:endParaRPr lang="en-IN" sz="3600" u="sng" dirty="0">
              <a:solidFill>
                <a:schemeClr val="accent6">
                  <a:lumMod val="60000"/>
                  <a:lumOff val="40000"/>
                </a:schemeClr>
              </a:solidFill>
              <a:latin typeface="Times New Roman" pitchFamily="18" charset="0"/>
              <a:cs typeface="Times New Roman" pitchFamily="18" charset="0"/>
            </a:endParaRPr>
          </a:p>
        </p:txBody>
      </p:sp>
      <p:sp>
        <p:nvSpPr>
          <p:cNvPr id="7" name="TextBox 6"/>
          <p:cNvSpPr txBox="1"/>
          <p:nvPr/>
        </p:nvSpPr>
        <p:spPr>
          <a:xfrm>
            <a:off x="609600" y="914400"/>
            <a:ext cx="3962400" cy="2246769"/>
          </a:xfrm>
          <a:prstGeom prst="rect">
            <a:avLst/>
          </a:prstGeom>
          <a:noFill/>
        </p:spPr>
        <p:txBody>
          <a:bodyPr wrap="square" rtlCol="0">
            <a:spAutoFit/>
          </a:bodyPr>
          <a:lstStyle/>
          <a:p>
            <a:r>
              <a:rPr lang="en-US" sz="2800" dirty="0" smtClean="0">
                <a:latin typeface="Times New Roman" pitchFamily="18" charset="0"/>
                <a:cs typeface="Times New Roman" pitchFamily="18" charset="0"/>
              </a:rPr>
              <a:t>ACPI allows an operating system to directly control the power saving aspects of its underlying hardware.</a:t>
            </a:r>
            <a:endParaRPr lang="en-IN" sz="2800" dirty="0">
              <a:latin typeface="Times New Roman" pitchFamily="18" charset="0"/>
              <a:cs typeface="Times New Roman" pitchFamily="18" charset="0"/>
            </a:endParaRPr>
          </a:p>
        </p:txBody>
      </p:sp>
      <p:sp>
        <p:nvSpPr>
          <p:cNvPr id="8" name="TextBox 7"/>
          <p:cNvSpPr txBox="1"/>
          <p:nvPr/>
        </p:nvSpPr>
        <p:spPr>
          <a:xfrm>
            <a:off x="3962400" y="3124200"/>
            <a:ext cx="32766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3. </a:t>
            </a:r>
            <a:r>
              <a:rPr lang="en-US" sz="3600" u="sng" dirty="0" smtClean="0">
                <a:solidFill>
                  <a:schemeClr val="accent6">
                    <a:lumMod val="60000"/>
                    <a:lumOff val="40000"/>
                  </a:schemeClr>
                </a:solidFill>
                <a:latin typeface="Times New Roman" pitchFamily="18" charset="0"/>
                <a:cs typeface="Times New Roman" pitchFamily="18" charset="0"/>
              </a:rPr>
              <a:t>Power Supply</a:t>
            </a:r>
            <a:endParaRPr lang="en-IN" sz="3600" u="sng" dirty="0">
              <a:solidFill>
                <a:schemeClr val="accent6">
                  <a:lumMod val="60000"/>
                  <a:lumOff val="40000"/>
                </a:schemeClr>
              </a:solidFill>
              <a:latin typeface="Times New Roman" pitchFamily="18" charset="0"/>
              <a:cs typeface="Times New Roman" pitchFamily="18" charset="0"/>
            </a:endParaRPr>
          </a:p>
        </p:txBody>
      </p:sp>
      <p:pic>
        <p:nvPicPr>
          <p:cNvPr id="9" name="Picture 5"/>
          <p:cNvPicPr>
            <a:picLocks noChangeAspect="1" noChangeArrowheads="1"/>
          </p:cNvPicPr>
          <p:nvPr/>
        </p:nvPicPr>
        <p:blipFill>
          <a:blip r:embed="rId3" cstate="print"/>
          <a:srcRect/>
          <a:stretch>
            <a:fillRect/>
          </a:stretch>
        </p:blipFill>
        <p:spPr bwMode="auto">
          <a:xfrm>
            <a:off x="304800" y="3657600"/>
            <a:ext cx="3648871" cy="2895600"/>
          </a:xfrm>
          <a:prstGeom prst="rect">
            <a:avLst/>
          </a:prstGeom>
          <a:ln>
            <a:noFill/>
          </a:ln>
          <a:effectLst>
            <a:softEdge rad="112500"/>
          </a:effectLst>
        </p:spPr>
      </p:pic>
      <p:sp>
        <p:nvSpPr>
          <p:cNvPr id="12" name="TextBox 11"/>
          <p:cNvSpPr txBox="1"/>
          <p:nvPr/>
        </p:nvSpPr>
        <p:spPr>
          <a:xfrm>
            <a:off x="4114800" y="3810000"/>
            <a:ext cx="5029200" cy="2954655"/>
          </a:xfrm>
          <a:prstGeom prst="rect">
            <a:avLst/>
          </a:prstGeom>
          <a:noFill/>
        </p:spPr>
        <p:txBody>
          <a:bodyPr wrap="square" rtlCol="0">
            <a:spAutoFit/>
          </a:bodyPr>
          <a:lstStyle/>
          <a:p>
            <a:r>
              <a:rPr lang="en-US" sz="2800" dirty="0" smtClean="0">
                <a:latin typeface="Times New Roman" pitchFamily="18" charset="0"/>
                <a:cs typeface="Times New Roman" pitchFamily="18" charset="0"/>
              </a:rPr>
              <a:t>Climate savers computing initiative promotes energy saving and reduction of greenhouse gas emissions by encouraging development and use of more efficient power supplies.</a:t>
            </a:r>
            <a:endParaRPr lang="en-IN" sz="28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429000"/>
            <a:ext cx="21336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5.  </a:t>
            </a:r>
            <a:r>
              <a:rPr lang="en-US" sz="3600" u="sng" dirty="0" smtClean="0">
                <a:solidFill>
                  <a:schemeClr val="accent6">
                    <a:lumMod val="60000"/>
                    <a:lumOff val="40000"/>
                  </a:schemeClr>
                </a:solidFill>
                <a:latin typeface="Times New Roman" pitchFamily="18" charset="0"/>
                <a:cs typeface="Times New Roman" pitchFamily="18" charset="0"/>
              </a:rPr>
              <a:t>Display</a:t>
            </a:r>
            <a:endParaRPr lang="en-IN" sz="3600" u="sng" dirty="0">
              <a:solidFill>
                <a:schemeClr val="accent6">
                  <a:lumMod val="60000"/>
                  <a:lumOff val="40000"/>
                </a:schemeClr>
              </a:solidFill>
              <a:latin typeface="Times New Roman" pitchFamily="18" charset="0"/>
              <a:cs typeface="Times New Roman" pitchFamily="18" charset="0"/>
            </a:endParaRPr>
          </a:p>
        </p:txBody>
      </p:sp>
      <p:pic>
        <p:nvPicPr>
          <p:cNvPr id="14337" name="Picture 1" descr="C:\Users\Anitesh\Desktop\hard-drive.jpg"/>
          <p:cNvPicPr>
            <a:picLocks noChangeAspect="1" noChangeArrowheads="1"/>
          </p:cNvPicPr>
          <p:nvPr/>
        </p:nvPicPr>
        <p:blipFill>
          <a:blip r:embed="rId2" cstate="print"/>
          <a:srcRect/>
          <a:stretch>
            <a:fillRect/>
          </a:stretch>
        </p:blipFill>
        <p:spPr bwMode="auto">
          <a:xfrm rot="185156">
            <a:off x="202093" y="819416"/>
            <a:ext cx="2184400" cy="1905000"/>
          </a:xfrm>
          <a:prstGeom prst="rect">
            <a:avLst/>
          </a:prstGeom>
          <a:ln>
            <a:noFill/>
          </a:ln>
          <a:effectLst>
            <a:softEdge rad="112500"/>
          </a:effectLst>
        </p:spPr>
      </p:pic>
      <p:pic>
        <p:nvPicPr>
          <p:cNvPr id="14338" name="Picture 2" descr="C:\Users\Anitesh\Desktop\laptop hard drive.jpg"/>
          <p:cNvPicPr>
            <a:picLocks noChangeAspect="1" noChangeArrowheads="1"/>
          </p:cNvPicPr>
          <p:nvPr/>
        </p:nvPicPr>
        <p:blipFill>
          <a:blip r:embed="rId3" cstate="print"/>
          <a:srcRect/>
          <a:stretch>
            <a:fillRect/>
          </a:stretch>
        </p:blipFill>
        <p:spPr bwMode="auto">
          <a:xfrm>
            <a:off x="3429000" y="762000"/>
            <a:ext cx="2209800" cy="1905000"/>
          </a:xfrm>
          <a:prstGeom prst="rect">
            <a:avLst/>
          </a:prstGeom>
          <a:ln>
            <a:noFill/>
          </a:ln>
          <a:effectLst>
            <a:softEdge rad="112500"/>
          </a:effectLst>
        </p:spPr>
      </p:pic>
      <p:pic>
        <p:nvPicPr>
          <p:cNvPr id="14339" name="Picture 3" descr="C:\Users\Anitesh\Desktop\ssd.jpg"/>
          <p:cNvPicPr>
            <a:picLocks noChangeAspect="1" noChangeArrowheads="1"/>
          </p:cNvPicPr>
          <p:nvPr/>
        </p:nvPicPr>
        <p:blipFill>
          <a:blip r:embed="rId4" cstate="print"/>
          <a:srcRect/>
          <a:stretch>
            <a:fillRect/>
          </a:stretch>
        </p:blipFill>
        <p:spPr bwMode="auto">
          <a:xfrm>
            <a:off x="6781800" y="762000"/>
            <a:ext cx="2209800" cy="1905001"/>
          </a:xfrm>
          <a:prstGeom prst="rect">
            <a:avLst/>
          </a:prstGeom>
          <a:ln>
            <a:noFill/>
          </a:ln>
          <a:effectLst>
            <a:softEdge rad="112500"/>
          </a:effectLst>
        </p:spPr>
      </p:pic>
      <p:sp>
        <p:nvSpPr>
          <p:cNvPr id="9" name="Right Arrow 8"/>
          <p:cNvSpPr/>
          <p:nvPr/>
        </p:nvSpPr>
        <p:spPr>
          <a:xfrm>
            <a:off x="2590800" y="16002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5943600" y="16002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152400" y="2895600"/>
            <a:ext cx="2743200" cy="461665"/>
          </a:xfrm>
          <a:prstGeom prst="rect">
            <a:avLst/>
          </a:prstGeom>
          <a:noFill/>
        </p:spPr>
        <p:txBody>
          <a:bodyPr wrap="square" rtlCol="0">
            <a:spAutoFit/>
          </a:bodyPr>
          <a:lstStyle/>
          <a:p>
            <a:r>
              <a:rPr lang="en-US" sz="2400" dirty="0" smtClean="0">
                <a:latin typeface="Script MT Bold" pitchFamily="66" charset="0"/>
              </a:rPr>
              <a:t>Desktop Hard Drive</a:t>
            </a:r>
            <a:endParaRPr lang="en-IN" sz="2400" dirty="0">
              <a:latin typeface="Script MT Bold" pitchFamily="66" charset="0"/>
            </a:endParaRPr>
          </a:p>
        </p:txBody>
      </p:sp>
      <p:sp>
        <p:nvSpPr>
          <p:cNvPr id="13" name="TextBox 12"/>
          <p:cNvSpPr txBox="1"/>
          <p:nvPr/>
        </p:nvSpPr>
        <p:spPr>
          <a:xfrm>
            <a:off x="3276600" y="2895600"/>
            <a:ext cx="2743200" cy="461665"/>
          </a:xfrm>
          <a:prstGeom prst="rect">
            <a:avLst/>
          </a:prstGeom>
          <a:noFill/>
        </p:spPr>
        <p:txBody>
          <a:bodyPr wrap="square" rtlCol="0">
            <a:spAutoFit/>
          </a:bodyPr>
          <a:lstStyle/>
          <a:p>
            <a:r>
              <a:rPr lang="en-US" sz="2400" dirty="0" smtClean="0">
                <a:latin typeface="Script MT Bold" pitchFamily="66" charset="0"/>
              </a:rPr>
              <a:t>Laptop Hard Drive</a:t>
            </a:r>
            <a:endParaRPr lang="en-IN" sz="2400" dirty="0">
              <a:latin typeface="Script MT Bold" pitchFamily="66" charset="0"/>
            </a:endParaRPr>
          </a:p>
        </p:txBody>
      </p:sp>
      <p:sp>
        <p:nvSpPr>
          <p:cNvPr id="14" name="TextBox 13"/>
          <p:cNvSpPr txBox="1"/>
          <p:nvPr/>
        </p:nvSpPr>
        <p:spPr>
          <a:xfrm>
            <a:off x="6629400" y="2895600"/>
            <a:ext cx="2514600" cy="461665"/>
          </a:xfrm>
          <a:prstGeom prst="rect">
            <a:avLst/>
          </a:prstGeom>
          <a:noFill/>
        </p:spPr>
        <p:txBody>
          <a:bodyPr wrap="square" rtlCol="0">
            <a:spAutoFit/>
          </a:bodyPr>
          <a:lstStyle/>
          <a:p>
            <a:r>
              <a:rPr lang="en-US" sz="2400" dirty="0" smtClean="0">
                <a:latin typeface="Script MT Bold" pitchFamily="66" charset="0"/>
              </a:rPr>
              <a:t>Solid State Drive</a:t>
            </a:r>
            <a:endParaRPr lang="en-IN" sz="2400" dirty="0">
              <a:latin typeface="Script MT Bold" pitchFamily="66" charset="0"/>
            </a:endParaRPr>
          </a:p>
        </p:txBody>
      </p:sp>
      <p:sp>
        <p:nvSpPr>
          <p:cNvPr id="15" name="TextBox 14"/>
          <p:cNvSpPr txBox="1"/>
          <p:nvPr/>
        </p:nvSpPr>
        <p:spPr>
          <a:xfrm>
            <a:off x="304800" y="152400"/>
            <a:ext cx="2133600" cy="646331"/>
          </a:xfrm>
          <a:prstGeom prst="rect">
            <a:avLst/>
          </a:prstGeom>
          <a:noFill/>
        </p:spPr>
        <p:txBody>
          <a:bodyPr wrap="square" rtlCol="0">
            <a:spAutoFit/>
          </a:bodyPr>
          <a:lstStyle/>
          <a:p>
            <a:r>
              <a:rPr lang="en-US" sz="3200" dirty="0" smtClean="0">
                <a:latin typeface="Times New Roman" pitchFamily="18" charset="0"/>
                <a:cs typeface="Times New Roman" pitchFamily="18" charset="0"/>
              </a:rPr>
              <a:t>4.  </a:t>
            </a:r>
            <a:r>
              <a:rPr lang="en-US" sz="3600" u="sng" dirty="0" smtClean="0">
                <a:solidFill>
                  <a:schemeClr val="accent6">
                    <a:lumMod val="60000"/>
                    <a:lumOff val="40000"/>
                  </a:schemeClr>
                </a:solidFill>
                <a:latin typeface="Times New Roman" pitchFamily="18" charset="0"/>
                <a:cs typeface="Times New Roman" pitchFamily="18" charset="0"/>
              </a:rPr>
              <a:t>Storage</a:t>
            </a:r>
            <a:endParaRPr lang="en-IN" sz="3600" u="sng" dirty="0">
              <a:solidFill>
                <a:schemeClr val="accent6">
                  <a:lumMod val="60000"/>
                  <a:lumOff val="40000"/>
                </a:schemeClr>
              </a:solidFill>
              <a:latin typeface="Times New Roman" pitchFamily="18" charset="0"/>
              <a:cs typeface="Times New Roman" pitchFamily="18" charset="0"/>
            </a:endParaRPr>
          </a:p>
        </p:txBody>
      </p:sp>
      <p:pic>
        <p:nvPicPr>
          <p:cNvPr id="14340" name="Picture 4" descr="C:\Users\Anitesh\Desktop\lg-177wsb-lcd-monitor.jpg"/>
          <p:cNvPicPr>
            <a:picLocks noChangeAspect="1" noChangeArrowheads="1"/>
          </p:cNvPicPr>
          <p:nvPr/>
        </p:nvPicPr>
        <p:blipFill>
          <a:blip r:embed="rId5" cstate="print"/>
          <a:srcRect/>
          <a:stretch>
            <a:fillRect/>
          </a:stretch>
        </p:blipFill>
        <p:spPr bwMode="auto">
          <a:xfrm>
            <a:off x="3505200" y="4191000"/>
            <a:ext cx="2209800" cy="1828799"/>
          </a:xfrm>
          <a:prstGeom prst="rect">
            <a:avLst/>
          </a:prstGeom>
          <a:ln>
            <a:noFill/>
          </a:ln>
          <a:effectLst>
            <a:softEdge rad="112500"/>
          </a:effectLst>
        </p:spPr>
      </p:pic>
      <p:pic>
        <p:nvPicPr>
          <p:cNvPr id="14341" name="Picture 5" descr="C:\Users\Anitesh\Desktop\CRT-Monitor-15-17-.jpg"/>
          <p:cNvPicPr>
            <a:picLocks noChangeAspect="1" noChangeArrowheads="1"/>
          </p:cNvPicPr>
          <p:nvPr/>
        </p:nvPicPr>
        <p:blipFill>
          <a:blip r:embed="rId6" cstate="print"/>
          <a:srcRect/>
          <a:stretch>
            <a:fillRect/>
          </a:stretch>
        </p:blipFill>
        <p:spPr bwMode="auto">
          <a:xfrm>
            <a:off x="304800" y="4191000"/>
            <a:ext cx="2133600" cy="1828800"/>
          </a:xfrm>
          <a:prstGeom prst="rect">
            <a:avLst/>
          </a:prstGeom>
          <a:ln>
            <a:noFill/>
          </a:ln>
          <a:effectLst>
            <a:softEdge rad="112500"/>
          </a:effectLst>
        </p:spPr>
      </p:pic>
      <p:pic>
        <p:nvPicPr>
          <p:cNvPr id="14342" name="Picture 6" descr="C:\Users\Anitesh\Desktop\samsung-3d-led-tv-serie.jpg"/>
          <p:cNvPicPr>
            <a:picLocks noChangeAspect="1" noChangeArrowheads="1"/>
          </p:cNvPicPr>
          <p:nvPr/>
        </p:nvPicPr>
        <p:blipFill>
          <a:blip r:embed="rId7" cstate="print"/>
          <a:srcRect/>
          <a:stretch>
            <a:fillRect/>
          </a:stretch>
        </p:blipFill>
        <p:spPr bwMode="auto">
          <a:xfrm>
            <a:off x="6705600" y="4191000"/>
            <a:ext cx="2209800" cy="1828800"/>
          </a:xfrm>
          <a:prstGeom prst="rect">
            <a:avLst/>
          </a:prstGeom>
          <a:ln>
            <a:noFill/>
          </a:ln>
          <a:effectLst>
            <a:softEdge rad="112500"/>
          </a:effectLst>
        </p:spPr>
      </p:pic>
      <p:sp>
        <p:nvSpPr>
          <p:cNvPr id="19" name="TextBox 18"/>
          <p:cNvSpPr txBox="1"/>
          <p:nvPr/>
        </p:nvSpPr>
        <p:spPr>
          <a:xfrm>
            <a:off x="228600" y="6172200"/>
            <a:ext cx="2743200" cy="461665"/>
          </a:xfrm>
          <a:prstGeom prst="rect">
            <a:avLst/>
          </a:prstGeom>
          <a:noFill/>
        </p:spPr>
        <p:txBody>
          <a:bodyPr wrap="square" rtlCol="0">
            <a:spAutoFit/>
          </a:bodyPr>
          <a:lstStyle/>
          <a:p>
            <a:r>
              <a:rPr lang="en-US" sz="2400" dirty="0" smtClean="0">
                <a:latin typeface="Script MT Bold" pitchFamily="66" charset="0"/>
              </a:rPr>
              <a:t>CRT Display</a:t>
            </a:r>
            <a:endParaRPr lang="en-IN" sz="2400" dirty="0">
              <a:latin typeface="Script MT Bold" pitchFamily="66" charset="0"/>
            </a:endParaRPr>
          </a:p>
        </p:txBody>
      </p:sp>
      <p:sp>
        <p:nvSpPr>
          <p:cNvPr id="20" name="TextBox 19"/>
          <p:cNvSpPr txBox="1"/>
          <p:nvPr/>
        </p:nvSpPr>
        <p:spPr>
          <a:xfrm>
            <a:off x="3581400" y="6172200"/>
            <a:ext cx="1981200" cy="461665"/>
          </a:xfrm>
          <a:prstGeom prst="rect">
            <a:avLst/>
          </a:prstGeom>
          <a:noFill/>
        </p:spPr>
        <p:txBody>
          <a:bodyPr wrap="square" rtlCol="0">
            <a:spAutoFit/>
          </a:bodyPr>
          <a:lstStyle/>
          <a:p>
            <a:r>
              <a:rPr lang="en-US" sz="2400" dirty="0" smtClean="0">
                <a:latin typeface="Script MT Bold" pitchFamily="66" charset="0"/>
              </a:rPr>
              <a:t>LCD Display</a:t>
            </a:r>
            <a:endParaRPr lang="en-IN" sz="2400" dirty="0">
              <a:latin typeface="Script MT Bold" pitchFamily="66" charset="0"/>
            </a:endParaRPr>
          </a:p>
        </p:txBody>
      </p:sp>
      <p:sp>
        <p:nvSpPr>
          <p:cNvPr id="21" name="TextBox 20"/>
          <p:cNvSpPr txBox="1"/>
          <p:nvPr/>
        </p:nvSpPr>
        <p:spPr>
          <a:xfrm>
            <a:off x="6781800" y="6172200"/>
            <a:ext cx="1981200" cy="461665"/>
          </a:xfrm>
          <a:prstGeom prst="rect">
            <a:avLst/>
          </a:prstGeom>
          <a:noFill/>
        </p:spPr>
        <p:txBody>
          <a:bodyPr wrap="square" rtlCol="0">
            <a:spAutoFit/>
          </a:bodyPr>
          <a:lstStyle/>
          <a:p>
            <a:r>
              <a:rPr lang="en-US" sz="2400" dirty="0" smtClean="0">
                <a:latin typeface="Script MT Bold" pitchFamily="66" charset="0"/>
              </a:rPr>
              <a:t>LED Display</a:t>
            </a:r>
            <a:endParaRPr lang="en-IN" sz="2400" dirty="0">
              <a:latin typeface="Script MT Bold" pitchFamily="66" charset="0"/>
            </a:endParaRPr>
          </a:p>
        </p:txBody>
      </p:sp>
      <p:sp>
        <p:nvSpPr>
          <p:cNvPr id="22" name="Right Arrow 21"/>
          <p:cNvSpPr/>
          <p:nvPr/>
        </p:nvSpPr>
        <p:spPr>
          <a:xfrm>
            <a:off x="2590800" y="48006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Arrow 22"/>
          <p:cNvSpPr/>
          <p:nvPr/>
        </p:nvSpPr>
        <p:spPr>
          <a:xfrm>
            <a:off x="5867400" y="48768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Arrow Connector 24"/>
          <p:cNvCxnSpPr/>
          <p:nvPr/>
        </p:nvCxnSpPr>
        <p:spPr>
          <a:xfrm>
            <a:off x="1447800" y="3505200"/>
            <a:ext cx="6705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429000" y="3352800"/>
            <a:ext cx="2590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Less Energy </a:t>
            </a:r>
            <a:r>
              <a:rPr lang="en-US" b="1" dirty="0" smtClean="0">
                <a:solidFill>
                  <a:schemeClr val="bg2"/>
                </a:solidFill>
                <a:sym typeface="Wingdings" pitchFamily="2" charset="2"/>
              </a:rPr>
              <a:t> </a:t>
            </a:r>
            <a:endParaRPr lang="en-US"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7"/>
                                        </p:tgtEl>
                                        <p:attrNameLst>
                                          <p:attrName>style.visibility</p:attrName>
                                        </p:attrNameLst>
                                      </p:cBhvr>
                                      <p:to>
                                        <p:strVal val="visible"/>
                                      </p:to>
                                    </p:set>
                                    <p:animEffect transition="in" filter="fade">
                                      <p:cBhvr>
                                        <p:cTn id="11" dur="500"/>
                                        <p:tgtEl>
                                          <p:spTgt spid="1433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8" fill="hold" grpId="1"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fade">
                                      <p:cBhvr>
                                        <p:cTn id="23" dur="500"/>
                                        <p:tgtEl>
                                          <p:spTgt spid="143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22" presetClass="entr" presetSubtype="8" fill="hold" grpId="1"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339"/>
                                        </p:tgtEl>
                                        <p:attrNameLst>
                                          <p:attrName>style.visibility</p:attrName>
                                        </p:attrNameLst>
                                      </p:cBhvr>
                                      <p:to>
                                        <p:strVal val="visible"/>
                                      </p:to>
                                    </p:set>
                                    <p:animEffect transition="in" filter="fade">
                                      <p:cBhvr>
                                        <p:cTn id="35" dur="500"/>
                                        <p:tgtEl>
                                          <p:spTgt spid="143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amond(in)">
                                      <p:cBhvr>
                                        <p:cTn id="43" dur="500"/>
                                        <p:tgtEl>
                                          <p:spTgt spid="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4341"/>
                                        </p:tgtEl>
                                        <p:attrNameLst>
                                          <p:attrName>style.visibility</p:attrName>
                                        </p:attrNameLst>
                                      </p:cBhvr>
                                      <p:to>
                                        <p:strVal val="visible"/>
                                      </p:to>
                                    </p:set>
                                    <p:animEffect transition="in" filter="fade">
                                      <p:cBhvr>
                                        <p:cTn id="47" dur="500"/>
                                        <p:tgtEl>
                                          <p:spTgt spid="143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340"/>
                                        </p:tgtEl>
                                        <p:attrNameLst>
                                          <p:attrName>style.visibility</p:attrName>
                                        </p:attrNameLst>
                                      </p:cBhvr>
                                      <p:to>
                                        <p:strVal val="visible"/>
                                      </p:to>
                                    </p:set>
                                    <p:animEffect transition="in" filter="fade">
                                      <p:cBhvr>
                                        <p:cTn id="59" dur="500"/>
                                        <p:tgtEl>
                                          <p:spTgt spid="143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342"/>
                                        </p:tgtEl>
                                        <p:attrNameLst>
                                          <p:attrName>style.visibility</p:attrName>
                                        </p:attrNameLst>
                                      </p:cBhvr>
                                      <p:to>
                                        <p:strVal val="visible"/>
                                      </p:to>
                                    </p:set>
                                    <p:animEffect transition="in" filter="fade">
                                      <p:cBhvr>
                                        <p:cTn id="71" dur="500"/>
                                        <p:tgtEl>
                                          <p:spTgt spid="143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animBg="1"/>
      <p:bldP spid="10" grpId="1" animBg="1"/>
      <p:bldP spid="12" grpId="0"/>
      <p:bldP spid="13" grpId="0"/>
      <p:bldP spid="14" grpId="0"/>
      <p:bldP spid="15" grpId="0"/>
      <p:bldP spid="19" grpId="0"/>
      <p:bldP spid="20" grpId="0"/>
      <p:bldP spid="21" grpId="0"/>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78_slide">
  <a:themeElements>
    <a:clrScheme name="Office Theme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6600"/>
        </a:dk2>
        <a:lt2>
          <a:srgbClr val="FFFFFF"/>
        </a:lt2>
        <a:accent1>
          <a:srgbClr val="78C12F"/>
        </a:accent1>
        <a:accent2>
          <a:srgbClr val="7EE01B"/>
        </a:accent2>
        <a:accent3>
          <a:srgbClr val="ADB8AA"/>
        </a:accent3>
        <a:accent4>
          <a:srgbClr val="DADADA"/>
        </a:accent4>
        <a:accent5>
          <a:srgbClr val="BEDDAD"/>
        </a:accent5>
        <a:accent6>
          <a:srgbClr val="72CB17"/>
        </a:accent6>
        <a:hlink>
          <a:srgbClr val="A6E06C"/>
        </a:hlink>
        <a:folHlink>
          <a:srgbClr val="ADEF6C"/>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6600"/>
        </a:dk2>
        <a:lt2>
          <a:srgbClr val="FFFFFF"/>
        </a:lt2>
        <a:accent1>
          <a:srgbClr val="CDD8FF"/>
        </a:accent1>
        <a:accent2>
          <a:srgbClr val="FFC1B7"/>
        </a:accent2>
        <a:accent3>
          <a:srgbClr val="ADB8AA"/>
        </a:accent3>
        <a:accent4>
          <a:srgbClr val="DADADA"/>
        </a:accent4>
        <a:accent5>
          <a:srgbClr val="E3E9FF"/>
        </a:accent5>
        <a:accent6>
          <a:srgbClr val="E7AFA6"/>
        </a:accent6>
        <a:hlink>
          <a:srgbClr val="FCD6FF"/>
        </a:hlink>
        <a:folHlink>
          <a:srgbClr val="D9F5BC"/>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6600"/>
        </a:dk2>
        <a:lt2>
          <a:srgbClr val="FFFFFF"/>
        </a:lt2>
        <a:accent1>
          <a:srgbClr val="FFD37A"/>
        </a:accent1>
        <a:accent2>
          <a:srgbClr val="FFC2D5"/>
        </a:accent2>
        <a:accent3>
          <a:srgbClr val="ADB8AA"/>
        </a:accent3>
        <a:accent4>
          <a:srgbClr val="DADADA"/>
        </a:accent4>
        <a:accent5>
          <a:srgbClr val="FFE6BE"/>
        </a:accent5>
        <a:accent6>
          <a:srgbClr val="E7B0C1"/>
        </a:accent6>
        <a:hlink>
          <a:srgbClr val="BDFF7A"/>
        </a:hlink>
        <a:folHlink>
          <a:srgbClr val="D6E0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78C12F"/>
        </a:accent1>
        <a:accent2>
          <a:srgbClr val="7EE01B"/>
        </a:accent2>
        <a:accent3>
          <a:srgbClr val="FFFFFF"/>
        </a:accent3>
        <a:accent4>
          <a:srgbClr val="000000"/>
        </a:accent4>
        <a:accent5>
          <a:srgbClr val="BEDDAD"/>
        </a:accent5>
        <a:accent6>
          <a:srgbClr val="72CB17"/>
        </a:accent6>
        <a:hlink>
          <a:srgbClr val="A6E06C"/>
        </a:hlink>
        <a:folHlink>
          <a:srgbClr val="ADEF6C"/>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8F071"/>
        </a:accent1>
        <a:accent2>
          <a:srgbClr val="DFE93E"/>
        </a:accent2>
        <a:accent3>
          <a:srgbClr val="FFFFFF"/>
        </a:accent3>
        <a:accent4>
          <a:srgbClr val="000000"/>
        </a:accent4>
        <a:accent5>
          <a:srgbClr val="ACF6BB"/>
        </a:accent5>
        <a:accent6>
          <a:srgbClr val="CAD337"/>
        </a:accent6>
        <a:hlink>
          <a:srgbClr val="FFD480"/>
        </a:hlink>
        <a:folHlink>
          <a:srgbClr val="B0F76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8FF"/>
        </a:accent1>
        <a:accent2>
          <a:srgbClr val="FFC1B7"/>
        </a:accent2>
        <a:accent3>
          <a:srgbClr val="FFFFFF"/>
        </a:accent3>
        <a:accent4>
          <a:srgbClr val="000000"/>
        </a:accent4>
        <a:accent5>
          <a:srgbClr val="E3E9FF"/>
        </a:accent5>
        <a:accent6>
          <a:srgbClr val="E7AFA6"/>
        </a:accent6>
        <a:hlink>
          <a:srgbClr val="FCD6FF"/>
        </a:hlink>
        <a:folHlink>
          <a:srgbClr val="D9F5BC"/>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D37A"/>
        </a:accent1>
        <a:accent2>
          <a:srgbClr val="FFC2D5"/>
        </a:accent2>
        <a:accent3>
          <a:srgbClr val="FFFFFF"/>
        </a:accent3>
        <a:accent4>
          <a:srgbClr val="000000"/>
        </a:accent4>
        <a:accent5>
          <a:srgbClr val="FFE6BE"/>
        </a:accent5>
        <a:accent6>
          <a:srgbClr val="E7B0C1"/>
        </a:accent6>
        <a:hlink>
          <a:srgbClr val="BDFF7A"/>
        </a:hlink>
        <a:folHlink>
          <a:srgbClr val="D6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6600"/>
        </a:dk2>
        <a:lt2>
          <a:srgbClr val="FFFFFF"/>
        </a:lt2>
        <a:accent1>
          <a:srgbClr val="78C12F"/>
        </a:accent1>
        <a:accent2>
          <a:srgbClr val="7EE01B"/>
        </a:accent2>
        <a:accent3>
          <a:srgbClr val="ADB8AA"/>
        </a:accent3>
        <a:accent4>
          <a:srgbClr val="DADADA"/>
        </a:accent4>
        <a:accent5>
          <a:srgbClr val="BEDDAD"/>
        </a:accent5>
        <a:accent6>
          <a:srgbClr val="72CB17"/>
        </a:accent6>
        <a:hlink>
          <a:srgbClr val="A6E06C"/>
        </a:hlink>
        <a:folHlink>
          <a:srgbClr val="ADEF6C"/>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6600"/>
        </a:dk2>
        <a:lt2>
          <a:srgbClr val="FFFFFF"/>
        </a:lt2>
        <a:accent1>
          <a:srgbClr val="28F071"/>
        </a:accent1>
        <a:accent2>
          <a:srgbClr val="DFE93E"/>
        </a:accent2>
        <a:accent3>
          <a:srgbClr val="ADB8AA"/>
        </a:accent3>
        <a:accent4>
          <a:srgbClr val="DADADA"/>
        </a:accent4>
        <a:accent5>
          <a:srgbClr val="ACF6BB"/>
        </a:accent5>
        <a:accent6>
          <a:srgbClr val="CAD337"/>
        </a:accent6>
        <a:hlink>
          <a:srgbClr val="FFD480"/>
        </a:hlink>
        <a:folHlink>
          <a:srgbClr val="B0F76A"/>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6600"/>
        </a:dk2>
        <a:lt2>
          <a:srgbClr val="FFFFFF"/>
        </a:lt2>
        <a:accent1>
          <a:srgbClr val="CDD8FF"/>
        </a:accent1>
        <a:accent2>
          <a:srgbClr val="FFC1B7"/>
        </a:accent2>
        <a:accent3>
          <a:srgbClr val="ADB8AA"/>
        </a:accent3>
        <a:accent4>
          <a:srgbClr val="DADADA"/>
        </a:accent4>
        <a:accent5>
          <a:srgbClr val="E3E9FF"/>
        </a:accent5>
        <a:accent6>
          <a:srgbClr val="E7AFA6"/>
        </a:accent6>
        <a:hlink>
          <a:srgbClr val="FCD6FF"/>
        </a:hlink>
        <a:folHlink>
          <a:srgbClr val="D9F5BC"/>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6600"/>
        </a:dk2>
        <a:lt2>
          <a:srgbClr val="FFFFFF"/>
        </a:lt2>
        <a:accent1>
          <a:srgbClr val="FFD37A"/>
        </a:accent1>
        <a:accent2>
          <a:srgbClr val="FFC2D5"/>
        </a:accent2>
        <a:accent3>
          <a:srgbClr val="ADB8AA"/>
        </a:accent3>
        <a:accent4>
          <a:srgbClr val="DADADA"/>
        </a:accent4>
        <a:accent5>
          <a:srgbClr val="FFE6BE"/>
        </a:accent5>
        <a:accent6>
          <a:srgbClr val="E7B0C1"/>
        </a:accent6>
        <a:hlink>
          <a:srgbClr val="BDFF7A"/>
        </a:hlink>
        <a:folHlink>
          <a:srgbClr val="D6E0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78C12F"/>
        </a:accent1>
        <a:accent2>
          <a:srgbClr val="7EE01B"/>
        </a:accent2>
        <a:accent3>
          <a:srgbClr val="FFFFFF"/>
        </a:accent3>
        <a:accent4>
          <a:srgbClr val="000000"/>
        </a:accent4>
        <a:accent5>
          <a:srgbClr val="BEDDAD"/>
        </a:accent5>
        <a:accent6>
          <a:srgbClr val="72CB17"/>
        </a:accent6>
        <a:hlink>
          <a:srgbClr val="A6E06C"/>
        </a:hlink>
        <a:folHlink>
          <a:srgbClr val="ADEF6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8F071"/>
        </a:accent1>
        <a:accent2>
          <a:srgbClr val="DFE93E"/>
        </a:accent2>
        <a:accent3>
          <a:srgbClr val="FFFFFF"/>
        </a:accent3>
        <a:accent4>
          <a:srgbClr val="000000"/>
        </a:accent4>
        <a:accent5>
          <a:srgbClr val="ACF6BB"/>
        </a:accent5>
        <a:accent6>
          <a:srgbClr val="CAD337"/>
        </a:accent6>
        <a:hlink>
          <a:srgbClr val="FFD480"/>
        </a:hlink>
        <a:folHlink>
          <a:srgbClr val="B0F76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8FF"/>
        </a:accent1>
        <a:accent2>
          <a:srgbClr val="FFC1B7"/>
        </a:accent2>
        <a:accent3>
          <a:srgbClr val="FFFFFF"/>
        </a:accent3>
        <a:accent4>
          <a:srgbClr val="000000"/>
        </a:accent4>
        <a:accent5>
          <a:srgbClr val="E3E9FF"/>
        </a:accent5>
        <a:accent6>
          <a:srgbClr val="E7AFA6"/>
        </a:accent6>
        <a:hlink>
          <a:srgbClr val="FCD6FF"/>
        </a:hlink>
        <a:folHlink>
          <a:srgbClr val="D9F5BC"/>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D37A"/>
        </a:accent1>
        <a:accent2>
          <a:srgbClr val="FFC2D5"/>
        </a:accent2>
        <a:accent3>
          <a:srgbClr val="FFFFFF"/>
        </a:accent3>
        <a:accent4>
          <a:srgbClr val="000000"/>
        </a:accent4>
        <a:accent5>
          <a:srgbClr val="FFE6BE"/>
        </a:accent5>
        <a:accent6>
          <a:srgbClr val="E7B0C1"/>
        </a:accent6>
        <a:hlink>
          <a:srgbClr val="BDFF7A"/>
        </a:hlink>
        <a:folHlink>
          <a:srgbClr val="D6E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ind_0078_slide</Template>
  <TotalTime>3154</TotalTime>
  <Words>1237</Words>
  <Application>Microsoft Office PowerPoint</Application>
  <PresentationFormat>On-screen Show (4:3)</PresentationFormat>
  <Paragraphs>166</Paragraphs>
  <Slides>26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Forte</vt:lpstr>
      <vt:lpstr>Harlow Solid Italic</vt:lpstr>
      <vt:lpstr>Lucida Calligraphy</vt:lpstr>
      <vt:lpstr>Lucida Fax</vt:lpstr>
      <vt:lpstr>Script MT Bold</vt:lpstr>
      <vt:lpstr>Times New Roman</vt:lpstr>
      <vt:lpstr>Wingdings</vt:lpstr>
      <vt:lpstr>ind_0078_slide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Education &amp; Public Awareness Raising </vt:lpstr>
      <vt:lpstr>Energy Can be saved by </vt:lpstr>
      <vt:lpstr>Leading Companies in Green Computing  </vt:lpstr>
      <vt:lpstr>Green Solution by IBM, Intel, &amp; Amazon  </vt:lpstr>
      <vt:lpstr>Three Types of Cloud Computing </vt:lpstr>
      <vt:lpstr>More Computing Solutions:  Computer can be used to:</vt:lpstr>
      <vt:lpstr>PowerPoint Presentation</vt:lpstr>
      <vt:lpstr>Recommended Reading &amp; Discussion </vt:lpstr>
    </vt:vector>
  </TitlesOfParts>
  <Company>S-Lab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Computing</dc:title>
  <dc:creator>Shantha Priyaranjana</dc:creator>
  <cp:lastModifiedBy>habdalla</cp:lastModifiedBy>
  <cp:revision>111</cp:revision>
  <dcterms:created xsi:type="dcterms:W3CDTF">2010-10-16T12:24:42Z</dcterms:created>
  <dcterms:modified xsi:type="dcterms:W3CDTF">2015-11-07T20:37:40Z</dcterms:modified>
</cp:coreProperties>
</file>