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97" r:id="rId6"/>
    <p:sldId id="298" r:id="rId7"/>
    <p:sldId id="260" r:id="rId8"/>
    <p:sldId id="299" r:id="rId9"/>
    <p:sldId id="261" r:id="rId10"/>
    <p:sldId id="300" r:id="rId11"/>
    <p:sldId id="262" r:id="rId12"/>
    <p:sldId id="301" r:id="rId13"/>
    <p:sldId id="263" r:id="rId14"/>
    <p:sldId id="302" r:id="rId15"/>
    <p:sldId id="303" r:id="rId16"/>
    <p:sldId id="264" r:id="rId17"/>
    <p:sldId id="26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/>
    <p:restoredTop sz="90971" autoAdjust="0"/>
  </p:normalViewPr>
  <p:slideViewPr>
    <p:cSldViewPr>
      <p:cViewPr varScale="1">
        <p:scale>
          <a:sx n="66" d="100"/>
          <a:sy n="66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18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wmf"/><Relationship Id="rId1" Type="http://schemas.openxmlformats.org/officeDocument/2006/relationships/image" Target="../media/image29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0963C-E90D-4B27-85F7-D3B1332D5E01}" type="datetimeFigureOut">
              <a:rPr lang="en-US" smtClean="0"/>
              <a:t>6/26/2012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4A9E4-E532-49FD-82DB-FAC509226C2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2B317-39E6-42A7-B274-8787B927FE2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410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F2D176-A7C8-4BD7-93F8-F750AF6BB8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9AFBF-F989-42DD-9612-A898CFEB27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7F678-2872-4390-BEE9-305717122C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7229F99-8C12-4F69-9339-C7652D991D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852904-AE82-4705-9E4C-0D93DDFF4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A5E7E-27AA-41D1-AF2F-01D76497E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37B44-2E97-4BBF-8F0F-41A557F45E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4E684-0011-4370-A5F3-5C1D6CD55E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EA1DD-55B2-4452-9635-8F12DDAB21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45E9E-4553-4FD4-843C-D3D5A4ED89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68C02-2172-4EB7-BD98-0D0A09474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50387-403E-4FD8-85FF-3D5852847B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D5BB9-BD57-4631-8A2B-AF7D4D1DCE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76CAA7-A62D-4401-A3AA-B47C16E4CE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6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Circular Motion</a:t>
            </a:r>
          </a:p>
          <a:p>
            <a:r>
              <a:rPr lang="en-US"/>
              <a:t>and</a:t>
            </a:r>
          </a:p>
          <a:p>
            <a:r>
              <a:rPr lang="en-US"/>
              <a:t>Other Applications of Newton’s Laws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286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 fast can it spin</a:t>
            </a:r>
            <a:endParaRPr lang="en-US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0"/>
            <a:ext cx="7839456" cy="227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38200" y="44958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force cause to the centripetal acceleration is  the tension in the string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257800"/>
            <a:ext cx="7696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Horizontal (Flat) Curve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/>
              <a:t>The force of static friction supplies the centripetal force</a:t>
            </a:r>
          </a:p>
          <a:p>
            <a:r>
              <a:rPr lang="en-US" sz="2400"/>
              <a:t>The maximum speed at which the car can negotiate the curve is</a:t>
            </a:r>
          </a:p>
          <a:p>
            <a:endParaRPr lang="en-US" sz="2400"/>
          </a:p>
          <a:p>
            <a:r>
              <a:rPr lang="en-US" sz="2400"/>
              <a:t>Note, this does not depend on the mass of the car</a:t>
            </a:r>
          </a:p>
        </p:txBody>
      </p:sp>
      <p:pic>
        <p:nvPicPr>
          <p:cNvPr id="10245" name="Picture 5" descr="0605.jpg                                                       00045885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0" y="2017713"/>
            <a:ext cx="2670175" cy="4114800"/>
          </a:xfrm>
          <a:noFill/>
          <a:ln/>
        </p:spPr>
      </p:pic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1752600" y="4351338"/>
          <a:ext cx="1295400" cy="517525"/>
        </p:xfrm>
        <a:graphic>
          <a:graphicData uri="http://schemas.openxmlformats.org/presentationml/2006/ole">
            <p:oleObj spid="_x0000_s10246" name="Equation" r:id="rId4" imgW="63468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28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is the maximum speed of the car?</a:t>
            </a:r>
            <a:endParaRPr lang="en-US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19200"/>
            <a:ext cx="7543800" cy="184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14400" y="327660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The static friction force  enable the car to move round the circular path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036454"/>
            <a:ext cx="1600200" cy="81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76800"/>
            <a:ext cx="597323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841897"/>
            <a:ext cx="2971800" cy="101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 descr="0605.jpg                                                       00045885smeagol                        B7464D7A: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473825" y="2743200"/>
            <a:ext cx="2670175" cy="4114800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Banked Curve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17713"/>
            <a:ext cx="4306888" cy="4114800"/>
          </a:xfrm>
        </p:spPr>
        <p:txBody>
          <a:bodyPr/>
          <a:lstStyle/>
          <a:p>
            <a:r>
              <a:rPr lang="en-US" sz="2800"/>
              <a:t>These are designed with friction equaling zero</a:t>
            </a:r>
          </a:p>
          <a:p>
            <a:r>
              <a:rPr lang="en-US" sz="2800"/>
              <a:t>There is a component of the normal force that supplies the centripetal force</a:t>
            </a:r>
          </a:p>
          <a:p>
            <a:endParaRPr lang="en-US" sz="2800"/>
          </a:p>
        </p:txBody>
      </p:sp>
      <p:pic>
        <p:nvPicPr>
          <p:cNvPr id="11269" name="Picture 5" descr="0606.jpg                                                       00045885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49875" y="2017713"/>
            <a:ext cx="3400425" cy="4114800"/>
          </a:xfrm>
          <a:noFill/>
          <a:ln/>
        </p:spPr>
      </p:pic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1524000" y="5257800"/>
          <a:ext cx="1357313" cy="895350"/>
        </p:xfrm>
        <a:graphic>
          <a:graphicData uri="http://schemas.openxmlformats.org/presentationml/2006/ole">
            <p:oleObj spid="_x0000_s11270" name="Equation" r:id="rId4" imgW="67284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1524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Bank Exit Ramp</a:t>
            </a:r>
            <a:endParaRPr lang="en-US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0"/>
            <a:ext cx="792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983812"/>
            <a:ext cx="2898140" cy="287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038600"/>
            <a:ext cx="565882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0606.jpg                                                       00045885smeagol                        B7464D7A: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553200" y="3962400"/>
            <a:ext cx="2171182" cy="262731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63050"/>
            <a:ext cx="7543800" cy="567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5867400"/>
            <a:ext cx="60674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Loop-the-Loop</a:t>
            </a:r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This is an example of a vertical circle</a:t>
            </a:r>
          </a:p>
          <a:p>
            <a:r>
              <a:rPr lang="en-US" sz="2800"/>
              <a:t>At the bottom of the loop (b), the upward force experienced by the object is greater than its weight</a:t>
            </a:r>
          </a:p>
          <a:p>
            <a:endParaRPr lang="en-US" sz="2800"/>
          </a:p>
        </p:txBody>
      </p:sp>
      <p:graphicFrame>
        <p:nvGraphicFramePr>
          <p:cNvPr id="12299" name="Object 11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815013" y="2017713"/>
          <a:ext cx="2468562" cy="4114800"/>
        </p:xfrm>
        <a:graphic>
          <a:graphicData uri="http://schemas.openxmlformats.org/presentationml/2006/ole">
            <p:oleObj spid="_x0000_s12299" name="Photo Editor Photo" r:id="rId3" imgW="28444" imgH="47518" progId="MSPhotoEd.3">
              <p:embed/>
            </p:oleObj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1828800" y="5280025"/>
          <a:ext cx="2011363" cy="850900"/>
        </p:xfrm>
        <a:graphic>
          <a:graphicData uri="http://schemas.openxmlformats.org/presentationml/2006/ole">
            <p:oleObj spid="_x0000_s12294" name="Equation" r:id="rId4" imgW="1143000" imgH="482400" progId="Equation.DSMT4">
              <p:embed/>
            </p:oleObj>
          </a:graphicData>
        </a:graphic>
      </p:graphicFrame>
      <p:graphicFrame>
        <p:nvGraphicFramePr>
          <p:cNvPr id="12301" name="Object 13"/>
          <p:cNvGraphicFramePr>
            <a:graphicFrameLocks noChangeAspect="1"/>
          </p:cNvGraphicFramePr>
          <p:nvPr/>
        </p:nvGraphicFramePr>
        <p:xfrm flipH="1">
          <a:off x="5029200" y="2514600"/>
          <a:ext cx="3810000" cy="3351213"/>
        </p:xfrm>
        <a:graphic>
          <a:graphicData uri="http://schemas.openxmlformats.org/presentationml/2006/ole">
            <p:oleObj spid="_x0000_s12301" name="Photo Editor Photo" r:id="rId5" imgW="7744906" imgH="6811326" progId="MSPhotoEd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Loop-the-Loop, Part 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At the top of the circle (c), the force exerted on the object is less than its weight</a:t>
            </a:r>
          </a:p>
          <a:p>
            <a:endParaRPr lang="en-US" sz="2800"/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145088" y="2381250"/>
          <a:ext cx="3810000" cy="3387725"/>
        </p:xfrm>
        <a:graphic>
          <a:graphicData uri="http://schemas.openxmlformats.org/presentationml/2006/ole">
            <p:oleObj spid="_x0000_s13316" name="Photo Editor Photo" r:id="rId3" imgW="7571429" imgH="6733333" progId="MSPhotoEd.3">
              <p:embed/>
            </p:oleObj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1752600" y="4284663"/>
          <a:ext cx="2209800" cy="944562"/>
        </p:xfrm>
        <a:graphic>
          <a:graphicData uri="http://schemas.openxmlformats.org/presentationml/2006/ole">
            <p:oleObj spid="_x0000_s13317" name="Equation" r:id="rId4" imgW="1130040" imgH="482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Uniform Circular Motion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17713"/>
            <a:ext cx="4572000" cy="4114800"/>
          </a:xfrm>
        </p:spPr>
        <p:txBody>
          <a:bodyPr/>
          <a:lstStyle/>
          <a:p>
            <a:r>
              <a:rPr lang="en-US" sz="2800"/>
              <a:t>A force, </a:t>
            </a:r>
            <a:r>
              <a:rPr lang="en-US" sz="2800" b="1"/>
              <a:t>F</a:t>
            </a:r>
            <a:r>
              <a:rPr lang="en-US" sz="2800" i="1" baseline="-25000"/>
              <a:t>r </a:t>
            </a:r>
            <a:r>
              <a:rPr lang="en-US" sz="2800"/>
              <a:t>, is directed toward the center of the circle</a:t>
            </a:r>
          </a:p>
          <a:p>
            <a:r>
              <a:rPr lang="en-US" sz="2800"/>
              <a:t>This force is associated with an acceleration, </a:t>
            </a:r>
            <a:r>
              <a:rPr lang="en-US" sz="2800" b="1"/>
              <a:t>a</a:t>
            </a:r>
            <a:r>
              <a:rPr lang="en-US" sz="2800" i="1" baseline="-25000"/>
              <a:t>c</a:t>
            </a:r>
            <a:endParaRPr lang="en-US" sz="2800" i="1"/>
          </a:p>
          <a:p>
            <a:r>
              <a:rPr lang="en-US" sz="2800"/>
              <a:t>Applying Newton’s Second Law along the radial direction gives</a:t>
            </a:r>
          </a:p>
        </p:txBody>
      </p:sp>
      <p:pic>
        <p:nvPicPr>
          <p:cNvPr id="5125" name="Picture 5" descr="0601.jpg                                                       00045885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5088" y="2149475"/>
            <a:ext cx="3810000" cy="3851275"/>
          </a:xfrm>
          <a:noFill/>
          <a:ln/>
        </p:spPr>
      </p:pic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1512888" y="5730875"/>
          <a:ext cx="2157412" cy="765175"/>
        </p:xfrm>
        <a:graphic>
          <a:graphicData uri="http://schemas.openxmlformats.org/presentationml/2006/ole">
            <p:oleObj spid="_x0000_s5126" name="Equation" r:id="rId4" imgW="1180800" imgH="419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Uniform Circular Motion, cont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17713"/>
            <a:ext cx="4306888" cy="4459287"/>
          </a:xfrm>
        </p:spPr>
        <p:txBody>
          <a:bodyPr/>
          <a:lstStyle/>
          <a:p>
            <a:r>
              <a:rPr lang="en-US" sz="2400"/>
              <a:t>A force causing a centripetal acceleration acts toward the center of the circle</a:t>
            </a:r>
          </a:p>
          <a:p>
            <a:r>
              <a:rPr lang="en-US" sz="2400"/>
              <a:t>It causes a change in the direction of the velocity vector</a:t>
            </a:r>
          </a:p>
          <a:p>
            <a:r>
              <a:rPr lang="en-US" sz="2400"/>
              <a:t>If the force vanishes, the object would move in a straight-line path tangent to the circle</a:t>
            </a:r>
          </a:p>
        </p:txBody>
      </p:sp>
      <p:pic>
        <p:nvPicPr>
          <p:cNvPr id="1029" name="Picture 5" descr="0602.jpg                                                       00045885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70500" y="2017713"/>
            <a:ext cx="3559175" cy="4114800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Centripetal Force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force causing the centripetal acceleration is sometimes called the </a:t>
            </a:r>
            <a:r>
              <a:rPr lang="en-US" b="1" i="1"/>
              <a:t>centripetal force</a:t>
            </a:r>
            <a:endParaRPr lang="en-US"/>
          </a:p>
          <a:p>
            <a:r>
              <a:rPr lang="en-US"/>
              <a:t>This is not a new force, it is a new </a:t>
            </a:r>
            <a:r>
              <a:rPr lang="en-US" i="1"/>
              <a:t>role</a:t>
            </a:r>
            <a:r>
              <a:rPr lang="en-US"/>
              <a:t> for a force</a:t>
            </a:r>
          </a:p>
          <a:p>
            <a:r>
              <a:rPr lang="en-US"/>
              <a:t>It is a force </a:t>
            </a:r>
            <a:r>
              <a:rPr lang="en-US" i="1"/>
              <a:t>acting in the role of a force that causes a circular motion</a:t>
            </a:r>
            <a:endParaRPr lang="en-US" b="1" i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28601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Forces that causes centripetal acceleration</a:t>
            </a:r>
            <a:endParaRPr lang="en-US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19050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33CC"/>
                </a:solidFill>
              </a:rPr>
              <a:t>We are familiar with different types of forces such as </a:t>
            </a:r>
          </a:p>
          <a:p>
            <a:r>
              <a:rPr lang="en-US" sz="2400" i="1" dirty="0" smtClean="0">
                <a:solidFill>
                  <a:srgbClr val="C00000"/>
                </a:solidFill>
              </a:rPr>
              <a:t>Gravity, friction, normal forces and tension</a:t>
            </a:r>
            <a:r>
              <a:rPr lang="en-US" sz="2400" i="1" dirty="0" smtClean="0">
                <a:solidFill>
                  <a:srgbClr val="0033CC"/>
                </a:solidFill>
              </a:rPr>
              <a:t> etc</a:t>
            </a:r>
            <a:r>
              <a:rPr lang="en-US" sz="2400" i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US" sz="2400" b="1" dirty="0" smtClean="0">
                <a:solidFill>
                  <a:srgbClr val="7030A0"/>
                </a:solidFill>
              </a:rPr>
              <a:t>Should we add centripetal  forces in this list?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40386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33CC"/>
                </a:solidFill>
              </a:rPr>
              <a:t>Answer: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No,  </a:t>
            </a:r>
            <a:r>
              <a:rPr lang="en-US" sz="2400" dirty="0" smtClean="0">
                <a:solidFill>
                  <a:srgbClr val="0033CC"/>
                </a:solidFill>
              </a:rPr>
              <a:t>It is not new kind of force.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95300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 common mistake in the free body diagram is to draw all usual forces and then to add another vector for the centripetal force.</a:t>
            </a: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But it is not a separate force---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is simply one or more familiar forces that causes circular motion</a:t>
            </a:r>
            <a:endParaRPr lang="en-US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28600"/>
            <a:ext cx="655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</a:t>
            </a:r>
            <a:endParaRPr lang="en-US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1430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33CC"/>
                </a:solidFill>
              </a:rPr>
              <a:t>Motion of the earth around the sun:      </a:t>
            </a:r>
            <a:r>
              <a:rPr lang="en-US" sz="2000" i="1" dirty="0" smtClean="0">
                <a:solidFill>
                  <a:srgbClr val="C00000"/>
                </a:solidFill>
              </a:rPr>
              <a:t>Gravitational force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13360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33CC"/>
                </a:solidFill>
              </a:rPr>
              <a:t>An Object sitting on rotating turn table:</a:t>
            </a:r>
            <a:r>
              <a:rPr lang="en-US" sz="2400" dirty="0" smtClean="0">
                <a:solidFill>
                  <a:srgbClr val="C00000"/>
                </a:solidFill>
              </a:rPr>
              <a:t>   </a:t>
            </a:r>
            <a:r>
              <a:rPr lang="en-US" sz="2400" i="1" dirty="0" smtClean="0">
                <a:solidFill>
                  <a:srgbClr val="C00000"/>
                </a:solidFill>
              </a:rPr>
              <a:t>Friction force</a:t>
            </a:r>
            <a:endParaRPr lang="en-US" sz="2400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3048000"/>
            <a:ext cx="792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33CC"/>
                </a:solidFill>
              </a:rPr>
              <a:t>The rock whirled horizontally on the end of string:    </a:t>
            </a:r>
            <a:r>
              <a:rPr lang="en-US" sz="2000" i="1" dirty="0" smtClean="0">
                <a:solidFill>
                  <a:srgbClr val="C00000"/>
                </a:solidFill>
              </a:rPr>
              <a:t>Tension in the string</a:t>
            </a:r>
            <a:endParaRPr lang="en-US" sz="2000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39624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33CC"/>
                </a:solidFill>
              </a:rPr>
              <a:t>For an amusement-park Patron pressed against the inner wall of rapidly rotating room:      </a:t>
            </a:r>
            <a:r>
              <a:rPr lang="en-US" sz="2000" i="1" dirty="0" smtClean="0">
                <a:solidFill>
                  <a:srgbClr val="C00000"/>
                </a:solidFill>
              </a:rPr>
              <a:t>normal force exerted by the wall</a:t>
            </a:r>
            <a:endParaRPr lang="en-US" sz="20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Conical Pendulum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object is in equilibrium in the vertical direction and undergoes uniform circular motion in the horizontal direction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 i="1"/>
              <a:t>v</a:t>
            </a:r>
            <a:r>
              <a:rPr lang="en-US" sz="2800"/>
              <a:t> is independent of </a:t>
            </a:r>
            <a:r>
              <a:rPr lang="en-US" sz="2800" i="1"/>
              <a:t>m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  <p:pic>
        <p:nvPicPr>
          <p:cNvPr id="8197" name="Picture 5" descr=" 0604a.jpg                                                      00045885smeagol                        B7464D7A: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76863" y="2017713"/>
            <a:ext cx="3346450" cy="4114800"/>
          </a:xfrm>
          <a:noFill/>
          <a:ln/>
        </p:spPr>
      </p:pic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1676400" y="4760913"/>
          <a:ext cx="2438400" cy="519112"/>
        </p:xfrm>
        <a:graphic>
          <a:graphicData uri="http://schemas.openxmlformats.org/presentationml/2006/ole">
            <p:oleObj spid="_x0000_s8198" name="Equation" r:id="rId4" imgW="1193760" imgH="253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1524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conical Pendulum</a:t>
            </a:r>
            <a:endParaRPr lang="en-US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990600"/>
            <a:ext cx="7435521" cy="137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200400"/>
            <a:ext cx="444999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6061793"/>
            <a:ext cx="4572000" cy="56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1" y="2684928"/>
            <a:ext cx="2590800" cy="51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3429000"/>
            <a:ext cx="3333744" cy="55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4267200"/>
            <a:ext cx="3962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Motion in a Horizontal Circle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speed at which the object moves depends on the mass of the object and the tension in the cord</a:t>
            </a:r>
          </a:p>
          <a:p>
            <a:r>
              <a:rPr lang="en-US"/>
              <a:t>The centripetal force is supplied by the tension</a:t>
            </a:r>
          </a:p>
          <a:p>
            <a:endParaRPr lang="en-US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2057400" y="4876800"/>
          <a:ext cx="1371600" cy="1090613"/>
        </p:xfrm>
        <a:graphic>
          <a:graphicData uri="http://schemas.openxmlformats.org/presentationml/2006/ole">
            <p:oleObj spid="_x0000_s9220" name="Equation" r:id="rId3" imgW="55872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394</TotalTime>
  <Words>501</Words>
  <Application>Microsoft Office PowerPoint</Application>
  <PresentationFormat>On-screen Show (4:3)</PresentationFormat>
  <Paragraphs>55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Times New Roman</vt:lpstr>
      <vt:lpstr>Tahoma</vt:lpstr>
      <vt:lpstr>Wingdings</vt:lpstr>
      <vt:lpstr>Symbol</vt:lpstr>
      <vt:lpstr>Blends</vt:lpstr>
      <vt:lpstr>MathType 5.0 Equation</vt:lpstr>
      <vt:lpstr>Microsoft Photo Editor 3.0 Photo</vt:lpstr>
      <vt:lpstr>Chapter 6</vt:lpstr>
      <vt:lpstr>Uniform Circular Motion</vt:lpstr>
      <vt:lpstr>Uniform Circular Motion, cont</vt:lpstr>
      <vt:lpstr>Centripetal Force</vt:lpstr>
      <vt:lpstr>Slide 5</vt:lpstr>
      <vt:lpstr>Slide 6</vt:lpstr>
      <vt:lpstr>Conical Pendulum</vt:lpstr>
      <vt:lpstr>Slide 8</vt:lpstr>
      <vt:lpstr>Motion in a Horizontal Circle</vt:lpstr>
      <vt:lpstr>Slide 10</vt:lpstr>
      <vt:lpstr>Horizontal (Flat) Curve</vt:lpstr>
      <vt:lpstr>Slide 12</vt:lpstr>
      <vt:lpstr>Banked Curve</vt:lpstr>
      <vt:lpstr>Slide 14</vt:lpstr>
      <vt:lpstr>Slide 15</vt:lpstr>
      <vt:lpstr>Loop-the-Loop</vt:lpstr>
      <vt:lpstr>Loop-the-Loop, Part 2</vt:lpstr>
    </vt:vector>
  </TitlesOfParts>
  <Company>Next Step Program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Marilyn Akins</dc:creator>
  <cp:lastModifiedBy>Shahabuddin</cp:lastModifiedBy>
  <cp:revision>15</cp:revision>
  <dcterms:created xsi:type="dcterms:W3CDTF">2003-09-14T22:55:30Z</dcterms:created>
  <dcterms:modified xsi:type="dcterms:W3CDTF">2012-06-26T19:30:15Z</dcterms:modified>
</cp:coreProperties>
</file>