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9"/>
  </p:notesMasterIdLst>
  <p:handoutMasterIdLst>
    <p:handoutMasterId r:id="rId50"/>
  </p:handoutMasterIdLst>
  <p:sldIdLst>
    <p:sldId id="256" r:id="rId2"/>
    <p:sldId id="257" r:id="rId3"/>
    <p:sldId id="259" r:id="rId4"/>
    <p:sldId id="260" r:id="rId5"/>
    <p:sldId id="261" r:id="rId6"/>
    <p:sldId id="262" r:id="rId7"/>
    <p:sldId id="263" r:id="rId8"/>
    <p:sldId id="264" r:id="rId9"/>
    <p:sldId id="265" r:id="rId10"/>
    <p:sldId id="266" r:id="rId11"/>
    <p:sldId id="267" r:id="rId12"/>
    <p:sldId id="270" r:id="rId13"/>
    <p:sldId id="271"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90" r:id="rId31"/>
    <p:sldId id="291" r:id="rId32"/>
    <p:sldId id="292" r:id="rId33"/>
    <p:sldId id="293" r:id="rId34"/>
    <p:sldId id="294" r:id="rId35"/>
    <p:sldId id="295" r:id="rId36"/>
    <p:sldId id="296" r:id="rId37"/>
    <p:sldId id="297" r:id="rId38"/>
    <p:sldId id="298" r:id="rId39"/>
    <p:sldId id="299" r:id="rId40"/>
    <p:sldId id="300" r:id="rId41"/>
    <p:sldId id="302" r:id="rId42"/>
    <p:sldId id="301" r:id="rId43"/>
    <p:sldId id="303" r:id="rId44"/>
    <p:sldId id="304" r:id="rId45"/>
    <p:sldId id="305" r:id="rId46"/>
    <p:sldId id="306" r:id="rId47"/>
    <p:sldId id="307"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9314" autoAdjust="0"/>
  </p:normalViewPr>
  <p:slideViewPr>
    <p:cSldViewPr>
      <p:cViewPr>
        <p:scale>
          <a:sx n="80" d="100"/>
          <a:sy n="80" d="100"/>
        </p:scale>
        <p:origin x="-594" y="-40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AB621C-20B1-4E96-9059-1DEFEE22B6E5}" type="datetimeFigureOut">
              <a:rPr lang="en-US" smtClean="0"/>
              <a:pPr/>
              <a:t>10/26/2014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Slides Prof. Dr Ali M Alsamhan</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502C679-0BDB-4AA3-A10F-B57A0D96E388}"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60E8BA-99BD-4099-B7E4-944CC6C6FA09}" type="datetimeFigureOut">
              <a:rPr lang="en-US" smtClean="0"/>
              <a:pPr/>
              <a:t>10/26/2014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Slides Prof. Dr Ali M Alsamhan</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62C16C-1078-4DFD-ABB6-41F1EF197E37}"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0F81D2B-382B-4A62-991A-BD063EEA6B9B}" type="datetime1">
              <a:rPr lang="en-US" smtClean="0"/>
              <a:pPr/>
              <a:t>10/26/2014</a:t>
            </a:fld>
            <a:endParaRPr lang="en-US"/>
          </a:p>
        </p:txBody>
      </p:sp>
      <p:sp>
        <p:nvSpPr>
          <p:cNvPr id="5" name="Footer Placeholder 4"/>
          <p:cNvSpPr>
            <a:spLocks noGrp="1"/>
          </p:cNvSpPr>
          <p:nvPr>
            <p:ph type="ftr" sz="quarter" idx="11"/>
          </p:nvPr>
        </p:nvSpPr>
        <p:spPr/>
        <p:txBody>
          <a:bodyPr/>
          <a:lstStyle/>
          <a:p>
            <a:r>
              <a:rPr lang="en-US" smtClean="0"/>
              <a:t>Chapter 6: Joining Process of Solid Materials - IE252</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3E132D-9D77-4B19-8D36-831D20202862}" type="datetime1">
              <a:rPr lang="en-US" smtClean="0"/>
              <a:pPr/>
              <a:t>10/26/2014</a:t>
            </a:fld>
            <a:endParaRPr lang="en-US"/>
          </a:p>
        </p:txBody>
      </p:sp>
      <p:sp>
        <p:nvSpPr>
          <p:cNvPr id="5" name="Footer Placeholder 4"/>
          <p:cNvSpPr>
            <a:spLocks noGrp="1"/>
          </p:cNvSpPr>
          <p:nvPr>
            <p:ph type="ftr" sz="quarter" idx="11"/>
          </p:nvPr>
        </p:nvSpPr>
        <p:spPr/>
        <p:txBody>
          <a:bodyPr/>
          <a:lstStyle/>
          <a:p>
            <a:r>
              <a:rPr lang="en-US" smtClean="0"/>
              <a:t>Chapter 6: Joining Process of Solid Materials - IE252</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DA34B7-A6FE-47AF-88B7-EE5B901639DE}" type="datetime1">
              <a:rPr lang="en-US" smtClean="0"/>
              <a:pPr/>
              <a:t>10/26/2014</a:t>
            </a:fld>
            <a:endParaRPr lang="en-US"/>
          </a:p>
        </p:txBody>
      </p:sp>
      <p:sp>
        <p:nvSpPr>
          <p:cNvPr id="5" name="Footer Placeholder 4"/>
          <p:cNvSpPr>
            <a:spLocks noGrp="1"/>
          </p:cNvSpPr>
          <p:nvPr>
            <p:ph type="ftr" sz="quarter" idx="11"/>
          </p:nvPr>
        </p:nvSpPr>
        <p:spPr/>
        <p:txBody>
          <a:bodyPr/>
          <a:lstStyle/>
          <a:p>
            <a:r>
              <a:rPr lang="en-US" smtClean="0"/>
              <a:t>Chapter 6: Joining Process of Solid Materials - IE252</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81046B-018D-4CD6-9662-A12A01521AFD}" type="datetime1">
              <a:rPr lang="en-US" smtClean="0"/>
              <a:pPr/>
              <a:t>10/26/2014</a:t>
            </a:fld>
            <a:endParaRPr lang="en-US"/>
          </a:p>
        </p:txBody>
      </p:sp>
      <p:sp>
        <p:nvSpPr>
          <p:cNvPr id="5" name="Footer Placeholder 4"/>
          <p:cNvSpPr>
            <a:spLocks noGrp="1"/>
          </p:cNvSpPr>
          <p:nvPr>
            <p:ph type="ftr" sz="quarter" idx="11"/>
          </p:nvPr>
        </p:nvSpPr>
        <p:spPr/>
        <p:txBody>
          <a:bodyPr/>
          <a:lstStyle/>
          <a:p>
            <a:r>
              <a:rPr lang="en-US" smtClean="0"/>
              <a:t>Chapter 6: Joining Process of Solid Materials - IE252</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4DC5AB-BB7B-489F-A5D0-D6B6851FA580}" type="datetime1">
              <a:rPr lang="en-US" smtClean="0"/>
              <a:pPr/>
              <a:t>10/26/2014</a:t>
            </a:fld>
            <a:endParaRPr lang="en-US"/>
          </a:p>
        </p:txBody>
      </p:sp>
      <p:sp>
        <p:nvSpPr>
          <p:cNvPr id="5" name="Footer Placeholder 4"/>
          <p:cNvSpPr>
            <a:spLocks noGrp="1"/>
          </p:cNvSpPr>
          <p:nvPr>
            <p:ph type="ftr" sz="quarter" idx="11"/>
          </p:nvPr>
        </p:nvSpPr>
        <p:spPr/>
        <p:txBody>
          <a:bodyPr/>
          <a:lstStyle/>
          <a:p>
            <a:r>
              <a:rPr lang="en-US" smtClean="0"/>
              <a:t>Chapter 6: Joining Process of Solid Materials - IE252</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215796F-49D5-4AEC-A536-71C51A5A2D1C}" type="datetime1">
              <a:rPr lang="en-US" smtClean="0"/>
              <a:pPr/>
              <a:t>10/26/2014</a:t>
            </a:fld>
            <a:endParaRPr lang="en-US"/>
          </a:p>
        </p:txBody>
      </p:sp>
      <p:sp>
        <p:nvSpPr>
          <p:cNvPr id="6" name="Footer Placeholder 5"/>
          <p:cNvSpPr>
            <a:spLocks noGrp="1"/>
          </p:cNvSpPr>
          <p:nvPr>
            <p:ph type="ftr" sz="quarter" idx="11"/>
          </p:nvPr>
        </p:nvSpPr>
        <p:spPr/>
        <p:txBody>
          <a:bodyPr/>
          <a:lstStyle/>
          <a:p>
            <a:r>
              <a:rPr lang="en-US" smtClean="0"/>
              <a:t>Chapter 6: Joining Process of Solid Materials - IE252</a:t>
            </a:r>
            <a:endParaRPr lang="en-US"/>
          </a:p>
        </p:txBody>
      </p:sp>
      <p:sp>
        <p:nvSpPr>
          <p:cNvPr id="7" name="Slide Number Placeholder 6"/>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9D86F3C-0186-4BB1-9C01-E48BC7740A4F}"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smtClean="0"/>
              <a:t>Chapter 6: Joining Process of Solid Materials - IE252</a:t>
            </a:r>
            <a:endParaRPr lang="en-US"/>
          </a:p>
        </p:txBody>
      </p:sp>
      <p:sp>
        <p:nvSpPr>
          <p:cNvPr id="9" name="Slide Number Placeholder 8"/>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C7C53A-B4CD-41CB-924A-FD53EA2DECEF}" type="datetime1">
              <a:rPr lang="en-US" smtClean="0"/>
              <a:pPr/>
              <a:t>10/26/2014</a:t>
            </a:fld>
            <a:endParaRPr lang="en-US"/>
          </a:p>
        </p:txBody>
      </p:sp>
      <p:sp>
        <p:nvSpPr>
          <p:cNvPr id="4" name="Footer Placeholder 3"/>
          <p:cNvSpPr>
            <a:spLocks noGrp="1"/>
          </p:cNvSpPr>
          <p:nvPr>
            <p:ph type="ftr" sz="quarter" idx="11"/>
          </p:nvPr>
        </p:nvSpPr>
        <p:spPr/>
        <p:txBody>
          <a:bodyPr/>
          <a:lstStyle/>
          <a:p>
            <a:r>
              <a:rPr lang="en-US" smtClean="0"/>
              <a:t>Chapter 6: Joining Process of Solid Materials - IE252</a:t>
            </a:r>
            <a:endParaRPr lang="en-US"/>
          </a:p>
        </p:txBody>
      </p:sp>
      <p:sp>
        <p:nvSpPr>
          <p:cNvPr id="5" name="Slide Number Placeholder 4"/>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030D6F-1727-43FB-B2B2-4EAA9DAF2D21}" type="datetime1">
              <a:rPr lang="en-US" smtClean="0"/>
              <a:pPr/>
              <a:t>10/26/2014</a:t>
            </a:fld>
            <a:endParaRPr lang="en-US"/>
          </a:p>
        </p:txBody>
      </p:sp>
      <p:sp>
        <p:nvSpPr>
          <p:cNvPr id="3" name="Footer Placeholder 2"/>
          <p:cNvSpPr>
            <a:spLocks noGrp="1"/>
          </p:cNvSpPr>
          <p:nvPr>
            <p:ph type="ftr" sz="quarter" idx="11"/>
          </p:nvPr>
        </p:nvSpPr>
        <p:spPr/>
        <p:txBody>
          <a:bodyPr/>
          <a:lstStyle/>
          <a:p>
            <a:r>
              <a:rPr lang="en-US" smtClean="0"/>
              <a:t>Chapter 6: Joining Process of Solid Materials - IE252</a:t>
            </a:r>
            <a:endParaRPr lang="en-US"/>
          </a:p>
        </p:txBody>
      </p:sp>
      <p:sp>
        <p:nvSpPr>
          <p:cNvPr id="4" name="Slide Number Placeholder 3"/>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C1347C-86C2-492C-8D23-5257E99B4EA7}" type="datetime1">
              <a:rPr lang="en-US" smtClean="0"/>
              <a:pPr/>
              <a:t>10/26/2014</a:t>
            </a:fld>
            <a:endParaRPr lang="en-US"/>
          </a:p>
        </p:txBody>
      </p:sp>
      <p:sp>
        <p:nvSpPr>
          <p:cNvPr id="6" name="Footer Placeholder 5"/>
          <p:cNvSpPr>
            <a:spLocks noGrp="1"/>
          </p:cNvSpPr>
          <p:nvPr>
            <p:ph type="ftr" sz="quarter" idx="11"/>
          </p:nvPr>
        </p:nvSpPr>
        <p:spPr/>
        <p:txBody>
          <a:bodyPr/>
          <a:lstStyle/>
          <a:p>
            <a:r>
              <a:rPr lang="en-US" smtClean="0"/>
              <a:t>Chapter 6: Joining Process of Solid Materials - IE252</a:t>
            </a:r>
            <a:endParaRPr lang="en-US"/>
          </a:p>
        </p:txBody>
      </p:sp>
      <p:sp>
        <p:nvSpPr>
          <p:cNvPr id="7" name="Slide Number Placeholder 6"/>
          <p:cNvSpPr>
            <a:spLocks noGrp="1"/>
          </p:cNvSpPr>
          <p:nvPr>
            <p:ph type="sldNum" sz="quarter" idx="12"/>
          </p:nvPr>
        </p:nvSpPr>
        <p:spPr/>
        <p:txBody>
          <a:bodyPr/>
          <a:lstStyle/>
          <a:p>
            <a:fld id="{52102C6B-3D02-4064-9A4B-6A3BCBC92CB2}"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DA309C42-5462-4560-B3E0-3603AD58E1B6}" type="datetime1">
              <a:rPr lang="en-US" smtClean="0"/>
              <a:pPr/>
              <a:t>10/26/2014</a:t>
            </a:fld>
            <a:endParaRPr lang="en-US"/>
          </a:p>
        </p:txBody>
      </p:sp>
      <p:sp>
        <p:nvSpPr>
          <p:cNvPr id="9" name="Slide Number Placeholder 8"/>
          <p:cNvSpPr>
            <a:spLocks noGrp="1"/>
          </p:cNvSpPr>
          <p:nvPr>
            <p:ph type="sldNum" sz="quarter" idx="11"/>
          </p:nvPr>
        </p:nvSpPr>
        <p:spPr/>
        <p:txBody>
          <a:bodyPr/>
          <a:lstStyle/>
          <a:p>
            <a:fld id="{52102C6B-3D02-4064-9A4B-6A3BCBC92CB2}" type="slidenum">
              <a:rPr lang="en-US" smtClean="0"/>
              <a:pPr/>
              <a:t>‹#›</a:t>
            </a:fld>
            <a:endParaRPr lang="en-US"/>
          </a:p>
        </p:txBody>
      </p:sp>
      <p:sp>
        <p:nvSpPr>
          <p:cNvPr id="10" name="Footer Placeholder 9"/>
          <p:cNvSpPr>
            <a:spLocks noGrp="1"/>
          </p:cNvSpPr>
          <p:nvPr>
            <p:ph type="ftr" sz="quarter" idx="12"/>
          </p:nvPr>
        </p:nvSpPr>
        <p:spPr/>
        <p:txBody>
          <a:bodyPr/>
          <a:lstStyle/>
          <a:p>
            <a:r>
              <a:rPr lang="en-US" smtClean="0"/>
              <a:t>Chapter 6: Joining Process of Solid Materials - IE252</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2102C6B-3D02-4064-9A4B-6A3BCBC92CB2}"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Chapter 6: Joining Process of Solid Materials - IE252</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30C9013-100E-4AB4-9039-04899FACCF3D}" type="datetime1">
              <a:rPr lang="en-US" smtClean="0"/>
              <a:pPr/>
              <a:t>10/26/2014</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hyperlink" Target="http://www.antec.com.au/media/products/images/stud_welding/arc_studs_main.jpg" TargetMode="External"/><Relationship Id="rId7" Type="http://schemas.openxmlformats.org/officeDocument/2006/relationships/hyperlink" Target="http://www.google.com.sa/url?url=http://www.soyer-shop.de/gb/shop/news/archiv/hz-1-soyer-weld-stud/index.html&amp;rct=j&amp;frm=1&amp;q=&amp;esrc=s&amp;sa=U&amp;ei=HN1FVKShF5DlaqL7gJAJ&amp;ved=0CDQQ9QEwEA&amp;usg=AFQjCNEXoFSPcrbdplEtpgDivl_g7yqCrg"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hyperlink" Target="http://www.google.com.sa/url?url=http://www.antec.com.au/products/all/industry/category/arc-studs&amp;rct=j&amp;frm=1&amp;q=&amp;esrc=s&amp;sa=U&amp;ei=HN1FVKShF5DlaqL7gJAJ&amp;ved=0CCwQ9QEwDA&amp;usg=AFQjCNFwXcQrs4yUVSq6b61ryVZEqpFtsg" TargetMode="Externa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hyperlink" Target="http://en.wikipedia.org/wiki/File:SMAW.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hyperlink" Target="http://imgite.com/"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37.jpeg"/><Relationship Id="rId11" Type="http://schemas.openxmlformats.org/officeDocument/2006/relationships/image" Target="../media/image42.jpeg"/><Relationship Id="rId5" Type="http://schemas.openxmlformats.org/officeDocument/2006/relationships/image" Target="../media/image36.jpeg"/><Relationship Id="rId10" Type="http://schemas.openxmlformats.org/officeDocument/2006/relationships/image" Target="../media/image41.jpeg"/><Relationship Id="rId4" Type="http://schemas.openxmlformats.org/officeDocument/2006/relationships/image" Target="../media/image35.jpeg"/><Relationship Id="rId9" Type="http://schemas.openxmlformats.org/officeDocument/2006/relationships/image" Target="../media/image40.jpeg"/></Relationships>
</file>

<file path=ppt/slides/_rels/slide23.xml.rels><?xml version="1.0" encoding="UTF-8" standalone="yes"?>
<Relationships xmlns="http://schemas.openxmlformats.org/package/2006/relationships"><Relationship Id="rId3" Type="http://schemas.openxmlformats.org/officeDocument/2006/relationships/hyperlink" Target="http://www.substech.com/dokuwiki/lib/exe/detail.php?id=resistance_welding_rw&amp;cache=cache&amp;media=spot_welding.png&amp;DokuWiki=1e0b15a88332ce5847adb832cfe00df8" TargetMode="External"/><Relationship Id="rId7"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hyperlink" Target="http://www.substech.com/dokuwiki/lib/exe/detail.php?id=resistance_welding_rw&amp;cache=cache&amp;media=flash_welding.png&amp;DokuWiki=1e0b15a88332ce5847adb832cfe00df8" TargetMode="Externa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hyperlink" Target="http://www.substech.com/dokuwiki/lib/exe/detail.php?id=resistance_welding_rw&amp;cache=cache&amp;media=butt_welding.png&amp;DokuWiki=1e0b15a88332ce5847adb832cfe00df8"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hyperlink" Target="http://www.substech.com/dokuwiki/lib/exe/detail.php?id=resistance_welding_rw&amp;cache=cache&amp;media=seam_welding.png&amp;DokuWiki=1e0b15a88332ce5847adb832cfe00df8" TargetMode="External"/><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www.google.com.sa/url?url=http://www.mechanicalengineeringblog.com/tag/flash-butt-welding/&amp;rct=j&amp;frm=1&amp;q=&amp;esrc=s&amp;sa=U&amp;ei=iCFGVNX8L8PKaN7sgeAD&amp;ved=0CBYQ9QEwAQ&amp;usg=AFQjCNEZKK6GbY-Le_cUzaWR9aUXsjeg1w"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50.jpeg"/><Relationship Id="rId5" Type="http://schemas.openxmlformats.org/officeDocument/2006/relationships/hyperlink" Target="https://www.google.com.sa/url?url=https://www.flickr.com/photos/twiltd/9508969592/&amp;rct=j&amp;frm=1&amp;q=&amp;esrc=s&amp;sa=U&amp;ei=8iFGVO64HpLWaoztgfgB&amp;ved=0CCYQ9QEwCTgo&amp;usg=AFQjCNG5el0pcLoLA8MRfrxiFcMannXn6w" TargetMode="External"/><Relationship Id="rId4" Type="http://schemas.openxmlformats.org/officeDocument/2006/relationships/image" Target="../media/image4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www.spectrose.com/wp-content/uploads/2014/04/welding2.jpg" TargetMode="External"/><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53.png"/><Relationship Id="rId4" Type="http://schemas.openxmlformats.org/officeDocument/2006/relationships/image" Target="../media/image52.jpeg"/></Relationships>
</file>

<file path=ppt/slides/_rels/slide3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hyperlink" Target="http://www.google.com.sa/url?url=http://catalogue.3m.eu/en_EU/EU-Industrial/3M_Adhesives/Structural_Adhesive_-_Polyurethane/Scotch-Weld%E2%84%A2~Polyurethane_Adhesive~3532_B/A&amp;rct=j&amp;frm=1&amp;q=&amp;esrc=s&amp;sa=U&amp;ei=31o_VNr-KtDpaLOwgugD&amp;ved=0CDQQ9QEwEA&amp;usg=AFQjCNGdqL2b9EgKcuhBm3yBmHtKPhOyKw" TargetMode="External"/><Relationship Id="rId7" Type="http://schemas.openxmlformats.org/officeDocument/2006/relationships/hyperlink" Target="http://www.google.com.sa/url?url=http://www.ese.upenn.edu/detkin/funstuff/soldering/soldering2.html&amp;rct=j&amp;frm=1&amp;q=&amp;esrc=s&amp;sa=U&amp;ei=eFs_VPGMOM7TaKmLguAH&amp;ved=0CBYQ9QEwAQ&amp;usg=AFQjCNG1bBZtM1K3AqX8LUtI0YmXmbEkug" TargetMode="External"/><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hyperlink" Target="http://www.google.com.sa/url?url=http://adept-industrial.com.au/3m/3m-adhesives-coatings-and-sealants/3m-scotch-weld-epx-adhesives/&amp;rct=j&amp;frm=1&amp;q=&amp;esrc=s&amp;sa=U&amp;ei=U1s_VKakEo6xafz3guAI&amp;ved=0CBoQ9QEwAzgo&amp;usg=AFQjCNFmqi61ttk5DeXtECYGv44PgUyeLQ" TargetMode="External"/><Relationship Id="rId10" Type="http://schemas.openxmlformats.org/officeDocument/2006/relationships/image" Target="../media/image12.jpeg"/><Relationship Id="rId4" Type="http://schemas.openxmlformats.org/officeDocument/2006/relationships/image" Target="../media/image8.jpeg"/><Relationship Id="rId9" Type="http://schemas.openxmlformats.org/officeDocument/2006/relationships/hyperlink" Target="http://www.google.com.sa/url?url=http://alaskavelo.blogspot.com/2012/03/brazing-welding-or-lugged-frame.html&amp;rct=j&amp;frm=1&amp;q=&amp;esrc=s&amp;sa=U&amp;ei=zFs_VITwO9XUaobMgegI&amp;ved=0CDIQ9QEwDg&amp;usg=AFQjCNFgsS7ys9msT7Mvvx6FD1NiBVa2VA"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55.gif"/></Relationships>
</file>

<file path=ppt/slides/_rels/slide36.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56.jpeg"/><Relationship Id="rId5" Type="http://schemas.openxmlformats.org/officeDocument/2006/relationships/hyperlink" Target="http://www.google.com.sa/url?url=http://www.popularmechanics.com/home/skills/4213319&amp;rct=j&amp;frm=1&amp;q=&amp;esrc=s&amp;sa=U&amp;ei=KIVMVJWAHanhywOc_IHoAw&amp;ved=0CCgQ9QEwCg&amp;usg=AFQjCNGJp4WXkPp6njC5cVDPFzfBXc6aUw" TargetMode="External"/><Relationship Id="rId4" Type="http://schemas.openxmlformats.org/officeDocument/2006/relationships/image" Target="../media/image55.gif"/></Relationships>
</file>

<file path=ppt/slides/_rels/slide37.xml.rels><?xml version="1.0" encoding="UTF-8" standalone="yes"?>
<Relationships xmlns="http://schemas.openxmlformats.org/package/2006/relationships"><Relationship Id="rId8" Type="http://schemas.openxmlformats.org/officeDocument/2006/relationships/hyperlink" Target="http://www.google.com.sa/url?url=http://www.autospeed.com/cms/article.html?&amp;A=112928&amp;rct=j&amp;frm=1&amp;q=&amp;esrc=s&amp;sa=U&amp;ei=DodMVPr2OIjMygPyw4DYCA&amp;ved=0CBwQ9QEwAw&amp;usg=AFQjCNF1o9KSCgqZs1HXJVS-nn6Gapr-PA" TargetMode="External"/><Relationship Id="rId3" Type="http://schemas.openxmlformats.org/officeDocument/2006/relationships/hyperlink" Target="http://www.google.com.sa/url?url=http://www.familyhandyman.com/plumbing/soldering-copper-pipe/view-all&amp;rct=j&amp;frm=1&amp;q=&amp;esrc=s&amp;sa=U&amp;ei=KIVMVJWAHanhywOc_IHoAw&amp;ved=0CDIQ9QEwDw&amp;usg=AFQjCNFHv9pdfiUXmtcA5iezkstvKClq6Q" TargetMode="External"/><Relationship Id="rId7" Type="http://schemas.openxmlformats.org/officeDocument/2006/relationships/image" Target="../media/image59.gif"/><Relationship Id="rId12" Type="http://schemas.openxmlformats.org/officeDocument/2006/relationships/image" Target="../media/image62.jpe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58.jpeg"/><Relationship Id="rId11" Type="http://schemas.openxmlformats.org/officeDocument/2006/relationships/image" Target="../media/image61.jpeg"/><Relationship Id="rId5" Type="http://schemas.openxmlformats.org/officeDocument/2006/relationships/hyperlink" Target="http://www.google.com.sa/url?url=http://www.homedepot.com/c/how_to_solder_copper_pipes_HT_PG_PL&amp;rct=j&amp;frm=1&amp;q=&amp;esrc=s&amp;sa=U&amp;ei=04dMVIPaKaeGywOsyYHYBg&amp;ved=0CBwQ9QEwBDg8&amp;usg=AFQjCNGYoO8DVL3VWnyLPvI63zu37ODeLQ" TargetMode="External"/><Relationship Id="rId10" Type="http://schemas.openxmlformats.org/officeDocument/2006/relationships/hyperlink" Target="http://caifangjian.en.made-in-china.com/product/DqxnAuJEmHkK/China-Tungsten-Carbide-Hardmetal-Brazed-Turning-Tools-ISO1-DIN4971-.html" TargetMode="External"/><Relationship Id="rId4" Type="http://schemas.openxmlformats.org/officeDocument/2006/relationships/image" Target="../media/image57.jpeg"/><Relationship Id="rId9" Type="http://schemas.openxmlformats.org/officeDocument/2006/relationships/image" Target="../media/image60.jpeg"/></Relationships>
</file>

<file path=ppt/slides/_rels/slide38.xml.rels><?xml version="1.0" encoding="UTF-8" standalone="yes"?>
<Relationships xmlns="http://schemas.openxmlformats.org/package/2006/relationships"><Relationship Id="rId3" Type="http://schemas.openxmlformats.org/officeDocument/2006/relationships/hyperlink" Target="http://www.google.com.sa/url?url=http://www.familyhandyman.com/plumbing/soldering-copper-pipe/view-all&amp;rct=j&amp;frm=1&amp;q=&amp;esrc=s&amp;sa=U&amp;ei=KIVMVJWAHanhywOc_IHoAw&amp;ved=0CDIQ9QEwDw&amp;usg=AFQjCNFHv9pdfiUXmtcA5iezkstvKClq6Q" TargetMode="External"/><Relationship Id="rId7" Type="http://schemas.openxmlformats.org/officeDocument/2006/relationships/image" Target="../media/image63.jpe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58.jpeg"/><Relationship Id="rId5" Type="http://schemas.openxmlformats.org/officeDocument/2006/relationships/hyperlink" Target="http://www.google.com.sa/url?url=http://www.homedepot.com/c/how_to_solder_copper_pipes_HT_PG_PL&amp;rct=j&amp;frm=1&amp;q=&amp;esrc=s&amp;sa=U&amp;ei=04dMVIPaKaeGywOsyYHYBg&amp;ved=0CBwQ9QEwBDg8&amp;usg=AFQjCNGYoO8DVL3VWnyLPvI63zu37ODeLQ" TargetMode="External"/><Relationship Id="rId4" Type="http://schemas.openxmlformats.org/officeDocument/2006/relationships/image" Target="../media/image57.jpeg"/></Relationships>
</file>

<file path=ppt/slides/_rels/slide39.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66.jpeg"/><Relationship Id="rId5" Type="http://schemas.openxmlformats.org/officeDocument/2006/relationships/image" Target="../media/image65.jpeg"/><Relationship Id="rId4" Type="http://schemas.openxmlformats.org/officeDocument/2006/relationships/hyperlink" Target="http://www.google.com.sa/url?url=http://en.wikipedia.org/wiki/File:Propane_torch_soldering_copper_pipe.jpg&amp;rct=j&amp;frm=1&amp;q=&amp;esrc=s&amp;sa=U&amp;ei=5otMVPIiq8zIA5TzgOAB&amp;ved=0CBoQ9QEwAw&amp;usg=AFQjCNEEpAbocMJus3ETJmh1-I7LB9eVdQ"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oleObject" Target="../embeddings/Microsoft_Office_Excel_97-2003_Worksheet1.xls"/></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69.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www.google.com.sa/url?url=http://adept-industrial.com.au/3m/3m-adhesives-coatings-and-sealants/3m-scotch-weld-epx-adhesives/&amp;rct=j&amp;frm=1&amp;q=&amp;esrc=s&amp;sa=U&amp;ei=U1s_VKakEo6xafz3guAI&amp;ved=0CBoQ9QEwAzgo&amp;usg=AFQjCNFmqi61ttk5DeXtECYGv44PgUyeLQ" TargetMode="External"/><Relationship Id="rId18" Type="http://schemas.openxmlformats.org/officeDocument/2006/relationships/image" Target="../media/image12.jpeg"/><Relationship Id="rId3" Type="http://schemas.openxmlformats.org/officeDocument/2006/relationships/image" Target="../media/image2.png"/><Relationship Id="rId21" Type="http://schemas.openxmlformats.org/officeDocument/2006/relationships/image" Target="../media/image14.gif"/><Relationship Id="rId7" Type="http://schemas.openxmlformats.org/officeDocument/2006/relationships/hyperlink" Target="http://www.google.com.sa/url?url=http://www.youtube.com/watch?v=6v1WJ6uPsaQ&amp;rct=j&amp;frm=1&amp;q=&amp;esrc=s&amp;sa=U&amp;ei=O1o_VKGRKYncaNTagJgD&amp;ved=0CCIQ9QEwBw&amp;usg=AFQjCNHwgE1igeuMVm_zEWv4YiQDTKQ2XA" TargetMode="External"/><Relationship Id="rId12" Type="http://schemas.openxmlformats.org/officeDocument/2006/relationships/image" Target="../media/image9.jpeg"/><Relationship Id="rId17" Type="http://schemas.openxmlformats.org/officeDocument/2006/relationships/hyperlink" Target="http://www.google.com.sa/url?url=http://alaskavelo.blogspot.com/2012/03/brazing-welding-or-lugged-frame.html&amp;rct=j&amp;frm=1&amp;q=&amp;esrc=s&amp;sa=U&amp;ei=zFs_VITwO9XUaobMgegI&amp;ved=0CDIQ9QEwDg&amp;usg=AFQjCNFgsS7ys9msT7Mvvx6FD1NiBVa2VA" TargetMode="External"/><Relationship Id="rId2" Type="http://schemas.openxmlformats.org/officeDocument/2006/relationships/notesSlide" Target="../notesSlides/notesSlide5.xml"/><Relationship Id="rId16" Type="http://schemas.openxmlformats.org/officeDocument/2006/relationships/image" Target="../media/image11.jpeg"/><Relationship Id="rId20" Type="http://schemas.openxmlformats.org/officeDocument/2006/relationships/image" Target="../media/image13.jpeg"/><Relationship Id="rId1" Type="http://schemas.openxmlformats.org/officeDocument/2006/relationships/slideLayout" Target="../slideLayouts/slideLayout1.xml"/><Relationship Id="rId6" Type="http://schemas.openxmlformats.org/officeDocument/2006/relationships/image" Target="../media/image6.jpeg"/><Relationship Id="rId11" Type="http://schemas.openxmlformats.org/officeDocument/2006/relationships/hyperlink" Target="http://www.google.com.sa/url?url=http://www.harrydaines.com.au/products/ADHESIVES/HOT%20MELT%20ADHESIVES/3M%201792%20SCOTCH%20-%20WELD%20AE%20II%20HOT%20MELT%20ADHESIVE&amp;rct=j&amp;frm=1&amp;q=&amp;esrc=s&amp;sa=U&amp;ei=EFs_VLL1DZDUatO_gMAP&amp;ved=0CCAQ9QEwBjgo&amp;usg=AFQjCNE1VhnUTNC7TEE5_-bUiK3l2Vp8xw" TargetMode="External"/><Relationship Id="rId5" Type="http://schemas.openxmlformats.org/officeDocument/2006/relationships/hyperlink" Target="http://www.google.com.sa/url?url=http://www.automachineshop.net/welding.php&amp;rct=j&amp;frm=1&amp;q=&amp;esrc=s&amp;sa=U&amp;ei=O1o_VKGRKYncaNTagJgD&amp;ved=0CCAQ9QEwBg&amp;usg=AFQjCNH8CGzqMHfc3DfV7bofxcFk-WmaPA" TargetMode="External"/><Relationship Id="rId15" Type="http://schemas.openxmlformats.org/officeDocument/2006/relationships/hyperlink" Target="http://www.google.com.sa/url?url=http://www.ese.upenn.edu/detkin/funstuff/soldering/soldering2.html&amp;rct=j&amp;frm=1&amp;q=&amp;esrc=s&amp;sa=U&amp;ei=eFs_VPGMOM7TaKmLguAH&amp;ved=0CBYQ9QEwAQ&amp;usg=AFQjCNG1bBZtM1K3AqX8LUtI0YmXmbEkug" TargetMode="External"/><Relationship Id="rId10" Type="http://schemas.openxmlformats.org/officeDocument/2006/relationships/image" Target="../media/image8.jpeg"/><Relationship Id="rId19" Type="http://schemas.openxmlformats.org/officeDocument/2006/relationships/hyperlink" Target="http://www.google.com.sa/url?url=http://www.technologystudent.com/equip_flsh/acet6.html&amp;rct=j&amp;frm=1&amp;q=&amp;esrc=s&amp;sa=U&amp;ei=zFs_VITwO9XUaobMgegI&amp;ved=0CDYQ9QEwEA&amp;usg=AFQjCNEaApGEUr8Acd1dvnjkNmlzMM5B_A" TargetMode="External"/><Relationship Id="rId4" Type="http://schemas.openxmlformats.org/officeDocument/2006/relationships/image" Target="../media/image5.jpeg"/><Relationship Id="rId9" Type="http://schemas.openxmlformats.org/officeDocument/2006/relationships/hyperlink" Target="http://www.google.com.sa/url?url=http://catalogue.3m.eu/en_EU/EU-Industrial/3M_Adhesives/Structural_Adhesive_-_Polyurethane/Scotch-Weld%E2%84%A2~Polyurethane_Adhesive~3532_B/A&amp;rct=j&amp;frm=1&amp;q=&amp;esrc=s&amp;sa=U&amp;ei=31o_VNr-KtDpaLOwgugD&amp;ved=0CDQQ9QEwEA&amp;usg=AFQjCNGdqL2b9EgKcuhBm3yBmHtKPhOyKw" TargetMode="External"/><Relationship Id="rId1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a:t>
            </a:fld>
            <a:endParaRPr lang="en-US"/>
          </a:p>
        </p:txBody>
      </p:sp>
      <p:sp>
        <p:nvSpPr>
          <p:cNvPr id="10" name="Rectangle 2"/>
          <p:cNvSpPr txBox="1">
            <a:spLocks noChangeArrowheads="1"/>
          </p:cNvSpPr>
          <p:nvPr/>
        </p:nvSpPr>
        <p:spPr>
          <a:xfrm>
            <a:off x="428596" y="1500174"/>
            <a:ext cx="7772400" cy="1143000"/>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6600" spc="-100" dirty="0" smtClean="0">
                <a:solidFill>
                  <a:schemeClr val="tx2"/>
                </a:solidFill>
                <a:latin typeface="+mj-lt"/>
                <a:ea typeface="+mj-ea"/>
                <a:cs typeface="+mj-cs"/>
              </a:rPr>
              <a:t>        Chapter 6</a:t>
            </a:r>
            <a:r>
              <a:rPr kumimoji="0" lang="en-US" sz="6600" b="0" i="0" u="none" strike="noStrike" kern="1200" cap="none" spc="-100" normalizeH="0" baseline="0" noProof="0" dirty="0" smtClean="0">
                <a:ln>
                  <a:noFill/>
                </a:ln>
                <a:solidFill>
                  <a:schemeClr val="tx2"/>
                </a:solidFill>
                <a:effectLst/>
                <a:uLnTx/>
                <a:uFillTx/>
                <a:latin typeface="+mj-lt"/>
                <a:ea typeface="+mj-ea"/>
                <a:cs typeface="+mj-cs"/>
              </a:rPr>
              <a:t/>
            </a:r>
            <a:br>
              <a:rPr kumimoji="0" lang="en-US" sz="6600" b="0" i="0" u="none" strike="noStrike" kern="1200" cap="none" spc="-100" normalizeH="0" baseline="0" noProof="0" dirty="0" smtClean="0">
                <a:ln>
                  <a:noFill/>
                </a:ln>
                <a:solidFill>
                  <a:schemeClr val="tx2"/>
                </a:solidFill>
                <a:effectLst/>
                <a:uLnTx/>
                <a:uFillTx/>
                <a:latin typeface="+mj-lt"/>
                <a:ea typeface="+mj-ea"/>
                <a:cs typeface="+mj-cs"/>
              </a:rPr>
            </a:br>
            <a:r>
              <a:rPr kumimoji="0" lang="en-US" sz="6600" b="0" i="0" u="none" strike="noStrike" kern="1200" cap="none" spc="-100" normalizeH="0" baseline="0" noProof="0" dirty="0" smtClean="0">
                <a:ln>
                  <a:noFill/>
                </a:ln>
                <a:solidFill>
                  <a:schemeClr val="tx2"/>
                </a:solidFill>
                <a:effectLst/>
                <a:uLnTx/>
                <a:uFillTx/>
                <a:latin typeface="+mj-lt"/>
                <a:ea typeface="+mj-ea"/>
                <a:cs typeface="+mj-cs"/>
              </a:rPr>
              <a:t>          </a:t>
            </a:r>
            <a:r>
              <a:rPr lang="en-US" sz="2000" dirty="0" smtClean="0">
                <a:solidFill>
                  <a:schemeClr val="tx1">
                    <a:tint val="75000"/>
                  </a:schemeClr>
                </a:solidFill>
              </a:rPr>
              <a:t> </a:t>
            </a:r>
            <a:r>
              <a:rPr lang="en-US" sz="2000" b="1" dirty="0" smtClean="0">
                <a:solidFill>
                  <a:schemeClr val="tx1">
                    <a:tint val="75000"/>
                  </a:schemeClr>
                </a:solidFill>
              </a:rPr>
              <a:t>Joining Process of Solid Materials </a:t>
            </a:r>
          </a:p>
        </p:txBody>
      </p:sp>
      <p:grpSp>
        <p:nvGrpSpPr>
          <p:cNvPr id="11" name="Group 23"/>
          <p:cNvGrpSpPr>
            <a:grpSpLocks/>
          </p:cNvGrpSpPr>
          <p:nvPr/>
        </p:nvGrpSpPr>
        <p:grpSpPr bwMode="auto">
          <a:xfrm>
            <a:off x="6115050" y="2895600"/>
            <a:ext cx="2038350" cy="1563688"/>
            <a:chOff x="6479" y="4774"/>
            <a:chExt cx="3210" cy="2463"/>
          </a:xfrm>
        </p:grpSpPr>
        <p:grpSp>
          <p:nvGrpSpPr>
            <p:cNvPr id="12" name="Group 24"/>
            <p:cNvGrpSpPr>
              <a:grpSpLocks/>
            </p:cNvGrpSpPr>
            <p:nvPr/>
          </p:nvGrpSpPr>
          <p:grpSpPr bwMode="auto">
            <a:xfrm>
              <a:off x="6479" y="4774"/>
              <a:ext cx="3060" cy="2463"/>
              <a:chOff x="6479" y="4774"/>
              <a:chExt cx="3060" cy="2463"/>
            </a:xfrm>
          </p:grpSpPr>
          <p:sp>
            <p:nvSpPr>
              <p:cNvPr id="21" name="Freeform 25" descr="Light downward diagonal"/>
              <p:cNvSpPr>
                <a:spLocks/>
              </p:cNvSpPr>
              <p:nvPr/>
            </p:nvSpPr>
            <p:spPr bwMode="auto">
              <a:xfrm>
                <a:off x="7012" y="6699"/>
                <a:ext cx="1267" cy="538"/>
              </a:xfrm>
              <a:custGeom>
                <a:avLst/>
                <a:gdLst>
                  <a:gd name="T0" fmla="*/ 0 w 1267"/>
                  <a:gd name="T1" fmla="*/ 0 h 538"/>
                  <a:gd name="T2" fmla="*/ 242 w 1267"/>
                  <a:gd name="T3" fmla="*/ 12 h 538"/>
                  <a:gd name="T4" fmla="*/ 907 w 1267"/>
                  <a:gd name="T5" fmla="*/ 10 h 538"/>
                  <a:gd name="T6" fmla="*/ 1267 w 1267"/>
                  <a:gd name="T7" fmla="*/ 538 h 538"/>
                  <a:gd name="T8" fmla="*/ 7 w 1267"/>
                  <a:gd name="T9" fmla="*/ 538 h 538"/>
                  <a:gd name="T10" fmla="*/ 94 w 1267"/>
                  <a:gd name="T11" fmla="*/ 296 h 538"/>
                  <a:gd name="T12" fmla="*/ 0 w 1267"/>
                  <a:gd name="T13" fmla="*/ 0 h 538"/>
                  <a:gd name="T14" fmla="*/ 0 60000 65536"/>
                  <a:gd name="T15" fmla="*/ 0 60000 65536"/>
                  <a:gd name="T16" fmla="*/ 0 60000 65536"/>
                  <a:gd name="T17" fmla="*/ 0 60000 65536"/>
                  <a:gd name="T18" fmla="*/ 0 60000 65536"/>
                  <a:gd name="T19" fmla="*/ 0 60000 65536"/>
                  <a:gd name="T20" fmla="*/ 0 60000 65536"/>
                  <a:gd name="T21" fmla="*/ 0 w 1267"/>
                  <a:gd name="T22" fmla="*/ 0 h 538"/>
                  <a:gd name="T23" fmla="*/ 1267 w 1267"/>
                  <a:gd name="T24" fmla="*/ 538 h 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a:lstStyle/>
              <a:p>
                <a:endParaRPr lang="en-US"/>
              </a:p>
            </p:txBody>
          </p:sp>
          <p:sp>
            <p:nvSpPr>
              <p:cNvPr id="22" name="Freeform 26" descr="Light downward diagonal"/>
              <p:cNvSpPr>
                <a:spLocks/>
              </p:cNvSpPr>
              <p:nvPr/>
            </p:nvSpPr>
            <p:spPr bwMode="auto">
              <a:xfrm flipH="1">
                <a:off x="8272" y="6697"/>
                <a:ext cx="1267" cy="538"/>
              </a:xfrm>
              <a:custGeom>
                <a:avLst/>
                <a:gdLst>
                  <a:gd name="T0" fmla="*/ 0 w 1267"/>
                  <a:gd name="T1" fmla="*/ 0 h 538"/>
                  <a:gd name="T2" fmla="*/ 242 w 1267"/>
                  <a:gd name="T3" fmla="*/ 12 h 538"/>
                  <a:gd name="T4" fmla="*/ 907 w 1267"/>
                  <a:gd name="T5" fmla="*/ 10 h 538"/>
                  <a:gd name="T6" fmla="*/ 1267 w 1267"/>
                  <a:gd name="T7" fmla="*/ 538 h 538"/>
                  <a:gd name="T8" fmla="*/ 7 w 1267"/>
                  <a:gd name="T9" fmla="*/ 538 h 538"/>
                  <a:gd name="T10" fmla="*/ 94 w 1267"/>
                  <a:gd name="T11" fmla="*/ 296 h 538"/>
                  <a:gd name="T12" fmla="*/ 0 w 1267"/>
                  <a:gd name="T13" fmla="*/ 0 h 538"/>
                  <a:gd name="T14" fmla="*/ 0 60000 65536"/>
                  <a:gd name="T15" fmla="*/ 0 60000 65536"/>
                  <a:gd name="T16" fmla="*/ 0 60000 65536"/>
                  <a:gd name="T17" fmla="*/ 0 60000 65536"/>
                  <a:gd name="T18" fmla="*/ 0 60000 65536"/>
                  <a:gd name="T19" fmla="*/ 0 60000 65536"/>
                  <a:gd name="T20" fmla="*/ 0 60000 65536"/>
                  <a:gd name="T21" fmla="*/ 0 w 1267"/>
                  <a:gd name="T22" fmla="*/ 0 h 538"/>
                  <a:gd name="T23" fmla="*/ 1267 w 1267"/>
                  <a:gd name="T24" fmla="*/ 538 h 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a:lstStyle/>
              <a:p>
                <a:endParaRPr lang="en-US"/>
              </a:p>
            </p:txBody>
          </p:sp>
          <p:sp>
            <p:nvSpPr>
              <p:cNvPr id="23" name="Text Box 27"/>
              <p:cNvSpPr txBox="1">
                <a:spLocks noChangeArrowheads="1"/>
              </p:cNvSpPr>
              <p:nvPr/>
            </p:nvSpPr>
            <p:spPr bwMode="auto">
              <a:xfrm>
                <a:off x="7379" y="6877"/>
                <a:ext cx="249" cy="244"/>
              </a:xfrm>
              <a:prstGeom prst="rect">
                <a:avLst/>
              </a:prstGeom>
              <a:solidFill>
                <a:srgbClr val="FFFFFF"/>
              </a:solidFill>
              <a:ln w="9525">
                <a:solidFill>
                  <a:srgbClr val="000000"/>
                </a:solidFill>
                <a:miter lim="800000"/>
                <a:headEnd/>
                <a:tailEnd/>
              </a:ln>
            </p:spPr>
            <p:txBody>
              <a:bodyPr lIns="0" tIns="0" rIns="0" bIns="0"/>
              <a:lstStyle/>
              <a:p>
                <a:r>
                  <a:rPr lang="en-US" altLang="ko-KR" sz="1000" i="1">
                    <a:ea typeface="굴림" charset="-127"/>
                  </a:rPr>
                  <a:t> A</a:t>
                </a:r>
                <a:endParaRPr lang="en-US"/>
              </a:p>
            </p:txBody>
          </p:sp>
          <p:sp>
            <p:nvSpPr>
              <p:cNvPr id="24" name="Text Box 28"/>
              <p:cNvSpPr txBox="1">
                <a:spLocks noChangeArrowheads="1"/>
              </p:cNvSpPr>
              <p:nvPr/>
            </p:nvSpPr>
            <p:spPr bwMode="auto">
              <a:xfrm>
                <a:off x="8819" y="6840"/>
                <a:ext cx="249" cy="244"/>
              </a:xfrm>
              <a:prstGeom prst="rect">
                <a:avLst/>
              </a:prstGeom>
              <a:solidFill>
                <a:srgbClr val="FFFFFF"/>
              </a:solidFill>
              <a:ln w="9525">
                <a:solidFill>
                  <a:srgbClr val="000000"/>
                </a:solidFill>
                <a:miter lim="800000"/>
                <a:headEnd/>
                <a:tailEnd/>
              </a:ln>
            </p:spPr>
            <p:txBody>
              <a:bodyPr lIns="0" tIns="0" rIns="0" bIns="0"/>
              <a:lstStyle/>
              <a:p>
                <a:r>
                  <a:rPr lang="en-US" altLang="ko-KR" sz="1000" i="1">
                    <a:ea typeface="굴림" charset="-127"/>
                  </a:rPr>
                  <a:t> B</a:t>
                </a:r>
                <a:endParaRPr lang="en-US"/>
              </a:p>
            </p:txBody>
          </p:sp>
          <p:sp>
            <p:nvSpPr>
              <p:cNvPr id="25" name="Rectangle 29"/>
              <p:cNvSpPr>
                <a:spLocks noChangeArrowheads="1"/>
              </p:cNvSpPr>
              <p:nvPr/>
            </p:nvSpPr>
            <p:spPr bwMode="auto">
              <a:xfrm>
                <a:off x="8177" y="4774"/>
                <a:ext cx="180" cy="1620"/>
              </a:xfrm>
              <a:prstGeom prst="rect">
                <a:avLst/>
              </a:prstGeom>
              <a:solidFill>
                <a:srgbClr val="FFFFFF"/>
              </a:solidFill>
              <a:ln w="9525">
                <a:solidFill>
                  <a:srgbClr val="000000"/>
                </a:solidFill>
                <a:miter lim="800000"/>
                <a:headEnd/>
                <a:tailEnd/>
              </a:ln>
            </p:spPr>
            <p:txBody>
              <a:bodyPr/>
              <a:lstStyle/>
              <a:p>
                <a:endParaRPr lang="en-US"/>
              </a:p>
            </p:txBody>
          </p:sp>
          <p:sp>
            <p:nvSpPr>
              <p:cNvPr id="26" name="Freeform 30"/>
              <p:cNvSpPr>
                <a:spLocks/>
              </p:cNvSpPr>
              <p:nvPr/>
            </p:nvSpPr>
            <p:spPr bwMode="auto">
              <a:xfrm>
                <a:off x="8100" y="6900"/>
                <a:ext cx="340" cy="337"/>
              </a:xfrm>
              <a:custGeom>
                <a:avLst/>
                <a:gdLst>
                  <a:gd name="T0" fmla="*/ 340 w 340"/>
                  <a:gd name="T1" fmla="*/ 80 h 337"/>
                  <a:gd name="T2" fmla="*/ 179 w 340"/>
                  <a:gd name="T3" fmla="*/ 337 h 337"/>
                  <a:gd name="T4" fmla="*/ 0 w 340"/>
                  <a:gd name="T5" fmla="*/ 90 h 337"/>
                  <a:gd name="T6" fmla="*/ 80 w 340"/>
                  <a:gd name="T7" fmla="*/ 10 h 337"/>
                  <a:gd name="T8" fmla="*/ 170 w 340"/>
                  <a:gd name="T9" fmla="*/ 0 h 337"/>
                  <a:gd name="T10" fmla="*/ 270 w 340"/>
                  <a:gd name="T11" fmla="*/ 10 h 337"/>
                  <a:gd name="T12" fmla="*/ 340 w 340"/>
                  <a:gd name="T13" fmla="*/ 80 h 337"/>
                  <a:gd name="T14" fmla="*/ 0 60000 65536"/>
                  <a:gd name="T15" fmla="*/ 0 60000 65536"/>
                  <a:gd name="T16" fmla="*/ 0 60000 65536"/>
                  <a:gd name="T17" fmla="*/ 0 60000 65536"/>
                  <a:gd name="T18" fmla="*/ 0 60000 65536"/>
                  <a:gd name="T19" fmla="*/ 0 60000 65536"/>
                  <a:gd name="T20" fmla="*/ 0 60000 65536"/>
                  <a:gd name="T21" fmla="*/ 0 w 340"/>
                  <a:gd name="T22" fmla="*/ 0 h 337"/>
                  <a:gd name="T23" fmla="*/ 340 w 340"/>
                  <a:gd name="T24" fmla="*/ 337 h 3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0" h="337">
                    <a:moveTo>
                      <a:pt x="340" y="80"/>
                    </a:moveTo>
                    <a:lnTo>
                      <a:pt x="179" y="337"/>
                    </a:lnTo>
                    <a:lnTo>
                      <a:pt x="0" y="90"/>
                    </a:lnTo>
                    <a:lnTo>
                      <a:pt x="80" y="10"/>
                    </a:lnTo>
                    <a:lnTo>
                      <a:pt x="170" y="0"/>
                    </a:lnTo>
                    <a:lnTo>
                      <a:pt x="270" y="10"/>
                    </a:lnTo>
                    <a:lnTo>
                      <a:pt x="340" y="80"/>
                    </a:lnTo>
                    <a:close/>
                  </a:path>
                </a:pathLst>
              </a:custGeom>
              <a:solidFill>
                <a:srgbClr val="000000"/>
              </a:solidFill>
              <a:ln w="9525">
                <a:solidFill>
                  <a:srgbClr val="000000"/>
                </a:solidFill>
                <a:round/>
                <a:headEnd/>
                <a:tailEnd/>
              </a:ln>
            </p:spPr>
            <p:txBody>
              <a:bodyPr/>
              <a:lstStyle/>
              <a:p>
                <a:endParaRPr lang="en-US"/>
              </a:p>
            </p:txBody>
          </p:sp>
          <p:sp>
            <p:nvSpPr>
              <p:cNvPr id="27" name="Freeform 31"/>
              <p:cNvSpPr>
                <a:spLocks/>
              </p:cNvSpPr>
              <p:nvPr/>
            </p:nvSpPr>
            <p:spPr bwMode="auto">
              <a:xfrm>
                <a:off x="8100" y="6437"/>
                <a:ext cx="100" cy="380"/>
              </a:xfrm>
              <a:custGeom>
                <a:avLst/>
                <a:gdLst>
                  <a:gd name="T0" fmla="*/ 100 w 100"/>
                  <a:gd name="T1" fmla="*/ 0 h 380"/>
                  <a:gd name="T2" fmla="*/ 40 w 100"/>
                  <a:gd name="T3" fmla="*/ 220 h 380"/>
                  <a:gd name="T4" fmla="*/ 0 w 100"/>
                  <a:gd name="T5" fmla="*/ 380 h 380"/>
                  <a:gd name="T6" fmla="*/ 0 60000 65536"/>
                  <a:gd name="T7" fmla="*/ 0 60000 65536"/>
                  <a:gd name="T8" fmla="*/ 0 60000 65536"/>
                  <a:gd name="T9" fmla="*/ 0 w 100"/>
                  <a:gd name="T10" fmla="*/ 0 h 380"/>
                  <a:gd name="T11" fmla="*/ 100 w 100"/>
                  <a:gd name="T12" fmla="*/ 380 h 380"/>
                </a:gdLst>
                <a:ahLst/>
                <a:cxnLst>
                  <a:cxn ang="T6">
                    <a:pos x="T0" y="T1"/>
                  </a:cxn>
                  <a:cxn ang="T7">
                    <a:pos x="T2" y="T3"/>
                  </a:cxn>
                  <a:cxn ang="T8">
                    <a:pos x="T4" y="T5"/>
                  </a:cxn>
                </a:cxnLst>
                <a:rect l="T9" t="T10" r="T11" b="T12"/>
                <a:pathLst>
                  <a:path w="100" h="380">
                    <a:moveTo>
                      <a:pt x="100" y="0"/>
                    </a:moveTo>
                    <a:lnTo>
                      <a:pt x="40" y="220"/>
                    </a:lnTo>
                    <a:lnTo>
                      <a:pt x="0" y="380"/>
                    </a:lnTo>
                  </a:path>
                </a:pathLst>
              </a:custGeom>
              <a:noFill/>
              <a:ln w="9525">
                <a:solidFill>
                  <a:srgbClr val="000000"/>
                </a:solidFill>
                <a:prstDash val="dash"/>
                <a:round/>
                <a:headEnd/>
                <a:tailEnd/>
              </a:ln>
            </p:spPr>
            <p:txBody>
              <a:bodyPr/>
              <a:lstStyle/>
              <a:p>
                <a:endParaRPr lang="en-US"/>
              </a:p>
            </p:txBody>
          </p:sp>
          <p:sp>
            <p:nvSpPr>
              <p:cNvPr id="28" name="Freeform 32"/>
              <p:cNvSpPr>
                <a:spLocks/>
              </p:cNvSpPr>
              <p:nvPr/>
            </p:nvSpPr>
            <p:spPr bwMode="auto">
              <a:xfrm flipH="1">
                <a:off x="8340" y="6460"/>
                <a:ext cx="100" cy="380"/>
              </a:xfrm>
              <a:custGeom>
                <a:avLst/>
                <a:gdLst>
                  <a:gd name="T0" fmla="*/ 100 w 100"/>
                  <a:gd name="T1" fmla="*/ 0 h 380"/>
                  <a:gd name="T2" fmla="*/ 40 w 100"/>
                  <a:gd name="T3" fmla="*/ 220 h 380"/>
                  <a:gd name="T4" fmla="*/ 0 w 100"/>
                  <a:gd name="T5" fmla="*/ 380 h 380"/>
                  <a:gd name="T6" fmla="*/ 0 60000 65536"/>
                  <a:gd name="T7" fmla="*/ 0 60000 65536"/>
                  <a:gd name="T8" fmla="*/ 0 60000 65536"/>
                  <a:gd name="T9" fmla="*/ 0 w 100"/>
                  <a:gd name="T10" fmla="*/ 0 h 380"/>
                  <a:gd name="T11" fmla="*/ 100 w 100"/>
                  <a:gd name="T12" fmla="*/ 380 h 380"/>
                </a:gdLst>
                <a:ahLst/>
                <a:cxnLst>
                  <a:cxn ang="T6">
                    <a:pos x="T0" y="T1"/>
                  </a:cxn>
                  <a:cxn ang="T7">
                    <a:pos x="T2" y="T3"/>
                  </a:cxn>
                  <a:cxn ang="T8">
                    <a:pos x="T4" y="T5"/>
                  </a:cxn>
                </a:cxnLst>
                <a:rect l="T9" t="T10" r="T11" b="T12"/>
                <a:pathLst>
                  <a:path w="100" h="380">
                    <a:moveTo>
                      <a:pt x="100" y="0"/>
                    </a:moveTo>
                    <a:lnTo>
                      <a:pt x="40" y="220"/>
                    </a:lnTo>
                    <a:lnTo>
                      <a:pt x="0" y="380"/>
                    </a:lnTo>
                  </a:path>
                </a:pathLst>
              </a:custGeom>
              <a:noFill/>
              <a:ln w="9525">
                <a:solidFill>
                  <a:srgbClr val="000000"/>
                </a:solidFill>
                <a:prstDash val="dash"/>
                <a:round/>
                <a:headEnd/>
                <a:tailEnd/>
              </a:ln>
            </p:spPr>
            <p:txBody>
              <a:bodyPr/>
              <a:lstStyle/>
              <a:p>
                <a:endParaRPr lang="en-US"/>
              </a:p>
            </p:txBody>
          </p:sp>
          <p:sp>
            <p:nvSpPr>
              <p:cNvPr id="29" name="Line 33"/>
              <p:cNvSpPr>
                <a:spLocks noChangeShapeType="1"/>
              </p:cNvSpPr>
              <p:nvPr/>
            </p:nvSpPr>
            <p:spPr bwMode="auto">
              <a:xfrm>
                <a:off x="8279" y="6477"/>
                <a:ext cx="0" cy="360"/>
              </a:xfrm>
              <a:prstGeom prst="line">
                <a:avLst/>
              </a:prstGeom>
              <a:noFill/>
              <a:ln w="9525">
                <a:solidFill>
                  <a:srgbClr val="000000"/>
                </a:solidFill>
                <a:prstDash val="dash"/>
                <a:round/>
                <a:headEnd/>
                <a:tailEnd/>
              </a:ln>
            </p:spPr>
            <p:txBody>
              <a:bodyPr/>
              <a:lstStyle/>
              <a:p>
                <a:endParaRPr lang="en-US"/>
              </a:p>
            </p:txBody>
          </p:sp>
          <p:sp>
            <p:nvSpPr>
              <p:cNvPr id="30" name="Freeform 34"/>
              <p:cNvSpPr>
                <a:spLocks/>
              </p:cNvSpPr>
              <p:nvPr/>
            </p:nvSpPr>
            <p:spPr bwMode="auto">
              <a:xfrm>
                <a:off x="8030" y="6420"/>
                <a:ext cx="90" cy="350"/>
              </a:xfrm>
              <a:custGeom>
                <a:avLst/>
                <a:gdLst>
                  <a:gd name="T0" fmla="*/ 90 w 90"/>
                  <a:gd name="T1" fmla="*/ 0 h 350"/>
                  <a:gd name="T2" fmla="*/ 40 w 90"/>
                  <a:gd name="T3" fmla="*/ 150 h 350"/>
                  <a:gd name="T4" fmla="*/ 0 w 90"/>
                  <a:gd name="T5" fmla="*/ 350 h 350"/>
                  <a:gd name="T6" fmla="*/ 0 60000 65536"/>
                  <a:gd name="T7" fmla="*/ 0 60000 65536"/>
                  <a:gd name="T8" fmla="*/ 0 60000 65536"/>
                  <a:gd name="T9" fmla="*/ 0 w 90"/>
                  <a:gd name="T10" fmla="*/ 0 h 350"/>
                  <a:gd name="T11" fmla="*/ 90 w 90"/>
                  <a:gd name="T12" fmla="*/ 350 h 350"/>
                </a:gdLst>
                <a:ahLst/>
                <a:cxnLst>
                  <a:cxn ang="T6">
                    <a:pos x="T0" y="T1"/>
                  </a:cxn>
                  <a:cxn ang="T7">
                    <a:pos x="T2" y="T3"/>
                  </a:cxn>
                  <a:cxn ang="T8">
                    <a:pos x="T4" y="T5"/>
                  </a:cxn>
                </a:cxnLst>
                <a:rect l="T9" t="T10" r="T11" b="T12"/>
                <a:pathLst>
                  <a:path w="90" h="350">
                    <a:moveTo>
                      <a:pt x="90" y="0"/>
                    </a:moveTo>
                    <a:lnTo>
                      <a:pt x="40" y="150"/>
                    </a:lnTo>
                    <a:lnTo>
                      <a:pt x="0" y="350"/>
                    </a:lnTo>
                  </a:path>
                </a:pathLst>
              </a:custGeom>
              <a:noFill/>
              <a:ln w="9525">
                <a:solidFill>
                  <a:srgbClr val="000000"/>
                </a:solidFill>
                <a:prstDash val="dash"/>
                <a:round/>
                <a:headEnd/>
                <a:tailEnd/>
              </a:ln>
            </p:spPr>
            <p:txBody>
              <a:bodyPr/>
              <a:lstStyle/>
              <a:p>
                <a:endParaRPr lang="en-US"/>
              </a:p>
            </p:txBody>
          </p:sp>
          <p:sp>
            <p:nvSpPr>
              <p:cNvPr id="31" name="Freeform 35"/>
              <p:cNvSpPr>
                <a:spLocks/>
              </p:cNvSpPr>
              <p:nvPr/>
            </p:nvSpPr>
            <p:spPr bwMode="auto">
              <a:xfrm flipH="1">
                <a:off x="8429" y="6430"/>
                <a:ext cx="90" cy="350"/>
              </a:xfrm>
              <a:custGeom>
                <a:avLst/>
                <a:gdLst>
                  <a:gd name="T0" fmla="*/ 90 w 90"/>
                  <a:gd name="T1" fmla="*/ 0 h 350"/>
                  <a:gd name="T2" fmla="*/ 40 w 90"/>
                  <a:gd name="T3" fmla="*/ 150 h 350"/>
                  <a:gd name="T4" fmla="*/ 0 w 90"/>
                  <a:gd name="T5" fmla="*/ 350 h 350"/>
                  <a:gd name="T6" fmla="*/ 0 60000 65536"/>
                  <a:gd name="T7" fmla="*/ 0 60000 65536"/>
                  <a:gd name="T8" fmla="*/ 0 60000 65536"/>
                  <a:gd name="T9" fmla="*/ 0 w 90"/>
                  <a:gd name="T10" fmla="*/ 0 h 350"/>
                  <a:gd name="T11" fmla="*/ 90 w 90"/>
                  <a:gd name="T12" fmla="*/ 350 h 350"/>
                </a:gdLst>
                <a:ahLst/>
                <a:cxnLst>
                  <a:cxn ang="T6">
                    <a:pos x="T0" y="T1"/>
                  </a:cxn>
                  <a:cxn ang="T7">
                    <a:pos x="T2" y="T3"/>
                  </a:cxn>
                  <a:cxn ang="T8">
                    <a:pos x="T4" y="T5"/>
                  </a:cxn>
                </a:cxnLst>
                <a:rect l="T9" t="T10" r="T11" b="T12"/>
                <a:pathLst>
                  <a:path w="90" h="350">
                    <a:moveTo>
                      <a:pt x="90" y="0"/>
                    </a:moveTo>
                    <a:lnTo>
                      <a:pt x="40" y="150"/>
                    </a:lnTo>
                    <a:lnTo>
                      <a:pt x="0" y="350"/>
                    </a:lnTo>
                  </a:path>
                </a:pathLst>
              </a:custGeom>
              <a:noFill/>
              <a:ln w="9525">
                <a:solidFill>
                  <a:srgbClr val="000000"/>
                </a:solidFill>
                <a:prstDash val="dash"/>
                <a:round/>
                <a:headEnd/>
                <a:tailEnd/>
              </a:ln>
            </p:spPr>
            <p:txBody>
              <a:bodyPr/>
              <a:lstStyle/>
              <a:p>
                <a:endParaRPr lang="en-US"/>
              </a:p>
            </p:txBody>
          </p:sp>
          <p:sp>
            <p:nvSpPr>
              <p:cNvPr id="32" name="Oval 36"/>
              <p:cNvSpPr>
                <a:spLocks noChangeAspect="1" noChangeArrowheads="1"/>
              </p:cNvSpPr>
              <p:nvPr/>
            </p:nvSpPr>
            <p:spPr bwMode="auto">
              <a:xfrm>
                <a:off x="8079" y="6737"/>
                <a:ext cx="62" cy="62"/>
              </a:xfrm>
              <a:prstGeom prst="ellipse">
                <a:avLst/>
              </a:prstGeom>
              <a:solidFill>
                <a:srgbClr val="000000"/>
              </a:solidFill>
              <a:ln w="9525">
                <a:solidFill>
                  <a:srgbClr val="000000"/>
                </a:solidFill>
                <a:round/>
                <a:headEnd/>
                <a:tailEnd/>
              </a:ln>
            </p:spPr>
            <p:txBody>
              <a:bodyPr/>
              <a:lstStyle/>
              <a:p>
                <a:endParaRPr lang="en-US"/>
              </a:p>
            </p:txBody>
          </p:sp>
          <p:sp>
            <p:nvSpPr>
              <p:cNvPr id="33" name="Oval 37"/>
              <p:cNvSpPr>
                <a:spLocks noChangeAspect="1" noChangeArrowheads="1"/>
              </p:cNvSpPr>
              <p:nvPr/>
            </p:nvSpPr>
            <p:spPr bwMode="auto">
              <a:xfrm>
                <a:off x="8249" y="6660"/>
                <a:ext cx="62" cy="62"/>
              </a:xfrm>
              <a:prstGeom prst="ellipse">
                <a:avLst/>
              </a:prstGeom>
              <a:solidFill>
                <a:srgbClr val="000000"/>
              </a:solidFill>
              <a:ln w="9525">
                <a:solidFill>
                  <a:srgbClr val="000000"/>
                </a:solidFill>
                <a:round/>
                <a:headEnd/>
                <a:tailEnd/>
              </a:ln>
            </p:spPr>
            <p:txBody>
              <a:bodyPr/>
              <a:lstStyle/>
              <a:p>
                <a:endParaRPr lang="en-US"/>
              </a:p>
            </p:txBody>
          </p:sp>
          <p:sp>
            <p:nvSpPr>
              <p:cNvPr id="34" name="Oval 38"/>
              <p:cNvSpPr>
                <a:spLocks noChangeAspect="1" noChangeArrowheads="1"/>
              </p:cNvSpPr>
              <p:nvPr/>
            </p:nvSpPr>
            <p:spPr bwMode="auto">
              <a:xfrm>
                <a:off x="8149" y="6480"/>
                <a:ext cx="62" cy="62"/>
              </a:xfrm>
              <a:prstGeom prst="ellipse">
                <a:avLst/>
              </a:prstGeom>
              <a:solidFill>
                <a:srgbClr val="000000"/>
              </a:solidFill>
              <a:ln w="9525">
                <a:solidFill>
                  <a:srgbClr val="000000"/>
                </a:solidFill>
                <a:round/>
                <a:headEnd/>
                <a:tailEnd/>
              </a:ln>
            </p:spPr>
            <p:txBody>
              <a:bodyPr/>
              <a:lstStyle/>
              <a:p>
                <a:endParaRPr lang="en-US"/>
              </a:p>
            </p:txBody>
          </p:sp>
          <p:sp>
            <p:nvSpPr>
              <p:cNvPr id="35" name="Oval 39"/>
              <p:cNvSpPr>
                <a:spLocks noChangeAspect="1" noChangeArrowheads="1"/>
              </p:cNvSpPr>
              <p:nvPr/>
            </p:nvSpPr>
            <p:spPr bwMode="auto">
              <a:xfrm>
                <a:off x="8249" y="6483"/>
                <a:ext cx="62" cy="62"/>
              </a:xfrm>
              <a:prstGeom prst="ellipse">
                <a:avLst/>
              </a:prstGeom>
              <a:solidFill>
                <a:srgbClr val="000000"/>
              </a:solidFill>
              <a:ln w="9525">
                <a:solidFill>
                  <a:srgbClr val="000000"/>
                </a:solidFill>
                <a:round/>
                <a:headEnd/>
                <a:tailEnd/>
              </a:ln>
            </p:spPr>
            <p:txBody>
              <a:bodyPr/>
              <a:lstStyle/>
              <a:p>
                <a:endParaRPr lang="en-US"/>
              </a:p>
            </p:txBody>
          </p:sp>
          <p:sp>
            <p:nvSpPr>
              <p:cNvPr id="36" name="Oval 40"/>
              <p:cNvSpPr>
                <a:spLocks noChangeAspect="1" noChangeArrowheads="1"/>
              </p:cNvSpPr>
              <p:nvPr/>
            </p:nvSpPr>
            <p:spPr bwMode="auto">
              <a:xfrm>
                <a:off x="8379" y="6727"/>
                <a:ext cx="62" cy="62"/>
              </a:xfrm>
              <a:prstGeom prst="ellipse">
                <a:avLst/>
              </a:prstGeom>
              <a:solidFill>
                <a:srgbClr val="000000"/>
              </a:solidFill>
              <a:ln w="9525">
                <a:solidFill>
                  <a:srgbClr val="000000"/>
                </a:solidFill>
                <a:round/>
                <a:headEnd/>
                <a:tailEnd/>
              </a:ln>
            </p:spPr>
            <p:txBody>
              <a:bodyPr/>
              <a:lstStyle/>
              <a:p>
                <a:endParaRPr lang="en-US"/>
              </a:p>
            </p:txBody>
          </p:sp>
          <p:sp>
            <p:nvSpPr>
              <p:cNvPr id="37" name="Oval 41"/>
              <p:cNvSpPr>
                <a:spLocks noChangeAspect="1" noChangeArrowheads="1"/>
              </p:cNvSpPr>
              <p:nvPr/>
            </p:nvSpPr>
            <p:spPr bwMode="auto">
              <a:xfrm>
                <a:off x="8339" y="6480"/>
                <a:ext cx="62" cy="62"/>
              </a:xfrm>
              <a:prstGeom prst="ellipse">
                <a:avLst/>
              </a:prstGeom>
              <a:solidFill>
                <a:srgbClr val="000000"/>
              </a:solidFill>
              <a:ln w="9525">
                <a:solidFill>
                  <a:srgbClr val="000000"/>
                </a:solidFill>
                <a:round/>
                <a:headEnd/>
                <a:tailEnd/>
              </a:ln>
            </p:spPr>
            <p:txBody>
              <a:bodyPr/>
              <a:lstStyle/>
              <a:p>
                <a:endParaRPr lang="en-US"/>
              </a:p>
            </p:txBody>
          </p:sp>
          <p:sp>
            <p:nvSpPr>
              <p:cNvPr id="38" name="Freeform 42"/>
              <p:cNvSpPr>
                <a:spLocks/>
              </p:cNvSpPr>
              <p:nvPr/>
            </p:nvSpPr>
            <p:spPr bwMode="auto">
              <a:xfrm>
                <a:off x="6659" y="5940"/>
                <a:ext cx="451" cy="1120"/>
              </a:xfrm>
              <a:custGeom>
                <a:avLst/>
                <a:gdLst>
                  <a:gd name="T0" fmla="*/ 451 w 451"/>
                  <a:gd name="T1" fmla="*/ 1120 h 1120"/>
                  <a:gd name="T2" fmla="*/ 0 w 451"/>
                  <a:gd name="T3" fmla="*/ 1117 h 1120"/>
                  <a:gd name="T4" fmla="*/ 0 w 451"/>
                  <a:gd name="T5" fmla="*/ 0 h 1120"/>
                  <a:gd name="T6" fmla="*/ 0 60000 65536"/>
                  <a:gd name="T7" fmla="*/ 0 60000 65536"/>
                  <a:gd name="T8" fmla="*/ 0 60000 65536"/>
                  <a:gd name="T9" fmla="*/ 0 w 451"/>
                  <a:gd name="T10" fmla="*/ 0 h 1120"/>
                  <a:gd name="T11" fmla="*/ 451 w 451"/>
                  <a:gd name="T12" fmla="*/ 1120 h 1120"/>
                </a:gdLst>
                <a:ahLst/>
                <a:cxnLst>
                  <a:cxn ang="T6">
                    <a:pos x="T0" y="T1"/>
                  </a:cxn>
                  <a:cxn ang="T7">
                    <a:pos x="T2" y="T3"/>
                  </a:cxn>
                  <a:cxn ang="T8">
                    <a:pos x="T4" y="T5"/>
                  </a:cxn>
                </a:cxnLst>
                <a:rect l="T9" t="T10" r="T11" b="T12"/>
                <a:pathLst>
                  <a:path w="451" h="1120">
                    <a:moveTo>
                      <a:pt x="451" y="1120"/>
                    </a:moveTo>
                    <a:lnTo>
                      <a:pt x="0" y="1117"/>
                    </a:lnTo>
                    <a:lnTo>
                      <a:pt x="0" y="0"/>
                    </a:lnTo>
                  </a:path>
                </a:pathLst>
              </a:custGeom>
              <a:noFill/>
              <a:ln w="9525">
                <a:solidFill>
                  <a:srgbClr val="000000"/>
                </a:solidFill>
                <a:round/>
                <a:headEnd/>
                <a:tailEnd/>
              </a:ln>
            </p:spPr>
            <p:txBody>
              <a:bodyPr/>
              <a:lstStyle/>
              <a:p>
                <a:endParaRPr lang="en-US"/>
              </a:p>
            </p:txBody>
          </p:sp>
          <p:sp>
            <p:nvSpPr>
              <p:cNvPr id="39" name="Freeform 43"/>
              <p:cNvSpPr>
                <a:spLocks/>
              </p:cNvSpPr>
              <p:nvPr/>
            </p:nvSpPr>
            <p:spPr bwMode="auto">
              <a:xfrm>
                <a:off x="6659" y="5220"/>
                <a:ext cx="1521" cy="590"/>
              </a:xfrm>
              <a:custGeom>
                <a:avLst/>
                <a:gdLst>
                  <a:gd name="T0" fmla="*/ 1521 w 1521"/>
                  <a:gd name="T1" fmla="*/ 0 h 590"/>
                  <a:gd name="T2" fmla="*/ 0 w 1521"/>
                  <a:gd name="T3" fmla="*/ 0 h 590"/>
                  <a:gd name="T4" fmla="*/ 11 w 1521"/>
                  <a:gd name="T5" fmla="*/ 590 h 590"/>
                  <a:gd name="T6" fmla="*/ 0 60000 65536"/>
                  <a:gd name="T7" fmla="*/ 0 60000 65536"/>
                  <a:gd name="T8" fmla="*/ 0 60000 65536"/>
                  <a:gd name="T9" fmla="*/ 0 w 1521"/>
                  <a:gd name="T10" fmla="*/ 0 h 590"/>
                  <a:gd name="T11" fmla="*/ 1521 w 1521"/>
                  <a:gd name="T12" fmla="*/ 590 h 590"/>
                </a:gdLst>
                <a:ahLst/>
                <a:cxnLst>
                  <a:cxn ang="T6">
                    <a:pos x="T0" y="T1"/>
                  </a:cxn>
                  <a:cxn ang="T7">
                    <a:pos x="T2" y="T3"/>
                  </a:cxn>
                  <a:cxn ang="T8">
                    <a:pos x="T4" y="T5"/>
                  </a:cxn>
                </a:cxnLst>
                <a:rect l="T9" t="T10" r="T11" b="T12"/>
                <a:pathLst>
                  <a:path w="1521" h="590">
                    <a:moveTo>
                      <a:pt x="1521" y="0"/>
                    </a:moveTo>
                    <a:lnTo>
                      <a:pt x="0" y="0"/>
                    </a:lnTo>
                    <a:lnTo>
                      <a:pt x="11" y="590"/>
                    </a:lnTo>
                  </a:path>
                </a:pathLst>
              </a:custGeom>
              <a:noFill/>
              <a:ln w="9525">
                <a:solidFill>
                  <a:srgbClr val="000000"/>
                </a:solidFill>
                <a:round/>
                <a:headEnd/>
                <a:tailEnd/>
              </a:ln>
            </p:spPr>
            <p:txBody>
              <a:bodyPr/>
              <a:lstStyle/>
              <a:p>
                <a:endParaRPr lang="en-US"/>
              </a:p>
            </p:txBody>
          </p:sp>
          <p:sp>
            <p:nvSpPr>
              <p:cNvPr id="40" name="Line 44"/>
              <p:cNvSpPr>
                <a:spLocks noChangeShapeType="1"/>
              </p:cNvSpPr>
              <p:nvPr/>
            </p:nvSpPr>
            <p:spPr bwMode="auto">
              <a:xfrm>
                <a:off x="6479" y="5797"/>
                <a:ext cx="360" cy="0"/>
              </a:xfrm>
              <a:prstGeom prst="line">
                <a:avLst/>
              </a:prstGeom>
              <a:noFill/>
              <a:ln w="9525">
                <a:solidFill>
                  <a:srgbClr val="000000"/>
                </a:solidFill>
                <a:round/>
                <a:headEnd/>
                <a:tailEnd/>
              </a:ln>
            </p:spPr>
            <p:txBody>
              <a:bodyPr/>
              <a:lstStyle/>
              <a:p>
                <a:endParaRPr lang="en-US"/>
              </a:p>
            </p:txBody>
          </p:sp>
          <p:sp>
            <p:nvSpPr>
              <p:cNvPr id="41" name="Line 45"/>
              <p:cNvSpPr>
                <a:spLocks noChangeShapeType="1"/>
              </p:cNvSpPr>
              <p:nvPr/>
            </p:nvSpPr>
            <p:spPr bwMode="auto">
              <a:xfrm>
                <a:off x="6479" y="5940"/>
                <a:ext cx="360" cy="0"/>
              </a:xfrm>
              <a:prstGeom prst="line">
                <a:avLst/>
              </a:prstGeom>
              <a:noFill/>
              <a:ln w="9525">
                <a:solidFill>
                  <a:srgbClr val="000000"/>
                </a:solidFill>
                <a:round/>
                <a:headEnd/>
                <a:tailEnd/>
              </a:ln>
            </p:spPr>
            <p:txBody>
              <a:bodyPr/>
              <a:lstStyle/>
              <a:p>
                <a:endParaRPr lang="en-US"/>
              </a:p>
            </p:txBody>
          </p:sp>
        </p:grpSp>
        <p:sp>
          <p:nvSpPr>
            <p:cNvPr id="13" name="Rectangle 46"/>
            <p:cNvSpPr>
              <a:spLocks noChangeArrowheads="1"/>
            </p:cNvSpPr>
            <p:nvPr/>
          </p:nvSpPr>
          <p:spPr bwMode="auto">
            <a:xfrm>
              <a:off x="8459" y="5220"/>
              <a:ext cx="1080" cy="360"/>
            </a:xfrm>
            <a:prstGeom prst="rect">
              <a:avLst/>
            </a:prstGeom>
            <a:noFill/>
            <a:ln w="9525">
              <a:noFill/>
              <a:miter lim="800000"/>
              <a:headEnd/>
              <a:tailEnd/>
            </a:ln>
          </p:spPr>
          <p:txBody>
            <a:bodyPr/>
            <a:lstStyle/>
            <a:p>
              <a:pPr>
                <a:spcAft>
                  <a:spcPts val="1000"/>
                </a:spcAft>
              </a:pPr>
              <a:r>
                <a:rPr lang="en-US" sz="800">
                  <a:latin typeface="Calibri" pitchFamily="34" charset="0"/>
                </a:rPr>
                <a:t>Electrode</a:t>
              </a:r>
              <a:endParaRPr lang="en-US"/>
            </a:p>
          </p:txBody>
        </p:sp>
        <p:sp>
          <p:nvSpPr>
            <p:cNvPr id="17" name="Freeform 47"/>
            <p:cNvSpPr>
              <a:spLocks/>
            </p:cNvSpPr>
            <p:nvPr/>
          </p:nvSpPr>
          <p:spPr bwMode="auto">
            <a:xfrm>
              <a:off x="8380" y="5520"/>
              <a:ext cx="400" cy="430"/>
            </a:xfrm>
            <a:custGeom>
              <a:avLst/>
              <a:gdLst>
                <a:gd name="T0" fmla="*/ 400 w 400"/>
                <a:gd name="T1" fmla="*/ 0 h 430"/>
                <a:gd name="T2" fmla="*/ 0 w 400"/>
                <a:gd name="T3" fmla="*/ 430 h 430"/>
                <a:gd name="T4" fmla="*/ 0 60000 65536"/>
                <a:gd name="T5" fmla="*/ 0 60000 65536"/>
                <a:gd name="T6" fmla="*/ 0 w 400"/>
                <a:gd name="T7" fmla="*/ 0 h 430"/>
                <a:gd name="T8" fmla="*/ 400 w 400"/>
                <a:gd name="T9" fmla="*/ 430 h 430"/>
              </a:gdLst>
              <a:ahLst/>
              <a:cxnLst>
                <a:cxn ang="T4">
                  <a:pos x="T0" y="T1"/>
                </a:cxn>
                <a:cxn ang="T5">
                  <a:pos x="T2" y="T3"/>
                </a:cxn>
              </a:cxnLst>
              <a:rect l="T6" t="T7" r="T8" b="T9"/>
              <a:pathLst>
                <a:path w="400" h="430">
                  <a:moveTo>
                    <a:pt x="400" y="0"/>
                  </a:moveTo>
                  <a:lnTo>
                    <a:pt x="0" y="430"/>
                  </a:lnTo>
                </a:path>
              </a:pathLst>
            </a:custGeom>
            <a:noFill/>
            <a:ln w="12700">
              <a:solidFill>
                <a:srgbClr val="000000"/>
              </a:solidFill>
              <a:round/>
              <a:headEnd/>
              <a:tailEnd type="stealth" w="sm" len="lg"/>
            </a:ln>
          </p:spPr>
          <p:txBody>
            <a:bodyPr/>
            <a:lstStyle/>
            <a:p>
              <a:endParaRPr lang="en-US"/>
            </a:p>
          </p:txBody>
        </p:sp>
        <p:sp>
          <p:nvSpPr>
            <p:cNvPr id="19" name="Rectangle 48"/>
            <p:cNvSpPr>
              <a:spLocks noChangeArrowheads="1"/>
            </p:cNvSpPr>
            <p:nvPr/>
          </p:nvSpPr>
          <p:spPr bwMode="auto">
            <a:xfrm>
              <a:off x="8609" y="5940"/>
              <a:ext cx="1080" cy="270"/>
            </a:xfrm>
            <a:prstGeom prst="rect">
              <a:avLst/>
            </a:prstGeom>
            <a:noFill/>
            <a:ln w="9525">
              <a:noFill/>
              <a:miter lim="800000"/>
              <a:headEnd/>
              <a:tailEnd/>
            </a:ln>
          </p:spPr>
          <p:txBody>
            <a:bodyPr lIns="0" tIns="0" rIns="0" bIns="0"/>
            <a:lstStyle/>
            <a:p>
              <a:pPr>
                <a:spcAft>
                  <a:spcPts val="1000"/>
                </a:spcAft>
              </a:pPr>
              <a:r>
                <a:rPr lang="en-US" sz="800">
                  <a:latin typeface="Calibri" pitchFamily="34" charset="0"/>
                </a:rPr>
                <a:t> Molten metal</a:t>
              </a:r>
              <a:endParaRPr lang="en-US"/>
            </a:p>
          </p:txBody>
        </p:sp>
        <p:sp>
          <p:nvSpPr>
            <p:cNvPr id="20" name="Freeform 49"/>
            <p:cNvSpPr>
              <a:spLocks/>
            </p:cNvSpPr>
            <p:nvPr/>
          </p:nvSpPr>
          <p:spPr bwMode="auto">
            <a:xfrm>
              <a:off x="8470" y="6150"/>
              <a:ext cx="460" cy="540"/>
            </a:xfrm>
            <a:custGeom>
              <a:avLst/>
              <a:gdLst>
                <a:gd name="T0" fmla="*/ 460 w 460"/>
                <a:gd name="T1" fmla="*/ 0 h 540"/>
                <a:gd name="T2" fmla="*/ 0 w 460"/>
                <a:gd name="T3" fmla="*/ 540 h 540"/>
                <a:gd name="T4" fmla="*/ 0 60000 65536"/>
                <a:gd name="T5" fmla="*/ 0 60000 65536"/>
                <a:gd name="T6" fmla="*/ 0 w 460"/>
                <a:gd name="T7" fmla="*/ 0 h 540"/>
                <a:gd name="T8" fmla="*/ 460 w 460"/>
                <a:gd name="T9" fmla="*/ 540 h 540"/>
              </a:gdLst>
              <a:ahLst/>
              <a:cxnLst>
                <a:cxn ang="T4">
                  <a:pos x="T0" y="T1"/>
                </a:cxn>
                <a:cxn ang="T5">
                  <a:pos x="T2" y="T3"/>
                </a:cxn>
              </a:cxnLst>
              <a:rect l="T6" t="T7" r="T8" b="T9"/>
              <a:pathLst>
                <a:path w="460" h="540">
                  <a:moveTo>
                    <a:pt x="460" y="0"/>
                  </a:moveTo>
                  <a:lnTo>
                    <a:pt x="0" y="540"/>
                  </a:lnTo>
                </a:path>
              </a:pathLst>
            </a:custGeom>
            <a:noFill/>
            <a:ln w="12700">
              <a:solidFill>
                <a:srgbClr val="000000"/>
              </a:solidFill>
              <a:round/>
              <a:headEnd/>
              <a:tailEnd type="stealth" w="sm" len="lg"/>
            </a:ln>
          </p:spPr>
          <p:txBody>
            <a:bodyPr/>
            <a:lstStyle/>
            <a:p>
              <a:endParaRPr lang="en-US"/>
            </a:p>
          </p:txBody>
        </p:sp>
      </p:grpSp>
      <p:grpSp>
        <p:nvGrpSpPr>
          <p:cNvPr id="42" name="Group 50"/>
          <p:cNvGrpSpPr>
            <a:grpSpLocks/>
          </p:cNvGrpSpPr>
          <p:nvPr/>
        </p:nvGrpSpPr>
        <p:grpSpPr bwMode="auto">
          <a:xfrm>
            <a:off x="304800" y="2819400"/>
            <a:ext cx="4267200" cy="2286000"/>
            <a:chOff x="1259" y="5940"/>
            <a:chExt cx="8820" cy="5040"/>
          </a:xfrm>
        </p:grpSpPr>
        <p:grpSp>
          <p:nvGrpSpPr>
            <p:cNvPr id="43" name="Group 51"/>
            <p:cNvGrpSpPr>
              <a:grpSpLocks/>
            </p:cNvGrpSpPr>
            <p:nvPr/>
          </p:nvGrpSpPr>
          <p:grpSpPr bwMode="auto">
            <a:xfrm>
              <a:off x="1979" y="5940"/>
              <a:ext cx="8100" cy="3920"/>
              <a:chOff x="2699" y="5940"/>
              <a:chExt cx="8100" cy="3920"/>
            </a:xfrm>
          </p:grpSpPr>
          <p:sp>
            <p:nvSpPr>
              <p:cNvPr id="45" name="Rectangle 52"/>
              <p:cNvSpPr>
                <a:spLocks noChangeArrowheads="1"/>
              </p:cNvSpPr>
              <p:nvPr/>
            </p:nvSpPr>
            <p:spPr bwMode="auto">
              <a:xfrm>
                <a:off x="8999" y="7920"/>
                <a:ext cx="1080" cy="360"/>
              </a:xfrm>
              <a:prstGeom prst="rect">
                <a:avLst/>
              </a:prstGeom>
              <a:noFill/>
              <a:ln w="9525">
                <a:noFill/>
                <a:miter lim="800000"/>
                <a:headEnd/>
                <a:tailEnd/>
              </a:ln>
            </p:spPr>
            <p:txBody>
              <a:bodyPr/>
              <a:lstStyle/>
              <a:p>
                <a:pPr rtl="1"/>
                <a:r>
                  <a:rPr lang="en-US" altLang="ko-KR" sz="1200">
                    <a:ea typeface="굴림" charset="-127"/>
                  </a:rPr>
                  <a:t>Filler</a:t>
                </a:r>
                <a:endParaRPr lang="en-US"/>
              </a:p>
            </p:txBody>
          </p:sp>
          <p:grpSp>
            <p:nvGrpSpPr>
              <p:cNvPr id="46" name="Group 53"/>
              <p:cNvGrpSpPr>
                <a:grpSpLocks/>
              </p:cNvGrpSpPr>
              <p:nvPr/>
            </p:nvGrpSpPr>
            <p:grpSpPr bwMode="auto">
              <a:xfrm>
                <a:off x="3857" y="6623"/>
                <a:ext cx="6402" cy="3237"/>
                <a:chOff x="2456" y="6660"/>
                <a:chExt cx="6402" cy="3237"/>
              </a:xfrm>
            </p:grpSpPr>
            <p:grpSp>
              <p:nvGrpSpPr>
                <p:cNvPr id="57" name="Group 54"/>
                <p:cNvGrpSpPr>
                  <a:grpSpLocks/>
                </p:cNvGrpSpPr>
                <p:nvPr/>
              </p:nvGrpSpPr>
              <p:grpSpPr bwMode="auto">
                <a:xfrm>
                  <a:off x="5969" y="8810"/>
                  <a:ext cx="2889" cy="1087"/>
                  <a:chOff x="960" y="8790"/>
                  <a:chExt cx="2889" cy="1087"/>
                </a:xfrm>
              </p:grpSpPr>
              <p:sp>
                <p:nvSpPr>
                  <p:cNvPr id="74" name="Freeform 55" descr="Light downward diagonal"/>
                  <p:cNvSpPr>
                    <a:spLocks/>
                  </p:cNvSpPr>
                  <p:nvPr/>
                </p:nvSpPr>
                <p:spPr bwMode="auto">
                  <a:xfrm>
                    <a:off x="960" y="9334"/>
                    <a:ext cx="1267" cy="538"/>
                  </a:xfrm>
                  <a:custGeom>
                    <a:avLst/>
                    <a:gdLst>
                      <a:gd name="T0" fmla="*/ 0 w 1267"/>
                      <a:gd name="T1" fmla="*/ 0 h 538"/>
                      <a:gd name="T2" fmla="*/ 242 w 1267"/>
                      <a:gd name="T3" fmla="*/ 12 h 538"/>
                      <a:gd name="T4" fmla="*/ 907 w 1267"/>
                      <a:gd name="T5" fmla="*/ 10 h 538"/>
                      <a:gd name="T6" fmla="*/ 1267 w 1267"/>
                      <a:gd name="T7" fmla="*/ 538 h 538"/>
                      <a:gd name="T8" fmla="*/ 7 w 1267"/>
                      <a:gd name="T9" fmla="*/ 538 h 538"/>
                      <a:gd name="T10" fmla="*/ 94 w 1267"/>
                      <a:gd name="T11" fmla="*/ 296 h 538"/>
                      <a:gd name="T12" fmla="*/ 0 w 1267"/>
                      <a:gd name="T13" fmla="*/ 0 h 538"/>
                      <a:gd name="T14" fmla="*/ 0 60000 65536"/>
                      <a:gd name="T15" fmla="*/ 0 60000 65536"/>
                      <a:gd name="T16" fmla="*/ 0 60000 65536"/>
                      <a:gd name="T17" fmla="*/ 0 60000 65536"/>
                      <a:gd name="T18" fmla="*/ 0 60000 65536"/>
                      <a:gd name="T19" fmla="*/ 0 60000 65536"/>
                      <a:gd name="T20" fmla="*/ 0 60000 65536"/>
                      <a:gd name="T21" fmla="*/ 0 w 1267"/>
                      <a:gd name="T22" fmla="*/ 0 h 538"/>
                      <a:gd name="T23" fmla="*/ 1267 w 1267"/>
                      <a:gd name="T24" fmla="*/ 538 h 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a:lstStyle/>
                  <a:p>
                    <a:endParaRPr lang="en-US"/>
                  </a:p>
                </p:txBody>
              </p:sp>
              <p:sp>
                <p:nvSpPr>
                  <p:cNvPr id="75" name="Freeform 56" descr="Light downward diagonal"/>
                  <p:cNvSpPr>
                    <a:spLocks/>
                  </p:cNvSpPr>
                  <p:nvPr/>
                </p:nvSpPr>
                <p:spPr bwMode="auto">
                  <a:xfrm flipH="1">
                    <a:off x="2220" y="9332"/>
                    <a:ext cx="1267" cy="538"/>
                  </a:xfrm>
                  <a:custGeom>
                    <a:avLst/>
                    <a:gdLst>
                      <a:gd name="T0" fmla="*/ 0 w 1267"/>
                      <a:gd name="T1" fmla="*/ 0 h 538"/>
                      <a:gd name="T2" fmla="*/ 242 w 1267"/>
                      <a:gd name="T3" fmla="*/ 12 h 538"/>
                      <a:gd name="T4" fmla="*/ 907 w 1267"/>
                      <a:gd name="T5" fmla="*/ 10 h 538"/>
                      <a:gd name="T6" fmla="*/ 1267 w 1267"/>
                      <a:gd name="T7" fmla="*/ 538 h 538"/>
                      <a:gd name="T8" fmla="*/ 7 w 1267"/>
                      <a:gd name="T9" fmla="*/ 538 h 538"/>
                      <a:gd name="T10" fmla="*/ 94 w 1267"/>
                      <a:gd name="T11" fmla="*/ 296 h 538"/>
                      <a:gd name="T12" fmla="*/ 0 w 1267"/>
                      <a:gd name="T13" fmla="*/ 0 h 538"/>
                      <a:gd name="T14" fmla="*/ 0 60000 65536"/>
                      <a:gd name="T15" fmla="*/ 0 60000 65536"/>
                      <a:gd name="T16" fmla="*/ 0 60000 65536"/>
                      <a:gd name="T17" fmla="*/ 0 60000 65536"/>
                      <a:gd name="T18" fmla="*/ 0 60000 65536"/>
                      <a:gd name="T19" fmla="*/ 0 60000 65536"/>
                      <a:gd name="T20" fmla="*/ 0 60000 65536"/>
                      <a:gd name="T21" fmla="*/ 0 w 1267"/>
                      <a:gd name="T22" fmla="*/ 0 h 538"/>
                      <a:gd name="T23" fmla="*/ 1267 w 1267"/>
                      <a:gd name="T24" fmla="*/ 538 h 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a:lstStyle/>
                  <a:p>
                    <a:endParaRPr lang="en-US"/>
                  </a:p>
                </p:txBody>
              </p:sp>
              <p:sp>
                <p:nvSpPr>
                  <p:cNvPr id="76" name="Text Box 57"/>
                  <p:cNvSpPr txBox="1">
                    <a:spLocks noChangeArrowheads="1"/>
                  </p:cNvSpPr>
                  <p:nvPr/>
                </p:nvSpPr>
                <p:spPr bwMode="auto">
                  <a:xfrm>
                    <a:off x="1439" y="9540"/>
                    <a:ext cx="249" cy="244"/>
                  </a:xfrm>
                  <a:prstGeom prst="rect">
                    <a:avLst/>
                  </a:prstGeom>
                  <a:solidFill>
                    <a:srgbClr val="FFFFFF"/>
                  </a:solidFill>
                  <a:ln w="9525">
                    <a:solidFill>
                      <a:srgbClr val="000000"/>
                    </a:solidFill>
                    <a:miter lim="800000"/>
                    <a:headEnd/>
                    <a:tailEnd/>
                  </a:ln>
                </p:spPr>
                <p:txBody>
                  <a:bodyPr lIns="0" tIns="0" rIns="0" bIns="0"/>
                  <a:lstStyle/>
                  <a:p>
                    <a:r>
                      <a:rPr lang="en-US" altLang="ko-KR" sz="1000" i="1">
                        <a:ea typeface="굴림" charset="-127"/>
                      </a:rPr>
                      <a:t> A</a:t>
                    </a:r>
                    <a:endParaRPr lang="en-US"/>
                  </a:p>
                </p:txBody>
              </p:sp>
              <p:sp>
                <p:nvSpPr>
                  <p:cNvPr id="77" name="Text Box 58"/>
                  <p:cNvSpPr txBox="1">
                    <a:spLocks noChangeArrowheads="1"/>
                  </p:cNvSpPr>
                  <p:nvPr/>
                </p:nvSpPr>
                <p:spPr bwMode="auto">
                  <a:xfrm>
                    <a:off x="2767" y="9475"/>
                    <a:ext cx="249" cy="244"/>
                  </a:xfrm>
                  <a:prstGeom prst="rect">
                    <a:avLst/>
                  </a:prstGeom>
                  <a:solidFill>
                    <a:srgbClr val="FFFFFF"/>
                  </a:solidFill>
                  <a:ln w="9525">
                    <a:solidFill>
                      <a:srgbClr val="000000"/>
                    </a:solidFill>
                    <a:miter lim="800000"/>
                    <a:headEnd/>
                    <a:tailEnd/>
                  </a:ln>
                </p:spPr>
                <p:txBody>
                  <a:bodyPr lIns="0" tIns="0" rIns="0" bIns="0"/>
                  <a:lstStyle/>
                  <a:p>
                    <a:r>
                      <a:rPr lang="en-US" altLang="ko-KR" sz="1000" i="1">
                        <a:ea typeface="굴림" charset="-127"/>
                      </a:rPr>
                      <a:t> B</a:t>
                    </a:r>
                    <a:endParaRPr lang="en-US"/>
                  </a:p>
                </p:txBody>
              </p:sp>
              <p:sp>
                <p:nvSpPr>
                  <p:cNvPr id="78" name="Rectangle 59"/>
                  <p:cNvSpPr>
                    <a:spLocks noChangeArrowheads="1"/>
                  </p:cNvSpPr>
                  <p:nvPr/>
                </p:nvSpPr>
                <p:spPr bwMode="auto">
                  <a:xfrm rot="3162394">
                    <a:off x="3005" y="8014"/>
                    <a:ext cx="68" cy="1620"/>
                  </a:xfrm>
                  <a:prstGeom prst="rect">
                    <a:avLst/>
                  </a:prstGeom>
                  <a:solidFill>
                    <a:srgbClr val="C0C0C0"/>
                  </a:solidFill>
                  <a:ln w="9525">
                    <a:solidFill>
                      <a:srgbClr val="000000"/>
                    </a:solidFill>
                    <a:miter lim="800000"/>
                    <a:headEnd/>
                    <a:tailEnd/>
                  </a:ln>
                </p:spPr>
                <p:txBody>
                  <a:bodyPr/>
                  <a:lstStyle/>
                  <a:p>
                    <a:endParaRPr lang="en-US"/>
                  </a:p>
                </p:txBody>
              </p:sp>
              <p:sp>
                <p:nvSpPr>
                  <p:cNvPr id="79" name="Freeform 60"/>
                  <p:cNvSpPr>
                    <a:spLocks/>
                  </p:cNvSpPr>
                  <p:nvPr/>
                </p:nvSpPr>
                <p:spPr bwMode="auto">
                  <a:xfrm>
                    <a:off x="2031" y="9540"/>
                    <a:ext cx="340" cy="337"/>
                  </a:xfrm>
                  <a:custGeom>
                    <a:avLst/>
                    <a:gdLst>
                      <a:gd name="T0" fmla="*/ 340 w 340"/>
                      <a:gd name="T1" fmla="*/ 80 h 337"/>
                      <a:gd name="T2" fmla="*/ 179 w 340"/>
                      <a:gd name="T3" fmla="*/ 337 h 337"/>
                      <a:gd name="T4" fmla="*/ 0 w 340"/>
                      <a:gd name="T5" fmla="*/ 90 h 337"/>
                      <a:gd name="T6" fmla="*/ 80 w 340"/>
                      <a:gd name="T7" fmla="*/ 10 h 337"/>
                      <a:gd name="T8" fmla="*/ 170 w 340"/>
                      <a:gd name="T9" fmla="*/ 0 h 337"/>
                      <a:gd name="T10" fmla="*/ 270 w 340"/>
                      <a:gd name="T11" fmla="*/ 10 h 337"/>
                      <a:gd name="T12" fmla="*/ 340 w 340"/>
                      <a:gd name="T13" fmla="*/ 80 h 337"/>
                      <a:gd name="T14" fmla="*/ 0 60000 65536"/>
                      <a:gd name="T15" fmla="*/ 0 60000 65536"/>
                      <a:gd name="T16" fmla="*/ 0 60000 65536"/>
                      <a:gd name="T17" fmla="*/ 0 60000 65536"/>
                      <a:gd name="T18" fmla="*/ 0 60000 65536"/>
                      <a:gd name="T19" fmla="*/ 0 60000 65536"/>
                      <a:gd name="T20" fmla="*/ 0 60000 65536"/>
                      <a:gd name="T21" fmla="*/ 0 w 340"/>
                      <a:gd name="T22" fmla="*/ 0 h 337"/>
                      <a:gd name="T23" fmla="*/ 340 w 340"/>
                      <a:gd name="T24" fmla="*/ 337 h 3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0" h="337">
                        <a:moveTo>
                          <a:pt x="340" y="80"/>
                        </a:moveTo>
                        <a:lnTo>
                          <a:pt x="179" y="337"/>
                        </a:lnTo>
                        <a:lnTo>
                          <a:pt x="0" y="90"/>
                        </a:lnTo>
                        <a:lnTo>
                          <a:pt x="80" y="10"/>
                        </a:lnTo>
                        <a:lnTo>
                          <a:pt x="170" y="0"/>
                        </a:lnTo>
                        <a:lnTo>
                          <a:pt x="270" y="10"/>
                        </a:lnTo>
                        <a:lnTo>
                          <a:pt x="340" y="80"/>
                        </a:lnTo>
                        <a:close/>
                      </a:path>
                    </a:pathLst>
                  </a:custGeom>
                  <a:solidFill>
                    <a:srgbClr val="000000"/>
                  </a:solidFill>
                  <a:ln w="9525">
                    <a:solidFill>
                      <a:srgbClr val="000000"/>
                    </a:solidFill>
                    <a:round/>
                    <a:headEnd/>
                    <a:tailEnd/>
                  </a:ln>
                </p:spPr>
                <p:txBody>
                  <a:bodyPr/>
                  <a:lstStyle/>
                  <a:p>
                    <a:endParaRPr lang="en-US"/>
                  </a:p>
                </p:txBody>
              </p:sp>
              <p:sp>
                <p:nvSpPr>
                  <p:cNvPr id="80" name="Freeform 61"/>
                  <p:cNvSpPr>
                    <a:spLocks/>
                  </p:cNvSpPr>
                  <p:nvPr/>
                </p:nvSpPr>
                <p:spPr bwMode="auto">
                  <a:xfrm flipH="1">
                    <a:off x="2288" y="9080"/>
                    <a:ext cx="100" cy="380"/>
                  </a:xfrm>
                  <a:custGeom>
                    <a:avLst/>
                    <a:gdLst>
                      <a:gd name="T0" fmla="*/ 100 w 100"/>
                      <a:gd name="T1" fmla="*/ 0 h 380"/>
                      <a:gd name="T2" fmla="*/ 40 w 100"/>
                      <a:gd name="T3" fmla="*/ 220 h 380"/>
                      <a:gd name="T4" fmla="*/ 0 w 100"/>
                      <a:gd name="T5" fmla="*/ 380 h 380"/>
                      <a:gd name="T6" fmla="*/ 0 60000 65536"/>
                      <a:gd name="T7" fmla="*/ 0 60000 65536"/>
                      <a:gd name="T8" fmla="*/ 0 60000 65536"/>
                      <a:gd name="T9" fmla="*/ 0 w 100"/>
                      <a:gd name="T10" fmla="*/ 0 h 380"/>
                      <a:gd name="T11" fmla="*/ 100 w 100"/>
                      <a:gd name="T12" fmla="*/ 380 h 380"/>
                    </a:gdLst>
                    <a:ahLst/>
                    <a:cxnLst>
                      <a:cxn ang="T6">
                        <a:pos x="T0" y="T1"/>
                      </a:cxn>
                      <a:cxn ang="T7">
                        <a:pos x="T2" y="T3"/>
                      </a:cxn>
                      <a:cxn ang="T8">
                        <a:pos x="T4" y="T5"/>
                      </a:cxn>
                    </a:cxnLst>
                    <a:rect l="T9" t="T10" r="T11" b="T12"/>
                    <a:pathLst>
                      <a:path w="100" h="380">
                        <a:moveTo>
                          <a:pt x="100" y="0"/>
                        </a:moveTo>
                        <a:lnTo>
                          <a:pt x="40" y="220"/>
                        </a:lnTo>
                        <a:lnTo>
                          <a:pt x="0" y="380"/>
                        </a:lnTo>
                      </a:path>
                    </a:pathLst>
                  </a:custGeom>
                  <a:noFill/>
                  <a:ln w="9525">
                    <a:solidFill>
                      <a:srgbClr val="000000"/>
                    </a:solidFill>
                    <a:prstDash val="dash"/>
                    <a:round/>
                    <a:headEnd/>
                    <a:tailEnd/>
                  </a:ln>
                </p:spPr>
                <p:txBody>
                  <a:bodyPr/>
                  <a:lstStyle/>
                  <a:p>
                    <a:endParaRPr lang="en-US"/>
                  </a:p>
                </p:txBody>
              </p:sp>
              <p:sp>
                <p:nvSpPr>
                  <p:cNvPr id="81" name="Line 62"/>
                  <p:cNvSpPr>
                    <a:spLocks noChangeShapeType="1"/>
                  </p:cNvSpPr>
                  <p:nvPr/>
                </p:nvSpPr>
                <p:spPr bwMode="auto">
                  <a:xfrm>
                    <a:off x="2227" y="9097"/>
                    <a:ext cx="0" cy="360"/>
                  </a:xfrm>
                  <a:prstGeom prst="line">
                    <a:avLst/>
                  </a:prstGeom>
                  <a:noFill/>
                  <a:ln w="9525">
                    <a:solidFill>
                      <a:srgbClr val="000000"/>
                    </a:solidFill>
                    <a:prstDash val="dash"/>
                    <a:round/>
                    <a:headEnd/>
                    <a:tailEnd/>
                  </a:ln>
                </p:spPr>
                <p:txBody>
                  <a:bodyPr/>
                  <a:lstStyle/>
                  <a:p>
                    <a:endParaRPr lang="en-US"/>
                  </a:p>
                </p:txBody>
              </p:sp>
              <p:sp>
                <p:nvSpPr>
                  <p:cNvPr id="82" name="Freeform 63"/>
                  <p:cNvSpPr>
                    <a:spLocks/>
                  </p:cNvSpPr>
                  <p:nvPr/>
                </p:nvSpPr>
                <p:spPr bwMode="auto">
                  <a:xfrm>
                    <a:off x="2018" y="9158"/>
                    <a:ext cx="90" cy="350"/>
                  </a:xfrm>
                  <a:custGeom>
                    <a:avLst/>
                    <a:gdLst>
                      <a:gd name="T0" fmla="*/ 90 w 90"/>
                      <a:gd name="T1" fmla="*/ 0 h 350"/>
                      <a:gd name="T2" fmla="*/ 40 w 90"/>
                      <a:gd name="T3" fmla="*/ 150 h 350"/>
                      <a:gd name="T4" fmla="*/ 0 w 90"/>
                      <a:gd name="T5" fmla="*/ 350 h 350"/>
                      <a:gd name="T6" fmla="*/ 0 60000 65536"/>
                      <a:gd name="T7" fmla="*/ 0 60000 65536"/>
                      <a:gd name="T8" fmla="*/ 0 60000 65536"/>
                      <a:gd name="T9" fmla="*/ 0 w 90"/>
                      <a:gd name="T10" fmla="*/ 0 h 350"/>
                      <a:gd name="T11" fmla="*/ 90 w 90"/>
                      <a:gd name="T12" fmla="*/ 350 h 350"/>
                    </a:gdLst>
                    <a:ahLst/>
                    <a:cxnLst>
                      <a:cxn ang="T6">
                        <a:pos x="T0" y="T1"/>
                      </a:cxn>
                      <a:cxn ang="T7">
                        <a:pos x="T2" y="T3"/>
                      </a:cxn>
                      <a:cxn ang="T8">
                        <a:pos x="T4" y="T5"/>
                      </a:cxn>
                    </a:cxnLst>
                    <a:rect l="T9" t="T10" r="T11" b="T12"/>
                    <a:pathLst>
                      <a:path w="90" h="350">
                        <a:moveTo>
                          <a:pt x="90" y="0"/>
                        </a:moveTo>
                        <a:lnTo>
                          <a:pt x="40" y="150"/>
                        </a:lnTo>
                        <a:lnTo>
                          <a:pt x="0" y="350"/>
                        </a:lnTo>
                      </a:path>
                    </a:pathLst>
                  </a:custGeom>
                  <a:noFill/>
                  <a:ln w="9525">
                    <a:solidFill>
                      <a:srgbClr val="000000"/>
                    </a:solidFill>
                    <a:prstDash val="dash"/>
                    <a:round/>
                    <a:headEnd/>
                    <a:tailEnd/>
                  </a:ln>
                </p:spPr>
                <p:txBody>
                  <a:bodyPr/>
                  <a:lstStyle/>
                  <a:p>
                    <a:endParaRPr lang="en-US"/>
                  </a:p>
                </p:txBody>
              </p:sp>
              <p:sp>
                <p:nvSpPr>
                  <p:cNvPr id="83" name="Oval 64"/>
                  <p:cNvSpPr>
                    <a:spLocks noChangeAspect="1" noChangeArrowheads="1"/>
                  </p:cNvSpPr>
                  <p:nvPr/>
                </p:nvSpPr>
                <p:spPr bwMode="auto">
                  <a:xfrm>
                    <a:off x="2339" y="9540"/>
                    <a:ext cx="62" cy="62"/>
                  </a:xfrm>
                  <a:prstGeom prst="ellipse">
                    <a:avLst/>
                  </a:prstGeom>
                  <a:solidFill>
                    <a:srgbClr val="000000"/>
                  </a:solidFill>
                  <a:ln w="9525">
                    <a:solidFill>
                      <a:srgbClr val="000000"/>
                    </a:solidFill>
                    <a:round/>
                    <a:headEnd/>
                    <a:tailEnd/>
                  </a:ln>
                </p:spPr>
                <p:txBody>
                  <a:bodyPr/>
                  <a:lstStyle/>
                  <a:p>
                    <a:endParaRPr lang="en-US"/>
                  </a:p>
                </p:txBody>
              </p:sp>
              <p:sp>
                <p:nvSpPr>
                  <p:cNvPr id="84" name="Oval 65"/>
                  <p:cNvSpPr>
                    <a:spLocks noChangeAspect="1" noChangeArrowheads="1"/>
                  </p:cNvSpPr>
                  <p:nvPr/>
                </p:nvSpPr>
                <p:spPr bwMode="auto">
                  <a:xfrm>
                    <a:off x="2159" y="9360"/>
                    <a:ext cx="62" cy="62"/>
                  </a:xfrm>
                  <a:prstGeom prst="ellipse">
                    <a:avLst/>
                  </a:prstGeom>
                  <a:solidFill>
                    <a:srgbClr val="000000"/>
                  </a:solidFill>
                  <a:ln w="9525">
                    <a:solidFill>
                      <a:srgbClr val="000000"/>
                    </a:solidFill>
                    <a:round/>
                    <a:headEnd/>
                    <a:tailEnd/>
                  </a:ln>
                </p:spPr>
                <p:txBody>
                  <a:bodyPr/>
                  <a:lstStyle/>
                  <a:p>
                    <a:endParaRPr lang="en-US"/>
                  </a:p>
                </p:txBody>
              </p:sp>
              <p:sp>
                <p:nvSpPr>
                  <p:cNvPr id="85" name="Oval 66"/>
                  <p:cNvSpPr>
                    <a:spLocks noChangeAspect="1" noChangeArrowheads="1"/>
                  </p:cNvSpPr>
                  <p:nvPr/>
                </p:nvSpPr>
                <p:spPr bwMode="auto">
                  <a:xfrm>
                    <a:off x="2327" y="9347"/>
                    <a:ext cx="62" cy="62"/>
                  </a:xfrm>
                  <a:prstGeom prst="ellipse">
                    <a:avLst/>
                  </a:prstGeom>
                  <a:solidFill>
                    <a:srgbClr val="000000"/>
                  </a:solidFill>
                  <a:ln w="9525">
                    <a:solidFill>
                      <a:srgbClr val="000000"/>
                    </a:solidFill>
                    <a:round/>
                    <a:headEnd/>
                    <a:tailEnd/>
                  </a:ln>
                </p:spPr>
                <p:txBody>
                  <a:bodyPr/>
                  <a:lstStyle/>
                  <a:p>
                    <a:endParaRPr lang="en-US"/>
                  </a:p>
                </p:txBody>
              </p:sp>
              <p:sp>
                <p:nvSpPr>
                  <p:cNvPr id="86" name="Oval 67"/>
                  <p:cNvSpPr>
                    <a:spLocks noChangeAspect="1" noChangeArrowheads="1"/>
                  </p:cNvSpPr>
                  <p:nvPr/>
                </p:nvSpPr>
                <p:spPr bwMode="auto">
                  <a:xfrm>
                    <a:off x="2269" y="9468"/>
                    <a:ext cx="62" cy="62"/>
                  </a:xfrm>
                  <a:prstGeom prst="ellipse">
                    <a:avLst/>
                  </a:prstGeom>
                  <a:solidFill>
                    <a:srgbClr val="000000"/>
                  </a:solidFill>
                  <a:ln w="9525">
                    <a:solidFill>
                      <a:srgbClr val="000000"/>
                    </a:solidFill>
                    <a:round/>
                    <a:headEnd/>
                    <a:tailEnd/>
                  </a:ln>
                </p:spPr>
                <p:txBody>
                  <a:bodyPr/>
                  <a:lstStyle/>
                  <a:p>
                    <a:endParaRPr lang="en-US"/>
                  </a:p>
                </p:txBody>
              </p:sp>
            </p:grpSp>
            <p:grpSp>
              <p:nvGrpSpPr>
                <p:cNvPr id="58" name="Group 68"/>
                <p:cNvGrpSpPr>
                  <a:grpSpLocks/>
                </p:cNvGrpSpPr>
                <p:nvPr/>
              </p:nvGrpSpPr>
              <p:grpSpPr bwMode="auto">
                <a:xfrm>
                  <a:off x="4079" y="6813"/>
                  <a:ext cx="3120" cy="2727"/>
                  <a:chOff x="4079" y="6813"/>
                  <a:chExt cx="3120" cy="2727"/>
                </a:xfrm>
              </p:grpSpPr>
              <p:grpSp>
                <p:nvGrpSpPr>
                  <p:cNvPr id="65" name="Group 69"/>
                  <p:cNvGrpSpPr>
                    <a:grpSpLocks/>
                  </p:cNvGrpSpPr>
                  <p:nvPr/>
                </p:nvGrpSpPr>
                <p:grpSpPr bwMode="auto">
                  <a:xfrm>
                    <a:off x="4079" y="6813"/>
                    <a:ext cx="3030" cy="1357"/>
                    <a:chOff x="4079" y="6813"/>
                    <a:chExt cx="3030" cy="1357"/>
                  </a:xfrm>
                </p:grpSpPr>
                <p:sp>
                  <p:nvSpPr>
                    <p:cNvPr id="68" name="Rectangle 70"/>
                    <p:cNvSpPr>
                      <a:spLocks noChangeArrowheads="1"/>
                    </p:cNvSpPr>
                    <p:nvPr/>
                  </p:nvSpPr>
                  <p:spPr bwMode="auto">
                    <a:xfrm>
                      <a:off x="4616" y="6813"/>
                      <a:ext cx="1171" cy="420"/>
                    </a:xfrm>
                    <a:prstGeom prst="rect">
                      <a:avLst/>
                    </a:prstGeom>
                    <a:solidFill>
                      <a:srgbClr val="C0C0C0"/>
                    </a:solidFill>
                    <a:ln w="9525">
                      <a:solidFill>
                        <a:srgbClr val="000000"/>
                      </a:solidFill>
                      <a:miter lim="800000"/>
                      <a:headEnd/>
                      <a:tailEnd/>
                    </a:ln>
                  </p:spPr>
                  <p:txBody>
                    <a:bodyPr/>
                    <a:lstStyle/>
                    <a:p>
                      <a:endParaRPr lang="en-US"/>
                    </a:p>
                  </p:txBody>
                </p:sp>
                <p:sp>
                  <p:nvSpPr>
                    <p:cNvPr id="69" name="Arc 71"/>
                    <p:cNvSpPr>
                      <a:spLocks/>
                    </p:cNvSpPr>
                    <p:nvPr/>
                  </p:nvSpPr>
                  <p:spPr bwMode="auto">
                    <a:xfrm>
                      <a:off x="5768" y="7058"/>
                      <a:ext cx="1054" cy="900"/>
                    </a:xfrm>
                    <a:custGeom>
                      <a:avLst/>
                      <a:gdLst>
                        <a:gd name="T0" fmla="*/ 0 w 21356"/>
                        <a:gd name="T1" fmla="*/ 0 h 21593"/>
                        <a:gd name="T2" fmla="*/ 0 w 21356"/>
                        <a:gd name="T3" fmla="*/ 0 h 21593"/>
                        <a:gd name="T4" fmla="*/ 0 w 21356"/>
                        <a:gd name="T5" fmla="*/ 0 h 21593"/>
                        <a:gd name="T6" fmla="*/ 0 60000 65536"/>
                        <a:gd name="T7" fmla="*/ 0 60000 65536"/>
                        <a:gd name="T8" fmla="*/ 0 60000 65536"/>
                        <a:gd name="T9" fmla="*/ 0 w 21356"/>
                        <a:gd name="T10" fmla="*/ 0 h 21593"/>
                        <a:gd name="T11" fmla="*/ 21356 w 21356"/>
                        <a:gd name="T12" fmla="*/ 21593 h 21593"/>
                      </a:gdLst>
                      <a:ahLst/>
                      <a:cxnLst>
                        <a:cxn ang="T6">
                          <a:pos x="T0" y="T1"/>
                        </a:cxn>
                        <a:cxn ang="T7">
                          <a:pos x="T2" y="T3"/>
                        </a:cxn>
                        <a:cxn ang="T8">
                          <a:pos x="T4" y="T5"/>
                        </a:cxn>
                      </a:cxnLst>
                      <a:rect l="T9" t="T10" r="T11" b="T12"/>
                      <a:pathLst>
                        <a:path w="21356" h="21593" fill="none" extrusionOk="0">
                          <a:moveTo>
                            <a:pt x="562" y="0"/>
                          </a:moveTo>
                          <a:cubicBezTo>
                            <a:pt x="11025" y="273"/>
                            <a:pt x="19786" y="8006"/>
                            <a:pt x="21355" y="18354"/>
                          </a:cubicBezTo>
                        </a:path>
                        <a:path w="21356" h="21593" stroke="0" extrusionOk="0">
                          <a:moveTo>
                            <a:pt x="562" y="0"/>
                          </a:moveTo>
                          <a:cubicBezTo>
                            <a:pt x="11025" y="273"/>
                            <a:pt x="19786" y="8006"/>
                            <a:pt x="21355" y="18354"/>
                          </a:cubicBezTo>
                          <a:lnTo>
                            <a:pt x="0" y="21593"/>
                          </a:lnTo>
                          <a:close/>
                        </a:path>
                      </a:pathLst>
                    </a:custGeom>
                    <a:noFill/>
                    <a:ln w="9525">
                      <a:solidFill>
                        <a:srgbClr val="000000"/>
                      </a:solidFill>
                      <a:round/>
                      <a:headEnd/>
                      <a:tailEnd/>
                    </a:ln>
                  </p:spPr>
                  <p:txBody>
                    <a:bodyPr/>
                    <a:lstStyle/>
                    <a:p>
                      <a:endParaRPr lang="en-US"/>
                    </a:p>
                  </p:txBody>
                </p:sp>
                <p:sp>
                  <p:nvSpPr>
                    <p:cNvPr id="70" name="Arc 72"/>
                    <p:cNvSpPr>
                      <a:spLocks/>
                    </p:cNvSpPr>
                    <p:nvPr/>
                  </p:nvSpPr>
                  <p:spPr bwMode="auto">
                    <a:xfrm>
                      <a:off x="5759" y="6900"/>
                      <a:ext cx="1202" cy="900"/>
                    </a:xfrm>
                    <a:custGeom>
                      <a:avLst/>
                      <a:gdLst>
                        <a:gd name="T0" fmla="*/ 0 w 21356"/>
                        <a:gd name="T1" fmla="*/ 0 h 21593"/>
                        <a:gd name="T2" fmla="*/ 0 w 21356"/>
                        <a:gd name="T3" fmla="*/ 0 h 21593"/>
                        <a:gd name="T4" fmla="*/ 0 w 21356"/>
                        <a:gd name="T5" fmla="*/ 0 h 21593"/>
                        <a:gd name="T6" fmla="*/ 0 60000 65536"/>
                        <a:gd name="T7" fmla="*/ 0 60000 65536"/>
                        <a:gd name="T8" fmla="*/ 0 60000 65536"/>
                        <a:gd name="T9" fmla="*/ 0 w 21356"/>
                        <a:gd name="T10" fmla="*/ 0 h 21593"/>
                        <a:gd name="T11" fmla="*/ 21356 w 21356"/>
                        <a:gd name="T12" fmla="*/ 21593 h 21593"/>
                      </a:gdLst>
                      <a:ahLst/>
                      <a:cxnLst>
                        <a:cxn ang="T6">
                          <a:pos x="T0" y="T1"/>
                        </a:cxn>
                        <a:cxn ang="T7">
                          <a:pos x="T2" y="T3"/>
                        </a:cxn>
                        <a:cxn ang="T8">
                          <a:pos x="T4" y="T5"/>
                        </a:cxn>
                      </a:cxnLst>
                      <a:rect l="T9" t="T10" r="T11" b="T12"/>
                      <a:pathLst>
                        <a:path w="21356" h="21593" fill="none" extrusionOk="0">
                          <a:moveTo>
                            <a:pt x="562" y="0"/>
                          </a:moveTo>
                          <a:cubicBezTo>
                            <a:pt x="11025" y="273"/>
                            <a:pt x="19786" y="8006"/>
                            <a:pt x="21355" y="18354"/>
                          </a:cubicBezTo>
                        </a:path>
                        <a:path w="21356" h="21593" stroke="0" extrusionOk="0">
                          <a:moveTo>
                            <a:pt x="562" y="0"/>
                          </a:moveTo>
                          <a:cubicBezTo>
                            <a:pt x="11025" y="273"/>
                            <a:pt x="19786" y="8006"/>
                            <a:pt x="21355" y="18354"/>
                          </a:cubicBezTo>
                          <a:lnTo>
                            <a:pt x="0" y="21593"/>
                          </a:lnTo>
                          <a:close/>
                        </a:path>
                      </a:pathLst>
                    </a:custGeom>
                    <a:noFill/>
                    <a:ln w="9525">
                      <a:solidFill>
                        <a:srgbClr val="000000"/>
                      </a:solidFill>
                      <a:round/>
                      <a:headEnd/>
                      <a:tailEnd/>
                    </a:ln>
                  </p:spPr>
                  <p:txBody>
                    <a:bodyPr/>
                    <a:lstStyle/>
                    <a:p>
                      <a:endParaRPr lang="en-US"/>
                    </a:p>
                  </p:txBody>
                </p:sp>
                <p:sp>
                  <p:nvSpPr>
                    <p:cNvPr id="71" name="Rectangle 73"/>
                    <p:cNvSpPr>
                      <a:spLocks noChangeArrowheads="1"/>
                    </p:cNvSpPr>
                    <p:nvPr/>
                  </p:nvSpPr>
                  <p:spPr bwMode="auto">
                    <a:xfrm>
                      <a:off x="4079" y="6875"/>
                      <a:ext cx="540" cy="125"/>
                    </a:xfrm>
                    <a:prstGeom prst="rect">
                      <a:avLst/>
                    </a:prstGeom>
                    <a:solidFill>
                      <a:srgbClr val="FFFFFF"/>
                    </a:solidFill>
                    <a:ln w="9525">
                      <a:solidFill>
                        <a:srgbClr val="000000"/>
                      </a:solidFill>
                      <a:miter lim="800000"/>
                      <a:headEnd/>
                      <a:tailEnd/>
                    </a:ln>
                  </p:spPr>
                  <p:txBody>
                    <a:bodyPr/>
                    <a:lstStyle/>
                    <a:p>
                      <a:endParaRPr lang="en-US"/>
                    </a:p>
                  </p:txBody>
                </p:sp>
                <p:sp>
                  <p:nvSpPr>
                    <p:cNvPr id="72" name="Freeform 74"/>
                    <p:cNvSpPr>
                      <a:spLocks/>
                    </p:cNvSpPr>
                    <p:nvPr/>
                  </p:nvSpPr>
                  <p:spPr bwMode="auto">
                    <a:xfrm rot="-753318">
                      <a:off x="6749" y="7630"/>
                      <a:ext cx="360" cy="540"/>
                    </a:xfrm>
                    <a:custGeom>
                      <a:avLst/>
                      <a:gdLst>
                        <a:gd name="T0" fmla="*/ 0 w 360"/>
                        <a:gd name="T1" fmla="*/ 0 h 540"/>
                        <a:gd name="T2" fmla="*/ 360 w 360"/>
                        <a:gd name="T3" fmla="*/ 0 h 540"/>
                        <a:gd name="T4" fmla="*/ 263 w 360"/>
                        <a:gd name="T5" fmla="*/ 427 h 540"/>
                        <a:gd name="T6" fmla="*/ 180 w 360"/>
                        <a:gd name="T7" fmla="*/ 540 h 540"/>
                        <a:gd name="T8" fmla="*/ 75 w 360"/>
                        <a:gd name="T9" fmla="*/ 454 h 540"/>
                        <a:gd name="T10" fmla="*/ 0 w 360"/>
                        <a:gd name="T11" fmla="*/ 0 h 540"/>
                        <a:gd name="T12" fmla="*/ 0 60000 65536"/>
                        <a:gd name="T13" fmla="*/ 0 60000 65536"/>
                        <a:gd name="T14" fmla="*/ 0 60000 65536"/>
                        <a:gd name="T15" fmla="*/ 0 60000 65536"/>
                        <a:gd name="T16" fmla="*/ 0 60000 65536"/>
                        <a:gd name="T17" fmla="*/ 0 60000 65536"/>
                        <a:gd name="T18" fmla="*/ 0 w 360"/>
                        <a:gd name="T19" fmla="*/ 0 h 540"/>
                        <a:gd name="T20" fmla="*/ 360 w 360"/>
                        <a:gd name="T21" fmla="*/ 540 h 540"/>
                      </a:gdLst>
                      <a:ahLst/>
                      <a:cxnLst>
                        <a:cxn ang="T12">
                          <a:pos x="T0" y="T1"/>
                        </a:cxn>
                        <a:cxn ang="T13">
                          <a:pos x="T2" y="T3"/>
                        </a:cxn>
                        <a:cxn ang="T14">
                          <a:pos x="T4" y="T5"/>
                        </a:cxn>
                        <a:cxn ang="T15">
                          <a:pos x="T6" y="T7"/>
                        </a:cxn>
                        <a:cxn ang="T16">
                          <a:pos x="T8" y="T9"/>
                        </a:cxn>
                        <a:cxn ang="T17">
                          <a:pos x="T10" y="T11"/>
                        </a:cxn>
                      </a:cxnLst>
                      <a:rect l="T18" t="T19" r="T20" b="T21"/>
                      <a:pathLst>
                        <a:path w="360" h="540">
                          <a:moveTo>
                            <a:pt x="0" y="0"/>
                          </a:moveTo>
                          <a:lnTo>
                            <a:pt x="360" y="0"/>
                          </a:lnTo>
                          <a:lnTo>
                            <a:pt x="263" y="427"/>
                          </a:lnTo>
                          <a:lnTo>
                            <a:pt x="180" y="540"/>
                          </a:lnTo>
                          <a:lnTo>
                            <a:pt x="75" y="454"/>
                          </a:lnTo>
                          <a:lnTo>
                            <a:pt x="0" y="0"/>
                          </a:lnTo>
                          <a:close/>
                        </a:path>
                      </a:pathLst>
                    </a:custGeom>
                    <a:solidFill>
                      <a:srgbClr val="FFFFFF"/>
                    </a:solidFill>
                    <a:ln w="9525">
                      <a:solidFill>
                        <a:srgbClr val="000000"/>
                      </a:solidFill>
                      <a:round/>
                      <a:headEnd/>
                      <a:tailEnd/>
                    </a:ln>
                  </p:spPr>
                  <p:txBody>
                    <a:bodyPr/>
                    <a:lstStyle/>
                    <a:p>
                      <a:endParaRPr lang="en-US"/>
                    </a:p>
                  </p:txBody>
                </p:sp>
                <p:sp>
                  <p:nvSpPr>
                    <p:cNvPr id="73" name="Rectangle 75"/>
                    <p:cNvSpPr>
                      <a:spLocks noChangeArrowheads="1"/>
                    </p:cNvSpPr>
                    <p:nvPr/>
                  </p:nvSpPr>
                  <p:spPr bwMode="auto">
                    <a:xfrm>
                      <a:off x="4079" y="7031"/>
                      <a:ext cx="540" cy="125"/>
                    </a:xfrm>
                    <a:prstGeom prst="rect">
                      <a:avLst/>
                    </a:prstGeom>
                    <a:solidFill>
                      <a:srgbClr val="FFFFFF"/>
                    </a:solidFill>
                    <a:ln w="9525">
                      <a:solidFill>
                        <a:srgbClr val="000000"/>
                      </a:solidFill>
                      <a:miter lim="800000"/>
                      <a:headEnd/>
                      <a:tailEnd/>
                    </a:ln>
                  </p:spPr>
                  <p:txBody>
                    <a:bodyPr/>
                    <a:lstStyle/>
                    <a:p>
                      <a:endParaRPr lang="en-US"/>
                    </a:p>
                  </p:txBody>
                </p:sp>
              </p:grpSp>
              <p:sp>
                <p:nvSpPr>
                  <p:cNvPr id="66" name="Oval 76"/>
                  <p:cNvSpPr>
                    <a:spLocks noChangeArrowheads="1"/>
                  </p:cNvSpPr>
                  <p:nvPr/>
                </p:nvSpPr>
                <p:spPr bwMode="auto">
                  <a:xfrm rot="-615718">
                    <a:off x="7019" y="8100"/>
                    <a:ext cx="180" cy="1440"/>
                  </a:xfrm>
                  <a:prstGeom prst="ellipse">
                    <a:avLst/>
                  </a:prstGeom>
                  <a:gradFill rotWithShape="0">
                    <a:gsLst>
                      <a:gs pos="0">
                        <a:srgbClr val="FFFFFF"/>
                      </a:gs>
                      <a:gs pos="100000">
                        <a:srgbClr val="767676"/>
                      </a:gs>
                    </a:gsLst>
                    <a:lin ang="5400000" scaled="1"/>
                  </a:gradFill>
                  <a:ln w="9525">
                    <a:solidFill>
                      <a:srgbClr val="000000"/>
                    </a:solidFill>
                    <a:round/>
                    <a:headEnd/>
                    <a:tailEnd/>
                  </a:ln>
                </p:spPr>
                <p:txBody>
                  <a:bodyPr/>
                  <a:lstStyle/>
                  <a:p>
                    <a:endParaRPr lang="en-US"/>
                  </a:p>
                </p:txBody>
              </p:sp>
              <p:sp>
                <p:nvSpPr>
                  <p:cNvPr id="67" name="Oval 77"/>
                  <p:cNvSpPr>
                    <a:spLocks noChangeAspect="1" noChangeArrowheads="1"/>
                  </p:cNvSpPr>
                  <p:nvPr/>
                </p:nvSpPr>
                <p:spPr bwMode="auto">
                  <a:xfrm rot="-615718">
                    <a:off x="7009" y="8140"/>
                    <a:ext cx="91" cy="728"/>
                  </a:xfrm>
                  <a:prstGeom prst="ellipse">
                    <a:avLst/>
                  </a:prstGeom>
                  <a:gradFill rotWithShape="0">
                    <a:gsLst>
                      <a:gs pos="0">
                        <a:srgbClr val="FFFFFF"/>
                      </a:gs>
                      <a:gs pos="100000">
                        <a:srgbClr val="767676"/>
                      </a:gs>
                    </a:gsLst>
                    <a:lin ang="5400000" scaled="1"/>
                  </a:gradFill>
                  <a:ln w="9525">
                    <a:solidFill>
                      <a:srgbClr val="000000"/>
                    </a:solidFill>
                    <a:round/>
                    <a:headEnd/>
                    <a:tailEnd/>
                  </a:ln>
                </p:spPr>
                <p:txBody>
                  <a:bodyPr/>
                  <a:lstStyle/>
                  <a:p>
                    <a:endParaRPr lang="en-US"/>
                  </a:p>
                </p:txBody>
              </p:sp>
            </p:grpSp>
            <p:sp>
              <p:nvSpPr>
                <p:cNvPr id="59" name="AutoShape 78" descr="Narrow vertical"/>
                <p:cNvSpPr>
                  <a:spLocks noChangeArrowheads="1"/>
                </p:cNvSpPr>
                <p:nvPr/>
              </p:nvSpPr>
              <p:spPr bwMode="auto">
                <a:xfrm>
                  <a:off x="2456" y="6857"/>
                  <a:ext cx="1620" cy="180"/>
                </a:xfrm>
                <a:prstGeom prst="rightArrow">
                  <a:avLst>
                    <a:gd name="adj1" fmla="val 50000"/>
                    <a:gd name="adj2" fmla="val 225000"/>
                  </a:avLst>
                </a:prstGeom>
                <a:pattFill prst="narVert">
                  <a:fgClr>
                    <a:srgbClr val="000000"/>
                  </a:fgClr>
                  <a:bgClr>
                    <a:srgbClr val="FFFFFF"/>
                  </a:bgClr>
                </a:pattFill>
                <a:ln w="9525">
                  <a:solidFill>
                    <a:srgbClr val="000000"/>
                  </a:solidFill>
                  <a:miter lim="800000"/>
                  <a:headEnd/>
                  <a:tailEnd/>
                </a:ln>
              </p:spPr>
              <p:txBody>
                <a:bodyPr/>
                <a:lstStyle/>
                <a:p>
                  <a:endParaRPr lang="en-US"/>
                </a:p>
              </p:txBody>
            </p:sp>
            <p:sp>
              <p:nvSpPr>
                <p:cNvPr id="60" name="AutoShape 79" descr="Light vertical"/>
                <p:cNvSpPr>
                  <a:spLocks noChangeArrowheads="1"/>
                </p:cNvSpPr>
                <p:nvPr/>
              </p:nvSpPr>
              <p:spPr bwMode="auto">
                <a:xfrm>
                  <a:off x="2456" y="7027"/>
                  <a:ext cx="1620" cy="180"/>
                </a:xfrm>
                <a:prstGeom prst="rightArrow">
                  <a:avLst>
                    <a:gd name="adj1" fmla="val 50000"/>
                    <a:gd name="adj2" fmla="val 225000"/>
                  </a:avLst>
                </a:prstGeom>
                <a:pattFill prst="ltVert">
                  <a:fgClr>
                    <a:srgbClr val="000000"/>
                  </a:fgClr>
                  <a:bgClr>
                    <a:srgbClr val="FFFFFF"/>
                  </a:bgClr>
                </a:pattFill>
                <a:ln w="9525">
                  <a:solidFill>
                    <a:srgbClr val="000000"/>
                  </a:solidFill>
                  <a:miter lim="800000"/>
                  <a:headEnd/>
                  <a:tailEnd/>
                </a:ln>
              </p:spPr>
              <p:txBody>
                <a:bodyPr/>
                <a:lstStyle/>
                <a:p>
                  <a:endParaRPr lang="en-US"/>
                </a:p>
              </p:txBody>
            </p:sp>
            <p:sp>
              <p:nvSpPr>
                <p:cNvPr id="61" name="Oval 80" descr="Light vertical"/>
                <p:cNvSpPr>
                  <a:spLocks noChangeArrowheads="1"/>
                </p:cNvSpPr>
                <p:nvPr/>
              </p:nvSpPr>
              <p:spPr bwMode="auto">
                <a:xfrm>
                  <a:off x="4859" y="6660"/>
                  <a:ext cx="360" cy="360"/>
                </a:xfrm>
                <a:prstGeom prst="ellipse">
                  <a:avLst/>
                </a:prstGeom>
                <a:pattFill prst="ltVert">
                  <a:fgClr>
                    <a:srgbClr val="000000"/>
                  </a:fgClr>
                  <a:bgClr>
                    <a:srgbClr val="FFFFFF"/>
                  </a:bgClr>
                </a:pattFill>
                <a:ln w="9525">
                  <a:solidFill>
                    <a:srgbClr val="000000"/>
                  </a:solidFill>
                  <a:round/>
                  <a:headEnd/>
                  <a:tailEnd/>
                </a:ln>
              </p:spPr>
              <p:txBody>
                <a:bodyPr/>
                <a:lstStyle/>
                <a:p>
                  <a:endParaRPr lang="en-US"/>
                </a:p>
              </p:txBody>
            </p:sp>
            <p:sp>
              <p:nvSpPr>
                <p:cNvPr id="62" name="Oval 81"/>
                <p:cNvSpPr>
                  <a:spLocks noChangeAspect="1" noChangeArrowheads="1"/>
                </p:cNvSpPr>
                <p:nvPr/>
              </p:nvSpPr>
              <p:spPr bwMode="auto">
                <a:xfrm>
                  <a:off x="4949" y="6747"/>
                  <a:ext cx="181" cy="181"/>
                </a:xfrm>
                <a:prstGeom prst="ellipse">
                  <a:avLst/>
                </a:prstGeom>
                <a:solidFill>
                  <a:srgbClr val="FFFFFF"/>
                </a:solidFill>
                <a:ln w="9525">
                  <a:solidFill>
                    <a:srgbClr val="000000"/>
                  </a:solidFill>
                  <a:round/>
                  <a:headEnd/>
                  <a:tailEnd/>
                </a:ln>
              </p:spPr>
              <p:txBody>
                <a:bodyPr/>
                <a:lstStyle/>
                <a:p>
                  <a:endParaRPr lang="en-US"/>
                </a:p>
              </p:txBody>
            </p:sp>
            <p:sp>
              <p:nvSpPr>
                <p:cNvPr id="63" name="Oval 82" descr="Narrow vertical"/>
                <p:cNvSpPr>
                  <a:spLocks noChangeArrowheads="1"/>
                </p:cNvSpPr>
                <p:nvPr/>
              </p:nvSpPr>
              <p:spPr bwMode="auto">
                <a:xfrm>
                  <a:off x="5309" y="6990"/>
                  <a:ext cx="360" cy="360"/>
                </a:xfrm>
                <a:prstGeom prst="ellipse">
                  <a:avLst/>
                </a:prstGeom>
                <a:pattFill prst="narVert">
                  <a:fgClr>
                    <a:srgbClr val="000000"/>
                  </a:fgClr>
                  <a:bgClr>
                    <a:srgbClr val="FFFFFF"/>
                  </a:bgClr>
                </a:pattFill>
                <a:ln w="9525">
                  <a:solidFill>
                    <a:srgbClr val="000000"/>
                  </a:solidFill>
                  <a:round/>
                  <a:headEnd/>
                  <a:tailEnd/>
                </a:ln>
              </p:spPr>
              <p:txBody>
                <a:bodyPr/>
                <a:lstStyle/>
                <a:p>
                  <a:endParaRPr lang="en-US"/>
                </a:p>
              </p:txBody>
            </p:sp>
            <p:sp>
              <p:nvSpPr>
                <p:cNvPr id="64" name="Oval 83"/>
                <p:cNvSpPr>
                  <a:spLocks noChangeAspect="1" noChangeArrowheads="1"/>
                </p:cNvSpPr>
                <p:nvPr/>
              </p:nvSpPr>
              <p:spPr bwMode="auto">
                <a:xfrm>
                  <a:off x="5399" y="7077"/>
                  <a:ext cx="181" cy="181"/>
                </a:xfrm>
                <a:prstGeom prst="ellipse">
                  <a:avLst/>
                </a:prstGeom>
                <a:solidFill>
                  <a:srgbClr val="FFFFFF"/>
                </a:solidFill>
                <a:ln w="9525">
                  <a:solidFill>
                    <a:srgbClr val="000000"/>
                  </a:solidFill>
                  <a:round/>
                  <a:headEnd/>
                  <a:tailEnd/>
                </a:ln>
              </p:spPr>
              <p:txBody>
                <a:bodyPr/>
                <a:lstStyle/>
                <a:p>
                  <a:endParaRPr lang="en-US"/>
                </a:p>
              </p:txBody>
            </p:sp>
          </p:grpSp>
          <p:sp>
            <p:nvSpPr>
              <p:cNvPr id="47" name="Text Box 84" descr="Light vertical"/>
              <p:cNvSpPr txBox="1">
                <a:spLocks noChangeArrowheads="1"/>
              </p:cNvSpPr>
              <p:nvPr/>
            </p:nvSpPr>
            <p:spPr bwMode="auto">
              <a:xfrm>
                <a:off x="2699" y="7917"/>
                <a:ext cx="360" cy="363"/>
              </a:xfrm>
              <a:prstGeom prst="rect">
                <a:avLst/>
              </a:prstGeom>
              <a:pattFill prst="ltVert">
                <a:fgClr>
                  <a:srgbClr val="000000"/>
                </a:fgClr>
                <a:bgClr>
                  <a:srgbClr val="FFFFFF"/>
                </a:bgClr>
              </a:pattFill>
              <a:ln w="9525">
                <a:solidFill>
                  <a:srgbClr val="000000"/>
                </a:solidFill>
                <a:miter lim="800000"/>
                <a:headEnd/>
                <a:tailEnd/>
              </a:ln>
            </p:spPr>
            <p:txBody>
              <a:bodyPr/>
              <a:lstStyle/>
              <a:p>
                <a:endParaRPr lang="en-US"/>
              </a:p>
            </p:txBody>
          </p:sp>
          <p:sp>
            <p:nvSpPr>
              <p:cNvPr id="48" name="Text Box 85" descr="Narrow vertical"/>
              <p:cNvSpPr txBox="1">
                <a:spLocks noChangeArrowheads="1"/>
              </p:cNvSpPr>
              <p:nvPr/>
            </p:nvSpPr>
            <p:spPr bwMode="auto">
              <a:xfrm>
                <a:off x="2699" y="8460"/>
                <a:ext cx="360" cy="363"/>
              </a:xfrm>
              <a:prstGeom prst="rect">
                <a:avLst/>
              </a:prstGeom>
              <a:pattFill prst="narVert">
                <a:fgClr>
                  <a:srgbClr val="000000"/>
                </a:fgClr>
                <a:bgClr>
                  <a:srgbClr val="FFFFFF"/>
                </a:bgClr>
              </a:pattFill>
              <a:ln w="9525">
                <a:solidFill>
                  <a:srgbClr val="000000"/>
                </a:solidFill>
                <a:miter lim="800000"/>
                <a:headEnd/>
                <a:tailEnd/>
              </a:ln>
            </p:spPr>
            <p:txBody>
              <a:bodyPr/>
              <a:lstStyle/>
              <a:p>
                <a:endParaRPr lang="en-US"/>
              </a:p>
            </p:txBody>
          </p:sp>
          <p:sp>
            <p:nvSpPr>
              <p:cNvPr id="49" name="Text Box 86"/>
              <p:cNvSpPr txBox="1">
                <a:spLocks noChangeArrowheads="1"/>
              </p:cNvSpPr>
              <p:nvPr/>
            </p:nvSpPr>
            <p:spPr bwMode="auto">
              <a:xfrm>
                <a:off x="3159" y="7980"/>
                <a:ext cx="1620" cy="1080"/>
              </a:xfrm>
              <a:prstGeom prst="rect">
                <a:avLst/>
              </a:prstGeom>
              <a:noFill/>
              <a:ln w="9525">
                <a:noFill/>
                <a:miter lim="800000"/>
                <a:headEnd/>
                <a:tailEnd/>
              </a:ln>
            </p:spPr>
            <p:txBody>
              <a:bodyPr lIns="0" tIns="0" rIns="0" bIns="0"/>
              <a:lstStyle/>
              <a:p>
                <a:pPr>
                  <a:spcAft>
                    <a:spcPts val="1000"/>
                  </a:spcAft>
                </a:pPr>
                <a:r>
                  <a:rPr lang="en-US" sz="1100">
                    <a:latin typeface="Calibri" pitchFamily="34" charset="0"/>
                  </a:rPr>
                  <a:t>Oxygen gas</a:t>
                </a:r>
              </a:p>
              <a:p>
                <a:pPr>
                  <a:spcAft>
                    <a:spcPts val="1000"/>
                  </a:spcAft>
                </a:pPr>
                <a:endParaRPr lang="en-US" sz="1100">
                  <a:latin typeface="Calibri" pitchFamily="34" charset="0"/>
                </a:endParaRPr>
              </a:p>
              <a:p>
                <a:pPr>
                  <a:spcAft>
                    <a:spcPts val="1000"/>
                  </a:spcAft>
                </a:pPr>
                <a:r>
                  <a:rPr lang="en-US" sz="1100">
                    <a:latin typeface="Calibri" pitchFamily="34" charset="0"/>
                  </a:rPr>
                  <a:t>Acetylene gas</a:t>
                </a:r>
                <a:endParaRPr lang="en-US"/>
              </a:p>
            </p:txBody>
          </p:sp>
          <p:sp>
            <p:nvSpPr>
              <p:cNvPr id="50" name="Rectangle 87"/>
              <p:cNvSpPr>
                <a:spLocks noChangeArrowheads="1"/>
              </p:cNvSpPr>
              <p:nvPr/>
            </p:nvSpPr>
            <p:spPr bwMode="auto">
              <a:xfrm>
                <a:off x="7919" y="5940"/>
                <a:ext cx="1620" cy="720"/>
              </a:xfrm>
              <a:prstGeom prst="rect">
                <a:avLst/>
              </a:prstGeom>
              <a:noFill/>
              <a:ln w="9525">
                <a:noFill/>
                <a:miter lim="800000"/>
                <a:headEnd/>
                <a:tailEnd/>
              </a:ln>
            </p:spPr>
            <p:txBody>
              <a:bodyPr/>
              <a:lstStyle/>
              <a:p>
                <a:pPr rtl="1"/>
                <a:r>
                  <a:rPr lang="en-US" altLang="ko-KR" sz="1000">
                    <a:ea typeface="굴림" charset="-127"/>
                  </a:rPr>
                  <a:t>Gas flow control taps</a:t>
                </a:r>
              </a:p>
              <a:p>
                <a:endParaRPr lang="en-US"/>
              </a:p>
            </p:txBody>
          </p:sp>
          <p:sp>
            <p:nvSpPr>
              <p:cNvPr id="51" name="Line 88"/>
              <p:cNvSpPr>
                <a:spLocks noChangeShapeType="1"/>
              </p:cNvSpPr>
              <p:nvPr/>
            </p:nvSpPr>
            <p:spPr bwMode="auto">
              <a:xfrm flipH="1">
                <a:off x="6659" y="6337"/>
                <a:ext cx="1260" cy="323"/>
              </a:xfrm>
              <a:prstGeom prst="line">
                <a:avLst/>
              </a:prstGeom>
              <a:noFill/>
              <a:ln w="9525">
                <a:solidFill>
                  <a:srgbClr val="000000"/>
                </a:solidFill>
                <a:round/>
                <a:headEnd/>
                <a:tailEnd type="stealth" w="sm" len="lg"/>
              </a:ln>
            </p:spPr>
            <p:txBody>
              <a:bodyPr/>
              <a:lstStyle/>
              <a:p>
                <a:endParaRPr lang="en-US"/>
              </a:p>
            </p:txBody>
          </p:sp>
          <p:sp>
            <p:nvSpPr>
              <p:cNvPr id="52" name="Freeform 89"/>
              <p:cNvSpPr>
                <a:spLocks/>
              </p:cNvSpPr>
              <p:nvPr/>
            </p:nvSpPr>
            <p:spPr bwMode="auto">
              <a:xfrm>
                <a:off x="7019" y="6320"/>
                <a:ext cx="881" cy="700"/>
              </a:xfrm>
              <a:custGeom>
                <a:avLst/>
                <a:gdLst>
                  <a:gd name="T0" fmla="*/ 881 w 881"/>
                  <a:gd name="T1" fmla="*/ 0 h 700"/>
                  <a:gd name="T2" fmla="*/ 0 w 881"/>
                  <a:gd name="T3" fmla="*/ 700 h 700"/>
                  <a:gd name="T4" fmla="*/ 0 60000 65536"/>
                  <a:gd name="T5" fmla="*/ 0 60000 65536"/>
                  <a:gd name="T6" fmla="*/ 0 w 881"/>
                  <a:gd name="T7" fmla="*/ 0 h 700"/>
                  <a:gd name="T8" fmla="*/ 881 w 881"/>
                  <a:gd name="T9" fmla="*/ 700 h 700"/>
                </a:gdLst>
                <a:ahLst/>
                <a:cxnLst>
                  <a:cxn ang="T4">
                    <a:pos x="T0" y="T1"/>
                  </a:cxn>
                  <a:cxn ang="T5">
                    <a:pos x="T2" y="T3"/>
                  </a:cxn>
                </a:cxnLst>
                <a:rect l="T6" t="T7" r="T8" b="T9"/>
                <a:pathLst>
                  <a:path w="881" h="700">
                    <a:moveTo>
                      <a:pt x="881" y="0"/>
                    </a:moveTo>
                    <a:lnTo>
                      <a:pt x="0" y="700"/>
                    </a:lnTo>
                  </a:path>
                </a:pathLst>
              </a:custGeom>
              <a:noFill/>
              <a:ln w="9525">
                <a:solidFill>
                  <a:srgbClr val="000000"/>
                </a:solidFill>
                <a:round/>
                <a:headEnd/>
                <a:tailEnd type="stealth" w="sm" len="lg"/>
              </a:ln>
            </p:spPr>
            <p:txBody>
              <a:bodyPr/>
              <a:lstStyle/>
              <a:p>
                <a:endParaRPr lang="en-US"/>
              </a:p>
            </p:txBody>
          </p:sp>
          <p:sp>
            <p:nvSpPr>
              <p:cNvPr id="53" name="Freeform 90"/>
              <p:cNvSpPr>
                <a:spLocks/>
              </p:cNvSpPr>
              <p:nvPr/>
            </p:nvSpPr>
            <p:spPr bwMode="auto">
              <a:xfrm>
                <a:off x="8459" y="7560"/>
                <a:ext cx="881" cy="700"/>
              </a:xfrm>
              <a:custGeom>
                <a:avLst/>
                <a:gdLst>
                  <a:gd name="T0" fmla="*/ 881 w 881"/>
                  <a:gd name="T1" fmla="*/ 0 h 700"/>
                  <a:gd name="T2" fmla="*/ 0 w 881"/>
                  <a:gd name="T3" fmla="*/ 700 h 700"/>
                  <a:gd name="T4" fmla="*/ 0 60000 65536"/>
                  <a:gd name="T5" fmla="*/ 0 60000 65536"/>
                  <a:gd name="T6" fmla="*/ 0 w 881"/>
                  <a:gd name="T7" fmla="*/ 0 h 700"/>
                  <a:gd name="T8" fmla="*/ 881 w 881"/>
                  <a:gd name="T9" fmla="*/ 700 h 700"/>
                </a:gdLst>
                <a:ahLst/>
                <a:cxnLst>
                  <a:cxn ang="T4">
                    <a:pos x="T0" y="T1"/>
                  </a:cxn>
                  <a:cxn ang="T5">
                    <a:pos x="T2" y="T3"/>
                  </a:cxn>
                </a:cxnLst>
                <a:rect l="T6" t="T7" r="T8" b="T9"/>
                <a:pathLst>
                  <a:path w="881" h="700">
                    <a:moveTo>
                      <a:pt x="881" y="0"/>
                    </a:moveTo>
                    <a:lnTo>
                      <a:pt x="0" y="700"/>
                    </a:lnTo>
                  </a:path>
                </a:pathLst>
              </a:custGeom>
              <a:noFill/>
              <a:ln w="9525">
                <a:solidFill>
                  <a:srgbClr val="000000"/>
                </a:solidFill>
                <a:round/>
                <a:headEnd/>
                <a:tailEnd type="stealth" w="sm" len="lg"/>
              </a:ln>
            </p:spPr>
            <p:txBody>
              <a:bodyPr/>
              <a:lstStyle/>
              <a:p>
                <a:endParaRPr lang="en-US"/>
              </a:p>
            </p:txBody>
          </p:sp>
          <p:sp>
            <p:nvSpPr>
              <p:cNvPr id="54" name="Rectangle 91"/>
              <p:cNvSpPr>
                <a:spLocks noChangeArrowheads="1"/>
              </p:cNvSpPr>
              <p:nvPr/>
            </p:nvSpPr>
            <p:spPr bwMode="auto">
              <a:xfrm>
                <a:off x="9359" y="7200"/>
                <a:ext cx="1440" cy="360"/>
              </a:xfrm>
              <a:prstGeom prst="rect">
                <a:avLst/>
              </a:prstGeom>
              <a:noFill/>
              <a:ln w="9525">
                <a:noFill/>
                <a:miter lim="800000"/>
                <a:headEnd/>
                <a:tailEnd/>
              </a:ln>
            </p:spPr>
            <p:txBody>
              <a:bodyPr/>
              <a:lstStyle/>
              <a:p>
                <a:pPr rtl="1"/>
                <a:r>
                  <a:rPr lang="en-US" altLang="ko-KR" sz="1200">
                    <a:ea typeface="굴림" charset="-127"/>
                  </a:rPr>
                  <a:t>Inner cone</a:t>
                </a:r>
                <a:endParaRPr lang="en-US"/>
              </a:p>
            </p:txBody>
          </p:sp>
          <p:sp>
            <p:nvSpPr>
              <p:cNvPr id="55" name="Rectangle 92"/>
              <p:cNvSpPr>
                <a:spLocks noChangeArrowheads="1"/>
              </p:cNvSpPr>
              <p:nvPr/>
            </p:nvSpPr>
            <p:spPr bwMode="auto">
              <a:xfrm>
                <a:off x="5579" y="7940"/>
                <a:ext cx="2160" cy="540"/>
              </a:xfrm>
              <a:prstGeom prst="rect">
                <a:avLst/>
              </a:prstGeom>
              <a:noFill/>
              <a:ln w="9525">
                <a:noFill/>
                <a:miter lim="800000"/>
                <a:headEnd/>
                <a:tailEnd/>
              </a:ln>
            </p:spPr>
            <p:txBody>
              <a:bodyPr/>
              <a:lstStyle/>
              <a:p>
                <a:pPr rtl="1"/>
                <a:r>
                  <a:rPr lang="en-US" altLang="ko-KR" sz="1200">
                    <a:ea typeface="굴림" charset="-127"/>
                  </a:rPr>
                  <a:t>Outer envelope</a:t>
                </a:r>
                <a:endParaRPr lang="en-US"/>
              </a:p>
            </p:txBody>
          </p:sp>
          <p:sp>
            <p:nvSpPr>
              <p:cNvPr id="56" name="Freeform 93"/>
              <p:cNvSpPr>
                <a:spLocks/>
              </p:cNvSpPr>
              <p:nvPr/>
            </p:nvSpPr>
            <p:spPr bwMode="auto">
              <a:xfrm>
                <a:off x="7120" y="8340"/>
                <a:ext cx="1320" cy="560"/>
              </a:xfrm>
              <a:custGeom>
                <a:avLst/>
                <a:gdLst>
                  <a:gd name="T0" fmla="*/ 0 w 1320"/>
                  <a:gd name="T1" fmla="*/ 0 h 560"/>
                  <a:gd name="T2" fmla="*/ 1320 w 1320"/>
                  <a:gd name="T3" fmla="*/ 560 h 560"/>
                  <a:gd name="T4" fmla="*/ 0 60000 65536"/>
                  <a:gd name="T5" fmla="*/ 0 60000 65536"/>
                  <a:gd name="T6" fmla="*/ 0 w 1320"/>
                  <a:gd name="T7" fmla="*/ 0 h 560"/>
                  <a:gd name="T8" fmla="*/ 1320 w 1320"/>
                  <a:gd name="T9" fmla="*/ 560 h 560"/>
                </a:gdLst>
                <a:ahLst/>
                <a:cxnLst>
                  <a:cxn ang="T4">
                    <a:pos x="T0" y="T1"/>
                  </a:cxn>
                  <a:cxn ang="T5">
                    <a:pos x="T2" y="T3"/>
                  </a:cxn>
                </a:cxnLst>
                <a:rect l="T6" t="T7" r="T8" b="T9"/>
                <a:pathLst>
                  <a:path w="1320" h="560">
                    <a:moveTo>
                      <a:pt x="0" y="0"/>
                    </a:moveTo>
                    <a:lnTo>
                      <a:pt x="1320" y="560"/>
                    </a:lnTo>
                  </a:path>
                </a:pathLst>
              </a:custGeom>
              <a:noFill/>
              <a:ln w="9525">
                <a:solidFill>
                  <a:srgbClr val="000000"/>
                </a:solidFill>
                <a:round/>
                <a:headEnd/>
                <a:tailEnd type="stealth" w="sm" len="lg"/>
              </a:ln>
            </p:spPr>
            <p:txBody>
              <a:bodyPr/>
              <a:lstStyle/>
              <a:p>
                <a:endParaRPr lang="en-US"/>
              </a:p>
            </p:txBody>
          </p:sp>
        </p:grpSp>
        <p:sp>
          <p:nvSpPr>
            <p:cNvPr id="44" name="Text Box 94"/>
            <p:cNvSpPr txBox="1">
              <a:spLocks noChangeArrowheads="1"/>
            </p:cNvSpPr>
            <p:nvPr/>
          </p:nvSpPr>
          <p:spPr bwMode="auto">
            <a:xfrm>
              <a:off x="1259" y="10260"/>
              <a:ext cx="8280" cy="720"/>
            </a:xfrm>
            <a:prstGeom prst="rect">
              <a:avLst/>
            </a:prstGeom>
            <a:noFill/>
            <a:ln w="9525">
              <a:noFill/>
              <a:miter lim="800000"/>
              <a:headEnd/>
              <a:tailEnd/>
            </a:ln>
          </p:spPr>
          <p:txBody>
            <a:bodyPr/>
            <a:lstStyle/>
            <a:p>
              <a:pPr rtl="1"/>
              <a:r>
                <a:rPr lang="en-US" altLang="ko-KR" sz="1200" b="1">
                  <a:ea typeface="굴림" charset="-127"/>
                </a:rPr>
                <a:t>Fig 6.3</a:t>
              </a:r>
              <a:r>
                <a:rPr lang="en-US" altLang="ko-KR" sz="1200">
                  <a:ea typeface="굴림" charset="-127"/>
                </a:rPr>
                <a:t> Gas welding using Oxyacetylene torch.</a:t>
              </a:r>
            </a:p>
            <a:p>
              <a:endParaRPr lang="en-US"/>
            </a:p>
          </p:txBody>
        </p:sp>
      </p:grpSp>
      <p:pic>
        <p:nvPicPr>
          <p:cNvPr id="87" name="Picture 2"/>
          <p:cNvPicPr>
            <a:picLocks noChangeAspect="1" noChangeArrowheads="1"/>
          </p:cNvPicPr>
          <p:nvPr/>
        </p:nvPicPr>
        <p:blipFill>
          <a:blip r:embed="rId3"/>
          <a:srcRect l="69643" t="6078" b="65048"/>
          <a:stretch>
            <a:fillRect/>
          </a:stretch>
        </p:blipFill>
        <p:spPr bwMode="auto">
          <a:xfrm>
            <a:off x="4267200" y="4572000"/>
            <a:ext cx="2590800" cy="1447800"/>
          </a:xfrm>
          <a:prstGeom prst="rect">
            <a:avLst/>
          </a:prstGeom>
          <a:noFill/>
          <a:ln w="9525">
            <a:noFill/>
            <a:miter lim="800000"/>
            <a:headEnd/>
            <a:tailEnd/>
          </a:ln>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10</a:t>
            </a:fld>
            <a:endParaRPr lang="en-US"/>
          </a:p>
        </p:txBody>
      </p:sp>
      <p:sp>
        <p:nvSpPr>
          <p:cNvPr id="10" name="Rectangle 2"/>
          <p:cNvSpPr txBox="1">
            <a:spLocks noChangeArrowheads="1"/>
          </p:cNvSpPr>
          <p:nvPr/>
        </p:nvSpPr>
        <p:spPr>
          <a:xfrm>
            <a:off x="214282" y="714356"/>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6.3 Fusion Welding</a:t>
            </a:r>
          </a:p>
          <a:p>
            <a:pPr>
              <a:spcBef>
                <a:spcPct val="0"/>
              </a:spcBef>
              <a:defRPr/>
            </a:pPr>
            <a:r>
              <a:rPr lang="en-US" sz="2000" b="1" dirty="0" smtClean="0">
                <a:solidFill>
                  <a:schemeClr val="tx1">
                    <a:tint val="75000"/>
                  </a:schemeClr>
                </a:solidFill>
              </a:rPr>
              <a:t>6.3.1 Fusion welding based on electric energy (arc welding)</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dirty="0" smtClean="0"/>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b="1" dirty="0" smtClean="0">
              <a:solidFill>
                <a:schemeClr val="tx1">
                  <a:tint val="75000"/>
                </a:schemeClr>
              </a:solidFill>
            </a:endParaRPr>
          </a:p>
        </p:txBody>
      </p:sp>
      <p:sp>
        <p:nvSpPr>
          <p:cNvPr id="11" name="Rectangle 10"/>
          <p:cNvSpPr/>
          <p:nvPr/>
        </p:nvSpPr>
        <p:spPr>
          <a:xfrm>
            <a:off x="357158" y="857232"/>
            <a:ext cx="7358114" cy="1477328"/>
          </a:xfrm>
          <a:prstGeom prst="rect">
            <a:avLst/>
          </a:prstGeom>
        </p:spPr>
        <p:txBody>
          <a:bodyPr wrap="square">
            <a:spAutoFit/>
          </a:bodyPr>
          <a:lstStyle/>
          <a:p>
            <a:r>
              <a:rPr lang="en-US" dirty="0" smtClean="0"/>
              <a:t>Fusion welding based on electric energy by arcing is achieved through the following steps :</a:t>
            </a:r>
          </a:p>
          <a:p>
            <a:pPr marL="1257300" lvl="2" indent="-342900">
              <a:buFont typeface="+mj-lt"/>
              <a:buAutoNum type="arabicParenR"/>
            </a:pPr>
            <a:r>
              <a:rPr lang="en-US" dirty="0" smtClean="0">
                <a:solidFill>
                  <a:srgbClr val="FF0000"/>
                </a:solidFill>
              </a:rPr>
              <a:t>Creating the arc, </a:t>
            </a:r>
          </a:p>
          <a:p>
            <a:pPr marL="1257300" lvl="2" indent="-342900">
              <a:buFont typeface="+mj-lt"/>
              <a:buAutoNum type="arabicParenR"/>
            </a:pPr>
            <a:r>
              <a:rPr lang="en-US" dirty="0" smtClean="0">
                <a:solidFill>
                  <a:schemeClr val="accent1"/>
                </a:solidFill>
              </a:rPr>
              <a:t>Supplying  the filling material, and </a:t>
            </a:r>
          </a:p>
          <a:p>
            <a:pPr marL="1257300" lvl="2" indent="-342900">
              <a:buFont typeface="+mj-lt"/>
              <a:buAutoNum type="arabicParenR"/>
            </a:pPr>
            <a:r>
              <a:rPr lang="en-US" dirty="0" smtClean="0">
                <a:solidFill>
                  <a:srgbClr val="00B050"/>
                </a:solidFill>
              </a:rPr>
              <a:t>Protection or shielding the molten metal in welding pool.</a:t>
            </a:r>
            <a:endParaRPr lang="en-US" dirty="0">
              <a:solidFill>
                <a:srgbClr val="00B050"/>
              </a:solidFill>
            </a:endParaRPr>
          </a:p>
        </p:txBody>
      </p:sp>
      <p:sp>
        <p:nvSpPr>
          <p:cNvPr id="12" name="Rectangle 11"/>
          <p:cNvSpPr/>
          <p:nvPr/>
        </p:nvSpPr>
        <p:spPr>
          <a:xfrm>
            <a:off x="357158" y="2428869"/>
            <a:ext cx="7929618" cy="646331"/>
          </a:xfrm>
          <a:prstGeom prst="rect">
            <a:avLst/>
          </a:prstGeom>
        </p:spPr>
        <p:txBody>
          <a:bodyPr wrap="square">
            <a:spAutoFit/>
          </a:bodyPr>
          <a:lstStyle/>
          <a:p>
            <a:r>
              <a:rPr lang="en-US" dirty="0" smtClean="0">
                <a:solidFill>
                  <a:srgbClr val="FF0000"/>
                </a:solidFill>
              </a:rPr>
              <a:t>Creating the arc by establishing the different voltage between electrode and </a:t>
            </a:r>
            <a:r>
              <a:rPr lang="en-US" dirty="0" err="1" smtClean="0">
                <a:solidFill>
                  <a:srgbClr val="FF0000"/>
                </a:solidFill>
              </a:rPr>
              <a:t>workpeice</a:t>
            </a:r>
            <a:r>
              <a:rPr lang="en-US" dirty="0" smtClean="0">
                <a:solidFill>
                  <a:srgbClr val="FF0000"/>
                </a:solidFill>
              </a:rPr>
              <a:t> which is  controlled using the following equation:</a:t>
            </a:r>
            <a:endParaRPr lang="en-US" dirty="0">
              <a:solidFill>
                <a:srgbClr val="FF0000"/>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4817" name="Object 1"/>
          <p:cNvGraphicFramePr>
            <a:graphicFrameLocks noChangeAspect="1"/>
          </p:cNvGraphicFramePr>
          <p:nvPr/>
        </p:nvGraphicFramePr>
        <p:xfrm>
          <a:off x="428596" y="3071810"/>
          <a:ext cx="4572032" cy="746454"/>
        </p:xfrm>
        <a:graphic>
          <a:graphicData uri="http://schemas.openxmlformats.org/presentationml/2006/ole">
            <p:oleObj spid="_x0000_s34817" name="معادلة" r:id="rId4" imgW="1397000" imgH="228600" progId="Equation.3">
              <p:embed/>
            </p:oleObj>
          </a:graphicData>
        </a:graphic>
      </p:graphicFrame>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p:cNvSpPr/>
          <p:nvPr/>
        </p:nvSpPr>
        <p:spPr>
          <a:xfrm>
            <a:off x="428596" y="3929066"/>
            <a:ext cx="4572000" cy="1477328"/>
          </a:xfrm>
          <a:prstGeom prst="rect">
            <a:avLst/>
          </a:prstGeom>
        </p:spPr>
        <p:txBody>
          <a:bodyPr>
            <a:spAutoFit/>
          </a:bodyPr>
          <a:lstStyle/>
          <a:p>
            <a:r>
              <a:rPr lang="en-US" dirty="0" smtClean="0">
                <a:solidFill>
                  <a:srgbClr val="FF0000"/>
                </a:solidFill>
              </a:rPr>
              <a:t>Where,</a:t>
            </a:r>
          </a:p>
          <a:p>
            <a:r>
              <a:rPr lang="en-US" i="1" dirty="0" smtClean="0">
                <a:solidFill>
                  <a:srgbClr val="FF0000"/>
                </a:solidFill>
              </a:rPr>
              <a:t>K: </a:t>
            </a:r>
            <a:r>
              <a:rPr lang="en-US" dirty="0" smtClean="0">
                <a:solidFill>
                  <a:srgbClr val="FF0000"/>
                </a:solidFill>
              </a:rPr>
              <a:t>constant less than 1 related to heat losses.</a:t>
            </a:r>
          </a:p>
          <a:p>
            <a:r>
              <a:rPr lang="en-US" i="1" dirty="0" smtClean="0">
                <a:solidFill>
                  <a:srgbClr val="FF0000"/>
                </a:solidFill>
              </a:rPr>
              <a:t>I </a:t>
            </a:r>
            <a:r>
              <a:rPr lang="en-US" dirty="0" smtClean="0">
                <a:solidFill>
                  <a:srgbClr val="FF0000"/>
                </a:solidFill>
              </a:rPr>
              <a:t>: Current. 	</a:t>
            </a:r>
          </a:p>
          <a:p>
            <a:r>
              <a:rPr lang="en-US" i="1" dirty="0" smtClean="0">
                <a:solidFill>
                  <a:srgbClr val="FF0000"/>
                </a:solidFill>
              </a:rPr>
              <a:t>R</a:t>
            </a:r>
            <a:r>
              <a:rPr lang="en-US" dirty="0" smtClean="0">
                <a:solidFill>
                  <a:srgbClr val="FF0000"/>
                </a:solidFill>
              </a:rPr>
              <a:t>: Resistance of ionized air gap.	</a:t>
            </a:r>
          </a:p>
          <a:p>
            <a:r>
              <a:rPr lang="en-US" i="1" dirty="0" smtClean="0">
                <a:solidFill>
                  <a:srgbClr val="FF0000"/>
                </a:solidFill>
              </a:rPr>
              <a:t>t : </a:t>
            </a:r>
            <a:r>
              <a:rPr lang="en-US" dirty="0" smtClean="0">
                <a:solidFill>
                  <a:srgbClr val="FF0000"/>
                </a:solidFill>
              </a:rPr>
              <a:t>Welding time.	</a:t>
            </a:r>
            <a:endParaRPr lang="en-US" dirty="0">
              <a:solidFill>
                <a:srgbClr val="FF0000"/>
              </a:solidFill>
            </a:endParaRPr>
          </a:p>
        </p:txBody>
      </p:sp>
      <p:sp>
        <p:nvSpPr>
          <p:cNvPr id="14" name="Rectangle 13"/>
          <p:cNvSpPr/>
          <p:nvPr/>
        </p:nvSpPr>
        <p:spPr>
          <a:xfrm>
            <a:off x="357158" y="5500702"/>
            <a:ext cx="7929618" cy="923330"/>
          </a:xfrm>
          <a:prstGeom prst="rect">
            <a:avLst/>
          </a:prstGeom>
        </p:spPr>
        <p:txBody>
          <a:bodyPr wrap="square">
            <a:spAutoFit/>
          </a:bodyPr>
          <a:lstStyle/>
          <a:p>
            <a:r>
              <a:rPr lang="en-US" dirty="0" smtClean="0">
                <a:solidFill>
                  <a:schemeClr val="accent1"/>
                </a:solidFill>
              </a:rPr>
              <a:t>Supply filling material using either consumable electrode (as filling material, melting point &lt; arc temperature), or using non-consumable electrode (separate feeding the filler wire) where the melting point of electrode is &gt; arc temperature</a:t>
            </a:r>
            <a:r>
              <a:rPr lang="en-US" dirty="0" smtClean="0"/>
              <a:t>.</a:t>
            </a:r>
            <a:endParaRPr lang="en-US" dirty="0"/>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11</a:t>
            </a:fld>
            <a:endParaRPr lang="en-US"/>
          </a:p>
        </p:txBody>
      </p:sp>
      <p:sp>
        <p:nvSpPr>
          <p:cNvPr id="10" name="Rectangle 2"/>
          <p:cNvSpPr txBox="1">
            <a:spLocks noChangeArrowheads="1"/>
          </p:cNvSpPr>
          <p:nvPr/>
        </p:nvSpPr>
        <p:spPr>
          <a:xfrm>
            <a:off x="214282" y="714356"/>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6.3 Fusion Welding</a:t>
            </a:r>
          </a:p>
          <a:p>
            <a:pPr>
              <a:spcBef>
                <a:spcPct val="0"/>
              </a:spcBef>
              <a:defRPr/>
            </a:pPr>
            <a:r>
              <a:rPr lang="en-US" sz="2000" b="1" dirty="0" smtClean="0">
                <a:solidFill>
                  <a:schemeClr val="tx1">
                    <a:tint val="75000"/>
                  </a:schemeClr>
                </a:solidFill>
              </a:rPr>
              <a:t>6.3.1 Fusion welding based on electric energy (arc welding)</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dirty="0" smtClean="0"/>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b="1" dirty="0" smtClean="0">
              <a:solidFill>
                <a:schemeClr val="tx1">
                  <a:tint val="75000"/>
                </a:schemeClr>
              </a:solidFill>
            </a:endParaRPr>
          </a:p>
        </p:txBody>
      </p:sp>
      <p:sp>
        <p:nvSpPr>
          <p:cNvPr id="11" name="Rectangle 10"/>
          <p:cNvSpPr/>
          <p:nvPr/>
        </p:nvSpPr>
        <p:spPr>
          <a:xfrm>
            <a:off x="357158" y="857232"/>
            <a:ext cx="7358114" cy="1477328"/>
          </a:xfrm>
          <a:prstGeom prst="rect">
            <a:avLst/>
          </a:prstGeom>
        </p:spPr>
        <p:txBody>
          <a:bodyPr wrap="square">
            <a:spAutoFit/>
          </a:bodyPr>
          <a:lstStyle/>
          <a:p>
            <a:r>
              <a:rPr lang="en-US" dirty="0" smtClean="0"/>
              <a:t>Fusion welding based on electric energy by arcing is achieved through the following steps :</a:t>
            </a:r>
          </a:p>
          <a:p>
            <a:pPr marL="1257300" lvl="2" indent="-342900">
              <a:buFont typeface="+mj-lt"/>
              <a:buAutoNum type="arabicParenR"/>
            </a:pPr>
            <a:r>
              <a:rPr lang="en-US" dirty="0" smtClean="0">
                <a:solidFill>
                  <a:srgbClr val="FF0000"/>
                </a:solidFill>
              </a:rPr>
              <a:t>Creating the arc, </a:t>
            </a:r>
          </a:p>
          <a:p>
            <a:pPr marL="1257300" lvl="2" indent="-342900">
              <a:buFont typeface="+mj-lt"/>
              <a:buAutoNum type="arabicParenR"/>
            </a:pPr>
            <a:r>
              <a:rPr lang="en-US" dirty="0" smtClean="0">
                <a:solidFill>
                  <a:schemeClr val="accent1"/>
                </a:solidFill>
              </a:rPr>
              <a:t>Supplying  the filling material, and </a:t>
            </a:r>
          </a:p>
          <a:p>
            <a:pPr marL="1257300" lvl="2" indent="-342900">
              <a:buFont typeface="+mj-lt"/>
              <a:buAutoNum type="arabicParenR"/>
            </a:pPr>
            <a:r>
              <a:rPr lang="en-US" dirty="0" smtClean="0">
                <a:solidFill>
                  <a:srgbClr val="00B050"/>
                </a:solidFill>
              </a:rPr>
              <a:t>Protection or shielding the molten metal in welding pool.</a:t>
            </a:r>
            <a:endParaRPr lang="en-US" dirty="0">
              <a:solidFill>
                <a:srgbClr val="00B050"/>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4"/>
          <p:cNvSpPr/>
          <p:nvPr/>
        </p:nvSpPr>
        <p:spPr>
          <a:xfrm>
            <a:off x="500034" y="2786058"/>
            <a:ext cx="7858180" cy="1754326"/>
          </a:xfrm>
          <a:prstGeom prst="rect">
            <a:avLst/>
          </a:prstGeom>
        </p:spPr>
        <p:txBody>
          <a:bodyPr wrap="square">
            <a:spAutoFit/>
          </a:bodyPr>
          <a:lstStyle/>
          <a:p>
            <a:r>
              <a:rPr lang="en-US" dirty="0" smtClean="0">
                <a:solidFill>
                  <a:srgbClr val="00B050"/>
                </a:solidFill>
              </a:rPr>
              <a:t>Protection or shielding the molten metal pool against oxidation, contamination, stabilizing arcing, and decreasing  cooling rate through different techniques:</a:t>
            </a:r>
          </a:p>
          <a:p>
            <a:endParaRPr lang="en-US" dirty="0" smtClean="0">
              <a:solidFill>
                <a:srgbClr val="00B050"/>
              </a:solidFill>
            </a:endParaRPr>
          </a:p>
          <a:p>
            <a:pPr lvl="0">
              <a:buFont typeface="Wingdings" pitchFamily="2" charset="2"/>
              <a:buChar char="Ø"/>
            </a:pPr>
            <a:r>
              <a:rPr lang="en-US" dirty="0" smtClean="0"/>
              <a:t>Coating the consumable electrode by fluxing material</a:t>
            </a:r>
          </a:p>
          <a:p>
            <a:pPr lvl="0">
              <a:buFont typeface="Wingdings" pitchFamily="2" charset="2"/>
              <a:buChar char="Ø"/>
            </a:pPr>
            <a:r>
              <a:rPr lang="en-US" dirty="0" smtClean="0"/>
              <a:t>Covering the arc with granulated fluxing material, or</a:t>
            </a:r>
          </a:p>
          <a:p>
            <a:pPr lvl="0">
              <a:buFont typeface="Wingdings" pitchFamily="2" charset="2"/>
              <a:buChar char="Ø"/>
            </a:pPr>
            <a:r>
              <a:rPr lang="en-US" dirty="0" smtClean="0"/>
              <a:t>Supply inert gas in melting pool.</a:t>
            </a:r>
            <a:endParaRPr lang="en-US" dirty="0"/>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12</a:t>
            </a:fld>
            <a:endParaRPr lang="en-US"/>
          </a:p>
        </p:txBody>
      </p:sp>
      <p:sp>
        <p:nvSpPr>
          <p:cNvPr id="10" name="Rectangle 2"/>
          <p:cNvSpPr txBox="1">
            <a:spLocks noChangeArrowheads="1"/>
          </p:cNvSpPr>
          <p:nvPr/>
        </p:nvSpPr>
        <p:spPr>
          <a:xfrm>
            <a:off x="214282" y="285728"/>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6.3 Fusion Welding</a:t>
            </a:r>
          </a:p>
          <a:p>
            <a:pPr>
              <a:spcBef>
                <a:spcPct val="0"/>
              </a:spcBef>
              <a:defRPr/>
            </a:pPr>
            <a:r>
              <a:rPr lang="en-US" sz="2000" b="1" dirty="0" smtClean="0">
                <a:solidFill>
                  <a:schemeClr val="tx1">
                    <a:tint val="75000"/>
                  </a:schemeClr>
                </a:solidFill>
              </a:rPr>
              <a:t>6.3.2 Arc welding processes</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2705" name="Rectangle 1"/>
          <p:cNvSpPr>
            <a:spLocks noChangeArrowheads="1"/>
          </p:cNvSpPr>
          <p:nvPr/>
        </p:nvSpPr>
        <p:spPr bwMode="auto">
          <a:xfrm>
            <a:off x="142844" y="1142984"/>
            <a:ext cx="420339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228600" marR="0" lvl="0" indent="-228600" algn="justLow" defTabSz="914400" rtl="0" eaLnBrk="1" fontAlgn="base" latinLnBrk="0" hangingPunct="1">
              <a:lnSpc>
                <a:spcPct val="100000"/>
              </a:lnSpc>
              <a:spcBef>
                <a:spcPct val="0"/>
              </a:spcBef>
              <a:spcAft>
                <a:spcPct val="0"/>
              </a:spcAft>
              <a:buClrTx/>
              <a:buSzTx/>
              <a:buFont typeface="+mj-lt"/>
              <a:buAutoNum type="arabicParenR"/>
              <a:tabLst>
                <a:tab pos="-1257300" algn="r"/>
                <a:tab pos="2636838" algn="ctr"/>
                <a:tab pos="5273675" algn="r"/>
              </a:tabLst>
            </a:pPr>
            <a:r>
              <a:rPr kumimoji="0" lang="en-US" altLang="ko-KR" sz="2000" b="0" i="1" u="sng" strike="noStrike" cap="none" normalizeH="0" baseline="0" dirty="0" smtClean="0">
                <a:ln>
                  <a:noFill/>
                </a:ln>
                <a:solidFill>
                  <a:schemeClr val="tx1"/>
                </a:solidFill>
                <a:effectLst/>
                <a:latin typeface="Times New Roman" pitchFamily="18" charset="0"/>
                <a:ea typeface="Batang"/>
                <a:cs typeface="Times New Roman" pitchFamily="18" charset="0"/>
              </a:rPr>
              <a:t>Metal-electrode arc welding process:</a:t>
            </a:r>
            <a:endParaRPr kumimoji="0" lang="en-US" altLang="ko-KR" sz="3200" b="0" i="1" u="none" strike="noStrike" cap="none" normalizeH="0" baseline="0" dirty="0" smtClean="0">
              <a:ln>
                <a:noFill/>
              </a:ln>
              <a:solidFill>
                <a:schemeClr val="tx1"/>
              </a:solidFill>
              <a:effectLst/>
              <a:latin typeface="Arial" pitchFamily="34" charset="0"/>
              <a:cs typeface="Arial" pitchFamily="34" charset="0"/>
            </a:endParaRPr>
          </a:p>
        </p:txBody>
      </p:sp>
      <p:grpSp>
        <p:nvGrpSpPr>
          <p:cNvPr id="2" name="Group 2"/>
          <p:cNvGrpSpPr>
            <a:grpSpLocks/>
          </p:cNvGrpSpPr>
          <p:nvPr/>
        </p:nvGrpSpPr>
        <p:grpSpPr bwMode="auto">
          <a:xfrm>
            <a:off x="4857752" y="1142984"/>
            <a:ext cx="3214710" cy="2714644"/>
            <a:chOff x="6479" y="4774"/>
            <a:chExt cx="3210" cy="2463"/>
          </a:xfrm>
        </p:grpSpPr>
        <p:grpSp>
          <p:nvGrpSpPr>
            <p:cNvPr id="3" name="Group 3"/>
            <p:cNvGrpSpPr>
              <a:grpSpLocks/>
            </p:cNvGrpSpPr>
            <p:nvPr/>
          </p:nvGrpSpPr>
          <p:grpSpPr bwMode="auto">
            <a:xfrm>
              <a:off x="6479" y="4774"/>
              <a:ext cx="3060" cy="2463"/>
              <a:chOff x="6479" y="4774"/>
              <a:chExt cx="3060" cy="2463"/>
            </a:xfrm>
          </p:grpSpPr>
          <p:sp>
            <p:nvSpPr>
              <p:cNvPr id="72708" name="Freeform 4" descr="Light downward diagonal"/>
              <p:cNvSpPr>
                <a:spLocks/>
              </p:cNvSpPr>
              <p:nvPr/>
            </p:nvSpPr>
            <p:spPr bwMode="auto">
              <a:xfrm>
                <a:off x="7012" y="6699"/>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09" name="Freeform 5" descr="Light downward diagonal"/>
              <p:cNvSpPr>
                <a:spLocks/>
              </p:cNvSpPr>
              <p:nvPr/>
            </p:nvSpPr>
            <p:spPr bwMode="auto">
              <a:xfrm flipH="1">
                <a:off x="8272" y="6697"/>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10" name="Text Box 6"/>
              <p:cNvSpPr txBox="1">
                <a:spLocks noChangeArrowheads="1"/>
              </p:cNvSpPr>
              <p:nvPr/>
            </p:nvSpPr>
            <p:spPr bwMode="auto">
              <a:xfrm>
                <a:off x="7379" y="6877"/>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600" b="0" i="1" u="none" strike="noStrike" cap="none" normalizeH="0" baseline="0" smtClean="0">
                    <a:ln>
                      <a:noFill/>
                    </a:ln>
                    <a:solidFill>
                      <a:schemeClr val="tx1"/>
                    </a:solidFill>
                    <a:effectLst/>
                    <a:latin typeface="Times New Roman" pitchFamily="18" charset="0"/>
                    <a:ea typeface="Batang" charset="-127"/>
                    <a:cs typeface="Arial" pitchFamily="34" charset="0"/>
                  </a:rPr>
                  <a:t> A</a:t>
                </a:r>
                <a:endParaRPr kumimoji="0" lang="en-US" sz="3600" b="0" i="0" u="none" strike="noStrike" cap="none" normalizeH="0" baseline="0" smtClean="0">
                  <a:ln>
                    <a:noFill/>
                  </a:ln>
                  <a:solidFill>
                    <a:schemeClr val="tx1"/>
                  </a:solidFill>
                  <a:effectLst/>
                  <a:latin typeface="Arial" pitchFamily="34" charset="0"/>
                  <a:cs typeface="Arial" pitchFamily="34" charset="0"/>
                </a:endParaRPr>
              </a:p>
            </p:txBody>
          </p:sp>
          <p:sp>
            <p:nvSpPr>
              <p:cNvPr id="72711" name="Text Box 7"/>
              <p:cNvSpPr txBox="1">
                <a:spLocks noChangeArrowheads="1"/>
              </p:cNvSpPr>
              <p:nvPr/>
            </p:nvSpPr>
            <p:spPr bwMode="auto">
              <a:xfrm>
                <a:off x="8819" y="6840"/>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600" b="0" i="1" u="none" strike="noStrike" cap="none" normalizeH="0" baseline="0" smtClean="0">
                    <a:ln>
                      <a:noFill/>
                    </a:ln>
                    <a:solidFill>
                      <a:schemeClr val="tx1"/>
                    </a:solidFill>
                    <a:effectLst/>
                    <a:latin typeface="Times New Roman" pitchFamily="18" charset="0"/>
                    <a:ea typeface="Batang" charset="-127"/>
                    <a:cs typeface="Arial" pitchFamily="34" charset="0"/>
                  </a:rPr>
                  <a:t> B</a:t>
                </a:r>
                <a:endParaRPr kumimoji="0" lang="en-US" sz="3600" b="0" i="0" u="none" strike="noStrike" cap="none" normalizeH="0" baseline="0" smtClean="0">
                  <a:ln>
                    <a:noFill/>
                  </a:ln>
                  <a:solidFill>
                    <a:schemeClr val="tx1"/>
                  </a:solidFill>
                  <a:effectLst/>
                  <a:latin typeface="Arial" pitchFamily="34" charset="0"/>
                  <a:cs typeface="Arial" pitchFamily="34" charset="0"/>
                </a:endParaRPr>
              </a:p>
            </p:txBody>
          </p:sp>
          <p:sp>
            <p:nvSpPr>
              <p:cNvPr id="72712" name="Rectangle 8"/>
              <p:cNvSpPr>
                <a:spLocks noChangeArrowheads="1"/>
              </p:cNvSpPr>
              <p:nvPr/>
            </p:nvSpPr>
            <p:spPr bwMode="auto">
              <a:xfrm>
                <a:off x="8177" y="4774"/>
                <a:ext cx="180" cy="16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13" name="Freeform 9"/>
              <p:cNvSpPr>
                <a:spLocks/>
              </p:cNvSpPr>
              <p:nvPr/>
            </p:nvSpPr>
            <p:spPr bwMode="auto">
              <a:xfrm>
                <a:off x="8100" y="6900"/>
                <a:ext cx="340" cy="337"/>
              </a:xfrm>
              <a:custGeom>
                <a:avLst/>
                <a:gdLst/>
                <a:ahLst/>
                <a:cxnLst>
                  <a:cxn ang="0">
                    <a:pos x="340" y="80"/>
                  </a:cxn>
                  <a:cxn ang="0">
                    <a:pos x="179" y="337"/>
                  </a:cxn>
                  <a:cxn ang="0">
                    <a:pos x="0" y="90"/>
                  </a:cxn>
                  <a:cxn ang="0">
                    <a:pos x="80" y="10"/>
                  </a:cxn>
                  <a:cxn ang="0">
                    <a:pos x="170" y="0"/>
                  </a:cxn>
                  <a:cxn ang="0">
                    <a:pos x="270" y="10"/>
                  </a:cxn>
                  <a:cxn ang="0">
                    <a:pos x="340" y="80"/>
                  </a:cxn>
                </a:cxnLst>
                <a:rect l="0" t="0" r="r" b="b"/>
                <a:pathLst>
                  <a:path w="340" h="337">
                    <a:moveTo>
                      <a:pt x="340" y="80"/>
                    </a:moveTo>
                    <a:lnTo>
                      <a:pt x="179" y="337"/>
                    </a:lnTo>
                    <a:lnTo>
                      <a:pt x="0" y="90"/>
                    </a:lnTo>
                    <a:lnTo>
                      <a:pt x="80" y="10"/>
                    </a:lnTo>
                    <a:lnTo>
                      <a:pt x="170" y="0"/>
                    </a:lnTo>
                    <a:lnTo>
                      <a:pt x="270" y="10"/>
                    </a:lnTo>
                    <a:lnTo>
                      <a:pt x="340" y="8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14" name="Freeform 10"/>
              <p:cNvSpPr>
                <a:spLocks/>
              </p:cNvSpPr>
              <p:nvPr/>
            </p:nvSpPr>
            <p:spPr bwMode="auto">
              <a:xfrm>
                <a:off x="8100" y="6437"/>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600"/>
              </a:p>
            </p:txBody>
          </p:sp>
          <p:sp>
            <p:nvSpPr>
              <p:cNvPr id="72715" name="Freeform 11"/>
              <p:cNvSpPr>
                <a:spLocks/>
              </p:cNvSpPr>
              <p:nvPr/>
            </p:nvSpPr>
            <p:spPr bwMode="auto">
              <a:xfrm flipH="1">
                <a:off x="8340" y="6460"/>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600"/>
              </a:p>
            </p:txBody>
          </p:sp>
          <p:sp>
            <p:nvSpPr>
              <p:cNvPr id="72716" name="Line 12"/>
              <p:cNvSpPr>
                <a:spLocks noChangeShapeType="1"/>
              </p:cNvSpPr>
              <p:nvPr/>
            </p:nvSpPr>
            <p:spPr bwMode="auto">
              <a:xfrm>
                <a:off x="8279" y="6477"/>
                <a:ext cx="0" cy="36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17" name="Freeform 13"/>
              <p:cNvSpPr>
                <a:spLocks/>
              </p:cNvSpPr>
              <p:nvPr/>
            </p:nvSpPr>
            <p:spPr bwMode="auto">
              <a:xfrm>
                <a:off x="8030" y="6420"/>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600"/>
              </a:p>
            </p:txBody>
          </p:sp>
          <p:sp>
            <p:nvSpPr>
              <p:cNvPr id="72718" name="Freeform 14"/>
              <p:cNvSpPr>
                <a:spLocks/>
              </p:cNvSpPr>
              <p:nvPr/>
            </p:nvSpPr>
            <p:spPr bwMode="auto">
              <a:xfrm flipH="1">
                <a:off x="8429" y="6430"/>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600"/>
              </a:p>
            </p:txBody>
          </p:sp>
          <p:sp>
            <p:nvSpPr>
              <p:cNvPr id="72719" name="Oval 15"/>
              <p:cNvSpPr>
                <a:spLocks noChangeAspect="1" noChangeArrowheads="1"/>
              </p:cNvSpPr>
              <p:nvPr/>
            </p:nvSpPr>
            <p:spPr bwMode="auto">
              <a:xfrm>
                <a:off x="8079" y="673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0" name="Oval 16"/>
              <p:cNvSpPr>
                <a:spLocks noChangeAspect="1" noChangeArrowheads="1"/>
              </p:cNvSpPr>
              <p:nvPr/>
            </p:nvSpPr>
            <p:spPr bwMode="auto">
              <a:xfrm>
                <a:off x="8249" y="666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1" name="Oval 17"/>
              <p:cNvSpPr>
                <a:spLocks noChangeAspect="1" noChangeArrowheads="1"/>
              </p:cNvSpPr>
              <p:nvPr/>
            </p:nvSpPr>
            <p:spPr bwMode="auto">
              <a:xfrm>
                <a:off x="8149" y="648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2" name="Oval 18"/>
              <p:cNvSpPr>
                <a:spLocks noChangeAspect="1" noChangeArrowheads="1"/>
              </p:cNvSpPr>
              <p:nvPr/>
            </p:nvSpPr>
            <p:spPr bwMode="auto">
              <a:xfrm>
                <a:off x="8249" y="6483"/>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3" name="Oval 19"/>
              <p:cNvSpPr>
                <a:spLocks noChangeAspect="1" noChangeArrowheads="1"/>
              </p:cNvSpPr>
              <p:nvPr/>
            </p:nvSpPr>
            <p:spPr bwMode="auto">
              <a:xfrm>
                <a:off x="8379" y="672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4" name="Oval 20"/>
              <p:cNvSpPr>
                <a:spLocks noChangeAspect="1" noChangeArrowheads="1"/>
              </p:cNvSpPr>
              <p:nvPr/>
            </p:nvSpPr>
            <p:spPr bwMode="auto">
              <a:xfrm>
                <a:off x="8339" y="648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5" name="Freeform 21"/>
              <p:cNvSpPr>
                <a:spLocks/>
              </p:cNvSpPr>
              <p:nvPr/>
            </p:nvSpPr>
            <p:spPr bwMode="auto">
              <a:xfrm>
                <a:off x="6659" y="5940"/>
                <a:ext cx="451" cy="1120"/>
              </a:xfrm>
              <a:custGeom>
                <a:avLst/>
                <a:gdLst/>
                <a:ahLst/>
                <a:cxnLst>
                  <a:cxn ang="0">
                    <a:pos x="451" y="1120"/>
                  </a:cxn>
                  <a:cxn ang="0">
                    <a:pos x="0" y="1117"/>
                  </a:cxn>
                  <a:cxn ang="0">
                    <a:pos x="0" y="0"/>
                  </a:cxn>
                </a:cxnLst>
                <a:rect l="0" t="0" r="r" b="b"/>
                <a:pathLst>
                  <a:path w="451" h="1120">
                    <a:moveTo>
                      <a:pt x="451" y="1120"/>
                    </a:moveTo>
                    <a:lnTo>
                      <a:pt x="0" y="1117"/>
                    </a:lnTo>
                    <a:lnTo>
                      <a:pt x="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6" name="Freeform 22"/>
              <p:cNvSpPr>
                <a:spLocks/>
              </p:cNvSpPr>
              <p:nvPr/>
            </p:nvSpPr>
            <p:spPr bwMode="auto">
              <a:xfrm>
                <a:off x="6659" y="5220"/>
                <a:ext cx="1521" cy="590"/>
              </a:xfrm>
              <a:custGeom>
                <a:avLst/>
                <a:gdLst/>
                <a:ahLst/>
                <a:cxnLst>
                  <a:cxn ang="0">
                    <a:pos x="1521" y="0"/>
                  </a:cxn>
                  <a:cxn ang="0">
                    <a:pos x="0" y="0"/>
                  </a:cxn>
                  <a:cxn ang="0">
                    <a:pos x="11" y="590"/>
                  </a:cxn>
                </a:cxnLst>
                <a:rect l="0" t="0" r="r" b="b"/>
                <a:pathLst>
                  <a:path w="1521" h="590">
                    <a:moveTo>
                      <a:pt x="1521" y="0"/>
                    </a:moveTo>
                    <a:lnTo>
                      <a:pt x="0" y="0"/>
                    </a:lnTo>
                    <a:lnTo>
                      <a:pt x="11" y="5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7" name="Line 23"/>
              <p:cNvSpPr>
                <a:spLocks noChangeShapeType="1"/>
              </p:cNvSpPr>
              <p:nvPr/>
            </p:nvSpPr>
            <p:spPr bwMode="auto">
              <a:xfrm>
                <a:off x="6479" y="5797"/>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8" name="Line 24"/>
              <p:cNvSpPr>
                <a:spLocks noChangeShapeType="1"/>
              </p:cNvSpPr>
              <p:nvPr/>
            </p:nvSpPr>
            <p:spPr bwMode="auto">
              <a:xfrm>
                <a:off x="6479" y="5940"/>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grpSp>
        <p:sp>
          <p:nvSpPr>
            <p:cNvPr id="72729" name="Rectangle 25"/>
            <p:cNvSpPr>
              <a:spLocks noChangeArrowheads="1"/>
            </p:cNvSpPr>
            <p:nvPr/>
          </p:nvSpPr>
          <p:spPr bwMode="auto">
            <a:xfrm>
              <a:off x="8459" y="5220"/>
              <a:ext cx="108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Arial" pitchFamily="34" charset="0"/>
                  <a:cs typeface="Arial" pitchFamily="34" charset="0"/>
                </a:rPr>
                <a:t>Electrode</a:t>
              </a:r>
              <a:endParaRPr kumimoji="0" lang="en-US" sz="3600" b="0" i="0" u="none" strike="noStrike" cap="none" normalizeH="0" baseline="0" smtClean="0">
                <a:ln>
                  <a:noFill/>
                </a:ln>
                <a:solidFill>
                  <a:schemeClr val="tx1"/>
                </a:solidFill>
                <a:effectLst/>
                <a:latin typeface="Arial" pitchFamily="34" charset="0"/>
                <a:cs typeface="Arial" pitchFamily="34" charset="0"/>
              </a:endParaRPr>
            </a:p>
          </p:txBody>
        </p:sp>
        <p:sp>
          <p:nvSpPr>
            <p:cNvPr id="72730" name="Freeform 26"/>
            <p:cNvSpPr>
              <a:spLocks/>
            </p:cNvSpPr>
            <p:nvPr/>
          </p:nvSpPr>
          <p:spPr bwMode="auto">
            <a:xfrm>
              <a:off x="8380" y="5520"/>
              <a:ext cx="400" cy="430"/>
            </a:xfrm>
            <a:custGeom>
              <a:avLst/>
              <a:gdLst/>
              <a:ahLst/>
              <a:cxnLst>
                <a:cxn ang="0">
                  <a:pos x="400" y="0"/>
                </a:cxn>
                <a:cxn ang="0">
                  <a:pos x="0" y="430"/>
                </a:cxn>
              </a:cxnLst>
              <a:rect l="0" t="0" r="r" b="b"/>
              <a:pathLst>
                <a:path w="400" h="430">
                  <a:moveTo>
                    <a:pt x="400" y="0"/>
                  </a:moveTo>
                  <a:lnTo>
                    <a:pt x="0" y="430"/>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3600"/>
            </a:p>
          </p:txBody>
        </p:sp>
        <p:sp>
          <p:nvSpPr>
            <p:cNvPr id="72731" name="Rectangle 27"/>
            <p:cNvSpPr>
              <a:spLocks noChangeArrowheads="1"/>
            </p:cNvSpPr>
            <p:nvPr/>
          </p:nvSpPr>
          <p:spPr bwMode="auto">
            <a:xfrm>
              <a:off x="8609" y="5940"/>
              <a:ext cx="1080"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Arial" pitchFamily="34" charset="0"/>
                  <a:cs typeface="Arial" pitchFamily="34" charset="0"/>
                </a:rPr>
                <a:t> Molten metal</a:t>
              </a:r>
              <a:endParaRPr kumimoji="0" lang="en-US" sz="3600" b="0" i="0" u="none" strike="noStrike" cap="none" normalizeH="0" baseline="0" smtClean="0">
                <a:ln>
                  <a:noFill/>
                </a:ln>
                <a:solidFill>
                  <a:schemeClr val="tx1"/>
                </a:solidFill>
                <a:effectLst/>
                <a:latin typeface="Arial" pitchFamily="34" charset="0"/>
                <a:cs typeface="Arial" pitchFamily="34" charset="0"/>
              </a:endParaRPr>
            </a:p>
          </p:txBody>
        </p:sp>
        <p:sp>
          <p:nvSpPr>
            <p:cNvPr id="72732" name="Freeform 28"/>
            <p:cNvSpPr>
              <a:spLocks/>
            </p:cNvSpPr>
            <p:nvPr/>
          </p:nvSpPr>
          <p:spPr bwMode="auto">
            <a:xfrm>
              <a:off x="8470" y="6150"/>
              <a:ext cx="460" cy="540"/>
            </a:xfrm>
            <a:custGeom>
              <a:avLst/>
              <a:gdLst/>
              <a:ahLst/>
              <a:cxnLst>
                <a:cxn ang="0">
                  <a:pos x="460" y="0"/>
                </a:cxn>
                <a:cxn ang="0">
                  <a:pos x="0" y="540"/>
                </a:cxn>
              </a:cxnLst>
              <a:rect l="0" t="0" r="r" b="b"/>
              <a:pathLst>
                <a:path w="460" h="540">
                  <a:moveTo>
                    <a:pt x="460" y="0"/>
                  </a:moveTo>
                  <a:lnTo>
                    <a:pt x="0" y="540"/>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3600"/>
            </a:p>
          </p:txBody>
        </p:sp>
      </p:grpSp>
      <p:sp>
        <p:nvSpPr>
          <p:cNvPr id="72733" name="Text Box 29"/>
          <p:cNvSpPr txBox="1">
            <a:spLocks noChangeArrowheads="1"/>
          </p:cNvSpPr>
          <p:nvPr/>
        </p:nvSpPr>
        <p:spPr bwMode="auto">
          <a:xfrm>
            <a:off x="428596" y="1857364"/>
            <a:ext cx="3571900" cy="3714776"/>
          </a:xfrm>
          <a:prstGeom prst="rect">
            <a:avLst/>
          </a:prstGeom>
          <a:solidFill>
            <a:schemeClr val="bg1">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altLang="ko-KR" b="0" i="0" u="none" strike="noStrike" cap="none" normalizeH="0" baseline="0" dirty="0" smtClean="0">
                <a:ln>
                  <a:noFill/>
                </a:ln>
                <a:solidFill>
                  <a:schemeClr val="tx1"/>
                </a:solidFill>
                <a:effectLst/>
                <a:latin typeface="Arial" pitchFamily="34" charset="0"/>
                <a:ea typeface="Batang" charset="-127"/>
                <a:cs typeface="Arial" pitchFamily="34" charset="0"/>
              </a:rPr>
              <a:t>The arc in this welding process, is maintained between a bar (consumable electrode) and work material.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endParaRPr kumimoji="0" lang="en-US" altLang="ko-KR" b="0" i="0" u="none" strike="noStrike" cap="none" normalizeH="0" baseline="0" dirty="0" smtClean="0">
              <a:ln>
                <a:noFill/>
              </a:ln>
              <a:solidFill>
                <a:schemeClr val="tx1"/>
              </a:solidFill>
              <a:effectLst/>
              <a:latin typeface="Arial" pitchFamily="34" charset="0"/>
              <a:ea typeface="Batang" charset="-127"/>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altLang="ko-KR" b="0" i="0" u="none" strike="noStrike" cap="none" normalizeH="0" baseline="0" dirty="0" smtClean="0">
                <a:ln>
                  <a:noFill/>
                </a:ln>
                <a:solidFill>
                  <a:schemeClr val="tx1"/>
                </a:solidFill>
                <a:effectLst/>
                <a:latin typeface="Arial" pitchFamily="34" charset="0"/>
                <a:ea typeface="Batang" charset="-127"/>
                <a:cs typeface="Arial" pitchFamily="34" charset="0"/>
              </a:rPr>
              <a:t>The arc is not stable, and created for short period of time.</a:t>
            </a:r>
          </a:p>
          <a:p>
            <a:pPr marL="0" marR="0" lvl="0" indent="0" algn="l" defTabSz="914400" rtl="0" eaLnBrk="1" fontAlgn="base" latinLnBrk="0" hangingPunct="1">
              <a:lnSpc>
                <a:spcPct val="100000"/>
              </a:lnSpc>
              <a:spcBef>
                <a:spcPct val="0"/>
              </a:spcBef>
              <a:spcAft>
                <a:spcPct val="0"/>
              </a:spcAft>
              <a:buClrTx/>
              <a:buSzTx/>
              <a:tabLst/>
            </a:pPr>
            <a:r>
              <a:rPr kumimoji="0" lang="en-US" altLang="ko-KR" b="0" i="0" u="none" strike="noStrike" cap="none" normalizeH="0" baseline="0" dirty="0" smtClean="0">
                <a:ln>
                  <a:noFill/>
                </a:ln>
                <a:solidFill>
                  <a:schemeClr val="tx1"/>
                </a:solidFill>
                <a:effectLst/>
                <a:latin typeface="Arial" pitchFamily="34" charset="0"/>
                <a:ea typeface="Batang" charset="-127"/>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lang="en-US" altLang="ko-KR" dirty="0" smtClean="0">
                <a:latin typeface="Arial" pitchFamily="34" charset="0"/>
                <a:ea typeface="Batang" charset="-127"/>
                <a:cs typeface="Arial" pitchFamily="34" charset="0"/>
              </a:rPr>
              <a:t>T</a:t>
            </a:r>
            <a:r>
              <a:rPr kumimoji="0" lang="en-US" altLang="ko-KR" b="0" i="0" u="none" strike="noStrike" cap="none" normalizeH="0" baseline="0" dirty="0" smtClean="0">
                <a:ln>
                  <a:noFill/>
                </a:ln>
                <a:solidFill>
                  <a:schemeClr val="tx1"/>
                </a:solidFill>
                <a:effectLst/>
                <a:latin typeface="Arial" pitchFamily="34" charset="0"/>
                <a:ea typeface="Batang" charset="-127"/>
                <a:cs typeface="Arial" pitchFamily="34" charset="0"/>
              </a:rPr>
              <a:t>he process applied for special applications, like stud welding. During stud welding and after arcing, the stud </a:t>
            </a:r>
            <a:r>
              <a:rPr kumimoji="0" lang="en-US" altLang="ko-KR" b="0" i="0" u="sng" strike="noStrike" cap="none" normalizeH="0" baseline="0" dirty="0" smtClean="0">
                <a:ln>
                  <a:noFill/>
                </a:ln>
                <a:solidFill>
                  <a:srgbClr val="C00000"/>
                </a:solidFill>
                <a:effectLst/>
                <a:latin typeface="Arial" pitchFamily="34" charset="0"/>
                <a:ea typeface="Batang" charset="-127"/>
                <a:cs typeface="Arial" pitchFamily="34" charset="0"/>
              </a:rPr>
              <a:t>pressed</a:t>
            </a:r>
            <a:r>
              <a:rPr kumimoji="0" lang="en-US" altLang="ko-KR" b="0" i="0" u="none" strike="noStrike" cap="none" normalizeH="0" baseline="0" dirty="0" smtClean="0">
                <a:ln>
                  <a:noFill/>
                </a:ln>
                <a:solidFill>
                  <a:schemeClr val="tx1"/>
                </a:solidFill>
                <a:effectLst/>
                <a:latin typeface="Arial" pitchFamily="34" charset="0"/>
                <a:ea typeface="Batang" charset="-127"/>
                <a:cs typeface="Arial" pitchFamily="34" charset="0"/>
              </a:rPr>
              <a:t> in work piece. </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13</a:t>
            </a:fld>
            <a:endParaRPr lang="en-US"/>
          </a:p>
        </p:txBody>
      </p:sp>
      <p:sp>
        <p:nvSpPr>
          <p:cNvPr id="10" name="Rectangle 2"/>
          <p:cNvSpPr txBox="1">
            <a:spLocks noChangeArrowheads="1"/>
          </p:cNvSpPr>
          <p:nvPr/>
        </p:nvSpPr>
        <p:spPr>
          <a:xfrm>
            <a:off x="214282" y="285728"/>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6.3 Fusion Welding</a:t>
            </a:r>
          </a:p>
          <a:p>
            <a:pPr>
              <a:spcBef>
                <a:spcPct val="0"/>
              </a:spcBef>
              <a:defRPr/>
            </a:pPr>
            <a:r>
              <a:rPr lang="en-US" sz="2000" b="1" dirty="0" smtClean="0">
                <a:solidFill>
                  <a:schemeClr val="tx1">
                    <a:tint val="75000"/>
                  </a:schemeClr>
                </a:solidFill>
              </a:rPr>
              <a:t>6.3.2 Arc welding processes</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2705" name="Rectangle 1"/>
          <p:cNvSpPr>
            <a:spLocks noChangeArrowheads="1"/>
          </p:cNvSpPr>
          <p:nvPr/>
        </p:nvSpPr>
        <p:spPr bwMode="auto">
          <a:xfrm>
            <a:off x="142844" y="1142984"/>
            <a:ext cx="420339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228600" marR="0" lvl="0" indent="-228600" algn="justLow" defTabSz="914400" rtl="0" eaLnBrk="1" fontAlgn="base" latinLnBrk="0" hangingPunct="1">
              <a:lnSpc>
                <a:spcPct val="100000"/>
              </a:lnSpc>
              <a:spcBef>
                <a:spcPct val="0"/>
              </a:spcBef>
              <a:spcAft>
                <a:spcPct val="0"/>
              </a:spcAft>
              <a:buClrTx/>
              <a:buSzTx/>
              <a:buFont typeface="+mj-lt"/>
              <a:buAutoNum type="arabicParenR"/>
              <a:tabLst>
                <a:tab pos="-1257300" algn="r"/>
                <a:tab pos="2636838" algn="ctr"/>
                <a:tab pos="5273675" algn="r"/>
              </a:tabLst>
            </a:pPr>
            <a:r>
              <a:rPr kumimoji="0" lang="en-US" altLang="ko-KR" sz="2000" b="0" i="1" u="sng" strike="noStrike" cap="none" normalizeH="0" baseline="0" dirty="0" smtClean="0">
                <a:ln>
                  <a:noFill/>
                </a:ln>
                <a:solidFill>
                  <a:schemeClr val="tx1"/>
                </a:solidFill>
                <a:effectLst/>
                <a:latin typeface="Times New Roman" pitchFamily="18" charset="0"/>
                <a:ea typeface="Batang"/>
                <a:cs typeface="Times New Roman" pitchFamily="18" charset="0"/>
              </a:rPr>
              <a:t>Metal-electrode arc welding process:</a:t>
            </a:r>
            <a:endParaRPr kumimoji="0" lang="en-US" altLang="ko-KR" sz="3200" b="0" i="1" u="none" strike="noStrike" cap="none" normalizeH="0" baseline="0" dirty="0" smtClean="0">
              <a:ln>
                <a:noFill/>
              </a:ln>
              <a:solidFill>
                <a:schemeClr val="tx1"/>
              </a:solidFill>
              <a:effectLst/>
              <a:latin typeface="Arial" pitchFamily="34" charset="0"/>
              <a:cs typeface="Arial" pitchFamily="34" charset="0"/>
            </a:endParaRPr>
          </a:p>
        </p:txBody>
      </p:sp>
      <p:grpSp>
        <p:nvGrpSpPr>
          <p:cNvPr id="2" name="Group 2"/>
          <p:cNvGrpSpPr>
            <a:grpSpLocks/>
          </p:cNvGrpSpPr>
          <p:nvPr/>
        </p:nvGrpSpPr>
        <p:grpSpPr bwMode="auto">
          <a:xfrm>
            <a:off x="4857752" y="1142984"/>
            <a:ext cx="3214710" cy="2714644"/>
            <a:chOff x="6479" y="4774"/>
            <a:chExt cx="3210" cy="2463"/>
          </a:xfrm>
        </p:grpSpPr>
        <p:grpSp>
          <p:nvGrpSpPr>
            <p:cNvPr id="3" name="Group 3"/>
            <p:cNvGrpSpPr>
              <a:grpSpLocks/>
            </p:cNvGrpSpPr>
            <p:nvPr/>
          </p:nvGrpSpPr>
          <p:grpSpPr bwMode="auto">
            <a:xfrm>
              <a:off x="6479" y="4774"/>
              <a:ext cx="3060" cy="2463"/>
              <a:chOff x="6479" y="4774"/>
              <a:chExt cx="3060" cy="2463"/>
            </a:xfrm>
          </p:grpSpPr>
          <p:sp>
            <p:nvSpPr>
              <p:cNvPr id="72708" name="Freeform 4" descr="Light downward diagonal"/>
              <p:cNvSpPr>
                <a:spLocks/>
              </p:cNvSpPr>
              <p:nvPr/>
            </p:nvSpPr>
            <p:spPr bwMode="auto">
              <a:xfrm>
                <a:off x="7012" y="6699"/>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09" name="Freeform 5" descr="Light downward diagonal"/>
              <p:cNvSpPr>
                <a:spLocks/>
              </p:cNvSpPr>
              <p:nvPr/>
            </p:nvSpPr>
            <p:spPr bwMode="auto">
              <a:xfrm flipH="1">
                <a:off x="8272" y="6697"/>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10" name="Text Box 6"/>
              <p:cNvSpPr txBox="1">
                <a:spLocks noChangeArrowheads="1"/>
              </p:cNvSpPr>
              <p:nvPr/>
            </p:nvSpPr>
            <p:spPr bwMode="auto">
              <a:xfrm>
                <a:off x="7379" y="6877"/>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600" b="0" i="1" u="none" strike="noStrike" cap="none" normalizeH="0" baseline="0" smtClean="0">
                    <a:ln>
                      <a:noFill/>
                    </a:ln>
                    <a:solidFill>
                      <a:schemeClr val="tx1"/>
                    </a:solidFill>
                    <a:effectLst/>
                    <a:latin typeface="Times New Roman" pitchFamily="18" charset="0"/>
                    <a:ea typeface="Batang" charset="-127"/>
                    <a:cs typeface="Arial" pitchFamily="34" charset="0"/>
                  </a:rPr>
                  <a:t> A</a:t>
                </a:r>
                <a:endParaRPr kumimoji="0" lang="en-US" sz="3600" b="0" i="0" u="none" strike="noStrike" cap="none" normalizeH="0" baseline="0" smtClean="0">
                  <a:ln>
                    <a:noFill/>
                  </a:ln>
                  <a:solidFill>
                    <a:schemeClr val="tx1"/>
                  </a:solidFill>
                  <a:effectLst/>
                  <a:latin typeface="Arial" pitchFamily="34" charset="0"/>
                  <a:cs typeface="Arial" pitchFamily="34" charset="0"/>
                </a:endParaRPr>
              </a:p>
            </p:txBody>
          </p:sp>
          <p:sp>
            <p:nvSpPr>
              <p:cNvPr id="72711" name="Text Box 7"/>
              <p:cNvSpPr txBox="1">
                <a:spLocks noChangeArrowheads="1"/>
              </p:cNvSpPr>
              <p:nvPr/>
            </p:nvSpPr>
            <p:spPr bwMode="auto">
              <a:xfrm>
                <a:off x="8819" y="6840"/>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600" b="0" i="1" u="none" strike="noStrike" cap="none" normalizeH="0" baseline="0" smtClean="0">
                    <a:ln>
                      <a:noFill/>
                    </a:ln>
                    <a:solidFill>
                      <a:schemeClr val="tx1"/>
                    </a:solidFill>
                    <a:effectLst/>
                    <a:latin typeface="Times New Roman" pitchFamily="18" charset="0"/>
                    <a:ea typeface="Batang" charset="-127"/>
                    <a:cs typeface="Arial" pitchFamily="34" charset="0"/>
                  </a:rPr>
                  <a:t> B</a:t>
                </a:r>
                <a:endParaRPr kumimoji="0" lang="en-US" sz="3600" b="0" i="0" u="none" strike="noStrike" cap="none" normalizeH="0" baseline="0" smtClean="0">
                  <a:ln>
                    <a:noFill/>
                  </a:ln>
                  <a:solidFill>
                    <a:schemeClr val="tx1"/>
                  </a:solidFill>
                  <a:effectLst/>
                  <a:latin typeface="Arial" pitchFamily="34" charset="0"/>
                  <a:cs typeface="Arial" pitchFamily="34" charset="0"/>
                </a:endParaRPr>
              </a:p>
            </p:txBody>
          </p:sp>
          <p:sp>
            <p:nvSpPr>
              <p:cNvPr id="72712" name="Rectangle 8"/>
              <p:cNvSpPr>
                <a:spLocks noChangeArrowheads="1"/>
              </p:cNvSpPr>
              <p:nvPr/>
            </p:nvSpPr>
            <p:spPr bwMode="auto">
              <a:xfrm>
                <a:off x="8177" y="4774"/>
                <a:ext cx="180" cy="16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13" name="Freeform 9"/>
              <p:cNvSpPr>
                <a:spLocks/>
              </p:cNvSpPr>
              <p:nvPr/>
            </p:nvSpPr>
            <p:spPr bwMode="auto">
              <a:xfrm>
                <a:off x="8100" y="6900"/>
                <a:ext cx="340" cy="337"/>
              </a:xfrm>
              <a:custGeom>
                <a:avLst/>
                <a:gdLst/>
                <a:ahLst/>
                <a:cxnLst>
                  <a:cxn ang="0">
                    <a:pos x="340" y="80"/>
                  </a:cxn>
                  <a:cxn ang="0">
                    <a:pos x="179" y="337"/>
                  </a:cxn>
                  <a:cxn ang="0">
                    <a:pos x="0" y="90"/>
                  </a:cxn>
                  <a:cxn ang="0">
                    <a:pos x="80" y="10"/>
                  </a:cxn>
                  <a:cxn ang="0">
                    <a:pos x="170" y="0"/>
                  </a:cxn>
                  <a:cxn ang="0">
                    <a:pos x="270" y="10"/>
                  </a:cxn>
                  <a:cxn ang="0">
                    <a:pos x="340" y="80"/>
                  </a:cxn>
                </a:cxnLst>
                <a:rect l="0" t="0" r="r" b="b"/>
                <a:pathLst>
                  <a:path w="340" h="337">
                    <a:moveTo>
                      <a:pt x="340" y="80"/>
                    </a:moveTo>
                    <a:lnTo>
                      <a:pt x="179" y="337"/>
                    </a:lnTo>
                    <a:lnTo>
                      <a:pt x="0" y="90"/>
                    </a:lnTo>
                    <a:lnTo>
                      <a:pt x="80" y="10"/>
                    </a:lnTo>
                    <a:lnTo>
                      <a:pt x="170" y="0"/>
                    </a:lnTo>
                    <a:lnTo>
                      <a:pt x="270" y="10"/>
                    </a:lnTo>
                    <a:lnTo>
                      <a:pt x="340" y="8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14" name="Freeform 10"/>
              <p:cNvSpPr>
                <a:spLocks/>
              </p:cNvSpPr>
              <p:nvPr/>
            </p:nvSpPr>
            <p:spPr bwMode="auto">
              <a:xfrm>
                <a:off x="8100" y="6437"/>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600"/>
              </a:p>
            </p:txBody>
          </p:sp>
          <p:sp>
            <p:nvSpPr>
              <p:cNvPr id="72715" name="Freeform 11"/>
              <p:cNvSpPr>
                <a:spLocks/>
              </p:cNvSpPr>
              <p:nvPr/>
            </p:nvSpPr>
            <p:spPr bwMode="auto">
              <a:xfrm flipH="1">
                <a:off x="8340" y="6460"/>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600"/>
              </a:p>
            </p:txBody>
          </p:sp>
          <p:sp>
            <p:nvSpPr>
              <p:cNvPr id="72716" name="Line 12"/>
              <p:cNvSpPr>
                <a:spLocks noChangeShapeType="1"/>
              </p:cNvSpPr>
              <p:nvPr/>
            </p:nvSpPr>
            <p:spPr bwMode="auto">
              <a:xfrm>
                <a:off x="8279" y="6477"/>
                <a:ext cx="0" cy="36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17" name="Freeform 13"/>
              <p:cNvSpPr>
                <a:spLocks/>
              </p:cNvSpPr>
              <p:nvPr/>
            </p:nvSpPr>
            <p:spPr bwMode="auto">
              <a:xfrm>
                <a:off x="8030" y="6420"/>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600"/>
              </a:p>
            </p:txBody>
          </p:sp>
          <p:sp>
            <p:nvSpPr>
              <p:cNvPr id="72718" name="Freeform 14"/>
              <p:cNvSpPr>
                <a:spLocks/>
              </p:cNvSpPr>
              <p:nvPr/>
            </p:nvSpPr>
            <p:spPr bwMode="auto">
              <a:xfrm flipH="1">
                <a:off x="8429" y="6430"/>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600"/>
              </a:p>
            </p:txBody>
          </p:sp>
          <p:sp>
            <p:nvSpPr>
              <p:cNvPr id="72719" name="Oval 15"/>
              <p:cNvSpPr>
                <a:spLocks noChangeAspect="1" noChangeArrowheads="1"/>
              </p:cNvSpPr>
              <p:nvPr/>
            </p:nvSpPr>
            <p:spPr bwMode="auto">
              <a:xfrm>
                <a:off x="8079" y="673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0" name="Oval 16"/>
              <p:cNvSpPr>
                <a:spLocks noChangeAspect="1" noChangeArrowheads="1"/>
              </p:cNvSpPr>
              <p:nvPr/>
            </p:nvSpPr>
            <p:spPr bwMode="auto">
              <a:xfrm>
                <a:off x="8249" y="666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1" name="Oval 17"/>
              <p:cNvSpPr>
                <a:spLocks noChangeAspect="1" noChangeArrowheads="1"/>
              </p:cNvSpPr>
              <p:nvPr/>
            </p:nvSpPr>
            <p:spPr bwMode="auto">
              <a:xfrm>
                <a:off x="8149" y="648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2" name="Oval 18"/>
              <p:cNvSpPr>
                <a:spLocks noChangeAspect="1" noChangeArrowheads="1"/>
              </p:cNvSpPr>
              <p:nvPr/>
            </p:nvSpPr>
            <p:spPr bwMode="auto">
              <a:xfrm>
                <a:off x="8249" y="6483"/>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3" name="Oval 19"/>
              <p:cNvSpPr>
                <a:spLocks noChangeAspect="1" noChangeArrowheads="1"/>
              </p:cNvSpPr>
              <p:nvPr/>
            </p:nvSpPr>
            <p:spPr bwMode="auto">
              <a:xfrm>
                <a:off x="8379" y="672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4" name="Oval 20"/>
              <p:cNvSpPr>
                <a:spLocks noChangeAspect="1" noChangeArrowheads="1"/>
              </p:cNvSpPr>
              <p:nvPr/>
            </p:nvSpPr>
            <p:spPr bwMode="auto">
              <a:xfrm>
                <a:off x="8339" y="648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5" name="Freeform 21"/>
              <p:cNvSpPr>
                <a:spLocks/>
              </p:cNvSpPr>
              <p:nvPr/>
            </p:nvSpPr>
            <p:spPr bwMode="auto">
              <a:xfrm>
                <a:off x="6659" y="5940"/>
                <a:ext cx="451" cy="1120"/>
              </a:xfrm>
              <a:custGeom>
                <a:avLst/>
                <a:gdLst/>
                <a:ahLst/>
                <a:cxnLst>
                  <a:cxn ang="0">
                    <a:pos x="451" y="1120"/>
                  </a:cxn>
                  <a:cxn ang="0">
                    <a:pos x="0" y="1117"/>
                  </a:cxn>
                  <a:cxn ang="0">
                    <a:pos x="0" y="0"/>
                  </a:cxn>
                </a:cxnLst>
                <a:rect l="0" t="0" r="r" b="b"/>
                <a:pathLst>
                  <a:path w="451" h="1120">
                    <a:moveTo>
                      <a:pt x="451" y="1120"/>
                    </a:moveTo>
                    <a:lnTo>
                      <a:pt x="0" y="1117"/>
                    </a:lnTo>
                    <a:lnTo>
                      <a:pt x="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6" name="Freeform 22"/>
              <p:cNvSpPr>
                <a:spLocks/>
              </p:cNvSpPr>
              <p:nvPr/>
            </p:nvSpPr>
            <p:spPr bwMode="auto">
              <a:xfrm>
                <a:off x="6659" y="5220"/>
                <a:ext cx="1521" cy="590"/>
              </a:xfrm>
              <a:custGeom>
                <a:avLst/>
                <a:gdLst/>
                <a:ahLst/>
                <a:cxnLst>
                  <a:cxn ang="0">
                    <a:pos x="1521" y="0"/>
                  </a:cxn>
                  <a:cxn ang="0">
                    <a:pos x="0" y="0"/>
                  </a:cxn>
                  <a:cxn ang="0">
                    <a:pos x="11" y="590"/>
                  </a:cxn>
                </a:cxnLst>
                <a:rect l="0" t="0" r="r" b="b"/>
                <a:pathLst>
                  <a:path w="1521" h="590">
                    <a:moveTo>
                      <a:pt x="1521" y="0"/>
                    </a:moveTo>
                    <a:lnTo>
                      <a:pt x="0" y="0"/>
                    </a:lnTo>
                    <a:lnTo>
                      <a:pt x="11" y="5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7" name="Line 23"/>
              <p:cNvSpPr>
                <a:spLocks noChangeShapeType="1"/>
              </p:cNvSpPr>
              <p:nvPr/>
            </p:nvSpPr>
            <p:spPr bwMode="auto">
              <a:xfrm>
                <a:off x="6479" y="5797"/>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72728" name="Line 24"/>
              <p:cNvSpPr>
                <a:spLocks noChangeShapeType="1"/>
              </p:cNvSpPr>
              <p:nvPr/>
            </p:nvSpPr>
            <p:spPr bwMode="auto">
              <a:xfrm>
                <a:off x="6479" y="5940"/>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grpSp>
        <p:sp>
          <p:nvSpPr>
            <p:cNvPr id="72729" name="Rectangle 25"/>
            <p:cNvSpPr>
              <a:spLocks noChangeArrowheads="1"/>
            </p:cNvSpPr>
            <p:nvPr/>
          </p:nvSpPr>
          <p:spPr bwMode="auto">
            <a:xfrm>
              <a:off x="8459" y="5220"/>
              <a:ext cx="108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Arial" pitchFamily="34" charset="0"/>
                  <a:cs typeface="Arial" pitchFamily="34" charset="0"/>
                </a:rPr>
                <a:t>Electrode</a:t>
              </a:r>
              <a:endParaRPr kumimoji="0" lang="en-US" sz="3600" b="0" i="0" u="none" strike="noStrike" cap="none" normalizeH="0" baseline="0" smtClean="0">
                <a:ln>
                  <a:noFill/>
                </a:ln>
                <a:solidFill>
                  <a:schemeClr val="tx1"/>
                </a:solidFill>
                <a:effectLst/>
                <a:latin typeface="Arial" pitchFamily="34" charset="0"/>
                <a:cs typeface="Arial" pitchFamily="34" charset="0"/>
              </a:endParaRPr>
            </a:p>
          </p:txBody>
        </p:sp>
        <p:sp>
          <p:nvSpPr>
            <p:cNvPr id="72730" name="Freeform 26"/>
            <p:cNvSpPr>
              <a:spLocks/>
            </p:cNvSpPr>
            <p:nvPr/>
          </p:nvSpPr>
          <p:spPr bwMode="auto">
            <a:xfrm>
              <a:off x="8380" y="5520"/>
              <a:ext cx="400" cy="430"/>
            </a:xfrm>
            <a:custGeom>
              <a:avLst/>
              <a:gdLst/>
              <a:ahLst/>
              <a:cxnLst>
                <a:cxn ang="0">
                  <a:pos x="400" y="0"/>
                </a:cxn>
                <a:cxn ang="0">
                  <a:pos x="0" y="430"/>
                </a:cxn>
              </a:cxnLst>
              <a:rect l="0" t="0" r="r" b="b"/>
              <a:pathLst>
                <a:path w="400" h="430">
                  <a:moveTo>
                    <a:pt x="400" y="0"/>
                  </a:moveTo>
                  <a:lnTo>
                    <a:pt x="0" y="430"/>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3600"/>
            </a:p>
          </p:txBody>
        </p:sp>
        <p:sp>
          <p:nvSpPr>
            <p:cNvPr id="72731" name="Rectangle 27"/>
            <p:cNvSpPr>
              <a:spLocks noChangeArrowheads="1"/>
            </p:cNvSpPr>
            <p:nvPr/>
          </p:nvSpPr>
          <p:spPr bwMode="auto">
            <a:xfrm>
              <a:off x="8609" y="5940"/>
              <a:ext cx="1080"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Arial" pitchFamily="34" charset="0"/>
                  <a:cs typeface="Arial" pitchFamily="34" charset="0"/>
                </a:rPr>
                <a:t> Molten metal</a:t>
              </a:r>
              <a:endParaRPr kumimoji="0" lang="en-US" sz="3600" b="0" i="0" u="none" strike="noStrike" cap="none" normalizeH="0" baseline="0" smtClean="0">
                <a:ln>
                  <a:noFill/>
                </a:ln>
                <a:solidFill>
                  <a:schemeClr val="tx1"/>
                </a:solidFill>
                <a:effectLst/>
                <a:latin typeface="Arial" pitchFamily="34" charset="0"/>
                <a:cs typeface="Arial" pitchFamily="34" charset="0"/>
              </a:endParaRPr>
            </a:p>
          </p:txBody>
        </p:sp>
        <p:sp>
          <p:nvSpPr>
            <p:cNvPr id="72732" name="Freeform 28"/>
            <p:cNvSpPr>
              <a:spLocks/>
            </p:cNvSpPr>
            <p:nvPr/>
          </p:nvSpPr>
          <p:spPr bwMode="auto">
            <a:xfrm>
              <a:off x="8470" y="6150"/>
              <a:ext cx="460" cy="540"/>
            </a:xfrm>
            <a:custGeom>
              <a:avLst/>
              <a:gdLst/>
              <a:ahLst/>
              <a:cxnLst>
                <a:cxn ang="0">
                  <a:pos x="460" y="0"/>
                </a:cxn>
                <a:cxn ang="0">
                  <a:pos x="0" y="540"/>
                </a:cxn>
              </a:cxnLst>
              <a:rect l="0" t="0" r="r" b="b"/>
              <a:pathLst>
                <a:path w="460" h="540">
                  <a:moveTo>
                    <a:pt x="460" y="0"/>
                  </a:moveTo>
                  <a:lnTo>
                    <a:pt x="0" y="540"/>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3600"/>
            </a:p>
          </p:txBody>
        </p:sp>
      </p:grpSp>
      <p:sp>
        <p:nvSpPr>
          <p:cNvPr id="72733" name="Text Box 29"/>
          <p:cNvSpPr txBox="1">
            <a:spLocks noChangeArrowheads="1"/>
          </p:cNvSpPr>
          <p:nvPr/>
        </p:nvSpPr>
        <p:spPr bwMode="auto">
          <a:xfrm>
            <a:off x="428596" y="1857364"/>
            <a:ext cx="3571900" cy="3714776"/>
          </a:xfrm>
          <a:prstGeom prst="rect">
            <a:avLst/>
          </a:prstGeom>
          <a:solidFill>
            <a:schemeClr val="bg1">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altLang="ko-KR" b="0" i="0" u="none" strike="noStrike" cap="none" normalizeH="0" baseline="0" dirty="0" smtClean="0">
                <a:ln>
                  <a:noFill/>
                </a:ln>
                <a:solidFill>
                  <a:schemeClr val="tx1"/>
                </a:solidFill>
                <a:effectLst/>
                <a:latin typeface="Arial" pitchFamily="34" charset="0"/>
                <a:ea typeface="Batang" charset="-127"/>
                <a:cs typeface="Arial" pitchFamily="34" charset="0"/>
              </a:rPr>
              <a:t>The arc in this welding process, is maintained between a bar (consumable electrode) and work material.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endParaRPr kumimoji="0" lang="en-US" altLang="ko-KR" b="0" i="0" u="none" strike="noStrike" cap="none" normalizeH="0" baseline="0" dirty="0" smtClean="0">
              <a:ln>
                <a:noFill/>
              </a:ln>
              <a:solidFill>
                <a:schemeClr val="tx1"/>
              </a:solidFill>
              <a:effectLst/>
              <a:latin typeface="Arial" pitchFamily="34" charset="0"/>
              <a:ea typeface="Batang" charset="-127"/>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altLang="ko-KR" b="0" i="0" u="none" strike="noStrike" cap="none" normalizeH="0" baseline="0" dirty="0" smtClean="0">
                <a:ln>
                  <a:noFill/>
                </a:ln>
                <a:solidFill>
                  <a:schemeClr val="tx1"/>
                </a:solidFill>
                <a:effectLst/>
                <a:latin typeface="Arial" pitchFamily="34" charset="0"/>
                <a:ea typeface="Batang" charset="-127"/>
                <a:cs typeface="Arial" pitchFamily="34" charset="0"/>
              </a:rPr>
              <a:t>The arc is not stable, and created for short period of time.</a:t>
            </a:r>
          </a:p>
          <a:p>
            <a:pPr marL="0" marR="0" lvl="0" indent="0" algn="l" defTabSz="914400" rtl="0" eaLnBrk="1" fontAlgn="base" latinLnBrk="0" hangingPunct="1">
              <a:lnSpc>
                <a:spcPct val="100000"/>
              </a:lnSpc>
              <a:spcBef>
                <a:spcPct val="0"/>
              </a:spcBef>
              <a:spcAft>
                <a:spcPct val="0"/>
              </a:spcAft>
              <a:buClrTx/>
              <a:buSzTx/>
              <a:tabLst/>
            </a:pPr>
            <a:r>
              <a:rPr kumimoji="0" lang="en-US" altLang="ko-KR" b="0" i="0" u="none" strike="noStrike" cap="none" normalizeH="0" baseline="0" dirty="0" smtClean="0">
                <a:ln>
                  <a:noFill/>
                </a:ln>
                <a:solidFill>
                  <a:schemeClr val="tx1"/>
                </a:solidFill>
                <a:effectLst/>
                <a:latin typeface="Arial" pitchFamily="34" charset="0"/>
                <a:ea typeface="Batang" charset="-127"/>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lang="en-US" altLang="ko-KR" dirty="0" smtClean="0">
                <a:latin typeface="Arial" pitchFamily="34" charset="0"/>
                <a:ea typeface="Batang" charset="-127"/>
                <a:cs typeface="Arial" pitchFamily="34" charset="0"/>
              </a:rPr>
              <a:t>T</a:t>
            </a:r>
            <a:r>
              <a:rPr kumimoji="0" lang="en-US" altLang="ko-KR" b="0" i="0" u="none" strike="noStrike" cap="none" normalizeH="0" baseline="0" dirty="0" smtClean="0">
                <a:ln>
                  <a:noFill/>
                </a:ln>
                <a:solidFill>
                  <a:schemeClr val="tx1"/>
                </a:solidFill>
                <a:effectLst/>
                <a:latin typeface="Arial" pitchFamily="34" charset="0"/>
                <a:ea typeface="Batang" charset="-127"/>
                <a:cs typeface="Arial" pitchFamily="34" charset="0"/>
              </a:rPr>
              <a:t>he process applied for special applications, like stud welding. During stud welding and after arcing, the stud </a:t>
            </a:r>
            <a:r>
              <a:rPr kumimoji="0" lang="en-US" altLang="ko-KR" b="0" i="0" u="sng" strike="noStrike" cap="none" normalizeH="0" baseline="0" dirty="0" smtClean="0">
                <a:ln>
                  <a:noFill/>
                </a:ln>
                <a:solidFill>
                  <a:srgbClr val="C00000"/>
                </a:solidFill>
                <a:effectLst/>
                <a:latin typeface="Arial" pitchFamily="34" charset="0"/>
                <a:ea typeface="Batang" charset="-127"/>
                <a:cs typeface="Arial" pitchFamily="34" charset="0"/>
              </a:rPr>
              <a:t>pressed</a:t>
            </a:r>
            <a:r>
              <a:rPr kumimoji="0" lang="en-US" altLang="ko-KR" b="0" i="0" u="none" strike="noStrike" cap="none" normalizeH="0" baseline="0" dirty="0" smtClean="0">
                <a:ln>
                  <a:noFill/>
                </a:ln>
                <a:solidFill>
                  <a:schemeClr val="tx1"/>
                </a:solidFill>
                <a:effectLst/>
                <a:latin typeface="Arial" pitchFamily="34" charset="0"/>
                <a:ea typeface="Batang" charset="-127"/>
                <a:cs typeface="Arial" pitchFamily="34" charset="0"/>
              </a:rPr>
              <a:t> in work piece. </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4754" name="Picture 2" descr="Arc Studs">
            <a:hlinkClick r:id="rId3"/>
          </p:cNvPr>
          <p:cNvPicPr>
            <a:picLocks noChangeAspect="1" noChangeArrowheads="1"/>
          </p:cNvPicPr>
          <p:nvPr/>
        </p:nvPicPr>
        <p:blipFill>
          <a:blip r:embed="rId4"/>
          <a:srcRect/>
          <a:stretch>
            <a:fillRect/>
          </a:stretch>
        </p:blipFill>
        <p:spPr bwMode="auto">
          <a:xfrm>
            <a:off x="6286512" y="4500570"/>
            <a:ext cx="2019300" cy="2000251"/>
          </a:xfrm>
          <a:prstGeom prst="rect">
            <a:avLst/>
          </a:prstGeom>
          <a:noFill/>
        </p:spPr>
      </p:pic>
      <p:pic>
        <p:nvPicPr>
          <p:cNvPr id="74756" name="Picture 4" descr="https://encrypted-tbn1.gstatic.com/images?q=tbn:ANd9GcRf4Y53brvb0WZbYWGLHWdEVqMS8d1VUXnQlTaOlibhfEzliZ_gzKgBh2A">
            <a:hlinkClick r:id="rId5"/>
          </p:cNvPr>
          <p:cNvPicPr>
            <a:picLocks noChangeAspect="1" noChangeArrowheads="1"/>
          </p:cNvPicPr>
          <p:nvPr/>
        </p:nvPicPr>
        <p:blipFill>
          <a:blip r:embed="rId6"/>
          <a:srcRect/>
          <a:stretch>
            <a:fillRect/>
          </a:stretch>
        </p:blipFill>
        <p:spPr bwMode="auto">
          <a:xfrm>
            <a:off x="4643438" y="4286256"/>
            <a:ext cx="1428750" cy="1076326"/>
          </a:xfrm>
          <a:prstGeom prst="rect">
            <a:avLst/>
          </a:prstGeom>
          <a:noFill/>
        </p:spPr>
      </p:pic>
      <p:pic>
        <p:nvPicPr>
          <p:cNvPr id="74758" name="Picture 6" descr="https://encrypted-tbn2.gstatic.com/images?q=tbn:ANd9GcThIqTwowNk_GdrrqLu6gSpX5PyWZgPqnjkEeUd1QC9Ze-dpf__6H52jOk3">
            <a:hlinkClick r:id="rId7"/>
          </p:cNvPr>
          <p:cNvPicPr>
            <a:picLocks noChangeAspect="1" noChangeArrowheads="1"/>
          </p:cNvPicPr>
          <p:nvPr/>
        </p:nvPicPr>
        <p:blipFill>
          <a:blip r:embed="rId8"/>
          <a:srcRect/>
          <a:stretch>
            <a:fillRect/>
          </a:stretch>
        </p:blipFill>
        <p:spPr bwMode="auto">
          <a:xfrm>
            <a:off x="4572000" y="5357826"/>
            <a:ext cx="1428750" cy="1171575"/>
          </a:xfrm>
          <a:prstGeom prst="rect">
            <a:avLst/>
          </a:prstGeom>
          <a:noFill/>
        </p:spPr>
      </p:pic>
      <p:sp>
        <p:nvSpPr>
          <p:cNvPr id="40" name="Freeform 39"/>
          <p:cNvSpPr/>
          <p:nvPr/>
        </p:nvSpPr>
        <p:spPr>
          <a:xfrm>
            <a:off x="2426881" y="5220586"/>
            <a:ext cx="1974998" cy="871870"/>
          </a:xfrm>
          <a:custGeom>
            <a:avLst/>
            <a:gdLst>
              <a:gd name="connsiteX0" fmla="*/ 186069 w 2068032"/>
              <a:gd name="connsiteY0" fmla="*/ 0 h 871870"/>
              <a:gd name="connsiteX1" fmla="*/ 313660 w 2068032"/>
              <a:gd name="connsiteY1" fmla="*/ 712381 h 871870"/>
              <a:gd name="connsiteX2" fmla="*/ 2068032 w 2068032"/>
              <a:gd name="connsiteY2" fmla="*/ 871870 h 871870"/>
              <a:gd name="connsiteX0" fmla="*/ 93035 w 1974998"/>
              <a:gd name="connsiteY0" fmla="*/ 0 h 871870"/>
              <a:gd name="connsiteX1" fmla="*/ 649222 w 1974998"/>
              <a:gd name="connsiteY1" fmla="*/ 569481 h 871870"/>
              <a:gd name="connsiteX2" fmla="*/ 1974998 w 1974998"/>
              <a:gd name="connsiteY2" fmla="*/ 871870 h 871870"/>
              <a:gd name="connsiteX0" fmla="*/ 93035 w 1974998"/>
              <a:gd name="connsiteY0" fmla="*/ 0 h 871870"/>
              <a:gd name="connsiteX1" fmla="*/ 934942 w 1974998"/>
              <a:gd name="connsiteY1" fmla="*/ 569481 h 871870"/>
              <a:gd name="connsiteX2" fmla="*/ 1974998 w 1974998"/>
              <a:gd name="connsiteY2" fmla="*/ 871870 h 871870"/>
            </a:gdLst>
            <a:ahLst/>
            <a:cxnLst>
              <a:cxn ang="0">
                <a:pos x="connsiteX0" y="connsiteY0"/>
              </a:cxn>
              <a:cxn ang="0">
                <a:pos x="connsiteX1" y="connsiteY1"/>
              </a:cxn>
              <a:cxn ang="0">
                <a:pos x="connsiteX2" y="connsiteY2"/>
              </a:cxn>
            </a:cxnLst>
            <a:rect l="l" t="t" r="r" b="b"/>
            <a:pathLst>
              <a:path w="1974998" h="871870">
                <a:moveTo>
                  <a:pt x="93035" y="0"/>
                </a:moveTo>
                <a:cubicBezTo>
                  <a:pt x="0" y="283534"/>
                  <a:pt x="621282" y="424169"/>
                  <a:pt x="934942" y="569481"/>
                </a:cubicBezTo>
                <a:cubicBezTo>
                  <a:pt x="1248603" y="714793"/>
                  <a:pt x="1684375" y="847061"/>
                  <a:pt x="1974998" y="871870"/>
                </a:cubicBezTo>
              </a:path>
            </a:pathLst>
          </a:custGeom>
          <a:ln w="19050">
            <a:solidFill>
              <a:srgbClr val="C00000"/>
            </a:solidFill>
            <a:prstDash val="dash"/>
            <a:tailEnd type="stealth"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14</a:t>
            </a:fld>
            <a:endParaRPr lang="en-US"/>
          </a:p>
        </p:txBody>
      </p:sp>
      <p:sp>
        <p:nvSpPr>
          <p:cNvPr id="10" name="Rectangle 2"/>
          <p:cNvSpPr txBox="1">
            <a:spLocks noChangeArrowheads="1"/>
          </p:cNvSpPr>
          <p:nvPr/>
        </p:nvSpPr>
        <p:spPr>
          <a:xfrm>
            <a:off x="214282" y="285728"/>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6.3 Fusion Welding</a:t>
            </a:r>
          </a:p>
          <a:p>
            <a:pPr>
              <a:spcBef>
                <a:spcPct val="0"/>
              </a:spcBef>
              <a:defRPr/>
            </a:pPr>
            <a:r>
              <a:rPr lang="en-US" sz="2000" b="1" dirty="0" smtClean="0">
                <a:solidFill>
                  <a:schemeClr val="tx1">
                    <a:tint val="75000"/>
                  </a:schemeClr>
                </a:solidFill>
              </a:rPr>
              <a:t>6.3.2 Arc welding processes</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2705" name="Rectangle 1"/>
          <p:cNvSpPr>
            <a:spLocks noChangeArrowheads="1"/>
          </p:cNvSpPr>
          <p:nvPr/>
        </p:nvSpPr>
        <p:spPr bwMode="auto">
          <a:xfrm>
            <a:off x="142844" y="1142984"/>
            <a:ext cx="4169668"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228600" lvl="0" indent="-228600" algn="justLow" fontAlgn="base">
              <a:spcBef>
                <a:spcPct val="0"/>
              </a:spcBef>
              <a:spcAft>
                <a:spcPct val="0"/>
              </a:spcAft>
              <a:tabLst>
                <a:tab pos="-1257300" algn="r"/>
                <a:tab pos="2636838" algn="ctr"/>
                <a:tab pos="5273675" algn="r"/>
              </a:tabLst>
            </a:pPr>
            <a:r>
              <a:rPr lang="en-US" sz="2000" i="1" u="sng" dirty="0" smtClean="0">
                <a:latin typeface="+mj-lt"/>
              </a:rPr>
              <a:t>2) Shielded metal-arc </a:t>
            </a:r>
            <a:r>
              <a:rPr kumimoji="0" lang="en-US" altLang="ko-KR" sz="2000" b="0" i="1" u="sng" strike="noStrike" cap="none" normalizeH="0" baseline="0" dirty="0" smtClean="0">
                <a:ln>
                  <a:noFill/>
                </a:ln>
                <a:solidFill>
                  <a:schemeClr val="tx1"/>
                </a:solidFill>
                <a:effectLst/>
                <a:latin typeface="+mj-lt"/>
                <a:ea typeface="Batang"/>
                <a:cs typeface="Times New Roman" pitchFamily="18" charset="0"/>
              </a:rPr>
              <a:t>welding process:</a:t>
            </a:r>
            <a:endParaRPr kumimoji="0" lang="en-US" altLang="ko-KR" sz="3200" b="0" i="1" u="none" strike="noStrike" cap="none" normalizeH="0" baseline="0" dirty="0" smtClean="0">
              <a:ln>
                <a:noFill/>
              </a:ln>
              <a:solidFill>
                <a:schemeClr val="tx1"/>
              </a:solidFill>
              <a:effectLst/>
              <a:latin typeface="+mj-lt"/>
              <a:cs typeface="Arial" pitchFamily="34" charset="0"/>
            </a:endParaRPr>
          </a:p>
        </p:txBody>
      </p:sp>
      <p:sp>
        <p:nvSpPr>
          <p:cNvPr id="72733" name="Text Box 29"/>
          <p:cNvSpPr txBox="1">
            <a:spLocks noChangeArrowheads="1"/>
          </p:cNvSpPr>
          <p:nvPr/>
        </p:nvSpPr>
        <p:spPr bwMode="auto">
          <a:xfrm>
            <a:off x="428596" y="1857364"/>
            <a:ext cx="3571900" cy="2857520"/>
          </a:xfrm>
          <a:prstGeom prst="rect">
            <a:avLst/>
          </a:prstGeom>
          <a:solidFill>
            <a:schemeClr val="bg1">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Char char="q"/>
            </a:pPr>
            <a:r>
              <a:rPr lang="en-US" dirty="0" smtClean="0"/>
              <a:t>In shielded metal-arc welding process, the electrode consists of wire or rod (2-10mm diameter) extruded with special fluxing powder on outer surface, creating gas shielding on melting. </a:t>
            </a:r>
          </a:p>
          <a:p>
            <a:pPr>
              <a:buFont typeface="Wingdings" pitchFamily="2" charset="2"/>
              <a:buChar char="q"/>
            </a:pPr>
            <a:r>
              <a:rPr lang="en-US" dirty="0" smtClean="0"/>
              <a:t>Here, the arc is stable and continuous. 90% of manual arc welding is shielded arc welding process. </a:t>
            </a:r>
            <a:endParaRPr lang="en-US" dirty="0"/>
          </a:p>
        </p:txBody>
      </p:sp>
      <p:pic>
        <p:nvPicPr>
          <p:cNvPr id="76845" name="Picture 45" descr="http://www.galvanizeit.org/uploads/default/_500/Fig-7-outlines-Converted.gif"/>
          <p:cNvPicPr>
            <a:picLocks noChangeAspect="1" noChangeArrowheads="1"/>
          </p:cNvPicPr>
          <p:nvPr/>
        </p:nvPicPr>
        <p:blipFill>
          <a:blip r:embed="rId3"/>
          <a:srcRect/>
          <a:stretch>
            <a:fillRect/>
          </a:stretch>
        </p:blipFill>
        <p:spPr bwMode="auto">
          <a:xfrm>
            <a:off x="4714876" y="3571876"/>
            <a:ext cx="3652067" cy="2928958"/>
          </a:xfrm>
          <a:prstGeom prst="rect">
            <a:avLst/>
          </a:prstGeom>
          <a:noFill/>
        </p:spPr>
      </p:pic>
      <p:grpSp>
        <p:nvGrpSpPr>
          <p:cNvPr id="2" name="Group 46"/>
          <p:cNvGrpSpPr>
            <a:grpSpLocks/>
          </p:cNvGrpSpPr>
          <p:nvPr/>
        </p:nvGrpSpPr>
        <p:grpSpPr bwMode="auto">
          <a:xfrm>
            <a:off x="4857752" y="857232"/>
            <a:ext cx="3357701" cy="2500330"/>
            <a:chOff x="6179" y="7061"/>
            <a:chExt cx="3801" cy="2463"/>
          </a:xfrm>
        </p:grpSpPr>
        <p:grpSp>
          <p:nvGrpSpPr>
            <p:cNvPr id="3" name="Group 47"/>
            <p:cNvGrpSpPr>
              <a:grpSpLocks/>
            </p:cNvGrpSpPr>
            <p:nvPr/>
          </p:nvGrpSpPr>
          <p:grpSpPr bwMode="auto">
            <a:xfrm>
              <a:off x="6179" y="7061"/>
              <a:ext cx="3060" cy="2463"/>
              <a:chOff x="6479" y="4774"/>
              <a:chExt cx="3060" cy="2463"/>
            </a:xfrm>
          </p:grpSpPr>
          <p:sp>
            <p:nvSpPr>
              <p:cNvPr id="76848" name="Freeform 48" descr="Light downward diagonal"/>
              <p:cNvSpPr>
                <a:spLocks/>
              </p:cNvSpPr>
              <p:nvPr/>
            </p:nvSpPr>
            <p:spPr bwMode="auto">
              <a:xfrm>
                <a:off x="7012" y="6699"/>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49" name="Freeform 49" descr="Light downward diagonal"/>
              <p:cNvSpPr>
                <a:spLocks/>
              </p:cNvSpPr>
              <p:nvPr/>
            </p:nvSpPr>
            <p:spPr bwMode="auto">
              <a:xfrm flipH="1">
                <a:off x="8272" y="6697"/>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50" name="Text Box 50"/>
              <p:cNvSpPr txBox="1">
                <a:spLocks noChangeArrowheads="1"/>
              </p:cNvSpPr>
              <p:nvPr/>
            </p:nvSpPr>
            <p:spPr bwMode="auto">
              <a:xfrm>
                <a:off x="7379" y="6877"/>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1" u="none" strike="noStrike" cap="none" normalizeH="0" baseline="0" smtClean="0">
                    <a:ln>
                      <a:noFill/>
                    </a:ln>
                    <a:solidFill>
                      <a:schemeClr val="tx1"/>
                    </a:solidFill>
                    <a:effectLst/>
                    <a:latin typeface="Times New Roman" pitchFamily="18" charset="0"/>
                    <a:ea typeface="Batang" charset="-127"/>
                    <a:cs typeface="Arial" pitchFamily="34" charset="0"/>
                  </a:rPr>
                  <a:t> A</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76851" name="Text Box 51"/>
              <p:cNvSpPr txBox="1">
                <a:spLocks noChangeArrowheads="1"/>
              </p:cNvSpPr>
              <p:nvPr/>
            </p:nvSpPr>
            <p:spPr bwMode="auto">
              <a:xfrm>
                <a:off x="8819" y="6840"/>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1" u="none" strike="noStrike" cap="none" normalizeH="0" baseline="0" smtClean="0">
                    <a:ln>
                      <a:noFill/>
                    </a:ln>
                    <a:solidFill>
                      <a:schemeClr val="tx1"/>
                    </a:solidFill>
                    <a:effectLst/>
                    <a:latin typeface="Times New Roman" pitchFamily="18" charset="0"/>
                    <a:ea typeface="Batang" charset="-127"/>
                    <a:cs typeface="Arial" pitchFamily="34" charset="0"/>
                  </a:rPr>
                  <a:t> B</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76852" name="Rectangle 52"/>
              <p:cNvSpPr>
                <a:spLocks noChangeArrowheads="1"/>
              </p:cNvSpPr>
              <p:nvPr/>
            </p:nvSpPr>
            <p:spPr bwMode="auto">
              <a:xfrm>
                <a:off x="8177" y="4774"/>
                <a:ext cx="180" cy="16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53" name="Freeform 53"/>
              <p:cNvSpPr>
                <a:spLocks/>
              </p:cNvSpPr>
              <p:nvPr/>
            </p:nvSpPr>
            <p:spPr bwMode="auto">
              <a:xfrm>
                <a:off x="8100" y="6900"/>
                <a:ext cx="340" cy="337"/>
              </a:xfrm>
              <a:custGeom>
                <a:avLst/>
                <a:gdLst/>
                <a:ahLst/>
                <a:cxnLst>
                  <a:cxn ang="0">
                    <a:pos x="340" y="80"/>
                  </a:cxn>
                  <a:cxn ang="0">
                    <a:pos x="179" y="337"/>
                  </a:cxn>
                  <a:cxn ang="0">
                    <a:pos x="0" y="90"/>
                  </a:cxn>
                  <a:cxn ang="0">
                    <a:pos x="80" y="10"/>
                  </a:cxn>
                  <a:cxn ang="0">
                    <a:pos x="170" y="0"/>
                  </a:cxn>
                  <a:cxn ang="0">
                    <a:pos x="270" y="10"/>
                  </a:cxn>
                  <a:cxn ang="0">
                    <a:pos x="340" y="80"/>
                  </a:cxn>
                </a:cxnLst>
                <a:rect l="0" t="0" r="r" b="b"/>
                <a:pathLst>
                  <a:path w="340" h="337">
                    <a:moveTo>
                      <a:pt x="340" y="80"/>
                    </a:moveTo>
                    <a:lnTo>
                      <a:pt x="179" y="337"/>
                    </a:lnTo>
                    <a:lnTo>
                      <a:pt x="0" y="90"/>
                    </a:lnTo>
                    <a:lnTo>
                      <a:pt x="80" y="10"/>
                    </a:lnTo>
                    <a:lnTo>
                      <a:pt x="170" y="0"/>
                    </a:lnTo>
                    <a:lnTo>
                      <a:pt x="270" y="10"/>
                    </a:lnTo>
                    <a:lnTo>
                      <a:pt x="340" y="8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54" name="Freeform 54"/>
              <p:cNvSpPr>
                <a:spLocks/>
              </p:cNvSpPr>
              <p:nvPr/>
            </p:nvSpPr>
            <p:spPr bwMode="auto">
              <a:xfrm>
                <a:off x="8100" y="6437"/>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2800"/>
              </a:p>
            </p:txBody>
          </p:sp>
          <p:sp>
            <p:nvSpPr>
              <p:cNvPr id="76855" name="Freeform 55"/>
              <p:cNvSpPr>
                <a:spLocks/>
              </p:cNvSpPr>
              <p:nvPr/>
            </p:nvSpPr>
            <p:spPr bwMode="auto">
              <a:xfrm flipH="1">
                <a:off x="8340" y="6460"/>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2800"/>
              </a:p>
            </p:txBody>
          </p:sp>
          <p:sp>
            <p:nvSpPr>
              <p:cNvPr id="76856" name="Line 56"/>
              <p:cNvSpPr>
                <a:spLocks noChangeShapeType="1"/>
              </p:cNvSpPr>
              <p:nvPr/>
            </p:nvSpPr>
            <p:spPr bwMode="auto">
              <a:xfrm>
                <a:off x="8279" y="6477"/>
                <a:ext cx="0" cy="36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57" name="Freeform 57"/>
              <p:cNvSpPr>
                <a:spLocks/>
              </p:cNvSpPr>
              <p:nvPr/>
            </p:nvSpPr>
            <p:spPr bwMode="auto">
              <a:xfrm>
                <a:off x="8030" y="6420"/>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2800"/>
              </a:p>
            </p:txBody>
          </p:sp>
          <p:sp>
            <p:nvSpPr>
              <p:cNvPr id="76858" name="Freeform 58"/>
              <p:cNvSpPr>
                <a:spLocks/>
              </p:cNvSpPr>
              <p:nvPr/>
            </p:nvSpPr>
            <p:spPr bwMode="auto">
              <a:xfrm flipH="1">
                <a:off x="8429" y="6430"/>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2800"/>
              </a:p>
            </p:txBody>
          </p:sp>
          <p:sp>
            <p:nvSpPr>
              <p:cNvPr id="76859" name="Oval 59"/>
              <p:cNvSpPr>
                <a:spLocks noChangeAspect="1" noChangeArrowheads="1"/>
              </p:cNvSpPr>
              <p:nvPr/>
            </p:nvSpPr>
            <p:spPr bwMode="auto">
              <a:xfrm>
                <a:off x="8079" y="673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60" name="Oval 60"/>
              <p:cNvSpPr>
                <a:spLocks noChangeAspect="1" noChangeArrowheads="1"/>
              </p:cNvSpPr>
              <p:nvPr/>
            </p:nvSpPr>
            <p:spPr bwMode="auto">
              <a:xfrm>
                <a:off x="8249" y="666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61" name="Oval 61"/>
              <p:cNvSpPr>
                <a:spLocks noChangeAspect="1" noChangeArrowheads="1"/>
              </p:cNvSpPr>
              <p:nvPr/>
            </p:nvSpPr>
            <p:spPr bwMode="auto">
              <a:xfrm>
                <a:off x="8149" y="648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62" name="Oval 62"/>
              <p:cNvSpPr>
                <a:spLocks noChangeAspect="1" noChangeArrowheads="1"/>
              </p:cNvSpPr>
              <p:nvPr/>
            </p:nvSpPr>
            <p:spPr bwMode="auto">
              <a:xfrm>
                <a:off x="8249" y="6483"/>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63" name="Oval 63"/>
              <p:cNvSpPr>
                <a:spLocks noChangeAspect="1" noChangeArrowheads="1"/>
              </p:cNvSpPr>
              <p:nvPr/>
            </p:nvSpPr>
            <p:spPr bwMode="auto">
              <a:xfrm>
                <a:off x="8379" y="672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64" name="Oval 64"/>
              <p:cNvSpPr>
                <a:spLocks noChangeAspect="1" noChangeArrowheads="1"/>
              </p:cNvSpPr>
              <p:nvPr/>
            </p:nvSpPr>
            <p:spPr bwMode="auto">
              <a:xfrm>
                <a:off x="8339" y="648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65" name="Freeform 65"/>
              <p:cNvSpPr>
                <a:spLocks/>
              </p:cNvSpPr>
              <p:nvPr/>
            </p:nvSpPr>
            <p:spPr bwMode="auto">
              <a:xfrm>
                <a:off x="6659" y="5940"/>
                <a:ext cx="451" cy="1120"/>
              </a:xfrm>
              <a:custGeom>
                <a:avLst/>
                <a:gdLst/>
                <a:ahLst/>
                <a:cxnLst>
                  <a:cxn ang="0">
                    <a:pos x="451" y="1120"/>
                  </a:cxn>
                  <a:cxn ang="0">
                    <a:pos x="0" y="1117"/>
                  </a:cxn>
                  <a:cxn ang="0">
                    <a:pos x="0" y="0"/>
                  </a:cxn>
                </a:cxnLst>
                <a:rect l="0" t="0" r="r" b="b"/>
                <a:pathLst>
                  <a:path w="451" h="1120">
                    <a:moveTo>
                      <a:pt x="451" y="1120"/>
                    </a:moveTo>
                    <a:lnTo>
                      <a:pt x="0" y="1117"/>
                    </a:lnTo>
                    <a:lnTo>
                      <a:pt x="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66" name="Freeform 66"/>
              <p:cNvSpPr>
                <a:spLocks/>
              </p:cNvSpPr>
              <p:nvPr/>
            </p:nvSpPr>
            <p:spPr bwMode="auto">
              <a:xfrm>
                <a:off x="6659" y="5220"/>
                <a:ext cx="1521" cy="590"/>
              </a:xfrm>
              <a:custGeom>
                <a:avLst/>
                <a:gdLst/>
                <a:ahLst/>
                <a:cxnLst>
                  <a:cxn ang="0">
                    <a:pos x="1521" y="0"/>
                  </a:cxn>
                  <a:cxn ang="0">
                    <a:pos x="0" y="0"/>
                  </a:cxn>
                  <a:cxn ang="0">
                    <a:pos x="11" y="590"/>
                  </a:cxn>
                </a:cxnLst>
                <a:rect l="0" t="0" r="r" b="b"/>
                <a:pathLst>
                  <a:path w="1521" h="590">
                    <a:moveTo>
                      <a:pt x="1521" y="0"/>
                    </a:moveTo>
                    <a:lnTo>
                      <a:pt x="0" y="0"/>
                    </a:lnTo>
                    <a:lnTo>
                      <a:pt x="11" y="5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67" name="Line 67"/>
              <p:cNvSpPr>
                <a:spLocks noChangeShapeType="1"/>
              </p:cNvSpPr>
              <p:nvPr/>
            </p:nvSpPr>
            <p:spPr bwMode="auto">
              <a:xfrm>
                <a:off x="6479" y="5797"/>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68" name="Line 68"/>
              <p:cNvSpPr>
                <a:spLocks noChangeShapeType="1"/>
              </p:cNvSpPr>
              <p:nvPr/>
            </p:nvSpPr>
            <p:spPr bwMode="auto">
              <a:xfrm>
                <a:off x="6479" y="5940"/>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grpSp>
        <p:sp>
          <p:nvSpPr>
            <p:cNvPr id="76869" name="Rectangle 69"/>
            <p:cNvSpPr>
              <a:spLocks noChangeArrowheads="1"/>
            </p:cNvSpPr>
            <p:nvPr/>
          </p:nvSpPr>
          <p:spPr bwMode="auto">
            <a:xfrm>
              <a:off x="8159" y="7430"/>
              <a:ext cx="1821" cy="76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Arial" pitchFamily="34" charset="0"/>
                  <a:cs typeface="Arial" pitchFamily="34" charset="0"/>
                </a:rPr>
                <a:t>         </a:t>
              </a:r>
              <a:r>
                <a:rPr kumimoji="0" lang="en-US" sz="1400" b="0" i="0" u="none" strike="noStrike" cap="none" normalizeH="0" baseline="0" dirty="0" smtClean="0">
                  <a:ln>
                    <a:noFill/>
                  </a:ln>
                  <a:solidFill>
                    <a:schemeClr val="tx1"/>
                  </a:solidFill>
                  <a:effectLst/>
                  <a:latin typeface="Calibri" pitchFamily="34" charset="0"/>
                  <a:ea typeface="Arial" pitchFamily="34" charset="0"/>
                  <a:cs typeface="Arial" pitchFamily="34" charset="0"/>
                </a:rPr>
                <a:t>Electrode</a:t>
              </a:r>
              <a:r>
                <a:rPr kumimoji="0" lang="en-US" sz="1400" b="0" i="0" u="none" strike="noStrike" cap="none" normalizeH="0" dirty="0" smtClean="0">
                  <a:ln>
                    <a:noFill/>
                  </a:ln>
                  <a:solidFill>
                    <a:schemeClr val="tx1"/>
                  </a:solidFill>
                  <a:effectLst/>
                  <a:latin typeface="Calibri" pitchFamily="34" charset="0"/>
                  <a:ea typeface="Arial" pitchFamily="34" charset="0"/>
                  <a:cs typeface="Arial" pitchFamily="34" charset="0"/>
                </a:rPr>
                <a:t>  </a:t>
              </a:r>
              <a:endParaRPr kumimoji="0" lang="en-US" sz="1400" b="0" i="0" u="none" strike="noStrike" cap="none" normalizeH="0" baseline="0" dirty="0" smtClean="0">
                <a:ln>
                  <a:noFill/>
                </a:ln>
                <a:solidFill>
                  <a:schemeClr val="tx1"/>
                </a:solidFill>
                <a:effectLst/>
                <a:latin typeface="Calibri" pitchFamily="34"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Arial" pitchFamily="34" charset="0"/>
                  <a:cs typeface="Arial" pitchFamily="34" charset="0"/>
                </a:rPr>
                <a:t> Extruded coating flux</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76870" name="Freeform 70"/>
            <p:cNvSpPr>
              <a:spLocks/>
            </p:cNvSpPr>
            <p:nvPr/>
          </p:nvSpPr>
          <p:spPr bwMode="auto">
            <a:xfrm>
              <a:off x="8090" y="7120"/>
              <a:ext cx="530" cy="260"/>
            </a:xfrm>
            <a:custGeom>
              <a:avLst/>
              <a:gdLst/>
              <a:ahLst/>
              <a:cxnLst>
                <a:cxn ang="0">
                  <a:pos x="530" y="260"/>
                </a:cxn>
                <a:cxn ang="0">
                  <a:pos x="0" y="0"/>
                </a:cxn>
              </a:cxnLst>
              <a:rect l="0" t="0" r="r" b="b"/>
              <a:pathLst>
                <a:path w="530" h="260">
                  <a:moveTo>
                    <a:pt x="530" y="260"/>
                  </a:moveTo>
                  <a:lnTo>
                    <a:pt x="0" y="0"/>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2800"/>
            </a:p>
          </p:txBody>
        </p:sp>
        <p:sp>
          <p:nvSpPr>
            <p:cNvPr id="76871" name="Rectangle 71"/>
            <p:cNvSpPr>
              <a:spLocks noChangeArrowheads="1"/>
            </p:cNvSpPr>
            <p:nvPr/>
          </p:nvSpPr>
          <p:spPr bwMode="auto">
            <a:xfrm>
              <a:off x="8639" y="8621"/>
              <a:ext cx="1080"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Arial" pitchFamily="34" charset="0"/>
                  <a:cs typeface="Arial" pitchFamily="34" charset="0"/>
                </a:rPr>
                <a:t> Molten metal</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76872" name="Freeform 72"/>
            <p:cNvSpPr>
              <a:spLocks/>
            </p:cNvSpPr>
            <p:nvPr/>
          </p:nvSpPr>
          <p:spPr bwMode="auto">
            <a:xfrm>
              <a:off x="8110" y="8730"/>
              <a:ext cx="430" cy="243"/>
            </a:xfrm>
            <a:custGeom>
              <a:avLst/>
              <a:gdLst/>
              <a:ahLst/>
              <a:cxnLst>
                <a:cxn ang="0">
                  <a:pos x="430" y="0"/>
                </a:cxn>
                <a:cxn ang="0">
                  <a:pos x="0" y="243"/>
                </a:cxn>
              </a:cxnLst>
              <a:rect l="0" t="0" r="r" b="b"/>
              <a:pathLst>
                <a:path w="430" h="243">
                  <a:moveTo>
                    <a:pt x="430" y="0"/>
                  </a:moveTo>
                  <a:lnTo>
                    <a:pt x="0" y="243"/>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2800"/>
            </a:p>
          </p:txBody>
        </p:sp>
        <p:sp>
          <p:nvSpPr>
            <p:cNvPr id="76873" name="Rectangle 73"/>
            <p:cNvSpPr>
              <a:spLocks noChangeArrowheads="1"/>
            </p:cNvSpPr>
            <p:nvPr/>
          </p:nvSpPr>
          <p:spPr bwMode="auto">
            <a:xfrm>
              <a:off x="7809" y="7184"/>
              <a:ext cx="68" cy="1440"/>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74" name="Rectangle 74"/>
            <p:cNvSpPr>
              <a:spLocks noChangeArrowheads="1"/>
            </p:cNvSpPr>
            <p:nvPr/>
          </p:nvSpPr>
          <p:spPr bwMode="auto">
            <a:xfrm>
              <a:off x="8059" y="7184"/>
              <a:ext cx="68" cy="1440"/>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75" name="Freeform 75"/>
            <p:cNvSpPr>
              <a:spLocks/>
            </p:cNvSpPr>
            <p:nvPr/>
          </p:nvSpPr>
          <p:spPr bwMode="auto">
            <a:xfrm>
              <a:off x="8120" y="8210"/>
              <a:ext cx="390" cy="240"/>
            </a:xfrm>
            <a:custGeom>
              <a:avLst/>
              <a:gdLst/>
              <a:ahLst/>
              <a:cxnLst>
                <a:cxn ang="0">
                  <a:pos x="390" y="0"/>
                </a:cxn>
                <a:cxn ang="0">
                  <a:pos x="0" y="240"/>
                </a:cxn>
              </a:cxnLst>
              <a:rect l="0" t="0" r="r" b="b"/>
              <a:pathLst>
                <a:path w="390" h="240">
                  <a:moveTo>
                    <a:pt x="390" y="0"/>
                  </a:moveTo>
                  <a:lnTo>
                    <a:pt x="0" y="240"/>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2800"/>
            </a:p>
          </p:txBody>
        </p:sp>
        <p:sp>
          <p:nvSpPr>
            <p:cNvPr id="76876" name="Freeform 76"/>
            <p:cNvSpPr>
              <a:spLocks/>
            </p:cNvSpPr>
            <p:nvPr/>
          </p:nvSpPr>
          <p:spPr bwMode="auto">
            <a:xfrm flipH="1">
              <a:off x="8159" y="8460"/>
              <a:ext cx="340" cy="470"/>
            </a:xfrm>
            <a:custGeom>
              <a:avLst/>
              <a:gdLst/>
              <a:ahLst/>
              <a:cxnLst>
                <a:cxn ang="0">
                  <a:pos x="340" y="0"/>
                </a:cxn>
                <a:cxn ang="0">
                  <a:pos x="160" y="100"/>
                </a:cxn>
                <a:cxn ang="0">
                  <a:pos x="40" y="300"/>
                </a:cxn>
                <a:cxn ang="0">
                  <a:pos x="0" y="470"/>
                </a:cxn>
              </a:cxnLst>
              <a:rect l="0" t="0" r="r" b="b"/>
              <a:pathLst>
                <a:path w="340" h="470">
                  <a:moveTo>
                    <a:pt x="340" y="0"/>
                  </a:moveTo>
                  <a:cubicBezTo>
                    <a:pt x="310" y="18"/>
                    <a:pt x="210" y="50"/>
                    <a:pt x="160" y="100"/>
                  </a:cubicBezTo>
                  <a:cubicBezTo>
                    <a:pt x="110" y="150"/>
                    <a:pt x="67" y="238"/>
                    <a:pt x="40" y="300"/>
                  </a:cubicBezTo>
                  <a:cubicBezTo>
                    <a:pt x="13" y="362"/>
                    <a:pt x="8" y="435"/>
                    <a:pt x="0" y="47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77" name="Freeform 77"/>
            <p:cNvSpPr>
              <a:spLocks/>
            </p:cNvSpPr>
            <p:nvPr/>
          </p:nvSpPr>
          <p:spPr bwMode="auto">
            <a:xfrm>
              <a:off x="7453" y="8470"/>
              <a:ext cx="340" cy="470"/>
            </a:xfrm>
            <a:custGeom>
              <a:avLst/>
              <a:gdLst/>
              <a:ahLst/>
              <a:cxnLst>
                <a:cxn ang="0">
                  <a:pos x="340" y="0"/>
                </a:cxn>
                <a:cxn ang="0">
                  <a:pos x="160" y="100"/>
                </a:cxn>
                <a:cxn ang="0">
                  <a:pos x="40" y="300"/>
                </a:cxn>
                <a:cxn ang="0">
                  <a:pos x="0" y="470"/>
                </a:cxn>
              </a:cxnLst>
              <a:rect l="0" t="0" r="r" b="b"/>
              <a:pathLst>
                <a:path w="340" h="470">
                  <a:moveTo>
                    <a:pt x="340" y="0"/>
                  </a:moveTo>
                  <a:cubicBezTo>
                    <a:pt x="310" y="18"/>
                    <a:pt x="210" y="50"/>
                    <a:pt x="160" y="100"/>
                  </a:cubicBezTo>
                  <a:cubicBezTo>
                    <a:pt x="110" y="150"/>
                    <a:pt x="67" y="238"/>
                    <a:pt x="40" y="300"/>
                  </a:cubicBezTo>
                  <a:cubicBezTo>
                    <a:pt x="13" y="362"/>
                    <a:pt x="8" y="435"/>
                    <a:pt x="0" y="47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76878" name="Rectangle 78"/>
            <p:cNvSpPr>
              <a:spLocks noChangeArrowheads="1"/>
            </p:cNvSpPr>
            <p:nvPr/>
          </p:nvSpPr>
          <p:spPr bwMode="auto">
            <a:xfrm>
              <a:off x="8819" y="8339"/>
              <a:ext cx="1080"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dirty="0" smtClean="0">
                  <a:ln>
                    <a:noFill/>
                  </a:ln>
                  <a:solidFill>
                    <a:schemeClr val="tx1"/>
                  </a:solidFill>
                  <a:effectLst/>
                  <a:latin typeface="Calibri" pitchFamily="34" charset="0"/>
                  <a:ea typeface="Arial" pitchFamily="34" charset="0"/>
                  <a:cs typeface="Arial" pitchFamily="34" charset="0"/>
                </a:rPr>
                <a:t> </a:t>
              </a:r>
              <a:r>
                <a:rPr kumimoji="0" lang="en-US" sz="1200" b="0" i="0" u="none" strike="noStrike" cap="none" normalizeH="0" baseline="0" dirty="0" smtClean="0">
                  <a:ln>
                    <a:noFill/>
                  </a:ln>
                  <a:solidFill>
                    <a:schemeClr val="tx1"/>
                  </a:solidFill>
                  <a:effectLst/>
                  <a:latin typeface="Calibri" pitchFamily="34" charset="0"/>
                  <a:ea typeface="Arial" pitchFamily="34" charset="0"/>
                  <a:cs typeface="Arial" pitchFamily="34" charset="0"/>
                </a:rPr>
                <a:t>Gas shielding</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76879" name="Freeform 79"/>
            <p:cNvSpPr>
              <a:spLocks/>
            </p:cNvSpPr>
            <p:nvPr/>
          </p:nvSpPr>
          <p:spPr bwMode="auto">
            <a:xfrm>
              <a:off x="8350" y="8370"/>
              <a:ext cx="430" cy="243"/>
            </a:xfrm>
            <a:custGeom>
              <a:avLst/>
              <a:gdLst/>
              <a:ahLst/>
              <a:cxnLst>
                <a:cxn ang="0">
                  <a:pos x="430" y="0"/>
                </a:cxn>
                <a:cxn ang="0">
                  <a:pos x="0" y="243"/>
                </a:cxn>
              </a:cxnLst>
              <a:rect l="0" t="0" r="r" b="b"/>
              <a:pathLst>
                <a:path w="430" h="243">
                  <a:moveTo>
                    <a:pt x="430" y="0"/>
                  </a:moveTo>
                  <a:lnTo>
                    <a:pt x="0" y="243"/>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2800"/>
            </a:p>
          </p:txBody>
        </p:sp>
      </p:grpSp>
      <p:pic>
        <p:nvPicPr>
          <p:cNvPr id="76881" name="Picture 81" descr="http://upload.wikimedia.org/wikipedia/commons/thumb/9/97/SMAW.jpg/300px-SMAW.jpg">
            <a:hlinkClick r:id="rId4"/>
          </p:cNvPr>
          <p:cNvPicPr>
            <a:picLocks noChangeAspect="1" noChangeArrowheads="1"/>
          </p:cNvPicPr>
          <p:nvPr/>
        </p:nvPicPr>
        <p:blipFill>
          <a:blip r:embed="rId5"/>
          <a:srcRect/>
          <a:stretch>
            <a:fillRect/>
          </a:stretch>
        </p:blipFill>
        <p:spPr bwMode="auto">
          <a:xfrm>
            <a:off x="1785918" y="4857760"/>
            <a:ext cx="2143140" cy="1728800"/>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15</a:t>
            </a:fld>
            <a:endParaRPr lang="en-US"/>
          </a:p>
        </p:txBody>
      </p:sp>
      <p:sp>
        <p:nvSpPr>
          <p:cNvPr id="10" name="Rectangle 2"/>
          <p:cNvSpPr txBox="1">
            <a:spLocks noChangeArrowheads="1"/>
          </p:cNvSpPr>
          <p:nvPr/>
        </p:nvSpPr>
        <p:spPr>
          <a:xfrm>
            <a:off x="214282" y="285728"/>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6.3 Fusion Welding</a:t>
            </a:r>
          </a:p>
          <a:p>
            <a:pPr>
              <a:spcBef>
                <a:spcPct val="0"/>
              </a:spcBef>
              <a:defRPr/>
            </a:pPr>
            <a:r>
              <a:rPr lang="en-US" sz="2000" b="1" dirty="0" smtClean="0">
                <a:solidFill>
                  <a:schemeClr val="tx1">
                    <a:tint val="75000"/>
                  </a:schemeClr>
                </a:solidFill>
              </a:rPr>
              <a:t>6.3.2 Arc welding processes</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2705" name="Rectangle 1"/>
          <p:cNvSpPr>
            <a:spLocks noChangeArrowheads="1"/>
          </p:cNvSpPr>
          <p:nvPr/>
        </p:nvSpPr>
        <p:spPr bwMode="auto">
          <a:xfrm>
            <a:off x="142844" y="1142984"/>
            <a:ext cx="379482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228600" lvl="0" indent="-228600" algn="justLow" fontAlgn="base">
              <a:spcBef>
                <a:spcPct val="0"/>
              </a:spcBef>
              <a:spcAft>
                <a:spcPct val="0"/>
              </a:spcAft>
              <a:tabLst>
                <a:tab pos="-1257300" algn="r"/>
                <a:tab pos="2636838" algn="ctr"/>
                <a:tab pos="5273675" algn="r"/>
              </a:tabLst>
            </a:pPr>
            <a:r>
              <a:rPr lang="en-US" sz="2000" i="1" u="sng" dirty="0" smtClean="0">
                <a:latin typeface="+mj-lt"/>
              </a:rPr>
              <a:t>3) </a:t>
            </a:r>
            <a:r>
              <a:rPr lang="en-US" sz="2000" u="sng" dirty="0" smtClean="0"/>
              <a:t>Submerged arc </a:t>
            </a:r>
            <a:r>
              <a:rPr kumimoji="0" lang="en-US" altLang="ko-KR" sz="2000" b="0" i="1" u="sng" strike="noStrike" cap="none" normalizeH="0" baseline="0" dirty="0" smtClean="0">
                <a:ln>
                  <a:noFill/>
                </a:ln>
                <a:solidFill>
                  <a:schemeClr val="tx1"/>
                </a:solidFill>
                <a:effectLst/>
                <a:latin typeface="+mj-lt"/>
                <a:ea typeface="Batang"/>
                <a:cs typeface="Times New Roman" pitchFamily="18" charset="0"/>
              </a:rPr>
              <a:t>welding process:</a:t>
            </a:r>
            <a:endParaRPr kumimoji="0" lang="en-US" altLang="ko-KR" sz="3200" b="0" i="1" u="none" strike="noStrike" cap="none" normalizeH="0" baseline="0" dirty="0" smtClean="0">
              <a:ln>
                <a:noFill/>
              </a:ln>
              <a:solidFill>
                <a:schemeClr val="tx1"/>
              </a:solidFill>
              <a:effectLst/>
              <a:latin typeface="+mj-lt"/>
              <a:cs typeface="Arial" pitchFamily="34" charset="0"/>
            </a:endParaRPr>
          </a:p>
        </p:txBody>
      </p:sp>
      <p:sp>
        <p:nvSpPr>
          <p:cNvPr id="72733" name="Text Box 29"/>
          <p:cNvSpPr txBox="1">
            <a:spLocks noChangeArrowheads="1"/>
          </p:cNvSpPr>
          <p:nvPr/>
        </p:nvSpPr>
        <p:spPr bwMode="auto">
          <a:xfrm>
            <a:off x="428596" y="1857364"/>
            <a:ext cx="3571900" cy="2857520"/>
          </a:xfrm>
          <a:prstGeom prst="rect">
            <a:avLst/>
          </a:prstGeom>
          <a:solidFill>
            <a:schemeClr val="bg1">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Char char="q"/>
            </a:pPr>
            <a:r>
              <a:rPr lang="en-US" dirty="0" smtClean="0"/>
              <a:t>In submerged arc welding, the metal arc is shielded using granulated powder. </a:t>
            </a:r>
          </a:p>
          <a:p>
            <a:pPr>
              <a:buFont typeface="Wingdings" pitchFamily="2" charset="2"/>
              <a:buChar char="q"/>
            </a:pPr>
            <a:r>
              <a:rPr lang="en-US" dirty="0" smtClean="0"/>
              <a:t>The process is similar to shielded-metal-arc welding. The electrode is feed using coiled copper coated electrode wire. T</a:t>
            </a:r>
          </a:p>
          <a:p>
            <a:pPr>
              <a:buFont typeface="Wingdings" pitchFamily="2" charset="2"/>
              <a:buChar char="q"/>
            </a:pPr>
            <a:r>
              <a:rPr lang="en-US" dirty="0" smtClean="0"/>
              <a:t>he process is very common in shipbuilding, large tank welding and tube and oil pipeline welding</a:t>
            </a:r>
            <a:endParaRPr lang="en-US" dirty="0"/>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pic>
        <p:nvPicPr>
          <p:cNvPr id="82949" name="Picture 5" descr="... facility to carry out submerged arc welding on conductor pipe casing"/>
          <p:cNvPicPr>
            <a:picLocks noChangeAspect="1" noChangeArrowheads="1"/>
          </p:cNvPicPr>
          <p:nvPr/>
        </p:nvPicPr>
        <p:blipFill>
          <a:blip r:embed="rId3" cstate="print"/>
          <a:srcRect/>
          <a:stretch>
            <a:fillRect/>
          </a:stretch>
        </p:blipFill>
        <p:spPr bwMode="auto">
          <a:xfrm>
            <a:off x="4929190" y="4357694"/>
            <a:ext cx="2899499" cy="2174854"/>
          </a:xfrm>
          <a:prstGeom prst="rect">
            <a:avLst/>
          </a:prstGeom>
          <a:noFill/>
        </p:spPr>
      </p:pic>
      <p:grpSp>
        <p:nvGrpSpPr>
          <p:cNvPr id="82950" name="Group 6"/>
          <p:cNvGrpSpPr>
            <a:grpSpLocks/>
          </p:cNvGrpSpPr>
          <p:nvPr/>
        </p:nvGrpSpPr>
        <p:grpSpPr bwMode="auto">
          <a:xfrm>
            <a:off x="4786314" y="1000108"/>
            <a:ext cx="3357586" cy="2786082"/>
            <a:chOff x="6179" y="9757"/>
            <a:chExt cx="3330" cy="2463"/>
          </a:xfrm>
        </p:grpSpPr>
        <p:grpSp>
          <p:nvGrpSpPr>
            <p:cNvPr id="82951" name="Group 7"/>
            <p:cNvGrpSpPr>
              <a:grpSpLocks/>
            </p:cNvGrpSpPr>
            <p:nvPr/>
          </p:nvGrpSpPr>
          <p:grpSpPr bwMode="auto">
            <a:xfrm>
              <a:off x="6179" y="9757"/>
              <a:ext cx="3060" cy="2463"/>
              <a:chOff x="6479" y="4774"/>
              <a:chExt cx="3060" cy="2463"/>
            </a:xfrm>
          </p:grpSpPr>
          <p:sp>
            <p:nvSpPr>
              <p:cNvPr id="82952" name="Freeform 8" descr="Light downward diagonal"/>
              <p:cNvSpPr>
                <a:spLocks/>
              </p:cNvSpPr>
              <p:nvPr/>
            </p:nvSpPr>
            <p:spPr bwMode="auto">
              <a:xfrm>
                <a:off x="7012" y="6699"/>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53" name="Freeform 9" descr="Light downward diagonal"/>
              <p:cNvSpPr>
                <a:spLocks/>
              </p:cNvSpPr>
              <p:nvPr/>
            </p:nvSpPr>
            <p:spPr bwMode="auto">
              <a:xfrm flipH="1">
                <a:off x="8272" y="6697"/>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54" name="Text Box 10"/>
              <p:cNvSpPr txBox="1">
                <a:spLocks noChangeArrowheads="1"/>
              </p:cNvSpPr>
              <p:nvPr/>
            </p:nvSpPr>
            <p:spPr bwMode="auto">
              <a:xfrm>
                <a:off x="7379" y="6877"/>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1" u="none" strike="noStrike" cap="none" normalizeH="0" baseline="0" smtClean="0">
                    <a:ln>
                      <a:noFill/>
                    </a:ln>
                    <a:solidFill>
                      <a:schemeClr val="tx1"/>
                    </a:solidFill>
                    <a:effectLst/>
                    <a:latin typeface="Times New Roman" pitchFamily="18" charset="0"/>
                    <a:ea typeface="Batang" charset="-127"/>
                    <a:cs typeface="Arial" pitchFamily="34" charset="0"/>
                  </a:rPr>
                  <a:t> A</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82955" name="Text Box 11"/>
              <p:cNvSpPr txBox="1">
                <a:spLocks noChangeArrowheads="1"/>
              </p:cNvSpPr>
              <p:nvPr/>
            </p:nvSpPr>
            <p:spPr bwMode="auto">
              <a:xfrm>
                <a:off x="8819" y="6840"/>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1" u="none" strike="noStrike" cap="none" normalizeH="0" baseline="0" smtClean="0">
                    <a:ln>
                      <a:noFill/>
                    </a:ln>
                    <a:solidFill>
                      <a:schemeClr val="tx1"/>
                    </a:solidFill>
                    <a:effectLst/>
                    <a:latin typeface="Times New Roman" pitchFamily="18" charset="0"/>
                    <a:ea typeface="Batang" charset="-127"/>
                    <a:cs typeface="Arial" pitchFamily="34" charset="0"/>
                  </a:rPr>
                  <a:t> B</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82956" name="Rectangle 12"/>
              <p:cNvSpPr>
                <a:spLocks noChangeArrowheads="1"/>
              </p:cNvSpPr>
              <p:nvPr/>
            </p:nvSpPr>
            <p:spPr bwMode="auto">
              <a:xfrm>
                <a:off x="8177" y="4774"/>
                <a:ext cx="180" cy="16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57" name="Freeform 13"/>
              <p:cNvSpPr>
                <a:spLocks/>
              </p:cNvSpPr>
              <p:nvPr/>
            </p:nvSpPr>
            <p:spPr bwMode="auto">
              <a:xfrm>
                <a:off x="8100" y="6900"/>
                <a:ext cx="340" cy="337"/>
              </a:xfrm>
              <a:custGeom>
                <a:avLst/>
                <a:gdLst/>
                <a:ahLst/>
                <a:cxnLst>
                  <a:cxn ang="0">
                    <a:pos x="340" y="80"/>
                  </a:cxn>
                  <a:cxn ang="0">
                    <a:pos x="179" y="337"/>
                  </a:cxn>
                  <a:cxn ang="0">
                    <a:pos x="0" y="90"/>
                  </a:cxn>
                  <a:cxn ang="0">
                    <a:pos x="80" y="10"/>
                  </a:cxn>
                  <a:cxn ang="0">
                    <a:pos x="170" y="0"/>
                  </a:cxn>
                  <a:cxn ang="0">
                    <a:pos x="270" y="10"/>
                  </a:cxn>
                  <a:cxn ang="0">
                    <a:pos x="340" y="80"/>
                  </a:cxn>
                </a:cxnLst>
                <a:rect l="0" t="0" r="r" b="b"/>
                <a:pathLst>
                  <a:path w="340" h="337">
                    <a:moveTo>
                      <a:pt x="340" y="80"/>
                    </a:moveTo>
                    <a:lnTo>
                      <a:pt x="179" y="337"/>
                    </a:lnTo>
                    <a:lnTo>
                      <a:pt x="0" y="90"/>
                    </a:lnTo>
                    <a:lnTo>
                      <a:pt x="80" y="10"/>
                    </a:lnTo>
                    <a:lnTo>
                      <a:pt x="170" y="0"/>
                    </a:lnTo>
                    <a:lnTo>
                      <a:pt x="270" y="10"/>
                    </a:lnTo>
                    <a:lnTo>
                      <a:pt x="340" y="8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58" name="Freeform 14"/>
              <p:cNvSpPr>
                <a:spLocks/>
              </p:cNvSpPr>
              <p:nvPr/>
            </p:nvSpPr>
            <p:spPr bwMode="auto">
              <a:xfrm>
                <a:off x="8100" y="6437"/>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2800"/>
              </a:p>
            </p:txBody>
          </p:sp>
          <p:sp>
            <p:nvSpPr>
              <p:cNvPr id="82959" name="Freeform 15"/>
              <p:cNvSpPr>
                <a:spLocks/>
              </p:cNvSpPr>
              <p:nvPr/>
            </p:nvSpPr>
            <p:spPr bwMode="auto">
              <a:xfrm flipH="1">
                <a:off x="8340" y="6460"/>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2800"/>
              </a:p>
            </p:txBody>
          </p:sp>
          <p:sp>
            <p:nvSpPr>
              <p:cNvPr id="82960" name="Line 16"/>
              <p:cNvSpPr>
                <a:spLocks noChangeShapeType="1"/>
              </p:cNvSpPr>
              <p:nvPr/>
            </p:nvSpPr>
            <p:spPr bwMode="auto">
              <a:xfrm>
                <a:off x="8279" y="6477"/>
                <a:ext cx="0" cy="36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61" name="Freeform 17"/>
              <p:cNvSpPr>
                <a:spLocks/>
              </p:cNvSpPr>
              <p:nvPr/>
            </p:nvSpPr>
            <p:spPr bwMode="auto">
              <a:xfrm>
                <a:off x="8030" y="6420"/>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2800"/>
              </a:p>
            </p:txBody>
          </p:sp>
          <p:sp>
            <p:nvSpPr>
              <p:cNvPr id="82962" name="Freeform 18"/>
              <p:cNvSpPr>
                <a:spLocks/>
              </p:cNvSpPr>
              <p:nvPr/>
            </p:nvSpPr>
            <p:spPr bwMode="auto">
              <a:xfrm flipH="1">
                <a:off x="8429" y="6430"/>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2800"/>
              </a:p>
            </p:txBody>
          </p:sp>
          <p:sp>
            <p:nvSpPr>
              <p:cNvPr id="82963" name="Oval 19"/>
              <p:cNvSpPr>
                <a:spLocks noChangeAspect="1" noChangeArrowheads="1"/>
              </p:cNvSpPr>
              <p:nvPr/>
            </p:nvSpPr>
            <p:spPr bwMode="auto">
              <a:xfrm>
                <a:off x="8079" y="673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64" name="Oval 20"/>
              <p:cNvSpPr>
                <a:spLocks noChangeAspect="1" noChangeArrowheads="1"/>
              </p:cNvSpPr>
              <p:nvPr/>
            </p:nvSpPr>
            <p:spPr bwMode="auto">
              <a:xfrm>
                <a:off x="8249" y="666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65" name="Oval 21"/>
              <p:cNvSpPr>
                <a:spLocks noChangeAspect="1" noChangeArrowheads="1"/>
              </p:cNvSpPr>
              <p:nvPr/>
            </p:nvSpPr>
            <p:spPr bwMode="auto">
              <a:xfrm>
                <a:off x="8149" y="648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66" name="Oval 22"/>
              <p:cNvSpPr>
                <a:spLocks noChangeAspect="1" noChangeArrowheads="1"/>
              </p:cNvSpPr>
              <p:nvPr/>
            </p:nvSpPr>
            <p:spPr bwMode="auto">
              <a:xfrm>
                <a:off x="8249" y="6483"/>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67" name="Oval 23"/>
              <p:cNvSpPr>
                <a:spLocks noChangeAspect="1" noChangeArrowheads="1"/>
              </p:cNvSpPr>
              <p:nvPr/>
            </p:nvSpPr>
            <p:spPr bwMode="auto">
              <a:xfrm>
                <a:off x="8379" y="672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68" name="Oval 24"/>
              <p:cNvSpPr>
                <a:spLocks noChangeAspect="1" noChangeArrowheads="1"/>
              </p:cNvSpPr>
              <p:nvPr/>
            </p:nvSpPr>
            <p:spPr bwMode="auto">
              <a:xfrm>
                <a:off x="8339" y="648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69" name="Freeform 25"/>
              <p:cNvSpPr>
                <a:spLocks/>
              </p:cNvSpPr>
              <p:nvPr/>
            </p:nvSpPr>
            <p:spPr bwMode="auto">
              <a:xfrm>
                <a:off x="6659" y="5940"/>
                <a:ext cx="451" cy="1120"/>
              </a:xfrm>
              <a:custGeom>
                <a:avLst/>
                <a:gdLst/>
                <a:ahLst/>
                <a:cxnLst>
                  <a:cxn ang="0">
                    <a:pos x="451" y="1120"/>
                  </a:cxn>
                  <a:cxn ang="0">
                    <a:pos x="0" y="1117"/>
                  </a:cxn>
                  <a:cxn ang="0">
                    <a:pos x="0" y="0"/>
                  </a:cxn>
                </a:cxnLst>
                <a:rect l="0" t="0" r="r" b="b"/>
                <a:pathLst>
                  <a:path w="451" h="1120">
                    <a:moveTo>
                      <a:pt x="451" y="1120"/>
                    </a:moveTo>
                    <a:lnTo>
                      <a:pt x="0" y="1117"/>
                    </a:lnTo>
                    <a:lnTo>
                      <a:pt x="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70" name="Freeform 26"/>
              <p:cNvSpPr>
                <a:spLocks/>
              </p:cNvSpPr>
              <p:nvPr/>
            </p:nvSpPr>
            <p:spPr bwMode="auto">
              <a:xfrm>
                <a:off x="6659" y="5220"/>
                <a:ext cx="1521" cy="590"/>
              </a:xfrm>
              <a:custGeom>
                <a:avLst/>
                <a:gdLst/>
                <a:ahLst/>
                <a:cxnLst>
                  <a:cxn ang="0">
                    <a:pos x="1521" y="0"/>
                  </a:cxn>
                  <a:cxn ang="0">
                    <a:pos x="0" y="0"/>
                  </a:cxn>
                  <a:cxn ang="0">
                    <a:pos x="11" y="590"/>
                  </a:cxn>
                </a:cxnLst>
                <a:rect l="0" t="0" r="r" b="b"/>
                <a:pathLst>
                  <a:path w="1521" h="590">
                    <a:moveTo>
                      <a:pt x="1521" y="0"/>
                    </a:moveTo>
                    <a:lnTo>
                      <a:pt x="0" y="0"/>
                    </a:lnTo>
                    <a:lnTo>
                      <a:pt x="11" y="5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71" name="Line 27"/>
              <p:cNvSpPr>
                <a:spLocks noChangeShapeType="1"/>
              </p:cNvSpPr>
              <p:nvPr/>
            </p:nvSpPr>
            <p:spPr bwMode="auto">
              <a:xfrm>
                <a:off x="6479" y="5797"/>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72" name="Line 28"/>
              <p:cNvSpPr>
                <a:spLocks noChangeShapeType="1"/>
              </p:cNvSpPr>
              <p:nvPr/>
            </p:nvSpPr>
            <p:spPr bwMode="auto">
              <a:xfrm>
                <a:off x="6479" y="5940"/>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grpSp>
        <p:sp>
          <p:nvSpPr>
            <p:cNvPr id="82973" name="Rectangle 29"/>
            <p:cNvSpPr>
              <a:spLocks noChangeArrowheads="1"/>
            </p:cNvSpPr>
            <p:nvPr/>
          </p:nvSpPr>
          <p:spPr bwMode="auto">
            <a:xfrm>
              <a:off x="8159" y="10166"/>
              <a:ext cx="108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smtClean="0">
                  <a:ln>
                    <a:noFill/>
                  </a:ln>
                  <a:solidFill>
                    <a:schemeClr val="tx1"/>
                  </a:solidFill>
                  <a:effectLst/>
                  <a:latin typeface="Calibri" pitchFamily="34" charset="0"/>
                  <a:ea typeface="Arial" pitchFamily="34" charset="0"/>
                  <a:cs typeface="Arial" pitchFamily="34" charset="0"/>
                </a:rPr>
                <a:t>Electrode</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82974" name="Freeform 30"/>
            <p:cNvSpPr>
              <a:spLocks/>
            </p:cNvSpPr>
            <p:nvPr/>
          </p:nvSpPr>
          <p:spPr bwMode="auto">
            <a:xfrm>
              <a:off x="8080" y="10466"/>
              <a:ext cx="400" cy="430"/>
            </a:xfrm>
            <a:custGeom>
              <a:avLst/>
              <a:gdLst/>
              <a:ahLst/>
              <a:cxnLst>
                <a:cxn ang="0">
                  <a:pos x="400" y="0"/>
                </a:cxn>
                <a:cxn ang="0">
                  <a:pos x="0" y="430"/>
                </a:cxn>
              </a:cxnLst>
              <a:rect l="0" t="0" r="r" b="b"/>
              <a:pathLst>
                <a:path w="400" h="430">
                  <a:moveTo>
                    <a:pt x="400" y="0"/>
                  </a:moveTo>
                  <a:lnTo>
                    <a:pt x="0" y="430"/>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2800"/>
            </a:p>
          </p:txBody>
        </p:sp>
        <p:sp>
          <p:nvSpPr>
            <p:cNvPr id="82975" name="Rectangle 31"/>
            <p:cNvSpPr>
              <a:spLocks noChangeArrowheads="1"/>
            </p:cNvSpPr>
            <p:nvPr/>
          </p:nvSpPr>
          <p:spPr bwMode="auto">
            <a:xfrm>
              <a:off x="8429" y="10886"/>
              <a:ext cx="1080"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smtClean="0">
                  <a:ln>
                    <a:noFill/>
                  </a:ln>
                  <a:solidFill>
                    <a:schemeClr val="tx1"/>
                  </a:solidFill>
                  <a:effectLst/>
                  <a:latin typeface="Calibri" pitchFamily="34" charset="0"/>
                  <a:ea typeface="Arial" pitchFamily="34" charset="0"/>
                  <a:cs typeface="Arial" pitchFamily="34" charset="0"/>
                </a:rPr>
                <a:t> Molten metal</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82976" name="Freeform 32"/>
            <p:cNvSpPr>
              <a:spLocks/>
            </p:cNvSpPr>
            <p:nvPr/>
          </p:nvSpPr>
          <p:spPr bwMode="auto">
            <a:xfrm>
              <a:off x="8170" y="11096"/>
              <a:ext cx="460" cy="540"/>
            </a:xfrm>
            <a:custGeom>
              <a:avLst/>
              <a:gdLst/>
              <a:ahLst/>
              <a:cxnLst>
                <a:cxn ang="0">
                  <a:pos x="460" y="0"/>
                </a:cxn>
                <a:cxn ang="0">
                  <a:pos x="0" y="540"/>
                </a:cxn>
              </a:cxnLst>
              <a:rect l="0" t="0" r="r" b="b"/>
              <a:pathLst>
                <a:path w="460" h="540">
                  <a:moveTo>
                    <a:pt x="460" y="0"/>
                  </a:moveTo>
                  <a:lnTo>
                    <a:pt x="0" y="540"/>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2800"/>
            </a:p>
          </p:txBody>
        </p:sp>
        <p:sp>
          <p:nvSpPr>
            <p:cNvPr id="82977" name="Freeform 33"/>
            <p:cNvSpPr>
              <a:spLocks/>
            </p:cNvSpPr>
            <p:nvPr/>
          </p:nvSpPr>
          <p:spPr bwMode="auto">
            <a:xfrm>
              <a:off x="7379" y="10440"/>
              <a:ext cx="491" cy="1260"/>
            </a:xfrm>
            <a:custGeom>
              <a:avLst/>
              <a:gdLst/>
              <a:ahLst/>
              <a:cxnLst>
                <a:cxn ang="0">
                  <a:pos x="491" y="0"/>
                </a:cxn>
                <a:cxn ang="0">
                  <a:pos x="381" y="190"/>
                </a:cxn>
                <a:cxn ang="0">
                  <a:pos x="321" y="390"/>
                </a:cxn>
                <a:cxn ang="0">
                  <a:pos x="180" y="540"/>
                </a:cxn>
                <a:cxn ang="0">
                  <a:pos x="181" y="720"/>
                </a:cxn>
                <a:cxn ang="0">
                  <a:pos x="81" y="860"/>
                </a:cxn>
                <a:cxn ang="0">
                  <a:pos x="91" y="1090"/>
                </a:cxn>
                <a:cxn ang="0">
                  <a:pos x="0" y="1260"/>
                </a:cxn>
              </a:cxnLst>
              <a:rect l="0" t="0" r="r" b="b"/>
              <a:pathLst>
                <a:path w="491" h="1260">
                  <a:moveTo>
                    <a:pt x="491" y="0"/>
                  </a:moveTo>
                  <a:cubicBezTo>
                    <a:pt x="473" y="30"/>
                    <a:pt x="409" y="125"/>
                    <a:pt x="381" y="190"/>
                  </a:cubicBezTo>
                  <a:cubicBezTo>
                    <a:pt x="353" y="255"/>
                    <a:pt x="354" y="332"/>
                    <a:pt x="321" y="390"/>
                  </a:cubicBezTo>
                  <a:cubicBezTo>
                    <a:pt x="288" y="448"/>
                    <a:pt x="203" y="485"/>
                    <a:pt x="180" y="540"/>
                  </a:cubicBezTo>
                  <a:cubicBezTo>
                    <a:pt x="157" y="595"/>
                    <a:pt x="197" y="667"/>
                    <a:pt x="181" y="720"/>
                  </a:cubicBezTo>
                  <a:cubicBezTo>
                    <a:pt x="165" y="773"/>
                    <a:pt x="96" y="799"/>
                    <a:pt x="81" y="860"/>
                  </a:cubicBezTo>
                  <a:cubicBezTo>
                    <a:pt x="66" y="921"/>
                    <a:pt x="105" y="1023"/>
                    <a:pt x="91" y="1090"/>
                  </a:cubicBezTo>
                  <a:cubicBezTo>
                    <a:pt x="77" y="1157"/>
                    <a:pt x="19" y="1225"/>
                    <a:pt x="0" y="126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78" name="Freeform 34"/>
            <p:cNvSpPr>
              <a:spLocks/>
            </p:cNvSpPr>
            <p:nvPr/>
          </p:nvSpPr>
          <p:spPr bwMode="auto">
            <a:xfrm flipH="1">
              <a:off x="8068" y="10440"/>
              <a:ext cx="491" cy="1260"/>
            </a:xfrm>
            <a:custGeom>
              <a:avLst/>
              <a:gdLst/>
              <a:ahLst/>
              <a:cxnLst>
                <a:cxn ang="0">
                  <a:pos x="491" y="0"/>
                </a:cxn>
                <a:cxn ang="0">
                  <a:pos x="381" y="190"/>
                </a:cxn>
                <a:cxn ang="0">
                  <a:pos x="321" y="390"/>
                </a:cxn>
                <a:cxn ang="0">
                  <a:pos x="180" y="540"/>
                </a:cxn>
                <a:cxn ang="0">
                  <a:pos x="181" y="720"/>
                </a:cxn>
                <a:cxn ang="0">
                  <a:pos x="81" y="860"/>
                </a:cxn>
                <a:cxn ang="0">
                  <a:pos x="91" y="1090"/>
                </a:cxn>
                <a:cxn ang="0">
                  <a:pos x="0" y="1260"/>
                </a:cxn>
              </a:cxnLst>
              <a:rect l="0" t="0" r="r" b="b"/>
              <a:pathLst>
                <a:path w="491" h="1260">
                  <a:moveTo>
                    <a:pt x="491" y="0"/>
                  </a:moveTo>
                  <a:cubicBezTo>
                    <a:pt x="473" y="30"/>
                    <a:pt x="409" y="125"/>
                    <a:pt x="381" y="190"/>
                  </a:cubicBezTo>
                  <a:cubicBezTo>
                    <a:pt x="353" y="255"/>
                    <a:pt x="354" y="332"/>
                    <a:pt x="321" y="390"/>
                  </a:cubicBezTo>
                  <a:cubicBezTo>
                    <a:pt x="288" y="448"/>
                    <a:pt x="203" y="485"/>
                    <a:pt x="180" y="540"/>
                  </a:cubicBezTo>
                  <a:cubicBezTo>
                    <a:pt x="157" y="595"/>
                    <a:pt x="197" y="667"/>
                    <a:pt x="181" y="720"/>
                  </a:cubicBezTo>
                  <a:cubicBezTo>
                    <a:pt x="165" y="773"/>
                    <a:pt x="96" y="799"/>
                    <a:pt x="81" y="860"/>
                  </a:cubicBezTo>
                  <a:cubicBezTo>
                    <a:pt x="66" y="921"/>
                    <a:pt x="105" y="1023"/>
                    <a:pt x="91" y="1090"/>
                  </a:cubicBezTo>
                  <a:cubicBezTo>
                    <a:pt x="77" y="1157"/>
                    <a:pt x="19" y="1225"/>
                    <a:pt x="0" y="126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82979" name="Rectangle 35"/>
            <p:cNvSpPr>
              <a:spLocks noChangeArrowheads="1"/>
            </p:cNvSpPr>
            <p:nvPr/>
          </p:nvSpPr>
          <p:spPr bwMode="auto">
            <a:xfrm flipH="1">
              <a:off x="6659" y="10620"/>
              <a:ext cx="1080" cy="36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smtClean="0">
                  <a:ln>
                    <a:noFill/>
                  </a:ln>
                  <a:solidFill>
                    <a:schemeClr val="tx1"/>
                  </a:solidFill>
                  <a:effectLst/>
                  <a:latin typeface="Calibri" pitchFamily="34" charset="0"/>
                  <a:ea typeface="Arial" pitchFamily="34" charset="0"/>
                  <a:cs typeface="Arial" pitchFamily="34" charset="0"/>
                </a:rPr>
                <a:t> Granulated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smtClean="0">
                  <a:ln>
                    <a:noFill/>
                  </a:ln>
                  <a:solidFill>
                    <a:schemeClr val="tx1"/>
                  </a:solidFill>
                  <a:effectLst/>
                  <a:latin typeface="Calibri" pitchFamily="34" charset="0"/>
                  <a:ea typeface="Arial" pitchFamily="34" charset="0"/>
                  <a:cs typeface="Arial" pitchFamily="34" charset="0"/>
                </a:rPr>
                <a:t> Powder</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82980" name="Freeform 36"/>
            <p:cNvSpPr>
              <a:spLocks/>
            </p:cNvSpPr>
            <p:nvPr/>
          </p:nvSpPr>
          <p:spPr bwMode="auto">
            <a:xfrm>
              <a:off x="7019" y="10980"/>
              <a:ext cx="441" cy="340"/>
            </a:xfrm>
            <a:custGeom>
              <a:avLst/>
              <a:gdLst/>
              <a:ahLst/>
              <a:cxnLst>
                <a:cxn ang="0">
                  <a:pos x="0" y="0"/>
                </a:cxn>
                <a:cxn ang="0">
                  <a:pos x="441" y="340"/>
                </a:cxn>
              </a:cxnLst>
              <a:rect l="0" t="0" r="r" b="b"/>
              <a:pathLst>
                <a:path w="441" h="340">
                  <a:moveTo>
                    <a:pt x="0" y="0"/>
                  </a:moveTo>
                  <a:lnTo>
                    <a:pt x="441" y="340"/>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2800"/>
            </a:p>
          </p:txBody>
        </p:sp>
      </p:grpSp>
      <p:pic>
        <p:nvPicPr>
          <p:cNvPr id="82982" name="Picture 38" descr="maxresdefault.jpg"/>
          <p:cNvPicPr>
            <a:picLocks noChangeAspect="1" noChangeArrowheads="1"/>
          </p:cNvPicPr>
          <p:nvPr/>
        </p:nvPicPr>
        <p:blipFill>
          <a:blip r:embed="rId4"/>
          <a:srcRect/>
          <a:stretch>
            <a:fillRect/>
          </a:stretch>
        </p:blipFill>
        <p:spPr bwMode="auto">
          <a:xfrm>
            <a:off x="1142976" y="4786322"/>
            <a:ext cx="3310405" cy="1862103"/>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16</a:t>
            </a:fld>
            <a:endParaRPr lang="en-US"/>
          </a:p>
        </p:txBody>
      </p:sp>
      <p:sp>
        <p:nvSpPr>
          <p:cNvPr id="10" name="Rectangle 2"/>
          <p:cNvSpPr txBox="1">
            <a:spLocks noChangeArrowheads="1"/>
          </p:cNvSpPr>
          <p:nvPr/>
        </p:nvSpPr>
        <p:spPr>
          <a:xfrm>
            <a:off x="214282" y="285728"/>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6.3 Fusion Welding</a:t>
            </a:r>
          </a:p>
          <a:p>
            <a:pPr>
              <a:spcBef>
                <a:spcPct val="0"/>
              </a:spcBef>
              <a:defRPr/>
            </a:pPr>
            <a:r>
              <a:rPr lang="en-US" sz="2000" b="1" dirty="0" smtClean="0">
                <a:solidFill>
                  <a:schemeClr val="tx1">
                    <a:tint val="75000"/>
                  </a:schemeClr>
                </a:solidFill>
              </a:rPr>
              <a:t>6.3.2 Arc welding processes</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2705" name="Rectangle 1"/>
          <p:cNvSpPr>
            <a:spLocks noChangeArrowheads="1"/>
          </p:cNvSpPr>
          <p:nvPr/>
        </p:nvSpPr>
        <p:spPr bwMode="auto">
          <a:xfrm>
            <a:off x="142844" y="1142984"/>
            <a:ext cx="3473130"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228600" lvl="0" indent="-228600" algn="justLow" fontAlgn="base">
              <a:spcBef>
                <a:spcPct val="0"/>
              </a:spcBef>
              <a:spcAft>
                <a:spcPct val="0"/>
              </a:spcAft>
              <a:tabLst>
                <a:tab pos="-1257300" algn="r"/>
                <a:tab pos="2636838" algn="ctr"/>
                <a:tab pos="5273675" algn="r"/>
              </a:tabLst>
            </a:pPr>
            <a:r>
              <a:rPr lang="en-US" sz="2000" i="1" u="sng" dirty="0" smtClean="0">
                <a:latin typeface="+mj-lt"/>
              </a:rPr>
              <a:t>5) </a:t>
            </a:r>
            <a:r>
              <a:rPr lang="en-US" sz="2000" i="1" u="sng" dirty="0" smtClean="0"/>
              <a:t>Gas metal arc welding (MIG)</a:t>
            </a:r>
            <a:r>
              <a:rPr kumimoji="0" lang="en-US" altLang="ko-KR" sz="2000" b="0" i="1" u="sng" strike="noStrike" cap="none" normalizeH="0" baseline="0" dirty="0" smtClean="0">
                <a:ln>
                  <a:noFill/>
                </a:ln>
                <a:solidFill>
                  <a:schemeClr val="tx1"/>
                </a:solidFill>
                <a:effectLst/>
                <a:latin typeface="+mj-lt"/>
                <a:ea typeface="Batang"/>
                <a:cs typeface="Times New Roman" pitchFamily="18" charset="0"/>
              </a:rPr>
              <a:t>:</a:t>
            </a:r>
            <a:endParaRPr kumimoji="0" lang="en-US" altLang="ko-KR" sz="3200" b="0" i="1" u="none" strike="noStrike" cap="none" normalizeH="0" baseline="0" dirty="0" smtClean="0">
              <a:ln>
                <a:noFill/>
              </a:ln>
              <a:solidFill>
                <a:schemeClr val="tx1"/>
              </a:solidFill>
              <a:effectLst/>
              <a:latin typeface="+mj-lt"/>
              <a:cs typeface="Arial" pitchFamily="34" charset="0"/>
            </a:endParaRPr>
          </a:p>
        </p:txBody>
      </p:sp>
      <p:sp>
        <p:nvSpPr>
          <p:cNvPr id="72733" name="Text Box 29"/>
          <p:cNvSpPr txBox="1">
            <a:spLocks noChangeArrowheads="1"/>
          </p:cNvSpPr>
          <p:nvPr/>
        </p:nvSpPr>
        <p:spPr bwMode="auto">
          <a:xfrm>
            <a:off x="428596" y="1857364"/>
            <a:ext cx="3571900" cy="2857520"/>
          </a:xfrm>
          <a:prstGeom prst="rect">
            <a:avLst/>
          </a:prstGeom>
          <a:solidFill>
            <a:schemeClr val="bg1">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Char char="q"/>
            </a:pPr>
            <a:r>
              <a:rPr lang="en-US" dirty="0" smtClean="0"/>
              <a:t>In MIG welding, a filler electrode (commonly coiled wire type) is fed to melting pool and shielded using inert gases. </a:t>
            </a:r>
          </a:p>
          <a:p>
            <a:pPr>
              <a:buFont typeface="Wingdings" pitchFamily="2" charset="2"/>
              <a:buChar char="q"/>
            </a:pPr>
            <a:r>
              <a:rPr lang="en-US" dirty="0" smtClean="0"/>
              <a:t>It is used to produce high quality welding, both automated and manual processes are common. </a:t>
            </a:r>
          </a:p>
          <a:p>
            <a:pPr>
              <a:buFont typeface="Wingdings" pitchFamily="2" charset="2"/>
              <a:buChar char="q"/>
            </a:pPr>
            <a:r>
              <a:rPr lang="en-US" dirty="0" smtClean="0"/>
              <a:t>Co</a:t>
            </a:r>
            <a:r>
              <a:rPr lang="en-US" baseline="-25000" dirty="0" smtClean="0"/>
              <a:t>2</a:t>
            </a:r>
            <a:r>
              <a:rPr lang="en-US" dirty="0" smtClean="0"/>
              <a:t> gas is common for shielded steel weld, while Helium is common for shielding non-ferrous welds</a:t>
            </a:r>
            <a:endParaRPr lang="en-US" dirty="0"/>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grpSp>
        <p:nvGrpSpPr>
          <p:cNvPr id="87083" name="Group 43"/>
          <p:cNvGrpSpPr>
            <a:grpSpLocks/>
          </p:cNvGrpSpPr>
          <p:nvPr/>
        </p:nvGrpSpPr>
        <p:grpSpPr bwMode="auto">
          <a:xfrm>
            <a:off x="4786314" y="428604"/>
            <a:ext cx="3500462" cy="2643206"/>
            <a:chOff x="6219" y="12411"/>
            <a:chExt cx="4040" cy="2463"/>
          </a:xfrm>
        </p:grpSpPr>
        <p:grpSp>
          <p:nvGrpSpPr>
            <p:cNvPr id="87084" name="Group 44"/>
            <p:cNvGrpSpPr>
              <a:grpSpLocks/>
            </p:cNvGrpSpPr>
            <p:nvPr/>
          </p:nvGrpSpPr>
          <p:grpSpPr bwMode="auto">
            <a:xfrm>
              <a:off x="6219" y="12411"/>
              <a:ext cx="3060" cy="2463"/>
              <a:chOff x="6479" y="4774"/>
              <a:chExt cx="3060" cy="2463"/>
            </a:xfrm>
          </p:grpSpPr>
          <p:sp>
            <p:nvSpPr>
              <p:cNvPr id="87085" name="Freeform 45" descr="Light downward diagonal"/>
              <p:cNvSpPr>
                <a:spLocks/>
              </p:cNvSpPr>
              <p:nvPr/>
            </p:nvSpPr>
            <p:spPr bwMode="auto">
              <a:xfrm>
                <a:off x="7012" y="6699"/>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086" name="Freeform 46" descr="Light downward diagonal"/>
              <p:cNvSpPr>
                <a:spLocks/>
              </p:cNvSpPr>
              <p:nvPr/>
            </p:nvSpPr>
            <p:spPr bwMode="auto">
              <a:xfrm flipH="1">
                <a:off x="8272" y="6697"/>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087" name="Text Box 47"/>
              <p:cNvSpPr txBox="1">
                <a:spLocks noChangeArrowheads="1"/>
              </p:cNvSpPr>
              <p:nvPr/>
            </p:nvSpPr>
            <p:spPr bwMode="auto">
              <a:xfrm>
                <a:off x="7379" y="6877"/>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400" b="0" i="1" u="none" strike="noStrike" cap="none" normalizeH="0" baseline="0" smtClean="0">
                    <a:ln>
                      <a:noFill/>
                    </a:ln>
                    <a:solidFill>
                      <a:schemeClr val="tx1"/>
                    </a:solidFill>
                    <a:effectLst/>
                    <a:latin typeface="Times New Roman" pitchFamily="18" charset="0"/>
                    <a:ea typeface="Batang" charset="-127"/>
                    <a:cs typeface="Arial" pitchFamily="34" charset="0"/>
                  </a:rPr>
                  <a:t> A</a:t>
                </a:r>
                <a:endParaRPr kumimoji="0" lang="en-US" sz="3200" b="0" i="0" u="none" strike="noStrike" cap="none" normalizeH="0" baseline="0" smtClean="0">
                  <a:ln>
                    <a:noFill/>
                  </a:ln>
                  <a:solidFill>
                    <a:schemeClr val="tx1"/>
                  </a:solidFill>
                  <a:effectLst/>
                  <a:latin typeface="Arial" pitchFamily="34" charset="0"/>
                  <a:cs typeface="Arial" pitchFamily="34" charset="0"/>
                </a:endParaRPr>
              </a:p>
            </p:txBody>
          </p:sp>
          <p:sp>
            <p:nvSpPr>
              <p:cNvPr id="87088" name="Text Box 48"/>
              <p:cNvSpPr txBox="1">
                <a:spLocks noChangeArrowheads="1"/>
              </p:cNvSpPr>
              <p:nvPr/>
            </p:nvSpPr>
            <p:spPr bwMode="auto">
              <a:xfrm>
                <a:off x="8819" y="6840"/>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400" b="0" i="1" u="none" strike="noStrike" cap="none" normalizeH="0" baseline="0" smtClean="0">
                    <a:ln>
                      <a:noFill/>
                    </a:ln>
                    <a:solidFill>
                      <a:schemeClr val="tx1"/>
                    </a:solidFill>
                    <a:effectLst/>
                    <a:latin typeface="Times New Roman" pitchFamily="18" charset="0"/>
                    <a:ea typeface="Batang" charset="-127"/>
                    <a:cs typeface="Arial" pitchFamily="34" charset="0"/>
                  </a:rPr>
                  <a:t> B</a:t>
                </a:r>
                <a:endParaRPr kumimoji="0" lang="en-US" sz="3200" b="0" i="0" u="none" strike="noStrike" cap="none" normalizeH="0" baseline="0" smtClean="0">
                  <a:ln>
                    <a:noFill/>
                  </a:ln>
                  <a:solidFill>
                    <a:schemeClr val="tx1"/>
                  </a:solidFill>
                  <a:effectLst/>
                  <a:latin typeface="Arial" pitchFamily="34" charset="0"/>
                  <a:cs typeface="Arial" pitchFamily="34" charset="0"/>
                </a:endParaRPr>
              </a:p>
            </p:txBody>
          </p:sp>
          <p:sp>
            <p:nvSpPr>
              <p:cNvPr id="87089" name="Rectangle 49"/>
              <p:cNvSpPr>
                <a:spLocks noChangeArrowheads="1"/>
              </p:cNvSpPr>
              <p:nvPr/>
            </p:nvSpPr>
            <p:spPr bwMode="auto">
              <a:xfrm>
                <a:off x="8177" y="4774"/>
                <a:ext cx="180" cy="16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200"/>
              </a:p>
            </p:txBody>
          </p:sp>
          <p:sp>
            <p:nvSpPr>
              <p:cNvPr id="87090" name="Freeform 50"/>
              <p:cNvSpPr>
                <a:spLocks/>
              </p:cNvSpPr>
              <p:nvPr/>
            </p:nvSpPr>
            <p:spPr bwMode="auto">
              <a:xfrm>
                <a:off x="8100" y="6900"/>
                <a:ext cx="340" cy="337"/>
              </a:xfrm>
              <a:custGeom>
                <a:avLst/>
                <a:gdLst/>
                <a:ahLst/>
                <a:cxnLst>
                  <a:cxn ang="0">
                    <a:pos x="340" y="80"/>
                  </a:cxn>
                  <a:cxn ang="0">
                    <a:pos x="179" y="337"/>
                  </a:cxn>
                  <a:cxn ang="0">
                    <a:pos x="0" y="90"/>
                  </a:cxn>
                  <a:cxn ang="0">
                    <a:pos x="80" y="10"/>
                  </a:cxn>
                  <a:cxn ang="0">
                    <a:pos x="170" y="0"/>
                  </a:cxn>
                  <a:cxn ang="0">
                    <a:pos x="270" y="10"/>
                  </a:cxn>
                  <a:cxn ang="0">
                    <a:pos x="340" y="80"/>
                  </a:cxn>
                </a:cxnLst>
                <a:rect l="0" t="0" r="r" b="b"/>
                <a:pathLst>
                  <a:path w="340" h="337">
                    <a:moveTo>
                      <a:pt x="340" y="80"/>
                    </a:moveTo>
                    <a:lnTo>
                      <a:pt x="179" y="337"/>
                    </a:lnTo>
                    <a:lnTo>
                      <a:pt x="0" y="90"/>
                    </a:lnTo>
                    <a:lnTo>
                      <a:pt x="80" y="10"/>
                    </a:lnTo>
                    <a:lnTo>
                      <a:pt x="170" y="0"/>
                    </a:lnTo>
                    <a:lnTo>
                      <a:pt x="270" y="10"/>
                    </a:lnTo>
                    <a:lnTo>
                      <a:pt x="340" y="8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091" name="Freeform 51"/>
              <p:cNvSpPr>
                <a:spLocks/>
              </p:cNvSpPr>
              <p:nvPr/>
            </p:nvSpPr>
            <p:spPr bwMode="auto">
              <a:xfrm>
                <a:off x="8100" y="6437"/>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200"/>
              </a:p>
            </p:txBody>
          </p:sp>
          <p:sp>
            <p:nvSpPr>
              <p:cNvPr id="87092" name="Freeform 52"/>
              <p:cNvSpPr>
                <a:spLocks/>
              </p:cNvSpPr>
              <p:nvPr/>
            </p:nvSpPr>
            <p:spPr bwMode="auto">
              <a:xfrm flipH="1">
                <a:off x="8340" y="6460"/>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200"/>
              </a:p>
            </p:txBody>
          </p:sp>
          <p:sp>
            <p:nvSpPr>
              <p:cNvPr id="87093" name="Line 53"/>
              <p:cNvSpPr>
                <a:spLocks noChangeShapeType="1"/>
              </p:cNvSpPr>
              <p:nvPr/>
            </p:nvSpPr>
            <p:spPr bwMode="auto">
              <a:xfrm>
                <a:off x="8279" y="6477"/>
                <a:ext cx="0" cy="36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094" name="Freeform 54"/>
              <p:cNvSpPr>
                <a:spLocks/>
              </p:cNvSpPr>
              <p:nvPr/>
            </p:nvSpPr>
            <p:spPr bwMode="auto">
              <a:xfrm>
                <a:off x="8030" y="6420"/>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200"/>
              </a:p>
            </p:txBody>
          </p:sp>
          <p:sp>
            <p:nvSpPr>
              <p:cNvPr id="87095" name="Freeform 55"/>
              <p:cNvSpPr>
                <a:spLocks/>
              </p:cNvSpPr>
              <p:nvPr/>
            </p:nvSpPr>
            <p:spPr bwMode="auto">
              <a:xfrm flipH="1">
                <a:off x="8429" y="6430"/>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200"/>
              </a:p>
            </p:txBody>
          </p:sp>
          <p:sp>
            <p:nvSpPr>
              <p:cNvPr id="87096" name="Oval 56"/>
              <p:cNvSpPr>
                <a:spLocks noChangeAspect="1" noChangeArrowheads="1"/>
              </p:cNvSpPr>
              <p:nvPr/>
            </p:nvSpPr>
            <p:spPr bwMode="auto">
              <a:xfrm>
                <a:off x="8079" y="673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097" name="Oval 57"/>
              <p:cNvSpPr>
                <a:spLocks noChangeAspect="1" noChangeArrowheads="1"/>
              </p:cNvSpPr>
              <p:nvPr/>
            </p:nvSpPr>
            <p:spPr bwMode="auto">
              <a:xfrm>
                <a:off x="8249" y="666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098" name="Oval 58"/>
              <p:cNvSpPr>
                <a:spLocks noChangeAspect="1" noChangeArrowheads="1"/>
              </p:cNvSpPr>
              <p:nvPr/>
            </p:nvSpPr>
            <p:spPr bwMode="auto">
              <a:xfrm>
                <a:off x="8149" y="648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099" name="Oval 59"/>
              <p:cNvSpPr>
                <a:spLocks noChangeAspect="1" noChangeArrowheads="1"/>
              </p:cNvSpPr>
              <p:nvPr/>
            </p:nvSpPr>
            <p:spPr bwMode="auto">
              <a:xfrm>
                <a:off x="8249" y="6483"/>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100" name="Oval 60"/>
              <p:cNvSpPr>
                <a:spLocks noChangeAspect="1" noChangeArrowheads="1"/>
              </p:cNvSpPr>
              <p:nvPr/>
            </p:nvSpPr>
            <p:spPr bwMode="auto">
              <a:xfrm>
                <a:off x="8379" y="672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101" name="Oval 61"/>
              <p:cNvSpPr>
                <a:spLocks noChangeAspect="1" noChangeArrowheads="1"/>
              </p:cNvSpPr>
              <p:nvPr/>
            </p:nvSpPr>
            <p:spPr bwMode="auto">
              <a:xfrm>
                <a:off x="8339" y="648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102" name="Freeform 62"/>
              <p:cNvSpPr>
                <a:spLocks/>
              </p:cNvSpPr>
              <p:nvPr/>
            </p:nvSpPr>
            <p:spPr bwMode="auto">
              <a:xfrm>
                <a:off x="6659" y="5940"/>
                <a:ext cx="451" cy="1120"/>
              </a:xfrm>
              <a:custGeom>
                <a:avLst/>
                <a:gdLst/>
                <a:ahLst/>
                <a:cxnLst>
                  <a:cxn ang="0">
                    <a:pos x="451" y="1120"/>
                  </a:cxn>
                  <a:cxn ang="0">
                    <a:pos x="0" y="1117"/>
                  </a:cxn>
                  <a:cxn ang="0">
                    <a:pos x="0" y="0"/>
                  </a:cxn>
                </a:cxnLst>
                <a:rect l="0" t="0" r="r" b="b"/>
                <a:pathLst>
                  <a:path w="451" h="1120">
                    <a:moveTo>
                      <a:pt x="451" y="1120"/>
                    </a:moveTo>
                    <a:lnTo>
                      <a:pt x="0" y="1117"/>
                    </a:lnTo>
                    <a:lnTo>
                      <a:pt x="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103" name="Freeform 63"/>
              <p:cNvSpPr>
                <a:spLocks/>
              </p:cNvSpPr>
              <p:nvPr/>
            </p:nvSpPr>
            <p:spPr bwMode="auto">
              <a:xfrm>
                <a:off x="6659" y="5220"/>
                <a:ext cx="1521" cy="590"/>
              </a:xfrm>
              <a:custGeom>
                <a:avLst/>
                <a:gdLst/>
                <a:ahLst/>
                <a:cxnLst>
                  <a:cxn ang="0">
                    <a:pos x="1521" y="0"/>
                  </a:cxn>
                  <a:cxn ang="0">
                    <a:pos x="0" y="0"/>
                  </a:cxn>
                  <a:cxn ang="0">
                    <a:pos x="11" y="590"/>
                  </a:cxn>
                </a:cxnLst>
                <a:rect l="0" t="0" r="r" b="b"/>
                <a:pathLst>
                  <a:path w="1521" h="590">
                    <a:moveTo>
                      <a:pt x="1521" y="0"/>
                    </a:moveTo>
                    <a:lnTo>
                      <a:pt x="0" y="0"/>
                    </a:lnTo>
                    <a:lnTo>
                      <a:pt x="11" y="5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104" name="Line 64"/>
              <p:cNvSpPr>
                <a:spLocks noChangeShapeType="1"/>
              </p:cNvSpPr>
              <p:nvPr/>
            </p:nvSpPr>
            <p:spPr bwMode="auto">
              <a:xfrm>
                <a:off x="6479" y="5797"/>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105" name="Line 65"/>
              <p:cNvSpPr>
                <a:spLocks noChangeShapeType="1"/>
              </p:cNvSpPr>
              <p:nvPr/>
            </p:nvSpPr>
            <p:spPr bwMode="auto">
              <a:xfrm>
                <a:off x="6479" y="5940"/>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grpSp>
        <p:sp>
          <p:nvSpPr>
            <p:cNvPr id="87106" name="Rectangle 66"/>
            <p:cNvSpPr>
              <a:spLocks noChangeArrowheads="1"/>
            </p:cNvSpPr>
            <p:nvPr/>
          </p:nvSpPr>
          <p:spPr bwMode="auto">
            <a:xfrm>
              <a:off x="8639" y="12420"/>
              <a:ext cx="1260" cy="36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chemeClr val="tx1"/>
                  </a:solidFill>
                  <a:effectLst/>
                  <a:latin typeface="Calibri" pitchFamily="34" charset="0"/>
                  <a:ea typeface="Arial" pitchFamily="34" charset="0"/>
                  <a:cs typeface="Arial" pitchFamily="34" charset="0"/>
                </a:rPr>
                <a:t>Consumable Electrode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0" i="0" u="none" strike="noStrike" cap="none" normalizeH="0" baseline="0" smtClean="0">
                  <a:ln>
                    <a:noFill/>
                  </a:ln>
                  <a:solidFill>
                    <a:schemeClr val="tx1"/>
                  </a:solidFill>
                  <a:effectLst/>
                  <a:latin typeface="Calibri" pitchFamily="34" charset="0"/>
                  <a:ea typeface="Arial" pitchFamily="34" charset="0"/>
                  <a:cs typeface="Arial" pitchFamily="34" charset="0"/>
                </a:rPr>
                <a:t>(filler)</a:t>
              </a:r>
              <a:endParaRPr kumimoji="0" lang="en-US" sz="3200" b="0" i="0" u="none" strike="noStrike" cap="none" normalizeH="0" baseline="0" smtClean="0">
                <a:ln>
                  <a:noFill/>
                </a:ln>
                <a:solidFill>
                  <a:schemeClr val="tx1"/>
                </a:solidFill>
                <a:effectLst/>
                <a:latin typeface="Arial" pitchFamily="34" charset="0"/>
                <a:cs typeface="Arial" pitchFamily="34" charset="0"/>
              </a:endParaRPr>
            </a:p>
          </p:txBody>
        </p:sp>
        <p:sp>
          <p:nvSpPr>
            <p:cNvPr id="87107" name="Freeform 67"/>
            <p:cNvSpPr>
              <a:spLocks/>
            </p:cNvSpPr>
            <p:nvPr/>
          </p:nvSpPr>
          <p:spPr bwMode="auto">
            <a:xfrm>
              <a:off x="8099" y="12513"/>
              <a:ext cx="528" cy="374"/>
            </a:xfrm>
            <a:custGeom>
              <a:avLst/>
              <a:gdLst/>
              <a:ahLst/>
              <a:cxnLst>
                <a:cxn ang="0">
                  <a:pos x="528" y="0"/>
                </a:cxn>
                <a:cxn ang="0">
                  <a:pos x="0" y="374"/>
                </a:cxn>
              </a:cxnLst>
              <a:rect l="0" t="0" r="r" b="b"/>
              <a:pathLst>
                <a:path w="528" h="374">
                  <a:moveTo>
                    <a:pt x="528" y="0"/>
                  </a:moveTo>
                  <a:lnTo>
                    <a:pt x="0" y="374"/>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3200"/>
            </a:p>
          </p:txBody>
        </p:sp>
        <p:sp>
          <p:nvSpPr>
            <p:cNvPr id="87108" name="Rectangle 68"/>
            <p:cNvSpPr>
              <a:spLocks noChangeArrowheads="1"/>
            </p:cNvSpPr>
            <p:nvPr/>
          </p:nvSpPr>
          <p:spPr bwMode="auto">
            <a:xfrm>
              <a:off x="8639" y="13680"/>
              <a:ext cx="1080"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Arial" pitchFamily="34" charset="0"/>
                  <a:cs typeface="Arial" pitchFamily="34" charset="0"/>
                </a:rPr>
                <a:t> Molten metal</a:t>
              </a:r>
              <a:endParaRPr kumimoji="0" lang="en-US" sz="3200" b="0" i="0" u="none" strike="noStrike" cap="none" normalizeH="0" baseline="0" smtClean="0">
                <a:ln>
                  <a:noFill/>
                </a:ln>
                <a:solidFill>
                  <a:schemeClr val="tx1"/>
                </a:solidFill>
                <a:effectLst/>
                <a:latin typeface="Arial" pitchFamily="34" charset="0"/>
                <a:cs typeface="Arial" pitchFamily="34" charset="0"/>
              </a:endParaRPr>
            </a:p>
          </p:txBody>
        </p:sp>
        <p:sp>
          <p:nvSpPr>
            <p:cNvPr id="87109" name="Freeform 69"/>
            <p:cNvSpPr>
              <a:spLocks/>
            </p:cNvSpPr>
            <p:nvPr/>
          </p:nvSpPr>
          <p:spPr bwMode="auto">
            <a:xfrm>
              <a:off x="8102" y="13713"/>
              <a:ext cx="568" cy="377"/>
            </a:xfrm>
            <a:custGeom>
              <a:avLst/>
              <a:gdLst/>
              <a:ahLst/>
              <a:cxnLst>
                <a:cxn ang="0">
                  <a:pos x="568" y="0"/>
                </a:cxn>
                <a:cxn ang="0">
                  <a:pos x="0" y="377"/>
                </a:cxn>
              </a:cxnLst>
              <a:rect l="0" t="0" r="r" b="b"/>
              <a:pathLst>
                <a:path w="568" h="377">
                  <a:moveTo>
                    <a:pt x="568" y="0"/>
                  </a:moveTo>
                  <a:lnTo>
                    <a:pt x="0" y="377"/>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3200"/>
            </a:p>
          </p:txBody>
        </p:sp>
        <p:sp>
          <p:nvSpPr>
            <p:cNvPr id="87110" name="Freeform 70"/>
            <p:cNvSpPr>
              <a:spLocks/>
            </p:cNvSpPr>
            <p:nvPr/>
          </p:nvSpPr>
          <p:spPr bwMode="auto">
            <a:xfrm>
              <a:off x="7559" y="13177"/>
              <a:ext cx="360" cy="1026"/>
            </a:xfrm>
            <a:custGeom>
              <a:avLst/>
              <a:gdLst/>
              <a:ahLst/>
              <a:cxnLst>
                <a:cxn ang="0">
                  <a:pos x="0" y="1080"/>
                </a:cxn>
                <a:cxn ang="0">
                  <a:pos x="0" y="0"/>
                </a:cxn>
                <a:cxn ang="0">
                  <a:pos x="360" y="0"/>
                </a:cxn>
              </a:cxnLst>
              <a:rect l="0" t="0" r="r" b="b"/>
              <a:pathLst>
                <a:path w="360" h="1080">
                  <a:moveTo>
                    <a:pt x="0" y="1080"/>
                  </a:moveTo>
                  <a:lnTo>
                    <a:pt x="0" y="0"/>
                  </a:lnTo>
                  <a:lnTo>
                    <a:pt x="36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111" name="Freeform 71"/>
            <p:cNvSpPr>
              <a:spLocks/>
            </p:cNvSpPr>
            <p:nvPr/>
          </p:nvSpPr>
          <p:spPr bwMode="auto">
            <a:xfrm>
              <a:off x="8459" y="13310"/>
              <a:ext cx="6" cy="856"/>
            </a:xfrm>
            <a:custGeom>
              <a:avLst/>
              <a:gdLst/>
              <a:ahLst/>
              <a:cxnLst>
                <a:cxn ang="0">
                  <a:pos x="0" y="910"/>
                </a:cxn>
                <a:cxn ang="0">
                  <a:pos x="6" y="0"/>
                </a:cxn>
              </a:cxnLst>
              <a:rect l="0" t="0" r="r" b="b"/>
              <a:pathLst>
                <a:path w="6" h="910">
                  <a:moveTo>
                    <a:pt x="0" y="910"/>
                  </a:moveTo>
                  <a:lnTo>
                    <a:pt x="6"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112" name="Line 72"/>
            <p:cNvSpPr>
              <a:spLocks noChangeShapeType="1"/>
            </p:cNvSpPr>
            <p:nvPr/>
          </p:nvSpPr>
          <p:spPr bwMode="auto">
            <a:xfrm>
              <a:off x="8099" y="13177"/>
              <a:ext cx="72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113" name="Line 73"/>
            <p:cNvSpPr>
              <a:spLocks noChangeShapeType="1"/>
            </p:cNvSpPr>
            <p:nvPr/>
          </p:nvSpPr>
          <p:spPr bwMode="auto">
            <a:xfrm>
              <a:off x="8459" y="13307"/>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87114" name="AutoShape 74"/>
            <p:cNvSpPr>
              <a:spLocks noChangeArrowheads="1"/>
            </p:cNvSpPr>
            <p:nvPr/>
          </p:nvSpPr>
          <p:spPr bwMode="auto">
            <a:xfrm>
              <a:off x="8999" y="13177"/>
              <a:ext cx="360" cy="180"/>
            </a:xfrm>
            <a:prstGeom prst="leftArrow">
              <a:avLst>
                <a:gd name="adj1" fmla="val 50000"/>
                <a:gd name="adj2" fmla="val 5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200"/>
            </a:p>
          </p:txBody>
        </p:sp>
        <p:sp>
          <p:nvSpPr>
            <p:cNvPr id="87115" name="Rectangle 75"/>
            <p:cNvSpPr>
              <a:spLocks noChangeArrowheads="1"/>
            </p:cNvSpPr>
            <p:nvPr/>
          </p:nvSpPr>
          <p:spPr bwMode="auto">
            <a:xfrm>
              <a:off x="9539" y="13140"/>
              <a:ext cx="720" cy="36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Arial" pitchFamily="34" charset="0"/>
                  <a:cs typeface="Arial" pitchFamily="34" charset="0"/>
                </a:rPr>
                <a:t> Inert gas</a:t>
              </a:r>
              <a:endParaRPr kumimoji="0" lang="en-US" sz="3200" b="0" i="0" u="none" strike="noStrike" cap="none" normalizeH="0" baseline="0" smtClean="0">
                <a:ln>
                  <a:noFill/>
                </a:ln>
                <a:solidFill>
                  <a:schemeClr val="tx1"/>
                </a:solidFill>
                <a:effectLst/>
                <a:latin typeface="Arial" pitchFamily="34" charset="0"/>
                <a:cs typeface="Arial" pitchFamily="34" charset="0"/>
              </a:endParaRPr>
            </a:p>
          </p:txBody>
        </p:sp>
        <p:sp>
          <p:nvSpPr>
            <p:cNvPr id="87116" name="Freeform 76"/>
            <p:cNvSpPr>
              <a:spLocks/>
            </p:cNvSpPr>
            <p:nvPr/>
          </p:nvSpPr>
          <p:spPr bwMode="auto">
            <a:xfrm>
              <a:off x="7281" y="14011"/>
              <a:ext cx="445" cy="277"/>
            </a:xfrm>
            <a:custGeom>
              <a:avLst/>
              <a:gdLst/>
              <a:ahLst/>
              <a:cxnLst>
                <a:cxn ang="0">
                  <a:pos x="445" y="0"/>
                </a:cxn>
                <a:cxn ang="0">
                  <a:pos x="337" y="255"/>
                </a:cxn>
                <a:cxn ang="0">
                  <a:pos x="0" y="134"/>
                </a:cxn>
              </a:cxnLst>
              <a:rect l="0" t="0" r="r" b="b"/>
              <a:pathLst>
                <a:path w="445" h="277">
                  <a:moveTo>
                    <a:pt x="445" y="0"/>
                  </a:moveTo>
                  <a:cubicBezTo>
                    <a:pt x="427" y="42"/>
                    <a:pt x="411" y="233"/>
                    <a:pt x="337" y="255"/>
                  </a:cubicBezTo>
                  <a:cubicBezTo>
                    <a:pt x="263" y="277"/>
                    <a:pt x="70" y="159"/>
                    <a:pt x="0" y="134"/>
                  </a:cubicBezTo>
                </a:path>
              </a:pathLst>
            </a:custGeom>
            <a:noFill/>
            <a:ln w="9525">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3200"/>
            </a:p>
          </p:txBody>
        </p:sp>
        <p:sp>
          <p:nvSpPr>
            <p:cNvPr id="87117" name="Freeform 77"/>
            <p:cNvSpPr>
              <a:spLocks/>
            </p:cNvSpPr>
            <p:nvPr/>
          </p:nvSpPr>
          <p:spPr bwMode="auto">
            <a:xfrm flipH="1">
              <a:off x="8374" y="13999"/>
              <a:ext cx="445" cy="277"/>
            </a:xfrm>
            <a:custGeom>
              <a:avLst/>
              <a:gdLst/>
              <a:ahLst/>
              <a:cxnLst>
                <a:cxn ang="0">
                  <a:pos x="445" y="0"/>
                </a:cxn>
                <a:cxn ang="0">
                  <a:pos x="337" y="255"/>
                </a:cxn>
                <a:cxn ang="0">
                  <a:pos x="0" y="134"/>
                </a:cxn>
              </a:cxnLst>
              <a:rect l="0" t="0" r="r" b="b"/>
              <a:pathLst>
                <a:path w="445" h="277">
                  <a:moveTo>
                    <a:pt x="445" y="0"/>
                  </a:moveTo>
                  <a:cubicBezTo>
                    <a:pt x="427" y="42"/>
                    <a:pt x="411" y="233"/>
                    <a:pt x="337" y="255"/>
                  </a:cubicBezTo>
                  <a:cubicBezTo>
                    <a:pt x="263" y="277"/>
                    <a:pt x="70" y="159"/>
                    <a:pt x="0" y="134"/>
                  </a:cubicBezTo>
                </a:path>
              </a:pathLst>
            </a:custGeom>
            <a:noFill/>
            <a:ln w="9525">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3200"/>
            </a:p>
          </p:txBody>
        </p:sp>
      </p:grpSp>
      <p:pic>
        <p:nvPicPr>
          <p:cNvPr id="87121" name="Picture 81" descr="File:Gas arc welding (TIG &amp; MIG).PNG"/>
          <p:cNvPicPr>
            <a:picLocks noChangeAspect="1" noChangeArrowheads="1"/>
          </p:cNvPicPr>
          <p:nvPr/>
        </p:nvPicPr>
        <p:blipFill>
          <a:blip r:embed="rId3"/>
          <a:srcRect/>
          <a:stretch>
            <a:fillRect/>
          </a:stretch>
        </p:blipFill>
        <p:spPr bwMode="auto">
          <a:xfrm>
            <a:off x="4500561" y="3571876"/>
            <a:ext cx="3810025" cy="2786082"/>
          </a:xfrm>
          <a:prstGeom prst="rect">
            <a:avLst/>
          </a:prstGeom>
          <a:noFill/>
        </p:spPr>
      </p:pic>
      <p:pic>
        <p:nvPicPr>
          <p:cNvPr id="87123" name="Picture 83" descr="Certified Mig, Tig &amp; Arc Welding"/>
          <p:cNvPicPr>
            <a:picLocks noChangeAspect="1" noChangeArrowheads="1"/>
          </p:cNvPicPr>
          <p:nvPr/>
        </p:nvPicPr>
        <p:blipFill>
          <a:blip r:embed="rId4"/>
          <a:srcRect/>
          <a:stretch>
            <a:fillRect/>
          </a:stretch>
        </p:blipFill>
        <p:spPr bwMode="auto">
          <a:xfrm>
            <a:off x="1643042" y="5000636"/>
            <a:ext cx="1905000" cy="1419226"/>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17</a:t>
            </a:fld>
            <a:endParaRPr lang="en-US"/>
          </a:p>
        </p:txBody>
      </p:sp>
      <p:sp>
        <p:nvSpPr>
          <p:cNvPr id="10" name="Rectangle 2"/>
          <p:cNvSpPr txBox="1">
            <a:spLocks noChangeArrowheads="1"/>
          </p:cNvSpPr>
          <p:nvPr/>
        </p:nvSpPr>
        <p:spPr>
          <a:xfrm>
            <a:off x="214282" y="285728"/>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6.3 Fusion Welding</a:t>
            </a:r>
          </a:p>
          <a:p>
            <a:pPr>
              <a:spcBef>
                <a:spcPct val="0"/>
              </a:spcBef>
              <a:defRPr/>
            </a:pPr>
            <a:r>
              <a:rPr lang="en-US" sz="2000" b="1" dirty="0" smtClean="0">
                <a:solidFill>
                  <a:schemeClr val="tx1">
                    <a:tint val="75000"/>
                  </a:schemeClr>
                </a:solidFill>
              </a:rPr>
              <a:t>6.3.2 Arc welding processes</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2705" name="Rectangle 1"/>
          <p:cNvSpPr>
            <a:spLocks noChangeArrowheads="1"/>
          </p:cNvSpPr>
          <p:nvPr/>
        </p:nvSpPr>
        <p:spPr bwMode="auto">
          <a:xfrm>
            <a:off x="142844" y="1142984"/>
            <a:ext cx="3407856"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228600" lvl="0" indent="-228600" algn="justLow" fontAlgn="base">
              <a:spcBef>
                <a:spcPct val="0"/>
              </a:spcBef>
              <a:spcAft>
                <a:spcPct val="0"/>
              </a:spcAft>
              <a:tabLst>
                <a:tab pos="-1257300" algn="r"/>
                <a:tab pos="2636838" algn="ctr"/>
                <a:tab pos="5273675" algn="r"/>
              </a:tabLst>
            </a:pPr>
            <a:r>
              <a:rPr lang="en-US" sz="2000" i="1" u="sng" dirty="0" smtClean="0">
                <a:latin typeface="+mj-lt"/>
              </a:rPr>
              <a:t>5) </a:t>
            </a:r>
            <a:r>
              <a:rPr lang="en-US" sz="2000" i="1" u="sng" dirty="0" smtClean="0"/>
              <a:t>Gas tungsten-arc weld (TIG)</a:t>
            </a:r>
            <a:r>
              <a:rPr kumimoji="0" lang="en-US" altLang="ko-KR" sz="2000" b="0" i="1" u="sng" strike="noStrike" cap="none" normalizeH="0" baseline="0" dirty="0" smtClean="0">
                <a:ln>
                  <a:noFill/>
                </a:ln>
                <a:solidFill>
                  <a:schemeClr val="tx1"/>
                </a:solidFill>
                <a:effectLst/>
                <a:latin typeface="+mj-lt"/>
                <a:ea typeface="Batang"/>
                <a:cs typeface="Times New Roman" pitchFamily="18" charset="0"/>
              </a:rPr>
              <a:t>:</a:t>
            </a:r>
            <a:endParaRPr kumimoji="0" lang="en-US" altLang="ko-KR" sz="3200" b="0" i="1" u="none" strike="noStrike" cap="none" normalizeH="0" baseline="0" dirty="0" smtClean="0">
              <a:ln>
                <a:noFill/>
              </a:ln>
              <a:solidFill>
                <a:schemeClr val="tx1"/>
              </a:solidFill>
              <a:effectLst/>
              <a:latin typeface="+mj-lt"/>
              <a:cs typeface="Arial" pitchFamily="34" charset="0"/>
            </a:endParaRPr>
          </a:p>
        </p:txBody>
      </p:sp>
      <p:sp>
        <p:nvSpPr>
          <p:cNvPr id="72733" name="Text Box 29"/>
          <p:cNvSpPr txBox="1">
            <a:spLocks noChangeArrowheads="1"/>
          </p:cNvSpPr>
          <p:nvPr/>
        </p:nvSpPr>
        <p:spPr bwMode="auto">
          <a:xfrm>
            <a:off x="428596" y="1857364"/>
            <a:ext cx="3571900" cy="2857520"/>
          </a:xfrm>
          <a:prstGeom prst="rect">
            <a:avLst/>
          </a:prstGeom>
          <a:solidFill>
            <a:schemeClr val="bg1">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buFont typeface="Wingdings" pitchFamily="2" charset="2"/>
              <a:buChar char="q"/>
            </a:pPr>
            <a:r>
              <a:rPr lang="en-US" dirty="0" smtClean="0"/>
              <a:t>In TIG welding, is similar to MIG welding process, however, electrode is non-consumable type (Tungsten material)and filler metal supplied externally. </a:t>
            </a:r>
          </a:p>
          <a:p>
            <a:pPr>
              <a:buFont typeface="Wingdings" pitchFamily="2" charset="2"/>
              <a:buChar char="q"/>
            </a:pPr>
            <a:r>
              <a:rPr lang="en-US" dirty="0" smtClean="0"/>
              <a:t>Same shielding method  like MIG weld is also used.</a:t>
            </a:r>
          </a:p>
          <a:p>
            <a:r>
              <a:rPr lang="en-US" dirty="0" smtClean="0"/>
              <a:t>The process commonly called Tungsten-inert-gas process (TIG)</a:t>
            </a:r>
            <a:endParaRPr lang="en-US" dirty="0"/>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grpSp>
        <p:nvGrpSpPr>
          <p:cNvPr id="88066" name="Group 2"/>
          <p:cNvGrpSpPr>
            <a:grpSpLocks/>
          </p:cNvGrpSpPr>
          <p:nvPr/>
        </p:nvGrpSpPr>
        <p:grpSpPr bwMode="auto">
          <a:xfrm>
            <a:off x="4572000" y="1285860"/>
            <a:ext cx="3857970" cy="2286016"/>
            <a:chOff x="6659" y="2151"/>
            <a:chExt cx="4278" cy="2463"/>
          </a:xfrm>
        </p:grpSpPr>
        <p:sp>
          <p:nvSpPr>
            <p:cNvPr id="88067" name="Freeform 3" descr="Light downward diagonal"/>
            <p:cNvSpPr>
              <a:spLocks/>
            </p:cNvSpPr>
            <p:nvPr/>
          </p:nvSpPr>
          <p:spPr bwMode="auto">
            <a:xfrm>
              <a:off x="7192" y="4076"/>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68" name="Freeform 4" descr="Light downward diagonal"/>
            <p:cNvSpPr>
              <a:spLocks/>
            </p:cNvSpPr>
            <p:nvPr/>
          </p:nvSpPr>
          <p:spPr bwMode="auto">
            <a:xfrm flipH="1">
              <a:off x="8452" y="4074"/>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69" name="Text Box 5"/>
            <p:cNvSpPr txBox="1">
              <a:spLocks noChangeArrowheads="1"/>
            </p:cNvSpPr>
            <p:nvPr/>
          </p:nvSpPr>
          <p:spPr bwMode="auto">
            <a:xfrm>
              <a:off x="7559" y="4254"/>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600" b="0" i="1" u="none" strike="noStrike" cap="none" normalizeH="0" baseline="0" smtClean="0">
                  <a:ln>
                    <a:noFill/>
                  </a:ln>
                  <a:solidFill>
                    <a:schemeClr val="tx1"/>
                  </a:solidFill>
                  <a:effectLst/>
                  <a:latin typeface="Times New Roman" pitchFamily="18" charset="0"/>
                  <a:ea typeface="Batang" charset="-127"/>
                  <a:cs typeface="Arial" pitchFamily="34" charset="0"/>
                </a:rPr>
                <a:t> A</a:t>
              </a:r>
              <a:endParaRPr kumimoji="0" lang="en-US" sz="3600" b="0" i="0" u="none" strike="noStrike" cap="none" normalizeH="0" baseline="0" smtClean="0">
                <a:ln>
                  <a:noFill/>
                </a:ln>
                <a:solidFill>
                  <a:schemeClr val="tx1"/>
                </a:solidFill>
                <a:effectLst/>
                <a:latin typeface="Arial" pitchFamily="34" charset="0"/>
                <a:cs typeface="Arial" pitchFamily="34" charset="0"/>
              </a:endParaRPr>
            </a:p>
          </p:txBody>
        </p:sp>
        <p:sp>
          <p:nvSpPr>
            <p:cNvPr id="88070" name="Text Box 6"/>
            <p:cNvSpPr txBox="1">
              <a:spLocks noChangeArrowheads="1"/>
            </p:cNvSpPr>
            <p:nvPr/>
          </p:nvSpPr>
          <p:spPr bwMode="auto">
            <a:xfrm>
              <a:off x="8999" y="4217"/>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600" b="0" i="1" u="none" strike="noStrike" cap="none" normalizeH="0" baseline="0" smtClean="0">
                  <a:ln>
                    <a:noFill/>
                  </a:ln>
                  <a:solidFill>
                    <a:schemeClr val="tx1"/>
                  </a:solidFill>
                  <a:effectLst/>
                  <a:latin typeface="Times New Roman" pitchFamily="18" charset="0"/>
                  <a:ea typeface="Batang" charset="-127"/>
                  <a:cs typeface="Arial" pitchFamily="34" charset="0"/>
                </a:rPr>
                <a:t> B</a:t>
              </a:r>
              <a:endParaRPr kumimoji="0" lang="en-US" sz="3600" b="0" i="0" u="none" strike="noStrike" cap="none" normalizeH="0" baseline="0" smtClean="0">
                <a:ln>
                  <a:noFill/>
                </a:ln>
                <a:solidFill>
                  <a:schemeClr val="tx1"/>
                </a:solidFill>
                <a:effectLst/>
                <a:latin typeface="Arial" pitchFamily="34" charset="0"/>
                <a:cs typeface="Arial" pitchFamily="34" charset="0"/>
              </a:endParaRPr>
            </a:p>
          </p:txBody>
        </p:sp>
        <p:sp>
          <p:nvSpPr>
            <p:cNvPr id="88071" name="Rectangle 7"/>
            <p:cNvSpPr>
              <a:spLocks noChangeArrowheads="1"/>
            </p:cNvSpPr>
            <p:nvPr/>
          </p:nvSpPr>
          <p:spPr bwMode="auto">
            <a:xfrm>
              <a:off x="8357" y="2151"/>
              <a:ext cx="180" cy="16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72" name="Freeform 8"/>
            <p:cNvSpPr>
              <a:spLocks/>
            </p:cNvSpPr>
            <p:nvPr/>
          </p:nvSpPr>
          <p:spPr bwMode="auto">
            <a:xfrm>
              <a:off x="8280" y="4277"/>
              <a:ext cx="340" cy="337"/>
            </a:xfrm>
            <a:custGeom>
              <a:avLst/>
              <a:gdLst/>
              <a:ahLst/>
              <a:cxnLst>
                <a:cxn ang="0">
                  <a:pos x="340" y="80"/>
                </a:cxn>
                <a:cxn ang="0">
                  <a:pos x="179" y="337"/>
                </a:cxn>
                <a:cxn ang="0">
                  <a:pos x="0" y="90"/>
                </a:cxn>
                <a:cxn ang="0">
                  <a:pos x="80" y="10"/>
                </a:cxn>
                <a:cxn ang="0">
                  <a:pos x="170" y="0"/>
                </a:cxn>
                <a:cxn ang="0">
                  <a:pos x="270" y="10"/>
                </a:cxn>
                <a:cxn ang="0">
                  <a:pos x="340" y="80"/>
                </a:cxn>
              </a:cxnLst>
              <a:rect l="0" t="0" r="r" b="b"/>
              <a:pathLst>
                <a:path w="340" h="337">
                  <a:moveTo>
                    <a:pt x="340" y="80"/>
                  </a:moveTo>
                  <a:lnTo>
                    <a:pt x="179" y="337"/>
                  </a:lnTo>
                  <a:lnTo>
                    <a:pt x="0" y="90"/>
                  </a:lnTo>
                  <a:lnTo>
                    <a:pt x="80" y="10"/>
                  </a:lnTo>
                  <a:lnTo>
                    <a:pt x="170" y="0"/>
                  </a:lnTo>
                  <a:lnTo>
                    <a:pt x="270" y="10"/>
                  </a:lnTo>
                  <a:lnTo>
                    <a:pt x="340" y="8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73" name="Freeform 9"/>
            <p:cNvSpPr>
              <a:spLocks/>
            </p:cNvSpPr>
            <p:nvPr/>
          </p:nvSpPr>
          <p:spPr bwMode="auto">
            <a:xfrm>
              <a:off x="8280" y="3814"/>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600"/>
            </a:p>
          </p:txBody>
        </p:sp>
        <p:sp>
          <p:nvSpPr>
            <p:cNvPr id="88074" name="Freeform 10"/>
            <p:cNvSpPr>
              <a:spLocks/>
            </p:cNvSpPr>
            <p:nvPr/>
          </p:nvSpPr>
          <p:spPr bwMode="auto">
            <a:xfrm flipH="1">
              <a:off x="8520" y="3837"/>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600"/>
            </a:p>
          </p:txBody>
        </p:sp>
        <p:sp>
          <p:nvSpPr>
            <p:cNvPr id="88075" name="Line 11"/>
            <p:cNvSpPr>
              <a:spLocks noChangeShapeType="1"/>
            </p:cNvSpPr>
            <p:nvPr/>
          </p:nvSpPr>
          <p:spPr bwMode="auto">
            <a:xfrm>
              <a:off x="8459" y="3854"/>
              <a:ext cx="0" cy="36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76" name="Freeform 12"/>
            <p:cNvSpPr>
              <a:spLocks/>
            </p:cNvSpPr>
            <p:nvPr/>
          </p:nvSpPr>
          <p:spPr bwMode="auto">
            <a:xfrm>
              <a:off x="8210" y="3797"/>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600"/>
            </a:p>
          </p:txBody>
        </p:sp>
        <p:sp>
          <p:nvSpPr>
            <p:cNvPr id="88077" name="Freeform 13"/>
            <p:cNvSpPr>
              <a:spLocks/>
            </p:cNvSpPr>
            <p:nvPr/>
          </p:nvSpPr>
          <p:spPr bwMode="auto">
            <a:xfrm flipH="1">
              <a:off x="8609" y="3807"/>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3600"/>
            </a:p>
          </p:txBody>
        </p:sp>
        <p:sp>
          <p:nvSpPr>
            <p:cNvPr id="88078" name="Oval 14"/>
            <p:cNvSpPr>
              <a:spLocks noChangeAspect="1" noChangeArrowheads="1"/>
            </p:cNvSpPr>
            <p:nvPr/>
          </p:nvSpPr>
          <p:spPr bwMode="auto">
            <a:xfrm>
              <a:off x="8459" y="400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79" name="Oval 15"/>
            <p:cNvSpPr>
              <a:spLocks noChangeAspect="1" noChangeArrowheads="1"/>
            </p:cNvSpPr>
            <p:nvPr/>
          </p:nvSpPr>
          <p:spPr bwMode="auto">
            <a:xfrm>
              <a:off x="8489" y="4104"/>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80" name="Oval 16"/>
            <p:cNvSpPr>
              <a:spLocks noChangeAspect="1" noChangeArrowheads="1"/>
            </p:cNvSpPr>
            <p:nvPr/>
          </p:nvSpPr>
          <p:spPr bwMode="auto">
            <a:xfrm>
              <a:off x="8419" y="4188"/>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81" name="Freeform 17"/>
            <p:cNvSpPr>
              <a:spLocks/>
            </p:cNvSpPr>
            <p:nvPr/>
          </p:nvSpPr>
          <p:spPr bwMode="auto">
            <a:xfrm>
              <a:off x="6839" y="3317"/>
              <a:ext cx="451" cy="1120"/>
            </a:xfrm>
            <a:custGeom>
              <a:avLst/>
              <a:gdLst/>
              <a:ahLst/>
              <a:cxnLst>
                <a:cxn ang="0">
                  <a:pos x="451" y="1120"/>
                </a:cxn>
                <a:cxn ang="0">
                  <a:pos x="0" y="1117"/>
                </a:cxn>
                <a:cxn ang="0">
                  <a:pos x="0" y="0"/>
                </a:cxn>
              </a:cxnLst>
              <a:rect l="0" t="0" r="r" b="b"/>
              <a:pathLst>
                <a:path w="451" h="1120">
                  <a:moveTo>
                    <a:pt x="451" y="1120"/>
                  </a:moveTo>
                  <a:lnTo>
                    <a:pt x="0" y="1117"/>
                  </a:lnTo>
                  <a:lnTo>
                    <a:pt x="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82" name="Freeform 18"/>
            <p:cNvSpPr>
              <a:spLocks/>
            </p:cNvSpPr>
            <p:nvPr/>
          </p:nvSpPr>
          <p:spPr bwMode="auto">
            <a:xfrm>
              <a:off x="6839" y="2597"/>
              <a:ext cx="1521" cy="590"/>
            </a:xfrm>
            <a:custGeom>
              <a:avLst/>
              <a:gdLst/>
              <a:ahLst/>
              <a:cxnLst>
                <a:cxn ang="0">
                  <a:pos x="1521" y="0"/>
                </a:cxn>
                <a:cxn ang="0">
                  <a:pos x="0" y="0"/>
                </a:cxn>
                <a:cxn ang="0">
                  <a:pos x="11" y="590"/>
                </a:cxn>
              </a:cxnLst>
              <a:rect l="0" t="0" r="r" b="b"/>
              <a:pathLst>
                <a:path w="1521" h="590">
                  <a:moveTo>
                    <a:pt x="1521" y="0"/>
                  </a:moveTo>
                  <a:lnTo>
                    <a:pt x="0" y="0"/>
                  </a:lnTo>
                  <a:lnTo>
                    <a:pt x="11" y="5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83" name="Line 19"/>
            <p:cNvSpPr>
              <a:spLocks noChangeShapeType="1"/>
            </p:cNvSpPr>
            <p:nvPr/>
          </p:nvSpPr>
          <p:spPr bwMode="auto">
            <a:xfrm>
              <a:off x="6659" y="3174"/>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84" name="Line 20"/>
            <p:cNvSpPr>
              <a:spLocks noChangeShapeType="1"/>
            </p:cNvSpPr>
            <p:nvPr/>
          </p:nvSpPr>
          <p:spPr bwMode="auto">
            <a:xfrm>
              <a:off x="6659" y="3317"/>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85" name="Rectangle 21"/>
            <p:cNvSpPr>
              <a:spLocks noChangeArrowheads="1"/>
            </p:cNvSpPr>
            <p:nvPr/>
          </p:nvSpPr>
          <p:spPr bwMode="auto">
            <a:xfrm>
              <a:off x="9119" y="2160"/>
              <a:ext cx="1000" cy="39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smtClean="0">
                  <a:ln>
                    <a:noFill/>
                  </a:ln>
                  <a:solidFill>
                    <a:schemeClr val="tx1"/>
                  </a:solidFill>
                  <a:effectLst/>
                  <a:latin typeface="Times New Roman" pitchFamily="18" charset="0"/>
                  <a:ea typeface="Batang" charset="-127"/>
                  <a:cs typeface="Arial" pitchFamily="34" charset="0"/>
                </a:rPr>
                <a:t>Non-consumable Electrode</a:t>
              </a: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p:txBody>
        </p:sp>
        <p:sp>
          <p:nvSpPr>
            <p:cNvPr id="88086" name="Freeform 22"/>
            <p:cNvSpPr>
              <a:spLocks/>
            </p:cNvSpPr>
            <p:nvPr/>
          </p:nvSpPr>
          <p:spPr bwMode="auto">
            <a:xfrm>
              <a:off x="8539" y="2253"/>
              <a:ext cx="528" cy="374"/>
            </a:xfrm>
            <a:custGeom>
              <a:avLst/>
              <a:gdLst/>
              <a:ahLst/>
              <a:cxnLst>
                <a:cxn ang="0">
                  <a:pos x="528" y="0"/>
                </a:cxn>
                <a:cxn ang="0">
                  <a:pos x="0" y="374"/>
                </a:cxn>
              </a:cxnLst>
              <a:rect l="0" t="0" r="r" b="b"/>
              <a:pathLst>
                <a:path w="528" h="374">
                  <a:moveTo>
                    <a:pt x="528" y="0"/>
                  </a:moveTo>
                  <a:lnTo>
                    <a:pt x="0" y="374"/>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3600"/>
            </a:p>
          </p:txBody>
        </p:sp>
        <p:sp>
          <p:nvSpPr>
            <p:cNvPr id="88087" name="Rectangle 23"/>
            <p:cNvSpPr>
              <a:spLocks noChangeArrowheads="1"/>
            </p:cNvSpPr>
            <p:nvPr/>
          </p:nvSpPr>
          <p:spPr bwMode="auto">
            <a:xfrm>
              <a:off x="9539" y="3240"/>
              <a:ext cx="1080"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Arial" pitchFamily="34" charset="0"/>
                  <a:cs typeface="Arial" pitchFamily="34" charset="0"/>
                </a:rPr>
                <a:t> Filler wire</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88088" name="Freeform 24"/>
            <p:cNvSpPr>
              <a:spLocks/>
            </p:cNvSpPr>
            <p:nvPr/>
          </p:nvSpPr>
          <p:spPr bwMode="auto">
            <a:xfrm>
              <a:off x="8999" y="3420"/>
              <a:ext cx="928" cy="180"/>
            </a:xfrm>
            <a:custGeom>
              <a:avLst/>
              <a:gdLst/>
              <a:ahLst/>
              <a:cxnLst>
                <a:cxn ang="0">
                  <a:pos x="568" y="0"/>
                </a:cxn>
                <a:cxn ang="0">
                  <a:pos x="0" y="377"/>
                </a:cxn>
              </a:cxnLst>
              <a:rect l="0" t="0" r="r" b="b"/>
              <a:pathLst>
                <a:path w="568" h="377">
                  <a:moveTo>
                    <a:pt x="568" y="0"/>
                  </a:moveTo>
                  <a:lnTo>
                    <a:pt x="0" y="377"/>
                  </a:lnTo>
                </a:path>
              </a:pathLst>
            </a:custGeom>
            <a:noFill/>
            <a:ln w="12700" cmpd="sng">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3600"/>
            </a:p>
          </p:txBody>
        </p:sp>
        <p:sp>
          <p:nvSpPr>
            <p:cNvPr id="88089" name="Freeform 25"/>
            <p:cNvSpPr>
              <a:spLocks/>
            </p:cNvSpPr>
            <p:nvPr/>
          </p:nvSpPr>
          <p:spPr bwMode="auto">
            <a:xfrm>
              <a:off x="7999" y="2954"/>
              <a:ext cx="360" cy="1026"/>
            </a:xfrm>
            <a:custGeom>
              <a:avLst/>
              <a:gdLst/>
              <a:ahLst/>
              <a:cxnLst>
                <a:cxn ang="0">
                  <a:pos x="0" y="1080"/>
                </a:cxn>
                <a:cxn ang="0">
                  <a:pos x="0" y="0"/>
                </a:cxn>
                <a:cxn ang="0">
                  <a:pos x="360" y="0"/>
                </a:cxn>
              </a:cxnLst>
              <a:rect l="0" t="0" r="r" b="b"/>
              <a:pathLst>
                <a:path w="360" h="1080">
                  <a:moveTo>
                    <a:pt x="0" y="1080"/>
                  </a:moveTo>
                  <a:lnTo>
                    <a:pt x="0" y="0"/>
                  </a:lnTo>
                  <a:lnTo>
                    <a:pt x="36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90" name="Freeform 26"/>
            <p:cNvSpPr>
              <a:spLocks/>
            </p:cNvSpPr>
            <p:nvPr/>
          </p:nvSpPr>
          <p:spPr bwMode="auto">
            <a:xfrm>
              <a:off x="8899" y="3087"/>
              <a:ext cx="6" cy="856"/>
            </a:xfrm>
            <a:custGeom>
              <a:avLst/>
              <a:gdLst/>
              <a:ahLst/>
              <a:cxnLst>
                <a:cxn ang="0">
                  <a:pos x="0" y="910"/>
                </a:cxn>
                <a:cxn ang="0">
                  <a:pos x="6" y="0"/>
                </a:cxn>
              </a:cxnLst>
              <a:rect l="0" t="0" r="r" b="b"/>
              <a:pathLst>
                <a:path w="6" h="910">
                  <a:moveTo>
                    <a:pt x="0" y="910"/>
                  </a:moveTo>
                  <a:lnTo>
                    <a:pt x="6"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91" name="Line 27"/>
            <p:cNvSpPr>
              <a:spLocks noChangeShapeType="1"/>
            </p:cNvSpPr>
            <p:nvPr/>
          </p:nvSpPr>
          <p:spPr bwMode="auto">
            <a:xfrm>
              <a:off x="8539" y="2954"/>
              <a:ext cx="72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92" name="Line 28"/>
            <p:cNvSpPr>
              <a:spLocks noChangeShapeType="1"/>
            </p:cNvSpPr>
            <p:nvPr/>
          </p:nvSpPr>
          <p:spPr bwMode="auto">
            <a:xfrm>
              <a:off x="8899" y="3084"/>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93" name="AutoShape 29"/>
            <p:cNvSpPr>
              <a:spLocks noChangeArrowheads="1"/>
            </p:cNvSpPr>
            <p:nvPr/>
          </p:nvSpPr>
          <p:spPr bwMode="auto">
            <a:xfrm>
              <a:off x="9439" y="2954"/>
              <a:ext cx="360" cy="180"/>
            </a:xfrm>
            <a:prstGeom prst="leftArrow">
              <a:avLst>
                <a:gd name="adj1" fmla="val 50000"/>
                <a:gd name="adj2" fmla="val 5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600"/>
            </a:p>
          </p:txBody>
        </p:sp>
        <p:sp>
          <p:nvSpPr>
            <p:cNvPr id="88094" name="Rectangle 30"/>
            <p:cNvSpPr>
              <a:spLocks noChangeArrowheads="1"/>
            </p:cNvSpPr>
            <p:nvPr/>
          </p:nvSpPr>
          <p:spPr bwMode="auto">
            <a:xfrm>
              <a:off x="9979" y="2921"/>
              <a:ext cx="958" cy="3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Arial" pitchFamily="34" charset="0"/>
                  <a:cs typeface="Arial" pitchFamily="34" charset="0"/>
                </a:rPr>
                <a:t> Inert gas</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88095" name="Freeform 31"/>
            <p:cNvSpPr>
              <a:spLocks/>
            </p:cNvSpPr>
            <p:nvPr/>
          </p:nvSpPr>
          <p:spPr bwMode="auto">
            <a:xfrm>
              <a:off x="7721" y="3788"/>
              <a:ext cx="445" cy="277"/>
            </a:xfrm>
            <a:custGeom>
              <a:avLst/>
              <a:gdLst/>
              <a:ahLst/>
              <a:cxnLst>
                <a:cxn ang="0">
                  <a:pos x="445" y="0"/>
                </a:cxn>
                <a:cxn ang="0">
                  <a:pos x="337" y="255"/>
                </a:cxn>
                <a:cxn ang="0">
                  <a:pos x="0" y="134"/>
                </a:cxn>
              </a:cxnLst>
              <a:rect l="0" t="0" r="r" b="b"/>
              <a:pathLst>
                <a:path w="445" h="277">
                  <a:moveTo>
                    <a:pt x="445" y="0"/>
                  </a:moveTo>
                  <a:cubicBezTo>
                    <a:pt x="427" y="42"/>
                    <a:pt x="411" y="233"/>
                    <a:pt x="337" y="255"/>
                  </a:cubicBezTo>
                  <a:cubicBezTo>
                    <a:pt x="263" y="277"/>
                    <a:pt x="70" y="159"/>
                    <a:pt x="0" y="134"/>
                  </a:cubicBezTo>
                </a:path>
              </a:pathLst>
            </a:custGeom>
            <a:noFill/>
            <a:ln w="9525">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3600"/>
            </a:p>
          </p:txBody>
        </p:sp>
        <p:sp>
          <p:nvSpPr>
            <p:cNvPr id="88096" name="Freeform 32"/>
            <p:cNvSpPr>
              <a:spLocks/>
            </p:cNvSpPr>
            <p:nvPr/>
          </p:nvSpPr>
          <p:spPr bwMode="auto">
            <a:xfrm flipH="1">
              <a:off x="8814" y="3776"/>
              <a:ext cx="445" cy="277"/>
            </a:xfrm>
            <a:custGeom>
              <a:avLst/>
              <a:gdLst/>
              <a:ahLst/>
              <a:cxnLst>
                <a:cxn ang="0">
                  <a:pos x="445" y="0"/>
                </a:cxn>
                <a:cxn ang="0">
                  <a:pos x="337" y="255"/>
                </a:cxn>
                <a:cxn ang="0">
                  <a:pos x="0" y="134"/>
                </a:cxn>
              </a:cxnLst>
              <a:rect l="0" t="0" r="r" b="b"/>
              <a:pathLst>
                <a:path w="445" h="277">
                  <a:moveTo>
                    <a:pt x="445" y="0"/>
                  </a:moveTo>
                  <a:cubicBezTo>
                    <a:pt x="427" y="42"/>
                    <a:pt x="411" y="233"/>
                    <a:pt x="337" y="255"/>
                  </a:cubicBezTo>
                  <a:cubicBezTo>
                    <a:pt x="263" y="277"/>
                    <a:pt x="70" y="159"/>
                    <a:pt x="0" y="134"/>
                  </a:cubicBezTo>
                </a:path>
              </a:pathLst>
            </a:custGeom>
            <a:noFill/>
            <a:ln w="9525">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3600"/>
            </a:p>
          </p:txBody>
        </p:sp>
        <p:sp>
          <p:nvSpPr>
            <p:cNvPr id="88097" name="Rectangle 33"/>
            <p:cNvSpPr>
              <a:spLocks noChangeArrowheads="1"/>
            </p:cNvSpPr>
            <p:nvPr/>
          </p:nvSpPr>
          <p:spPr bwMode="auto">
            <a:xfrm rot="-2537774">
              <a:off x="8371" y="3564"/>
              <a:ext cx="1260" cy="68"/>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600"/>
            </a:p>
          </p:txBody>
        </p:sp>
      </p:grpSp>
      <p:pic>
        <p:nvPicPr>
          <p:cNvPr id="88099" name="Picture 35" descr="http://i5.photobucket.com/albums/y178/duffman1278/S13%20Kit%20build/DSC_8531.jpg"/>
          <p:cNvPicPr>
            <a:picLocks noChangeAspect="1" noChangeArrowheads="1"/>
          </p:cNvPicPr>
          <p:nvPr/>
        </p:nvPicPr>
        <p:blipFill>
          <a:blip r:embed="rId3"/>
          <a:srcRect/>
          <a:stretch>
            <a:fillRect/>
          </a:stretch>
        </p:blipFill>
        <p:spPr bwMode="auto">
          <a:xfrm>
            <a:off x="4500562" y="3714752"/>
            <a:ext cx="3317239" cy="2205008"/>
          </a:xfrm>
          <a:prstGeom prst="rect">
            <a:avLst/>
          </a:prstGeom>
          <a:noFill/>
        </p:spPr>
      </p:pic>
      <p:sp>
        <p:nvSpPr>
          <p:cNvPr id="83" name="TextBox 82"/>
          <p:cNvSpPr txBox="1"/>
          <p:nvPr/>
        </p:nvSpPr>
        <p:spPr>
          <a:xfrm>
            <a:off x="4286248" y="6072206"/>
            <a:ext cx="4000528" cy="369332"/>
          </a:xfrm>
          <a:prstGeom prst="rect">
            <a:avLst/>
          </a:prstGeom>
          <a:noFill/>
        </p:spPr>
        <p:txBody>
          <a:bodyPr wrap="square" rtlCol="0">
            <a:spAutoFit/>
          </a:bodyPr>
          <a:lstStyle/>
          <a:p>
            <a:r>
              <a:rPr lang="en-US" dirty="0" smtClean="0"/>
              <a:t>Stainless-steel TIG welding without filler</a:t>
            </a:r>
            <a:endParaRPr lang="en-US" dirty="0"/>
          </a:p>
        </p:txBody>
      </p:sp>
      <p:pic>
        <p:nvPicPr>
          <p:cNvPr id="88101" name="Picture 37" descr="tig welding carbon steel"/>
          <p:cNvPicPr>
            <a:picLocks noChangeAspect="1" noChangeArrowheads="1"/>
          </p:cNvPicPr>
          <p:nvPr/>
        </p:nvPicPr>
        <p:blipFill>
          <a:blip r:embed="rId4"/>
          <a:srcRect/>
          <a:stretch>
            <a:fillRect/>
          </a:stretch>
        </p:blipFill>
        <p:spPr bwMode="auto">
          <a:xfrm>
            <a:off x="357158" y="4926710"/>
            <a:ext cx="1785950" cy="1724366"/>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18</a:t>
            </a:fld>
            <a:endParaRPr lang="en-US"/>
          </a:p>
        </p:txBody>
      </p:sp>
      <p:sp>
        <p:nvSpPr>
          <p:cNvPr id="10" name="Rectangle 2"/>
          <p:cNvSpPr txBox="1">
            <a:spLocks noChangeArrowheads="1"/>
          </p:cNvSpPr>
          <p:nvPr/>
        </p:nvSpPr>
        <p:spPr>
          <a:xfrm>
            <a:off x="214282" y="285728"/>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6.3 Fusion Welding</a:t>
            </a:r>
          </a:p>
          <a:p>
            <a:pPr>
              <a:spcBef>
                <a:spcPct val="0"/>
              </a:spcBef>
              <a:defRPr/>
            </a:pPr>
            <a:r>
              <a:rPr lang="en-US" sz="2000" b="1" dirty="0" smtClean="0">
                <a:solidFill>
                  <a:schemeClr val="tx1">
                    <a:tint val="75000"/>
                  </a:schemeClr>
                </a:solidFill>
              </a:rPr>
              <a:t>6.3.3 Fusion welding based on chemical energy (gas welding)</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49" name="Rectangle 48"/>
          <p:cNvSpPr/>
          <p:nvPr/>
        </p:nvSpPr>
        <p:spPr>
          <a:xfrm>
            <a:off x="285720" y="1071546"/>
            <a:ext cx="8072494" cy="923330"/>
          </a:xfrm>
          <a:prstGeom prst="rect">
            <a:avLst/>
          </a:prstGeom>
        </p:spPr>
        <p:txBody>
          <a:bodyPr wrap="square">
            <a:spAutoFit/>
          </a:bodyPr>
          <a:lstStyle/>
          <a:p>
            <a:pPr>
              <a:buFont typeface="Wingdings" pitchFamily="2" charset="2"/>
              <a:buChar char="q"/>
            </a:pPr>
            <a:r>
              <a:rPr lang="en-US" dirty="0" smtClean="0"/>
              <a:t>The thermal energy necessary for fusion welding is established through chemical energy by the  combustion of Oxygen and Acetylene in special Oxyacetylene torch.</a:t>
            </a:r>
          </a:p>
          <a:p>
            <a:endParaRPr lang="en-US" dirty="0"/>
          </a:p>
        </p:txBody>
      </p:sp>
      <p:grpSp>
        <p:nvGrpSpPr>
          <p:cNvPr id="91139" name="Group 3"/>
          <p:cNvGrpSpPr>
            <a:grpSpLocks/>
          </p:cNvGrpSpPr>
          <p:nvPr/>
        </p:nvGrpSpPr>
        <p:grpSpPr bwMode="auto">
          <a:xfrm>
            <a:off x="500034" y="1928802"/>
            <a:ext cx="6747384" cy="2489200"/>
            <a:chOff x="2699" y="5940"/>
            <a:chExt cx="10382" cy="3920"/>
          </a:xfrm>
        </p:grpSpPr>
        <p:sp>
          <p:nvSpPr>
            <p:cNvPr id="91140" name="Rectangle 4"/>
            <p:cNvSpPr>
              <a:spLocks noChangeArrowheads="1"/>
            </p:cNvSpPr>
            <p:nvPr/>
          </p:nvSpPr>
          <p:spPr bwMode="auto">
            <a:xfrm>
              <a:off x="8999" y="7920"/>
              <a:ext cx="108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altLang="ko-KR" b="0" i="0" u="none" strike="noStrike" cap="none" normalizeH="0" baseline="0" dirty="0" smtClean="0">
                  <a:ln>
                    <a:noFill/>
                  </a:ln>
                  <a:solidFill>
                    <a:schemeClr val="tx1"/>
                  </a:solidFill>
                  <a:effectLst/>
                  <a:latin typeface="Times New Roman" pitchFamily="18" charset="0"/>
                  <a:ea typeface="Batang" charset="-127"/>
                  <a:cs typeface="Arial" pitchFamily="34" charset="0"/>
                </a:rPr>
                <a:t>Filler</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91141" name="Group 5"/>
            <p:cNvGrpSpPr>
              <a:grpSpLocks/>
            </p:cNvGrpSpPr>
            <p:nvPr/>
          </p:nvGrpSpPr>
          <p:grpSpPr bwMode="auto">
            <a:xfrm>
              <a:off x="3857" y="6623"/>
              <a:ext cx="6402" cy="3237"/>
              <a:chOff x="2456" y="6660"/>
              <a:chExt cx="6402" cy="3237"/>
            </a:xfrm>
          </p:grpSpPr>
          <p:grpSp>
            <p:nvGrpSpPr>
              <p:cNvPr id="91142" name="Group 6"/>
              <p:cNvGrpSpPr>
                <a:grpSpLocks/>
              </p:cNvGrpSpPr>
              <p:nvPr/>
            </p:nvGrpSpPr>
            <p:grpSpPr bwMode="auto">
              <a:xfrm>
                <a:off x="5969" y="8810"/>
                <a:ext cx="2889" cy="1087"/>
                <a:chOff x="960" y="8790"/>
                <a:chExt cx="2889" cy="1087"/>
              </a:xfrm>
            </p:grpSpPr>
            <p:sp>
              <p:nvSpPr>
                <p:cNvPr id="91143" name="Freeform 7" descr="Light downward diagonal"/>
                <p:cNvSpPr>
                  <a:spLocks/>
                </p:cNvSpPr>
                <p:nvPr/>
              </p:nvSpPr>
              <p:spPr bwMode="auto">
                <a:xfrm>
                  <a:off x="960" y="9334"/>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44" name="Freeform 8" descr="Light downward diagonal"/>
                <p:cNvSpPr>
                  <a:spLocks/>
                </p:cNvSpPr>
                <p:nvPr/>
              </p:nvSpPr>
              <p:spPr bwMode="auto">
                <a:xfrm flipH="1">
                  <a:off x="2220" y="9332"/>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45" name="Text Box 9"/>
                <p:cNvSpPr txBox="1">
                  <a:spLocks noChangeArrowheads="1"/>
                </p:cNvSpPr>
                <p:nvPr/>
              </p:nvSpPr>
              <p:spPr bwMode="auto">
                <a:xfrm>
                  <a:off x="1439" y="9540"/>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1" u="none" strike="noStrike" cap="none" normalizeH="0" baseline="0" smtClean="0">
                      <a:ln>
                        <a:noFill/>
                      </a:ln>
                      <a:solidFill>
                        <a:schemeClr val="tx1"/>
                      </a:solidFill>
                      <a:effectLst/>
                      <a:latin typeface="Times New Roman" pitchFamily="18" charset="0"/>
                      <a:ea typeface="Batang" charset="-127"/>
                      <a:cs typeface="Arial" pitchFamily="34" charset="0"/>
                    </a:rPr>
                    <a:t> A</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1146" name="Text Box 10"/>
                <p:cNvSpPr txBox="1">
                  <a:spLocks noChangeArrowheads="1"/>
                </p:cNvSpPr>
                <p:nvPr/>
              </p:nvSpPr>
              <p:spPr bwMode="auto">
                <a:xfrm>
                  <a:off x="2767" y="9475"/>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1" u="none" strike="noStrike" cap="none" normalizeH="0" baseline="0" smtClean="0">
                      <a:ln>
                        <a:noFill/>
                      </a:ln>
                      <a:solidFill>
                        <a:schemeClr val="tx1"/>
                      </a:solidFill>
                      <a:effectLst/>
                      <a:latin typeface="Times New Roman" pitchFamily="18" charset="0"/>
                      <a:ea typeface="Batang" charset="-127"/>
                      <a:cs typeface="Arial" pitchFamily="34" charset="0"/>
                    </a:rPr>
                    <a:t> B</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1147" name="Rectangle 11"/>
                <p:cNvSpPr>
                  <a:spLocks noChangeArrowheads="1"/>
                </p:cNvSpPr>
                <p:nvPr/>
              </p:nvSpPr>
              <p:spPr bwMode="auto">
                <a:xfrm rot="3162394">
                  <a:off x="3005" y="8014"/>
                  <a:ext cx="68" cy="1620"/>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48" name="Freeform 12"/>
                <p:cNvSpPr>
                  <a:spLocks/>
                </p:cNvSpPr>
                <p:nvPr/>
              </p:nvSpPr>
              <p:spPr bwMode="auto">
                <a:xfrm>
                  <a:off x="2031" y="9540"/>
                  <a:ext cx="340" cy="337"/>
                </a:xfrm>
                <a:custGeom>
                  <a:avLst/>
                  <a:gdLst/>
                  <a:ahLst/>
                  <a:cxnLst>
                    <a:cxn ang="0">
                      <a:pos x="340" y="80"/>
                    </a:cxn>
                    <a:cxn ang="0">
                      <a:pos x="179" y="337"/>
                    </a:cxn>
                    <a:cxn ang="0">
                      <a:pos x="0" y="90"/>
                    </a:cxn>
                    <a:cxn ang="0">
                      <a:pos x="80" y="10"/>
                    </a:cxn>
                    <a:cxn ang="0">
                      <a:pos x="170" y="0"/>
                    </a:cxn>
                    <a:cxn ang="0">
                      <a:pos x="270" y="10"/>
                    </a:cxn>
                    <a:cxn ang="0">
                      <a:pos x="340" y="80"/>
                    </a:cxn>
                  </a:cxnLst>
                  <a:rect l="0" t="0" r="r" b="b"/>
                  <a:pathLst>
                    <a:path w="340" h="337">
                      <a:moveTo>
                        <a:pt x="340" y="80"/>
                      </a:moveTo>
                      <a:lnTo>
                        <a:pt x="179" y="337"/>
                      </a:lnTo>
                      <a:lnTo>
                        <a:pt x="0" y="90"/>
                      </a:lnTo>
                      <a:lnTo>
                        <a:pt x="80" y="10"/>
                      </a:lnTo>
                      <a:lnTo>
                        <a:pt x="170" y="0"/>
                      </a:lnTo>
                      <a:lnTo>
                        <a:pt x="270" y="10"/>
                      </a:lnTo>
                      <a:lnTo>
                        <a:pt x="340" y="8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49" name="Freeform 13"/>
                <p:cNvSpPr>
                  <a:spLocks/>
                </p:cNvSpPr>
                <p:nvPr/>
              </p:nvSpPr>
              <p:spPr bwMode="auto">
                <a:xfrm flipH="1">
                  <a:off x="2288" y="9080"/>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2800"/>
                </a:p>
              </p:txBody>
            </p:sp>
            <p:sp>
              <p:nvSpPr>
                <p:cNvPr id="91150" name="Line 14"/>
                <p:cNvSpPr>
                  <a:spLocks noChangeShapeType="1"/>
                </p:cNvSpPr>
                <p:nvPr/>
              </p:nvSpPr>
              <p:spPr bwMode="auto">
                <a:xfrm>
                  <a:off x="2227" y="9097"/>
                  <a:ext cx="0" cy="36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51" name="Freeform 15"/>
                <p:cNvSpPr>
                  <a:spLocks/>
                </p:cNvSpPr>
                <p:nvPr/>
              </p:nvSpPr>
              <p:spPr bwMode="auto">
                <a:xfrm>
                  <a:off x="2018" y="9158"/>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2800"/>
                </a:p>
              </p:txBody>
            </p:sp>
            <p:sp>
              <p:nvSpPr>
                <p:cNvPr id="91152" name="Oval 16"/>
                <p:cNvSpPr>
                  <a:spLocks noChangeAspect="1" noChangeArrowheads="1"/>
                </p:cNvSpPr>
                <p:nvPr/>
              </p:nvSpPr>
              <p:spPr bwMode="auto">
                <a:xfrm>
                  <a:off x="2339" y="954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53" name="Oval 17"/>
                <p:cNvSpPr>
                  <a:spLocks noChangeAspect="1" noChangeArrowheads="1"/>
                </p:cNvSpPr>
                <p:nvPr/>
              </p:nvSpPr>
              <p:spPr bwMode="auto">
                <a:xfrm>
                  <a:off x="2159" y="936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54" name="Oval 18"/>
                <p:cNvSpPr>
                  <a:spLocks noChangeAspect="1" noChangeArrowheads="1"/>
                </p:cNvSpPr>
                <p:nvPr/>
              </p:nvSpPr>
              <p:spPr bwMode="auto">
                <a:xfrm>
                  <a:off x="2327" y="934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55" name="Oval 19"/>
                <p:cNvSpPr>
                  <a:spLocks noChangeAspect="1" noChangeArrowheads="1"/>
                </p:cNvSpPr>
                <p:nvPr/>
              </p:nvSpPr>
              <p:spPr bwMode="auto">
                <a:xfrm>
                  <a:off x="2269" y="9468"/>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grpSp>
          <p:grpSp>
            <p:nvGrpSpPr>
              <p:cNvPr id="91156" name="Group 20"/>
              <p:cNvGrpSpPr>
                <a:grpSpLocks/>
              </p:cNvGrpSpPr>
              <p:nvPr/>
            </p:nvGrpSpPr>
            <p:grpSpPr bwMode="auto">
              <a:xfrm>
                <a:off x="4079" y="6813"/>
                <a:ext cx="3120" cy="2727"/>
                <a:chOff x="4079" y="6813"/>
                <a:chExt cx="3120" cy="2727"/>
              </a:xfrm>
            </p:grpSpPr>
            <p:grpSp>
              <p:nvGrpSpPr>
                <p:cNvPr id="91157" name="Group 21"/>
                <p:cNvGrpSpPr>
                  <a:grpSpLocks/>
                </p:cNvGrpSpPr>
                <p:nvPr/>
              </p:nvGrpSpPr>
              <p:grpSpPr bwMode="auto">
                <a:xfrm>
                  <a:off x="4079" y="6813"/>
                  <a:ext cx="3030" cy="1357"/>
                  <a:chOff x="4079" y="6813"/>
                  <a:chExt cx="3030" cy="1357"/>
                </a:xfrm>
              </p:grpSpPr>
              <p:sp>
                <p:nvSpPr>
                  <p:cNvPr id="91158" name="Rectangle 22"/>
                  <p:cNvSpPr>
                    <a:spLocks noChangeArrowheads="1"/>
                  </p:cNvSpPr>
                  <p:nvPr/>
                </p:nvSpPr>
                <p:spPr bwMode="auto">
                  <a:xfrm>
                    <a:off x="4616" y="6813"/>
                    <a:ext cx="1171" cy="420"/>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59" name="Arc 23"/>
                  <p:cNvSpPr>
                    <a:spLocks/>
                  </p:cNvSpPr>
                  <p:nvPr/>
                </p:nvSpPr>
                <p:spPr bwMode="auto">
                  <a:xfrm>
                    <a:off x="5768" y="7058"/>
                    <a:ext cx="1054" cy="900"/>
                  </a:xfrm>
                  <a:custGeom>
                    <a:avLst/>
                    <a:gdLst>
                      <a:gd name="G0" fmla="+- 0 0 0"/>
                      <a:gd name="G1" fmla="+- 21593 0 0"/>
                      <a:gd name="G2" fmla="+- 21600 0 0"/>
                      <a:gd name="T0" fmla="*/ 563 w 21356"/>
                      <a:gd name="T1" fmla="*/ 0 h 21593"/>
                      <a:gd name="T2" fmla="*/ 21356 w 21356"/>
                      <a:gd name="T3" fmla="*/ 18354 h 21593"/>
                      <a:gd name="T4" fmla="*/ 0 w 21356"/>
                      <a:gd name="T5" fmla="*/ 21593 h 21593"/>
                    </a:gdLst>
                    <a:ahLst/>
                    <a:cxnLst>
                      <a:cxn ang="0">
                        <a:pos x="T0" y="T1"/>
                      </a:cxn>
                      <a:cxn ang="0">
                        <a:pos x="T2" y="T3"/>
                      </a:cxn>
                      <a:cxn ang="0">
                        <a:pos x="T4" y="T5"/>
                      </a:cxn>
                    </a:cxnLst>
                    <a:rect l="0" t="0" r="r" b="b"/>
                    <a:pathLst>
                      <a:path w="21356" h="21593" fill="none" extrusionOk="0">
                        <a:moveTo>
                          <a:pt x="562" y="0"/>
                        </a:moveTo>
                        <a:cubicBezTo>
                          <a:pt x="11025" y="273"/>
                          <a:pt x="19786" y="8006"/>
                          <a:pt x="21355" y="18354"/>
                        </a:cubicBezTo>
                      </a:path>
                      <a:path w="21356" h="21593" stroke="0" extrusionOk="0">
                        <a:moveTo>
                          <a:pt x="562" y="0"/>
                        </a:moveTo>
                        <a:cubicBezTo>
                          <a:pt x="11025" y="273"/>
                          <a:pt x="19786" y="8006"/>
                          <a:pt x="21355" y="18354"/>
                        </a:cubicBezTo>
                        <a:lnTo>
                          <a:pt x="0" y="21593"/>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0" name="Arc 24"/>
                  <p:cNvSpPr>
                    <a:spLocks/>
                  </p:cNvSpPr>
                  <p:nvPr/>
                </p:nvSpPr>
                <p:spPr bwMode="auto">
                  <a:xfrm>
                    <a:off x="5759" y="6900"/>
                    <a:ext cx="1202" cy="900"/>
                  </a:xfrm>
                  <a:custGeom>
                    <a:avLst/>
                    <a:gdLst>
                      <a:gd name="G0" fmla="+- 0 0 0"/>
                      <a:gd name="G1" fmla="+- 21593 0 0"/>
                      <a:gd name="G2" fmla="+- 21600 0 0"/>
                      <a:gd name="T0" fmla="*/ 563 w 21356"/>
                      <a:gd name="T1" fmla="*/ 0 h 21593"/>
                      <a:gd name="T2" fmla="*/ 21356 w 21356"/>
                      <a:gd name="T3" fmla="*/ 18354 h 21593"/>
                      <a:gd name="T4" fmla="*/ 0 w 21356"/>
                      <a:gd name="T5" fmla="*/ 21593 h 21593"/>
                    </a:gdLst>
                    <a:ahLst/>
                    <a:cxnLst>
                      <a:cxn ang="0">
                        <a:pos x="T0" y="T1"/>
                      </a:cxn>
                      <a:cxn ang="0">
                        <a:pos x="T2" y="T3"/>
                      </a:cxn>
                      <a:cxn ang="0">
                        <a:pos x="T4" y="T5"/>
                      </a:cxn>
                    </a:cxnLst>
                    <a:rect l="0" t="0" r="r" b="b"/>
                    <a:pathLst>
                      <a:path w="21356" h="21593" fill="none" extrusionOk="0">
                        <a:moveTo>
                          <a:pt x="562" y="0"/>
                        </a:moveTo>
                        <a:cubicBezTo>
                          <a:pt x="11025" y="273"/>
                          <a:pt x="19786" y="8006"/>
                          <a:pt x="21355" y="18354"/>
                        </a:cubicBezTo>
                      </a:path>
                      <a:path w="21356" h="21593" stroke="0" extrusionOk="0">
                        <a:moveTo>
                          <a:pt x="562" y="0"/>
                        </a:moveTo>
                        <a:cubicBezTo>
                          <a:pt x="11025" y="273"/>
                          <a:pt x="19786" y="8006"/>
                          <a:pt x="21355" y="18354"/>
                        </a:cubicBezTo>
                        <a:lnTo>
                          <a:pt x="0" y="21593"/>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1" name="Rectangle 25"/>
                  <p:cNvSpPr>
                    <a:spLocks noChangeArrowheads="1"/>
                  </p:cNvSpPr>
                  <p:nvPr/>
                </p:nvSpPr>
                <p:spPr bwMode="auto">
                  <a:xfrm>
                    <a:off x="4079" y="6875"/>
                    <a:ext cx="540" cy="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2" name="Freeform 26"/>
                  <p:cNvSpPr>
                    <a:spLocks/>
                  </p:cNvSpPr>
                  <p:nvPr/>
                </p:nvSpPr>
                <p:spPr bwMode="auto">
                  <a:xfrm rot="-753318">
                    <a:off x="6749" y="7630"/>
                    <a:ext cx="360" cy="540"/>
                  </a:xfrm>
                  <a:custGeom>
                    <a:avLst/>
                    <a:gdLst/>
                    <a:ahLst/>
                    <a:cxnLst>
                      <a:cxn ang="0">
                        <a:pos x="0" y="0"/>
                      </a:cxn>
                      <a:cxn ang="0">
                        <a:pos x="360" y="0"/>
                      </a:cxn>
                      <a:cxn ang="0">
                        <a:pos x="263" y="427"/>
                      </a:cxn>
                      <a:cxn ang="0">
                        <a:pos x="180" y="540"/>
                      </a:cxn>
                      <a:cxn ang="0">
                        <a:pos x="75" y="454"/>
                      </a:cxn>
                      <a:cxn ang="0">
                        <a:pos x="0" y="0"/>
                      </a:cxn>
                    </a:cxnLst>
                    <a:rect l="0" t="0" r="r" b="b"/>
                    <a:pathLst>
                      <a:path w="360" h="540">
                        <a:moveTo>
                          <a:pt x="0" y="0"/>
                        </a:moveTo>
                        <a:lnTo>
                          <a:pt x="360" y="0"/>
                        </a:lnTo>
                        <a:lnTo>
                          <a:pt x="263" y="427"/>
                        </a:lnTo>
                        <a:lnTo>
                          <a:pt x="180" y="540"/>
                        </a:lnTo>
                        <a:lnTo>
                          <a:pt x="75" y="454"/>
                        </a:lnTo>
                        <a:lnTo>
                          <a:pt x="0" y="0"/>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3" name="Rectangle 27"/>
                  <p:cNvSpPr>
                    <a:spLocks noChangeArrowheads="1"/>
                  </p:cNvSpPr>
                  <p:nvPr/>
                </p:nvSpPr>
                <p:spPr bwMode="auto">
                  <a:xfrm>
                    <a:off x="4079" y="7031"/>
                    <a:ext cx="540" cy="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grpSp>
            <p:sp>
              <p:nvSpPr>
                <p:cNvPr id="91164" name="Oval 28"/>
                <p:cNvSpPr>
                  <a:spLocks noChangeArrowheads="1"/>
                </p:cNvSpPr>
                <p:nvPr/>
              </p:nvSpPr>
              <p:spPr bwMode="auto">
                <a:xfrm rot="-615718">
                  <a:off x="7019" y="8100"/>
                  <a:ext cx="180" cy="1440"/>
                </a:xfrm>
                <a:prstGeom prst="ellipse">
                  <a:avLst/>
                </a:prstGeom>
                <a:gradFill rotWithShape="0">
                  <a:gsLst>
                    <a:gs pos="0">
                      <a:srgbClr val="FFFFFF"/>
                    </a:gs>
                    <a:gs pos="100000">
                      <a:srgbClr val="FFFFFF">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5" name="Oval 29"/>
                <p:cNvSpPr>
                  <a:spLocks noChangeAspect="1" noChangeArrowheads="1"/>
                </p:cNvSpPr>
                <p:nvPr/>
              </p:nvSpPr>
              <p:spPr bwMode="auto">
                <a:xfrm rot="-615718">
                  <a:off x="7009" y="8140"/>
                  <a:ext cx="91" cy="728"/>
                </a:xfrm>
                <a:prstGeom prst="ellipse">
                  <a:avLst/>
                </a:prstGeom>
                <a:gradFill rotWithShape="0">
                  <a:gsLst>
                    <a:gs pos="0">
                      <a:srgbClr val="FFFFFF"/>
                    </a:gs>
                    <a:gs pos="100000">
                      <a:srgbClr val="FFFFFF">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grpSp>
          <p:sp>
            <p:nvSpPr>
              <p:cNvPr id="91166" name="AutoShape 30" descr="Narrow vertical"/>
              <p:cNvSpPr>
                <a:spLocks noChangeArrowheads="1"/>
              </p:cNvSpPr>
              <p:nvPr/>
            </p:nvSpPr>
            <p:spPr bwMode="auto">
              <a:xfrm>
                <a:off x="2456" y="6857"/>
                <a:ext cx="1620" cy="180"/>
              </a:xfrm>
              <a:prstGeom prst="rightArrow">
                <a:avLst>
                  <a:gd name="adj1" fmla="val 50000"/>
                  <a:gd name="adj2" fmla="val 225000"/>
                </a:avLst>
              </a:prstGeom>
              <a:pattFill prst="nar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7" name="AutoShape 31" descr="Light vertical"/>
              <p:cNvSpPr>
                <a:spLocks noChangeArrowheads="1"/>
              </p:cNvSpPr>
              <p:nvPr/>
            </p:nvSpPr>
            <p:spPr bwMode="auto">
              <a:xfrm>
                <a:off x="2456" y="7027"/>
                <a:ext cx="1620" cy="180"/>
              </a:xfrm>
              <a:prstGeom prst="rightArrow">
                <a:avLst>
                  <a:gd name="adj1" fmla="val 50000"/>
                  <a:gd name="adj2" fmla="val 225000"/>
                </a:avLst>
              </a:prstGeom>
              <a:pattFill prst="lt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8" name="Oval 32" descr="Light vertical"/>
              <p:cNvSpPr>
                <a:spLocks noChangeArrowheads="1"/>
              </p:cNvSpPr>
              <p:nvPr/>
            </p:nvSpPr>
            <p:spPr bwMode="auto">
              <a:xfrm>
                <a:off x="4859" y="6660"/>
                <a:ext cx="360" cy="360"/>
              </a:xfrm>
              <a:prstGeom prst="ellipse">
                <a:avLst/>
              </a:prstGeom>
              <a:pattFill prst="ltVert">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9" name="Oval 33"/>
              <p:cNvSpPr>
                <a:spLocks noChangeAspect="1" noChangeArrowheads="1"/>
              </p:cNvSpPr>
              <p:nvPr/>
            </p:nvSpPr>
            <p:spPr bwMode="auto">
              <a:xfrm>
                <a:off x="4949" y="6747"/>
                <a:ext cx="181" cy="18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70" name="Oval 34" descr="Narrow vertical"/>
              <p:cNvSpPr>
                <a:spLocks noChangeArrowheads="1"/>
              </p:cNvSpPr>
              <p:nvPr/>
            </p:nvSpPr>
            <p:spPr bwMode="auto">
              <a:xfrm>
                <a:off x="5309" y="6990"/>
                <a:ext cx="360" cy="360"/>
              </a:xfrm>
              <a:prstGeom prst="ellipse">
                <a:avLst/>
              </a:prstGeom>
              <a:pattFill prst="narVert">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71" name="Oval 35"/>
              <p:cNvSpPr>
                <a:spLocks noChangeAspect="1" noChangeArrowheads="1"/>
              </p:cNvSpPr>
              <p:nvPr/>
            </p:nvSpPr>
            <p:spPr bwMode="auto">
              <a:xfrm>
                <a:off x="5399" y="7077"/>
                <a:ext cx="181" cy="18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grpSp>
        <p:sp>
          <p:nvSpPr>
            <p:cNvPr id="91172" name="Text Box 36" descr="Light vertical"/>
            <p:cNvSpPr txBox="1">
              <a:spLocks noChangeArrowheads="1"/>
            </p:cNvSpPr>
            <p:nvPr/>
          </p:nvSpPr>
          <p:spPr bwMode="auto">
            <a:xfrm>
              <a:off x="2699" y="7917"/>
              <a:ext cx="360" cy="363"/>
            </a:xfrm>
            <a:prstGeom prst="rect">
              <a:avLst/>
            </a:prstGeom>
            <a:pattFill prst="lt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1173" name="Text Box 37" descr="Narrow vertical"/>
            <p:cNvSpPr txBox="1">
              <a:spLocks noChangeArrowheads="1"/>
            </p:cNvSpPr>
            <p:nvPr/>
          </p:nvSpPr>
          <p:spPr bwMode="auto">
            <a:xfrm>
              <a:off x="2699" y="8460"/>
              <a:ext cx="360" cy="363"/>
            </a:xfrm>
            <a:prstGeom prst="rect">
              <a:avLst/>
            </a:prstGeom>
            <a:pattFill prst="nar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1174" name="Text Box 38"/>
            <p:cNvSpPr txBox="1">
              <a:spLocks noChangeArrowheads="1"/>
            </p:cNvSpPr>
            <p:nvPr/>
          </p:nvSpPr>
          <p:spPr bwMode="auto">
            <a:xfrm>
              <a:off x="3159" y="7980"/>
              <a:ext cx="1620" cy="10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Arial" pitchFamily="34" charset="0"/>
                  <a:cs typeface="Arial" pitchFamily="34" charset="0"/>
                </a:rPr>
                <a:t>Oxygen gas</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Arial" pitchFamily="34" charset="0"/>
                  <a:cs typeface="Arial" pitchFamily="34" charset="0"/>
                </a:rPr>
                <a:t>Acetylene gas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91175" name="Rectangle 39"/>
            <p:cNvSpPr>
              <a:spLocks noChangeArrowheads="1"/>
            </p:cNvSpPr>
            <p:nvPr/>
          </p:nvSpPr>
          <p:spPr bwMode="auto">
            <a:xfrm>
              <a:off x="7919" y="5940"/>
              <a:ext cx="4392" cy="7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altLang="ko-KR" sz="1600" b="0" i="0" u="none" strike="noStrike" cap="none" normalizeH="0" baseline="0" dirty="0" smtClean="0">
                  <a:ln>
                    <a:noFill/>
                  </a:ln>
                  <a:solidFill>
                    <a:schemeClr val="tx1"/>
                  </a:solidFill>
                  <a:effectLst/>
                  <a:latin typeface="Times New Roman" pitchFamily="18" charset="0"/>
                  <a:ea typeface="Batang" charset="-127"/>
                  <a:cs typeface="Arial" pitchFamily="34" charset="0"/>
                </a:rPr>
                <a:t>Gas flow control taps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91176" name="Line 40"/>
            <p:cNvSpPr>
              <a:spLocks noChangeShapeType="1"/>
            </p:cNvSpPr>
            <p:nvPr/>
          </p:nvSpPr>
          <p:spPr bwMode="auto">
            <a:xfrm flipH="1">
              <a:off x="6659" y="6337"/>
              <a:ext cx="1260" cy="323"/>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sz="2800"/>
            </a:p>
          </p:txBody>
        </p:sp>
        <p:sp>
          <p:nvSpPr>
            <p:cNvPr id="91177" name="Freeform 41"/>
            <p:cNvSpPr>
              <a:spLocks/>
            </p:cNvSpPr>
            <p:nvPr/>
          </p:nvSpPr>
          <p:spPr bwMode="auto">
            <a:xfrm>
              <a:off x="7019" y="6320"/>
              <a:ext cx="881" cy="700"/>
            </a:xfrm>
            <a:custGeom>
              <a:avLst/>
              <a:gdLst/>
              <a:ahLst/>
              <a:cxnLst>
                <a:cxn ang="0">
                  <a:pos x="881" y="0"/>
                </a:cxn>
                <a:cxn ang="0">
                  <a:pos x="0" y="700"/>
                </a:cxn>
              </a:cxnLst>
              <a:rect l="0" t="0" r="r" b="b"/>
              <a:pathLst>
                <a:path w="881" h="700">
                  <a:moveTo>
                    <a:pt x="881" y="0"/>
                  </a:moveTo>
                  <a:lnTo>
                    <a:pt x="0" y="700"/>
                  </a:lnTo>
                </a:path>
              </a:pathLst>
            </a:custGeom>
            <a:noFill/>
            <a:ln w="9525">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2800"/>
            </a:p>
          </p:txBody>
        </p:sp>
        <p:sp>
          <p:nvSpPr>
            <p:cNvPr id="91178" name="Freeform 42"/>
            <p:cNvSpPr>
              <a:spLocks/>
            </p:cNvSpPr>
            <p:nvPr/>
          </p:nvSpPr>
          <p:spPr bwMode="auto">
            <a:xfrm>
              <a:off x="8459" y="7560"/>
              <a:ext cx="881" cy="700"/>
            </a:xfrm>
            <a:custGeom>
              <a:avLst/>
              <a:gdLst/>
              <a:ahLst/>
              <a:cxnLst>
                <a:cxn ang="0">
                  <a:pos x="881" y="0"/>
                </a:cxn>
                <a:cxn ang="0">
                  <a:pos x="0" y="700"/>
                </a:cxn>
              </a:cxnLst>
              <a:rect l="0" t="0" r="r" b="b"/>
              <a:pathLst>
                <a:path w="881" h="700">
                  <a:moveTo>
                    <a:pt x="881" y="0"/>
                  </a:moveTo>
                  <a:lnTo>
                    <a:pt x="0" y="700"/>
                  </a:lnTo>
                </a:path>
              </a:pathLst>
            </a:custGeom>
            <a:noFill/>
            <a:ln w="9525">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2800"/>
            </a:p>
          </p:txBody>
        </p:sp>
        <p:sp>
          <p:nvSpPr>
            <p:cNvPr id="91179" name="Rectangle 43"/>
            <p:cNvSpPr>
              <a:spLocks noChangeArrowheads="1"/>
            </p:cNvSpPr>
            <p:nvPr/>
          </p:nvSpPr>
          <p:spPr bwMode="auto">
            <a:xfrm>
              <a:off x="8617" y="6953"/>
              <a:ext cx="4464" cy="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pPr>
              <a:r>
                <a:rPr kumimoji="0" lang="en-US" altLang="ko-KR" b="0" i="0" u="none" strike="noStrike" cap="none" normalizeH="0" baseline="0" dirty="0" smtClean="0">
                  <a:ln>
                    <a:noFill/>
                  </a:ln>
                  <a:solidFill>
                    <a:schemeClr val="tx1"/>
                  </a:solidFill>
                  <a:effectLst/>
                  <a:latin typeface="Times New Roman" pitchFamily="18" charset="0"/>
                  <a:ea typeface="Batang" charset="-127"/>
                  <a:cs typeface="Arial" pitchFamily="34" charset="0"/>
                </a:rPr>
                <a:t>Inner envelope</a:t>
              </a:r>
              <a:r>
                <a:rPr kumimoji="0" lang="en-US" altLang="ko-KR" b="0" i="0" u="none" strike="noStrike" cap="none" normalizeH="0" dirty="0" smtClean="0">
                  <a:ln>
                    <a:noFill/>
                  </a:ln>
                  <a:solidFill>
                    <a:schemeClr val="tx1"/>
                  </a:solidFill>
                  <a:effectLst/>
                  <a:latin typeface="Times New Roman" pitchFamily="18" charset="0"/>
                  <a:ea typeface="Batang" charset="-127"/>
                  <a:cs typeface="Arial" pitchFamily="34" charset="0"/>
                </a:rPr>
                <a:t> flame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91180" name="Rectangle 44"/>
            <p:cNvSpPr>
              <a:spLocks noChangeArrowheads="1"/>
            </p:cNvSpPr>
            <p:nvPr/>
          </p:nvSpPr>
          <p:spPr bwMode="auto">
            <a:xfrm>
              <a:off x="5579" y="7940"/>
              <a:ext cx="216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altLang="ko-KR" b="0" i="0" u="none" strike="noStrike" cap="none" normalizeH="0" baseline="0" dirty="0" smtClean="0">
                  <a:ln>
                    <a:noFill/>
                  </a:ln>
                  <a:solidFill>
                    <a:schemeClr val="tx1"/>
                  </a:solidFill>
                  <a:effectLst/>
                  <a:latin typeface="Times New Roman" pitchFamily="18" charset="0"/>
                  <a:ea typeface="Batang" charset="-127"/>
                  <a:cs typeface="Arial" pitchFamily="34" charset="0"/>
                </a:rPr>
                <a:t>Outer envelope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91181" name="Freeform 45"/>
            <p:cNvSpPr>
              <a:spLocks/>
            </p:cNvSpPr>
            <p:nvPr/>
          </p:nvSpPr>
          <p:spPr bwMode="auto">
            <a:xfrm>
              <a:off x="7120" y="8340"/>
              <a:ext cx="1320" cy="560"/>
            </a:xfrm>
            <a:custGeom>
              <a:avLst/>
              <a:gdLst/>
              <a:ahLst/>
              <a:cxnLst>
                <a:cxn ang="0">
                  <a:pos x="0" y="0"/>
                </a:cxn>
                <a:cxn ang="0">
                  <a:pos x="1320" y="560"/>
                </a:cxn>
              </a:cxnLst>
              <a:rect l="0" t="0" r="r" b="b"/>
              <a:pathLst>
                <a:path w="1320" h="560">
                  <a:moveTo>
                    <a:pt x="0" y="0"/>
                  </a:moveTo>
                  <a:lnTo>
                    <a:pt x="1320" y="560"/>
                  </a:lnTo>
                </a:path>
              </a:pathLst>
            </a:custGeom>
            <a:noFill/>
            <a:ln w="9525">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2800"/>
            </a:p>
          </p:txBody>
        </p:sp>
      </p:grpSp>
      <p:sp>
        <p:nvSpPr>
          <p:cNvPr id="95" name="Rectangle 94"/>
          <p:cNvSpPr/>
          <p:nvPr/>
        </p:nvSpPr>
        <p:spPr>
          <a:xfrm>
            <a:off x="285720" y="4572008"/>
            <a:ext cx="8143932" cy="646331"/>
          </a:xfrm>
          <a:prstGeom prst="rect">
            <a:avLst/>
          </a:prstGeom>
        </p:spPr>
        <p:txBody>
          <a:bodyPr wrap="square">
            <a:spAutoFit/>
          </a:bodyPr>
          <a:lstStyle/>
          <a:p>
            <a:pPr>
              <a:buFont typeface="Wingdings" pitchFamily="2" charset="2"/>
              <a:buChar char="q"/>
            </a:pPr>
            <a:r>
              <a:rPr lang="en-US" dirty="0" smtClean="0"/>
              <a:t>By adjusting the gas flow taps of both Oxygen and Acetylene it is possible to have three types of flames:</a:t>
            </a:r>
            <a:endParaRPr lang="en-US" dirty="0"/>
          </a:p>
        </p:txBody>
      </p:sp>
      <p:sp>
        <p:nvSpPr>
          <p:cNvPr id="96" name="Rectangle 95"/>
          <p:cNvSpPr/>
          <p:nvPr/>
        </p:nvSpPr>
        <p:spPr>
          <a:xfrm>
            <a:off x="357158" y="5214950"/>
            <a:ext cx="8072494" cy="1477328"/>
          </a:xfrm>
          <a:prstGeom prst="rect">
            <a:avLst/>
          </a:prstGeom>
        </p:spPr>
        <p:txBody>
          <a:bodyPr wrap="square">
            <a:spAutoFit/>
          </a:bodyPr>
          <a:lstStyle/>
          <a:p>
            <a:pPr marL="342900" lvl="0" indent="-342900">
              <a:buFont typeface="+mj-lt"/>
              <a:buAutoNum type="arabicPeriod"/>
            </a:pPr>
            <a:r>
              <a:rPr lang="en-US" dirty="0" smtClean="0"/>
              <a:t>Neutral flame which is common for </a:t>
            </a:r>
            <a:r>
              <a:rPr lang="en-US" dirty="0" smtClean="0">
                <a:solidFill>
                  <a:srgbClr val="C00000"/>
                </a:solidFill>
              </a:rPr>
              <a:t>most welding process</a:t>
            </a:r>
            <a:r>
              <a:rPr lang="en-US" dirty="0" smtClean="0"/>
              <a:t>.</a:t>
            </a:r>
          </a:p>
          <a:p>
            <a:pPr marL="342900" lvl="0" indent="-342900">
              <a:buFont typeface="+mj-lt"/>
              <a:buAutoNum type="arabicPeriod"/>
            </a:pPr>
            <a:r>
              <a:rPr lang="en-US" dirty="0" smtClean="0"/>
              <a:t>Oxidizing flame which is common for </a:t>
            </a:r>
            <a:r>
              <a:rPr lang="en-US" dirty="0" smtClean="0">
                <a:solidFill>
                  <a:srgbClr val="C00000"/>
                </a:solidFill>
              </a:rPr>
              <a:t>welding brass and bronze metals </a:t>
            </a:r>
            <a:r>
              <a:rPr lang="en-US" dirty="0" smtClean="0"/>
              <a:t>(access Oxygen).</a:t>
            </a:r>
          </a:p>
          <a:p>
            <a:pPr marL="342900" lvl="0" indent="-342900">
              <a:buFont typeface="+mj-lt"/>
              <a:buAutoNum type="arabicPeriod"/>
            </a:pPr>
            <a:r>
              <a:rPr lang="en-US" dirty="0" smtClean="0"/>
              <a:t>Carbonized or reduced flame commonly used for </a:t>
            </a:r>
            <a:r>
              <a:rPr lang="en-US" dirty="0" smtClean="0">
                <a:solidFill>
                  <a:srgbClr val="C00000"/>
                </a:solidFill>
              </a:rPr>
              <a:t>special weld, like tool steel </a:t>
            </a:r>
            <a:r>
              <a:rPr lang="en-US" dirty="0" smtClean="0"/>
              <a:t>(access Acetylene).</a:t>
            </a:r>
            <a:endParaRPr lang="en-US" dirty="0"/>
          </a:p>
        </p:txBody>
      </p:sp>
      <p:pic>
        <p:nvPicPr>
          <p:cNvPr id="97" name="Picture 6" descr="Oxy Acetylene HD Gas Heating Kit">
            <a:hlinkClick r:id="rId3" tooltip="Oxy Acetylene HD Gas Heating Kit"/>
          </p:cNvPr>
          <p:cNvPicPr>
            <a:picLocks noChangeAspect="1" noChangeArrowheads="1"/>
          </p:cNvPicPr>
          <p:nvPr/>
        </p:nvPicPr>
        <p:blipFill>
          <a:blip r:embed="rId4"/>
          <a:srcRect/>
          <a:stretch>
            <a:fillRect/>
          </a:stretch>
        </p:blipFill>
        <p:spPr bwMode="auto">
          <a:xfrm>
            <a:off x="6572264" y="2643182"/>
            <a:ext cx="1882756" cy="1882757"/>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19</a:t>
            </a:fld>
            <a:endParaRPr lang="en-US"/>
          </a:p>
        </p:txBody>
      </p:sp>
      <p:sp>
        <p:nvSpPr>
          <p:cNvPr id="10" name="Rectangle 2"/>
          <p:cNvSpPr txBox="1">
            <a:spLocks noChangeArrowheads="1"/>
          </p:cNvSpPr>
          <p:nvPr/>
        </p:nvSpPr>
        <p:spPr>
          <a:xfrm>
            <a:off x="214282" y="500042"/>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6.3 Fusion Welding</a:t>
            </a:r>
          </a:p>
          <a:p>
            <a:pPr>
              <a:spcBef>
                <a:spcPct val="0"/>
              </a:spcBef>
              <a:defRPr/>
            </a:pPr>
            <a:r>
              <a:rPr lang="en-US" sz="2000" b="1" dirty="0" smtClean="0">
                <a:solidFill>
                  <a:schemeClr val="tx1">
                    <a:tint val="75000"/>
                  </a:schemeClr>
                </a:solidFill>
              </a:rPr>
              <a:t>6.3.3 Fusion welding based on chemical energy </a:t>
            </a:r>
          </a:p>
          <a:p>
            <a:pPr>
              <a:spcBef>
                <a:spcPct val="0"/>
              </a:spcBef>
              <a:defRPr/>
            </a:pPr>
            <a:r>
              <a:rPr lang="en-US" sz="2000" b="1" dirty="0" smtClean="0">
                <a:solidFill>
                  <a:schemeClr val="tx1">
                    <a:tint val="75000"/>
                  </a:schemeClr>
                </a:solidFill>
              </a:rPr>
              <a:t>(gas welding)</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grpSp>
        <p:nvGrpSpPr>
          <p:cNvPr id="2" name="Group 3"/>
          <p:cNvGrpSpPr>
            <a:grpSpLocks/>
          </p:cNvGrpSpPr>
          <p:nvPr/>
        </p:nvGrpSpPr>
        <p:grpSpPr bwMode="auto">
          <a:xfrm>
            <a:off x="285720" y="1142984"/>
            <a:ext cx="6747384" cy="2489200"/>
            <a:chOff x="2699" y="5940"/>
            <a:chExt cx="10382" cy="3920"/>
          </a:xfrm>
        </p:grpSpPr>
        <p:sp>
          <p:nvSpPr>
            <p:cNvPr id="91140" name="Rectangle 4"/>
            <p:cNvSpPr>
              <a:spLocks noChangeArrowheads="1"/>
            </p:cNvSpPr>
            <p:nvPr/>
          </p:nvSpPr>
          <p:spPr bwMode="auto">
            <a:xfrm>
              <a:off x="8999" y="7920"/>
              <a:ext cx="1080" cy="3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altLang="ko-KR" b="0" i="0" u="none" strike="noStrike" cap="none" normalizeH="0" baseline="0" dirty="0" smtClean="0">
                  <a:ln>
                    <a:noFill/>
                  </a:ln>
                  <a:solidFill>
                    <a:schemeClr val="tx1"/>
                  </a:solidFill>
                  <a:effectLst/>
                  <a:latin typeface="Times New Roman" pitchFamily="18" charset="0"/>
                  <a:ea typeface="Batang" charset="-127"/>
                  <a:cs typeface="Arial" pitchFamily="34" charset="0"/>
                </a:rPr>
                <a:t>Filler</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 name="Group 5"/>
            <p:cNvGrpSpPr>
              <a:grpSpLocks/>
            </p:cNvGrpSpPr>
            <p:nvPr/>
          </p:nvGrpSpPr>
          <p:grpSpPr bwMode="auto">
            <a:xfrm>
              <a:off x="3857" y="6623"/>
              <a:ext cx="6402" cy="3237"/>
              <a:chOff x="2456" y="6660"/>
              <a:chExt cx="6402" cy="3237"/>
            </a:xfrm>
          </p:grpSpPr>
          <p:grpSp>
            <p:nvGrpSpPr>
              <p:cNvPr id="4" name="Group 6"/>
              <p:cNvGrpSpPr>
                <a:grpSpLocks/>
              </p:cNvGrpSpPr>
              <p:nvPr/>
            </p:nvGrpSpPr>
            <p:grpSpPr bwMode="auto">
              <a:xfrm>
                <a:off x="5969" y="8810"/>
                <a:ext cx="2889" cy="1087"/>
                <a:chOff x="960" y="8790"/>
                <a:chExt cx="2889" cy="1087"/>
              </a:xfrm>
            </p:grpSpPr>
            <p:sp>
              <p:nvSpPr>
                <p:cNvPr id="91143" name="Freeform 7" descr="Light downward diagonal"/>
                <p:cNvSpPr>
                  <a:spLocks/>
                </p:cNvSpPr>
                <p:nvPr/>
              </p:nvSpPr>
              <p:spPr bwMode="auto">
                <a:xfrm>
                  <a:off x="960" y="9334"/>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44" name="Freeform 8" descr="Light downward diagonal"/>
                <p:cNvSpPr>
                  <a:spLocks/>
                </p:cNvSpPr>
                <p:nvPr/>
              </p:nvSpPr>
              <p:spPr bwMode="auto">
                <a:xfrm flipH="1">
                  <a:off x="2220" y="9332"/>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45" name="Text Box 9"/>
                <p:cNvSpPr txBox="1">
                  <a:spLocks noChangeArrowheads="1"/>
                </p:cNvSpPr>
                <p:nvPr/>
              </p:nvSpPr>
              <p:spPr bwMode="auto">
                <a:xfrm>
                  <a:off x="1439" y="9540"/>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1" u="none" strike="noStrike" cap="none" normalizeH="0" baseline="0" smtClean="0">
                      <a:ln>
                        <a:noFill/>
                      </a:ln>
                      <a:solidFill>
                        <a:schemeClr val="tx1"/>
                      </a:solidFill>
                      <a:effectLst/>
                      <a:latin typeface="Times New Roman" pitchFamily="18" charset="0"/>
                      <a:ea typeface="Batang" charset="-127"/>
                      <a:cs typeface="Arial" pitchFamily="34" charset="0"/>
                    </a:rPr>
                    <a:t> A</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1146" name="Text Box 10"/>
                <p:cNvSpPr txBox="1">
                  <a:spLocks noChangeArrowheads="1"/>
                </p:cNvSpPr>
                <p:nvPr/>
              </p:nvSpPr>
              <p:spPr bwMode="auto">
                <a:xfrm>
                  <a:off x="2767" y="9475"/>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200" b="0" i="1" u="none" strike="noStrike" cap="none" normalizeH="0" baseline="0" smtClean="0">
                      <a:ln>
                        <a:noFill/>
                      </a:ln>
                      <a:solidFill>
                        <a:schemeClr val="tx1"/>
                      </a:solidFill>
                      <a:effectLst/>
                      <a:latin typeface="Times New Roman" pitchFamily="18" charset="0"/>
                      <a:ea typeface="Batang" charset="-127"/>
                      <a:cs typeface="Arial" pitchFamily="34" charset="0"/>
                    </a:rPr>
                    <a:t> B</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1147" name="Rectangle 11"/>
                <p:cNvSpPr>
                  <a:spLocks noChangeArrowheads="1"/>
                </p:cNvSpPr>
                <p:nvPr/>
              </p:nvSpPr>
              <p:spPr bwMode="auto">
                <a:xfrm rot="3162394">
                  <a:off x="3005" y="8014"/>
                  <a:ext cx="68" cy="1620"/>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48" name="Freeform 12"/>
                <p:cNvSpPr>
                  <a:spLocks/>
                </p:cNvSpPr>
                <p:nvPr/>
              </p:nvSpPr>
              <p:spPr bwMode="auto">
                <a:xfrm>
                  <a:off x="2031" y="9540"/>
                  <a:ext cx="340" cy="337"/>
                </a:xfrm>
                <a:custGeom>
                  <a:avLst/>
                  <a:gdLst/>
                  <a:ahLst/>
                  <a:cxnLst>
                    <a:cxn ang="0">
                      <a:pos x="340" y="80"/>
                    </a:cxn>
                    <a:cxn ang="0">
                      <a:pos x="179" y="337"/>
                    </a:cxn>
                    <a:cxn ang="0">
                      <a:pos x="0" y="90"/>
                    </a:cxn>
                    <a:cxn ang="0">
                      <a:pos x="80" y="10"/>
                    </a:cxn>
                    <a:cxn ang="0">
                      <a:pos x="170" y="0"/>
                    </a:cxn>
                    <a:cxn ang="0">
                      <a:pos x="270" y="10"/>
                    </a:cxn>
                    <a:cxn ang="0">
                      <a:pos x="340" y="80"/>
                    </a:cxn>
                  </a:cxnLst>
                  <a:rect l="0" t="0" r="r" b="b"/>
                  <a:pathLst>
                    <a:path w="340" h="337">
                      <a:moveTo>
                        <a:pt x="340" y="80"/>
                      </a:moveTo>
                      <a:lnTo>
                        <a:pt x="179" y="337"/>
                      </a:lnTo>
                      <a:lnTo>
                        <a:pt x="0" y="90"/>
                      </a:lnTo>
                      <a:lnTo>
                        <a:pt x="80" y="10"/>
                      </a:lnTo>
                      <a:lnTo>
                        <a:pt x="170" y="0"/>
                      </a:lnTo>
                      <a:lnTo>
                        <a:pt x="270" y="10"/>
                      </a:lnTo>
                      <a:lnTo>
                        <a:pt x="340" y="8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49" name="Freeform 13"/>
                <p:cNvSpPr>
                  <a:spLocks/>
                </p:cNvSpPr>
                <p:nvPr/>
              </p:nvSpPr>
              <p:spPr bwMode="auto">
                <a:xfrm flipH="1">
                  <a:off x="2288" y="9080"/>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2800"/>
                </a:p>
              </p:txBody>
            </p:sp>
            <p:sp>
              <p:nvSpPr>
                <p:cNvPr id="91150" name="Line 14"/>
                <p:cNvSpPr>
                  <a:spLocks noChangeShapeType="1"/>
                </p:cNvSpPr>
                <p:nvPr/>
              </p:nvSpPr>
              <p:spPr bwMode="auto">
                <a:xfrm>
                  <a:off x="2227" y="9097"/>
                  <a:ext cx="0" cy="36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51" name="Freeform 15"/>
                <p:cNvSpPr>
                  <a:spLocks/>
                </p:cNvSpPr>
                <p:nvPr/>
              </p:nvSpPr>
              <p:spPr bwMode="auto">
                <a:xfrm>
                  <a:off x="2018" y="9158"/>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cap="flat">
                  <a:solidFill>
                    <a:srgbClr val="000000"/>
                  </a:solidFill>
                  <a:prstDash val="dash"/>
                  <a:round/>
                  <a:headEnd type="none" w="med" len="med"/>
                  <a:tailEnd type="none" w="med" len="med"/>
                </a:ln>
              </p:spPr>
              <p:txBody>
                <a:bodyPr vert="horz" wrap="square" lIns="91440" tIns="45720" rIns="91440" bIns="45720" numCol="1" anchor="t" anchorCtr="0" compatLnSpc="1">
                  <a:prstTxWarp prst="textNoShape">
                    <a:avLst/>
                  </a:prstTxWarp>
                </a:bodyPr>
                <a:lstStyle/>
                <a:p>
                  <a:endParaRPr lang="en-US" sz="2800"/>
                </a:p>
              </p:txBody>
            </p:sp>
            <p:sp>
              <p:nvSpPr>
                <p:cNvPr id="91152" name="Oval 16"/>
                <p:cNvSpPr>
                  <a:spLocks noChangeAspect="1" noChangeArrowheads="1"/>
                </p:cNvSpPr>
                <p:nvPr/>
              </p:nvSpPr>
              <p:spPr bwMode="auto">
                <a:xfrm>
                  <a:off x="2339" y="954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53" name="Oval 17"/>
                <p:cNvSpPr>
                  <a:spLocks noChangeAspect="1" noChangeArrowheads="1"/>
                </p:cNvSpPr>
                <p:nvPr/>
              </p:nvSpPr>
              <p:spPr bwMode="auto">
                <a:xfrm>
                  <a:off x="2159" y="936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54" name="Oval 18"/>
                <p:cNvSpPr>
                  <a:spLocks noChangeAspect="1" noChangeArrowheads="1"/>
                </p:cNvSpPr>
                <p:nvPr/>
              </p:nvSpPr>
              <p:spPr bwMode="auto">
                <a:xfrm>
                  <a:off x="2327" y="934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55" name="Oval 19"/>
                <p:cNvSpPr>
                  <a:spLocks noChangeAspect="1" noChangeArrowheads="1"/>
                </p:cNvSpPr>
                <p:nvPr/>
              </p:nvSpPr>
              <p:spPr bwMode="auto">
                <a:xfrm>
                  <a:off x="2269" y="9468"/>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grpSp>
          <p:grpSp>
            <p:nvGrpSpPr>
              <p:cNvPr id="5" name="Group 20"/>
              <p:cNvGrpSpPr>
                <a:grpSpLocks/>
              </p:cNvGrpSpPr>
              <p:nvPr/>
            </p:nvGrpSpPr>
            <p:grpSpPr bwMode="auto">
              <a:xfrm>
                <a:off x="4079" y="6813"/>
                <a:ext cx="3120" cy="2727"/>
                <a:chOff x="4079" y="6813"/>
                <a:chExt cx="3120" cy="2727"/>
              </a:xfrm>
            </p:grpSpPr>
            <p:grpSp>
              <p:nvGrpSpPr>
                <p:cNvPr id="6" name="Group 21"/>
                <p:cNvGrpSpPr>
                  <a:grpSpLocks/>
                </p:cNvGrpSpPr>
                <p:nvPr/>
              </p:nvGrpSpPr>
              <p:grpSpPr bwMode="auto">
                <a:xfrm>
                  <a:off x="4079" y="6813"/>
                  <a:ext cx="3030" cy="1357"/>
                  <a:chOff x="4079" y="6813"/>
                  <a:chExt cx="3030" cy="1357"/>
                </a:xfrm>
              </p:grpSpPr>
              <p:sp>
                <p:nvSpPr>
                  <p:cNvPr id="91158" name="Rectangle 22"/>
                  <p:cNvSpPr>
                    <a:spLocks noChangeArrowheads="1"/>
                  </p:cNvSpPr>
                  <p:nvPr/>
                </p:nvSpPr>
                <p:spPr bwMode="auto">
                  <a:xfrm>
                    <a:off x="4616" y="6813"/>
                    <a:ext cx="1171" cy="420"/>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59" name="Arc 23"/>
                  <p:cNvSpPr>
                    <a:spLocks/>
                  </p:cNvSpPr>
                  <p:nvPr/>
                </p:nvSpPr>
                <p:spPr bwMode="auto">
                  <a:xfrm>
                    <a:off x="5768" y="7058"/>
                    <a:ext cx="1054" cy="900"/>
                  </a:xfrm>
                  <a:custGeom>
                    <a:avLst/>
                    <a:gdLst>
                      <a:gd name="G0" fmla="+- 0 0 0"/>
                      <a:gd name="G1" fmla="+- 21593 0 0"/>
                      <a:gd name="G2" fmla="+- 21600 0 0"/>
                      <a:gd name="T0" fmla="*/ 563 w 21356"/>
                      <a:gd name="T1" fmla="*/ 0 h 21593"/>
                      <a:gd name="T2" fmla="*/ 21356 w 21356"/>
                      <a:gd name="T3" fmla="*/ 18354 h 21593"/>
                      <a:gd name="T4" fmla="*/ 0 w 21356"/>
                      <a:gd name="T5" fmla="*/ 21593 h 21593"/>
                    </a:gdLst>
                    <a:ahLst/>
                    <a:cxnLst>
                      <a:cxn ang="0">
                        <a:pos x="T0" y="T1"/>
                      </a:cxn>
                      <a:cxn ang="0">
                        <a:pos x="T2" y="T3"/>
                      </a:cxn>
                      <a:cxn ang="0">
                        <a:pos x="T4" y="T5"/>
                      </a:cxn>
                    </a:cxnLst>
                    <a:rect l="0" t="0" r="r" b="b"/>
                    <a:pathLst>
                      <a:path w="21356" h="21593" fill="none" extrusionOk="0">
                        <a:moveTo>
                          <a:pt x="562" y="0"/>
                        </a:moveTo>
                        <a:cubicBezTo>
                          <a:pt x="11025" y="273"/>
                          <a:pt x="19786" y="8006"/>
                          <a:pt x="21355" y="18354"/>
                        </a:cubicBezTo>
                      </a:path>
                      <a:path w="21356" h="21593" stroke="0" extrusionOk="0">
                        <a:moveTo>
                          <a:pt x="562" y="0"/>
                        </a:moveTo>
                        <a:cubicBezTo>
                          <a:pt x="11025" y="273"/>
                          <a:pt x="19786" y="8006"/>
                          <a:pt x="21355" y="18354"/>
                        </a:cubicBezTo>
                        <a:lnTo>
                          <a:pt x="0" y="21593"/>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0" name="Arc 24"/>
                  <p:cNvSpPr>
                    <a:spLocks/>
                  </p:cNvSpPr>
                  <p:nvPr/>
                </p:nvSpPr>
                <p:spPr bwMode="auto">
                  <a:xfrm>
                    <a:off x="5759" y="6900"/>
                    <a:ext cx="1202" cy="900"/>
                  </a:xfrm>
                  <a:custGeom>
                    <a:avLst/>
                    <a:gdLst>
                      <a:gd name="G0" fmla="+- 0 0 0"/>
                      <a:gd name="G1" fmla="+- 21593 0 0"/>
                      <a:gd name="G2" fmla="+- 21600 0 0"/>
                      <a:gd name="T0" fmla="*/ 563 w 21356"/>
                      <a:gd name="T1" fmla="*/ 0 h 21593"/>
                      <a:gd name="T2" fmla="*/ 21356 w 21356"/>
                      <a:gd name="T3" fmla="*/ 18354 h 21593"/>
                      <a:gd name="T4" fmla="*/ 0 w 21356"/>
                      <a:gd name="T5" fmla="*/ 21593 h 21593"/>
                    </a:gdLst>
                    <a:ahLst/>
                    <a:cxnLst>
                      <a:cxn ang="0">
                        <a:pos x="T0" y="T1"/>
                      </a:cxn>
                      <a:cxn ang="0">
                        <a:pos x="T2" y="T3"/>
                      </a:cxn>
                      <a:cxn ang="0">
                        <a:pos x="T4" y="T5"/>
                      </a:cxn>
                    </a:cxnLst>
                    <a:rect l="0" t="0" r="r" b="b"/>
                    <a:pathLst>
                      <a:path w="21356" h="21593" fill="none" extrusionOk="0">
                        <a:moveTo>
                          <a:pt x="562" y="0"/>
                        </a:moveTo>
                        <a:cubicBezTo>
                          <a:pt x="11025" y="273"/>
                          <a:pt x="19786" y="8006"/>
                          <a:pt x="21355" y="18354"/>
                        </a:cubicBezTo>
                      </a:path>
                      <a:path w="21356" h="21593" stroke="0" extrusionOk="0">
                        <a:moveTo>
                          <a:pt x="562" y="0"/>
                        </a:moveTo>
                        <a:cubicBezTo>
                          <a:pt x="11025" y="273"/>
                          <a:pt x="19786" y="8006"/>
                          <a:pt x="21355" y="18354"/>
                        </a:cubicBezTo>
                        <a:lnTo>
                          <a:pt x="0" y="21593"/>
                        </a:lnTo>
                        <a:close/>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1" name="Rectangle 25"/>
                  <p:cNvSpPr>
                    <a:spLocks noChangeArrowheads="1"/>
                  </p:cNvSpPr>
                  <p:nvPr/>
                </p:nvSpPr>
                <p:spPr bwMode="auto">
                  <a:xfrm>
                    <a:off x="4079" y="6875"/>
                    <a:ext cx="540" cy="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2" name="Freeform 26"/>
                  <p:cNvSpPr>
                    <a:spLocks/>
                  </p:cNvSpPr>
                  <p:nvPr/>
                </p:nvSpPr>
                <p:spPr bwMode="auto">
                  <a:xfrm rot="-753318">
                    <a:off x="6749" y="7630"/>
                    <a:ext cx="360" cy="540"/>
                  </a:xfrm>
                  <a:custGeom>
                    <a:avLst/>
                    <a:gdLst/>
                    <a:ahLst/>
                    <a:cxnLst>
                      <a:cxn ang="0">
                        <a:pos x="0" y="0"/>
                      </a:cxn>
                      <a:cxn ang="0">
                        <a:pos x="360" y="0"/>
                      </a:cxn>
                      <a:cxn ang="0">
                        <a:pos x="263" y="427"/>
                      </a:cxn>
                      <a:cxn ang="0">
                        <a:pos x="180" y="540"/>
                      </a:cxn>
                      <a:cxn ang="0">
                        <a:pos x="75" y="454"/>
                      </a:cxn>
                      <a:cxn ang="0">
                        <a:pos x="0" y="0"/>
                      </a:cxn>
                    </a:cxnLst>
                    <a:rect l="0" t="0" r="r" b="b"/>
                    <a:pathLst>
                      <a:path w="360" h="540">
                        <a:moveTo>
                          <a:pt x="0" y="0"/>
                        </a:moveTo>
                        <a:lnTo>
                          <a:pt x="360" y="0"/>
                        </a:lnTo>
                        <a:lnTo>
                          <a:pt x="263" y="427"/>
                        </a:lnTo>
                        <a:lnTo>
                          <a:pt x="180" y="540"/>
                        </a:lnTo>
                        <a:lnTo>
                          <a:pt x="75" y="454"/>
                        </a:lnTo>
                        <a:lnTo>
                          <a:pt x="0" y="0"/>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3" name="Rectangle 27"/>
                  <p:cNvSpPr>
                    <a:spLocks noChangeArrowheads="1"/>
                  </p:cNvSpPr>
                  <p:nvPr/>
                </p:nvSpPr>
                <p:spPr bwMode="auto">
                  <a:xfrm>
                    <a:off x="4079" y="7031"/>
                    <a:ext cx="540" cy="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grpSp>
            <p:sp>
              <p:nvSpPr>
                <p:cNvPr id="91164" name="Oval 28"/>
                <p:cNvSpPr>
                  <a:spLocks noChangeArrowheads="1"/>
                </p:cNvSpPr>
                <p:nvPr/>
              </p:nvSpPr>
              <p:spPr bwMode="auto">
                <a:xfrm rot="-615718">
                  <a:off x="7019" y="8100"/>
                  <a:ext cx="180" cy="1440"/>
                </a:xfrm>
                <a:prstGeom prst="ellipse">
                  <a:avLst/>
                </a:prstGeom>
                <a:gradFill rotWithShape="0">
                  <a:gsLst>
                    <a:gs pos="0">
                      <a:srgbClr val="FFFFFF"/>
                    </a:gs>
                    <a:gs pos="100000">
                      <a:srgbClr val="FFFFFF">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5" name="Oval 29"/>
                <p:cNvSpPr>
                  <a:spLocks noChangeAspect="1" noChangeArrowheads="1"/>
                </p:cNvSpPr>
                <p:nvPr/>
              </p:nvSpPr>
              <p:spPr bwMode="auto">
                <a:xfrm rot="-615718">
                  <a:off x="7009" y="8140"/>
                  <a:ext cx="91" cy="728"/>
                </a:xfrm>
                <a:prstGeom prst="ellipse">
                  <a:avLst/>
                </a:prstGeom>
                <a:gradFill rotWithShape="0">
                  <a:gsLst>
                    <a:gs pos="0">
                      <a:srgbClr val="FFFFFF"/>
                    </a:gs>
                    <a:gs pos="100000">
                      <a:srgbClr val="FFFFFF">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grpSp>
          <p:sp>
            <p:nvSpPr>
              <p:cNvPr id="91166" name="AutoShape 30" descr="Narrow vertical"/>
              <p:cNvSpPr>
                <a:spLocks noChangeArrowheads="1"/>
              </p:cNvSpPr>
              <p:nvPr/>
            </p:nvSpPr>
            <p:spPr bwMode="auto">
              <a:xfrm>
                <a:off x="2456" y="6857"/>
                <a:ext cx="1620" cy="180"/>
              </a:xfrm>
              <a:prstGeom prst="rightArrow">
                <a:avLst>
                  <a:gd name="adj1" fmla="val 50000"/>
                  <a:gd name="adj2" fmla="val 225000"/>
                </a:avLst>
              </a:prstGeom>
              <a:pattFill prst="nar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7" name="AutoShape 31" descr="Light vertical"/>
              <p:cNvSpPr>
                <a:spLocks noChangeArrowheads="1"/>
              </p:cNvSpPr>
              <p:nvPr/>
            </p:nvSpPr>
            <p:spPr bwMode="auto">
              <a:xfrm>
                <a:off x="2456" y="7027"/>
                <a:ext cx="1620" cy="180"/>
              </a:xfrm>
              <a:prstGeom prst="rightArrow">
                <a:avLst>
                  <a:gd name="adj1" fmla="val 50000"/>
                  <a:gd name="adj2" fmla="val 225000"/>
                </a:avLst>
              </a:prstGeom>
              <a:pattFill prst="lt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8" name="Oval 32" descr="Light vertical"/>
              <p:cNvSpPr>
                <a:spLocks noChangeArrowheads="1"/>
              </p:cNvSpPr>
              <p:nvPr/>
            </p:nvSpPr>
            <p:spPr bwMode="auto">
              <a:xfrm>
                <a:off x="4859" y="6660"/>
                <a:ext cx="360" cy="360"/>
              </a:xfrm>
              <a:prstGeom prst="ellipse">
                <a:avLst/>
              </a:prstGeom>
              <a:pattFill prst="ltVert">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69" name="Oval 33"/>
              <p:cNvSpPr>
                <a:spLocks noChangeAspect="1" noChangeArrowheads="1"/>
              </p:cNvSpPr>
              <p:nvPr/>
            </p:nvSpPr>
            <p:spPr bwMode="auto">
              <a:xfrm>
                <a:off x="4949" y="6747"/>
                <a:ext cx="181" cy="18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70" name="Oval 34" descr="Narrow vertical"/>
              <p:cNvSpPr>
                <a:spLocks noChangeArrowheads="1"/>
              </p:cNvSpPr>
              <p:nvPr/>
            </p:nvSpPr>
            <p:spPr bwMode="auto">
              <a:xfrm>
                <a:off x="5309" y="6990"/>
                <a:ext cx="360" cy="360"/>
              </a:xfrm>
              <a:prstGeom prst="ellipse">
                <a:avLst/>
              </a:prstGeom>
              <a:pattFill prst="narVert">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1171" name="Oval 35"/>
              <p:cNvSpPr>
                <a:spLocks noChangeAspect="1" noChangeArrowheads="1"/>
              </p:cNvSpPr>
              <p:nvPr/>
            </p:nvSpPr>
            <p:spPr bwMode="auto">
              <a:xfrm>
                <a:off x="5399" y="7077"/>
                <a:ext cx="181" cy="18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grpSp>
        <p:sp>
          <p:nvSpPr>
            <p:cNvPr id="91172" name="Text Box 36" descr="Light vertical"/>
            <p:cNvSpPr txBox="1">
              <a:spLocks noChangeArrowheads="1"/>
            </p:cNvSpPr>
            <p:nvPr/>
          </p:nvSpPr>
          <p:spPr bwMode="auto">
            <a:xfrm>
              <a:off x="2699" y="7917"/>
              <a:ext cx="360" cy="363"/>
            </a:xfrm>
            <a:prstGeom prst="rect">
              <a:avLst/>
            </a:prstGeom>
            <a:pattFill prst="lt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1173" name="Text Box 37" descr="Narrow vertical"/>
            <p:cNvSpPr txBox="1">
              <a:spLocks noChangeArrowheads="1"/>
            </p:cNvSpPr>
            <p:nvPr/>
          </p:nvSpPr>
          <p:spPr bwMode="auto">
            <a:xfrm>
              <a:off x="2699" y="8460"/>
              <a:ext cx="360" cy="363"/>
            </a:xfrm>
            <a:prstGeom prst="rect">
              <a:avLst/>
            </a:prstGeom>
            <a:pattFill prst="nar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1174" name="Text Box 38"/>
            <p:cNvSpPr txBox="1">
              <a:spLocks noChangeArrowheads="1"/>
            </p:cNvSpPr>
            <p:nvPr/>
          </p:nvSpPr>
          <p:spPr bwMode="auto">
            <a:xfrm>
              <a:off x="3159" y="7980"/>
              <a:ext cx="1620" cy="10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Arial" pitchFamily="34" charset="0"/>
                  <a:cs typeface="Arial" pitchFamily="34" charset="0"/>
                </a:rPr>
                <a:t>Oxygen gas</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Arial" pitchFamily="34" charset="0"/>
                  <a:cs typeface="Arial" pitchFamily="34" charset="0"/>
                </a:rPr>
                <a:t>Acetylene gas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91175" name="Rectangle 39"/>
            <p:cNvSpPr>
              <a:spLocks noChangeArrowheads="1"/>
            </p:cNvSpPr>
            <p:nvPr/>
          </p:nvSpPr>
          <p:spPr bwMode="auto">
            <a:xfrm>
              <a:off x="7919" y="5940"/>
              <a:ext cx="4392" cy="7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altLang="ko-KR" sz="1600" b="0" i="0" u="none" strike="noStrike" cap="none" normalizeH="0" baseline="0" dirty="0" smtClean="0">
                  <a:ln>
                    <a:noFill/>
                  </a:ln>
                  <a:solidFill>
                    <a:schemeClr val="tx1"/>
                  </a:solidFill>
                  <a:effectLst/>
                  <a:latin typeface="Times New Roman" pitchFamily="18" charset="0"/>
                  <a:ea typeface="Batang" charset="-127"/>
                  <a:cs typeface="Arial" pitchFamily="34" charset="0"/>
                </a:rPr>
                <a:t>Gas flow control taps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91176" name="Line 40"/>
            <p:cNvSpPr>
              <a:spLocks noChangeShapeType="1"/>
            </p:cNvSpPr>
            <p:nvPr/>
          </p:nvSpPr>
          <p:spPr bwMode="auto">
            <a:xfrm flipH="1">
              <a:off x="6659" y="6337"/>
              <a:ext cx="1260" cy="323"/>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sz="2800"/>
            </a:p>
          </p:txBody>
        </p:sp>
        <p:sp>
          <p:nvSpPr>
            <p:cNvPr id="91177" name="Freeform 41"/>
            <p:cNvSpPr>
              <a:spLocks/>
            </p:cNvSpPr>
            <p:nvPr/>
          </p:nvSpPr>
          <p:spPr bwMode="auto">
            <a:xfrm>
              <a:off x="7019" y="6320"/>
              <a:ext cx="881" cy="700"/>
            </a:xfrm>
            <a:custGeom>
              <a:avLst/>
              <a:gdLst/>
              <a:ahLst/>
              <a:cxnLst>
                <a:cxn ang="0">
                  <a:pos x="881" y="0"/>
                </a:cxn>
                <a:cxn ang="0">
                  <a:pos x="0" y="700"/>
                </a:cxn>
              </a:cxnLst>
              <a:rect l="0" t="0" r="r" b="b"/>
              <a:pathLst>
                <a:path w="881" h="700">
                  <a:moveTo>
                    <a:pt x="881" y="0"/>
                  </a:moveTo>
                  <a:lnTo>
                    <a:pt x="0" y="700"/>
                  </a:lnTo>
                </a:path>
              </a:pathLst>
            </a:custGeom>
            <a:noFill/>
            <a:ln w="9525">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2800"/>
            </a:p>
          </p:txBody>
        </p:sp>
        <p:sp>
          <p:nvSpPr>
            <p:cNvPr id="91178" name="Freeform 42"/>
            <p:cNvSpPr>
              <a:spLocks/>
            </p:cNvSpPr>
            <p:nvPr/>
          </p:nvSpPr>
          <p:spPr bwMode="auto">
            <a:xfrm>
              <a:off x="8459" y="7560"/>
              <a:ext cx="881" cy="700"/>
            </a:xfrm>
            <a:custGeom>
              <a:avLst/>
              <a:gdLst/>
              <a:ahLst/>
              <a:cxnLst>
                <a:cxn ang="0">
                  <a:pos x="881" y="0"/>
                </a:cxn>
                <a:cxn ang="0">
                  <a:pos x="0" y="700"/>
                </a:cxn>
              </a:cxnLst>
              <a:rect l="0" t="0" r="r" b="b"/>
              <a:pathLst>
                <a:path w="881" h="700">
                  <a:moveTo>
                    <a:pt x="881" y="0"/>
                  </a:moveTo>
                  <a:lnTo>
                    <a:pt x="0" y="700"/>
                  </a:lnTo>
                </a:path>
              </a:pathLst>
            </a:custGeom>
            <a:noFill/>
            <a:ln w="9525">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2800"/>
            </a:p>
          </p:txBody>
        </p:sp>
        <p:sp>
          <p:nvSpPr>
            <p:cNvPr id="91179" name="Rectangle 43"/>
            <p:cNvSpPr>
              <a:spLocks noChangeArrowheads="1"/>
            </p:cNvSpPr>
            <p:nvPr/>
          </p:nvSpPr>
          <p:spPr bwMode="auto">
            <a:xfrm>
              <a:off x="8617" y="6953"/>
              <a:ext cx="4464" cy="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pPr>
              <a:r>
                <a:rPr kumimoji="0" lang="en-US" altLang="ko-KR" b="0" i="0" u="none" strike="noStrike" cap="none" normalizeH="0" baseline="0" dirty="0" smtClean="0">
                  <a:ln>
                    <a:noFill/>
                  </a:ln>
                  <a:solidFill>
                    <a:schemeClr val="tx1"/>
                  </a:solidFill>
                  <a:effectLst/>
                  <a:latin typeface="Times New Roman" pitchFamily="18" charset="0"/>
                  <a:ea typeface="Batang" charset="-127"/>
                  <a:cs typeface="Arial" pitchFamily="34" charset="0"/>
                </a:rPr>
                <a:t>Inner envelope</a:t>
              </a:r>
              <a:r>
                <a:rPr kumimoji="0" lang="en-US" altLang="ko-KR" b="0" i="0" u="none" strike="noStrike" cap="none" normalizeH="0" dirty="0" smtClean="0">
                  <a:ln>
                    <a:noFill/>
                  </a:ln>
                  <a:solidFill>
                    <a:schemeClr val="tx1"/>
                  </a:solidFill>
                  <a:effectLst/>
                  <a:latin typeface="Times New Roman" pitchFamily="18" charset="0"/>
                  <a:ea typeface="Batang" charset="-127"/>
                  <a:cs typeface="Arial" pitchFamily="34" charset="0"/>
                </a:rPr>
                <a:t> flame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91180" name="Rectangle 44"/>
            <p:cNvSpPr>
              <a:spLocks noChangeArrowheads="1"/>
            </p:cNvSpPr>
            <p:nvPr/>
          </p:nvSpPr>
          <p:spPr bwMode="auto">
            <a:xfrm>
              <a:off x="5579" y="7940"/>
              <a:ext cx="216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altLang="ko-KR" b="0" i="0" u="none" strike="noStrike" cap="none" normalizeH="0" baseline="0" dirty="0" smtClean="0">
                  <a:ln>
                    <a:noFill/>
                  </a:ln>
                  <a:solidFill>
                    <a:schemeClr val="tx1"/>
                  </a:solidFill>
                  <a:effectLst/>
                  <a:latin typeface="Times New Roman" pitchFamily="18" charset="0"/>
                  <a:ea typeface="Batang" charset="-127"/>
                  <a:cs typeface="Arial" pitchFamily="34" charset="0"/>
                </a:rPr>
                <a:t>Outer envelope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91181" name="Freeform 45"/>
            <p:cNvSpPr>
              <a:spLocks/>
            </p:cNvSpPr>
            <p:nvPr/>
          </p:nvSpPr>
          <p:spPr bwMode="auto">
            <a:xfrm>
              <a:off x="7120" y="8340"/>
              <a:ext cx="1320" cy="560"/>
            </a:xfrm>
            <a:custGeom>
              <a:avLst/>
              <a:gdLst/>
              <a:ahLst/>
              <a:cxnLst>
                <a:cxn ang="0">
                  <a:pos x="0" y="0"/>
                </a:cxn>
                <a:cxn ang="0">
                  <a:pos x="1320" y="560"/>
                </a:cxn>
              </a:cxnLst>
              <a:rect l="0" t="0" r="r" b="b"/>
              <a:pathLst>
                <a:path w="1320" h="560">
                  <a:moveTo>
                    <a:pt x="0" y="0"/>
                  </a:moveTo>
                  <a:lnTo>
                    <a:pt x="1320" y="560"/>
                  </a:lnTo>
                </a:path>
              </a:pathLst>
            </a:custGeom>
            <a:noFill/>
            <a:ln w="9525">
              <a:solidFill>
                <a:srgbClr val="000000"/>
              </a:solidFill>
              <a:round/>
              <a:headEnd type="none" w="med" len="med"/>
              <a:tailEnd type="stealth" w="sm" len="lg"/>
            </a:ln>
          </p:spPr>
          <p:txBody>
            <a:bodyPr vert="horz" wrap="square" lIns="91440" tIns="45720" rIns="91440" bIns="45720" numCol="1" anchor="t" anchorCtr="0" compatLnSpc="1">
              <a:prstTxWarp prst="textNoShape">
                <a:avLst/>
              </a:prstTxWarp>
            </a:bodyPr>
            <a:lstStyle/>
            <a:p>
              <a:endParaRPr lang="en-US" sz="2800"/>
            </a:p>
          </p:txBody>
        </p:sp>
      </p:grpSp>
      <p:sp>
        <p:nvSpPr>
          <p:cNvPr id="95" name="Rectangle 94"/>
          <p:cNvSpPr/>
          <p:nvPr/>
        </p:nvSpPr>
        <p:spPr>
          <a:xfrm>
            <a:off x="285720" y="3929067"/>
            <a:ext cx="5715040" cy="642942"/>
          </a:xfrm>
          <a:prstGeom prst="rect">
            <a:avLst/>
          </a:prstGeom>
        </p:spPr>
        <p:txBody>
          <a:bodyPr wrap="square">
            <a:spAutoFit/>
          </a:bodyPr>
          <a:lstStyle/>
          <a:p>
            <a:pPr>
              <a:buFont typeface="Wingdings" pitchFamily="2" charset="2"/>
              <a:buChar char="q"/>
            </a:pPr>
            <a:r>
              <a:rPr lang="en-US" dirty="0" smtClean="0"/>
              <a:t>By adjusting the gas flow taps of both Oxygen and Acetylene it is possible to have three types of flames:</a:t>
            </a:r>
            <a:endParaRPr lang="en-US" dirty="0"/>
          </a:p>
        </p:txBody>
      </p:sp>
      <p:sp>
        <p:nvSpPr>
          <p:cNvPr id="96" name="Rectangle 95"/>
          <p:cNvSpPr/>
          <p:nvPr/>
        </p:nvSpPr>
        <p:spPr>
          <a:xfrm>
            <a:off x="285720" y="4643446"/>
            <a:ext cx="5357850" cy="1754326"/>
          </a:xfrm>
          <a:prstGeom prst="rect">
            <a:avLst/>
          </a:prstGeom>
        </p:spPr>
        <p:txBody>
          <a:bodyPr wrap="square">
            <a:spAutoFit/>
          </a:bodyPr>
          <a:lstStyle/>
          <a:p>
            <a:pPr marL="342900" lvl="0" indent="-342900">
              <a:buFont typeface="+mj-lt"/>
              <a:buAutoNum type="arabicPeriod"/>
            </a:pPr>
            <a:r>
              <a:rPr lang="en-US" dirty="0" smtClean="0"/>
              <a:t>Neutral flame which is common for </a:t>
            </a:r>
            <a:r>
              <a:rPr lang="en-US" dirty="0" smtClean="0">
                <a:solidFill>
                  <a:srgbClr val="C00000"/>
                </a:solidFill>
              </a:rPr>
              <a:t>most welding process</a:t>
            </a:r>
            <a:r>
              <a:rPr lang="en-US" dirty="0" smtClean="0"/>
              <a:t>.</a:t>
            </a:r>
          </a:p>
          <a:p>
            <a:pPr marL="342900" lvl="0" indent="-342900">
              <a:buFont typeface="+mj-lt"/>
              <a:buAutoNum type="arabicPeriod"/>
            </a:pPr>
            <a:r>
              <a:rPr lang="en-US" dirty="0" smtClean="0"/>
              <a:t>Oxidizing flame which is common for </a:t>
            </a:r>
            <a:r>
              <a:rPr lang="en-US" dirty="0" smtClean="0">
                <a:solidFill>
                  <a:srgbClr val="C00000"/>
                </a:solidFill>
              </a:rPr>
              <a:t>welding brass and bronze metals </a:t>
            </a:r>
            <a:r>
              <a:rPr lang="en-US" dirty="0" smtClean="0"/>
              <a:t>(access Oxygen).</a:t>
            </a:r>
          </a:p>
          <a:p>
            <a:pPr marL="342900" lvl="0" indent="-342900">
              <a:buFont typeface="+mj-lt"/>
              <a:buAutoNum type="arabicPeriod"/>
            </a:pPr>
            <a:r>
              <a:rPr lang="en-US" dirty="0" smtClean="0"/>
              <a:t>Carbonized or reduced flame commonly used for </a:t>
            </a:r>
            <a:r>
              <a:rPr lang="en-US" dirty="0" smtClean="0">
                <a:solidFill>
                  <a:srgbClr val="C00000"/>
                </a:solidFill>
              </a:rPr>
              <a:t>special weld, like tool steel </a:t>
            </a:r>
            <a:r>
              <a:rPr lang="en-US" dirty="0" smtClean="0"/>
              <a:t>(access Acetylene).</a:t>
            </a:r>
            <a:endParaRPr lang="en-US" dirty="0"/>
          </a:p>
        </p:txBody>
      </p:sp>
      <p:pic>
        <p:nvPicPr>
          <p:cNvPr id="93188" name="Picture 4" descr="Gastek Ltd."/>
          <p:cNvPicPr>
            <a:picLocks noChangeAspect="1" noChangeArrowheads="1"/>
          </p:cNvPicPr>
          <p:nvPr/>
        </p:nvPicPr>
        <p:blipFill>
          <a:blip r:embed="rId3"/>
          <a:srcRect l="23839" r="3839"/>
          <a:stretch>
            <a:fillRect/>
          </a:stretch>
        </p:blipFill>
        <p:spPr bwMode="auto">
          <a:xfrm>
            <a:off x="6143636" y="2214554"/>
            <a:ext cx="2286016" cy="1693333"/>
          </a:xfrm>
          <a:prstGeom prst="rect">
            <a:avLst/>
          </a:prstGeom>
          <a:noFill/>
        </p:spPr>
      </p:pic>
      <p:pic>
        <p:nvPicPr>
          <p:cNvPr id="93192" name="Picture 8" descr="http://static.howstuffworks.com/gif/welding-torch.jpg"/>
          <p:cNvPicPr>
            <a:picLocks noChangeAspect="1" noChangeArrowheads="1"/>
          </p:cNvPicPr>
          <p:nvPr/>
        </p:nvPicPr>
        <p:blipFill>
          <a:blip r:embed="rId4"/>
          <a:srcRect/>
          <a:stretch>
            <a:fillRect/>
          </a:stretch>
        </p:blipFill>
        <p:spPr bwMode="auto">
          <a:xfrm>
            <a:off x="5643570" y="4071942"/>
            <a:ext cx="2714644" cy="2443179"/>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2</a:t>
            </a:fld>
            <a:endParaRPr lang="en-US"/>
          </a:p>
        </p:txBody>
      </p:sp>
      <p:sp>
        <p:nvSpPr>
          <p:cNvPr id="10" name="Rectangle 2"/>
          <p:cNvSpPr txBox="1">
            <a:spLocks noChangeArrowheads="1"/>
          </p:cNvSpPr>
          <p:nvPr/>
        </p:nvSpPr>
        <p:spPr>
          <a:xfrm>
            <a:off x="428596" y="1142984"/>
            <a:ext cx="7772400" cy="1143000"/>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6600" spc="-100" dirty="0" smtClean="0">
                <a:solidFill>
                  <a:schemeClr val="tx2"/>
                </a:solidFill>
                <a:latin typeface="+mj-lt"/>
                <a:ea typeface="+mj-ea"/>
                <a:cs typeface="+mj-cs"/>
              </a:rPr>
              <a:t>        Chapter 6</a:t>
            </a:r>
            <a:r>
              <a:rPr kumimoji="0" lang="en-US" sz="6600" b="0" i="0" u="none" strike="noStrike" kern="1200" cap="none" spc="-100" normalizeH="0" baseline="0" noProof="0" dirty="0" smtClean="0">
                <a:ln>
                  <a:noFill/>
                </a:ln>
                <a:solidFill>
                  <a:schemeClr val="tx2"/>
                </a:solidFill>
                <a:effectLst/>
                <a:uLnTx/>
                <a:uFillTx/>
                <a:latin typeface="+mj-lt"/>
                <a:ea typeface="+mj-ea"/>
                <a:cs typeface="+mj-cs"/>
              </a:rPr>
              <a:t/>
            </a:r>
            <a:br>
              <a:rPr kumimoji="0" lang="en-US" sz="6600" b="0" i="0" u="none" strike="noStrike" kern="1200" cap="none" spc="-100" normalizeH="0" baseline="0" noProof="0" dirty="0" smtClean="0">
                <a:ln>
                  <a:noFill/>
                </a:ln>
                <a:solidFill>
                  <a:schemeClr val="tx2"/>
                </a:solidFill>
                <a:effectLst/>
                <a:uLnTx/>
                <a:uFillTx/>
                <a:latin typeface="+mj-lt"/>
                <a:ea typeface="+mj-ea"/>
                <a:cs typeface="+mj-cs"/>
              </a:rPr>
            </a:br>
            <a:r>
              <a:rPr kumimoji="0" lang="en-US" sz="6600" b="0" i="0" u="none" strike="noStrike" kern="1200" cap="none" spc="-100" normalizeH="0" baseline="0" noProof="0" dirty="0" smtClean="0">
                <a:ln>
                  <a:noFill/>
                </a:ln>
                <a:solidFill>
                  <a:schemeClr val="tx2"/>
                </a:solidFill>
                <a:effectLst/>
                <a:uLnTx/>
                <a:uFillTx/>
                <a:latin typeface="+mj-lt"/>
                <a:ea typeface="+mj-ea"/>
                <a:cs typeface="+mj-cs"/>
              </a:rPr>
              <a:t>          </a:t>
            </a:r>
            <a:r>
              <a:rPr lang="en-US" sz="2000" dirty="0" smtClean="0">
                <a:solidFill>
                  <a:schemeClr val="tx1">
                    <a:tint val="75000"/>
                  </a:schemeClr>
                </a:solidFill>
              </a:rPr>
              <a:t> </a:t>
            </a:r>
            <a:r>
              <a:rPr lang="en-US" sz="2000" b="1" dirty="0" smtClean="0">
                <a:solidFill>
                  <a:schemeClr val="tx1">
                    <a:tint val="75000"/>
                  </a:schemeClr>
                </a:solidFill>
              </a:rPr>
              <a:t>Joining Process of Solid Materials </a:t>
            </a:r>
          </a:p>
        </p:txBody>
      </p:sp>
      <p:pic>
        <p:nvPicPr>
          <p:cNvPr id="1026" name="Picture 2"/>
          <p:cNvPicPr>
            <a:picLocks noChangeAspect="1" noChangeArrowheads="1"/>
          </p:cNvPicPr>
          <p:nvPr/>
        </p:nvPicPr>
        <p:blipFill>
          <a:blip r:embed="rId3">
            <a:lum bright="-23000" contrast="21000"/>
          </a:blip>
          <a:srcRect l="5859" t="32959" r="4492" b="19433"/>
          <a:stretch>
            <a:fillRect/>
          </a:stretch>
        </p:blipFill>
        <p:spPr bwMode="auto">
          <a:xfrm>
            <a:off x="357158" y="2357430"/>
            <a:ext cx="7903241" cy="3357586"/>
          </a:xfrm>
          <a:prstGeom prst="rect">
            <a:avLst/>
          </a:prstGeom>
          <a:noFill/>
          <a:ln w="9525">
            <a:noFill/>
            <a:miter lim="800000"/>
            <a:headEnd/>
            <a:tailEnd/>
          </a:ln>
          <a:effectLst/>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20</a:t>
            </a:fld>
            <a:endParaRPr lang="en-US"/>
          </a:p>
        </p:txBody>
      </p:sp>
      <p:sp>
        <p:nvSpPr>
          <p:cNvPr id="10" name="Rectangle 2"/>
          <p:cNvSpPr txBox="1">
            <a:spLocks noChangeArrowheads="1"/>
          </p:cNvSpPr>
          <p:nvPr/>
        </p:nvSpPr>
        <p:spPr>
          <a:xfrm>
            <a:off x="214282" y="500042"/>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6.3 Fusion Welding</a:t>
            </a:r>
          </a:p>
          <a:p>
            <a:pPr>
              <a:spcBef>
                <a:spcPct val="0"/>
              </a:spcBef>
              <a:defRPr/>
            </a:pPr>
            <a:r>
              <a:rPr lang="en-US" sz="2000" b="1" dirty="0" smtClean="0">
                <a:solidFill>
                  <a:schemeClr val="tx1">
                    <a:tint val="75000"/>
                  </a:schemeClr>
                </a:solidFill>
              </a:rPr>
              <a:t> </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grpSp>
        <p:nvGrpSpPr>
          <p:cNvPr id="94210" name="Group 2"/>
          <p:cNvGrpSpPr>
            <a:grpSpLocks/>
          </p:cNvGrpSpPr>
          <p:nvPr/>
        </p:nvGrpSpPr>
        <p:grpSpPr bwMode="auto">
          <a:xfrm>
            <a:off x="500034" y="1428736"/>
            <a:ext cx="7643866" cy="4643470"/>
            <a:chOff x="1251" y="11134"/>
            <a:chExt cx="9363" cy="4511"/>
          </a:xfrm>
        </p:grpSpPr>
        <p:grpSp>
          <p:nvGrpSpPr>
            <p:cNvPr id="94211" name="Group 3"/>
            <p:cNvGrpSpPr>
              <a:grpSpLocks/>
            </p:cNvGrpSpPr>
            <p:nvPr/>
          </p:nvGrpSpPr>
          <p:grpSpPr bwMode="auto">
            <a:xfrm>
              <a:off x="1251" y="11160"/>
              <a:ext cx="5588" cy="4018"/>
              <a:chOff x="1251" y="11160"/>
              <a:chExt cx="5588" cy="4018"/>
            </a:xfrm>
          </p:grpSpPr>
          <p:grpSp>
            <p:nvGrpSpPr>
              <p:cNvPr id="94212" name="Group 4"/>
              <p:cNvGrpSpPr>
                <a:grpSpLocks/>
              </p:cNvGrpSpPr>
              <p:nvPr/>
            </p:nvGrpSpPr>
            <p:grpSpPr bwMode="auto">
              <a:xfrm>
                <a:off x="1259" y="11160"/>
                <a:ext cx="5040" cy="1861"/>
                <a:chOff x="1259" y="11160"/>
                <a:chExt cx="5040" cy="1861"/>
              </a:xfrm>
            </p:grpSpPr>
            <p:sp>
              <p:nvSpPr>
                <p:cNvPr id="94213" name="Rectangle 5"/>
                <p:cNvSpPr>
                  <a:spLocks noChangeArrowheads="1"/>
                </p:cNvSpPr>
                <p:nvPr/>
              </p:nvSpPr>
              <p:spPr bwMode="auto">
                <a:xfrm>
                  <a:off x="1259" y="11340"/>
                  <a:ext cx="1080" cy="2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14" name="Rectangle 6"/>
                <p:cNvSpPr>
                  <a:spLocks noChangeArrowheads="1"/>
                </p:cNvSpPr>
                <p:nvPr/>
              </p:nvSpPr>
              <p:spPr bwMode="auto">
                <a:xfrm>
                  <a:off x="2459" y="11340"/>
                  <a:ext cx="1080" cy="2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15" name="Freeform 7"/>
                <p:cNvSpPr>
                  <a:spLocks/>
                </p:cNvSpPr>
                <p:nvPr/>
              </p:nvSpPr>
              <p:spPr bwMode="auto">
                <a:xfrm>
                  <a:off x="2219" y="11160"/>
                  <a:ext cx="360" cy="540"/>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no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16" name="Rectangle 8"/>
                <p:cNvSpPr>
                  <a:spLocks noChangeArrowheads="1"/>
                </p:cNvSpPr>
                <p:nvPr/>
              </p:nvSpPr>
              <p:spPr bwMode="auto">
                <a:xfrm>
                  <a:off x="4019" y="11340"/>
                  <a:ext cx="108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17" name="Rectangle 9"/>
                <p:cNvSpPr>
                  <a:spLocks noChangeArrowheads="1"/>
                </p:cNvSpPr>
                <p:nvPr/>
              </p:nvSpPr>
              <p:spPr bwMode="auto">
                <a:xfrm>
                  <a:off x="5219" y="11340"/>
                  <a:ext cx="108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18" name="Freeform 10"/>
                <p:cNvSpPr>
                  <a:spLocks/>
                </p:cNvSpPr>
                <p:nvPr/>
              </p:nvSpPr>
              <p:spPr bwMode="auto">
                <a:xfrm>
                  <a:off x="4939" y="11160"/>
                  <a:ext cx="420" cy="540"/>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no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19" name="Freeform 11"/>
                <p:cNvSpPr>
                  <a:spLocks/>
                </p:cNvSpPr>
                <p:nvPr/>
              </p:nvSpPr>
              <p:spPr bwMode="auto">
                <a:xfrm flipV="1">
                  <a:off x="4979" y="11708"/>
                  <a:ext cx="360" cy="255"/>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no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20" name="Freeform 12"/>
                <p:cNvSpPr>
                  <a:spLocks/>
                </p:cNvSpPr>
                <p:nvPr/>
              </p:nvSpPr>
              <p:spPr bwMode="auto">
                <a:xfrm>
                  <a:off x="1259" y="12420"/>
                  <a:ext cx="1080" cy="249"/>
                </a:xfrm>
                <a:custGeom>
                  <a:avLst/>
                  <a:gdLst/>
                  <a:ahLst/>
                  <a:cxnLst>
                    <a:cxn ang="0">
                      <a:pos x="0" y="0"/>
                    </a:cxn>
                    <a:cxn ang="0">
                      <a:pos x="1006" y="0"/>
                    </a:cxn>
                    <a:cxn ang="0">
                      <a:pos x="1071" y="170"/>
                    </a:cxn>
                    <a:cxn ang="0">
                      <a:pos x="1080" y="249"/>
                    </a:cxn>
                    <a:cxn ang="0">
                      <a:pos x="0" y="249"/>
                    </a:cxn>
                    <a:cxn ang="0">
                      <a:pos x="0" y="0"/>
                    </a:cxn>
                  </a:cxnLst>
                  <a:rect l="0" t="0" r="r" b="b"/>
                  <a:pathLst>
                    <a:path w="1080" h="249">
                      <a:moveTo>
                        <a:pt x="0" y="0"/>
                      </a:moveTo>
                      <a:lnTo>
                        <a:pt x="1006" y="0"/>
                      </a:lnTo>
                      <a:lnTo>
                        <a:pt x="1071" y="170"/>
                      </a:lnTo>
                      <a:lnTo>
                        <a:pt x="1080" y="249"/>
                      </a:lnTo>
                      <a:lnTo>
                        <a:pt x="0" y="249"/>
                      </a:lnTo>
                      <a:lnTo>
                        <a:pt x="0" y="0"/>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21" name="Freeform 13"/>
                <p:cNvSpPr>
                  <a:spLocks/>
                </p:cNvSpPr>
                <p:nvPr/>
              </p:nvSpPr>
              <p:spPr bwMode="auto">
                <a:xfrm flipH="1">
                  <a:off x="2369" y="12420"/>
                  <a:ext cx="1080" cy="249"/>
                </a:xfrm>
                <a:custGeom>
                  <a:avLst/>
                  <a:gdLst/>
                  <a:ahLst/>
                  <a:cxnLst>
                    <a:cxn ang="0">
                      <a:pos x="0" y="0"/>
                    </a:cxn>
                    <a:cxn ang="0">
                      <a:pos x="1006" y="0"/>
                    </a:cxn>
                    <a:cxn ang="0">
                      <a:pos x="1071" y="170"/>
                    </a:cxn>
                    <a:cxn ang="0">
                      <a:pos x="1080" y="249"/>
                    </a:cxn>
                    <a:cxn ang="0">
                      <a:pos x="0" y="249"/>
                    </a:cxn>
                    <a:cxn ang="0">
                      <a:pos x="0" y="0"/>
                    </a:cxn>
                  </a:cxnLst>
                  <a:rect l="0" t="0" r="r" b="b"/>
                  <a:pathLst>
                    <a:path w="1080" h="249">
                      <a:moveTo>
                        <a:pt x="0" y="0"/>
                      </a:moveTo>
                      <a:lnTo>
                        <a:pt x="1006" y="0"/>
                      </a:lnTo>
                      <a:lnTo>
                        <a:pt x="1071" y="170"/>
                      </a:lnTo>
                      <a:lnTo>
                        <a:pt x="1080" y="249"/>
                      </a:lnTo>
                      <a:lnTo>
                        <a:pt x="0" y="249"/>
                      </a:lnTo>
                      <a:lnTo>
                        <a:pt x="0" y="0"/>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22" name="Freeform 14"/>
                <p:cNvSpPr>
                  <a:spLocks/>
                </p:cNvSpPr>
                <p:nvPr/>
              </p:nvSpPr>
              <p:spPr bwMode="auto">
                <a:xfrm>
                  <a:off x="4049" y="12370"/>
                  <a:ext cx="1080" cy="590"/>
                </a:xfrm>
                <a:custGeom>
                  <a:avLst/>
                  <a:gdLst/>
                  <a:ahLst/>
                  <a:cxnLst>
                    <a:cxn ang="0">
                      <a:pos x="0" y="0"/>
                    </a:cxn>
                    <a:cxn ang="0">
                      <a:pos x="1006" y="0"/>
                    </a:cxn>
                    <a:cxn ang="0">
                      <a:pos x="1071" y="170"/>
                    </a:cxn>
                    <a:cxn ang="0">
                      <a:pos x="1080" y="249"/>
                    </a:cxn>
                    <a:cxn ang="0">
                      <a:pos x="0" y="249"/>
                    </a:cxn>
                    <a:cxn ang="0">
                      <a:pos x="0" y="0"/>
                    </a:cxn>
                  </a:cxnLst>
                  <a:rect l="0" t="0" r="r" b="b"/>
                  <a:pathLst>
                    <a:path w="1080" h="249">
                      <a:moveTo>
                        <a:pt x="0" y="0"/>
                      </a:moveTo>
                      <a:lnTo>
                        <a:pt x="1006" y="0"/>
                      </a:lnTo>
                      <a:lnTo>
                        <a:pt x="1071" y="170"/>
                      </a:lnTo>
                      <a:lnTo>
                        <a:pt x="1080" y="249"/>
                      </a:lnTo>
                      <a:lnTo>
                        <a:pt x="0" y="249"/>
                      </a:lnTo>
                      <a:lnTo>
                        <a:pt x="0" y="0"/>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23" name="Freeform 15"/>
                <p:cNvSpPr>
                  <a:spLocks/>
                </p:cNvSpPr>
                <p:nvPr/>
              </p:nvSpPr>
              <p:spPr bwMode="auto">
                <a:xfrm flipH="1">
                  <a:off x="5159" y="12370"/>
                  <a:ext cx="1080" cy="590"/>
                </a:xfrm>
                <a:custGeom>
                  <a:avLst/>
                  <a:gdLst/>
                  <a:ahLst/>
                  <a:cxnLst>
                    <a:cxn ang="0">
                      <a:pos x="0" y="0"/>
                    </a:cxn>
                    <a:cxn ang="0">
                      <a:pos x="1006" y="0"/>
                    </a:cxn>
                    <a:cxn ang="0">
                      <a:pos x="1071" y="170"/>
                    </a:cxn>
                    <a:cxn ang="0">
                      <a:pos x="1080" y="249"/>
                    </a:cxn>
                    <a:cxn ang="0">
                      <a:pos x="0" y="249"/>
                    </a:cxn>
                    <a:cxn ang="0">
                      <a:pos x="0" y="0"/>
                    </a:cxn>
                  </a:cxnLst>
                  <a:rect l="0" t="0" r="r" b="b"/>
                  <a:pathLst>
                    <a:path w="1080" h="249">
                      <a:moveTo>
                        <a:pt x="0" y="0"/>
                      </a:moveTo>
                      <a:lnTo>
                        <a:pt x="1006" y="0"/>
                      </a:lnTo>
                      <a:lnTo>
                        <a:pt x="1071" y="170"/>
                      </a:lnTo>
                      <a:lnTo>
                        <a:pt x="1080" y="249"/>
                      </a:lnTo>
                      <a:lnTo>
                        <a:pt x="0" y="249"/>
                      </a:lnTo>
                      <a:lnTo>
                        <a:pt x="0" y="0"/>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24" name="Freeform 16"/>
                <p:cNvSpPr>
                  <a:spLocks noChangeAspect="1"/>
                </p:cNvSpPr>
                <p:nvPr/>
              </p:nvSpPr>
              <p:spPr bwMode="auto">
                <a:xfrm>
                  <a:off x="4949" y="12240"/>
                  <a:ext cx="363" cy="516"/>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no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25" name="Freeform 17"/>
                <p:cNvSpPr>
                  <a:spLocks/>
                </p:cNvSpPr>
                <p:nvPr/>
              </p:nvSpPr>
              <p:spPr bwMode="auto">
                <a:xfrm flipV="1">
                  <a:off x="5039" y="12794"/>
                  <a:ext cx="215" cy="227"/>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no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26" name="Freeform 18"/>
                <p:cNvSpPr>
                  <a:spLocks/>
                </p:cNvSpPr>
                <p:nvPr/>
              </p:nvSpPr>
              <p:spPr bwMode="auto">
                <a:xfrm>
                  <a:off x="2229" y="12290"/>
                  <a:ext cx="249" cy="425"/>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no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grpSp>
          <p:grpSp>
            <p:nvGrpSpPr>
              <p:cNvPr id="94227" name="Group 19"/>
              <p:cNvGrpSpPr>
                <a:grpSpLocks/>
              </p:cNvGrpSpPr>
              <p:nvPr/>
            </p:nvGrpSpPr>
            <p:grpSpPr bwMode="auto">
              <a:xfrm>
                <a:off x="1251" y="13320"/>
                <a:ext cx="5108" cy="1599"/>
                <a:chOff x="1251" y="13320"/>
                <a:chExt cx="5108" cy="1599"/>
              </a:xfrm>
            </p:grpSpPr>
            <p:sp>
              <p:nvSpPr>
                <p:cNvPr id="94228" name="Freeform 20"/>
                <p:cNvSpPr>
                  <a:spLocks/>
                </p:cNvSpPr>
                <p:nvPr/>
              </p:nvSpPr>
              <p:spPr bwMode="auto">
                <a:xfrm>
                  <a:off x="1439" y="13417"/>
                  <a:ext cx="869" cy="261"/>
                </a:xfrm>
                <a:custGeom>
                  <a:avLst/>
                  <a:gdLst/>
                  <a:ahLst/>
                  <a:cxnLst>
                    <a:cxn ang="0">
                      <a:pos x="919" y="7"/>
                    </a:cxn>
                    <a:cxn ang="0">
                      <a:pos x="0" y="0"/>
                    </a:cxn>
                    <a:cxn ang="0">
                      <a:pos x="8" y="180"/>
                    </a:cxn>
                    <a:cxn ang="0">
                      <a:pos x="919" y="187"/>
                    </a:cxn>
                    <a:cxn ang="0">
                      <a:pos x="1009" y="127"/>
                    </a:cxn>
                    <a:cxn ang="0">
                      <a:pos x="1009" y="67"/>
                    </a:cxn>
                    <a:cxn ang="0">
                      <a:pos x="919" y="7"/>
                    </a:cxn>
                  </a:cxnLst>
                  <a:rect l="0" t="0" r="r" b="b"/>
                  <a:pathLst>
                    <a:path w="1009" h="187">
                      <a:moveTo>
                        <a:pt x="919" y="7"/>
                      </a:moveTo>
                      <a:lnTo>
                        <a:pt x="0" y="0"/>
                      </a:lnTo>
                      <a:lnTo>
                        <a:pt x="8" y="180"/>
                      </a:lnTo>
                      <a:lnTo>
                        <a:pt x="919" y="187"/>
                      </a:lnTo>
                      <a:lnTo>
                        <a:pt x="1009" y="127"/>
                      </a:lnTo>
                      <a:lnTo>
                        <a:pt x="1009" y="67"/>
                      </a:lnTo>
                      <a:lnTo>
                        <a:pt x="919" y="7"/>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29" name="Freeform 21"/>
                <p:cNvSpPr>
                  <a:spLocks/>
                </p:cNvSpPr>
                <p:nvPr/>
              </p:nvSpPr>
              <p:spPr bwMode="auto">
                <a:xfrm flipH="1">
                  <a:off x="2348" y="13421"/>
                  <a:ext cx="836" cy="261"/>
                </a:xfrm>
                <a:custGeom>
                  <a:avLst/>
                  <a:gdLst/>
                  <a:ahLst/>
                  <a:cxnLst>
                    <a:cxn ang="0">
                      <a:pos x="919" y="7"/>
                    </a:cxn>
                    <a:cxn ang="0">
                      <a:pos x="0" y="0"/>
                    </a:cxn>
                    <a:cxn ang="0">
                      <a:pos x="8" y="180"/>
                    </a:cxn>
                    <a:cxn ang="0">
                      <a:pos x="919" y="187"/>
                    </a:cxn>
                    <a:cxn ang="0">
                      <a:pos x="1009" y="127"/>
                    </a:cxn>
                    <a:cxn ang="0">
                      <a:pos x="1009" y="67"/>
                    </a:cxn>
                    <a:cxn ang="0">
                      <a:pos x="919" y="7"/>
                    </a:cxn>
                  </a:cxnLst>
                  <a:rect l="0" t="0" r="r" b="b"/>
                  <a:pathLst>
                    <a:path w="1009" h="187">
                      <a:moveTo>
                        <a:pt x="919" y="7"/>
                      </a:moveTo>
                      <a:lnTo>
                        <a:pt x="0" y="0"/>
                      </a:lnTo>
                      <a:lnTo>
                        <a:pt x="8" y="180"/>
                      </a:lnTo>
                      <a:lnTo>
                        <a:pt x="919" y="187"/>
                      </a:lnTo>
                      <a:lnTo>
                        <a:pt x="1009" y="127"/>
                      </a:lnTo>
                      <a:lnTo>
                        <a:pt x="1009" y="67"/>
                      </a:lnTo>
                      <a:lnTo>
                        <a:pt x="919" y="7"/>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30" name="Freeform 22"/>
                <p:cNvSpPr>
                  <a:spLocks/>
                </p:cNvSpPr>
                <p:nvPr/>
              </p:nvSpPr>
              <p:spPr bwMode="auto">
                <a:xfrm>
                  <a:off x="4194" y="13417"/>
                  <a:ext cx="869" cy="443"/>
                </a:xfrm>
                <a:custGeom>
                  <a:avLst/>
                  <a:gdLst/>
                  <a:ahLst/>
                  <a:cxnLst>
                    <a:cxn ang="0">
                      <a:pos x="919" y="7"/>
                    </a:cxn>
                    <a:cxn ang="0">
                      <a:pos x="0" y="0"/>
                    </a:cxn>
                    <a:cxn ang="0">
                      <a:pos x="8" y="180"/>
                    </a:cxn>
                    <a:cxn ang="0">
                      <a:pos x="919" y="187"/>
                    </a:cxn>
                    <a:cxn ang="0">
                      <a:pos x="1009" y="127"/>
                    </a:cxn>
                    <a:cxn ang="0">
                      <a:pos x="1009" y="67"/>
                    </a:cxn>
                    <a:cxn ang="0">
                      <a:pos x="919" y="7"/>
                    </a:cxn>
                  </a:cxnLst>
                  <a:rect l="0" t="0" r="r" b="b"/>
                  <a:pathLst>
                    <a:path w="1009" h="187">
                      <a:moveTo>
                        <a:pt x="919" y="7"/>
                      </a:moveTo>
                      <a:lnTo>
                        <a:pt x="0" y="0"/>
                      </a:lnTo>
                      <a:lnTo>
                        <a:pt x="8" y="180"/>
                      </a:lnTo>
                      <a:lnTo>
                        <a:pt x="919" y="187"/>
                      </a:lnTo>
                      <a:lnTo>
                        <a:pt x="1009" y="127"/>
                      </a:lnTo>
                      <a:lnTo>
                        <a:pt x="1009" y="67"/>
                      </a:lnTo>
                      <a:lnTo>
                        <a:pt x="919" y="7"/>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31" name="Rectangle 23"/>
                <p:cNvSpPr>
                  <a:spLocks noChangeArrowheads="1"/>
                </p:cNvSpPr>
                <p:nvPr/>
              </p:nvSpPr>
              <p:spPr bwMode="auto">
                <a:xfrm>
                  <a:off x="5103" y="13431"/>
                  <a:ext cx="1080" cy="42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32" name="Freeform 24"/>
                <p:cNvSpPr>
                  <a:spLocks/>
                </p:cNvSpPr>
                <p:nvPr/>
              </p:nvSpPr>
              <p:spPr bwMode="auto">
                <a:xfrm>
                  <a:off x="1251" y="14331"/>
                  <a:ext cx="1080" cy="249"/>
                </a:xfrm>
                <a:custGeom>
                  <a:avLst/>
                  <a:gdLst/>
                  <a:ahLst/>
                  <a:cxnLst>
                    <a:cxn ang="0">
                      <a:pos x="0" y="0"/>
                    </a:cxn>
                    <a:cxn ang="0">
                      <a:pos x="1006" y="0"/>
                    </a:cxn>
                    <a:cxn ang="0">
                      <a:pos x="1006" y="62"/>
                    </a:cxn>
                    <a:cxn ang="0">
                      <a:pos x="1021" y="129"/>
                    </a:cxn>
                    <a:cxn ang="0">
                      <a:pos x="1071" y="170"/>
                    </a:cxn>
                    <a:cxn ang="0">
                      <a:pos x="1080" y="249"/>
                    </a:cxn>
                    <a:cxn ang="0">
                      <a:pos x="0" y="249"/>
                    </a:cxn>
                    <a:cxn ang="0">
                      <a:pos x="0" y="0"/>
                    </a:cxn>
                  </a:cxnLst>
                  <a:rect l="0" t="0" r="r" b="b"/>
                  <a:pathLst>
                    <a:path w="1080" h="249">
                      <a:moveTo>
                        <a:pt x="0" y="0"/>
                      </a:moveTo>
                      <a:lnTo>
                        <a:pt x="1006" y="0"/>
                      </a:lnTo>
                      <a:lnTo>
                        <a:pt x="1006" y="62"/>
                      </a:lnTo>
                      <a:lnTo>
                        <a:pt x="1021" y="129"/>
                      </a:lnTo>
                      <a:lnTo>
                        <a:pt x="1071" y="170"/>
                      </a:lnTo>
                      <a:lnTo>
                        <a:pt x="1080" y="249"/>
                      </a:lnTo>
                      <a:lnTo>
                        <a:pt x="0" y="249"/>
                      </a:lnTo>
                      <a:lnTo>
                        <a:pt x="0" y="0"/>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33" name="Freeform 25"/>
                <p:cNvSpPr>
                  <a:spLocks/>
                </p:cNvSpPr>
                <p:nvPr/>
              </p:nvSpPr>
              <p:spPr bwMode="auto">
                <a:xfrm flipH="1">
                  <a:off x="2383" y="14331"/>
                  <a:ext cx="1080" cy="249"/>
                </a:xfrm>
                <a:custGeom>
                  <a:avLst/>
                  <a:gdLst/>
                  <a:ahLst/>
                  <a:cxnLst>
                    <a:cxn ang="0">
                      <a:pos x="0" y="0"/>
                    </a:cxn>
                    <a:cxn ang="0">
                      <a:pos x="1006" y="0"/>
                    </a:cxn>
                    <a:cxn ang="0">
                      <a:pos x="1006" y="62"/>
                    </a:cxn>
                    <a:cxn ang="0">
                      <a:pos x="1021" y="129"/>
                    </a:cxn>
                    <a:cxn ang="0">
                      <a:pos x="1071" y="170"/>
                    </a:cxn>
                    <a:cxn ang="0">
                      <a:pos x="1080" y="249"/>
                    </a:cxn>
                    <a:cxn ang="0">
                      <a:pos x="0" y="249"/>
                    </a:cxn>
                    <a:cxn ang="0">
                      <a:pos x="0" y="0"/>
                    </a:cxn>
                  </a:cxnLst>
                  <a:rect l="0" t="0" r="r" b="b"/>
                  <a:pathLst>
                    <a:path w="1080" h="249">
                      <a:moveTo>
                        <a:pt x="0" y="0"/>
                      </a:moveTo>
                      <a:lnTo>
                        <a:pt x="1006" y="0"/>
                      </a:lnTo>
                      <a:lnTo>
                        <a:pt x="1006" y="62"/>
                      </a:lnTo>
                      <a:lnTo>
                        <a:pt x="1021" y="129"/>
                      </a:lnTo>
                      <a:lnTo>
                        <a:pt x="1071" y="170"/>
                      </a:lnTo>
                      <a:lnTo>
                        <a:pt x="1080" y="249"/>
                      </a:lnTo>
                      <a:lnTo>
                        <a:pt x="0" y="249"/>
                      </a:lnTo>
                      <a:lnTo>
                        <a:pt x="0" y="0"/>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34" name="Freeform 26"/>
                <p:cNvSpPr>
                  <a:spLocks/>
                </p:cNvSpPr>
                <p:nvPr/>
              </p:nvSpPr>
              <p:spPr bwMode="auto">
                <a:xfrm>
                  <a:off x="2280" y="14424"/>
                  <a:ext cx="125" cy="68"/>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35" name="Freeform 27"/>
                <p:cNvSpPr>
                  <a:spLocks/>
                </p:cNvSpPr>
                <p:nvPr/>
              </p:nvSpPr>
              <p:spPr bwMode="auto">
                <a:xfrm>
                  <a:off x="2323" y="14416"/>
                  <a:ext cx="125" cy="68"/>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36" name="Freeform 28"/>
                <p:cNvSpPr>
                  <a:spLocks/>
                </p:cNvSpPr>
                <p:nvPr/>
              </p:nvSpPr>
              <p:spPr bwMode="auto">
                <a:xfrm>
                  <a:off x="2251" y="14376"/>
                  <a:ext cx="125" cy="68"/>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37" name="Freeform 29"/>
                <p:cNvSpPr>
                  <a:spLocks/>
                </p:cNvSpPr>
                <p:nvPr/>
              </p:nvSpPr>
              <p:spPr bwMode="auto">
                <a:xfrm>
                  <a:off x="2323" y="14376"/>
                  <a:ext cx="125" cy="68"/>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38" name="Freeform 30"/>
                <p:cNvSpPr>
                  <a:spLocks/>
                </p:cNvSpPr>
                <p:nvPr/>
              </p:nvSpPr>
              <p:spPr bwMode="auto">
                <a:xfrm>
                  <a:off x="2255" y="14328"/>
                  <a:ext cx="125" cy="68"/>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39" name="Freeform 31"/>
                <p:cNvSpPr>
                  <a:spLocks/>
                </p:cNvSpPr>
                <p:nvPr/>
              </p:nvSpPr>
              <p:spPr bwMode="auto">
                <a:xfrm>
                  <a:off x="2335" y="14320"/>
                  <a:ext cx="125" cy="68"/>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40" name="Freeform 32"/>
                <p:cNvSpPr>
                  <a:spLocks/>
                </p:cNvSpPr>
                <p:nvPr/>
              </p:nvSpPr>
              <p:spPr bwMode="auto">
                <a:xfrm>
                  <a:off x="2247" y="14276"/>
                  <a:ext cx="125" cy="68"/>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41" name="Freeform 33"/>
                <p:cNvSpPr>
                  <a:spLocks/>
                </p:cNvSpPr>
                <p:nvPr/>
              </p:nvSpPr>
              <p:spPr bwMode="auto">
                <a:xfrm>
                  <a:off x="2295" y="14240"/>
                  <a:ext cx="125" cy="68"/>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42" name="Freeform 34"/>
                <p:cNvSpPr>
                  <a:spLocks/>
                </p:cNvSpPr>
                <p:nvPr/>
              </p:nvSpPr>
              <p:spPr bwMode="auto">
                <a:xfrm>
                  <a:off x="2343" y="14284"/>
                  <a:ext cx="125" cy="68"/>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43" name="Freeform 35"/>
                <p:cNvSpPr>
                  <a:spLocks/>
                </p:cNvSpPr>
                <p:nvPr/>
              </p:nvSpPr>
              <p:spPr bwMode="auto">
                <a:xfrm>
                  <a:off x="4139" y="14401"/>
                  <a:ext cx="1080" cy="488"/>
                </a:xfrm>
                <a:custGeom>
                  <a:avLst/>
                  <a:gdLst/>
                  <a:ahLst/>
                  <a:cxnLst>
                    <a:cxn ang="0">
                      <a:pos x="0" y="7"/>
                    </a:cxn>
                    <a:cxn ang="0">
                      <a:pos x="931" y="0"/>
                    </a:cxn>
                    <a:cxn ang="0">
                      <a:pos x="946" y="135"/>
                    </a:cxn>
                    <a:cxn ang="0">
                      <a:pos x="954" y="240"/>
                    </a:cxn>
                    <a:cxn ang="0">
                      <a:pos x="984" y="322"/>
                    </a:cxn>
                    <a:cxn ang="0">
                      <a:pos x="1021" y="352"/>
                    </a:cxn>
                    <a:cxn ang="0">
                      <a:pos x="1071" y="376"/>
                    </a:cxn>
                    <a:cxn ang="0">
                      <a:pos x="1080" y="547"/>
                    </a:cxn>
                    <a:cxn ang="0">
                      <a:pos x="0" y="547"/>
                    </a:cxn>
                    <a:cxn ang="0">
                      <a:pos x="0" y="7"/>
                    </a:cxn>
                  </a:cxnLst>
                  <a:rect l="0" t="0" r="r" b="b"/>
                  <a:pathLst>
                    <a:path w="1080" h="547">
                      <a:moveTo>
                        <a:pt x="0" y="7"/>
                      </a:moveTo>
                      <a:lnTo>
                        <a:pt x="931" y="0"/>
                      </a:lnTo>
                      <a:lnTo>
                        <a:pt x="946" y="135"/>
                      </a:lnTo>
                      <a:lnTo>
                        <a:pt x="954" y="240"/>
                      </a:lnTo>
                      <a:lnTo>
                        <a:pt x="984" y="322"/>
                      </a:lnTo>
                      <a:lnTo>
                        <a:pt x="1021" y="352"/>
                      </a:lnTo>
                      <a:lnTo>
                        <a:pt x="1071" y="376"/>
                      </a:lnTo>
                      <a:lnTo>
                        <a:pt x="1080" y="547"/>
                      </a:lnTo>
                      <a:lnTo>
                        <a:pt x="0" y="547"/>
                      </a:lnTo>
                      <a:lnTo>
                        <a:pt x="0" y="7"/>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44" name="Rectangle 36"/>
                <p:cNvSpPr>
                  <a:spLocks noChangeArrowheads="1"/>
                </p:cNvSpPr>
                <p:nvPr/>
              </p:nvSpPr>
              <p:spPr bwMode="auto">
                <a:xfrm>
                  <a:off x="5279" y="14397"/>
                  <a:ext cx="1080" cy="48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45" name="Freeform 37"/>
                <p:cNvSpPr>
                  <a:spLocks noChangeAspect="1"/>
                </p:cNvSpPr>
                <p:nvPr/>
              </p:nvSpPr>
              <p:spPr bwMode="auto">
                <a:xfrm>
                  <a:off x="5134" y="14648"/>
                  <a:ext cx="147" cy="80"/>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46" name="Freeform 38"/>
                <p:cNvSpPr>
                  <a:spLocks noChangeAspect="1"/>
                </p:cNvSpPr>
                <p:nvPr/>
              </p:nvSpPr>
              <p:spPr bwMode="auto">
                <a:xfrm>
                  <a:off x="5095" y="14604"/>
                  <a:ext cx="147" cy="80"/>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47" name="Freeform 39"/>
                <p:cNvSpPr>
                  <a:spLocks noChangeAspect="1"/>
                </p:cNvSpPr>
                <p:nvPr/>
              </p:nvSpPr>
              <p:spPr bwMode="auto">
                <a:xfrm>
                  <a:off x="5131" y="14556"/>
                  <a:ext cx="147" cy="80"/>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48" name="Freeform 40"/>
                <p:cNvSpPr>
                  <a:spLocks noChangeAspect="1"/>
                </p:cNvSpPr>
                <p:nvPr/>
              </p:nvSpPr>
              <p:spPr bwMode="auto">
                <a:xfrm>
                  <a:off x="5087" y="14508"/>
                  <a:ext cx="147" cy="80"/>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49" name="Freeform 41"/>
                <p:cNvSpPr>
                  <a:spLocks noChangeAspect="1"/>
                </p:cNvSpPr>
                <p:nvPr/>
              </p:nvSpPr>
              <p:spPr bwMode="auto">
                <a:xfrm>
                  <a:off x="5143" y="14480"/>
                  <a:ext cx="147" cy="80"/>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50" name="Freeform 42"/>
                <p:cNvSpPr>
                  <a:spLocks noChangeAspect="1"/>
                </p:cNvSpPr>
                <p:nvPr/>
              </p:nvSpPr>
              <p:spPr bwMode="auto">
                <a:xfrm>
                  <a:off x="5087" y="14448"/>
                  <a:ext cx="147" cy="80"/>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51" name="Freeform 43"/>
                <p:cNvSpPr>
                  <a:spLocks noChangeAspect="1"/>
                </p:cNvSpPr>
                <p:nvPr/>
              </p:nvSpPr>
              <p:spPr bwMode="auto">
                <a:xfrm>
                  <a:off x="5135" y="14412"/>
                  <a:ext cx="147" cy="80"/>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52" name="Freeform 44"/>
                <p:cNvSpPr>
                  <a:spLocks noChangeAspect="1"/>
                </p:cNvSpPr>
                <p:nvPr/>
              </p:nvSpPr>
              <p:spPr bwMode="auto">
                <a:xfrm>
                  <a:off x="5079" y="14392"/>
                  <a:ext cx="147" cy="80"/>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53" name="Freeform 45"/>
                <p:cNvSpPr>
                  <a:spLocks noChangeAspect="1"/>
                </p:cNvSpPr>
                <p:nvPr/>
              </p:nvSpPr>
              <p:spPr bwMode="auto">
                <a:xfrm rot="-1229130">
                  <a:off x="5055" y="14332"/>
                  <a:ext cx="147" cy="80"/>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54" name="Freeform 46"/>
                <p:cNvSpPr>
                  <a:spLocks noChangeAspect="1"/>
                </p:cNvSpPr>
                <p:nvPr/>
              </p:nvSpPr>
              <p:spPr bwMode="auto">
                <a:xfrm rot="403019">
                  <a:off x="5143" y="14328"/>
                  <a:ext cx="147" cy="80"/>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solidFill>
                  <a:srgbClr val="FFFFFF"/>
                </a:solid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55" name="Freeform 47"/>
                <p:cNvSpPr>
                  <a:spLocks/>
                </p:cNvSpPr>
                <p:nvPr/>
              </p:nvSpPr>
              <p:spPr bwMode="auto">
                <a:xfrm>
                  <a:off x="2142" y="13320"/>
                  <a:ext cx="363" cy="227"/>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no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56" name="Freeform 48"/>
                <p:cNvSpPr>
                  <a:spLocks/>
                </p:cNvSpPr>
                <p:nvPr/>
              </p:nvSpPr>
              <p:spPr bwMode="auto">
                <a:xfrm flipV="1">
                  <a:off x="2144" y="13560"/>
                  <a:ext cx="363" cy="227"/>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no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57" name="Freeform 49"/>
                <p:cNvSpPr>
                  <a:spLocks/>
                </p:cNvSpPr>
                <p:nvPr/>
              </p:nvSpPr>
              <p:spPr bwMode="auto">
                <a:xfrm flipV="1">
                  <a:off x="4907" y="13352"/>
                  <a:ext cx="251" cy="289"/>
                </a:xfrm>
                <a:custGeom>
                  <a:avLst/>
                  <a:gdLst/>
                  <a:ahLst/>
                  <a:cxnLst>
                    <a:cxn ang="0">
                      <a:pos x="243" y="174"/>
                    </a:cxn>
                    <a:cxn ang="0">
                      <a:pos x="220" y="54"/>
                    </a:cxn>
                    <a:cxn ang="0">
                      <a:pos x="171" y="2"/>
                    </a:cxn>
                    <a:cxn ang="0">
                      <a:pos x="63" y="65"/>
                    </a:cxn>
                    <a:cxn ang="0">
                      <a:pos x="18" y="144"/>
                    </a:cxn>
                    <a:cxn ang="0">
                      <a:pos x="171" y="229"/>
                    </a:cxn>
                    <a:cxn ang="0">
                      <a:pos x="243" y="174"/>
                    </a:cxn>
                  </a:cxnLst>
                  <a:rect l="0" t="0" r="r" b="b"/>
                  <a:pathLst>
                    <a:path w="251" h="234">
                      <a:moveTo>
                        <a:pt x="243" y="174"/>
                      </a:moveTo>
                      <a:cubicBezTo>
                        <a:pt x="251" y="145"/>
                        <a:pt x="232" y="83"/>
                        <a:pt x="220" y="54"/>
                      </a:cubicBezTo>
                      <a:cubicBezTo>
                        <a:pt x="208" y="25"/>
                        <a:pt x="197" y="0"/>
                        <a:pt x="171" y="2"/>
                      </a:cubicBezTo>
                      <a:cubicBezTo>
                        <a:pt x="145" y="4"/>
                        <a:pt x="88" y="41"/>
                        <a:pt x="63" y="65"/>
                      </a:cubicBezTo>
                      <a:cubicBezTo>
                        <a:pt x="38" y="89"/>
                        <a:pt x="0" y="117"/>
                        <a:pt x="18" y="144"/>
                      </a:cubicBezTo>
                      <a:cubicBezTo>
                        <a:pt x="36" y="171"/>
                        <a:pt x="134" y="224"/>
                        <a:pt x="171" y="229"/>
                      </a:cubicBezTo>
                      <a:cubicBezTo>
                        <a:pt x="208" y="234"/>
                        <a:pt x="225" y="201"/>
                        <a:pt x="243" y="174"/>
                      </a:cubicBezTo>
                      <a:close/>
                    </a:path>
                  </a:pathLst>
                </a:custGeom>
                <a:no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58" name="Freeform 50"/>
                <p:cNvSpPr>
                  <a:spLocks/>
                </p:cNvSpPr>
                <p:nvPr/>
              </p:nvSpPr>
              <p:spPr bwMode="auto">
                <a:xfrm>
                  <a:off x="4919" y="13640"/>
                  <a:ext cx="251" cy="289"/>
                </a:xfrm>
                <a:custGeom>
                  <a:avLst/>
                  <a:gdLst/>
                  <a:ahLst/>
                  <a:cxnLst>
                    <a:cxn ang="0">
                      <a:pos x="243" y="174"/>
                    </a:cxn>
                    <a:cxn ang="0">
                      <a:pos x="220" y="54"/>
                    </a:cxn>
                    <a:cxn ang="0">
                      <a:pos x="171" y="2"/>
                    </a:cxn>
                    <a:cxn ang="0">
                      <a:pos x="63" y="65"/>
                    </a:cxn>
                    <a:cxn ang="0">
                      <a:pos x="18" y="144"/>
                    </a:cxn>
                    <a:cxn ang="0">
                      <a:pos x="171" y="229"/>
                    </a:cxn>
                    <a:cxn ang="0">
                      <a:pos x="243" y="174"/>
                    </a:cxn>
                  </a:cxnLst>
                  <a:rect l="0" t="0" r="r" b="b"/>
                  <a:pathLst>
                    <a:path w="251" h="234">
                      <a:moveTo>
                        <a:pt x="243" y="174"/>
                      </a:moveTo>
                      <a:cubicBezTo>
                        <a:pt x="251" y="145"/>
                        <a:pt x="232" y="83"/>
                        <a:pt x="220" y="54"/>
                      </a:cubicBezTo>
                      <a:cubicBezTo>
                        <a:pt x="208" y="25"/>
                        <a:pt x="197" y="0"/>
                        <a:pt x="171" y="2"/>
                      </a:cubicBezTo>
                      <a:cubicBezTo>
                        <a:pt x="145" y="4"/>
                        <a:pt x="88" y="41"/>
                        <a:pt x="63" y="65"/>
                      </a:cubicBezTo>
                      <a:cubicBezTo>
                        <a:pt x="38" y="89"/>
                        <a:pt x="0" y="117"/>
                        <a:pt x="18" y="144"/>
                      </a:cubicBezTo>
                      <a:cubicBezTo>
                        <a:pt x="36" y="171"/>
                        <a:pt x="134" y="224"/>
                        <a:pt x="171" y="229"/>
                      </a:cubicBezTo>
                      <a:cubicBezTo>
                        <a:pt x="208" y="234"/>
                        <a:pt x="225" y="201"/>
                        <a:pt x="243" y="174"/>
                      </a:cubicBezTo>
                      <a:close/>
                    </a:path>
                  </a:pathLst>
                </a:custGeom>
                <a:no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59" name="Freeform 51"/>
                <p:cNvSpPr>
                  <a:spLocks/>
                </p:cNvSpPr>
                <p:nvPr/>
              </p:nvSpPr>
              <p:spPr bwMode="auto">
                <a:xfrm flipV="1">
                  <a:off x="2263" y="14493"/>
                  <a:ext cx="181" cy="125"/>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no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60" name="Freeform 52"/>
                <p:cNvSpPr>
                  <a:spLocks noChangeAspect="1"/>
                </p:cNvSpPr>
                <p:nvPr/>
              </p:nvSpPr>
              <p:spPr bwMode="auto">
                <a:xfrm flipV="1">
                  <a:off x="5115" y="14748"/>
                  <a:ext cx="249" cy="171"/>
                </a:xfrm>
                <a:custGeom>
                  <a:avLst/>
                  <a:gdLst/>
                  <a:ahLst/>
                  <a:cxnLst>
                    <a:cxn ang="0">
                      <a:pos x="380" y="180"/>
                    </a:cxn>
                    <a:cxn ang="0">
                      <a:pos x="321" y="520"/>
                    </a:cxn>
                    <a:cxn ang="0">
                      <a:pos x="200" y="720"/>
                    </a:cxn>
                    <a:cxn ang="0">
                      <a:pos x="81" y="520"/>
                    </a:cxn>
                    <a:cxn ang="0">
                      <a:pos x="20" y="180"/>
                    </a:cxn>
                    <a:cxn ang="0">
                      <a:pos x="200" y="0"/>
                    </a:cxn>
                    <a:cxn ang="0">
                      <a:pos x="380" y="180"/>
                    </a:cxn>
                  </a:cxnLst>
                  <a:rect l="0" t="0" r="r" b="b"/>
                  <a:pathLst>
                    <a:path w="400" h="720">
                      <a:moveTo>
                        <a:pt x="380" y="180"/>
                      </a:moveTo>
                      <a:cubicBezTo>
                        <a:pt x="400" y="267"/>
                        <a:pt x="351" y="430"/>
                        <a:pt x="321" y="520"/>
                      </a:cubicBezTo>
                      <a:cubicBezTo>
                        <a:pt x="291" y="610"/>
                        <a:pt x="240" y="720"/>
                        <a:pt x="200" y="720"/>
                      </a:cubicBezTo>
                      <a:cubicBezTo>
                        <a:pt x="160" y="720"/>
                        <a:pt x="111" y="610"/>
                        <a:pt x="81" y="520"/>
                      </a:cubicBezTo>
                      <a:cubicBezTo>
                        <a:pt x="51" y="430"/>
                        <a:pt x="0" y="267"/>
                        <a:pt x="20" y="180"/>
                      </a:cubicBezTo>
                      <a:cubicBezTo>
                        <a:pt x="40" y="93"/>
                        <a:pt x="140" y="0"/>
                        <a:pt x="200" y="0"/>
                      </a:cubicBezTo>
                      <a:cubicBezTo>
                        <a:pt x="260" y="0"/>
                        <a:pt x="363" y="83"/>
                        <a:pt x="380" y="180"/>
                      </a:cubicBezTo>
                      <a:close/>
                    </a:path>
                  </a:pathLst>
                </a:custGeom>
                <a:noFill/>
                <a:ln w="3175" cap="flat"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2800"/>
                </a:p>
              </p:txBody>
            </p:sp>
          </p:grpSp>
          <p:sp>
            <p:nvSpPr>
              <p:cNvPr id="94261" name="Text Box 53"/>
              <p:cNvSpPr txBox="1">
                <a:spLocks noChangeArrowheads="1"/>
              </p:cNvSpPr>
              <p:nvPr/>
            </p:nvSpPr>
            <p:spPr bwMode="auto">
              <a:xfrm>
                <a:off x="1259" y="11700"/>
                <a:ext cx="2340" cy="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smtClean="0">
                    <a:ln>
                      <a:noFill/>
                    </a:ln>
                    <a:solidFill>
                      <a:schemeClr val="tx1"/>
                    </a:solidFill>
                    <a:effectLst/>
                    <a:latin typeface="Arial" pitchFamily="34" charset="0"/>
                    <a:ea typeface="Arial" pitchFamily="34" charset="0"/>
                    <a:cs typeface="Arial" pitchFamily="34" charset="0"/>
                  </a:rPr>
                  <a:t>Simple butt joint</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4262" name="Text Box 54"/>
              <p:cNvSpPr txBox="1">
                <a:spLocks noChangeArrowheads="1"/>
              </p:cNvSpPr>
              <p:nvPr/>
            </p:nvSpPr>
            <p:spPr bwMode="auto">
              <a:xfrm>
                <a:off x="3991" y="12004"/>
                <a:ext cx="2340" cy="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dirty="0" smtClean="0">
                    <a:ln>
                      <a:noFill/>
                    </a:ln>
                    <a:solidFill>
                      <a:schemeClr val="tx1"/>
                    </a:solidFill>
                    <a:effectLst/>
                    <a:latin typeface="Arial" pitchFamily="34" charset="0"/>
                    <a:ea typeface="Arial" pitchFamily="34" charset="0"/>
                    <a:cs typeface="Arial" pitchFamily="34" charset="0"/>
                  </a:rPr>
                  <a:t>Simple butt joint (Thick plate)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94263" name="Text Box 55"/>
              <p:cNvSpPr txBox="1">
                <a:spLocks noChangeArrowheads="1"/>
              </p:cNvSpPr>
              <p:nvPr/>
            </p:nvSpPr>
            <p:spPr bwMode="auto">
              <a:xfrm>
                <a:off x="1255" y="12780"/>
                <a:ext cx="2340" cy="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smtClean="0">
                    <a:ln>
                      <a:noFill/>
                    </a:ln>
                    <a:solidFill>
                      <a:schemeClr val="tx1"/>
                    </a:solidFill>
                    <a:effectLst/>
                    <a:latin typeface="Arial" pitchFamily="34" charset="0"/>
                    <a:ea typeface="Arial" pitchFamily="34" charset="0"/>
                    <a:cs typeface="Arial" pitchFamily="34" charset="0"/>
                  </a:rPr>
                  <a:t>Single “V” joint</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4264" name="Text Box 56"/>
              <p:cNvSpPr txBox="1">
                <a:spLocks noChangeArrowheads="1"/>
              </p:cNvSpPr>
              <p:nvPr/>
            </p:nvSpPr>
            <p:spPr bwMode="auto">
              <a:xfrm>
                <a:off x="4015" y="13032"/>
                <a:ext cx="2644" cy="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smtClean="0">
                    <a:ln>
                      <a:noFill/>
                    </a:ln>
                    <a:solidFill>
                      <a:schemeClr val="tx1"/>
                    </a:solidFill>
                    <a:effectLst/>
                    <a:latin typeface="Arial" pitchFamily="34" charset="0"/>
                    <a:ea typeface="Arial" pitchFamily="34" charset="0"/>
                    <a:cs typeface="Arial" pitchFamily="34" charset="0"/>
                  </a:rPr>
                  <a:t>Single “V” joint (thick plate 4-30mm)</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4265" name="Text Box 57"/>
              <p:cNvSpPr txBox="1">
                <a:spLocks noChangeArrowheads="1"/>
              </p:cNvSpPr>
              <p:nvPr/>
            </p:nvSpPr>
            <p:spPr bwMode="auto">
              <a:xfrm>
                <a:off x="1259" y="13860"/>
                <a:ext cx="2340" cy="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smtClean="0">
                    <a:ln>
                      <a:noFill/>
                    </a:ln>
                    <a:solidFill>
                      <a:schemeClr val="tx1"/>
                    </a:solidFill>
                    <a:effectLst/>
                    <a:latin typeface="Arial" pitchFamily="34" charset="0"/>
                    <a:ea typeface="Arial" pitchFamily="34" charset="0"/>
                    <a:cs typeface="Arial" pitchFamily="34" charset="0"/>
                  </a:rPr>
                  <a:t> Double “V” joint</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4266" name="Text Box 58"/>
              <p:cNvSpPr txBox="1">
                <a:spLocks noChangeArrowheads="1"/>
              </p:cNvSpPr>
              <p:nvPr/>
            </p:nvSpPr>
            <p:spPr bwMode="auto">
              <a:xfrm>
                <a:off x="3959" y="14040"/>
                <a:ext cx="2880" cy="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smtClean="0">
                    <a:ln>
                      <a:noFill/>
                    </a:ln>
                    <a:solidFill>
                      <a:schemeClr val="tx1"/>
                    </a:solidFill>
                    <a:effectLst/>
                    <a:latin typeface="Arial" pitchFamily="34" charset="0"/>
                    <a:ea typeface="Arial" pitchFamily="34" charset="0"/>
                    <a:cs typeface="Arial" pitchFamily="34" charset="0"/>
                  </a:rPr>
                  <a:t> Double “V” joint (thick plate 20-25mm)</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4267" name="Text Box 59"/>
              <p:cNvSpPr txBox="1">
                <a:spLocks noChangeArrowheads="1"/>
              </p:cNvSpPr>
              <p:nvPr/>
            </p:nvSpPr>
            <p:spPr bwMode="auto">
              <a:xfrm>
                <a:off x="1259" y="14604"/>
                <a:ext cx="2340" cy="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smtClean="0">
                    <a:ln>
                      <a:noFill/>
                    </a:ln>
                    <a:solidFill>
                      <a:schemeClr val="tx1"/>
                    </a:solidFill>
                    <a:effectLst/>
                    <a:latin typeface="Arial" pitchFamily="34" charset="0"/>
                    <a:ea typeface="Arial" pitchFamily="34" charset="0"/>
                    <a:cs typeface="Arial" pitchFamily="34" charset="0"/>
                  </a:rPr>
                  <a:t>Single “U” joint</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4268" name="Text Box 60"/>
              <p:cNvSpPr txBox="1">
                <a:spLocks noChangeArrowheads="1"/>
              </p:cNvSpPr>
              <p:nvPr/>
            </p:nvSpPr>
            <p:spPr bwMode="auto">
              <a:xfrm>
                <a:off x="3959" y="14940"/>
                <a:ext cx="2880" cy="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50" b="0" i="0" u="none" strike="noStrike" cap="none" normalizeH="0" baseline="0" smtClean="0">
                    <a:ln>
                      <a:noFill/>
                    </a:ln>
                    <a:solidFill>
                      <a:schemeClr val="tx1"/>
                    </a:solidFill>
                    <a:effectLst/>
                    <a:latin typeface="Arial" pitchFamily="34" charset="0"/>
                    <a:ea typeface="Arial" pitchFamily="34" charset="0"/>
                    <a:cs typeface="Arial" pitchFamily="34" charset="0"/>
                  </a:rPr>
                  <a:t> Single “J” joint (thick plate &gt;25mm)</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94269" name="Group 61"/>
            <p:cNvGrpSpPr>
              <a:grpSpLocks/>
            </p:cNvGrpSpPr>
            <p:nvPr/>
          </p:nvGrpSpPr>
          <p:grpSpPr bwMode="auto">
            <a:xfrm>
              <a:off x="7008" y="11134"/>
              <a:ext cx="3606" cy="4148"/>
              <a:chOff x="7011" y="11332"/>
              <a:chExt cx="3606" cy="4148"/>
            </a:xfrm>
          </p:grpSpPr>
          <p:sp>
            <p:nvSpPr>
              <p:cNvPr id="94270" name="Rectangle 62"/>
              <p:cNvSpPr>
                <a:spLocks noChangeArrowheads="1"/>
              </p:cNvSpPr>
              <p:nvPr/>
            </p:nvSpPr>
            <p:spPr bwMode="auto">
              <a:xfrm>
                <a:off x="7019" y="11520"/>
                <a:ext cx="2160" cy="1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71" name="Rectangle 63"/>
              <p:cNvSpPr>
                <a:spLocks noChangeArrowheads="1"/>
              </p:cNvSpPr>
              <p:nvPr/>
            </p:nvSpPr>
            <p:spPr bwMode="auto">
              <a:xfrm>
                <a:off x="7559" y="11340"/>
                <a:ext cx="2160" cy="1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72" name="AutoShape 64"/>
              <p:cNvSpPr>
                <a:spLocks noChangeAspect="1" noChangeArrowheads="1"/>
              </p:cNvSpPr>
              <p:nvPr/>
            </p:nvSpPr>
            <p:spPr bwMode="auto">
              <a:xfrm flipV="1">
                <a:off x="9188" y="11528"/>
                <a:ext cx="181" cy="181"/>
              </a:xfrm>
              <a:prstGeom prst="rtTriangle">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73" name="AutoShape 65"/>
              <p:cNvSpPr>
                <a:spLocks noChangeAspect="1" noChangeArrowheads="1"/>
              </p:cNvSpPr>
              <p:nvPr/>
            </p:nvSpPr>
            <p:spPr bwMode="auto">
              <a:xfrm flipH="1">
                <a:off x="7379" y="11332"/>
                <a:ext cx="181" cy="181"/>
              </a:xfrm>
              <a:prstGeom prst="rtTriangle">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74" name="Rectangle 66"/>
              <p:cNvSpPr>
                <a:spLocks noChangeArrowheads="1"/>
              </p:cNvSpPr>
              <p:nvPr/>
            </p:nvSpPr>
            <p:spPr bwMode="auto">
              <a:xfrm>
                <a:off x="7019" y="12060"/>
                <a:ext cx="2160" cy="1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75" name="Rectangle 67"/>
              <p:cNvSpPr>
                <a:spLocks noChangeArrowheads="1"/>
              </p:cNvSpPr>
              <p:nvPr/>
            </p:nvSpPr>
            <p:spPr bwMode="auto">
              <a:xfrm rot="5400000">
                <a:off x="7568" y="12615"/>
                <a:ext cx="930" cy="1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76" name="AutoShape 68"/>
              <p:cNvSpPr>
                <a:spLocks noChangeAspect="1" noChangeArrowheads="1"/>
              </p:cNvSpPr>
              <p:nvPr/>
            </p:nvSpPr>
            <p:spPr bwMode="auto">
              <a:xfrm flipH="1" flipV="1">
                <a:off x="7755" y="12247"/>
                <a:ext cx="181" cy="181"/>
              </a:xfrm>
              <a:prstGeom prst="rtTriangle">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77" name="AutoShape 69"/>
              <p:cNvSpPr>
                <a:spLocks noChangeAspect="1" noChangeArrowheads="1"/>
              </p:cNvSpPr>
              <p:nvPr/>
            </p:nvSpPr>
            <p:spPr bwMode="auto">
              <a:xfrm flipV="1">
                <a:off x="8123" y="12247"/>
                <a:ext cx="181" cy="181"/>
              </a:xfrm>
              <a:prstGeom prst="rtTriangle">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78" name="Rectangle 70"/>
              <p:cNvSpPr>
                <a:spLocks noChangeArrowheads="1"/>
              </p:cNvSpPr>
              <p:nvPr/>
            </p:nvSpPr>
            <p:spPr bwMode="auto">
              <a:xfrm>
                <a:off x="7019" y="13290"/>
                <a:ext cx="2160" cy="1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79" name="Freeform 71"/>
              <p:cNvSpPr>
                <a:spLocks/>
              </p:cNvSpPr>
              <p:nvPr/>
            </p:nvSpPr>
            <p:spPr bwMode="auto">
              <a:xfrm>
                <a:off x="7919" y="13484"/>
                <a:ext cx="180" cy="720"/>
              </a:xfrm>
              <a:custGeom>
                <a:avLst/>
                <a:gdLst/>
                <a:ahLst/>
                <a:cxnLst>
                  <a:cxn ang="0">
                    <a:pos x="1" y="113"/>
                  </a:cxn>
                  <a:cxn ang="0">
                    <a:pos x="136" y="0"/>
                  </a:cxn>
                  <a:cxn ang="0">
                    <a:pos x="180" y="0"/>
                  </a:cxn>
                  <a:cxn ang="0">
                    <a:pos x="180" y="720"/>
                  </a:cxn>
                  <a:cxn ang="0">
                    <a:pos x="0" y="720"/>
                  </a:cxn>
                  <a:cxn ang="0">
                    <a:pos x="1" y="113"/>
                  </a:cxn>
                </a:cxnLst>
                <a:rect l="0" t="0" r="r" b="b"/>
                <a:pathLst>
                  <a:path w="180" h="720">
                    <a:moveTo>
                      <a:pt x="1" y="113"/>
                    </a:moveTo>
                    <a:lnTo>
                      <a:pt x="136" y="0"/>
                    </a:lnTo>
                    <a:lnTo>
                      <a:pt x="180" y="0"/>
                    </a:lnTo>
                    <a:lnTo>
                      <a:pt x="180" y="720"/>
                    </a:lnTo>
                    <a:lnTo>
                      <a:pt x="0" y="720"/>
                    </a:lnTo>
                    <a:lnTo>
                      <a:pt x="1" y="113"/>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80" name="Freeform 72"/>
              <p:cNvSpPr>
                <a:spLocks/>
              </p:cNvSpPr>
              <p:nvPr/>
            </p:nvSpPr>
            <p:spPr bwMode="auto">
              <a:xfrm>
                <a:off x="7854" y="13467"/>
                <a:ext cx="215" cy="136"/>
              </a:xfrm>
              <a:custGeom>
                <a:avLst/>
                <a:gdLst/>
                <a:ahLst/>
                <a:cxnLst>
                  <a:cxn ang="0">
                    <a:pos x="68" y="136"/>
                  </a:cxn>
                  <a:cxn ang="0">
                    <a:pos x="6" y="98"/>
                  </a:cxn>
                  <a:cxn ang="0">
                    <a:pos x="0" y="11"/>
                  </a:cxn>
                  <a:cxn ang="0">
                    <a:pos x="46" y="11"/>
                  </a:cxn>
                  <a:cxn ang="0">
                    <a:pos x="215" y="0"/>
                  </a:cxn>
                  <a:cxn ang="0">
                    <a:pos x="159" y="61"/>
                  </a:cxn>
                  <a:cxn ang="0">
                    <a:pos x="68" y="136"/>
                  </a:cxn>
                </a:cxnLst>
                <a:rect l="0" t="0" r="r" b="b"/>
                <a:pathLst>
                  <a:path w="215" h="136">
                    <a:moveTo>
                      <a:pt x="68" y="136"/>
                    </a:moveTo>
                    <a:lnTo>
                      <a:pt x="6" y="98"/>
                    </a:lnTo>
                    <a:lnTo>
                      <a:pt x="0" y="11"/>
                    </a:lnTo>
                    <a:lnTo>
                      <a:pt x="46" y="11"/>
                    </a:lnTo>
                    <a:lnTo>
                      <a:pt x="215" y="0"/>
                    </a:lnTo>
                    <a:lnTo>
                      <a:pt x="159" y="61"/>
                    </a:lnTo>
                    <a:lnTo>
                      <a:pt x="68" y="136"/>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81" name="Rectangle 73"/>
              <p:cNvSpPr>
                <a:spLocks noChangeArrowheads="1"/>
              </p:cNvSpPr>
              <p:nvPr/>
            </p:nvSpPr>
            <p:spPr bwMode="auto">
              <a:xfrm>
                <a:off x="7011" y="14370"/>
                <a:ext cx="2160" cy="1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82" name="Rectangle 74"/>
              <p:cNvSpPr>
                <a:spLocks noChangeArrowheads="1"/>
              </p:cNvSpPr>
              <p:nvPr/>
            </p:nvSpPr>
            <p:spPr bwMode="auto">
              <a:xfrm rot="5400000">
                <a:off x="7560" y="14925"/>
                <a:ext cx="930" cy="1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grpSp>
            <p:nvGrpSpPr>
              <p:cNvPr id="94283" name="Group 75"/>
              <p:cNvGrpSpPr>
                <a:grpSpLocks noChangeAspect="1"/>
              </p:cNvGrpSpPr>
              <p:nvPr/>
            </p:nvGrpSpPr>
            <p:grpSpPr bwMode="auto">
              <a:xfrm>
                <a:off x="7887" y="14533"/>
                <a:ext cx="255" cy="82"/>
                <a:chOff x="7967" y="14760"/>
                <a:chExt cx="609" cy="197"/>
              </a:xfrm>
            </p:grpSpPr>
            <p:sp>
              <p:nvSpPr>
                <p:cNvPr id="94284" name="Freeform 76"/>
                <p:cNvSpPr>
                  <a:spLocks noChangeAspect="1"/>
                </p:cNvSpPr>
                <p:nvPr/>
              </p:nvSpPr>
              <p:spPr bwMode="auto">
                <a:xfrm>
                  <a:off x="8263" y="14760"/>
                  <a:ext cx="313" cy="197"/>
                </a:xfrm>
                <a:custGeom>
                  <a:avLst/>
                  <a:gdLst/>
                  <a:ahLst/>
                  <a:cxnLst>
                    <a:cxn ang="0">
                      <a:pos x="188" y="0"/>
                    </a:cxn>
                    <a:cxn ang="0">
                      <a:pos x="309" y="83"/>
                    </a:cxn>
                    <a:cxn ang="0">
                      <a:pos x="212" y="188"/>
                    </a:cxn>
                    <a:cxn ang="0">
                      <a:pos x="84" y="135"/>
                    </a:cxn>
                    <a:cxn ang="0">
                      <a:pos x="17" y="75"/>
                    </a:cxn>
                    <a:cxn ang="0">
                      <a:pos x="188" y="0"/>
                    </a:cxn>
                  </a:cxnLst>
                  <a:rect l="0" t="0" r="r" b="b"/>
                  <a:pathLst>
                    <a:path w="313" h="197">
                      <a:moveTo>
                        <a:pt x="188" y="0"/>
                      </a:moveTo>
                      <a:cubicBezTo>
                        <a:pt x="237" y="1"/>
                        <a:pt x="305" y="52"/>
                        <a:pt x="309" y="83"/>
                      </a:cubicBezTo>
                      <a:cubicBezTo>
                        <a:pt x="313" y="114"/>
                        <a:pt x="249" y="179"/>
                        <a:pt x="212" y="188"/>
                      </a:cubicBezTo>
                      <a:cubicBezTo>
                        <a:pt x="175" y="197"/>
                        <a:pt x="117" y="154"/>
                        <a:pt x="84" y="135"/>
                      </a:cubicBezTo>
                      <a:cubicBezTo>
                        <a:pt x="51" y="116"/>
                        <a:pt x="0" y="97"/>
                        <a:pt x="17" y="75"/>
                      </a:cubicBezTo>
                      <a:cubicBezTo>
                        <a:pt x="34" y="53"/>
                        <a:pt x="153" y="16"/>
                        <a:pt x="188" y="0"/>
                      </a:cubicBez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85" name="Freeform 77"/>
                <p:cNvSpPr>
                  <a:spLocks noChangeAspect="1"/>
                </p:cNvSpPr>
                <p:nvPr/>
              </p:nvSpPr>
              <p:spPr bwMode="auto">
                <a:xfrm flipH="1">
                  <a:off x="7967" y="14760"/>
                  <a:ext cx="313" cy="197"/>
                </a:xfrm>
                <a:custGeom>
                  <a:avLst/>
                  <a:gdLst/>
                  <a:ahLst/>
                  <a:cxnLst>
                    <a:cxn ang="0">
                      <a:pos x="188" y="0"/>
                    </a:cxn>
                    <a:cxn ang="0">
                      <a:pos x="309" y="83"/>
                    </a:cxn>
                    <a:cxn ang="0">
                      <a:pos x="212" y="188"/>
                    </a:cxn>
                    <a:cxn ang="0">
                      <a:pos x="84" y="135"/>
                    </a:cxn>
                    <a:cxn ang="0">
                      <a:pos x="17" y="75"/>
                    </a:cxn>
                    <a:cxn ang="0">
                      <a:pos x="188" y="0"/>
                    </a:cxn>
                  </a:cxnLst>
                  <a:rect l="0" t="0" r="r" b="b"/>
                  <a:pathLst>
                    <a:path w="313" h="197">
                      <a:moveTo>
                        <a:pt x="188" y="0"/>
                      </a:moveTo>
                      <a:cubicBezTo>
                        <a:pt x="237" y="1"/>
                        <a:pt x="305" y="52"/>
                        <a:pt x="309" y="83"/>
                      </a:cubicBezTo>
                      <a:cubicBezTo>
                        <a:pt x="313" y="114"/>
                        <a:pt x="249" y="179"/>
                        <a:pt x="212" y="188"/>
                      </a:cubicBezTo>
                      <a:cubicBezTo>
                        <a:pt x="175" y="197"/>
                        <a:pt x="117" y="154"/>
                        <a:pt x="84" y="135"/>
                      </a:cubicBezTo>
                      <a:cubicBezTo>
                        <a:pt x="51" y="116"/>
                        <a:pt x="0" y="97"/>
                        <a:pt x="17" y="75"/>
                      </a:cubicBezTo>
                      <a:cubicBezTo>
                        <a:pt x="34" y="53"/>
                        <a:pt x="153" y="16"/>
                        <a:pt x="188" y="0"/>
                      </a:cubicBez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grpSp>
          <p:sp>
            <p:nvSpPr>
              <p:cNvPr id="94286" name="Rectangle 78"/>
              <p:cNvSpPr>
                <a:spLocks noChangeArrowheads="1"/>
              </p:cNvSpPr>
              <p:nvPr/>
            </p:nvSpPr>
            <p:spPr bwMode="auto">
              <a:xfrm>
                <a:off x="9359" y="13320"/>
                <a:ext cx="1080" cy="1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87" name="Rectangle 79"/>
              <p:cNvSpPr>
                <a:spLocks noChangeArrowheads="1"/>
              </p:cNvSpPr>
              <p:nvPr/>
            </p:nvSpPr>
            <p:spPr bwMode="auto">
              <a:xfrm rot="5400000">
                <a:off x="9809" y="13950"/>
                <a:ext cx="1080" cy="1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88" name="Freeform 80"/>
              <p:cNvSpPr>
                <a:spLocks/>
              </p:cNvSpPr>
              <p:nvPr/>
            </p:nvSpPr>
            <p:spPr bwMode="auto">
              <a:xfrm>
                <a:off x="10259" y="13385"/>
                <a:ext cx="211" cy="216"/>
              </a:xfrm>
              <a:custGeom>
                <a:avLst/>
                <a:gdLst/>
                <a:ahLst/>
                <a:cxnLst>
                  <a:cxn ang="0">
                    <a:pos x="0" y="109"/>
                  </a:cxn>
                  <a:cxn ang="0">
                    <a:pos x="71" y="155"/>
                  </a:cxn>
                  <a:cxn ang="0">
                    <a:pos x="170" y="208"/>
                  </a:cxn>
                  <a:cxn ang="0">
                    <a:pos x="211" y="108"/>
                  </a:cxn>
                  <a:cxn ang="0">
                    <a:pos x="170" y="10"/>
                  </a:cxn>
                  <a:cxn ang="0">
                    <a:pos x="81" y="45"/>
                  </a:cxn>
                  <a:cxn ang="0">
                    <a:pos x="0" y="109"/>
                  </a:cxn>
                </a:cxnLst>
                <a:rect l="0" t="0" r="r" b="b"/>
                <a:pathLst>
                  <a:path w="211" h="216">
                    <a:moveTo>
                      <a:pt x="0" y="109"/>
                    </a:moveTo>
                    <a:cubicBezTo>
                      <a:pt x="0" y="131"/>
                      <a:pt x="43" y="139"/>
                      <a:pt x="71" y="155"/>
                    </a:cubicBezTo>
                    <a:cubicBezTo>
                      <a:pt x="99" y="171"/>
                      <a:pt x="147" y="216"/>
                      <a:pt x="170" y="208"/>
                    </a:cubicBezTo>
                    <a:cubicBezTo>
                      <a:pt x="193" y="200"/>
                      <a:pt x="211" y="141"/>
                      <a:pt x="211" y="108"/>
                    </a:cubicBezTo>
                    <a:cubicBezTo>
                      <a:pt x="211" y="75"/>
                      <a:pt x="192" y="20"/>
                      <a:pt x="170" y="10"/>
                    </a:cubicBezTo>
                    <a:cubicBezTo>
                      <a:pt x="148" y="0"/>
                      <a:pt x="109" y="29"/>
                      <a:pt x="81" y="45"/>
                    </a:cubicBezTo>
                    <a:cubicBezTo>
                      <a:pt x="53" y="61"/>
                      <a:pt x="17" y="96"/>
                      <a:pt x="0" y="109"/>
                    </a:cubicBez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89" name="Rectangle 81"/>
              <p:cNvSpPr>
                <a:spLocks noChangeArrowheads="1"/>
              </p:cNvSpPr>
              <p:nvPr/>
            </p:nvSpPr>
            <p:spPr bwMode="auto">
              <a:xfrm>
                <a:off x="9491" y="11952"/>
                <a:ext cx="924" cy="1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90" name="Rectangle 82"/>
              <p:cNvSpPr>
                <a:spLocks noChangeArrowheads="1"/>
              </p:cNvSpPr>
              <p:nvPr/>
            </p:nvSpPr>
            <p:spPr bwMode="auto">
              <a:xfrm rot="5400000">
                <a:off x="10091" y="12456"/>
                <a:ext cx="828" cy="18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94291" name="Freeform 83"/>
              <p:cNvSpPr>
                <a:spLocks/>
              </p:cNvSpPr>
              <p:nvPr/>
            </p:nvSpPr>
            <p:spPr bwMode="auto">
              <a:xfrm>
                <a:off x="10385" y="11918"/>
                <a:ext cx="232" cy="236"/>
              </a:xfrm>
              <a:custGeom>
                <a:avLst/>
                <a:gdLst/>
                <a:ahLst/>
                <a:cxnLst>
                  <a:cxn ang="0">
                    <a:pos x="30" y="26"/>
                  </a:cxn>
                  <a:cxn ang="0">
                    <a:pos x="160" y="52"/>
                  </a:cxn>
                  <a:cxn ang="0">
                    <a:pos x="210" y="206"/>
                  </a:cxn>
                  <a:cxn ang="0">
                    <a:pos x="30" y="206"/>
                  </a:cxn>
                  <a:cxn ang="0">
                    <a:pos x="30" y="26"/>
                  </a:cxn>
                </a:cxnLst>
                <a:rect l="0" t="0" r="r" b="b"/>
                <a:pathLst>
                  <a:path w="232" h="236">
                    <a:moveTo>
                      <a:pt x="30" y="26"/>
                    </a:moveTo>
                    <a:cubicBezTo>
                      <a:pt x="52" y="0"/>
                      <a:pt x="130" y="22"/>
                      <a:pt x="160" y="52"/>
                    </a:cubicBezTo>
                    <a:cubicBezTo>
                      <a:pt x="190" y="82"/>
                      <a:pt x="232" y="180"/>
                      <a:pt x="210" y="206"/>
                    </a:cubicBezTo>
                    <a:cubicBezTo>
                      <a:pt x="188" y="232"/>
                      <a:pt x="60" y="236"/>
                      <a:pt x="30" y="206"/>
                    </a:cubicBezTo>
                    <a:cubicBezTo>
                      <a:pt x="0" y="176"/>
                      <a:pt x="0" y="56"/>
                      <a:pt x="30" y="26"/>
                    </a:cubicBez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grpSp>
        <p:sp>
          <p:nvSpPr>
            <p:cNvPr id="94292" name="Text Box 84"/>
            <p:cNvSpPr txBox="1">
              <a:spLocks noChangeArrowheads="1"/>
            </p:cNvSpPr>
            <p:nvPr/>
          </p:nvSpPr>
          <p:spPr bwMode="auto">
            <a:xfrm>
              <a:off x="1439" y="14940"/>
              <a:ext cx="360" cy="36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smtClean="0">
                  <a:ln>
                    <a:noFill/>
                  </a:ln>
                  <a:solidFill>
                    <a:schemeClr val="tx1"/>
                  </a:solidFill>
                  <a:effectLst/>
                  <a:latin typeface="Calibri" pitchFamily="34" charset="0"/>
                  <a:ea typeface="Arial" pitchFamily="34" charset="0"/>
                  <a:cs typeface="Arial" pitchFamily="34" charset="0"/>
                </a:rPr>
                <a:t>(a)</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4293" name="Text Box 85"/>
            <p:cNvSpPr txBox="1">
              <a:spLocks noChangeArrowheads="1"/>
            </p:cNvSpPr>
            <p:nvPr/>
          </p:nvSpPr>
          <p:spPr bwMode="auto">
            <a:xfrm>
              <a:off x="8819" y="14580"/>
              <a:ext cx="360" cy="36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smtClean="0">
                  <a:ln>
                    <a:noFill/>
                  </a:ln>
                  <a:solidFill>
                    <a:schemeClr val="tx1"/>
                  </a:solidFill>
                  <a:effectLst/>
                  <a:latin typeface="Calibri" pitchFamily="34" charset="0"/>
                  <a:ea typeface="Arial" pitchFamily="34" charset="0"/>
                  <a:cs typeface="Arial" pitchFamily="34" charset="0"/>
                </a:rPr>
                <a:t>(b)</a:t>
              </a: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94294" name="Text Box 86"/>
            <p:cNvSpPr txBox="1">
              <a:spLocks noChangeArrowheads="1"/>
            </p:cNvSpPr>
            <p:nvPr/>
          </p:nvSpPr>
          <p:spPr bwMode="auto">
            <a:xfrm>
              <a:off x="1679" y="15285"/>
              <a:ext cx="7860" cy="36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bg1">
                      <a:lumMod val="50000"/>
                    </a:schemeClr>
                  </a:solidFill>
                  <a:effectLst/>
                  <a:latin typeface="Calibri" pitchFamily="34" charset="0"/>
                  <a:ea typeface="Arial" pitchFamily="34" charset="0"/>
                  <a:cs typeface="Arial" pitchFamily="34" charset="0"/>
                </a:rPr>
                <a:t>Fig 6.4 </a:t>
              </a:r>
              <a:r>
                <a:rPr kumimoji="0" lang="en-US" b="0" i="0" u="none" strike="noStrike" cap="none" normalizeH="0" baseline="0" dirty="0" smtClean="0">
                  <a:ln>
                    <a:noFill/>
                  </a:ln>
                  <a:solidFill>
                    <a:schemeClr val="bg1">
                      <a:lumMod val="50000"/>
                    </a:schemeClr>
                  </a:solidFill>
                  <a:effectLst/>
                  <a:latin typeface="Calibri" pitchFamily="34" charset="0"/>
                  <a:ea typeface="Arial" pitchFamily="34" charset="0"/>
                  <a:cs typeface="Arial" pitchFamily="34" charset="0"/>
                </a:rPr>
                <a:t>(</a:t>
              </a:r>
              <a:r>
                <a:rPr kumimoji="0" lang="en-US" b="1" i="0" u="none" strike="noStrike" cap="none" normalizeH="0" baseline="0" dirty="0" smtClean="0">
                  <a:ln>
                    <a:noFill/>
                  </a:ln>
                  <a:solidFill>
                    <a:schemeClr val="bg1">
                      <a:lumMod val="50000"/>
                    </a:schemeClr>
                  </a:solidFill>
                  <a:effectLst/>
                  <a:latin typeface="Calibri" pitchFamily="34" charset="0"/>
                  <a:ea typeface="Arial" pitchFamily="34" charset="0"/>
                  <a:cs typeface="Arial" pitchFamily="34" charset="0"/>
                </a:rPr>
                <a:t>a) Welding joints, (b) Welding applications.</a:t>
              </a:r>
              <a:endParaRPr kumimoji="0" lang="en-US" sz="32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gr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21</a:t>
            </a:fld>
            <a:endParaRPr lang="en-US"/>
          </a:p>
        </p:txBody>
      </p:sp>
      <p:sp>
        <p:nvSpPr>
          <p:cNvPr id="10" name="Rectangle 2"/>
          <p:cNvSpPr txBox="1">
            <a:spLocks noChangeArrowheads="1"/>
          </p:cNvSpPr>
          <p:nvPr/>
        </p:nvSpPr>
        <p:spPr>
          <a:xfrm>
            <a:off x="214282" y="500042"/>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6.3 Fusion Welding</a:t>
            </a:r>
          </a:p>
          <a:p>
            <a:pPr>
              <a:spcBef>
                <a:spcPct val="0"/>
              </a:spcBef>
              <a:defRPr/>
            </a:pPr>
            <a:r>
              <a:rPr lang="en-US" sz="2000" b="1" dirty="0" smtClean="0">
                <a:solidFill>
                  <a:schemeClr val="tx1">
                    <a:tint val="75000"/>
                  </a:schemeClr>
                </a:solidFill>
              </a:rPr>
              <a:t> </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pic>
        <p:nvPicPr>
          <p:cNvPr id="96258" name="Picture 2" descr="http://valuablemechanisms.files.wordpress.com/2010/03/butt-joints.jpg?w=600"/>
          <p:cNvPicPr>
            <a:picLocks noChangeAspect="1" noChangeArrowheads="1"/>
          </p:cNvPicPr>
          <p:nvPr/>
        </p:nvPicPr>
        <p:blipFill>
          <a:blip r:embed="rId3"/>
          <a:srcRect/>
          <a:stretch>
            <a:fillRect/>
          </a:stretch>
        </p:blipFill>
        <p:spPr bwMode="auto">
          <a:xfrm>
            <a:off x="4071934" y="214290"/>
            <a:ext cx="4214842" cy="2297141"/>
          </a:xfrm>
          <a:prstGeom prst="rect">
            <a:avLst/>
          </a:prstGeom>
          <a:noFill/>
          <a:ln w="3175">
            <a:solidFill>
              <a:schemeClr val="tx1"/>
            </a:solidFill>
          </a:ln>
        </p:spPr>
      </p:pic>
      <p:sp>
        <p:nvSpPr>
          <p:cNvPr id="97" name="TextBox 96"/>
          <p:cNvSpPr txBox="1"/>
          <p:nvPr/>
        </p:nvSpPr>
        <p:spPr>
          <a:xfrm>
            <a:off x="285720" y="928670"/>
            <a:ext cx="3429024" cy="369332"/>
          </a:xfrm>
          <a:prstGeom prst="rect">
            <a:avLst/>
          </a:prstGeom>
          <a:noFill/>
        </p:spPr>
        <p:txBody>
          <a:bodyPr wrap="square" rtlCol="0">
            <a:spAutoFit/>
          </a:bodyPr>
          <a:lstStyle/>
          <a:p>
            <a:r>
              <a:rPr lang="en-US" dirty="0" smtClean="0"/>
              <a:t>Welding notations </a:t>
            </a:r>
            <a:endParaRPr lang="en-US" dirty="0"/>
          </a:p>
        </p:txBody>
      </p:sp>
      <p:sp>
        <p:nvSpPr>
          <p:cNvPr id="98" name="TextBox 97"/>
          <p:cNvSpPr txBox="1"/>
          <p:nvPr/>
        </p:nvSpPr>
        <p:spPr>
          <a:xfrm>
            <a:off x="2357422" y="714356"/>
            <a:ext cx="1500198" cy="646331"/>
          </a:xfrm>
          <a:prstGeom prst="rect">
            <a:avLst/>
          </a:prstGeom>
          <a:noFill/>
        </p:spPr>
        <p:txBody>
          <a:bodyPr wrap="square" rtlCol="0">
            <a:spAutoFit/>
          </a:bodyPr>
          <a:lstStyle/>
          <a:p>
            <a:r>
              <a:rPr lang="en-US" b="1" dirty="0" smtClean="0"/>
              <a:t>Butt joint notations </a:t>
            </a:r>
          </a:p>
        </p:txBody>
      </p:sp>
      <p:pic>
        <p:nvPicPr>
          <p:cNvPr id="96260" name="Picture 4" descr="http://valuablemechanisms.files.wordpress.com/2010/03/corner-joints.jpg?w=600"/>
          <p:cNvPicPr>
            <a:picLocks noChangeAspect="1" noChangeArrowheads="1"/>
          </p:cNvPicPr>
          <p:nvPr/>
        </p:nvPicPr>
        <p:blipFill>
          <a:blip r:embed="rId4"/>
          <a:srcRect/>
          <a:stretch>
            <a:fillRect/>
          </a:stretch>
        </p:blipFill>
        <p:spPr bwMode="auto">
          <a:xfrm>
            <a:off x="4000496" y="2714620"/>
            <a:ext cx="4391025" cy="1876425"/>
          </a:xfrm>
          <a:prstGeom prst="rect">
            <a:avLst/>
          </a:prstGeom>
          <a:noFill/>
          <a:ln w="3175">
            <a:solidFill>
              <a:schemeClr val="tx1"/>
            </a:solidFill>
          </a:ln>
        </p:spPr>
      </p:pic>
      <p:sp>
        <p:nvSpPr>
          <p:cNvPr id="100" name="TextBox 99"/>
          <p:cNvSpPr txBox="1"/>
          <p:nvPr/>
        </p:nvSpPr>
        <p:spPr>
          <a:xfrm>
            <a:off x="2714612" y="2928934"/>
            <a:ext cx="1214446" cy="923330"/>
          </a:xfrm>
          <a:prstGeom prst="rect">
            <a:avLst/>
          </a:prstGeom>
          <a:noFill/>
        </p:spPr>
        <p:txBody>
          <a:bodyPr wrap="square" rtlCol="0">
            <a:spAutoFit/>
          </a:bodyPr>
          <a:lstStyle/>
          <a:p>
            <a:r>
              <a:rPr lang="en-US" b="1" dirty="0" smtClean="0"/>
              <a:t>Corner joint notations </a:t>
            </a:r>
          </a:p>
        </p:txBody>
      </p:sp>
      <p:pic>
        <p:nvPicPr>
          <p:cNvPr id="96262" name="Picture 6" descr="http://valuablemechanisms.files.wordpress.com/2010/03/lap-joints.jpg?w=600"/>
          <p:cNvPicPr>
            <a:picLocks noChangeAspect="1" noChangeArrowheads="1"/>
          </p:cNvPicPr>
          <p:nvPr/>
        </p:nvPicPr>
        <p:blipFill>
          <a:blip r:embed="rId5"/>
          <a:srcRect/>
          <a:stretch>
            <a:fillRect/>
          </a:stretch>
        </p:blipFill>
        <p:spPr bwMode="auto">
          <a:xfrm>
            <a:off x="4024434" y="4810448"/>
            <a:ext cx="4286280" cy="801500"/>
          </a:xfrm>
          <a:prstGeom prst="rect">
            <a:avLst/>
          </a:prstGeom>
          <a:noFill/>
          <a:ln w="3175">
            <a:solidFill>
              <a:schemeClr val="tx1"/>
            </a:solidFill>
          </a:ln>
        </p:spPr>
      </p:pic>
      <p:sp>
        <p:nvSpPr>
          <p:cNvPr id="103" name="Rectangle 102"/>
          <p:cNvSpPr/>
          <p:nvPr/>
        </p:nvSpPr>
        <p:spPr>
          <a:xfrm>
            <a:off x="2714613" y="5000636"/>
            <a:ext cx="1285884" cy="646331"/>
          </a:xfrm>
          <a:prstGeom prst="rect">
            <a:avLst/>
          </a:prstGeom>
        </p:spPr>
        <p:txBody>
          <a:bodyPr wrap="square">
            <a:spAutoFit/>
          </a:bodyPr>
          <a:lstStyle/>
          <a:p>
            <a:r>
              <a:rPr lang="en-US" b="1" dirty="0" smtClean="0"/>
              <a:t>Lap Joint notation</a:t>
            </a:r>
            <a:endParaRPr lang="en-US" dirty="0"/>
          </a:p>
        </p:txBody>
      </p:sp>
      <p:pic>
        <p:nvPicPr>
          <p:cNvPr id="96266" name="Picture 10" descr="http://valuablemechanisms.files.wordpress.com/2010/03/tee-joints.jpg"/>
          <p:cNvPicPr>
            <a:picLocks noChangeAspect="1" noChangeArrowheads="1"/>
          </p:cNvPicPr>
          <p:nvPr/>
        </p:nvPicPr>
        <p:blipFill>
          <a:blip r:embed="rId6"/>
          <a:srcRect/>
          <a:stretch>
            <a:fillRect/>
          </a:stretch>
        </p:blipFill>
        <p:spPr bwMode="auto">
          <a:xfrm>
            <a:off x="2857488" y="5715016"/>
            <a:ext cx="5400675" cy="1028700"/>
          </a:xfrm>
          <a:prstGeom prst="rect">
            <a:avLst/>
          </a:prstGeom>
          <a:noFill/>
        </p:spPr>
      </p:pic>
      <p:sp>
        <p:nvSpPr>
          <p:cNvPr id="106" name="Rectangle 105"/>
          <p:cNvSpPr/>
          <p:nvPr/>
        </p:nvSpPr>
        <p:spPr>
          <a:xfrm>
            <a:off x="1357290" y="5929330"/>
            <a:ext cx="1285884" cy="646331"/>
          </a:xfrm>
          <a:prstGeom prst="rect">
            <a:avLst/>
          </a:prstGeom>
        </p:spPr>
        <p:txBody>
          <a:bodyPr wrap="square">
            <a:spAutoFit/>
          </a:bodyPr>
          <a:lstStyle/>
          <a:p>
            <a:r>
              <a:rPr lang="en-US" b="1" dirty="0" smtClean="0"/>
              <a:t>T-joint notation</a:t>
            </a:r>
            <a:endParaRPr lang="en-US" dirty="0"/>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22</a:t>
            </a:fld>
            <a:endParaRPr lang="en-US"/>
          </a:p>
        </p:txBody>
      </p:sp>
      <p:sp>
        <p:nvSpPr>
          <p:cNvPr id="10" name="Rectangle 2"/>
          <p:cNvSpPr txBox="1">
            <a:spLocks noChangeArrowheads="1"/>
          </p:cNvSpPr>
          <p:nvPr/>
        </p:nvSpPr>
        <p:spPr>
          <a:xfrm>
            <a:off x="214282" y="857232"/>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b="1" dirty="0" smtClean="0">
              <a:solidFill>
                <a:schemeClr val="tx1">
                  <a:tint val="75000"/>
                </a:schemeClr>
              </a:solidFill>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6.4.1 Cold welding</a:t>
            </a:r>
          </a:p>
          <a:p>
            <a:pPr>
              <a:spcBef>
                <a:spcPct val="0"/>
              </a:spcBef>
              <a:defRPr/>
            </a:pPr>
            <a:r>
              <a:rPr lang="en-US" sz="2000" b="1" dirty="0" smtClean="0">
                <a:solidFill>
                  <a:schemeClr val="tx1">
                    <a:tint val="75000"/>
                  </a:schemeClr>
                </a:solidFill>
              </a:rPr>
              <a:t> </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21" name="Rectangle 20"/>
          <p:cNvSpPr/>
          <p:nvPr/>
        </p:nvSpPr>
        <p:spPr>
          <a:xfrm>
            <a:off x="357158" y="1071547"/>
            <a:ext cx="6072230" cy="1754326"/>
          </a:xfrm>
          <a:prstGeom prst="rect">
            <a:avLst/>
          </a:prstGeom>
        </p:spPr>
        <p:txBody>
          <a:bodyPr wrap="square">
            <a:spAutoFit/>
          </a:bodyPr>
          <a:lstStyle/>
          <a:p>
            <a:pPr>
              <a:buFont typeface="Wingdings" pitchFamily="2" charset="2"/>
              <a:buChar char="Ø"/>
            </a:pPr>
            <a:r>
              <a:rPr lang="en-US" dirty="0" smtClean="0"/>
              <a:t>The coalescence in cold weld is based mainly on high pressure with no heating and is achieved using mechanical basic process using plastic deformation. </a:t>
            </a:r>
          </a:p>
          <a:p>
            <a:pPr>
              <a:buFont typeface="Wingdings" pitchFamily="2" charset="2"/>
              <a:buChar char="Ø"/>
            </a:pPr>
            <a:r>
              <a:rPr lang="en-US" dirty="0" smtClean="0"/>
              <a:t>The application of cold weld covers small parts like electric wire terminals (e.g. electronic computer wire connection) and seaming sheet metals</a:t>
            </a:r>
            <a:endParaRPr lang="en-US" dirty="0"/>
          </a:p>
        </p:txBody>
      </p:sp>
      <p:pic>
        <p:nvPicPr>
          <p:cNvPr id="99331" name="Picture 3" descr="http://www.sonosystems.eu/fileadmin/sp-images/schunk-sonosystems-terminals-ground-terminal-aluminium.jpg"/>
          <p:cNvPicPr>
            <a:picLocks noChangeAspect="1" noChangeArrowheads="1"/>
          </p:cNvPicPr>
          <p:nvPr/>
        </p:nvPicPr>
        <p:blipFill>
          <a:blip r:embed="rId3" cstate="print"/>
          <a:srcRect t="25532" r="34375"/>
          <a:stretch>
            <a:fillRect/>
          </a:stretch>
        </p:blipFill>
        <p:spPr bwMode="auto">
          <a:xfrm>
            <a:off x="6858016" y="6024557"/>
            <a:ext cx="1500198" cy="833443"/>
          </a:xfrm>
          <a:prstGeom prst="rect">
            <a:avLst/>
          </a:prstGeom>
          <a:noFill/>
        </p:spPr>
      </p:pic>
      <p:pic>
        <p:nvPicPr>
          <p:cNvPr id="99335" name="Picture 7" descr="Crimping a lug connector step 1"/>
          <p:cNvPicPr>
            <a:picLocks noChangeAspect="1" noChangeArrowheads="1"/>
          </p:cNvPicPr>
          <p:nvPr/>
        </p:nvPicPr>
        <p:blipFill>
          <a:blip r:embed="rId4"/>
          <a:srcRect/>
          <a:stretch>
            <a:fillRect/>
          </a:stretch>
        </p:blipFill>
        <p:spPr bwMode="auto">
          <a:xfrm>
            <a:off x="214282" y="4714884"/>
            <a:ext cx="1516560" cy="1357322"/>
          </a:xfrm>
          <a:prstGeom prst="rect">
            <a:avLst/>
          </a:prstGeom>
          <a:noFill/>
        </p:spPr>
      </p:pic>
      <p:sp>
        <p:nvSpPr>
          <p:cNvPr id="25" name="Right Arrow 24"/>
          <p:cNvSpPr/>
          <p:nvPr/>
        </p:nvSpPr>
        <p:spPr>
          <a:xfrm>
            <a:off x="1857356" y="5214950"/>
            <a:ext cx="642942"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9337" name="Picture 9" descr="Crimping a lug connector step 2"/>
          <p:cNvPicPr>
            <a:picLocks noChangeAspect="1" noChangeArrowheads="1"/>
          </p:cNvPicPr>
          <p:nvPr/>
        </p:nvPicPr>
        <p:blipFill>
          <a:blip r:embed="rId5"/>
          <a:srcRect/>
          <a:stretch>
            <a:fillRect/>
          </a:stretch>
        </p:blipFill>
        <p:spPr bwMode="auto">
          <a:xfrm>
            <a:off x="2643174" y="4572008"/>
            <a:ext cx="1676198" cy="1500198"/>
          </a:xfrm>
          <a:prstGeom prst="rect">
            <a:avLst/>
          </a:prstGeom>
          <a:noFill/>
        </p:spPr>
      </p:pic>
      <p:pic>
        <p:nvPicPr>
          <p:cNvPr id="99339" name="Picture 11" descr="Crimping a lug connector step 3"/>
          <p:cNvPicPr>
            <a:picLocks noChangeAspect="1" noChangeArrowheads="1"/>
          </p:cNvPicPr>
          <p:nvPr/>
        </p:nvPicPr>
        <p:blipFill>
          <a:blip r:embed="rId6"/>
          <a:srcRect/>
          <a:stretch>
            <a:fillRect/>
          </a:stretch>
        </p:blipFill>
        <p:spPr bwMode="auto">
          <a:xfrm>
            <a:off x="5214942" y="4714884"/>
            <a:ext cx="1500198" cy="1342678"/>
          </a:xfrm>
          <a:prstGeom prst="rect">
            <a:avLst/>
          </a:prstGeom>
          <a:noFill/>
        </p:spPr>
      </p:pic>
      <p:sp>
        <p:nvSpPr>
          <p:cNvPr id="28" name="Right Arrow 27"/>
          <p:cNvSpPr/>
          <p:nvPr/>
        </p:nvSpPr>
        <p:spPr>
          <a:xfrm>
            <a:off x="4429124" y="5286388"/>
            <a:ext cx="642942"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5143504" y="5072074"/>
            <a:ext cx="642942" cy="857256"/>
          </a:xfrm>
          <a:prstGeom prst="ellipse">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5415148" y="4047507"/>
            <a:ext cx="1935678" cy="987631"/>
          </a:xfrm>
          <a:custGeom>
            <a:avLst/>
            <a:gdLst>
              <a:gd name="connsiteX0" fmla="*/ 0 w 1935678"/>
              <a:gd name="connsiteY0" fmla="*/ 987631 h 987631"/>
              <a:gd name="connsiteX1" fmla="*/ 273133 w 1935678"/>
              <a:gd name="connsiteY1" fmla="*/ 144483 h 987631"/>
              <a:gd name="connsiteX2" fmla="*/ 1484416 w 1935678"/>
              <a:gd name="connsiteY2" fmla="*/ 120732 h 987631"/>
              <a:gd name="connsiteX3" fmla="*/ 1935678 w 1935678"/>
              <a:gd name="connsiteY3" fmla="*/ 512618 h 987631"/>
            </a:gdLst>
            <a:ahLst/>
            <a:cxnLst>
              <a:cxn ang="0">
                <a:pos x="connsiteX0" y="connsiteY0"/>
              </a:cxn>
              <a:cxn ang="0">
                <a:pos x="connsiteX1" y="connsiteY1"/>
              </a:cxn>
              <a:cxn ang="0">
                <a:pos x="connsiteX2" y="connsiteY2"/>
              </a:cxn>
              <a:cxn ang="0">
                <a:pos x="connsiteX3" y="connsiteY3"/>
              </a:cxn>
            </a:cxnLst>
            <a:rect l="l" t="t" r="r" b="b"/>
            <a:pathLst>
              <a:path w="1935678" h="987631">
                <a:moveTo>
                  <a:pt x="0" y="987631"/>
                </a:moveTo>
                <a:cubicBezTo>
                  <a:pt x="12865" y="638298"/>
                  <a:pt x="25730" y="288966"/>
                  <a:pt x="273133" y="144483"/>
                </a:cubicBezTo>
                <a:cubicBezTo>
                  <a:pt x="520536" y="0"/>
                  <a:pt x="1207325" y="59376"/>
                  <a:pt x="1484416" y="120732"/>
                </a:cubicBezTo>
                <a:cubicBezTo>
                  <a:pt x="1761507" y="182088"/>
                  <a:pt x="1848592" y="347353"/>
                  <a:pt x="1935678" y="512618"/>
                </a:cubicBezTo>
              </a:path>
            </a:pathLst>
          </a:custGeom>
          <a:noFill/>
          <a:ln>
            <a:solidFill>
              <a:srgbClr val="C00000"/>
            </a:solidFill>
            <a:prstDash val="dash"/>
            <a:tailEnd type="stealth"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pic>
        <p:nvPicPr>
          <p:cNvPr id="35" name="Picture 13" descr="Crimp integrity"/>
          <p:cNvPicPr>
            <a:picLocks noChangeAspect="1" noChangeArrowheads="1"/>
          </p:cNvPicPr>
          <p:nvPr/>
        </p:nvPicPr>
        <p:blipFill>
          <a:blip r:embed="rId7"/>
          <a:srcRect/>
          <a:stretch>
            <a:fillRect/>
          </a:stretch>
        </p:blipFill>
        <p:spPr bwMode="auto">
          <a:xfrm>
            <a:off x="6929454" y="4679447"/>
            <a:ext cx="1558905" cy="1395221"/>
          </a:xfrm>
          <a:prstGeom prst="rect">
            <a:avLst/>
          </a:prstGeom>
          <a:noFill/>
        </p:spPr>
      </p:pic>
      <p:pic>
        <p:nvPicPr>
          <p:cNvPr id="99345" name="Picture 17" descr="Both pieces of sheet metal are folded"/>
          <p:cNvPicPr>
            <a:picLocks noChangeAspect="1" noChangeArrowheads="1"/>
          </p:cNvPicPr>
          <p:nvPr/>
        </p:nvPicPr>
        <p:blipFill>
          <a:blip r:embed="rId8"/>
          <a:srcRect/>
          <a:stretch>
            <a:fillRect/>
          </a:stretch>
        </p:blipFill>
        <p:spPr bwMode="auto">
          <a:xfrm>
            <a:off x="285720" y="2714620"/>
            <a:ext cx="2305050" cy="1066801"/>
          </a:xfrm>
          <a:prstGeom prst="rect">
            <a:avLst/>
          </a:prstGeom>
          <a:noFill/>
        </p:spPr>
      </p:pic>
      <p:pic>
        <p:nvPicPr>
          <p:cNvPr id="99347" name="Picture 19" descr="The pieces are  interlocked"/>
          <p:cNvPicPr>
            <a:picLocks noChangeAspect="1" noChangeArrowheads="1"/>
          </p:cNvPicPr>
          <p:nvPr/>
        </p:nvPicPr>
        <p:blipFill>
          <a:blip r:embed="rId9"/>
          <a:srcRect/>
          <a:stretch>
            <a:fillRect/>
          </a:stretch>
        </p:blipFill>
        <p:spPr bwMode="auto">
          <a:xfrm>
            <a:off x="2571736" y="2928934"/>
            <a:ext cx="2228850" cy="762000"/>
          </a:xfrm>
          <a:prstGeom prst="rect">
            <a:avLst/>
          </a:prstGeom>
          <a:noFill/>
        </p:spPr>
      </p:pic>
      <p:pic>
        <p:nvPicPr>
          <p:cNvPr id="99349" name="Picture 21" descr="A grooving  tool produces the final shape"/>
          <p:cNvPicPr>
            <a:picLocks noChangeAspect="1" noChangeArrowheads="1"/>
          </p:cNvPicPr>
          <p:nvPr/>
        </p:nvPicPr>
        <p:blipFill>
          <a:blip r:embed="rId10"/>
          <a:srcRect/>
          <a:stretch>
            <a:fillRect/>
          </a:stretch>
        </p:blipFill>
        <p:spPr bwMode="auto">
          <a:xfrm>
            <a:off x="5357818" y="2928934"/>
            <a:ext cx="2228850" cy="762000"/>
          </a:xfrm>
          <a:prstGeom prst="rect">
            <a:avLst/>
          </a:prstGeom>
          <a:noFill/>
        </p:spPr>
      </p:pic>
      <p:sp>
        <p:nvSpPr>
          <p:cNvPr id="40" name="Right Arrow 39"/>
          <p:cNvSpPr/>
          <p:nvPr/>
        </p:nvSpPr>
        <p:spPr>
          <a:xfrm>
            <a:off x="2285984" y="3000372"/>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Arrow 40"/>
          <p:cNvSpPr/>
          <p:nvPr/>
        </p:nvSpPr>
        <p:spPr>
          <a:xfrm>
            <a:off x="5000628" y="3000372"/>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357159" y="3714752"/>
            <a:ext cx="2000264" cy="461665"/>
          </a:xfrm>
          <a:prstGeom prst="rect">
            <a:avLst/>
          </a:prstGeom>
        </p:spPr>
        <p:txBody>
          <a:bodyPr wrap="square">
            <a:spAutoFit/>
          </a:bodyPr>
          <a:lstStyle/>
          <a:p>
            <a:r>
              <a:rPr lang="en-US" sz="1200" dirty="0" smtClean="0"/>
              <a:t>Both pieces of sheet metal are folded</a:t>
            </a:r>
            <a:endParaRPr lang="en-US" sz="1200" dirty="0"/>
          </a:p>
        </p:txBody>
      </p:sp>
      <p:sp>
        <p:nvSpPr>
          <p:cNvPr id="44" name="Rectangle 43"/>
          <p:cNvSpPr/>
          <p:nvPr/>
        </p:nvSpPr>
        <p:spPr>
          <a:xfrm>
            <a:off x="2857488" y="3714752"/>
            <a:ext cx="1852174" cy="276999"/>
          </a:xfrm>
          <a:prstGeom prst="rect">
            <a:avLst/>
          </a:prstGeom>
        </p:spPr>
        <p:txBody>
          <a:bodyPr wrap="none">
            <a:spAutoFit/>
          </a:bodyPr>
          <a:lstStyle/>
          <a:p>
            <a:r>
              <a:rPr lang="en-US" sz="1200" dirty="0" smtClean="0"/>
              <a:t>The pieces are interlocked</a:t>
            </a:r>
            <a:endParaRPr lang="en-US" sz="1200" dirty="0"/>
          </a:p>
        </p:txBody>
      </p:sp>
      <p:sp>
        <p:nvSpPr>
          <p:cNvPr id="45" name="Rectangle 44"/>
          <p:cNvSpPr/>
          <p:nvPr/>
        </p:nvSpPr>
        <p:spPr>
          <a:xfrm>
            <a:off x="5104689" y="3643314"/>
            <a:ext cx="2703817" cy="276999"/>
          </a:xfrm>
          <a:prstGeom prst="rect">
            <a:avLst/>
          </a:prstGeom>
        </p:spPr>
        <p:txBody>
          <a:bodyPr wrap="none">
            <a:spAutoFit/>
          </a:bodyPr>
          <a:lstStyle/>
          <a:p>
            <a:r>
              <a:rPr lang="en-US" sz="1200" dirty="0" smtClean="0"/>
              <a:t>A grooving tool produces the final shape</a:t>
            </a:r>
          </a:p>
        </p:txBody>
      </p:sp>
      <p:pic>
        <p:nvPicPr>
          <p:cNvPr id="99353" name="Picture 25" descr="Canned food without label. Not a very beautiful shot... it\'s very difficult to place good reflections on this object."/>
          <p:cNvPicPr>
            <a:picLocks noChangeAspect="1" noChangeArrowheads="1"/>
          </p:cNvPicPr>
          <p:nvPr/>
        </p:nvPicPr>
        <p:blipFill>
          <a:blip r:embed="rId11"/>
          <a:srcRect/>
          <a:stretch>
            <a:fillRect/>
          </a:stretch>
        </p:blipFill>
        <p:spPr bwMode="auto">
          <a:xfrm>
            <a:off x="7358082" y="1857364"/>
            <a:ext cx="987401" cy="1319372"/>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23</a:t>
            </a:fld>
            <a:endParaRPr lang="en-US"/>
          </a:p>
        </p:txBody>
      </p:sp>
      <p:sp>
        <p:nvSpPr>
          <p:cNvPr id="10" name="Rectangle 2"/>
          <p:cNvSpPr txBox="1">
            <a:spLocks noChangeArrowheads="1"/>
          </p:cNvSpPr>
          <p:nvPr/>
        </p:nvSpPr>
        <p:spPr>
          <a:xfrm>
            <a:off x="214282" y="1142984"/>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6.4.1 Cold welding</a:t>
            </a:r>
          </a:p>
          <a:p>
            <a:pPr>
              <a:spcBef>
                <a:spcPct val="0"/>
              </a:spcBef>
              <a:defRPr/>
            </a:pPr>
            <a:r>
              <a:rPr lang="en-US" sz="2000" b="1" dirty="0" smtClean="0">
                <a:solidFill>
                  <a:schemeClr val="tx1">
                    <a:tint val="75000"/>
                  </a:schemeClr>
                </a:solidFill>
              </a:rPr>
              <a:t> 6.4.2 Resistance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b="1" dirty="0" smtClean="0">
              <a:solidFill>
                <a:schemeClr val="tx1">
                  <a:tint val="75000"/>
                </a:schemeClr>
              </a:solidFill>
            </a:endParaRPr>
          </a:p>
          <a:p>
            <a:pPr>
              <a:spcBef>
                <a:spcPct val="0"/>
              </a:spcBef>
              <a:defRPr/>
            </a:pPr>
            <a:r>
              <a:rPr lang="en-US" sz="2000" b="1" dirty="0" smtClean="0">
                <a:solidFill>
                  <a:schemeClr val="tx1">
                    <a:tint val="75000"/>
                  </a:schemeClr>
                </a:solidFill>
              </a:rPr>
              <a:t> </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32" name="Rectangle 31"/>
          <p:cNvSpPr/>
          <p:nvPr/>
        </p:nvSpPr>
        <p:spPr>
          <a:xfrm>
            <a:off x="357158" y="1214422"/>
            <a:ext cx="8001056" cy="1477328"/>
          </a:xfrm>
          <a:prstGeom prst="rect">
            <a:avLst/>
          </a:prstGeom>
        </p:spPr>
        <p:txBody>
          <a:bodyPr wrap="square">
            <a:spAutoFit/>
          </a:bodyPr>
          <a:lstStyle/>
          <a:p>
            <a:pPr>
              <a:buFont typeface="Wingdings" pitchFamily="2" charset="2"/>
              <a:buChar char="Ø"/>
            </a:pPr>
            <a:r>
              <a:rPr lang="en-US" dirty="0" smtClean="0"/>
              <a:t>In resistance welding process, the pressure is decreased and the work-piece is heated to forging temperature (below melting point). </a:t>
            </a:r>
          </a:p>
          <a:p>
            <a:pPr>
              <a:buFont typeface="Wingdings" pitchFamily="2" charset="2"/>
              <a:buChar char="Ø"/>
            </a:pPr>
            <a:r>
              <a:rPr lang="en-US" dirty="0" smtClean="0"/>
              <a:t>Electric current is passed between electrodes and work-piece required to increase the work-piece temperature, next the pressure is applied via water-cooled electrodes to provide the required coalescence.</a:t>
            </a:r>
            <a:endParaRPr lang="en-US" dirty="0"/>
          </a:p>
        </p:txBody>
      </p:sp>
      <p:pic>
        <p:nvPicPr>
          <p:cNvPr id="101379" name="Picture 3" descr="Spot Welding.png">
            <a:hlinkClick r:id="rId3" tooltip="spot_welding.png"/>
          </p:cNvPr>
          <p:cNvPicPr>
            <a:picLocks noChangeAspect="1" noChangeArrowheads="1"/>
          </p:cNvPicPr>
          <p:nvPr/>
        </p:nvPicPr>
        <p:blipFill>
          <a:blip r:embed="rId4"/>
          <a:srcRect b="3552"/>
          <a:stretch>
            <a:fillRect/>
          </a:stretch>
        </p:blipFill>
        <p:spPr bwMode="auto">
          <a:xfrm>
            <a:off x="4786314" y="2714620"/>
            <a:ext cx="3429024" cy="3714776"/>
          </a:xfrm>
          <a:prstGeom prst="rect">
            <a:avLst/>
          </a:prstGeom>
          <a:noFill/>
        </p:spPr>
      </p:pic>
      <p:pic>
        <p:nvPicPr>
          <p:cNvPr id="101381" name="Picture 5" descr="Flash Welding.png">
            <a:hlinkClick r:id="rId5" tooltip="flash_welding.png"/>
          </p:cNvPr>
          <p:cNvPicPr>
            <a:picLocks noChangeAspect="1" noChangeArrowheads="1"/>
          </p:cNvPicPr>
          <p:nvPr/>
        </p:nvPicPr>
        <p:blipFill>
          <a:blip r:embed="rId6"/>
          <a:srcRect b="5575"/>
          <a:stretch>
            <a:fillRect/>
          </a:stretch>
        </p:blipFill>
        <p:spPr bwMode="auto">
          <a:xfrm>
            <a:off x="1000100" y="2714620"/>
            <a:ext cx="3714744" cy="3939908"/>
          </a:xfrm>
          <a:prstGeom prst="rect">
            <a:avLst/>
          </a:prstGeom>
          <a:noFill/>
        </p:spPr>
      </p:pic>
      <p:pic>
        <p:nvPicPr>
          <p:cNvPr id="101384" name="Picture 8"/>
          <p:cNvPicPr>
            <a:picLocks noChangeAspect="1" noChangeArrowheads="1"/>
          </p:cNvPicPr>
          <p:nvPr/>
        </p:nvPicPr>
        <p:blipFill>
          <a:blip r:embed="rId7"/>
          <a:srcRect/>
          <a:stretch>
            <a:fillRect/>
          </a:stretch>
        </p:blipFill>
        <p:spPr bwMode="auto">
          <a:xfrm>
            <a:off x="5715008" y="214290"/>
            <a:ext cx="2705100" cy="819150"/>
          </a:xfrm>
          <a:prstGeom prst="rect">
            <a:avLst/>
          </a:prstGeom>
          <a:noFill/>
          <a:ln w="9525">
            <a:noFill/>
            <a:miter lim="800000"/>
            <a:headEnd/>
            <a:tailEnd/>
          </a:ln>
          <a:effectLst/>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24</a:t>
            </a:fld>
            <a:endParaRPr lang="en-US"/>
          </a:p>
        </p:txBody>
      </p:sp>
      <p:sp>
        <p:nvSpPr>
          <p:cNvPr id="10" name="Rectangle 2"/>
          <p:cNvSpPr txBox="1">
            <a:spLocks noChangeArrowheads="1"/>
          </p:cNvSpPr>
          <p:nvPr/>
        </p:nvSpPr>
        <p:spPr>
          <a:xfrm>
            <a:off x="214282" y="1142984"/>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6.4.1 Cold welding</a:t>
            </a:r>
          </a:p>
          <a:p>
            <a:pPr>
              <a:spcBef>
                <a:spcPct val="0"/>
              </a:spcBef>
              <a:defRPr/>
            </a:pPr>
            <a:r>
              <a:rPr lang="en-US" sz="2000" b="1" dirty="0" smtClean="0">
                <a:solidFill>
                  <a:schemeClr val="tx1">
                    <a:tint val="75000"/>
                  </a:schemeClr>
                </a:solidFill>
              </a:rPr>
              <a:t> 6.4.2 Resistance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b="1" dirty="0" smtClean="0">
              <a:solidFill>
                <a:schemeClr val="tx1">
                  <a:tint val="75000"/>
                </a:schemeClr>
              </a:solidFill>
            </a:endParaRPr>
          </a:p>
          <a:p>
            <a:pPr>
              <a:spcBef>
                <a:spcPct val="0"/>
              </a:spcBef>
              <a:defRPr/>
            </a:pPr>
            <a:r>
              <a:rPr lang="en-US" sz="2000" b="1" dirty="0" smtClean="0">
                <a:solidFill>
                  <a:schemeClr val="tx1">
                    <a:tint val="75000"/>
                  </a:schemeClr>
                </a:solidFill>
              </a:rPr>
              <a:t> </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32" name="Rectangle 31"/>
          <p:cNvSpPr/>
          <p:nvPr/>
        </p:nvSpPr>
        <p:spPr>
          <a:xfrm>
            <a:off x="357158" y="1214422"/>
            <a:ext cx="8001056" cy="1477328"/>
          </a:xfrm>
          <a:prstGeom prst="rect">
            <a:avLst/>
          </a:prstGeom>
        </p:spPr>
        <p:txBody>
          <a:bodyPr wrap="square">
            <a:spAutoFit/>
          </a:bodyPr>
          <a:lstStyle/>
          <a:p>
            <a:pPr>
              <a:buFont typeface="Wingdings" pitchFamily="2" charset="2"/>
              <a:buChar char="Ø"/>
            </a:pPr>
            <a:r>
              <a:rPr lang="en-US" dirty="0" smtClean="0"/>
              <a:t>In resistance welding process, the pressure is decreased and the work-piece is heated to forging temperature (below melting point). </a:t>
            </a:r>
          </a:p>
          <a:p>
            <a:pPr>
              <a:buFont typeface="Wingdings" pitchFamily="2" charset="2"/>
              <a:buChar char="Ø"/>
            </a:pPr>
            <a:r>
              <a:rPr lang="en-US" dirty="0" smtClean="0"/>
              <a:t>Electric current is passed between electrodes and work-piece required to increase the work-piece temperature, next the pressure is applied via water-cooled electrodes to provide the required coalescence.</a:t>
            </a:r>
            <a:endParaRPr lang="en-US" dirty="0"/>
          </a:p>
        </p:txBody>
      </p:sp>
      <p:pic>
        <p:nvPicPr>
          <p:cNvPr id="101383" name="Picture 7" descr="Butt Welding.png">
            <a:hlinkClick r:id="rId3" tooltip="butt_welding.png"/>
          </p:cNvPr>
          <p:cNvPicPr>
            <a:picLocks noChangeAspect="1" noChangeArrowheads="1"/>
          </p:cNvPicPr>
          <p:nvPr/>
        </p:nvPicPr>
        <p:blipFill>
          <a:blip r:embed="rId4"/>
          <a:srcRect b="6924"/>
          <a:stretch>
            <a:fillRect/>
          </a:stretch>
        </p:blipFill>
        <p:spPr bwMode="auto">
          <a:xfrm>
            <a:off x="4857751" y="2643182"/>
            <a:ext cx="3484907" cy="3643338"/>
          </a:xfrm>
          <a:prstGeom prst="rect">
            <a:avLst/>
          </a:prstGeom>
          <a:noFill/>
        </p:spPr>
      </p:pic>
      <p:pic>
        <p:nvPicPr>
          <p:cNvPr id="103426" name="Picture 2" descr="Seam Welding.png">
            <a:hlinkClick r:id="rId5" tooltip="seam_welding.png"/>
          </p:cNvPr>
          <p:cNvPicPr>
            <a:picLocks noChangeAspect="1" noChangeArrowheads="1"/>
          </p:cNvPicPr>
          <p:nvPr/>
        </p:nvPicPr>
        <p:blipFill>
          <a:blip r:embed="rId6"/>
          <a:srcRect b="8064"/>
          <a:stretch>
            <a:fillRect/>
          </a:stretch>
        </p:blipFill>
        <p:spPr bwMode="auto">
          <a:xfrm>
            <a:off x="680511" y="2643182"/>
            <a:ext cx="4135855" cy="3571900"/>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25</a:t>
            </a:fld>
            <a:endParaRPr lang="en-US"/>
          </a:p>
        </p:txBody>
      </p:sp>
      <p:sp>
        <p:nvSpPr>
          <p:cNvPr id="10" name="Rectangle 2"/>
          <p:cNvSpPr txBox="1">
            <a:spLocks noChangeArrowheads="1"/>
          </p:cNvSpPr>
          <p:nvPr/>
        </p:nvSpPr>
        <p:spPr>
          <a:xfrm>
            <a:off x="214282" y="857232"/>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6.4.1 Cold welding</a:t>
            </a:r>
          </a:p>
          <a:p>
            <a:pPr>
              <a:spcBef>
                <a:spcPct val="0"/>
              </a:spcBef>
              <a:defRPr/>
            </a:pPr>
            <a:r>
              <a:rPr lang="en-US" sz="2000" b="1" dirty="0" smtClean="0">
                <a:solidFill>
                  <a:schemeClr val="tx1">
                    <a:tint val="75000"/>
                  </a:schemeClr>
                </a:solidFill>
              </a:rPr>
              <a:t> 6.4.2 Resistance pressure welding</a:t>
            </a:r>
          </a:p>
          <a:p>
            <a:pPr lvl="0">
              <a:spcBef>
                <a:spcPct val="0"/>
              </a:spcBef>
              <a:defRPr/>
            </a:pPr>
            <a:r>
              <a:rPr lang="en-US" sz="2000" b="1" dirty="0" smtClean="0">
                <a:solidFill>
                  <a:schemeClr val="tx1">
                    <a:tint val="75000"/>
                  </a:schemeClr>
                </a:solidFill>
              </a:rPr>
              <a:t> 6.4.3 Resistance welding processes </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4" name="Rectangle 13"/>
          <p:cNvSpPr/>
          <p:nvPr/>
        </p:nvSpPr>
        <p:spPr>
          <a:xfrm>
            <a:off x="357158" y="1714488"/>
            <a:ext cx="3598293" cy="369332"/>
          </a:xfrm>
          <a:prstGeom prst="rect">
            <a:avLst/>
          </a:prstGeom>
        </p:spPr>
        <p:txBody>
          <a:bodyPr wrap="none">
            <a:spAutoFit/>
          </a:bodyPr>
          <a:lstStyle/>
          <a:p>
            <a:pPr marL="342900" lvl="0" indent="-342900">
              <a:buFont typeface="+mj-lt"/>
              <a:buAutoNum type="arabicPeriod"/>
            </a:pPr>
            <a:r>
              <a:rPr lang="en-US" dirty="0" smtClean="0"/>
              <a:t>Resistance spot welding process:</a:t>
            </a:r>
            <a:endParaRPr lang="en-US" dirty="0"/>
          </a:p>
        </p:txBody>
      </p:sp>
      <p:sp>
        <p:nvSpPr>
          <p:cNvPr id="104450" name="Text Box 2"/>
          <p:cNvSpPr txBox="1">
            <a:spLocks noChangeArrowheads="1"/>
          </p:cNvSpPr>
          <p:nvPr/>
        </p:nvSpPr>
        <p:spPr bwMode="auto">
          <a:xfrm>
            <a:off x="428596" y="2214554"/>
            <a:ext cx="4000528" cy="3929090"/>
          </a:xfrm>
          <a:prstGeom prst="rect">
            <a:avLst/>
          </a:prstGeom>
          <a:solidFill>
            <a:schemeClr val="bg1">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Commonly two cylindrical electrodes with conical ends are used, while the two strip of metals in-between.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Both similar and dissimilar electrode diameters are used with spot welding process. Dissimilar electrode diameters are used when welding sheet metal having dissimilar sheet metal thickness or materials.</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Operation range for steel strips: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current: 200-100 Amp, time: 0.15-1.0 sec, and pressure: 70-100 N/mm</a:t>
            </a:r>
            <a:r>
              <a:rPr kumimoji="0" lang="en-US" sz="1600" b="0" i="0" u="none" strike="noStrike" cap="none" normalizeH="0" baseline="30000" dirty="0" smtClean="0">
                <a:ln>
                  <a:noFill/>
                </a:ln>
                <a:solidFill>
                  <a:schemeClr val="tx1"/>
                </a:solidFill>
                <a:effectLst/>
                <a:latin typeface="Arial" pitchFamily="34" charset="0"/>
                <a:ea typeface="Arial" pitchFamily="34" charset="0"/>
                <a:cs typeface="Arial" pitchFamily="34" charset="0"/>
              </a:rPr>
              <a:t>2</a:t>
            </a:r>
            <a:r>
              <a:rPr kumimoji="0" 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 for steel strips. Sheet metal thickness between 3-4 mm.</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04451" name="Group 3"/>
          <p:cNvGrpSpPr>
            <a:grpSpLocks/>
          </p:cNvGrpSpPr>
          <p:nvPr/>
        </p:nvGrpSpPr>
        <p:grpSpPr bwMode="auto">
          <a:xfrm>
            <a:off x="4857752" y="2500306"/>
            <a:ext cx="3214710" cy="2214578"/>
            <a:chOff x="6659" y="11737"/>
            <a:chExt cx="3960" cy="2160"/>
          </a:xfrm>
        </p:grpSpPr>
        <p:sp>
          <p:nvSpPr>
            <p:cNvPr id="104452" name="Rectangle 4" descr="Light downward diagonal"/>
            <p:cNvSpPr>
              <a:spLocks noChangeArrowheads="1"/>
            </p:cNvSpPr>
            <p:nvPr/>
          </p:nvSpPr>
          <p:spPr bwMode="auto">
            <a:xfrm>
              <a:off x="7199" y="12634"/>
              <a:ext cx="1800" cy="125"/>
            </a:xfrm>
            <a:prstGeom prst="rect">
              <a:avLst/>
            </a:prstGeom>
            <a:pattFill prst="ltDnDiag">
              <a:fgClr>
                <a:srgbClr val="000000"/>
              </a:fgClr>
              <a:bgClr>
                <a:srgbClr val="FFFFFF"/>
              </a:bgClr>
            </a:patt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200"/>
            </a:p>
          </p:txBody>
        </p:sp>
        <p:sp>
          <p:nvSpPr>
            <p:cNvPr id="104453" name="Rectangle 5" descr="Light upward diagonal"/>
            <p:cNvSpPr>
              <a:spLocks noChangeArrowheads="1"/>
            </p:cNvSpPr>
            <p:nvPr/>
          </p:nvSpPr>
          <p:spPr bwMode="auto">
            <a:xfrm>
              <a:off x="8279" y="12769"/>
              <a:ext cx="1800" cy="125"/>
            </a:xfrm>
            <a:prstGeom prst="rect">
              <a:avLst/>
            </a:prstGeom>
            <a:pattFill prst="ltUpDiag">
              <a:fgClr>
                <a:srgbClr val="000000"/>
              </a:fgClr>
              <a:bgClr>
                <a:srgbClr val="FFFFFF"/>
              </a:bgClr>
            </a:patt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200"/>
            </a:p>
          </p:txBody>
        </p:sp>
        <p:sp>
          <p:nvSpPr>
            <p:cNvPr id="104454" name="Oval 6"/>
            <p:cNvSpPr>
              <a:spLocks noChangeAspect="1" noChangeArrowheads="1"/>
            </p:cNvSpPr>
            <p:nvPr/>
          </p:nvSpPr>
          <p:spPr bwMode="auto">
            <a:xfrm>
              <a:off x="8573" y="12722"/>
              <a:ext cx="181" cy="91"/>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grpSp>
          <p:nvGrpSpPr>
            <p:cNvPr id="104455" name="Group 7"/>
            <p:cNvGrpSpPr>
              <a:grpSpLocks/>
            </p:cNvGrpSpPr>
            <p:nvPr/>
          </p:nvGrpSpPr>
          <p:grpSpPr bwMode="auto">
            <a:xfrm>
              <a:off x="8481" y="11943"/>
              <a:ext cx="360" cy="683"/>
              <a:chOff x="8099" y="13177"/>
              <a:chExt cx="1080" cy="1628"/>
            </a:xfrm>
          </p:grpSpPr>
          <p:sp>
            <p:nvSpPr>
              <p:cNvPr id="104456" name="Freeform 8"/>
              <p:cNvSpPr>
                <a:spLocks/>
              </p:cNvSpPr>
              <p:nvPr/>
            </p:nvSpPr>
            <p:spPr bwMode="auto">
              <a:xfrm>
                <a:off x="8099" y="13897"/>
                <a:ext cx="1080" cy="908"/>
              </a:xfrm>
              <a:custGeom>
                <a:avLst/>
                <a:gdLst/>
                <a:ahLst/>
                <a:cxnLst>
                  <a:cxn ang="0">
                    <a:pos x="0" y="0"/>
                  </a:cxn>
                  <a:cxn ang="0">
                    <a:pos x="1080" y="0"/>
                  </a:cxn>
                  <a:cxn ang="0">
                    <a:pos x="890" y="747"/>
                  </a:cxn>
                  <a:cxn ang="0">
                    <a:pos x="540" y="900"/>
                  </a:cxn>
                  <a:cxn ang="0">
                    <a:pos x="192" y="758"/>
                  </a:cxn>
                  <a:cxn ang="0">
                    <a:pos x="0" y="0"/>
                  </a:cxn>
                </a:cxnLst>
                <a:rect l="0" t="0" r="r" b="b"/>
                <a:pathLst>
                  <a:path w="1080" h="908">
                    <a:moveTo>
                      <a:pt x="0" y="0"/>
                    </a:moveTo>
                    <a:lnTo>
                      <a:pt x="1080" y="0"/>
                    </a:lnTo>
                    <a:lnTo>
                      <a:pt x="890" y="747"/>
                    </a:lnTo>
                    <a:cubicBezTo>
                      <a:pt x="800" y="897"/>
                      <a:pt x="656" y="898"/>
                      <a:pt x="540" y="900"/>
                    </a:cubicBezTo>
                    <a:cubicBezTo>
                      <a:pt x="424" y="902"/>
                      <a:pt x="282" y="908"/>
                      <a:pt x="192" y="758"/>
                    </a:cubicBezTo>
                    <a:lnTo>
                      <a:pt x="0" y="0"/>
                    </a:lnTo>
                    <a:close/>
                  </a:path>
                </a:pathLst>
              </a:custGeom>
              <a:gradFill rotWithShape="0">
                <a:gsLst>
                  <a:gs pos="0">
                    <a:srgbClr val="FFFFFF">
                      <a:gamma/>
                      <a:shade val="46275"/>
                      <a:invGamma/>
                    </a:srgbClr>
                  </a:gs>
                  <a:gs pos="100000">
                    <a:srgbClr val="FFFFFF"/>
                  </a:gs>
                </a:gsLst>
                <a:lin ang="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104457" name="Rectangle 9"/>
              <p:cNvSpPr>
                <a:spLocks noChangeArrowheads="1"/>
              </p:cNvSpPr>
              <p:nvPr/>
            </p:nvSpPr>
            <p:spPr bwMode="auto">
              <a:xfrm flipV="1">
                <a:off x="8099" y="13177"/>
                <a:ext cx="1080" cy="720"/>
              </a:xfrm>
              <a:prstGeom prst="rect">
                <a:avLst/>
              </a:prstGeom>
              <a:gradFill rotWithShape="0">
                <a:gsLst>
                  <a:gs pos="0">
                    <a:srgbClr val="FFFFFF">
                      <a:gamma/>
                      <a:shade val="46275"/>
                      <a:invGamma/>
                    </a:srgbClr>
                  </a:gs>
                  <a:gs pos="100000">
                    <a:srgbClr val="FFFFFF"/>
                  </a:gs>
                </a:gsLst>
                <a:lin ang="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200"/>
              </a:p>
            </p:txBody>
          </p:sp>
        </p:grpSp>
        <p:grpSp>
          <p:nvGrpSpPr>
            <p:cNvPr id="104458" name="Group 10"/>
            <p:cNvGrpSpPr>
              <a:grpSpLocks/>
            </p:cNvGrpSpPr>
            <p:nvPr/>
          </p:nvGrpSpPr>
          <p:grpSpPr bwMode="auto">
            <a:xfrm flipV="1">
              <a:off x="8485" y="12894"/>
              <a:ext cx="360" cy="683"/>
              <a:chOff x="8099" y="13177"/>
              <a:chExt cx="1080" cy="1628"/>
            </a:xfrm>
          </p:grpSpPr>
          <p:sp>
            <p:nvSpPr>
              <p:cNvPr id="104459" name="Freeform 11"/>
              <p:cNvSpPr>
                <a:spLocks/>
              </p:cNvSpPr>
              <p:nvPr/>
            </p:nvSpPr>
            <p:spPr bwMode="auto">
              <a:xfrm>
                <a:off x="8099" y="13897"/>
                <a:ext cx="1080" cy="908"/>
              </a:xfrm>
              <a:custGeom>
                <a:avLst/>
                <a:gdLst/>
                <a:ahLst/>
                <a:cxnLst>
                  <a:cxn ang="0">
                    <a:pos x="0" y="0"/>
                  </a:cxn>
                  <a:cxn ang="0">
                    <a:pos x="1080" y="0"/>
                  </a:cxn>
                  <a:cxn ang="0">
                    <a:pos x="890" y="747"/>
                  </a:cxn>
                  <a:cxn ang="0">
                    <a:pos x="540" y="900"/>
                  </a:cxn>
                  <a:cxn ang="0">
                    <a:pos x="192" y="758"/>
                  </a:cxn>
                  <a:cxn ang="0">
                    <a:pos x="0" y="0"/>
                  </a:cxn>
                </a:cxnLst>
                <a:rect l="0" t="0" r="r" b="b"/>
                <a:pathLst>
                  <a:path w="1080" h="908">
                    <a:moveTo>
                      <a:pt x="0" y="0"/>
                    </a:moveTo>
                    <a:lnTo>
                      <a:pt x="1080" y="0"/>
                    </a:lnTo>
                    <a:lnTo>
                      <a:pt x="890" y="747"/>
                    </a:lnTo>
                    <a:cubicBezTo>
                      <a:pt x="800" y="897"/>
                      <a:pt x="656" y="898"/>
                      <a:pt x="540" y="900"/>
                    </a:cubicBezTo>
                    <a:cubicBezTo>
                      <a:pt x="424" y="902"/>
                      <a:pt x="282" y="908"/>
                      <a:pt x="192" y="758"/>
                    </a:cubicBezTo>
                    <a:lnTo>
                      <a:pt x="0" y="0"/>
                    </a:lnTo>
                    <a:close/>
                  </a:path>
                </a:pathLst>
              </a:custGeom>
              <a:gradFill rotWithShape="0">
                <a:gsLst>
                  <a:gs pos="0">
                    <a:srgbClr val="FFFFFF">
                      <a:gamma/>
                      <a:shade val="46275"/>
                      <a:invGamma/>
                    </a:srgbClr>
                  </a:gs>
                  <a:gs pos="100000">
                    <a:srgbClr val="FFFFFF"/>
                  </a:gs>
                </a:gsLst>
                <a:lin ang="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104460" name="Rectangle 12"/>
              <p:cNvSpPr>
                <a:spLocks noChangeArrowheads="1"/>
              </p:cNvSpPr>
              <p:nvPr/>
            </p:nvSpPr>
            <p:spPr bwMode="auto">
              <a:xfrm flipV="1">
                <a:off x="8099" y="13177"/>
                <a:ext cx="1080" cy="720"/>
              </a:xfrm>
              <a:prstGeom prst="rect">
                <a:avLst/>
              </a:prstGeom>
              <a:gradFill rotWithShape="0">
                <a:gsLst>
                  <a:gs pos="0">
                    <a:srgbClr val="FFFFFF">
                      <a:gamma/>
                      <a:shade val="46275"/>
                      <a:invGamma/>
                    </a:srgbClr>
                  </a:gs>
                  <a:gs pos="100000">
                    <a:srgbClr val="FFFFFF"/>
                  </a:gs>
                </a:gsLst>
                <a:lin ang="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200"/>
              </a:p>
            </p:txBody>
          </p:sp>
        </p:grpSp>
        <p:sp>
          <p:nvSpPr>
            <p:cNvPr id="104461" name="Freeform 13"/>
            <p:cNvSpPr>
              <a:spLocks/>
            </p:cNvSpPr>
            <p:nvPr/>
          </p:nvSpPr>
          <p:spPr bwMode="auto">
            <a:xfrm>
              <a:off x="6861" y="12072"/>
              <a:ext cx="1620" cy="720"/>
            </a:xfrm>
            <a:custGeom>
              <a:avLst/>
              <a:gdLst/>
              <a:ahLst/>
              <a:cxnLst>
                <a:cxn ang="0">
                  <a:pos x="1620" y="0"/>
                </a:cxn>
                <a:cxn ang="0">
                  <a:pos x="0" y="0"/>
                </a:cxn>
                <a:cxn ang="0">
                  <a:pos x="0" y="540"/>
                </a:cxn>
              </a:cxnLst>
              <a:rect l="0" t="0" r="r" b="b"/>
              <a:pathLst>
                <a:path w="1620" h="540">
                  <a:moveTo>
                    <a:pt x="1620" y="0"/>
                  </a:moveTo>
                  <a:lnTo>
                    <a:pt x="0" y="0"/>
                  </a:lnTo>
                  <a:lnTo>
                    <a:pt x="0" y="54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104462" name="Freeform 14"/>
            <p:cNvSpPr>
              <a:spLocks/>
            </p:cNvSpPr>
            <p:nvPr/>
          </p:nvSpPr>
          <p:spPr bwMode="auto">
            <a:xfrm flipV="1">
              <a:off x="6861" y="12890"/>
              <a:ext cx="1620" cy="663"/>
            </a:xfrm>
            <a:custGeom>
              <a:avLst/>
              <a:gdLst/>
              <a:ahLst/>
              <a:cxnLst>
                <a:cxn ang="0">
                  <a:pos x="1620" y="0"/>
                </a:cxn>
                <a:cxn ang="0">
                  <a:pos x="0" y="0"/>
                </a:cxn>
                <a:cxn ang="0">
                  <a:pos x="0" y="540"/>
                </a:cxn>
              </a:cxnLst>
              <a:rect l="0" t="0" r="r" b="b"/>
              <a:pathLst>
                <a:path w="1620" h="540">
                  <a:moveTo>
                    <a:pt x="1620" y="0"/>
                  </a:moveTo>
                  <a:lnTo>
                    <a:pt x="0" y="0"/>
                  </a:lnTo>
                  <a:lnTo>
                    <a:pt x="0" y="54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104463" name="Line 15"/>
            <p:cNvSpPr>
              <a:spLocks noChangeShapeType="1"/>
            </p:cNvSpPr>
            <p:nvPr/>
          </p:nvSpPr>
          <p:spPr bwMode="auto">
            <a:xfrm>
              <a:off x="6659" y="12817"/>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104464" name="Line 16"/>
            <p:cNvSpPr>
              <a:spLocks noChangeShapeType="1"/>
            </p:cNvSpPr>
            <p:nvPr/>
          </p:nvSpPr>
          <p:spPr bwMode="auto">
            <a:xfrm>
              <a:off x="6659" y="12894"/>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p>
          </p:txBody>
        </p:sp>
        <p:sp>
          <p:nvSpPr>
            <p:cNvPr id="104465" name="Text Box 17"/>
            <p:cNvSpPr txBox="1">
              <a:spLocks noChangeArrowheads="1"/>
            </p:cNvSpPr>
            <p:nvPr/>
          </p:nvSpPr>
          <p:spPr bwMode="auto">
            <a:xfrm>
              <a:off x="9359" y="12240"/>
              <a:ext cx="1260" cy="4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400" b="0" i="0" u="none" strike="noStrike" cap="none" normalizeH="0" baseline="0" smtClean="0">
                  <a:ln>
                    <a:noFill/>
                  </a:ln>
                  <a:solidFill>
                    <a:schemeClr val="tx1"/>
                  </a:solidFill>
                  <a:effectLst/>
                  <a:latin typeface="Times New Roman" pitchFamily="18" charset="0"/>
                  <a:ea typeface="Batang" charset="-127"/>
                  <a:cs typeface="Arial" pitchFamily="34" charset="0"/>
                </a:rPr>
                <a:t> Electrodes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Arial" pitchFamily="34" charset="0"/>
                <a:cs typeface="Arial" pitchFamily="34" charset="0"/>
              </a:endParaRPr>
            </a:p>
          </p:txBody>
        </p:sp>
        <p:sp>
          <p:nvSpPr>
            <p:cNvPr id="104466" name="Line 18"/>
            <p:cNvSpPr>
              <a:spLocks noChangeShapeType="1"/>
            </p:cNvSpPr>
            <p:nvPr/>
          </p:nvSpPr>
          <p:spPr bwMode="auto">
            <a:xfrm flipH="1">
              <a:off x="8819" y="12420"/>
              <a:ext cx="540" cy="757"/>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sz="3200"/>
            </a:p>
          </p:txBody>
        </p:sp>
        <p:sp>
          <p:nvSpPr>
            <p:cNvPr id="104467" name="Line 19"/>
            <p:cNvSpPr>
              <a:spLocks noChangeShapeType="1"/>
            </p:cNvSpPr>
            <p:nvPr/>
          </p:nvSpPr>
          <p:spPr bwMode="auto">
            <a:xfrm flipH="1" flipV="1">
              <a:off x="8819" y="12420"/>
              <a:ext cx="540" cy="0"/>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sz="3200"/>
            </a:p>
          </p:txBody>
        </p:sp>
        <p:sp>
          <p:nvSpPr>
            <p:cNvPr id="104468" name="Text Box 20"/>
            <p:cNvSpPr txBox="1">
              <a:spLocks noChangeArrowheads="1"/>
            </p:cNvSpPr>
            <p:nvPr/>
          </p:nvSpPr>
          <p:spPr bwMode="auto">
            <a:xfrm>
              <a:off x="7559" y="12364"/>
              <a:ext cx="720" cy="4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400" b="0" i="0" u="none" strike="noStrike" cap="none" normalizeH="0" baseline="0" dirty="0" smtClean="0">
                  <a:ln>
                    <a:noFill/>
                  </a:ln>
                  <a:solidFill>
                    <a:schemeClr val="tx1"/>
                  </a:solidFill>
                  <a:effectLst/>
                  <a:latin typeface="Times New Roman" pitchFamily="18" charset="0"/>
                  <a:ea typeface="Batang" charset="-127"/>
                  <a:cs typeface="Arial" pitchFamily="34" charset="0"/>
                </a:rPr>
                <a:t> Strip 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69" name="Text Box 21"/>
            <p:cNvSpPr txBox="1">
              <a:spLocks noChangeArrowheads="1"/>
            </p:cNvSpPr>
            <p:nvPr/>
          </p:nvSpPr>
          <p:spPr bwMode="auto">
            <a:xfrm>
              <a:off x="9359" y="12910"/>
              <a:ext cx="720" cy="4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400" b="0" i="0" u="none" strike="noStrike" cap="none" normalizeH="0" baseline="0" dirty="0" smtClean="0">
                  <a:ln>
                    <a:noFill/>
                  </a:ln>
                  <a:solidFill>
                    <a:schemeClr val="tx1"/>
                  </a:solidFill>
                  <a:effectLst/>
                  <a:latin typeface="Times New Roman" pitchFamily="18" charset="0"/>
                  <a:ea typeface="Batang" charset="-127"/>
                  <a:cs typeface="Arial" pitchFamily="34" charset="0"/>
                </a:rPr>
                <a:t> Strip B</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70" name="Text Box 22"/>
            <p:cNvSpPr txBox="1">
              <a:spLocks noChangeArrowheads="1"/>
            </p:cNvSpPr>
            <p:nvPr/>
          </p:nvSpPr>
          <p:spPr bwMode="auto">
            <a:xfrm>
              <a:off x="7199" y="12960"/>
              <a:ext cx="720" cy="4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400" b="0" i="0" u="none" strike="noStrike" cap="none" normalizeH="0" baseline="0" smtClean="0">
                  <a:ln>
                    <a:noFill/>
                  </a:ln>
                  <a:solidFill>
                    <a:schemeClr val="tx1"/>
                  </a:solidFill>
                  <a:effectLst/>
                  <a:latin typeface="Times New Roman" pitchFamily="18" charset="0"/>
                  <a:ea typeface="Batang" charset="-127"/>
                  <a:cs typeface="Arial" pitchFamily="34" charset="0"/>
                </a:rPr>
                <a:t> Nugget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smtClean="0">
                <a:ln>
                  <a:noFill/>
                </a:ln>
                <a:solidFill>
                  <a:schemeClr val="tx1"/>
                </a:solidFill>
                <a:effectLst/>
                <a:latin typeface="Arial" pitchFamily="34" charset="0"/>
                <a:cs typeface="Arial" pitchFamily="34" charset="0"/>
              </a:endParaRPr>
            </a:p>
          </p:txBody>
        </p:sp>
        <p:sp>
          <p:nvSpPr>
            <p:cNvPr id="104471" name="Line 23"/>
            <p:cNvSpPr>
              <a:spLocks noChangeShapeType="1"/>
            </p:cNvSpPr>
            <p:nvPr/>
          </p:nvSpPr>
          <p:spPr bwMode="auto">
            <a:xfrm flipV="1">
              <a:off x="7919" y="12780"/>
              <a:ext cx="720" cy="360"/>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sz="3200"/>
            </a:p>
          </p:txBody>
        </p:sp>
        <p:sp>
          <p:nvSpPr>
            <p:cNvPr id="104472" name="Line 24"/>
            <p:cNvSpPr>
              <a:spLocks noChangeShapeType="1"/>
            </p:cNvSpPr>
            <p:nvPr/>
          </p:nvSpPr>
          <p:spPr bwMode="auto">
            <a:xfrm>
              <a:off x="8661" y="11737"/>
              <a:ext cx="0" cy="2160"/>
            </a:xfrm>
            <a:prstGeom prst="line">
              <a:avLst/>
            </a:prstGeom>
            <a:noFill/>
            <a:ln w="9525">
              <a:solidFill>
                <a:srgbClr val="000000"/>
              </a:solidFill>
              <a:prstDash val="lgDashDot"/>
              <a:round/>
              <a:headEnd/>
              <a:tailEnd/>
            </a:ln>
          </p:spPr>
          <p:txBody>
            <a:bodyPr vert="horz" wrap="square" lIns="91440" tIns="45720" rIns="91440" bIns="45720" numCol="1" anchor="t" anchorCtr="0" compatLnSpc="1">
              <a:prstTxWarp prst="textNoShape">
                <a:avLst/>
              </a:prstTxWarp>
            </a:bodyPr>
            <a:lstStyle/>
            <a:p>
              <a:endParaRPr lang="en-US" sz="3200"/>
            </a:p>
          </p:txBody>
        </p:sp>
      </p:gr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26</a:t>
            </a:fld>
            <a:endParaRPr lang="en-US"/>
          </a:p>
        </p:txBody>
      </p:sp>
      <p:sp>
        <p:nvSpPr>
          <p:cNvPr id="10" name="Rectangle 2"/>
          <p:cNvSpPr txBox="1">
            <a:spLocks noChangeArrowheads="1"/>
          </p:cNvSpPr>
          <p:nvPr/>
        </p:nvSpPr>
        <p:spPr>
          <a:xfrm>
            <a:off x="214282" y="857232"/>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6.4.1 Cold welding</a:t>
            </a:r>
          </a:p>
          <a:p>
            <a:pPr>
              <a:spcBef>
                <a:spcPct val="0"/>
              </a:spcBef>
              <a:defRPr/>
            </a:pPr>
            <a:r>
              <a:rPr lang="en-US" sz="2000" b="1" dirty="0" smtClean="0">
                <a:solidFill>
                  <a:schemeClr val="tx1">
                    <a:tint val="75000"/>
                  </a:schemeClr>
                </a:solidFill>
              </a:rPr>
              <a:t> 6.4.2 Resistance pressure welding</a:t>
            </a:r>
          </a:p>
          <a:p>
            <a:pPr lvl="0">
              <a:spcBef>
                <a:spcPct val="0"/>
              </a:spcBef>
              <a:defRPr/>
            </a:pPr>
            <a:r>
              <a:rPr lang="en-US" sz="2000" b="1" dirty="0" smtClean="0">
                <a:solidFill>
                  <a:schemeClr val="tx1">
                    <a:tint val="75000"/>
                  </a:schemeClr>
                </a:solidFill>
              </a:rPr>
              <a:t> 6.4.3 Resistance welding processes </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4" name="Rectangle 13"/>
          <p:cNvSpPr/>
          <p:nvPr/>
        </p:nvSpPr>
        <p:spPr>
          <a:xfrm>
            <a:off x="357158" y="1500174"/>
            <a:ext cx="3688061" cy="369332"/>
          </a:xfrm>
          <a:prstGeom prst="rect">
            <a:avLst/>
          </a:prstGeom>
        </p:spPr>
        <p:txBody>
          <a:bodyPr wrap="none">
            <a:spAutoFit/>
          </a:bodyPr>
          <a:lstStyle/>
          <a:p>
            <a:pPr marL="342900" lvl="0" indent="-342900"/>
            <a:r>
              <a:rPr lang="en-US" dirty="0" smtClean="0"/>
              <a:t>2.	Resistance seam welding process:</a:t>
            </a:r>
            <a:endParaRPr lang="en-US" dirty="0"/>
          </a:p>
        </p:txBody>
      </p:sp>
      <p:sp>
        <p:nvSpPr>
          <p:cNvPr id="104450" name="Text Box 2"/>
          <p:cNvSpPr txBox="1">
            <a:spLocks noChangeArrowheads="1"/>
          </p:cNvSpPr>
          <p:nvPr/>
        </p:nvSpPr>
        <p:spPr bwMode="auto">
          <a:xfrm>
            <a:off x="428596" y="1928802"/>
            <a:ext cx="4000528" cy="4714884"/>
          </a:xfrm>
          <a:prstGeom prst="rect">
            <a:avLst/>
          </a:prstGeom>
          <a:solidFill>
            <a:schemeClr val="bg1">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US" dirty="0" smtClean="0"/>
              <a:t>Commonly two round disks are used as electrodes and power driven, while two strip of metals in-between. </a:t>
            </a:r>
          </a:p>
          <a:p>
            <a:r>
              <a:rPr lang="en-US" dirty="0" smtClean="0"/>
              <a:t>This will result in a series of continuous spots along welding direction. </a:t>
            </a:r>
          </a:p>
          <a:p>
            <a:r>
              <a:rPr lang="en-US" dirty="0" smtClean="0"/>
              <a:t>The two disks are pressed toward the two sheet metal strips during disk rotation. Similarly, the two disk electrodes are water cooled. </a:t>
            </a:r>
          </a:p>
          <a:p>
            <a:endParaRPr lang="en-US" dirty="0" smtClean="0"/>
          </a:p>
          <a:p>
            <a:r>
              <a:rPr lang="en-US" dirty="0" smtClean="0"/>
              <a:t>This type of weld will provide sealing compare to spot weld process, hence, it is used for applications like liquid tanks, oil tanks, water tanks ..etc. The material cover ferrous and non-ferrous metals like stainless steel tanks used for food industries.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06526" name="Group 30"/>
          <p:cNvGrpSpPr>
            <a:grpSpLocks/>
          </p:cNvGrpSpPr>
          <p:nvPr/>
        </p:nvGrpSpPr>
        <p:grpSpPr bwMode="auto">
          <a:xfrm>
            <a:off x="4643438" y="1714488"/>
            <a:ext cx="3714776" cy="2428892"/>
            <a:chOff x="4319" y="6840"/>
            <a:chExt cx="4680" cy="2693"/>
          </a:xfrm>
        </p:grpSpPr>
        <p:sp>
          <p:nvSpPr>
            <p:cNvPr id="106527" name="Rectangle 31" descr="Light downward diagonal"/>
            <p:cNvSpPr>
              <a:spLocks noChangeArrowheads="1"/>
            </p:cNvSpPr>
            <p:nvPr/>
          </p:nvSpPr>
          <p:spPr bwMode="auto">
            <a:xfrm>
              <a:off x="5039" y="8265"/>
              <a:ext cx="2704" cy="125"/>
            </a:xfrm>
            <a:prstGeom prst="rect">
              <a:avLst/>
            </a:prstGeom>
            <a:pattFill prst="ltDnDiag">
              <a:fgClr>
                <a:srgbClr val="000000"/>
              </a:fgClr>
              <a:bgClr>
                <a:srgbClr val="FFFFFF"/>
              </a:bgClr>
            </a:patt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28" name="Rectangle 32" descr="Light upward diagonal"/>
            <p:cNvSpPr>
              <a:spLocks noChangeArrowheads="1"/>
            </p:cNvSpPr>
            <p:nvPr/>
          </p:nvSpPr>
          <p:spPr bwMode="auto">
            <a:xfrm>
              <a:off x="5219" y="8389"/>
              <a:ext cx="2704" cy="125"/>
            </a:xfrm>
            <a:prstGeom prst="rect">
              <a:avLst/>
            </a:prstGeom>
            <a:pattFill prst="ltUpDiag">
              <a:fgClr>
                <a:srgbClr val="000000"/>
              </a:fgClr>
              <a:bgClr>
                <a:srgbClr val="FFFFFF"/>
              </a:bgClr>
            </a:patt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29" name="Freeform 33"/>
            <p:cNvSpPr>
              <a:spLocks/>
            </p:cNvSpPr>
            <p:nvPr/>
          </p:nvSpPr>
          <p:spPr bwMode="auto">
            <a:xfrm>
              <a:off x="4521" y="7642"/>
              <a:ext cx="1620" cy="720"/>
            </a:xfrm>
            <a:custGeom>
              <a:avLst/>
              <a:gdLst/>
              <a:ahLst/>
              <a:cxnLst>
                <a:cxn ang="0">
                  <a:pos x="1620" y="0"/>
                </a:cxn>
                <a:cxn ang="0">
                  <a:pos x="0" y="0"/>
                </a:cxn>
                <a:cxn ang="0">
                  <a:pos x="0" y="540"/>
                </a:cxn>
              </a:cxnLst>
              <a:rect l="0" t="0" r="r" b="b"/>
              <a:pathLst>
                <a:path w="1620" h="540">
                  <a:moveTo>
                    <a:pt x="1620" y="0"/>
                  </a:moveTo>
                  <a:lnTo>
                    <a:pt x="0" y="0"/>
                  </a:lnTo>
                  <a:lnTo>
                    <a:pt x="0" y="54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30" name="Freeform 34"/>
            <p:cNvSpPr>
              <a:spLocks/>
            </p:cNvSpPr>
            <p:nvPr/>
          </p:nvSpPr>
          <p:spPr bwMode="auto">
            <a:xfrm flipV="1">
              <a:off x="4521" y="8460"/>
              <a:ext cx="1620" cy="663"/>
            </a:xfrm>
            <a:custGeom>
              <a:avLst/>
              <a:gdLst/>
              <a:ahLst/>
              <a:cxnLst>
                <a:cxn ang="0">
                  <a:pos x="1620" y="0"/>
                </a:cxn>
                <a:cxn ang="0">
                  <a:pos x="0" y="0"/>
                </a:cxn>
                <a:cxn ang="0">
                  <a:pos x="0" y="540"/>
                </a:cxn>
              </a:cxnLst>
              <a:rect l="0" t="0" r="r" b="b"/>
              <a:pathLst>
                <a:path w="1620" h="540">
                  <a:moveTo>
                    <a:pt x="1620" y="0"/>
                  </a:moveTo>
                  <a:lnTo>
                    <a:pt x="0" y="0"/>
                  </a:lnTo>
                  <a:lnTo>
                    <a:pt x="0" y="54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31" name="Line 35"/>
            <p:cNvSpPr>
              <a:spLocks noChangeShapeType="1"/>
            </p:cNvSpPr>
            <p:nvPr/>
          </p:nvSpPr>
          <p:spPr bwMode="auto">
            <a:xfrm>
              <a:off x="4319" y="8387"/>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32" name="Line 36"/>
            <p:cNvSpPr>
              <a:spLocks noChangeShapeType="1"/>
            </p:cNvSpPr>
            <p:nvPr/>
          </p:nvSpPr>
          <p:spPr bwMode="auto">
            <a:xfrm>
              <a:off x="4319" y="8464"/>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33" name="Text Box 37"/>
            <p:cNvSpPr txBox="1">
              <a:spLocks noChangeArrowheads="1"/>
            </p:cNvSpPr>
            <p:nvPr/>
          </p:nvSpPr>
          <p:spPr bwMode="auto">
            <a:xfrm>
              <a:off x="7739" y="7200"/>
              <a:ext cx="540" cy="4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50" b="0" i="0" u="none" strike="noStrike" cap="none" normalizeH="0" baseline="0" dirty="0" smtClean="0">
                  <a:ln>
                    <a:noFill/>
                  </a:ln>
                  <a:solidFill>
                    <a:schemeClr val="tx1"/>
                  </a:solidFill>
                  <a:effectLst/>
                  <a:latin typeface="Arial" pitchFamily="34" charset="0"/>
                  <a:ea typeface="Batang" charset="-127"/>
                  <a:cs typeface="Arial" pitchFamily="34" charset="0"/>
                </a:rPr>
                <a:t> Seam</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534" name="Text Box 38"/>
            <p:cNvSpPr txBox="1">
              <a:spLocks noChangeArrowheads="1"/>
            </p:cNvSpPr>
            <p:nvPr/>
          </p:nvSpPr>
          <p:spPr bwMode="auto">
            <a:xfrm>
              <a:off x="5399" y="7920"/>
              <a:ext cx="720" cy="4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200" b="0" i="0" u="none" strike="noStrike" cap="none" normalizeH="0" baseline="0" smtClean="0">
                  <a:ln>
                    <a:noFill/>
                  </a:ln>
                  <a:solidFill>
                    <a:schemeClr val="tx1"/>
                  </a:solidFill>
                  <a:effectLst/>
                  <a:latin typeface="Times New Roman" pitchFamily="18" charset="0"/>
                  <a:ea typeface="Batang" charset="-127"/>
                  <a:cs typeface="Arial" pitchFamily="34" charset="0"/>
                </a:rPr>
                <a:t> Strip 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106535" name="Text Box 39"/>
            <p:cNvSpPr txBox="1">
              <a:spLocks noChangeArrowheads="1"/>
            </p:cNvSpPr>
            <p:nvPr/>
          </p:nvSpPr>
          <p:spPr bwMode="auto">
            <a:xfrm>
              <a:off x="7199" y="8513"/>
              <a:ext cx="720" cy="4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200" b="0" i="0" u="none" strike="noStrike" cap="none" normalizeH="0" baseline="0" dirty="0" smtClean="0">
                  <a:ln>
                    <a:noFill/>
                  </a:ln>
                  <a:solidFill>
                    <a:schemeClr val="tx1"/>
                  </a:solidFill>
                  <a:effectLst/>
                  <a:latin typeface="Times New Roman" pitchFamily="18" charset="0"/>
                  <a:ea typeface="Batang" charset="-127"/>
                  <a:cs typeface="Arial" pitchFamily="34" charset="0"/>
                </a:rPr>
                <a:t> Strip B</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536" name="Text Box 40"/>
            <p:cNvSpPr txBox="1">
              <a:spLocks noChangeArrowheads="1"/>
            </p:cNvSpPr>
            <p:nvPr/>
          </p:nvSpPr>
          <p:spPr bwMode="auto">
            <a:xfrm>
              <a:off x="4612" y="6840"/>
              <a:ext cx="1800" cy="4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300" b="0" i="0" u="none" strike="noStrike" cap="none" normalizeH="0" baseline="0" dirty="0" smtClean="0">
                  <a:ln>
                    <a:noFill/>
                  </a:ln>
                  <a:solidFill>
                    <a:schemeClr val="tx1"/>
                  </a:solidFill>
                  <a:effectLst/>
                  <a:latin typeface="Arial" pitchFamily="34" charset="0"/>
                  <a:ea typeface="Batang" charset="-127"/>
                  <a:cs typeface="Arial" pitchFamily="34" charset="0"/>
                </a:rPr>
                <a:t> Rotating disk electrodes.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537" name="Line 41"/>
            <p:cNvSpPr>
              <a:spLocks noChangeShapeType="1"/>
            </p:cNvSpPr>
            <p:nvPr/>
          </p:nvSpPr>
          <p:spPr bwMode="auto">
            <a:xfrm flipH="1">
              <a:off x="7019" y="7200"/>
              <a:ext cx="540" cy="360"/>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sz="2800"/>
            </a:p>
          </p:txBody>
        </p:sp>
        <p:sp>
          <p:nvSpPr>
            <p:cNvPr id="106538" name="Oval 42"/>
            <p:cNvSpPr>
              <a:spLocks noChangeArrowheads="1"/>
            </p:cNvSpPr>
            <p:nvPr/>
          </p:nvSpPr>
          <p:spPr bwMode="auto">
            <a:xfrm>
              <a:off x="6119" y="7368"/>
              <a:ext cx="900" cy="900"/>
            </a:xfrm>
            <a:prstGeom prst="ellipse">
              <a:avLst/>
            </a:prstGeom>
            <a:gradFill rotWithShape="0">
              <a:gsLst>
                <a:gs pos="0">
                  <a:srgbClr val="C0C0C0">
                    <a:gamma/>
                    <a:shade val="46275"/>
                    <a:invGamma/>
                  </a:srgbClr>
                </a:gs>
                <a:gs pos="100000">
                  <a:srgbClr val="C0C0C0"/>
                </a:gs>
              </a:gsLst>
              <a:path path="shape">
                <a:fillToRect l="50000" t="50000" r="50000" b="50000"/>
              </a:path>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39" name="Oval 43"/>
            <p:cNvSpPr>
              <a:spLocks noChangeArrowheads="1"/>
            </p:cNvSpPr>
            <p:nvPr/>
          </p:nvSpPr>
          <p:spPr bwMode="auto">
            <a:xfrm>
              <a:off x="6490" y="7742"/>
              <a:ext cx="180" cy="18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40" name="Oval 44"/>
            <p:cNvSpPr>
              <a:spLocks noChangeArrowheads="1"/>
            </p:cNvSpPr>
            <p:nvPr/>
          </p:nvSpPr>
          <p:spPr bwMode="auto">
            <a:xfrm>
              <a:off x="6119" y="8493"/>
              <a:ext cx="900" cy="900"/>
            </a:xfrm>
            <a:prstGeom prst="ellipse">
              <a:avLst/>
            </a:prstGeom>
            <a:gradFill rotWithShape="0">
              <a:gsLst>
                <a:gs pos="0">
                  <a:srgbClr val="C0C0C0">
                    <a:gamma/>
                    <a:shade val="46275"/>
                    <a:invGamma/>
                  </a:srgbClr>
                </a:gs>
                <a:gs pos="100000">
                  <a:srgbClr val="C0C0C0"/>
                </a:gs>
              </a:gsLst>
              <a:path path="shape">
                <a:fillToRect l="50000" t="50000" r="50000" b="50000"/>
              </a:path>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41" name="Oval 45"/>
            <p:cNvSpPr>
              <a:spLocks noChangeArrowheads="1"/>
            </p:cNvSpPr>
            <p:nvPr/>
          </p:nvSpPr>
          <p:spPr bwMode="auto">
            <a:xfrm>
              <a:off x="6490" y="8867"/>
              <a:ext cx="180" cy="18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42" name="Line 46"/>
            <p:cNvSpPr>
              <a:spLocks noChangeShapeType="1"/>
            </p:cNvSpPr>
            <p:nvPr/>
          </p:nvSpPr>
          <p:spPr bwMode="auto">
            <a:xfrm>
              <a:off x="6578" y="7203"/>
              <a:ext cx="0" cy="2330"/>
            </a:xfrm>
            <a:prstGeom prst="line">
              <a:avLst/>
            </a:prstGeom>
            <a:noFill/>
            <a:ln w="9525">
              <a:solidFill>
                <a:srgbClr val="000000"/>
              </a:solidFill>
              <a:prstDash val="lgDashDot"/>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43" name="AutoShape 47"/>
            <p:cNvSpPr>
              <a:spLocks noChangeArrowheads="1"/>
            </p:cNvSpPr>
            <p:nvPr/>
          </p:nvSpPr>
          <p:spPr bwMode="auto">
            <a:xfrm flipV="1">
              <a:off x="6299" y="7560"/>
              <a:ext cx="540" cy="540"/>
            </a:xfrm>
            <a:custGeom>
              <a:avLst/>
              <a:gdLst>
                <a:gd name="G0" fmla="+- -840000 0 0"/>
                <a:gd name="G1" fmla="+- 8587318 0 0"/>
                <a:gd name="G2" fmla="+- -840000 0 8587318"/>
                <a:gd name="G3" fmla="+- 10800 0 0"/>
                <a:gd name="G4" fmla="+- 0 0 -840000"/>
                <a:gd name="T0" fmla="*/ 360 256 1"/>
                <a:gd name="T1" fmla="*/ 0 256 1"/>
                <a:gd name="G5" fmla="+- G2 T0 T1"/>
                <a:gd name="G6" fmla="?: G2 G2 G5"/>
                <a:gd name="G7" fmla="+- 0 0 G6"/>
                <a:gd name="G8" fmla="+- 7753 0 0"/>
                <a:gd name="G9" fmla="+- 0 0 8587318"/>
                <a:gd name="G10" fmla="+- 7753 0 2700"/>
                <a:gd name="G11" fmla="cos G10 -840000"/>
                <a:gd name="G12" fmla="sin G10 -840000"/>
                <a:gd name="G13" fmla="cos 13500 -840000"/>
                <a:gd name="G14" fmla="sin 13500 -840000"/>
                <a:gd name="G15" fmla="+- G11 10800 0"/>
                <a:gd name="G16" fmla="+- G12 10800 0"/>
                <a:gd name="G17" fmla="+- G13 10800 0"/>
                <a:gd name="G18" fmla="+- G14 10800 0"/>
                <a:gd name="G19" fmla="*/ 7753 1 2"/>
                <a:gd name="G20" fmla="+- G19 5400 0"/>
                <a:gd name="G21" fmla="cos G20 -840000"/>
                <a:gd name="G22" fmla="sin G20 -840000"/>
                <a:gd name="G23" fmla="+- G21 10800 0"/>
                <a:gd name="G24" fmla="+- G12 G23 G22"/>
                <a:gd name="G25" fmla="+- G22 G23 G11"/>
                <a:gd name="G26" fmla="cos 10800 -840000"/>
                <a:gd name="G27" fmla="sin 10800 -840000"/>
                <a:gd name="G28" fmla="cos 7753 -840000"/>
                <a:gd name="G29" fmla="sin 7753 -840000"/>
                <a:gd name="G30" fmla="+- G26 10800 0"/>
                <a:gd name="G31" fmla="+- G27 10800 0"/>
                <a:gd name="G32" fmla="+- G28 10800 0"/>
                <a:gd name="G33" fmla="+- G29 10800 0"/>
                <a:gd name="G34" fmla="+- G19 5400 0"/>
                <a:gd name="G35" fmla="cos G34 8587318"/>
                <a:gd name="G36" fmla="sin G34 8587318"/>
                <a:gd name="G37" fmla="+/ 8587318 -840000 2"/>
                <a:gd name="T2" fmla="*/ 180 256 1"/>
                <a:gd name="T3" fmla="*/ 0 256 1"/>
                <a:gd name="G38" fmla="+- G37 T2 T3"/>
                <a:gd name="G39" fmla="?: G2 G37 G38"/>
                <a:gd name="G40" fmla="cos 10800 G39"/>
                <a:gd name="G41" fmla="sin 10800 G39"/>
                <a:gd name="G42" fmla="cos 7753 G39"/>
                <a:gd name="G43" fmla="sin 7753 G39"/>
                <a:gd name="G44" fmla="+- G40 10800 0"/>
                <a:gd name="G45" fmla="+- G41 10800 0"/>
                <a:gd name="G46" fmla="+- G42 10800 0"/>
                <a:gd name="G47" fmla="+- G43 10800 0"/>
                <a:gd name="G48" fmla="+- G35 10800 0"/>
                <a:gd name="G49" fmla="+- G36 10800 0"/>
                <a:gd name="T4" fmla="*/ 5254 w 21600"/>
                <a:gd name="T5" fmla="*/ 1532 h 21600"/>
                <a:gd name="T6" fmla="*/ 4709 w 21600"/>
                <a:gd name="T7" fmla="*/ 17798 h 21600"/>
                <a:gd name="T8" fmla="*/ 6819 w 21600"/>
                <a:gd name="T9" fmla="*/ 4146 h 21600"/>
                <a:gd name="T10" fmla="*/ 23963 w 21600"/>
                <a:gd name="T11" fmla="*/ 7805 h 21600"/>
                <a:gd name="T12" fmla="*/ 20783 w 21600"/>
                <a:gd name="T13" fmla="*/ 12859 h 21600"/>
                <a:gd name="T14" fmla="*/ 15727 w 21600"/>
                <a:gd name="T15" fmla="*/ 96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359" y="9080"/>
                  </a:moveTo>
                  <a:cubicBezTo>
                    <a:pt x="17556" y="5551"/>
                    <a:pt x="14419" y="3047"/>
                    <a:pt x="10800" y="3047"/>
                  </a:cubicBezTo>
                  <a:cubicBezTo>
                    <a:pt x="6518" y="3047"/>
                    <a:pt x="3047" y="6518"/>
                    <a:pt x="3047" y="10800"/>
                  </a:cubicBezTo>
                  <a:cubicBezTo>
                    <a:pt x="3046" y="13042"/>
                    <a:pt x="4018" y="15175"/>
                    <a:pt x="5710" y="16648"/>
                  </a:cubicBezTo>
                  <a:lnTo>
                    <a:pt x="3710" y="18946"/>
                  </a:lnTo>
                  <a:cubicBezTo>
                    <a:pt x="1353" y="16895"/>
                    <a:pt x="0" y="13924"/>
                    <a:pt x="0" y="10800"/>
                  </a:cubicBezTo>
                  <a:cubicBezTo>
                    <a:pt x="0" y="4835"/>
                    <a:pt x="4835" y="0"/>
                    <a:pt x="10800" y="0"/>
                  </a:cubicBezTo>
                  <a:cubicBezTo>
                    <a:pt x="15841" y="-1"/>
                    <a:pt x="20212" y="3488"/>
                    <a:pt x="21330" y="8404"/>
                  </a:cubicBezTo>
                  <a:lnTo>
                    <a:pt x="23963" y="7805"/>
                  </a:lnTo>
                  <a:lnTo>
                    <a:pt x="20783" y="12859"/>
                  </a:lnTo>
                  <a:lnTo>
                    <a:pt x="15727" y="9679"/>
                  </a:lnTo>
                  <a:lnTo>
                    <a:pt x="18359" y="9080"/>
                  </a:lnTo>
                  <a:close/>
                </a:path>
              </a:pathLst>
            </a:custGeom>
            <a:solidFill>
              <a:srgbClr val="FFFFFF"/>
            </a:solid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44" name="AutoShape 48"/>
            <p:cNvSpPr>
              <a:spLocks noChangeArrowheads="1"/>
            </p:cNvSpPr>
            <p:nvPr/>
          </p:nvSpPr>
          <p:spPr bwMode="auto">
            <a:xfrm>
              <a:off x="6299" y="8640"/>
              <a:ext cx="540" cy="540"/>
            </a:xfrm>
            <a:custGeom>
              <a:avLst/>
              <a:gdLst>
                <a:gd name="G0" fmla="+- -840000 0 0"/>
                <a:gd name="G1" fmla="+- 8587318 0 0"/>
                <a:gd name="G2" fmla="+- -840000 0 8587318"/>
                <a:gd name="G3" fmla="+- 10800 0 0"/>
                <a:gd name="G4" fmla="+- 0 0 -840000"/>
                <a:gd name="T0" fmla="*/ 360 256 1"/>
                <a:gd name="T1" fmla="*/ 0 256 1"/>
                <a:gd name="G5" fmla="+- G2 T0 T1"/>
                <a:gd name="G6" fmla="?: G2 G2 G5"/>
                <a:gd name="G7" fmla="+- 0 0 G6"/>
                <a:gd name="G8" fmla="+- 7753 0 0"/>
                <a:gd name="G9" fmla="+- 0 0 8587318"/>
                <a:gd name="G10" fmla="+- 7753 0 2700"/>
                <a:gd name="G11" fmla="cos G10 -840000"/>
                <a:gd name="G12" fmla="sin G10 -840000"/>
                <a:gd name="G13" fmla="cos 13500 -840000"/>
                <a:gd name="G14" fmla="sin 13500 -840000"/>
                <a:gd name="G15" fmla="+- G11 10800 0"/>
                <a:gd name="G16" fmla="+- G12 10800 0"/>
                <a:gd name="G17" fmla="+- G13 10800 0"/>
                <a:gd name="G18" fmla="+- G14 10800 0"/>
                <a:gd name="G19" fmla="*/ 7753 1 2"/>
                <a:gd name="G20" fmla="+- G19 5400 0"/>
                <a:gd name="G21" fmla="cos G20 -840000"/>
                <a:gd name="G22" fmla="sin G20 -840000"/>
                <a:gd name="G23" fmla="+- G21 10800 0"/>
                <a:gd name="G24" fmla="+- G12 G23 G22"/>
                <a:gd name="G25" fmla="+- G22 G23 G11"/>
                <a:gd name="G26" fmla="cos 10800 -840000"/>
                <a:gd name="G27" fmla="sin 10800 -840000"/>
                <a:gd name="G28" fmla="cos 7753 -840000"/>
                <a:gd name="G29" fmla="sin 7753 -840000"/>
                <a:gd name="G30" fmla="+- G26 10800 0"/>
                <a:gd name="G31" fmla="+- G27 10800 0"/>
                <a:gd name="G32" fmla="+- G28 10800 0"/>
                <a:gd name="G33" fmla="+- G29 10800 0"/>
                <a:gd name="G34" fmla="+- G19 5400 0"/>
                <a:gd name="G35" fmla="cos G34 8587318"/>
                <a:gd name="G36" fmla="sin G34 8587318"/>
                <a:gd name="G37" fmla="+/ 8587318 -840000 2"/>
                <a:gd name="T2" fmla="*/ 180 256 1"/>
                <a:gd name="T3" fmla="*/ 0 256 1"/>
                <a:gd name="G38" fmla="+- G37 T2 T3"/>
                <a:gd name="G39" fmla="?: G2 G37 G38"/>
                <a:gd name="G40" fmla="cos 10800 G39"/>
                <a:gd name="G41" fmla="sin 10800 G39"/>
                <a:gd name="G42" fmla="cos 7753 G39"/>
                <a:gd name="G43" fmla="sin 7753 G39"/>
                <a:gd name="G44" fmla="+- G40 10800 0"/>
                <a:gd name="G45" fmla="+- G41 10800 0"/>
                <a:gd name="G46" fmla="+- G42 10800 0"/>
                <a:gd name="G47" fmla="+- G43 10800 0"/>
                <a:gd name="G48" fmla="+- G35 10800 0"/>
                <a:gd name="G49" fmla="+- G36 10800 0"/>
                <a:gd name="T4" fmla="*/ 5254 w 21600"/>
                <a:gd name="T5" fmla="*/ 1532 h 21600"/>
                <a:gd name="T6" fmla="*/ 4709 w 21600"/>
                <a:gd name="T7" fmla="*/ 17798 h 21600"/>
                <a:gd name="T8" fmla="*/ 6819 w 21600"/>
                <a:gd name="T9" fmla="*/ 4146 h 21600"/>
                <a:gd name="T10" fmla="*/ 23963 w 21600"/>
                <a:gd name="T11" fmla="*/ 7805 h 21600"/>
                <a:gd name="T12" fmla="*/ 20783 w 21600"/>
                <a:gd name="T13" fmla="*/ 12859 h 21600"/>
                <a:gd name="T14" fmla="*/ 15727 w 21600"/>
                <a:gd name="T15" fmla="*/ 96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359" y="9080"/>
                  </a:moveTo>
                  <a:cubicBezTo>
                    <a:pt x="17556" y="5551"/>
                    <a:pt x="14419" y="3047"/>
                    <a:pt x="10800" y="3047"/>
                  </a:cubicBezTo>
                  <a:cubicBezTo>
                    <a:pt x="6518" y="3047"/>
                    <a:pt x="3047" y="6518"/>
                    <a:pt x="3047" y="10800"/>
                  </a:cubicBezTo>
                  <a:cubicBezTo>
                    <a:pt x="3046" y="13042"/>
                    <a:pt x="4018" y="15175"/>
                    <a:pt x="5710" y="16648"/>
                  </a:cubicBezTo>
                  <a:lnTo>
                    <a:pt x="3710" y="18946"/>
                  </a:lnTo>
                  <a:cubicBezTo>
                    <a:pt x="1353" y="16895"/>
                    <a:pt x="0" y="13924"/>
                    <a:pt x="0" y="10800"/>
                  </a:cubicBezTo>
                  <a:cubicBezTo>
                    <a:pt x="0" y="4835"/>
                    <a:pt x="4835" y="0"/>
                    <a:pt x="10800" y="0"/>
                  </a:cubicBezTo>
                  <a:cubicBezTo>
                    <a:pt x="15841" y="-1"/>
                    <a:pt x="20212" y="3488"/>
                    <a:pt x="21330" y="8404"/>
                  </a:cubicBezTo>
                  <a:lnTo>
                    <a:pt x="23963" y="7805"/>
                  </a:lnTo>
                  <a:lnTo>
                    <a:pt x="20783" y="12859"/>
                  </a:lnTo>
                  <a:lnTo>
                    <a:pt x="15727" y="9679"/>
                  </a:lnTo>
                  <a:lnTo>
                    <a:pt x="18359" y="9080"/>
                  </a:lnTo>
                  <a:close/>
                </a:path>
              </a:pathLst>
            </a:custGeom>
            <a:solidFill>
              <a:srgbClr val="FFFFFF"/>
            </a:solidFill>
            <a:ln w="9525">
              <a:solidFill>
                <a:srgbClr val="000000"/>
              </a:solidFill>
              <a:prstDash val="lgDash"/>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45" name="AutoShape 49"/>
            <p:cNvSpPr>
              <a:spLocks noChangeArrowheads="1"/>
            </p:cNvSpPr>
            <p:nvPr/>
          </p:nvSpPr>
          <p:spPr bwMode="auto">
            <a:xfrm>
              <a:off x="8099" y="8280"/>
              <a:ext cx="900" cy="180"/>
            </a:xfrm>
            <a:prstGeom prst="rightArrow">
              <a:avLst>
                <a:gd name="adj1" fmla="val 50000"/>
                <a:gd name="adj2" fmla="val 1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46" name="Line 50"/>
            <p:cNvSpPr>
              <a:spLocks noChangeShapeType="1"/>
            </p:cNvSpPr>
            <p:nvPr/>
          </p:nvSpPr>
          <p:spPr bwMode="auto">
            <a:xfrm>
              <a:off x="6575" y="8394"/>
              <a:ext cx="1185" cy="0"/>
            </a:xfrm>
            <a:prstGeom prst="line">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06547" name="Line 51"/>
            <p:cNvSpPr>
              <a:spLocks noChangeShapeType="1"/>
            </p:cNvSpPr>
            <p:nvPr/>
          </p:nvSpPr>
          <p:spPr bwMode="auto">
            <a:xfrm flipH="1">
              <a:off x="7199" y="7615"/>
              <a:ext cx="540" cy="757"/>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sz="2800"/>
            </a:p>
          </p:txBody>
        </p:sp>
        <p:sp>
          <p:nvSpPr>
            <p:cNvPr id="106548" name="Line 52"/>
            <p:cNvSpPr>
              <a:spLocks noChangeShapeType="1"/>
            </p:cNvSpPr>
            <p:nvPr/>
          </p:nvSpPr>
          <p:spPr bwMode="auto">
            <a:xfrm flipH="1">
              <a:off x="6839" y="7200"/>
              <a:ext cx="720" cy="1440"/>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sz="2800"/>
            </a:p>
          </p:txBody>
        </p:sp>
      </p:gr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27</a:t>
            </a:fld>
            <a:endParaRPr lang="en-US"/>
          </a:p>
        </p:txBody>
      </p:sp>
      <p:sp>
        <p:nvSpPr>
          <p:cNvPr id="10" name="Rectangle 2"/>
          <p:cNvSpPr txBox="1">
            <a:spLocks noChangeArrowheads="1"/>
          </p:cNvSpPr>
          <p:nvPr/>
        </p:nvSpPr>
        <p:spPr>
          <a:xfrm>
            <a:off x="214282" y="857232"/>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6.4.1 Cold welding</a:t>
            </a:r>
          </a:p>
          <a:p>
            <a:pPr>
              <a:spcBef>
                <a:spcPct val="0"/>
              </a:spcBef>
              <a:defRPr/>
            </a:pPr>
            <a:r>
              <a:rPr lang="en-US" sz="2000" b="1" dirty="0" smtClean="0">
                <a:solidFill>
                  <a:schemeClr val="tx1">
                    <a:tint val="75000"/>
                  </a:schemeClr>
                </a:solidFill>
              </a:rPr>
              <a:t> 6.4.2 Resistance pressure welding</a:t>
            </a:r>
          </a:p>
          <a:p>
            <a:pPr lvl="0">
              <a:spcBef>
                <a:spcPct val="0"/>
              </a:spcBef>
              <a:defRPr/>
            </a:pPr>
            <a:r>
              <a:rPr lang="en-US" sz="2000" b="1" dirty="0" smtClean="0">
                <a:solidFill>
                  <a:schemeClr val="tx1">
                    <a:tint val="75000"/>
                  </a:schemeClr>
                </a:solidFill>
              </a:rPr>
              <a:t> 6.4.3 Resistance welding processes </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4" name="Rectangle 13"/>
          <p:cNvSpPr/>
          <p:nvPr/>
        </p:nvSpPr>
        <p:spPr>
          <a:xfrm>
            <a:off x="357158" y="1500174"/>
            <a:ext cx="4149213" cy="369332"/>
          </a:xfrm>
          <a:prstGeom prst="rect">
            <a:avLst/>
          </a:prstGeom>
        </p:spPr>
        <p:txBody>
          <a:bodyPr wrap="none">
            <a:spAutoFit/>
          </a:bodyPr>
          <a:lstStyle/>
          <a:p>
            <a:pPr marL="342900" lvl="0" indent="-342900"/>
            <a:r>
              <a:rPr lang="en-US" dirty="0" smtClean="0"/>
              <a:t>3.	Resistance projection welding process:</a:t>
            </a:r>
            <a:endParaRPr lang="en-US" dirty="0"/>
          </a:p>
        </p:txBody>
      </p:sp>
      <p:sp>
        <p:nvSpPr>
          <p:cNvPr id="104450" name="Text Box 2"/>
          <p:cNvSpPr txBox="1">
            <a:spLocks noChangeArrowheads="1"/>
          </p:cNvSpPr>
          <p:nvPr/>
        </p:nvSpPr>
        <p:spPr bwMode="auto">
          <a:xfrm>
            <a:off x="309846" y="1928802"/>
            <a:ext cx="4000528" cy="4714884"/>
          </a:xfrm>
          <a:prstGeom prst="rect">
            <a:avLst/>
          </a:prstGeom>
          <a:solidFill>
            <a:schemeClr val="bg1">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US" dirty="0" smtClean="0"/>
              <a:t>Commonly two round disks are used as electrodes and power driven, while two strip of metals in-between. </a:t>
            </a:r>
          </a:p>
          <a:p>
            <a:r>
              <a:rPr lang="en-US" dirty="0" smtClean="0"/>
              <a:t>This will result in a series of continuous spots along welding direction. </a:t>
            </a:r>
          </a:p>
          <a:p>
            <a:r>
              <a:rPr lang="en-US" dirty="0" smtClean="0"/>
              <a:t>The two disks are pressed toward the two sheet metal strips during disk rotation. Similarly, the two disk electrodes are water cooled. </a:t>
            </a:r>
          </a:p>
          <a:p>
            <a:endParaRPr lang="en-US" dirty="0" smtClean="0"/>
          </a:p>
          <a:p>
            <a:r>
              <a:rPr lang="en-US" dirty="0" smtClean="0"/>
              <a:t>This type of weld will provide sealing compare to spot weld process, hence, it is used for applications like liquid tanks, oil tanks, water tanks ..etc. The material cover ferrous and non-ferrous metals like stainless steel tanks used for food industries.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08546" name="Group 2"/>
          <p:cNvGrpSpPr>
            <a:grpSpLocks/>
          </p:cNvGrpSpPr>
          <p:nvPr/>
        </p:nvGrpSpPr>
        <p:grpSpPr bwMode="auto">
          <a:xfrm>
            <a:off x="4786314" y="1643050"/>
            <a:ext cx="3443288" cy="2286000"/>
            <a:chOff x="2419" y="10260"/>
            <a:chExt cx="6940" cy="4220"/>
          </a:xfrm>
        </p:grpSpPr>
        <p:sp>
          <p:nvSpPr>
            <p:cNvPr id="108547" name="Rectangle 3"/>
            <p:cNvSpPr>
              <a:spLocks noChangeArrowheads="1"/>
            </p:cNvSpPr>
            <p:nvPr/>
          </p:nvSpPr>
          <p:spPr bwMode="auto">
            <a:xfrm>
              <a:off x="5139" y="11280"/>
              <a:ext cx="1620" cy="1440"/>
            </a:xfrm>
            <a:prstGeom prst="rect">
              <a:avLst/>
            </a:prstGeom>
            <a:gradFill rotWithShape="0">
              <a:gsLst>
                <a:gs pos="0">
                  <a:srgbClr val="C0C0C0">
                    <a:gamma/>
                    <a:shade val="46275"/>
                    <a:invGamma/>
                  </a:srgbClr>
                </a:gs>
                <a:gs pos="100000">
                  <a:srgbClr val="C0C0C0"/>
                </a:gs>
              </a:gsLst>
              <a:lin ang="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548" name="Freeform 4"/>
            <p:cNvSpPr>
              <a:spLocks/>
            </p:cNvSpPr>
            <p:nvPr/>
          </p:nvSpPr>
          <p:spPr bwMode="auto">
            <a:xfrm>
              <a:off x="3239" y="12780"/>
              <a:ext cx="3780" cy="180"/>
            </a:xfrm>
            <a:custGeom>
              <a:avLst/>
              <a:gdLst/>
              <a:ahLst/>
              <a:cxnLst>
                <a:cxn ang="0">
                  <a:pos x="0" y="0"/>
                </a:cxn>
                <a:cxn ang="0">
                  <a:pos x="1980" y="0"/>
                </a:cxn>
                <a:cxn ang="0">
                  <a:pos x="2160" y="180"/>
                </a:cxn>
                <a:cxn ang="0">
                  <a:pos x="2340" y="180"/>
                </a:cxn>
                <a:cxn ang="0">
                  <a:pos x="2520" y="0"/>
                </a:cxn>
                <a:cxn ang="0">
                  <a:pos x="2880" y="0"/>
                </a:cxn>
                <a:cxn ang="0">
                  <a:pos x="3060" y="180"/>
                </a:cxn>
                <a:cxn ang="0">
                  <a:pos x="3240" y="180"/>
                </a:cxn>
                <a:cxn ang="0">
                  <a:pos x="3420" y="0"/>
                </a:cxn>
                <a:cxn ang="0">
                  <a:pos x="3780" y="0"/>
                </a:cxn>
              </a:cxnLst>
              <a:rect l="0" t="0" r="r" b="b"/>
              <a:pathLst>
                <a:path w="3780" h="180">
                  <a:moveTo>
                    <a:pt x="0" y="0"/>
                  </a:moveTo>
                  <a:lnTo>
                    <a:pt x="1980" y="0"/>
                  </a:lnTo>
                  <a:lnTo>
                    <a:pt x="2160" y="180"/>
                  </a:lnTo>
                  <a:lnTo>
                    <a:pt x="2340" y="180"/>
                  </a:lnTo>
                  <a:lnTo>
                    <a:pt x="2520" y="0"/>
                  </a:lnTo>
                  <a:lnTo>
                    <a:pt x="2880" y="0"/>
                  </a:lnTo>
                  <a:lnTo>
                    <a:pt x="3060" y="180"/>
                  </a:lnTo>
                  <a:lnTo>
                    <a:pt x="3240" y="180"/>
                  </a:lnTo>
                  <a:lnTo>
                    <a:pt x="3420" y="0"/>
                  </a:lnTo>
                  <a:lnTo>
                    <a:pt x="3780" y="0"/>
                  </a:lnTo>
                </a:path>
              </a:pathLst>
            </a:custGeom>
            <a:noFill/>
            <a:ln w="57150" cmpd="sng">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549" name="Line 5"/>
            <p:cNvSpPr>
              <a:spLocks noChangeShapeType="1"/>
            </p:cNvSpPr>
            <p:nvPr/>
          </p:nvSpPr>
          <p:spPr bwMode="auto">
            <a:xfrm>
              <a:off x="4859" y="13000"/>
              <a:ext cx="3600" cy="0"/>
            </a:xfrm>
            <a:prstGeom prst="line">
              <a:avLst/>
            </a:prstGeom>
            <a:noFill/>
            <a:ln w="571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550" name="Rectangle 6"/>
            <p:cNvSpPr>
              <a:spLocks noChangeArrowheads="1"/>
            </p:cNvSpPr>
            <p:nvPr/>
          </p:nvSpPr>
          <p:spPr bwMode="auto">
            <a:xfrm>
              <a:off x="5159" y="13040"/>
              <a:ext cx="1620" cy="1440"/>
            </a:xfrm>
            <a:prstGeom prst="rect">
              <a:avLst/>
            </a:prstGeom>
            <a:gradFill rotWithShape="0">
              <a:gsLst>
                <a:gs pos="0">
                  <a:srgbClr val="C0C0C0">
                    <a:gamma/>
                    <a:shade val="46275"/>
                    <a:invGamma/>
                  </a:srgbClr>
                </a:gs>
                <a:gs pos="100000">
                  <a:srgbClr val="C0C0C0"/>
                </a:gs>
              </a:gsLst>
              <a:lin ang="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551" name="Text Box 7"/>
            <p:cNvSpPr txBox="1">
              <a:spLocks noChangeArrowheads="1"/>
            </p:cNvSpPr>
            <p:nvPr/>
          </p:nvSpPr>
          <p:spPr bwMode="auto">
            <a:xfrm>
              <a:off x="2995" y="12185"/>
              <a:ext cx="1984" cy="63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457200" marR="0" lvl="1" indent="0" algn="l" defTabSz="914400" rtl="1" eaLnBrk="1" fontAlgn="base" latinLnBrk="0" hangingPunct="1">
                <a:lnSpc>
                  <a:spcPct val="100000"/>
                </a:lnSpc>
                <a:spcBef>
                  <a:spcPct val="0"/>
                </a:spcBef>
                <a:spcAft>
                  <a:spcPct val="0"/>
                </a:spcAft>
                <a:buClrTx/>
                <a:buSzTx/>
                <a:buFontTx/>
                <a:buNone/>
                <a:tabLst/>
              </a:pPr>
              <a:r>
                <a:rPr kumimoji="0" lang="en-US" altLang="ko-KR" sz="1000" b="0" i="0" u="none" strike="noStrike" cap="none" normalizeH="0" baseline="0" dirty="0" smtClean="0">
                  <a:ln>
                    <a:noFill/>
                  </a:ln>
                  <a:solidFill>
                    <a:schemeClr val="tx1"/>
                  </a:solidFill>
                  <a:effectLst/>
                  <a:latin typeface="Times New Roman" pitchFamily="18" charset="0"/>
                  <a:ea typeface="Batang" charset="-127"/>
                  <a:cs typeface="Arial" pitchFamily="34" charset="0"/>
                </a:rPr>
                <a:t>Strip </a:t>
              </a:r>
              <a:r>
                <a:rPr kumimoji="0" lang="en-US" altLang="ko-KR" sz="1000" b="0" i="1" u="none" strike="noStrike" cap="none" normalizeH="0" baseline="0" dirty="0" smtClean="0">
                  <a:ln>
                    <a:noFill/>
                  </a:ln>
                  <a:solidFill>
                    <a:schemeClr val="tx1"/>
                  </a:solidFill>
                  <a:effectLst/>
                  <a:latin typeface="Times New Roman" pitchFamily="18" charset="0"/>
                  <a:ea typeface="Batang" charset="-127"/>
                  <a:cs typeface="Arial" pitchFamily="34" charset="0"/>
                </a:rPr>
                <a:t>A</a:t>
              </a:r>
              <a:endParaRPr kumimoji="0" lang="en-US" altLang="ko-KR" sz="1000" b="0" i="0" u="none" strike="noStrike" cap="none" normalizeH="0" baseline="0" dirty="0" smtClean="0">
                <a:ln>
                  <a:noFill/>
                </a:ln>
                <a:solidFill>
                  <a:schemeClr val="tx1"/>
                </a:solidFill>
                <a:effectLst/>
                <a:latin typeface="Times New Roman" pitchFamily="18" charset="0"/>
                <a:ea typeface="Batang" charset="-127"/>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8552" name="Text Box 8"/>
            <p:cNvSpPr txBox="1">
              <a:spLocks noChangeArrowheads="1"/>
            </p:cNvSpPr>
            <p:nvPr/>
          </p:nvSpPr>
          <p:spPr bwMode="auto">
            <a:xfrm>
              <a:off x="7199" y="13095"/>
              <a:ext cx="1987" cy="63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457200" marR="0" lvl="1"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dirty="0" smtClean="0">
                  <a:ln>
                    <a:noFill/>
                  </a:ln>
                  <a:solidFill>
                    <a:schemeClr val="tx1"/>
                  </a:solidFill>
                  <a:effectLst/>
                  <a:latin typeface="Times New Roman" pitchFamily="18" charset="0"/>
                  <a:ea typeface="Batang" charset="-127"/>
                  <a:cs typeface="Arial" pitchFamily="34" charset="0"/>
                </a:rPr>
                <a:t>Strip </a:t>
              </a:r>
              <a:r>
                <a:rPr kumimoji="0" lang="en-US" altLang="ko-KR" sz="1000" b="0" i="1" u="none" strike="noStrike" cap="none" normalizeH="0" baseline="0" dirty="0" smtClean="0">
                  <a:ln>
                    <a:noFill/>
                  </a:ln>
                  <a:solidFill>
                    <a:schemeClr val="tx1"/>
                  </a:solidFill>
                  <a:effectLst/>
                  <a:latin typeface="Times New Roman" pitchFamily="18" charset="0"/>
                  <a:ea typeface="Batang" charset="-127"/>
                  <a:cs typeface="Arial" pitchFamily="34" charset="0"/>
                </a:rPr>
                <a:t>B</a:t>
              </a:r>
              <a:endParaRPr kumimoji="0" lang="en-US" altLang="ko-KR" sz="1000" b="0" i="0" u="none" strike="noStrike" cap="none" normalizeH="0" baseline="0" dirty="0" smtClean="0">
                <a:ln>
                  <a:noFill/>
                </a:ln>
                <a:solidFill>
                  <a:schemeClr val="tx1"/>
                </a:solidFill>
                <a:effectLst/>
                <a:latin typeface="Times New Roman" pitchFamily="18" charset="0"/>
                <a:ea typeface="Batang" charset="-127"/>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8553" name="AutoShape 9"/>
            <p:cNvSpPr>
              <a:spLocks noChangeArrowheads="1"/>
            </p:cNvSpPr>
            <p:nvPr/>
          </p:nvSpPr>
          <p:spPr bwMode="auto">
            <a:xfrm>
              <a:off x="5139" y="10734"/>
              <a:ext cx="360" cy="540"/>
            </a:xfrm>
            <a:prstGeom prst="downArrow">
              <a:avLst>
                <a:gd name="adj1" fmla="val 50000"/>
                <a:gd name="adj2" fmla="val 375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554" name="AutoShape 10"/>
            <p:cNvSpPr>
              <a:spLocks noChangeArrowheads="1"/>
            </p:cNvSpPr>
            <p:nvPr/>
          </p:nvSpPr>
          <p:spPr bwMode="auto">
            <a:xfrm>
              <a:off x="5419" y="10760"/>
              <a:ext cx="360" cy="540"/>
            </a:xfrm>
            <a:prstGeom prst="downArrow">
              <a:avLst>
                <a:gd name="adj1" fmla="val 50000"/>
                <a:gd name="adj2" fmla="val 375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555" name="AutoShape 11"/>
            <p:cNvSpPr>
              <a:spLocks noChangeArrowheads="1"/>
            </p:cNvSpPr>
            <p:nvPr/>
          </p:nvSpPr>
          <p:spPr bwMode="auto">
            <a:xfrm>
              <a:off x="5759" y="10760"/>
              <a:ext cx="360" cy="540"/>
            </a:xfrm>
            <a:prstGeom prst="downArrow">
              <a:avLst>
                <a:gd name="adj1" fmla="val 50000"/>
                <a:gd name="adj2" fmla="val 375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556" name="AutoShape 12"/>
            <p:cNvSpPr>
              <a:spLocks noChangeArrowheads="1"/>
            </p:cNvSpPr>
            <p:nvPr/>
          </p:nvSpPr>
          <p:spPr bwMode="auto">
            <a:xfrm>
              <a:off x="6119" y="10760"/>
              <a:ext cx="360" cy="540"/>
            </a:xfrm>
            <a:prstGeom prst="downArrow">
              <a:avLst>
                <a:gd name="adj1" fmla="val 50000"/>
                <a:gd name="adj2" fmla="val 375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557" name="AutoShape 13"/>
            <p:cNvSpPr>
              <a:spLocks noChangeArrowheads="1"/>
            </p:cNvSpPr>
            <p:nvPr/>
          </p:nvSpPr>
          <p:spPr bwMode="auto">
            <a:xfrm>
              <a:off x="6479" y="10754"/>
              <a:ext cx="360" cy="540"/>
            </a:xfrm>
            <a:prstGeom prst="downArrow">
              <a:avLst>
                <a:gd name="adj1" fmla="val 50000"/>
                <a:gd name="adj2" fmla="val 375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558" name="Text Box 14"/>
            <p:cNvSpPr txBox="1">
              <a:spLocks noChangeArrowheads="1"/>
            </p:cNvSpPr>
            <p:nvPr/>
          </p:nvSpPr>
          <p:spPr bwMode="auto">
            <a:xfrm>
              <a:off x="2563" y="10260"/>
              <a:ext cx="2592" cy="63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457200" marR="0" lvl="1" indent="0" algn="ctr" defTabSz="914400"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dirty="0" smtClean="0">
                  <a:ln>
                    <a:noFill/>
                  </a:ln>
                  <a:solidFill>
                    <a:schemeClr val="tx1"/>
                  </a:solidFill>
                  <a:effectLst/>
                  <a:latin typeface="Arial" pitchFamily="34" charset="0"/>
                  <a:ea typeface="Batang" charset="-127"/>
                  <a:cs typeface="Arial" pitchFamily="34" charset="0"/>
                </a:rPr>
                <a:t>Pressure</a:t>
              </a:r>
            </a:p>
            <a:p>
              <a:pPr marL="0" marR="0" lvl="0" indent="0" defTabSz="91440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8559" name="Freeform 15"/>
            <p:cNvSpPr>
              <a:spLocks/>
            </p:cNvSpPr>
            <p:nvPr/>
          </p:nvSpPr>
          <p:spPr bwMode="auto">
            <a:xfrm>
              <a:off x="2699" y="12037"/>
              <a:ext cx="2460" cy="923"/>
            </a:xfrm>
            <a:custGeom>
              <a:avLst/>
              <a:gdLst/>
              <a:ahLst/>
              <a:cxnLst>
                <a:cxn ang="0">
                  <a:pos x="2160" y="0"/>
                </a:cxn>
                <a:cxn ang="0">
                  <a:pos x="0" y="0"/>
                </a:cxn>
                <a:cxn ang="0">
                  <a:pos x="0" y="720"/>
                </a:cxn>
              </a:cxnLst>
              <a:rect l="0" t="0" r="r" b="b"/>
              <a:pathLst>
                <a:path w="2160" h="720">
                  <a:moveTo>
                    <a:pt x="2160" y="0"/>
                  </a:moveTo>
                  <a:lnTo>
                    <a:pt x="0" y="0"/>
                  </a:lnTo>
                  <a:lnTo>
                    <a:pt x="0" y="72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560" name="Freeform 16"/>
            <p:cNvSpPr>
              <a:spLocks/>
            </p:cNvSpPr>
            <p:nvPr/>
          </p:nvSpPr>
          <p:spPr bwMode="auto">
            <a:xfrm flipV="1">
              <a:off x="2699" y="13140"/>
              <a:ext cx="2460" cy="720"/>
            </a:xfrm>
            <a:custGeom>
              <a:avLst/>
              <a:gdLst/>
              <a:ahLst/>
              <a:cxnLst>
                <a:cxn ang="0">
                  <a:pos x="2160" y="0"/>
                </a:cxn>
                <a:cxn ang="0">
                  <a:pos x="0" y="0"/>
                </a:cxn>
                <a:cxn ang="0">
                  <a:pos x="0" y="720"/>
                </a:cxn>
              </a:cxnLst>
              <a:rect l="0" t="0" r="r" b="b"/>
              <a:pathLst>
                <a:path w="2160" h="720">
                  <a:moveTo>
                    <a:pt x="2160" y="0"/>
                  </a:moveTo>
                  <a:lnTo>
                    <a:pt x="0" y="0"/>
                  </a:lnTo>
                  <a:lnTo>
                    <a:pt x="0" y="72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561" name="Line 17"/>
            <p:cNvSpPr>
              <a:spLocks noChangeShapeType="1"/>
            </p:cNvSpPr>
            <p:nvPr/>
          </p:nvSpPr>
          <p:spPr bwMode="auto">
            <a:xfrm>
              <a:off x="2419" y="13117"/>
              <a:ext cx="5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562" name="Line 18"/>
            <p:cNvSpPr>
              <a:spLocks noChangeShapeType="1"/>
            </p:cNvSpPr>
            <p:nvPr/>
          </p:nvSpPr>
          <p:spPr bwMode="auto">
            <a:xfrm>
              <a:off x="2419" y="12960"/>
              <a:ext cx="5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563" name="Text Box 19"/>
            <p:cNvSpPr txBox="1">
              <a:spLocks noChangeArrowheads="1"/>
            </p:cNvSpPr>
            <p:nvPr/>
          </p:nvSpPr>
          <p:spPr bwMode="auto">
            <a:xfrm>
              <a:off x="7199" y="11077"/>
              <a:ext cx="2160" cy="5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100" b="0" i="0" u="none" strike="noStrike" cap="none" normalizeH="0" baseline="0" dirty="0" smtClean="0">
                  <a:ln>
                    <a:noFill/>
                  </a:ln>
                  <a:solidFill>
                    <a:schemeClr val="tx1"/>
                  </a:solidFill>
                  <a:effectLst/>
                  <a:latin typeface="Arial" pitchFamily="34" charset="0"/>
                  <a:ea typeface="Batang" charset="-127"/>
                  <a:cs typeface="Arial" pitchFamily="34" charset="0"/>
                </a:rPr>
                <a:t> </a:t>
              </a:r>
              <a:r>
                <a:rPr kumimoji="0" lang="en-US" altLang="ko-KR" sz="1000" b="0" i="0" u="none" strike="noStrike" cap="none" normalizeH="0" baseline="0" dirty="0" smtClean="0">
                  <a:ln>
                    <a:noFill/>
                  </a:ln>
                  <a:solidFill>
                    <a:schemeClr val="tx1"/>
                  </a:solidFill>
                  <a:effectLst/>
                  <a:latin typeface="Arial" pitchFamily="34" charset="0"/>
                  <a:ea typeface="Batang" charset="-127"/>
                  <a:cs typeface="Arial" pitchFamily="34" charset="0"/>
                </a:rPr>
                <a:t>Two flat electrodes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8564" name="Line 20"/>
            <p:cNvSpPr>
              <a:spLocks noChangeShapeType="1"/>
            </p:cNvSpPr>
            <p:nvPr/>
          </p:nvSpPr>
          <p:spPr bwMode="auto">
            <a:xfrm flipH="1">
              <a:off x="6839" y="11700"/>
              <a:ext cx="720" cy="697"/>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108565" name="Line 21"/>
            <p:cNvSpPr>
              <a:spLocks noChangeShapeType="1"/>
            </p:cNvSpPr>
            <p:nvPr/>
          </p:nvSpPr>
          <p:spPr bwMode="auto">
            <a:xfrm flipH="1">
              <a:off x="6839" y="11700"/>
              <a:ext cx="720" cy="1980"/>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a:p>
          </p:txBody>
        </p:sp>
      </p:grpSp>
      <p:pic>
        <p:nvPicPr>
          <p:cNvPr id="108567" name="Picture 23" descr="http://nptel.ac.in/courses/112107144/welding/image/fig%2011.9.jpg"/>
          <p:cNvPicPr>
            <a:picLocks noChangeAspect="1" noChangeArrowheads="1"/>
          </p:cNvPicPr>
          <p:nvPr/>
        </p:nvPicPr>
        <p:blipFill>
          <a:blip r:embed="rId3"/>
          <a:srcRect/>
          <a:stretch>
            <a:fillRect/>
          </a:stretch>
        </p:blipFill>
        <p:spPr bwMode="auto">
          <a:xfrm>
            <a:off x="4369749" y="4429132"/>
            <a:ext cx="4114018" cy="1084256"/>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28</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a:t>
            </a:r>
          </a:p>
          <a:p>
            <a:pPr lvl="0">
              <a:spcBef>
                <a:spcPct val="0"/>
              </a:spcBef>
              <a:defRPr/>
            </a:pPr>
            <a:r>
              <a:rPr lang="en-US" sz="2000" b="1" dirty="0" smtClean="0">
                <a:solidFill>
                  <a:schemeClr val="tx1">
                    <a:tint val="75000"/>
                  </a:schemeClr>
                </a:solidFill>
              </a:rPr>
              <a:t>6.4.4 Other pressure and resistance welds</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04450" name="Text Box 2"/>
          <p:cNvSpPr txBox="1">
            <a:spLocks noChangeArrowheads="1"/>
          </p:cNvSpPr>
          <p:nvPr/>
        </p:nvSpPr>
        <p:spPr bwMode="auto">
          <a:xfrm>
            <a:off x="285720" y="1571612"/>
            <a:ext cx="4572032" cy="3286148"/>
          </a:xfrm>
          <a:prstGeom prst="rect">
            <a:avLst/>
          </a:prstGeom>
          <a:solidFill>
            <a:schemeClr val="bg1">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US" dirty="0" smtClean="0"/>
              <a:t>Two types of butt welding are common, upset butt welding and flash butt welding. Both techniques are common for welding two similar of similar or dissimilar rods or pipes.</a:t>
            </a:r>
          </a:p>
          <a:p>
            <a:r>
              <a:rPr lang="en-US" dirty="0" smtClean="0"/>
              <a:t> </a:t>
            </a:r>
          </a:p>
          <a:p>
            <a:r>
              <a:rPr lang="en-US" b="1" dirty="0" smtClean="0"/>
              <a:t>In upset butt welding: </a:t>
            </a:r>
            <a:endParaRPr lang="en-US" dirty="0" smtClean="0"/>
          </a:p>
          <a:p>
            <a:r>
              <a:rPr lang="en-US" dirty="0" smtClean="0"/>
              <a:t>The mating surfaces are brought into each other using low pressure, next the current is allowed to flow resulting  in heating the mating surfaces. Gradually, the pressure is increased to form upset weld. </a:t>
            </a:r>
          </a:p>
          <a:p>
            <a:r>
              <a:rPr lang="en-US" b="1" dirty="0" smtClean="0"/>
              <a:t> </a:t>
            </a:r>
            <a:endParaRPr lang="en-US" dirty="0" smtClean="0"/>
          </a:p>
          <a:p>
            <a:r>
              <a:rPr lang="en-US" b="1" dirty="0" smtClean="0"/>
              <a:t> </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1619" name="Rectangle 3"/>
          <p:cNvSpPr>
            <a:spLocks noChangeArrowheads="1"/>
          </p:cNvSpPr>
          <p:nvPr/>
        </p:nvSpPr>
        <p:spPr bwMode="auto">
          <a:xfrm>
            <a:off x="5600704" y="2758052"/>
            <a:ext cx="1028700" cy="11365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620" name="Rectangle 4"/>
          <p:cNvSpPr>
            <a:spLocks noChangeArrowheads="1"/>
          </p:cNvSpPr>
          <p:nvPr/>
        </p:nvSpPr>
        <p:spPr bwMode="auto">
          <a:xfrm>
            <a:off x="6629404" y="2756147"/>
            <a:ext cx="1028700" cy="11365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621" name="Rectangle 5"/>
          <p:cNvSpPr>
            <a:spLocks noChangeArrowheads="1"/>
          </p:cNvSpPr>
          <p:nvPr/>
        </p:nvSpPr>
        <p:spPr bwMode="auto">
          <a:xfrm>
            <a:off x="7315204" y="2412643"/>
            <a:ext cx="228600" cy="80002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622" name="Rectangle 6"/>
          <p:cNvSpPr>
            <a:spLocks noChangeArrowheads="1"/>
          </p:cNvSpPr>
          <p:nvPr/>
        </p:nvSpPr>
        <p:spPr bwMode="auto">
          <a:xfrm>
            <a:off x="5715004" y="2412643"/>
            <a:ext cx="228600" cy="80002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623" name="AutoShape 7"/>
          <p:cNvSpPr>
            <a:spLocks noChangeArrowheads="1"/>
          </p:cNvSpPr>
          <p:nvPr/>
        </p:nvSpPr>
        <p:spPr bwMode="auto">
          <a:xfrm>
            <a:off x="7666994" y="2697732"/>
            <a:ext cx="228600" cy="228580"/>
          </a:xfrm>
          <a:prstGeom prst="leftArrow">
            <a:avLst>
              <a:gd name="adj1" fmla="val 50000"/>
              <a:gd name="adj2" fmla="val 25000"/>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624" name="AutoShape 8"/>
          <p:cNvSpPr>
            <a:spLocks noChangeArrowheads="1"/>
          </p:cNvSpPr>
          <p:nvPr/>
        </p:nvSpPr>
        <p:spPr bwMode="auto">
          <a:xfrm flipH="1">
            <a:off x="5363849" y="2693287"/>
            <a:ext cx="228600" cy="228580"/>
          </a:xfrm>
          <a:prstGeom prst="leftArrow">
            <a:avLst>
              <a:gd name="adj1" fmla="val 50000"/>
              <a:gd name="adj2" fmla="val 25000"/>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111625" name="Group 9"/>
          <p:cNvGrpSpPr>
            <a:grpSpLocks/>
          </p:cNvGrpSpPr>
          <p:nvPr/>
        </p:nvGrpSpPr>
        <p:grpSpPr bwMode="auto">
          <a:xfrm>
            <a:off x="5829304" y="2071678"/>
            <a:ext cx="1600200" cy="334615"/>
            <a:chOff x="6659" y="9360"/>
            <a:chExt cx="2520" cy="1067"/>
          </a:xfrm>
        </p:grpSpPr>
        <p:sp>
          <p:nvSpPr>
            <p:cNvPr id="111626" name="Freeform 10"/>
            <p:cNvSpPr>
              <a:spLocks/>
            </p:cNvSpPr>
            <p:nvPr/>
          </p:nvSpPr>
          <p:spPr bwMode="auto">
            <a:xfrm>
              <a:off x="6659" y="9527"/>
              <a:ext cx="1260" cy="900"/>
            </a:xfrm>
            <a:custGeom>
              <a:avLst/>
              <a:gdLst/>
              <a:ahLst/>
              <a:cxnLst>
                <a:cxn ang="0">
                  <a:pos x="0" y="900"/>
                </a:cxn>
                <a:cxn ang="0">
                  <a:pos x="0" y="0"/>
                </a:cxn>
                <a:cxn ang="0">
                  <a:pos x="900" y="0"/>
                </a:cxn>
              </a:cxnLst>
              <a:rect l="0" t="0" r="r" b="b"/>
              <a:pathLst>
                <a:path w="900" h="900">
                  <a:moveTo>
                    <a:pt x="0" y="900"/>
                  </a:moveTo>
                  <a:lnTo>
                    <a:pt x="0" y="0"/>
                  </a:lnTo>
                  <a:lnTo>
                    <a:pt x="90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627" name="Freeform 11"/>
            <p:cNvSpPr>
              <a:spLocks/>
            </p:cNvSpPr>
            <p:nvPr/>
          </p:nvSpPr>
          <p:spPr bwMode="auto">
            <a:xfrm flipH="1">
              <a:off x="8099" y="9527"/>
              <a:ext cx="1080" cy="900"/>
            </a:xfrm>
            <a:custGeom>
              <a:avLst/>
              <a:gdLst/>
              <a:ahLst/>
              <a:cxnLst>
                <a:cxn ang="0">
                  <a:pos x="0" y="900"/>
                </a:cxn>
                <a:cxn ang="0">
                  <a:pos x="0" y="0"/>
                </a:cxn>
                <a:cxn ang="0">
                  <a:pos x="900" y="0"/>
                </a:cxn>
              </a:cxnLst>
              <a:rect l="0" t="0" r="r" b="b"/>
              <a:pathLst>
                <a:path w="900" h="900">
                  <a:moveTo>
                    <a:pt x="0" y="900"/>
                  </a:moveTo>
                  <a:lnTo>
                    <a:pt x="0" y="0"/>
                  </a:lnTo>
                  <a:lnTo>
                    <a:pt x="90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628" name="Line 12"/>
            <p:cNvSpPr>
              <a:spLocks noChangeShapeType="1"/>
            </p:cNvSpPr>
            <p:nvPr/>
          </p:nvSpPr>
          <p:spPr bwMode="auto">
            <a:xfrm>
              <a:off x="7919" y="9360"/>
              <a:ext cx="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629" name="Line 13"/>
            <p:cNvSpPr>
              <a:spLocks noChangeShapeType="1"/>
            </p:cNvSpPr>
            <p:nvPr/>
          </p:nvSpPr>
          <p:spPr bwMode="auto">
            <a:xfrm>
              <a:off x="8081" y="9360"/>
              <a:ext cx="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1630" name="Text Box 14"/>
          <p:cNvSpPr txBox="1">
            <a:spLocks noChangeArrowheads="1"/>
          </p:cNvSpPr>
          <p:nvPr/>
        </p:nvSpPr>
        <p:spPr bwMode="auto">
          <a:xfrm>
            <a:off x="6172204" y="2543441"/>
            <a:ext cx="457200" cy="2247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1" u="none" strike="noStrike" cap="none" normalizeH="0" baseline="0" smtClean="0">
                <a:ln>
                  <a:noFill/>
                </a:ln>
                <a:solidFill>
                  <a:schemeClr val="tx1"/>
                </a:solidFill>
                <a:effectLst/>
                <a:latin typeface="Times New Roman" pitchFamily="18" charset="0"/>
                <a:ea typeface="Batang" charset="-127"/>
                <a:cs typeface="Arial" pitchFamily="34" charset="0"/>
              </a:rPr>
              <a:t>Rod 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631" name="Text Box 15"/>
          <p:cNvSpPr txBox="1">
            <a:spLocks noChangeArrowheads="1"/>
          </p:cNvSpPr>
          <p:nvPr/>
        </p:nvSpPr>
        <p:spPr bwMode="auto">
          <a:xfrm>
            <a:off x="6743704" y="2543441"/>
            <a:ext cx="457200" cy="2247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1" u="none" strike="noStrike" cap="none" normalizeH="0" baseline="0" smtClean="0">
                <a:ln>
                  <a:noFill/>
                </a:ln>
                <a:solidFill>
                  <a:schemeClr val="tx1"/>
                </a:solidFill>
                <a:effectLst/>
                <a:latin typeface="Times New Roman" pitchFamily="18" charset="0"/>
                <a:ea typeface="Batang" charset="-127"/>
                <a:cs typeface="Arial" pitchFamily="34" charset="0"/>
              </a:rPr>
              <a:t>Rod B</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632" name="Text Box 16"/>
          <p:cNvSpPr txBox="1">
            <a:spLocks noChangeArrowheads="1"/>
          </p:cNvSpPr>
          <p:nvPr/>
        </p:nvSpPr>
        <p:spPr bwMode="auto">
          <a:xfrm>
            <a:off x="7616829" y="2478677"/>
            <a:ext cx="571500" cy="2247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smtClean="0">
                <a:ln>
                  <a:noFill/>
                </a:ln>
                <a:solidFill>
                  <a:schemeClr val="tx1"/>
                </a:solidFill>
                <a:effectLst/>
                <a:latin typeface="Arial" pitchFamily="34" charset="0"/>
                <a:ea typeface="Batang" charset="-127"/>
                <a:cs typeface="Arial" pitchFamily="34" charset="0"/>
              </a:rPr>
              <a:t>Pressure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633" name="Text Box 17"/>
          <p:cNvSpPr txBox="1">
            <a:spLocks noChangeArrowheads="1"/>
          </p:cNvSpPr>
          <p:nvPr/>
        </p:nvSpPr>
        <p:spPr bwMode="auto">
          <a:xfrm>
            <a:off x="5184779" y="2493915"/>
            <a:ext cx="571500" cy="2247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smtClean="0">
                <a:ln>
                  <a:noFill/>
                </a:ln>
                <a:solidFill>
                  <a:schemeClr val="tx1"/>
                </a:solidFill>
                <a:effectLst/>
                <a:latin typeface="Arial" pitchFamily="34" charset="0"/>
                <a:ea typeface="Batang" charset="-127"/>
                <a:cs typeface="Arial" pitchFamily="34" charset="0"/>
              </a:rPr>
              <a:t>Pressure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634" name="Line 18"/>
          <p:cNvSpPr>
            <a:spLocks noChangeShapeType="1"/>
          </p:cNvSpPr>
          <p:nvPr/>
        </p:nvSpPr>
        <p:spPr bwMode="auto">
          <a:xfrm>
            <a:off x="5257804" y="2805037"/>
            <a:ext cx="2971800" cy="0"/>
          </a:xfrm>
          <a:prstGeom prst="line">
            <a:avLst/>
          </a:prstGeom>
          <a:noFill/>
          <a:ln w="9525">
            <a:solidFill>
              <a:srgbClr val="000000"/>
            </a:solidFill>
            <a:prstDash val="lgDashDot"/>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11635" name="Group 19"/>
          <p:cNvGrpSpPr>
            <a:grpSpLocks/>
          </p:cNvGrpSpPr>
          <p:nvPr/>
        </p:nvGrpSpPr>
        <p:grpSpPr bwMode="auto">
          <a:xfrm>
            <a:off x="5600704" y="3302833"/>
            <a:ext cx="2049145" cy="248898"/>
            <a:chOff x="3959" y="12677"/>
            <a:chExt cx="3227" cy="392"/>
          </a:xfrm>
        </p:grpSpPr>
        <p:sp>
          <p:nvSpPr>
            <p:cNvPr id="111636" name="Freeform 20"/>
            <p:cNvSpPr>
              <a:spLocks/>
            </p:cNvSpPr>
            <p:nvPr/>
          </p:nvSpPr>
          <p:spPr bwMode="auto">
            <a:xfrm>
              <a:off x="3959" y="12677"/>
              <a:ext cx="1613" cy="391"/>
            </a:xfrm>
            <a:custGeom>
              <a:avLst/>
              <a:gdLst/>
              <a:ahLst/>
              <a:cxnLst>
                <a:cxn ang="0">
                  <a:pos x="0" y="103"/>
                </a:cxn>
                <a:cxn ang="0">
                  <a:pos x="1260" y="103"/>
                </a:cxn>
                <a:cxn ang="0">
                  <a:pos x="1438" y="14"/>
                </a:cxn>
                <a:cxn ang="0">
                  <a:pos x="1613" y="0"/>
                </a:cxn>
                <a:cxn ang="0">
                  <a:pos x="1613" y="391"/>
                </a:cxn>
                <a:cxn ang="0">
                  <a:pos x="1451" y="364"/>
                </a:cxn>
                <a:cxn ang="0">
                  <a:pos x="1260" y="283"/>
                </a:cxn>
                <a:cxn ang="0">
                  <a:pos x="0" y="283"/>
                </a:cxn>
                <a:cxn ang="0">
                  <a:pos x="0" y="103"/>
                </a:cxn>
              </a:cxnLst>
              <a:rect l="0" t="0" r="r" b="b"/>
              <a:pathLst>
                <a:path w="1613" h="391">
                  <a:moveTo>
                    <a:pt x="0" y="103"/>
                  </a:moveTo>
                  <a:lnTo>
                    <a:pt x="1260" y="103"/>
                  </a:lnTo>
                  <a:lnTo>
                    <a:pt x="1438" y="14"/>
                  </a:lnTo>
                  <a:lnTo>
                    <a:pt x="1613" y="0"/>
                  </a:lnTo>
                  <a:lnTo>
                    <a:pt x="1613" y="391"/>
                  </a:lnTo>
                  <a:lnTo>
                    <a:pt x="1451" y="364"/>
                  </a:lnTo>
                  <a:lnTo>
                    <a:pt x="1260" y="283"/>
                  </a:lnTo>
                  <a:lnTo>
                    <a:pt x="0" y="283"/>
                  </a:lnTo>
                  <a:lnTo>
                    <a:pt x="0" y="103"/>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637" name="Freeform 21"/>
            <p:cNvSpPr>
              <a:spLocks/>
            </p:cNvSpPr>
            <p:nvPr/>
          </p:nvSpPr>
          <p:spPr bwMode="auto">
            <a:xfrm flipH="1">
              <a:off x="5573" y="12678"/>
              <a:ext cx="1613" cy="391"/>
            </a:xfrm>
            <a:custGeom>
              <a:avLst/>
              <a:gdLst/>
              <a:ahLst/>
              <a:cxnLst>
                <a:cxn ang="0">
                  <a:pos x="0" y="103"/>
                </a:cxn>
                <a:cxn ang="0">
                  <a:pos x="1260" y="103"/>
                </a:cxn>
                <a:cxn ang="0">
                  <a:pos x="1438" y="14"/>
                </a:cxn>
                <a:cxn ang="0">
                  <a:pos x="1613" y="0"/>
                </a:cxn>
                <a:cxn ang="0">
                  <a:pos x="1613" y="391"/>
                </a:cxn>
                <a:cxn ang="0">
                  <a:pos x="1451" y="364"/>
                </a:cxn>
                <a:cxn ang="0">
                  <a:pos x="1260" y="283"/>
                </a:cxn>
                <a:cxn ang="0">
                  <a:pos x="0" y="283"/>
                </a:cxn>
                <a:cxn ang="0">
                  <a:pos x="0" y="103"/>
                </a:cxn>
              </a:cxnLst>
              <a:rect l="0" t="0" r="r" b="b"/>
              <a:pathLst>
                <a:path w="1613" h="391">
                  <a:moveTo>
                    <a:pt x="0" y="103"/>
                  </a:moveTo>
                  <a:lnTo>
                    <a:pt x="1260" y="103"/>
                  </a:lnTo>
                  <a:lnTo>
                    <a:pt x="1438" y="14"/>
                  </a:lnTo>
                  <a:lnTo>
                    <a:pt x="1613" y="0"/>
                  </a:lnTo>
                  <a:lnTo>
                    <a:pt x="1613" y="391"/>
                  </a:lnTo>
                  <a:lnTo>
                    <a:pt x="1451" y="364"/>
                  </a:lnTo>
                  <a:lnTo>
                    <a:pt x="1260" y="283"/>
                  </a:lnTo>
                  <a:lnTo>
                    <a:pt x="0" y="283"/>
                  </a:lnTo>
                  <a:lnTo>
                    <a:pt x="0" y="103"/>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1666" name="Text Box 50"/>
          <p:cNvSpPr txBox="1">
            <a:spLocks noChangeArrowheads="1"/>
          </p:cNvSpPr>
          <p:nvPr/>
        </p:nvSpPr>
        <p:spPr bwMode="auto">
          <a:xfrm>
            <a:off x="5943604" y="3572049"/>
            <a:ext cx="2057400" cy="2285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smtClean="0">
                <a:ln>
                  <a:noFill/>
                </a:ln>
                <a:solidFill>
                  <a:schemeClr val="tx1"/>
                </a:solidFill>
                <a:effectLst/>
                <a:latin typeface="Arial" pitchFamily="34" charset="0"/>
                <a:ea typeface="Batang" charset="-127"/>
                <a:cs typeface="Arial" pitchFamily="34" charset="0"/>
              </a:rPr>
              <a:t>(a) Upset butt rod welding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29</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a:t>
            </a:r>
          </a:p>
          <a:p>
            <a:pPr lvl="0">
              <a:spcBef>
                <a:spcPct val="0"/>
              </a:spcBef>
              <a:defRPr/>
            </a:pPr>
            <a:r>
              <a:rPr lang="en-US" sz="2000" b="1" dirty="0" smtClean="0">
                <a:solidFill>
                  <a:schemeClr val="tx1">
                    <a:tint val="75000"/>
                  </a:schemeClr>
                </a:solidFill>
              </a:rPr>
              <a:t>6.4.4 Other pressure and resistance welds</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04450" name="Text Box 2"/>
          <p:cNvSpPr txBox="1">
            <a:spLocks noChangeArrowheads="1"/>
          </p:cNvSpPr>
          <p:nvPr/>
        </p:nvSpPr>
        <p:spPr bwMode="auto">
          <a:xfrm>
            <a:off x="214282" y="1142984"/>
            <a:ext cx="4500594" cy="5500726"/>
          </a:xfrm>
          <a:prstGeom prst="rect">
            <a:avLst/>
          </a:prstGeom>
          <a:solidFill>
            <a:schemeClr val="bg1">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US" dirty="0" smtClean="0"/>
              <a:t>Two types of butt welding are common, upset butt welding and flash butt welding. Both techniques are common for welding two similar of similar or dissimilar rods or pipes.</a:t>
            </a:r>
          </a:p>
          <a:p>
            <a:r>
              <a:rPr lang="en-US" dirty="0" smtClean="0"/>
              <a:t> </a:t>
            </a:r>
          </a:p>
          <a:p>
            <a:r>
              <a:rPr lang="en-US" b="1" dirty="0" smtClean="0"/>
              <a:t>In flash butt welding:</a:t>
            </a:r>
            <a:endParaRPr lang="en-US" dirty="0" smtClean="0"/>
          </a:p>
          <a:p>
            <a:r>
              <a:rPr lang="en-US" dirty="0" smtClean="0"/>
              <a:t>The mating surfaces are brought at controlled  speed. When the highest points or asperities approach each other, a large current flow result in melting and boiled away. When the next highest points approaching each other, the process is repeated, and so on.</a:t>
            </a:r>
          </a:p>
          <a:p>
            <a:r>
              <a:rPr lang="en-US" dirty="0" smtClean="0"/>
              <a:t> </a:t>
            </a:r>
          </a:p>
          <a:p>
            <a:r>
              <a:rPr lang="en-US" dirty="0" smtClean="0"/>
              <a:t>Flash butt weld required very complicated controller to carry out the welding process compare to upset butt weld. Hence, it is more expensive  when compared to upset butt welding process. However, high quality welding achieved using the flash weld.</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12642" name="Group 2"/>
          <p:cNvGrpSpPr>
            <a:grpSpLocks/>
          </p:cNvGrpSpPr>
          <p:nvPr/>
        </p:nvGrpSpPr>
        <p:grpSpPr bwMode="auto">
          <a:xfrm>
            <a:off x="5000628" y="2143116"/>
            <a:ext cx="3044825" cy="1728951"/>
            <a:chOff x="5579" y="12757"/>
            <a:chExt cx="4795" cy="2723"/>
          </a:xfrm>
        </p:grpSpPr>
        <p:sp>
          <p:nvSpPr>
            <p:cNvPr id="112662" name="Rectangle 22"/>
            <p:cNvSpPr>
              <a:spLocks noChangeArrowheads="1"/>
            </p:cNvSpPr>
            <p:nvPr/>
          </p:nvSpPr>
          <p:spPr bwMode="auto">
            <a:xfrm>
              <a:off x="6234" y="13886"/>
              <a:ext cx="1620" cy="17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663" name="Rectangle 23"/>
            <p:cNvSpPr>
              <a:spLocks noChangeArrowheads="1"/>
            </p:cNvSpPr>
            <p:nvPr/>
          </p:nvSpPr>
          <p:spPr bwMode="auto">
            <a:xfrm>
              <a:off x="7854" y="13883"/>
              <a:ext cx="1620" cy="17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664" name="Rectangle 24"/>
            <p:cNvSpPr>
              <a:spLocks noChangeArrowheads="1"/>
            </p:cNvSpPr>
            <p:nvPr/>
          </p:nvSpPr>
          <p:spPr bwMode="auto">
            <a:xfrm>
              <a:off x="8934" y="13342"/>
              <a:ext cx="360" cy="12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665" name="Rectangle 25"/>
            <p:cNvSpPr>
              <a:spLocks noChangeArrowheads="1"/>
            </p:cNvSpPr>
            <p:nvPr/>
          </p:nvSpPr>
          <p:spPr bwMode="auto">
            <a:xfrm>
              <a:off x="6414" y="13342"/>
              <a:ext cx="360" cy="12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666" name="AutoShape 26"/>
            <p:cNvSpPr>
              <a:spLocks noChangeArrowheads="1"/>
            </p:cNvSpPr>
            <p:nvPr/>
          </p:nvSpPr>
          <p:spPr bwMode="auto">
            <a:xfrm>
              <a:off x="9488" y="13791"/>
              <a:ext cx="360" cy="360"/>
            </a:xfrm>
            <a:prstGeom prst="leftArrow">
              <a:avLst>
                <a:gd name="adj1" fmla="val 50000"/>
                <a:gd name="adj2" fmla="val 25000"/>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667" name="AutoShape 27"/>
            <p:cNvSpPr>
              <a:spLocks noChangeArrowheads="1"/>
            </p:cNvSpPr>
            <p:nvPr/>
          </p:nvSpPr>
          <p:spPr bwMode="auto">
            <a:xfrm flipH="1">
              <a:off x="5861" y="13784"/>
              <a:ext cx="360" cy="360"/>
            </a:xfrm>
            <a:prstGeom prst="leftArrow">
              <a:avLst>
                <a:gd name="adj1" fmla="val 50000"/>
                <a:gd name="adj2" fmla="val 25000"/>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112668" name="Group 28"/>
            <p:cNvGrpSpPr>
              <a:grpSpLocks/>
            </p:cNvGrpSpPr>
            <p:nvPr/>
          </p:nvGrpSpPr>
          <p:grpSpPr bwMode="auto">
            <a:xfrm>
              <a:off x="6594" y="12757"/>
              <a:ext cx="2520" cy="575"/>
              <a:chOff x="6594" y="12288"/>
              <a:chExt cx="2520" cy="1067"/>
            </a:xfrm>
          </p:grpSpPr>
          <p:sp>
            <p:nvSpPr>
              <p:cNvPr id="112669" name="Freeform 29"/>
              <p:cNvSpPr>
                <a:spLocks/>
              </p:cNvSpPr>
              <p:nvPr/>
            </p:nvSpPr>
            <p:spPr bwMode="auto">
              <a:xfrm>
                <a:off x="6594" y="12455"/>
                <a:ext cx="1260" cy="900"/>
              </a:xfrm>
              <a:custGeom>
                <a:avLst/>
                <a:gdLst/>
                <a:ahLst/>
                <a:cxnLst>
                  <a:cxn ang="0">
                    <a:pos x="0" y="900"/>
                  </a:cxn>
                  <a:cxn ang="0">
                    <a:pos x="0" y="0"/>
                  </a:cxn>
                  <a:cxn ang="0">
                    <a:pos x="900" y="0"/>
                  </a:cxn>
                </a:cxnLst>
                <a:rect l="0" t="0" r="r" b="b"/>
                <a:pathLst>
                  <a:path w="900" h="900">
                    <a:moveTo>
                      <a:pt x="0" y="900"/>
                    </a:moveTo>
                    <a:lnTo>
                      <a:pt x="0" y="0"/>
                    </a:lnTo>
                    <a:lnTo>
                      <a:pt x="90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70" name="Freeform 30"/>
              <p:cNvSpPr>
                <a:spLocks/>
              </p:cNvSpPr>
              <p:nvPr/>
            </p:nvSpPr>
            <p:spPr bwMode="auto">
              <a:xfrm flipH="1">
                <a:off x="8034" y="12455"/>
                <a:ext cx="1080" cy="900"/>
              </a:xfrm>
              <a:custGeom>
                <a:avLst/>
                <a:gdLst/>
                <a:ahLst/>
                <a:cxnLst>
                  <a:cxn ang="0">
                    <a:pos x="0" y="900"/>
                  </a:cxn>
                  <a:cxn ang="0">
                    <a:pos x="0" y="0"/>
                  </a:cxn>
                  <a:cxn ang="0">
                    <a:pos x="900" y="0"/>
                  </a:cxn>
                </a:cxnLst>
                <a:rect l="0" t="0" r="r" b="b"/>
                <a:pathLst>
                  <a:path w="900" h="900">
                    <a:moveTo>
                      <a:pt x="0" y="900"/>
                    </a:moveTo>
                    <a:lnTo>
                      <a:pt x="0" y="0"/>
                    </a:lnTo>
                    <a:lnTo>
                      <a:pt x="90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71" name="Line 31"/>
              <p:cNvSpPr>
                <a:spLocks noChangeShapeType="1"/>
              </p:cNvSpPr>
              <p:nvPr/>
            </p:nvSpPr>
            <p:spPr bwMode="auto">
              <a:xfrm>
                <a:off x="7854" y="12288"/>
                <a:ext cx="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72" name="Line 32"/>
              <p:cNvSpPr>
                <a:spLocks noChangeShapeType="1"/>
              </p:cNvSpPr>
              <p:nvPr/>
            </p:nvSpPr>
            <p:spPr bwMode="auto">
              <a:xfrm>
                <a:off x="8016" y="12288"/>
                <a:ext cx="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2673" name="Text Box 33"/>
            <p:cNvSpPr txBox="1">
              <a:spLocks noChangeArrowheads="1"/>
            </p:cNvSpPr>
            <p:nvPr/>
          </p:nvSpPr>
          <p:spPr bwMode="auto">
            <a:xfrm>
              <a:off x="7134" y="13548"/>
              <a:ext cx="72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1" u="none" strike="noStrike" cap="none" normalizeH="0" baseline="0" dirty="0" smtClean="0">
                  <a:ln>
                    <a:noFill/>
                  </a:ln>
                  <a:solidFill>
                    <a:schemeClr val="tx1"/>
                  </a:solidFill>
                  <a:effectLst/>
                  <a:latin typeface="Times New Roman" pitchFamily="18" charset="0"/>
                  <a:ea typeface="Batang" charset="-127"/>
                  <a:cs typeface="Arial" pitchFamily="34" charset="0"/>
                </a:rPr>
                <a:t>Rod 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74" name="Text Box 34"/>
            <p:cNvSpPr txBox="1">
              <a:spLocks noChangeArrowheads="1"/>
            </p:cNvSpPr>
            <p:nvPr/>
          </p:nvSpPr>
          <p:spPr bwMode="auto">
            <a:xfrm>
              <a:off x="8034" y="13548"/>
              <a:ext cx="72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1" u="none" strike="noStrike" cap="none" normalizeH="0" baseline="0" smtClean="0">
                  <a:ln>
                    <a:noFill/>
                  </a:ln>
                  <a:solidFill>
                    <a:schemeClr val="tx1"/>
                  </a:solidFill>
                  <a:effectLst/>
                  <a:latin typeface="Times New Roman" pitchFamily="18" charset="0"/>
                  <a:ea typeface="Batang" charset="-127"/>
                  <a:cs typeface="Arial" pitchFamily="34" charset="0"/>
                </a:rPr>
                <a:t>  Rod B</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75" name="Text Box 35"/>
            <p:cNvSpPr txBox="1">
              <a:spLocks noChangeArrowheads="1"/>
            </p:cNvSpPr>
            <p:nvPr/>
          </p:nvSpPr>
          <p:spPr bwMode="auto">
            <a:xfrm>
              <a:off x="9409" y="13446"/>
              <a:ext cx="90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smtClean="0">
                  <a:ln>
                    <a:noFill/>
                  </a:ln>
                  <a:solidFill>
                    <a:schemeClr val="tx1"/>
                  </a:solidFill>
                  <a:effectLst/>
                  <a:latin typeface="Arial" pitchFamily="34" charset="0"/>
                  <a:ea typeface="Batang" charset="-127"/>
                  <a:cs typeface="Arial" pitchFamily="34" charset="0"/>
                </a:rPr>
                <a:t>Pressure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76" name="Text Box 36"/>
            <p:cNvSpPr txBox="1">
              <a:spLocks noChangeArrowheads="1"/>
            </p:cNvSpPr>
            <p:nvPr/>
          </p:nvSpPr>
          <p:spPr bwMode="auto">
            <a:xfrm>
              <a:off x="5579" y="13470"/>
              <a:ext cx="90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smtClean="0">
                  <a:ln>
                    <a:noFill/>
                  </a:ln>
                  <a:solidFill>
                    <a:schemeClr val="tx1"/>
                  </a:solidFill>
                  <a:effectLst/>
                  <a:latin typeface="Arial" pitchFamily="34" charset="0"/>
                  <a:ea typeface="Batang" charset="-127"/>
                  <a:cs typeface="Arial" pitchFamily="34" charset="0"/>
                </a:rPr>
                <a:t>Pressure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77" name="Line 37"/>
            <p:cNvSpPr>
              <a:spLocks noChangeShapeType="1"/>
            </p:cNvSpPr>
            <p:nvPr/>
          </p:nvSpPr>
          <p:spPr bwMode="auto">
            <a:xfrm>
              <a:off x="5694" y="13960"/>
              <a:ext cx="4680" cy="0"/>
            </a:xfrm>
            <a:prstGeom prst="line">
              <a:avLst/>
            </a:prstGeom>
            <a:noFill/>
            <a:ln w="9525">
              <a:solidFill>
                <a:srgbClr val="000000"/>
              </a:solidFill>
              <a:prstDash val="lgDash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78" name="Rectangle 38"/>
            <p:cNvSpPr>
              <a:spLocks noChangeArrowheads="1"/>
            </p:cNvSpPr>
            <p:nvPr/>
          </p:nvSpPr>
          <p:spPr bwMode="auto">
            <a:xfrm>
              <a:off x="6299" y="14761"/>
              <a:ext cx="1620" cy="17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679" name="Rectangle 39"/>
            <p:cNvSpPr>
              <a:spLocks noChangeArrowheads="1"/>
            </p:cNvSpPr>
            <p:nvPr/>
          </p:nvSpPr>
          <p:spPr bwMode="auto">
            <a:xfrm>
              <a:off x="7919" y="14758"/>
              <a:ext cx="1620" cy="17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680" name="AutoShape 40"/>
            <p:cNvSpPr>
              <a:spLocks noChangeArrowheads="1"/>
            </p:cNvSpPr>
            <p:nvPr/>
          </p:nvSpPr>
          <p:spPr bwMode="auto">
            <a:xfrm>
              <a:off x="7919" y="14710"/>
              <a:ext cx="68" cy="312"/>
            </a:xfrm>
            <a:prstGeom prst="roundRect">
              <a:avLst>
                <a:gd name="adj" fmla="val 50000"/>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81" name="AutoShape 41"/>
            <p:cNvSpPr>
              <a:spLocks noChangeArrowheads="1"/>
            </p:cNvSpPr>
            <p:nvPr/>
          </p:nvSpPr>
          <p:spPr bwMode="auto">
            <a:xfrm>
              <a:off x="7893" y="13826"/>
              <a:ext cx="68" cy="312"/>
            </a:xfrm>
            <a:prstGeom prst="roundRect">
              <a:avLst>
                <a:gd name="adj" fmla="val 50000"/>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12682" name="Group 42"/>
            <p:cNvGrpSpPr>
              <a:grpSpLocks/>
            </p:cNvGrpSpPr>
            <p:nvPr/>
          </p:nvGrpSpPr>
          <p:grpSpPr bwMode="auto">
            <a:xfrm>
              <a:off x="7700" y="13414"/>
              <a:ext cx="449" cy="360"/>
              <a:chOff x="2790" y="14220"/>
              <a:chExt cx="525" cy="360"/>
            </a:xfrm>
          </p:grpSpPr>
          <p:sp>
            <p:nvSpPr>
              <p:cNvPr id="112683" name="Line 43"/>
              <p:cNvSpPr>
                <a:spLocks noChangeShapeType="1"/>
              </p:cNvSpPr>
              <p:nvPr/>
            </p:nvSpPr>
            <p:spPr bwMode="auto">
              <a:xfrm flipH="1">
                <a:off x="3056" y="14220"/>
                <a:ext cx="3" cy="334"/>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84" name="Line 44"/>
              <p:cNvSpPr>
                <a:spLocks noChangeShapeType="1"/>
              </p:cNvSpPr>
              <p:nvPr/>
            </p:nvSpPr>
            <p:spPr bwMode="auto">
              <a:xfrm flipV="1">
                <a:off x="3135" y="14400"/>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85" name="Line 45"/>
              <p:cNvSpPr>
                <a:spLocks noChangeShapeType="1"/>
              </p:cNvSpPr>
              <p:nvPr/>
            </p:nvSpPr>
            <p:spPr bwMode="auto">
              <a:xfrm flipH="1" flipV="1">
                <a:off x="2790" y="14400"/>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2686" name="Group 46"/>
            <p:cNvGrpSpPr>
              <a:grpSpLocks/>
            </p:cNvGrpSpPr>
            <p:nvPr/>
          </p:nvGrpSpPr>
          <p:grpSpPr bwMode="auto">
            <a:xfrm flipV="1">
              <a:off x="7700" y="14210"/>
              <a:ext cx="449" cy="360"/>
              <a:chOff x="2790" y="14220"/>
              <a:chExt cx="525" cy="360"/>
            </a:xfrm>
          </p:grpSpPr>
          <p:sp>
            <p:nvSpPr>
              <p:cNvPr id="112687" name="Line 47"/>
              <p:cNvSpPr>
                <a:spLocks noChangeShapeType="1"/>
              </p:cNvSpPr>
              <p:nvPr/>
            </p:nvSpPr>
            <p:spPr bwMode="auto">
              <a:xfrm flipH="1">
                <a:off x="3056" y="14220"/>
                <a:ext cx="3" cy="334"/>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88" name="Line 48"/>
              <p:cNvSpPr>
                <a:spLocks noChangeShapeType="1"/>
              </p:cNvSpPr>
              <p:nvPr/>
            </p:nvSpPr>
            <p:spPr bwMode="auto">
              <a:xfrm flipV="1">
                <a:off x="3135" y="14400"/>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89" name="Line 49"/>
              <p:cNvSpPr>
                <a:spLocks noChangeShapeType="1"/>
              </p:cNvSpPr>
              <p:nvPr/>
            </p:nvSpPr>
            <p:spPr bwMode="auto">
              <a:xfrm flipH="1" flipV="1">
                <a:off x="2790" y="14400"/>
                <a:ext cx="180" cy="180"/>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2691" name="Text Box 51"/>
            <p:cNvSpPr txBox="1">
              <a:spLocks noChangeArrowheads="1"/>
            </p:cNvSpPr>
            <p:nvPr/>
          </p:nvSpPr>
          <p:spPr bwMode="auto">
            <a:xfrm>
              <a:off x="6479" y="15120"/>
              <a:ext cx="3240" cy="36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smtClean="0">
                  <a:ln>
                    <a:noFill/>
                  </a:ln>
                  <a:solidFill>
                    <a:schemeClr val="tx1"/>
                  </a:solidFill>
                  <a:effectLst/>
                  <a:latin typeface="Arial" pitchFamily="34" charset="0"/>
                  <a:ea typeface="Batang" charset="-127"/>
                  <a:cs typeface="Arial" pitchFamily="34" charset="0"/>
                </a:rPr>
                <a:t>(b) Flash butt rod welding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92" name="Text Box 52"/>
            <p:cNvSpPr txBox="1">
              <a:spLocks noChangeArrowheads="1"/>
            </p:cNvSpPr>
            <p:nvPr/>
          </p:nvSpPr>
          <p:spPr bwMode="auto">
            <a:xfrm>
              <a:off x="8279" y="12960"/>
              <a:ext cx="72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smtClean="0">
                  <a:ln>
                    <a:noFill/>
                  </a:ln>
                  <a:solidFill>
                    <a:schemeClr val="tx1"/>
                  </a:solidFill>
                  <a:effectLst/>
                  <a:latin typeface="Arial" pitchFamily="34" charset="0"/>
                  <a:ea typeface="Batang" charset="-127"/>
                  <a:cs typeface="Arial" pitchFamily="34" charset="0"/>
                </a:rPr>
                <a:t>Flash</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93" name="Line 53"/>
            <p:cNvSpPr>
              <a:spLocks noChangeShapeType="1"/>
            </p:cNvSpPr>
            <p:nvPr/>
          </p:nvSpPr>
          <p:spPr bwMode="auto">
            <a:xfrm flipH="1">
              <a:off x="8099" y="13320"/>
              <a:ext cx="360" cy="180"/>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a:p>
          </p:txBody>
        </p:sp>
      </p:grpSp>
      <p:pic>
        <p:nvPicPr>
          <p:cNvPr id="112697" name="Picture 57" descr="https://encrypted-tbn2.gstatic.com/images?q=tbn:ANd9GcRt_A8o4q18H_Zgy48zmDSgdJnzcm3oJ7fsaqO88VTbxXggPu1LbrVqMos">
            <a:hlinkClick r:id="rId3"/>
          </p:cNvPr>
          <p:cNvPicPr>
            <a:picLocks noChangeAspect="1" noChangeArrowheads="1"/>
          </p:cNvPicPr>
          <p:nvPr/>
        </p:nvPicPr>
        <p:blipFill>
          <a:blip r:embed="rId4"/>
          <a:srcRect/>
          <a:stretch>
            <a:fillRect/>
          </a:stretch>
        </p:blipFill>
        <p:spPr bwMode="auto">
          <a:xfrm>
            <a:off x="4929455" y="3955533"/>
            <a:ext cx="1714247" cy="1456467"/>
          </a:xfrm>
          <a:prstGeom prst="rect">
            <a:avLst/>
          </a:prstGeom>
          <a:noFill/>
        </p:spPr>
      </p:pic>
      <p:pic>
        <p:nvPicPr>
          <p:cNvPr id="112699" name="Picture 59" descr="https://encrypted-tbn1.gstatic.com/images?q=tbn:ANd9GcQ1cjulIs82QzR33VgbT9TnB8cGUAL2yB-PrmcBblL4ddtqAuaIWUEj2bPw">
            <a:hlinkClick r:id="rId5"/>
          </p:cNvPr>
          <p:cNvPicPr>
            <a:picLocks noChangeAspect="1" noChangeArrowheads="1"/>
          </p:cNvPicPr>
          <p:nvPr/>
        </p:nvPicPr>
        <p:blipFill>
          <a:blip r:embed="rId6"/>
          <a:srcRect/>
          <a:stretch>
            <a:fillRect/>
          </a:stretch>
        </p:blipFill>
        <p:spPr bwMode="auto">
          <a:xfrm>
            <a:off x="6858016" y="4000504"/>
            <a:ext cx="1390650" cy="1428750"/>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3</a:t>
            </a:fld>
            <a:endParaRPr lang="en-US"/>
          </a:p>
        </p:txBody>
      </p:sp>
      <p:sp>
        <p:nvSpPr>
          <p:cNvPr id="10" name="Rectangle 2"/>
          <p:cNvSpPr txBox="1">
            <a:spLocks noChangeArrowheads="1"/>
          </p:cNvSpPr>
          <p:nvPr/>
        </p:nvSpPr>
        <p:spPr>
          <a:xfrm>
            <a:off x="285720" y="142852"/>
            <a:ext cx="7772400" cy="1143000"/>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6.1 Joining technology</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dirty="0" smtClean="0">
                <a:solidFill>
                  <a:schemeClr val="tx1">
                    <a:tint val="75000"/>
                  </a:schemeClr>
                </a:solidFill>
              </a:rPr>
              <a:t> </a:t>
            </a:r>
          </a:p>
        </p:txBody>
      </p:sp>
      <p:sp>
        <p:nvSpPr>
          <p:cNvPr id="11" name="Rectangle 10"/>
          <p:cNvSpPr/>
          <p:nvPr/>
        </p:nvSpPr>
        <p:spPr>
          <a:xfrm>
            <a:off x="428596" y="1857364"/>
            <a:ext cx="5857916" cy="2031325"/>
          </a:xfrm>
          <a:prstGeom prst="rect">
            <a:avLst/>
          </a:prstGeom>
        </p:spPr>
        <p:txBody>
          <a:bodyPr wrap="square">
            <a:spAutoFit/>
          </a:bodyPr>
          <a:lstStyle/>
          <a:p>
            <a:pPr lvl="0">
              <a:buFont typeface="Wingdings" pitchFamily="2" charset="2"/>
              <a:buChar char="Ø"/>
            </a:pPr>
            <a:r>
              <a:rPr lang="en-US" dirty="0" smtClean="0"/>
              <a:t>Permanent localized coalescence based on </a:t>
            </a:r>
            <a:r>
              <a:rPr lang="en-US" i="1" dirty="0" smtClean="0">
                <a:solidFill>
                  <a:srgbClr val="C00000"/>
                </a:solidFill>
              </a:rPr>
              <a:t>cohesion</a:t>
            </a:r>
            <a:r>
              <a:rPr lang="en-US" i="1" dirty="0" smtClean="0"/>
              <a:t> </a:t>
            </a:r>
            <a:r>
              <a:rPr lang="en-US" dirty="0" smtClean="0"/>
              <a:t>and/or </a:t>
            </a:r>
            <a:r>
              <a:rPr lang="en-US" i="1" dirty="0" smtClean="0">
                <a:solidFill>
                  <a:srgbClr val="0070C0"/>
                </a:solidFill>
              </a:rPr>
              <a:t>adhesion</a:t>
            </a:r>
            <a:r>
              <a:rPr lang="en-US" i="1" dirty="0" smtClean="0"/>
              <a:t> </a:t>
            </a:r>
            <a:r>
              <a:rPr lang="en-US" dirty="0" smtClean="0"/>
              <a:t>between joining elements (Type 1), or</a:t>
            </a:r>
          </a:p>
          <a:p>
            <a:pPr lvl="0">
              <a:buFont typeface="Wingdings" pitchFamily="2" charset="2"/>
              <a:buChar char="Ø"/>
            </a:pPr>
            <a:r>
              <a:rPr lang="en-US" dirty="0" smtClean="0"/>
              <a:t>Geometrical elastic or plastic locking of the joining elements (Type 2), or</a:t>
            </a:r>
          </a:p>
          <a:p>
            <a:pPr lvl="0">
              <a:buFont typeface="Wingdings" pitchFamily="2" charset="2"/>
              <a:buChar char="Ø"/>
            </a:pPr>
            <a:r>
              <a:rPr lang="en-US" dirty="0" smtClean="0"/>
              <a:t>Using special joining elements like wedges, nails, bolts, ..etc. (Type 3)</a:t>
            </a:r>
            <a:r>
              <a:rPr lang="en-US" dirty="0" smtClean="0">
                <a:solidFill>
                  <a:srgbClr val="0070C0"/>
                </a:solidFill>
              </a:rPr>
              <a:t>.(based on generating stresses (elastic or plastic type) between the joined elements)</a:t>
            </a:r>
            <a:endParaRPr lang="en-US" dirty="0">
              <a:solidFill>
                <a:srgbClr val="0070C0"/>
              </a:solidFill>
            </a:endParaRPr>
          </a:p>
        </p:txBody>
      </p:sp>
      <p:sp>
        <p:nvSpPr>
          <p:cNvPr id="12" name="Rectangle 11"/>
          <p:cNvSpPr/>
          <p:nvPr/>
        </p:nvSpPr>
        <p:spPr>
          <a:xfrm>
            <a:off x="357158" y="1071546"/>
            <a:ext cx="8143932" cy="646331"/>
          </a:xfrm>
          <a:prstGeom prst="rect">
            <a:avLst/>
          </a:prstGeom>
        </p:spPr>
        <p:txBody>
          <a:bodyPr wrap="square">
            <a:spAutoFit/>
          </a:bodyPr>
          <a:lstStyle/>
          <a:p>
            <a:r>
              <a:rPr lang="en-US" dirty="0" smtClean="0"/>
              <a:t>In general, joining components is usually classified as: </a:t>
            </a:r>
          </a:p>
          <a:p>
            <a:r>
              <a:rPr lang="en-US" b="1" dirty="0" smtClean="0">
                <a:solidFill>
                  <a:srgbClr val="FF0000"/>
                </a:solidFill>
              </a:rPr>
              <a:t>Permanent or </a:t>
            </a:r>
            <a:r>
              <a:rPr lang="en-US" b="1" dirty="0" smtClean="0">
                <a:solidFill>
                  <a:srgbClr val="0070C0"/>
                </a:solidFill>
              </a:rPr>
              <a:t>non-permanent</a:t>
            </a:r>
            <a:r>
              <a:rPr lang="en-US" b="1" dirty="0" smtClean="0">
                <a:solidFill>
                  <a:srgbClr val="FF0000"/>
                </a:solidFill>
              </a:rPr>
              <a:t> </a:t>
            </a:r>
            <a:r>
              <a:rPr lang="en-US" dirty="0" smtClean="0"/>
              <a:t>joining process</a:t>
            </a:r>
            <a:endParaRPr lang="en-US" dirty="0"/>
          </a:p>
        </p:txBody>
      </p:sp>
      <p:sp>
        <p:nvSpPr>
          <p:cNvPr id="13" name="Right Brace 12"/>
          <p:cNvSpPr/>
          <p:nvPr/>
        </p:nvSpPr>
        <p:spPr>
          <a:xfrm>
            <a:off x="5857884" y="2000240"/>
            <a:ext cx="428628" cy="857256"/>
          </a:xfrm>
          <a:prstGeom prst="rightBrace">
            <a:avLst>
              <a:gd name="adj1" fmla="val 4612"/>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6500826" y="2214554"/>
            <a:ext cx="1714512" cy="369332"/>
          </a:xfrm>
          <a:prstGeom prst="rect">
            <a:avLst/>
          </a:prstGeom>
          <a:noFill/>
        </p:spPr>
        <p:txBody>
          <a:bodyPr wrap="square" rtlCol="0">
            <a:spAutoFit/>
          </a:bodyPr>
          <a:lstStyle/>
          <a:p>
            <a:r>
              <a:rPr lang="en-US" b="1" dirty="0" smtClean="0">
                <a:solidFill>
                  <a:srgbClr val="C00000"/>
                </a:solidFill>
              </a:rPr>
              <a:t>PERMANENT</a:t>
            </a:r>
            <a:endParaRPr lang="en-US" b="1" dirty="0">
              <a:solidFill>
                <a:srgbClr val="C00000"/>
              </a:solidFill>
            </a:endParaRPr>
          </a:p>
        </p:txBody>
      </p:sp>
      <p:sp>
        <p:nvSpPr>
          <p:cNvPr id="15" name="Right Brace 14"/>
          <p:cNvSpPr/>
          <p:nvPr/>
        </p:nvSpPr>
        <p:spPr>
          <a:xfrm>
            <a:off x="5857884" y="2928934"/>
            <a:ext cx="428628" cy="500066"/>
          </a:xfrm>
          <a:prstGeom prst="rightBrace">
            <a:avLst>
              <a:gd name="adj1" fmla="val 4612"/>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6500826" y="2928934"/>
            <a:ext cx="1714512" cy="646331"/>
          </a:xfrm>
          <a:prstGeom prst="rect">
            <a:avLst/>
          </a:prstGeom>
          <a:noFill/>
        </p:spPr>
        <p:txBody>
          <a:bodyPr wrap="square" rtlCol="0">
            <a:spAutoFit/>
          </a:bodyPr>
          <a:lstStyle/>
          <a:p>
            <a:r>
              <a:rPr lang="en-US" b="1" dirty="0" smtClean="0">
                <a:solidFill>
                  <a:srgbClr val="0070C0"/>
                </a:solidFill>
              </a:rPr>
              <a:t>NON-PERMANENT</a:t>
            </a:r>
            <a:endParaRPr lang="en-US" b="1" dirty="0">
              <a:solidFill>
                <a:srgbClr val="0070C0"/>
              </a:solidFill>
            </a:endParaRPr>
          </a:p>
        </p:txBody>
      </p:sp>
      <p:graphicFrame>
        <p:nvGraphicFramePr>
          <p:cNvPr id="17" name="Table 16"/>
          <p:cNvGraphicFramePr>
            <a:graphicFrameLocks noGrp="1"/>
          </p:cNvGraphicFramePr>
          <p:nvPr/>
        </p:nvGraphicFramePr>
        <p:xfrm>
          <a:off x="571472" y="4000504"/>
          <a:ext cx="7643865" cy="2571769"/>
        </p:xfrm>
        <a:graphic>
          <a:graphicData uri="http://schemas.openxmlformats.org/drawingml/2006/table">
            <a:tbl>
              <a:tblPr/>
              <a:tblGrid>
                <a:gridCol w="2615635"/>
                <a:gridCol w="2386319"/>
                <a:gridCol w="2641911"/>
              </a:tblGrid>
              <a:tr h="285752">
                <a:tc>
                  <a:txBody>
                    <a:bodyPr/>
                    <a:lstStyle/>
                    <a:p>
                      <a:pPr marL="0" marR="0" algn="justLow" rtl="0">
                        <a:lnSpc>
                          <a:spcPct val="150000"/>
                        </a:lnSpc>
                        <a:spcBef>
                          <a:spcPts val="600"/>
                        </a:spcBef>
                        <a:spcAft>
                          <a:spcPts val="600"/>
                        </a:spcAft>
                        <a:tabLst>
                          <a:tab pos="2637155" algn="ctr"/>
                          <a:tab pos="5274310" algn="r"/>
                          <a:tab pos="457200" algn="l"/>
                        </a:tabLst>
                      </a:pPr>
                      <a:r>
                        <a:rPr lang="en-US" sz="1200" dirty="0">
                          <a:latin typeface="Arial"/>
                          <a:ea typeface="Batang"/>
                        </a:rPr>
                        <a:t>Joining technique</a:t>
                      </a:r>
                      <a:endParaRPr lang="en-US" sz="1800" dirty="0">
                        <a:latin typeface="Times New Roman"/>
                        <a:ea typeface="Batang"/>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justLow" rtl="0">
                        <a:lnSpc>
                          <a:spcPct val="150000"/>
                        </a:lnSpc>
                        <a:spcBef>
                          <a:spcPts val="600"/>
                        </a:spcBef>
                        <a:spcAft>
                          <a:spcPts val="600"/>
                        </a:spcAft>
                        <a:tabLst>
                          <a:tab pos="2637155" algn="ctr"/>
                          <a:tab pos="5274310" algn="r"/>
                          <a:tab pos="457200" algn="l"/>
                        </a:tabLst>
                      </a:pPr>
                      <a:r>
                        <a:rPr lang="en-US" sz="1200" b="1" dirty="0">
                          <a:solidFill>
                            <a:srgbClr val="C00000"/>
                          </a:solidFill>
                          <a:latin typeface="Arial"/>
                          <a:ea typeface="Batang"/>
                        </a:rPr>
                        <a:t>Permanent joining processes</a:t>
                      </a:r>
                      <a:endParaRPr lang="en-US" sz="1800" b="1" dirty="0">
                        <a:solidFill>
                          <a:srgbClr val="C00000"/>
                        </a:solidFill>
                        <a:latin typeface="Times New Roman"/>
                        <a:ea typeface="Batang"/>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justLow" rtl="0">
                        <a:lnSpc>
                          <a:spcPct val="150000"/>
                        </a:lnSpc>
                        <a:spcBef>
                          <a:spcPts val="600"/>
                        </a:spcBef>
                        <a:spcAft>
                          <a:spcPts val="600"/>
                        </a:spcAft>
                        <a:tabLst>
                          <a:tab pos="2637155" algn="ctr"/>
                          <a:tab pos="5274310" algn="r"/>
                          <a:tab pos="457200" algn="l"/>
                        </a:tabLst>
                      </a:pPr>
                      <a:r>
                        <a:rPr lang="en-US" sz="1200" b="1" dirty="0">
                          <a:solidFill>
                            <a:srgbClr val="0070C0"/>
                          </a:solidFill>
                          <a:latin typeface="Arial"/>
                          <a:ea typeface="Batang"/>
                        </a:rPr>
                        <a:t>Non-permanent joining processes</a:t>
                      </a:r>
                      <a:endParaRPr lang="en-US" sz="1800" b="1" dirty="0">
                        <a:solidFill>
                          <a:srgbClr val="0070C0"/>
                        </a:solidFill>
                        <a:latin typeface="Times New Roman"/>
                        <a:ea typeface="Batang"/>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r>
              <a:tr h="952507">
                <a:tc>
                  <a:txBody>
                    <a:bodyPr/>
                    <a:lstStyle/>
                    <a:p>
                      <a:pPr marL="0" marR="0" algn="justLow" rtl="0">
                        <a:lnSpc>
                          <a:spcPct val="150000"/>
                        </a:lnSpc>
                        <a:spcBef>
                          <a:spcPts val="600"/>
                        </a:spcBef>
                        <a:spcAft>
                          <a:spcPts val="600"/>
                        </a:spcAft>
                        <a:tabLst>
                          <a:tab pos="2637155" algn="ctr"/>
                          <a:tab pos="5274310" algn="r"/>
                          <a:tab pos="457200" algn="l"/>
                        </a:tabLst>
                      </a:pPr>
                      <a:r>
                        <a:rPr lang="en-US" sz="1200">
                          <a:latin typeface="Arial"/>
                          <a:ea typeface="Batang"/>
                        </a:rPr>
                        <a:t>Type 1 (Cohesion/Adhesion)</a:t>
                      </a:r>
                      <a:endParaRPr lang="en-US" sz="1800">
                        <a:latin typeface="Times New Roman"/>
                        <a:ea typeface="Batang"/>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Welding</a:t>
                      </a:r>
                      <a:endParaRPr lang="en-US" sz="180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Brazing</a:t>
                      </a:r>
                      <a:endParaRPr lang="en-US" sz="180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Soldering</a:t>
                      </a:r>
                      <a:endParaRPr lang="en-US" sz="180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Gluing (adhesive bonding)</a:t>
                      </a:r>
                      <a:endParaRPr lang="en-US" sz="1800">
                        <a:latin typeface="Times New Roman"/>
                        <a:ea typeface="Batang"/>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justLow" rtl="0">
                        <a:lnSpc>
                          <a:spcPct val="150000"/>
                        </a:lnSpc>
                        <a:spcBef>
                          <a:spcPts val="600"/>
                        </a:spcBef>
                        <a:spcAft>
                          <a:spcPts val="600"/>
                        </a:spcAft>
                        <a:tabLst>
                          <a:tab pos="2637155" algn="ctr"/>
                          <a:tab pos="5274310" algn="r"/>
                          <a:tab pos="457200" algn="l"/>
                        </a:tabLst>
                      </a:pPr>
                      <a:endParaRPr lang="en-US" sz="1200">
                        <a:latin typeface="Arial"/>
                        <a:ea typeface="Batang"/>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r>
              <a:tr h="381003">
                <a:tc>
                  <a:txBody>
                    <a:bodyPr/>
                    <a:lstStyle/>
                    <a:p>
                      <a:pPr marL="0" marR="0" algn="justLow" rtl="0">
                        <a:lnSpc>
                          <a:spcPct val="150000"/>
                        </a:lnSpc>
                        <a:spcBef>
                          <a:spcPts val="600"/>
                        </a:spcBef>
                        <a:spcAft>
                          <a:spcPts val="600"/>
                        </a:spcAft>
                        <a:tabLst>
                          <a:tab pos="2637155" algn="ctr"/>
                          <a:tab pos="5274310" algn="r"/>
                          <a:tab pos="457200" algn="l"/>
                        </a:tabLst>
                      </a:pPr>
                      <a:r>
                        <a:rPr lang="en-US" sz="1200">
                          <a:latin typeface="Arial"/>
                          <a:ea typeface="Batang"/>
                        </a:rPr>
                        <a:t>Type 2(Geometrical locking)</a:t>
                      </a:r>
                      <a:endParaRPr lang="en-US" sz="1800">
                        <a:latin typeface="Times New Roman"/>
                        <a:ea typeface="Batang"/>
                      </a:endParaRPr>
                    </a:p>
                  </a:txBody>
                  <a:tcPr marL="68580" marR="68580" marT="0" marB="0">
                    <a:lnL>
                      <a:noFill/>
                    </a:lnL>
                    <a:lnR>
                      <a:noFill/>
                    </a:lnR>
                    <a:lnT>
                      <a:noFill/>
                    </a:lnT>
                    <a:lnB>
                      <a:noFill/>
                    </a:lnB>
                  </a:tcPr>
                </a:tc>
                <a:tc>
                  <a:txBody>
                    <a:bodyPr/>
                    <a:lstStyle/>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Shrinkage (pressing)</a:t>
                      </a:r>
                      <a:endParaRPr lang="en-US" sz="180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Seaming.</a:t>
                      </a:r>
                      <a:endParaRPr lang="en-US" sz="1800">
                        <a:latin typeface="Times New Roman"/>
                        <a:ea typeface="Batang"/>
                      </a:endParaRPr>
                    </a:p>
                  </a:txBody>
                  <a:tcPr marL="68580" marR="68580" marT="0" marB="0">
                    <a:lnL>
                      <a:noFill/>
                    </a:lnL>
                    <a:lnR>
                      <a:noFill/>
                    </a:lnR>
                    <a:lnT>
                      <a:noFill/>
                    </a:lnT>
                    <a:lnB>
                      <a:noFill/>
                    </a:lnB>
                  </a:tcPr>
                </a:tc>
                <a:tc>
                  <a:txBody>
                    <a:bodyPr/>
                    <a:lstStyle/>
                    <a:p>
                      <a:pPr marL="0" marR="0" algn="justLow" rtl="0">
                        <a:lnSpc>
                          <a:spcPct val="150000"/>
                        </a:lnSpc>
                        <a:spcBef>
                          <a:spcPts val="600"/>
                        </a:spcBef>
                        <a:spcAft>
                          <a:spcPts val="600"/>
                        </a:spcAft>
                        <a:tabLst>
                          <a:tab pos="2637155" algn="ctr"/>
                          <a:tab pos="5274310" algn="r"/>
                          <a:tab pos="457200" algn="l"/>
                        </a:tabLst>
                      </a:pPr>
                      <a:endParaRPr lang="en-US" sz="1200" dirty="0">
                        <a:latin typeface="Arial"/>
                        <a:ea typeface="Batang"/>
                      </a:endParaRPr>
                    </a:p>
                  </a:txBody>
                  <a:tcPr marL="68580" marR="68580" marT="0" marB="0">
                    <a:lnL>
                      <a:noFill/>
                    </a:lnL>
                    <a:lnR>
                      <a:noFill/>
                    </a:lnR>
                    <a:lnT>
                      <a:noFill/>
                    </a:lnT>
                    <a:lnB>
                      <a:noFill/>
                    </a:lnB>
                  </a:tcPr>
                </a:tc>
              </a:tr>
              <a:tr h="952507">
                <a:tc>
                  <a:txBody>
                    <a:bodyPr/>
                    <a:lstStyle/>
                    <a:p>
                      <a:pPr marL="0" marR="0" algn="justLow" rtl="0">
                        <a:lnSpc>
                          <a:spcPct val="150000"/>
                        </a:lnSpc>
                        <a:spcBef>
                          <a:spcPts val="600"/>
                        </a:spcBef>
                        <a:spcAft>
                          <a:spcPts val="600"/>
                        </a:spcAft>
                        <a:tabLst>
                          <a:tab pos="2637155" algn="ctr"/>
                          <a:tab pos="5274310" algn="r"/>
                          <a:tab pos="457200" algn="l"/>
                        </a:tabLst>
                      </a:pPr>
                      <a:r>
                        <a:rPr lang="en-US" sz="1200">
                          <a:latin typeface="Arial"/>
                          <a:ea typeface="Batang"/>
                        </a:rPr>
                        <a:t>Type 3 (Special joining elements)</a:t>
                      </a:r>
                      <a:endParaRPr lang="en-US" sz="1800">
                        <a:latin typeface="Times New Roman"/>
                        <a:ea typeface="Batang"/>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Riveting</a:t>
                      </a:r>
                      <a:endParaRPr lang="en-US" sz="1800">
                        <a:latin typeface="Times New Roman"/>
                        <a:ea typeface="Batang"/>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342900" marR="0" lvl="0" indent="-342900" algn="justLow" rtl="0">
                        <a:spcBef>
                          <a:spcPts val="0"/>
                        </a:spcBef>
                        <a:spcAft>
                          <a:spcPts val="0"/>
                        </a:spcAft>
                        <a:buFont typeface="Symbol"/>
                        <a:buChar char=""/>
                        <a:tabLst>
                          <a:tab pos="2637155" algn="ctr"/>
                          <a:tab pos="5274310" algn="r"/>
                          <a:tab pos="-3675380" algn="l"/>
                        </a:tabLst>
                      </a:pPr>
                      <a:r>
                        <a:rPr lang="en-US" sz="1200" dirty="0">
                          <a:latin typeface="Arial"/>
                          <a:ea typeface="Batang"/>
                        </a:rPr>
                        <a:t>Bolts/screws</a:t>
                      </a:r>
                      <a:endParaRPr lang="en-US" sz="1800" dirty="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dirty="0">
                          <a:latin typeface="Arial"/>
                          <a:ea typeface="Batang"/>
                        </a:rPr>
                        <a:t>Wedges</a:t>
                      </a:r>
                      <a:endParaRPr lang="en-US" sz="1800" dirty="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dirty="0">
                          <a:latin typeface="Arial"/>
                          <a:ea typeface="Batang"/>
                        </a:rPr>
                        <a:t>Nails</a:t>
                      </a:r>
                      <a:endParaRPr lang="en-US" sz="1800" dirty="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dirty="0">
                          <a:latin typeface="Arial"/>
                          <a:ea typeface="Batang"/>
                        </a:rPr>
                        <a:t>Serge </a:t>
                      </a:r>
                      <a:r>
                        <a:rPr lang="en-US" sz="1200" dirty="0" err="1">
                          <a:latin typeface="Arial"/>
                          <a:ea typeface="Batang"/>
                        </a:rPr>
                        <a:t>circlips</a:t>
                      </a:r>
                      <a:r>
                        <a:rPr lang="en-US" sz="1200" dirty="0">
                          <a:latin typeface="Arial"/>
                          <a:ea typeface="Batang"/>
                        </a:rPr>
                        <a:t> </a:t>
                      </a:r>
                      <a:endParaRPr lang="en-US" sz="1800" dirty="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dirty="0">
                          <a:latin typeface="Arial"/>
                          <a:ea typeface="Batang"/>
                        </a:rPr>
                        <a:t>Etc.</a:t>
                      </a:r>
                      <a:endParaRPr lang="en-US" sz="1800" dirty="0">
                        <a:latin typeface="Times New Roman"/>
                        <a:ea typeface="Batang"/>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30</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a:t>
            </a:r>
          </a:p>
          <a:p>
            <a:pPr lvl="0">
              <a:spcBef>
                <a:spcPct val="0"/>
              </a:spcBef>
              <a:defRPr/>
            </a:pPr>
            <a:r>
              <a:rPr lang="en-US" sz="2000" b="1" dirty="0" smtClean="0">
                <a:solidFill>
                  <a:schemeClr val="tx1">
                    <a:tint val="75000"/>
                  </a:schemeClr>
                </a:solidFill>
              </a:rPr>
              <a:t>6.4.5 Friction weld</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04450" name="Text Box 2"/>
          <p:cNvSpPr txBox="1">
            <a:spLocks noChangeArrowheads="1"/>
          </p:cNvSpPr>
          <p:nvPr/>
        </p:nvSpPr>
        <p:spPr bwMode="auto">
          <a:xfrm>
            <a:off x="214282" y="1142984"/>
            <a:ext cx="3714776" cy="4429156"/>
          </a:xfrm>
          <a:prstGeom prst="rect">
            <a:avLst/>
          </a:prstGeom>
          <a:solidFill>
            <a:schemeClr val="bg1">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en-US" dirty="0" smtClean="0"/>
              <a:t> In friction welding, the  heat is provided using mechanical friction established by relative motion between the welded elements plus pressure. Welding process carried-out using the following steps:</a:t>
            </a:r>
          </a:p>
          <a:p>
            <a:pPr lvl="0">
              <a:buFont typeface="Wingdings" pitchFamily="2" charset="2"/>
              <a:buChar char="Ø"/>
            </a:pPr>
            <a:r>
              <a:rPr lang="en-US" dirty="0" smtClean="0"/>
              <a:t>The first rod is kept stationery, while the second is rotating and pressed toward the second rod.</a:t>
            </a:r>
          </a:p>
          <a:p>
            <a:pPr lvl="0">
              <a:buFont typeface="Wingdings" pitchFamily="2" charset="2"/>
              <a:buChar char="Ø"/>
            </a:pPr>
            <a:r>
              <a:rPr lang="en-US" dirty="0" smtClean="0"/>
              <a:t>When temperature rising up (fusion temperature), rotation stopped and pressure maintained or even increased until weld is completed.</a:t>
            </a:r>
            <a:endParaRPr lang="en-US" dirty="0"/>
          </a:p>
        </p:txBody>
      </p:sp>
      <p:grpSp>
        <p:nvGrpSpPr>
          <p:cNvPr id="115714" name="Group 2"/>
          <p:cNvGrpSpPr>
            <a:grpSpLocks/>
          </p:cNvGrpSpPr>
          <p:nvPr/>
        </p:nvGrpSpPr>
        <p:grpSpPr bwMode="auto">
          <a:xfrm>
            <a:off x="4041775" y="1371600"/>
            <a:ext cx="4173563" cy="2414590"/>
            <a:chOff x="3124" y="8100"/>
            <a:chExt cx="5155" cy="2723"/>
          </a:xfrm>
        </p:grpSpPr>
        <p:sp>
          <p:nvSpPr>
            <p:cNvPr id="115715" name="Rectangle 3"/>
            <p:cNvSpPr>
              <a:spLocks noChangeArrowheads="1"/>
            </p:cNvSpPr>
            <p:nvPr/>
          </p:nvSpPr>
          <p:spPr bwMode="auto">
            <a:xfrm>
              <a:off x="3779" y="9181"/>
              <a:ext cx="1620" cy="17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716" name="Rectangle 4"/>
            <p:cNvSpPr>
              <a:spLocks noChangeArrowheads="1"/>
            </p:cNvSpPr>
            <p:nvPr/>
          </p:nvSpPr>
          <p:spPr bwMode="auto">
            <a:xfrm>
              <a:off x="5399" y="9178"/>
              <a:ext cx="1620" cy="17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717" name="AutoShape 5"/>
            <p:cNvSpPr>
              <a:spLocks noChangeArrowheads="1"/>
            </p:cNvSpPr>
            <p:nvPr/>
          </p:nvSpPr>
          <p:spPr bwMode="auto">
            <a:xfrm>
              <a:off x="7033" y="9086"/>
              <a:ext cx="360" cy="360"/>
            </a:xfrm>
            <a:prstGeom prst="leftArrow">
              <a:avLst>
                <a:gd name="adj1" fmla="val 50000"/>
                <a:gd name="adj2" fmla="val 25000"/>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718" name="AutoShape 6"/>
            <p:cNvSpPr>
              <a:spLocks noChangeArrowheads="1"/>
            </p:cNvSpPr>
            <p:nvPr/>
          </p:nvSpPr>
          <p:spPr bwMode="auto">
            <a:xfrm flipH="1">
              <a:off x="3406" y="9079"/>
              <a:ext cx="360" cy="360"/>
            </a:xfrm>
            <a:prstGeom prst="leftArrow">
              <a:avLst>
                <a:gd name="adj1" fmla="val 50000"/>
                <a:gd name="adj2" fmla="val 25000"/>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115719" name="Group 7"/>
            <p:cNvGrpSpPr>
              <a:grpSpLocks/>
            </p:cNvGrpSpPr>
            <p:nvPr/>
          </p:nvGrpSpPr>
          <p:grpSpPr bwMode="auto">
            <a:xfrm>
              <a:off x="4139" y="8100"/>
              <a:ext cx="2520" cy="527"/>
              <a:chOff x="6659" y="9360"/>
              <a:chExt cx="2520" cy="1067"/>
            </a:xfrm>
          </p:grpSpPr>
          <p:sp>
            <p:nvSpPr>
              <p:cNvPr id="115720" name="Freeform 8"/>
              <p:cNvSpPr>
                <a:spLocks/>
              </p:cNvSpPr>
              <p:nvPr/>
            </p:nvSpPr>
            <p:spPr bwMode="auto">
              <a:xfrm>
                <a:off x="6659" y="9527"/>
                <a:ext cx="1260" cy="900"/>
              </a:xfrm>
              <a:custGeom>
                <a:avLst/>
                <a:gdLst/>
                <a:ahLst/>
                <a:cxnLst>
                  <a:cxn ang="0">
                    <a:pos x="0" y="900"/>
                  </a:cxn>
                  <a:cxn ang="0">
                    <a:pos x="0" y="0"/>
                  </a:cxn>
                  <a:cxn ang="0">
                    <a:pos x="900" y="0"/>
                  </a:cxn>
                </a:cxnLst>
                <a:rect l="0" t="0" r="r" b="b"/>
                <a:pathLst>
                  <a:path w="900" h="900">
                    <a:moveTo>
                      <a:pt x="0" y="900"/>
                    </a:moveTo>
                    <a:lnTo>
                      <a:pt x="0" y="0"/>
                    </a:lnTo>
                    <a:lnTo>
                      <a:pt x="90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21" name="Freeform 9"/>
              <p:cNvSpPr>
                <a:spLocks/>
              </p:cNvSpPr>
              <p:nvPr/>
            </p:nvSpPr>
            <p:spPr bwMode="auto">
              <a:xfrm flipH="1">
                <a:off x="8099" y="9527"/>
                <a:ext cx="1080" cy="900"/>
              </a:xfrm>
              <a:custGeom>
                <a:avLst/>
                <a:gdLst/>
                <a:ahLst/>
                <a:cxnLst>
                  <a:cxn ang="0">
                    <a:pos x="0" y="900"/>
                  </a:cxn>
                  <a:cxn ang="0">
                    <a:pos x="0" y="0"/>
                  </a:cxn>
                  <a:cxn ang="0">
                    <a:pos x="900" y="0"/>
                  </a:cxn>
                </a:cxnLst>
                <a:rect l="0" t="0" r="r" b="b"/>
                <a:pathLst>
                  <a:path w="900" h="900">
                    <a:moveTo>
                      <a:pt x="0" y="900"/>
                    </a:moveTo>
                    <a:lnTo>
                      <a:pt x="0" y="0"/>
                    </a:lnTo>
                    <a:lnTo>
                      <a:pt x="90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22" name="Line 10"/>
              <p:cNvSpPr>
                <a:spLocks noChangeShapeType="1"/>
              </p:cNvSpPr>
              <p:nvPr/>
            </p:nvSpPr>
            <p:spPr bwMode="auto">
              <a:xfrm>
                <a:off x="7919" y="9360"/>
                <a:ext cx="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23" name="Line 11"/>
              <p:cNvSpPr>
                <a:spLocks noChangeShapeType="1"/>
              </p:cNvSpPr>
              <p:nvPr/>
            </p:nvSpPr>
            <p:spPr bwMode="auto">
              <a:xfrm>
                <a:off x="8081" y="9360"/>
                <a:ext cx="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5724" name="Text Box 12"/>
            <p:cNvSpPr txBox="1">
              <a:spLocks noChangeArrowheads="1"/>
            </p:cNvSpPr>
            <p:nvPr/>
          </p:nvSpPr>
          <p:spPr bwMode="auto">
            <a:xfrm>
              <a:off x="4679" y="8843"/>
              <a:ext cx="72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1" u="none" strike="noStrike" cap="none" normalizeH="0" baseline="0" smtClean="0">
                  <a:ln>
                    <a:noFill/>
                  </a:ln>
                  <a:solidFill>
                    <a:schemeClr val="tx1"/>
                  </a:solidFill>
                  <a:effectLst/>
                  <a:latin typeface="Times New Roman" pitchFamily="18" charset="0"/>
                  <a:ea typeface="Batang" charset="-127"/>
                  <a:cs typeface="Arial" pitchFamily="34" charset="0"/>
                </a:rPr>
                <a:t> Rod 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725" name="Text Box 13"/>
            <p:cNvSpPr txBox="1">
              <a:spLocks noChangeArrowheads="1"/>
            </p:cNvSpPr>
            <p:nvPr/>
          </p:nvSpPr>
          <p:spPr bwMode="auto">
            <a:xfrm>
              <a:off x="5444" y="8827"/>
              <a:ext cx="72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1" u="none" strike="noStrike" cap="none" normalizeH="0" baseline="0" smtClean="0">
                  <a:ln>
                    <a:noFill/>
                  </a:ln>
                  <a:solidFill>
                    <a:schemeClr val="tx1"/>
                  </a:solidFill>
                  <a:effectLst/>
                  <a:latin typeface="Times New Roman" pitchFamily="18" charset="0"/>
                  <a:ea typeface="Batang" charset="-127"/>
                  <a:cs typeface="Arial" pitchFamily="34" charset="0"/>
                </a:rPr>
                <a:t>Rod B</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726" name="Text Box 14"/>
            <p:cNvSpPr txBox="1">
              <a:spLocks noChangeArrowheads="1"/>
            </p:cNvSpPr>
            <p:nvPr/>
          </p:nvSpPr>
          <p:spPr bwMode="auto">
            <a:xfrm>
              <a:off x="7379" y="8797"/>
              <a:ext cx="90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smtClean="0">
                  <a:ln>
                    <a:noFill/>
                  </a:ln>
                  <a:solidFill>
                    <a:schemeClr val="tx1"/>
                  </a:solidFill>
                  <a:effectLst/>
                  <a:latin typeface="Arial" pitchFamily="34" charset="0"/>
                  <a:ea typeface="Batang" charset="-127"/>
                  <a:cs typeface="Arial" pitchFamily="34" charset="0"/>
                </a:rPr>
                <a:t>Pressure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727" name="Text Box 15"/>
            <p:cNvSpPr txBox="1">
              <a:spLocks noChangeArrowheads="1"/>
            </p:cNvSpPr>
            <p:nvPr/>
          </p:nvSpPr>
          <p:spPr bwMode="auto">
            <a:xfrm>
              <a:off x="3124" y="8765"/>
              <a:ext cx="90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smtClean="0">
                  <a:ln>
                    <a:noFill/>
                  </a:ln>
                  <a:solidFill>
                    <a:schemeClr val="tx1"/>
                  </a:solidFill>
                  <a:effectLst/>
                  <a:latin typeface="Arial" pitchFamily="34" charset="0"/>
                  <a:ea typeface="Batang" charset="-127"/>
                  <a:cs typeface="Arial" pitchFamily="34" charset="0"/>
                </a:rPr>
                <a:t>Pressure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728" name="Line 16"/>
            <p:cNvSpPr>
              <a:spLocks noChangeShapeType="1"/>
            </p:cNvSpPr>
            <p:nvPr/>
          </p:nvSpPr>
          <p:spPr bwMode="auto">
            <a:xfrm>
              <a:off x="3239" y="9255"/>
              <a:ext cx="4680" cy="0"/>
            </a:xfrm>
            <a:prstGeom prst="line">
              <a:avLst/>
            </a:prstGeom>
            <a:noFill/>
            <a:ln w="9525">
              <a:solidFill>
                <a:srgbClr val="000000"/>
              </a:solidFill>
              <a:prstDash val="lgDashDot"/>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15729" name="Group 17"/>
            <p:cNvGrpSpPr>
              <a:grpSpLocks/>
            </p:cNvGrpSpPr>
            <p:nvPr/>
          </p:nvGrpSpPr>
          <p:grpSpPr bwMode="auto">
            <a:xfrm>
              <a:off x="3779" y="10039"/>
              <a:ext cx="3227" cy="392"/>
              <a:chOff x="3959" y="12677"/>
              <a:chExt cx="3227" cy="392"/>
            </a:xfrm>
          </p:grpSpPr>
          <p:sp>
            <p:nvSpPr>
              <p:cNvPr id="115730" name="Freeform 18"/>
              <p:cNvSpPr>
                <a:spLocks/>
              </p:cNvSpPr>
              <p:nvPr/>
            </p:nvSpPr>
            <p:spPr bwMode="auto">
              <a:xfrm>
                <a:off x="3959" y="12677"/>
                <a:ext cx="1613" cy="391"/>
              </a:xfrm>
              <a:custGeom>
                <a:avLst/>
                <a:gdLst/>
                <a:ahLst/>
                <a:cxnLst>
                  <a:cxn ang="0">
                    <a:pos x="0" y="103"/>
                  </a:cxn>
                  <a:cxn ang="0">
                    <a:pos x="1260" y="103"/>
                  </a:cxn>
                  <a:cxn ang="0">
                    <a:pos x="1438" y="14"/>
                  </a:cxn>
                  <a:cxn ang="0">
                    <a:pos x="1613" y="0"/>
                  </a:cxn>
                  <a:cxn ang="0">
                    <a:pos x="1613" y="391"/>
                  </a:cxn>
                  <a:cxn ang="0">
                    <a:pos x="1451" y="364"/>
                  </a:cxn>
                  <a:cxn ang="0">
                    <a:pos x="1260" y="283"/>
                  </a:cxn>
                  <a:cxn ang="0">
                    <a:pos x="0" y="283"/>
                  </a:cxn>
                  <a:cxn ang="0">
                    <a:pos x="0" y="103"/>
                  </a:cxn>
                </a:cxnLst>
                <a:rect l="0" t="0" r="r" b="b"/>
                <a:pathLst>
                  <a:path w="1613" h="391">
                    <a:moveTo>
                      <a:pt x="0" y="103"/>
                    </a:moveTo>
                    <a:lnTo>
                      <a:pt x="1260" y="103"/>
                    </a:lnTo>
                    <a:lnTo>
                      <a:pt x="1438" y="14"/>
                    </a:lnTo>
                    <a:lnTo>
                      <a:pt x="1613" y="0"/>
                    </a:lnTo>
                    <a:lnTo>
                      <a:pt x="1613" y="391"/>
                    </a:lnTo>
                    <a:lnTo>
                      <a:pt x="1451" y="364"/>
                    </a:lnTo>
                    <a:lnTo>
                      <a:pt x="1260" y="283"/>
                    </a:lnTo>
                    <a:lnTo>
                      <a:pt x="0" y="283"/>
                    </a:lnTo>
                    <a:lnTo>
                      <a:pt x="0" y="103"/>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31" name="Freeform 19"/>
              <p:cNvSpPr>
                <a:spLocks/>
              </p:cNvSpPr>
              <p:nvPr/>
            </p:nvSpPr>
            <p:spPr bwMode="auto">
              <a:xfrm flipH="1">
                <a:off x="5573" y="12678"/>
                <a:ext cx="1613" cy="391"/>
              </a:xfrm>
              <a:custGeom>
                <a:avLst/>
                <a:gdLst/>
                <a:ahLst/>
                <a:cxnLst>
                  <a:cxn ang="0">
                    <a:pos x="0" y="103"/>
                  </a:cxn>
                  <a:cxn ang="0">
                    <a:pos x="1260" y="103"/>
                  </a:cxn>
                  <a:cxn ang="0">
                    <a:pos x="1438" y="14"/>
                  </a:cxn>
                  <a:cxn ang="0">
                    <a:pos x="1613" y="0"/>
                  </a:cxn>
                  <a:cxn ang="0">
                    <a:pos x="1613" y="391"/>
                  </a:cxn>
                  <a:cxn ang="0">
                    <a:pos x="1451" y="364"/>
                  </a:cxn>
                  <a:cxn ang="0">
                    <a:pos x="1260" y="283"/>
                  </a:cxn>
                  <a:cxn ang="0">
                    <a:pos x="0" y="283"/>
                  </a:cxn>
                  <a:cxn ang="0">
                    <a:pos x="0" y="103"/>
                  </a:cxn>
                </a:cxnLst>
                <a:rect l="0" t="0" r="r" b="b"/>
                <a:pathLst>
                  <a:path w="1613" h="391">
                    <a:moveTo>
                      <a:pt x="0" y="103"/>
                    </a:moveTo>
                    <a:lnTo>
                      <a:pt x="1260" y="103"/>
                    </a:lnTo>
                    <a:lnTo>
                      <a:pt x="1438" y="14"/>
                    </a:lnTo>
                    <a:lnTo>
                      <a:pt x="1613" y="0"/>
                    </a:lnTo>
                    <a:lnTo>
                      <a:pt x="1613" y="391"/>
                    </a:lnTo>
                    <a:lnTo>
                      <a:pt x="1451" y="364"/>
                    </a:lnTo>
                    <a:lnTo>
                      <a:pt x="1260" y="283"/>
                    </a:lnTo>
                    <a:lnTo>
                      <a:pt x="0" y="283"/>
                    </a:lnTo>
                    <a:lnTo>
                      <a:pt x="0" y="103"/>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5732" name="Text Box 20"/>
            <p:cNvSpPr txBox="1">
              <a:spLocks noChangeArrowheads="1"/>
            </p:cNvSpPr>
            <p:nvPr/>
          </p:nvSpPr>
          <p:spPr bwMode="auto">
            <a:xfrm>
              <a:off x="4319" y="10463"/>
              <a:ext cx="3240" cy="36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dirty="0" smtClean="0">
                  <a:ln>
                    <a:noFill/>
                  </a:ln>
                  <a:solidFill>
                    <a:schemeClr val="tx1"/>
                  </a:solidFill>
                  <a:effectLst/>
                  <a:latin typeface="Arial" pitchFamily="34" charset="0"/>
                  <a:ea typeface="Batang" charset="-127"/>
                  <a:cs typeface="Arial" pitchFamily="34" charset="0"/>
                </a:rPr>
                <a:t> Friction rod welding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5733" name="Freeform 21"/>
            <p:cNvSpPr>
              <a:spLocks/>
            </p:cNvSpPr>
            <p:nvPr/>
          </p:nvSpPr>
          <p:spPr bwMode="auto">
            <a:xfrm>
              <a:off x="6119" y="8805"/>
              <a:ext cx="360" cy="383"/>
            </a:xfrm>
            <a:custGeom>
              <a:avLst/>
              <a:gdLst/>
              <a:ahLst/>
              <a:cxnLst>
                <a:cxn ang="0">
                  <a:pos x="360" y="0"/>
                </a:cxn>
                <a:cxn ang="0">
                  <a:pos x="180" y="0"/>
                </a:cxn>
                <a:cxn ang="0">
                  <a:pos x="180" y="180"/>
                </a:cxn>
                <a:cxn ang="0">
                  <a:pos x="0" y="180"/>
                </a:cxn>
                <a:cxn ang="0">
                  <a:pos x="0" y="360"/>
                </a:cxn>
                <a:cxn ang="0">
                  <a:pos x="360" y="360"/>
                </a:cxn>
                <a:cxn ang="0">
                  <a:pos x="360" y="0"/>
                </a:cxn>
              </a:cxnLst>
              <a:rect l="0" t="0" r="r" b="b"/>
              <a:pathLst>
                <a:path w="360" h="360">
                  <a:moveTo>
                    <a:pt x="360" y="0"/>
                  </a:moveTo>
                  <a:lnTo>
                    <a:pt x="180" y="0"/>
                  </a:lnTo>
                  <a:lnTo>
                    <a:pt x="180" y="180"/>
                  </a:lnTo>
                  <a:lnTo>
                    <a:pt x="0" y="180"/>
                  </a:lnTo>
                  <a:lnTo>
                    <a:pt x="0" y="360"/>
                  </a:lnTo>
                  <a:lnTo>
                    <a:pt x="360" y="360"/>
                  </a:lnTo>
                  <a:lnTo>
                    <a:pt x="360" y="0"/>
                  </a:lnTo>
                  <a:close/>
                </a:path>
              </a:pathLst>
            </a:custGeom>
            <a:solidFill>
              <a:srgbClr val="969696"/>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34" name="Freeform 22"/>
            <p:cNvSpPr>
              <a:spLocks/>
            </p:cNvSpPr>
            <p:nvPr/>
          </p:nvSpPr>
          <p:spPr bwMode="auto">
            <a:xfrm flipV="1">
              <a:off x="6119" y="9382"/>
              <a:ext cx="360" cy="383"/>
            </a:xfrm>
            <a:custGeom>
              <a:avLst/>
              <a:gdLst/>
              <a:ahLst/>
              <a:cxnLst>
                <a:cxn ang="0">
                  <a:pos x="360" y="0"/>
                </a:cxn>
                <a:cxn ang="0">
                  <a:pos x="180" y="0"/>
                </a:cxn>
                <a:cxn ang="0">
                  <a:pos x="180" y="180"/>
                </a:cxn>
                <a:cxn ang="0">
                  <a:pos x="0" y="180"/>
                </a:cxn>
                <a:cxn ang="0">
                  <a:pos x="0" y="360"/>
                </a:cxn>
                <a:cxn ang="0">
                  <a:pos x="360" y="360"/>
                </a:cxn>
                <a:cxn ang="0">
                  <a:pos x="360" y="0"/>
                </a:cxn>
              </a:cxnLst>
              <a:rect l="0" t="0" r="r" b="b"/>
              <a:pathLst>
                <a:path w="360" h="360">
                  <a:moveTo>
                    <a:pt x="360" y="0"/>
                  </a:moveTo>
                  <a:lnTo>
                    <a:pt x="180" y="0"/>
                  </a:lnTo>
                  <a:lnTo>
                    <a:pt x="180" y="180"/>
                  </a:lnTo>
                  <a:lnTo>
                    <a:pt x="0" y="180"/>
                  </a:lnTo>
                  <a:lnTo>
                    <a:pt x="0" y="360"/>
                  </a:lnTo>
                  <a:lnTo>
                    <a:pt x="360" y="360"/>
                  </a:lnTo>
                  <a:lnTo>
                    <a:pt x="360" y="0"/>
                  </a:lnTo>
                  <a:close/>
                </a:path>
              </a:pathLst>
            </a:custGeom>
            <a:solidFill>
              <a:srgbClr val="969696"/>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35" name="Freeform 23"/>
            <p:cNvSpPr>
              <a:spLocks/>
            </p:cNvSpPr>
            <p:nvPr/>
          </p:nvSpPr>
          <p:spPr bwMode="auto">
            <a:xfrm flipH="1">
              <a:off x="4319" y="8790"/>
              <a:ext cx="360" cy="383"/>
            </a:xfrm>
            <a:custGeom>
              <a:avLst/>
              <a:gdLst/>
              <a:ahLst/>
              <a:cxnLst>
                <a:cxn ang="0">
                  <a:pos x="360" y="0"/>
                </a:cxn>
                <a:cxn ang="0">
                  <a:pos x="180" y="0"/>
                </a:cxn>
                <a:cxn ang="0">
                  <a:pos x="180" y="180"/>
                </a:cxn>
                <a:cxn ang="0">
                  <a:pos x="0" y="180"/>
                </a:cxn>
                <a:cxn ang="0">
                  <a:pos x="0" y="360"/>
                </a:cxn>
                <a:cxn ang="0">
                  <a:pos x="360" y="360"/>
                </a:cxn>
                <a:cxn ang="0">
                  <a:pos x="360" y="0"/>
                </a:cxn>
              </a:cxnLst>
              <a:rect l="0" t="0" r="r" b="b"/>
              <a:pathLst>
                <a:path w="360" h="360">
                  <a:moveTo>
                    <a:pt x="360" y="0"/>
                  </a:moveTo>
                  <a:lnTo>
                    <a:pt x="180" y="0"/>
                  </a:lnTo>
                  <a:lnTo>
                    <a:pt x="180" y="180"/>
                  </a:lnTo>
                  <a:lnTo>
                    <a:pt x="0" y="180"/>
                  </a:lnTo>
                  <a:lnTo>
                    <a:pt x="0" y="360"/>
                  </a:lnTo>
                  <a:lnTo>
                    <a:pt x="360" y="360"/>
                  </a:lnTo>
                  <a:lnTo>
                    <a:pt x="360" y="0"/>
                  </a:lnTo>
                  <a:close/>
                </a:path>
              </a:pathLst>
            </a:custGeom>
            <a:solidFill>
              <a:srgbClr val="969696"/>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36" name="Freeform 24"/>
            <p:cNvSpPr>
              <a:spLocks/>
            </p:cNvSpPr>
            <p:nvPr/>
          </p:nvSpPr>
          <p:spPr bwMode="auto">
            <a:xfrm flipH="1" flipV="1">
              <a:off x="4319" y="9367"/>
              <a:ext cx="360" cy="383"/>
            </a:xfrm>
            <a:custGeom>
              <a:avLst/>
              <a:gdLst/>
              <a:ahLst/>
              <a:cxnLst>
                <a:cxn ang="0">
                  <a:pos x="360" y="0"/>
                </a:cxn>
                <a:cxn ang="0">
                  <a:pos x="180" y="0"/>
                </a:cxn>
                <a:cxn ang="0">
                  <a:pos x="180" y="180"/>
                </a:cxn>
                <a:cxn ang="0">
                  <a:pos x="0" y="180"/>
                </a:cxn>
                <a:cxn ang="0">
                  <a:pos x="0" y="360"/>
                </a:cxn>
                <a:cxn ang="0">
                  <a:pos x="360" y="360"/>
                </a:cxn>
                <a:cxn ang="0">
                  <a:pos x="360" y="0"/>
                </a:cxn>
              </a:cxnLst>
              <a:rect l="0" t="0" r="r" b="b"/>
              <a:pathLst>
                <a:path w="360" h="360">
                  <a:moveTo>
                    <a:pt x="360" y="0"/>
                  </a:moveTo>
                  <a:lnTo>
                    <a:pt x="180" y="0"/>
                  </a:lnTo>
                  <a:lnTo>
                    <a:pt x="180" y="180"/>
                  </a:lnTo>
                  <a:lnTo>
                    <a:pt x="0" y="180"/>
                  </a:lnTo>
                  <a:lnTo>
                    <a:pt x="0" y="360"/>
                  </a:lnTo>
                  <a:lnTo>
                    <a:pt x="360" y="360"/>
                  </a:lnTo>
                  <a:lnTo>
                    <a:pt x="360" y="0"/>
                  </a:lnTo>
                  <a:close/>
                </a:path>
              </a:pathLst>
            </a:custGeom>
            <a:solidFill>
              <a:srgbClr val="969696"/>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37" name="Rectangle 25"/>
            <p:cNvSpPr>
              <a:spLocks noChangeArrowheads="1"/>
            </p:cNvSpPr>
            <p:nvPr/>
          </p:nvSpPr>
          <p:spPr bwMode="auto">
            <a:xfrm>
              <a:off x="3959" y="8637"/>
              <a:ext cx="360" cy="12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738" name="AutoShape 26"/>
            <p:cNvSpPr>
              <a:spLocks noChangeArrowheads="1"/>
            </p:cNvSpPr>
            <p:nvPr/>
          </p:nvSpPr>
          <p:spPr bwMode="auto">
            <a:xfrm>
              <a:off x="6659" y="8437"/>
              <a:ext cx="360" cy="900"/>
            </a:xfrm>
            <a:prstGeom prst="curvedDownArrow">
              <a:avLst>
                <a:gd name="adj1" fmla="val 28231"/>
                <a:gd name="adj2" fmla="val 48231"/>
                <a:gd name="adj3" fmla="val 9008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739" name="Rectangle 27"/>
            <p:cNvSpPr>
              <a:spLocks noChangeArrowheads="1"/>
            </p:cNvSpPr>
            <p:nvPr/>
          </p:nvSpPr>
          <p:spPr bwMode="auto">
            <a:xfrm>
              <a:off x="6479" y="8637"/>
              <a:ext cx="360" cy="12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740" name="Text Box 28"/>
            <p:cNvSpPr txBox="1">
              <a:spLocks noChangeArrowheads="1"/>
            </p:cNvSpPr>
            <p:nvPr/>
          </p:nvSpPr>
          <p:spPr bwMode="auto">
            <a:xfrm>
              <a:off x="7019" y="8437"/>
              <a:ext cx="90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smtClean="0">
                  <a:ln>
                    <a:noFill/>
                  </a:ln>
                  <a:solidFill>
                    <a:schemeClr val="tx1"/>
                  </a:solidFill>
                  <a:effectLst/>
                  <a:latin typeface="Arial" pitchFamily="34" charset="0"/>
                  <a:ea typeface="Batang" charset="-127"/>
                  <a:cs typeface="Arial" pitchFamily="34" charset="0"/>
                </a:rPr>
                <a:t>Rotation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741" name="Text Box 29"/>
            <p:cNvSpPr txBox="1">
              <a:spLocks noChangeArrowheads="1"/>
            </p:cNvSpPr>
            <p:nvPr/>
          </p:nvSpPr>
          <p:spPr bwMode="auto">
            <a:xfrm>
              <a:off x="4859" y="8257"/>
              <a:ext cx="126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1" i="0" u="none" strike="noStrike" cap="none" normalizeH="0" baseline="0" smtClean="0">
                  <a:ln>
                    <a:noFill/>
                  </a:ln>
                  <a:solidFill>
                    <a:schemeClr val="tx1"/>
                  </a:solidFill>
                  <a:effectLst/>
                  <a:latin typeface="Times New Roman" pitchFamily="18" charset="0"/>
                  <a:ea typeface="Batang" charset="-127"/>
                  <a:cs typeface="Arial" pitchFamily="34" charset="0"/>
                </a:rPr>
                <a:t>Two chucks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742" name="Line 30"/>
            <p:cNvSpPr>
              <a:spLocks noChangeShapeType="1"/>
            </p:cNvSpPr>
            <p:nvPr/>
          </p:nvSpPr>
          <p:spPr bwMode="auto">
            <a:xfrm flipH="1">
              <a:off x="4499" y="8617"/>
              <a:ext cx="900" cy="180"/>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115743" name="Line 31"/>
            <p:cNvSpPr>
              <a:spLocks noChangeShapeType="1"/>
            </p:cNvSpPr>
            <p:nvPr/>
          </p:nvSpPr>
          <p:spPr bwMode="auto">
            <a:xfrm>
              <a:off x="5399" y="8617"/>
              <a:ext cx="900" cy="180"/>
            </a:xfrm>
            <a:prstGeom prst="line">
              <a:avLst/>
            </a:prstGeom>
            <a:noFill/>
            <a:ln w="9525">
              <a:solidFill>
                <a:srgbClr val="000000"/>
              </a:solidFill>
              <a:round/>
              <a:headEnd type="diamond" w="sm" len="sm"/>
              <a:tailEnd type="stealth" w="sm" len="lg"/>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31</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a:t>
            </a:r>
          </a:p>
          <a:p>
            <a:pPr lvl="0">
              <a:spcBef>
                <a:spcPct val="0"/>
              </a:spcBef>
              <a:defRPr/>
            </a:pPr>
            <a:r>
              <a:rPr lang="en-US" sz="2000" b="1" dirty="0" smtClean="0">
                <a:solidFill>
                  <a:schemeClr val="tx1">
                    <a:tint val="75000"/>
                  </a:schemeClr>
                </a:solidFill>
              </a:rPr>
              <a:t>6.4.5 Friction weld</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grpSp>
        <p:nvGrpSpPr>
          <p:cNvPr id="2" name="Group 2"/>
          <p:cNvGrpSpPr>
            <a:grpSpLocks/>
          </p:cNvGrpSpPr>
          <p:nvPr/>
        </p:nvGrpSpPr>
        <p:grpSpPr bwMode="auto">
          <a:xfrm>
            <a:off x="4071934" y="642918"/>
            <a:ext cx="4173563" cy="2414590"/>
            <a:chOff x="3124" y="8100"/>
            <a:chExt cx="5155" cy="2723"/>
          </a:xfrm>
        </p:grpSpPr>
        <p:sp>
          <p:nvSpPr>
            <p:cNvPr id="115715" name="Rectangle 3"/>
            <p:cNvSpPr>
              <a:spLocks noChangeArrowheads="1"/>
            </p:cNvSpPr>
            <p:nvPr/>
          </p:nvSpPr>
          <p:spPr bwMode="auto">
            <a:xfrm>
              <a:off x="3779" y="9181"/>
              <a:ext cx="1620" cy="17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716" name="Rectangle 4"/>
            <p:cNvSpPr>
              <a:spLocks noChangeArrowheads="1"/>
            </p:cNvSpPr>
            <p:nvPr/>
          </p:nvSpPr>
          <p:spPr bwMode="auto">
            <a:xfrm>
              <a:off x="5399" y="9178"/>
              <a:ext cx="1620" cy="17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717" name="AutoShape 5"/>
            <p:cNvSpPr>
              <a:spLocks noChangeArrowheads="1"/>
            </p:cNvSpPr>
            <p:nvPr/>
          </p:nvSpPr>
          <p:spPr bwMode="auto">
            <a:xfrm>
              <a:off x="7033" y="9086"/>
              <a:ext cx="360" cy="360"/>
            </a:xfrm>
            <a:prstGeom prst="leftArrow">
              <a:avLst>
                <a:gd name="adj1" fmla="val 50000"/>
                <a:gd name="adj2" fmla="val 25000"/>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718" name="AutoShape 6"/>
            <p:cNvSpPr>
              <a:spLocks noChangeArrowheads="1"/>
            </p:cNvSpPr>
            <p:nvPr/>
          </p:nvSpPr>
          <p:spPr bwMode="auto">
            <a:xfrm flipH="1">
              <a:off x="3406" y="9079"/>
              <a:ext cx="360" cy="360"/>
            </a:xfrm>
            <a:prstGeom prst="leftArrow">
              <a:avLst>
                <a:gd name="adj1" fmla="val 50000"/>
                <a:gd name="adj2" fmla="val 25000"/>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3" name="Group 7"/>
            <p:cNvGrpSpPr>
              <a:grpSpLocks/>
            </p:cNvGrpSpPr>
            <p:nvPr/>
          </p:nvGrpSpPr>
          <p:grpSpPr bwMode="auto">
            <a:xfrm>
              <a:off x="4139" y="8100"/>
              <a:ext cx="2520" cy="527"/>
              <a:chOff x="6659" y="9360"/>
              <a:chExt cx="2520" cy="1067"/>
            </a:xfrm>
          </p:grpSpPr>
          <p:sp>
            <p:nvSpPr>
              <p:cNvPr id="115720" name="Freeform 8"/>
              <p:cNvSpPr>
                <a:spLocks/>
              </p:cNvSpPr>
              <p:nvPr/>
            </p:nvSpPr>
            <p:spPr bwMode="auto">
              <a:xfrm>
                <a:off x="6659" y="9527"/>
                <a:ext cx="1260" cy="900"/>
              </a:xfrm>
              <a:custGeom>
                <a:avLst/>
                <a:gdLst/>
                <a:ahLst/>
                <a:cxnLst>
                  <a:cxn ang="0">
                    <a:pos x="0" y="900"/>
                  </a:cxn>
                  <a:cxn ang="0">
                    <a:pos x="0" y="0"/>
                  </a:cxn>
                  <a:cxn ang="0">
                    <a:pos x="900" y="0"/>
                  </a:cxn>
                </a:cxnLst>
                <a:rect l="0" t="0" r="r" b="b"/>
                <a:pathLst>
                  <a:path w="900" h="900">
                    <a:moveTo>
                      <a:pt x="0" y="900"/>
                    </a:moveTo>
                    <a:lnTo>
                      <a:pt x="0" y="0"/>
                    </a:lnTo>
                    <a:lnTo>
                      <a:pt x="90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21" name="Freeform 9"/>
              <p:cNvSpPr>
                <a:spLocks/>
              </p:cNvSpPr>
              <p:nvPr/>
            </p:nvSpPr>
            <p:spPr bwMode="auto">
              <a:xfrm flipH="1">
                <a:off x="8099" y="9527"/>
                <a:ext cx="1080" cy="900"/>
              </a:xfrm>
              <a:custGeom>
                <a:avLst/>
                <a:gdLst/>
                <a:ahLst/>
                <a:cxnLst>
                  <a:cxn ang="0">
                    <a:pos x="0" y="900"/>
                  </a:cxn>
                  <a:cxn ang="0">
                    <a:pos x="0" y="0"/>
                  </a:cxn>
                  <a:cxn ang="0">
                    <a:pos x="900" y="0"/>
                  </a:cxn>
                </a:cxnLst>
                <a:rect l="0" t="0" r="r" b="b"/>
                <a:pathLst>
                  <a:path w="900" h="900">
                    <a:moveTo>
                      <a:pt x="0" y="900"/>
                    </a:moveTo>
                    <a:lnTo>
                      <a:pt x="0" y="0"/>
                    </a:lnTo>
                    <a:lnTo>
                      <a:pt x="90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22" name="Line 10"/>
              <p:cNvSpPr>
                <a:spLocks noChangeShapeType="1"/>
              </p:cNvSpPr>
              <p:nvPr/>
            </p:nvSpPr>
            <p:spPr bwMode="auto">
              <a:xfrm>
                <a:off x="7919" y="9360"/>
                <a:ext cx="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23" name="Line 11"/>
              <p:cNvSpPr>
                <a:spLocks noChangeShapeType="1"/>
              </p:cNvSpPr>
              <p:nvPr/>
            </p:nvSpPr>
            <p:spPr bwMode="auto">
              <a:xfrm>
                <a:off x="8081" y="9360"/>
                <a:ext cx="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5724" name="Text Box 12"/>
            <p:cNvSpPr txBox="1">
              <a:spLocks noChangeArrowheads="1"/>
            </p:cNvSpPr>
            <p:nvPr/>
          </p:nvSpPr>
          <p:spPr bwMode="auto">
            <a:xfrm>
              <a:off x="4679" y="8843"/>
              <a:ext cx="72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1" u="none" strike="noStrike" cap="none" normalizeH="0" baseline="0" smtClean="0">
                  <a:ln>
                    <a:noFill/>
                  </a:ln>
                  <a:solidFill>
                    <a:schemeClr val="tx1"/>
                  </a:solidFill>
                  <a:effectLst/>
                  <a:latin typeface="Times New Roman" pitchFamily="18" charset="0"/>
                  <a:ea typeface="Batang" charset="-127"/>
                  <a:cs typeface="Arial" pitchFamily="34" charset="0"/>
                </a:rPr>
                <a:t> Rod 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725" name="Text Box 13"/>
            <p:cNvSpPr txBox="1">
              <a:spLocks noChangeArrowheads="1"/>
            </p:cNvSpPr>
            <p:nvPr/>
          </p:nvSpPr>
          <p:spPr bwMode="auto">
            <a:xfrm>
              <a:off x="5444" y="8827"/>
              <a:ext cx="72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1" u="none" strike="noStrike" cap="none" normalizeH="0" baseline="0" smtClean="0">
                  <a:ln>
                    <a:noFill/>
                  </a:ln>
                  <a:solidFill>
                    <a:schemeClr val="tx1"/>
                  </a:solidFill>
                  <a:effectLst/>
                  <a:latin typeface="Times New Roman" pitchFamily="18" charset="0"/>
                  <a:ea typeface="Batang" charset="-127"/>
                  <a:cs typeface="Arial" pitchFamily="34" charset="0"/>
                </a:rPr>
                <a:t>Rod B</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726" name="Text Box 14"/>
            <p:cNvSpPr txBox="1">
              <a:spLocks noChangeArrowheads="1"/>
            </p:cNvSpPr>
            <p:nvPr/>
          </p:nvSpPr>
          <p:spPr bwMode="auto">
            <a:xfrm>
              <a:off x="7379" y="8797"/>
              <a:ext cx="90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smtClean="0">
                  <a:ln>
                    <a:noFill/>
                  </a:ln>
                  <a:solidFill>
                    <a:schemeClr val="tx1"/>
                  </a:solidFill>
                  <a:effectLst/>
                  <a:latin typeface="Arial" pitchFamily="34" charset="0"/>
                  <a:ea typeface="Batang" charset="-127"/>
                  <a:cs typeface="Arial" pitchFamily="34" charset="0"/>
                </a:rPr>
                <a:t>Pressure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727" name="Text Box 15"/>
            <p:cNvSpPr txBox="1">
              <a:spLocks noChangeArrowheads="1"/>
            </p:cNvSpPr>
            <p:nvPr/>
          </p:nvSpPr>
          <p:spPr bwMode="auto">
            <a:xfrm>
              <a:off x="3124" y="8765"/>
              <a:ext cx="90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smtClean="0">
                  <a:ln>
                    <a:noFill/>
                  </a:ln>
                  <a:solidFill>
                    <a:schemeClr val="tx1"/>
                  </a:solidFill>
                  <a:effectLst/>
                  <a:latin typeface="Arial" pitchFamily="34" charset="0"/>
                  <a:ea typeface="Batang" charset="-127"/>
                  <a:cs typeface="Arial" pitchFamily="34" charset="0"/>
                </a:rPr>
                <a:t>Pressure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728" name="Line 16"/>
            <p:cNvSpPr>
              <a:spLocks noChangeShapeType="1"/>
            </p:cNvSpPr>
            <p:nvPr/>
          </p:nvSpPr>
          <p:spPr bwMode="auto">
            <a:xfrm>
              <a:off x="3239" y="9255"/>
              <a:ext cx="4680" cy="0"/>
            </a:xfrm>
            <a:prstGeom prst="line">
              <a:avLst/>
            </a:prstGeom>
            <a:noFill/>
            <a:ln w="9525">
              <a:solidFill>
                <a:srgbClr val="000000"/>
              </a:solidFill>
              <a:prstDash val="lgDashDot"/>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4" name="Group 17"/>
            <p:cNvGrpSpPr>
              <a:grpSpLocks/>
            </p:cNvGrpSpPr>
            <p:nvPr/>
          </p:nvGrpSpPr>
          <p:grpSpPr bwMode="auto">
            <a:xfrm>
              <a:off x="3779" y="10039"/>
              <a:ext cx="3227" cy="392"/>
              <a:chOff x="3959" y="12677"/>
              <a:chExt cx="3227" cy="392"/>
            </a:xfrm>
          </p:grpSpPr>
          <p:sp>
            <p:nvSpPr>
              <p:cNvPr id="115730" name="Freeform 18"/>
              <p:cNvSpPr>
                <a:spLocks/>
              </p:cNvSpPr>
              <p:nvPr/>
            </p:nvSpPr>
            <p:spPr bwMode="auto">
              <a:xfrm>
                <a:off x="3959" y="12677"/>
                <a:ext cx="1613" cy="391"/>
              </a:xfrm>
              <a:custGeom>
                <a:avLst/>
                <a:gdLst/>
                <a:ahLst/>
                <a:cxnLst>
                  <a:cxn ang="0">
                    <a:pos x="0" y="103"/>
                  </a:cxn>
                  <a:cxn ang="0">
                    <a:pos x="1260" y="103"/>
                  </a:cxn>
                  <a:cxn ang="0">
                    <a:pos x="1438" y="14"/>
                  </a:cxn>
                  <a:cxn ang="0">
                    <a:pos x="1613" y="0"/>
                  </a:cxn>
                  <a:cxn ang="0">
                    <a:pos x="1613" y="391"/>
                  </a:cxn>
                  <a:cxn ang="0">
                    <a:pos x="1451" y="364"/>
                  </a:cxn>
                  <a:cxn ang="0">
                    <a:pos x="1260" y="283"/>
                  </a:cxn>
                  <a:cxn ang="0">
                    <a:pos x="0" y="283"/>
                  </a:cxn>
                  <a:cxn ang="0">
                    <a:pos x="0" y="103"/>
                  </a:cxn>
                </a:cxnLst>
                <a:rect l="0" t="0" r="r" b="b"/>
                <a:pathLst>
                  <a:path w="1613" h="391">
                    <a:moveTo>
                      <a:pt x="0" y="103"/>
                    </a:moveTo>
                    <a:lnTo>
                      <a:pt x="1260" y="103"/>
                    </a:lnTo>
                    <a:lnTo>
                      <a:pt x="1438" y="14"/>
                    </a:lnTo>
                    <a:lnTo>
                      <a:pt x="1613" y="0"/>
                    </a:lnTo>
                    <a:lnTo>
                      <a:pt x="1613" y="391"/>
                    </a:lnTo>
                    <a:lnTo>
                      <a:pt x="1451" y="364"/>
                    </a:lnTo>
                    <a:lnTo>
                      <a:pt x="1260" y="283"/>
                    </a:lnTo>
                    <a:lnTo>
                      <a:pt x="0" y="283"/>
                    </a:lnTo>
                    <a:lnTo>
                      <a:pt x="0" y="103"/>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31" name="Freeform 19"/>
              <p:cNvSpPr>
                <a:spLocks/>
              </p:cNvSpPr>
              <p:nvPr/>
            </p:nvSpPr>
            <p:spPr bwMode="auto">
              <a:xfrm flipH="1">
                <a:off x="5573" y="12678"/>
                <a:ext cx="1613" cy="391"/>
              </a:xfrm>
              <a:custGeom>
                <a:avLst/>
                <a:gdLst/>
                <a:ahLst/>
                <a:cxnLst>
                  <a:cxn ang="0">
                    <a:pos x="0" y="103"/>
                  </a:cxn>
                  <a:cxn ang="0">
                    <a:pos x="1260" y="103"/>
                  </a:cxn>
                  <a:cxn ang="0">
                    <a:pos x="1438" y="14"/>
                  </a:cxn>
                  <a:cxn ang="0">
                    <a:pos x="1613" y="0"/>
                  </a:cxn>
                  <a:cxn ang="0">
                    <a:pos x="1613" y="391"/>
                  </a:cxn>
                  <a:cxn ang="0">
                    <a:pos x="1451" y="364"/>
                  </a:cxn>
                  <a:cxn ang="0">
                    <a:pos x="1260" y="283"/>
                  </a:cxn>
                  <a:cxn ang="0">
                    <a:pos x="0" y="283"/>
                  </a:cxn>
                  <a:cxn ang="0">
                    <a:pos x="0" y="103"/>
                  </a:cxn>
                </a:cxnLst>
                <a:rect l="0" t="0" r="r" b="b"/>
                <a:pathLst>
                  <a:path w="1613" h="391">
                    <a:moveTo>
                      <a:pt x="0" y="103"/>
                    </a:moveTo>
                    <a:lnTo>
                      <a:pt x="1260" y="103"/>
                    </a:lnTo>
                    <a:lnTo>
                      <a:pt x="1438" y="14"/>
                    </a:lnTo>
                    <a:lnTo>
                      <a:pt x="1613" y="0"/>
                    </a:lnTo>
                    <a:lnTo>
                      <a:pt x="1613" y="391"/>
                    </a:lnTo>
                    <a:lnTo>
                      <a:pt x="1451" y="364"/>
                    </a:lnTo>
                    <a:lnTo>
                      <a:pt x="1260" y="283"/>
                    </a:lnTo>
                    <a:lnTo>
                      <a:pt x="0" y="283"/>
                    </a:lnTo>
                    <a:lnTo>
                      <a:pt x="0" y="103"/>
                    </a:lnTo>
                    <a:close/>
                  </a:path>
                </a:pathLst>
              </a:cu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5732" name="Text Box 20"/>
            <p:cNvSpPr txBox="1">
              <a:spLocks noChangeArrowheads="1"/>
            </p:cNvSpPr>
            <p:nvPr/>
          </p:nvSpPr>
          <p:spPr bwMode="auto">
            <a:xfrm>
              <a:off x="4319" y="10463"/>
              <a:ext cx="3240" cy="36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dirty="0" smtClean="0">
                  <a:ln>
                    <a:noFill/>
                  </a:ln>
                  <a:solidFill>
                    <a:schemeClr val="tx1"/>
                  </a:solidFill>
                  <a:effectLst/>
                  <a:latin typeface="Arial" pitchFamily="34" charset="0"/>
                  <a:ea typeface="Batang" charset="-127"/>
                  <a:cs typeface="Arial" pitchFamily="34" charset="0"/>
                </a:rPr>
                <a:t> Friction rod welding</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5733" name="Freeform 21"/>
            <p:cNvSpPr>
              <a:spLocks/>
            </p:cNvSpPr>
            <p:nvPr/>
          </p:nvSpPr>
          <p:spPr bwMode="auto">
            <a:xfrm>
              <a:off x="6119" y="8805"/>
              <a:ext cx="360" cy="383"/>
            </a:xfrm>
            <a:custGeom>
              <a:avLst/>
              <a:gdLst/>
              <a:ahLst/>
              <a:cxnLst>
                <a:cxn ang="0">
                  <a:pos x="360" y="0"/>
                </a:cxn>
                <a:cxn ang="0">
                  <a:pos x="180" y="0"/>
                </a:cxn>
                <a:cxn ang="0">
                  <a:pos x="180" y="180"/>
                </a:cxn>
                <a:cxn ang="0">
                  <a:pos x="0" y="180"/>
                </a:cxn>
                <a:cxn ang="0">
                  <a:pos x="0" y="360"/>
                </a:cxn>
                <a:cxn ang="0">
                  <a:pos x="360" y="360"/>
                </a:cxn>
                <a:cxn ang="0">
                  <a:pos x="360" y="0"/>
                </a:cxn>
              </a:cxnLst>
              <a:rect l="0" t="0" r="r" b="b"/>
              <a:pathLst>
                <a:path w="360" h="360">
                  <a:moveTo>
                    <a:pt x="360" y="0"/>
                  </a:moveTo>
                  <a:lnTo>
                    <a:pt x="180" y="0"/>
                  </a:lnTo>
                  <a:lnTo>
                    <a:pt x="180" y="180"/>
                  </a:lnTo>
                  <a:lnTo>
                    <a:pt x="0" y="180"/>
                  </a:lnTo>
                  <a:lnTo>
                    <a:pt x="0" y="360"/>
                  </a:lnTo>
                  <a:lnTo>
                    <a:pt x="360" y="360"/>
                  </a:lnTo>
                  <a:lnTo>
                    <a:pt x="360" y="0"/>
                  </a:lnTo>
                  <a:close/>
                </a:path>
              </a:pathLst>
            </a:custGeom>
            <a:solidFill>
              <a:srgbClr val="969696"/>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34" name="Freeform 22"/>
            <p:cNvSpPr>
              <a:spLocks/>
            </p:cNvSpPr>
            <p:nvPr/>
          </p:nvSpPr>
          <p:spPr bwMode="auto">
            <a:xfrm flipV="1">
              <a:off x="6119" y="9382"/>
              <a:ext cx="360" cy="383"/>
            </a:xfrm>
            <a:custGeom>
              <a:avLst/>
              <a:gdLst/>
              <a:ahLst/>
              <a:cxnLst>
                <a:cxn ang="0">
                  <a:pos x="360" y="0"/>
                </a:cxn>
                <a:cxn ang="0">
                  <a:pos x="180" y="0"/>
                </a:cxn>
                <a:cxn ang="0">
                  <a:pos x="180" y="180"/>
                </a:cxn>
                <a:cxn ang="0">
                  <a:pos x="0" y="180"/>
                </a:cxn>
                <a:cxn ang="0">
                  <a:pos x="0" y="360"/>
                </a:cxn>
                <a:cxn ang="0">
                  <a:pos x="360" y="360"/>
                </a:cxn>
                <a:cxn ang="0">
                  <a:pos x="360" y="0"/>
                </a:cxn>
              </a:cxnLst>
              <a:rect l="0" t="0" r="r" b="b"/>
              <a:pathLst>
                <a:path w="360" h="360">
                  <a:moveTo>
                    <a:pt x="360" y="0"/>
                  </a:moveTo>
                  <a:lnTo>
                    <a:pt x="180" y="0"/>
                  </a:lnTo>
                  <a:lnTo>
                    <a:pt x="180" y="180"/>
                  </a:lnTo>
                  <a:lnTo>
                    <a:pt x="0" y="180"/>
                  </a:lnTo>
                  <a:lnTo>
                    <a:pt x="0" y="360"/>
                  </a:lnTo>
                  <a:lnTo>
                    <a:pt x="360" y="360"/>
                  </a:lnTo>
                  <a:lnTo>
                    <a:pt x="360" y="0"/>
                  </a:lnTo>
                  <a:close/>
                </a:path>
              </a:pathLst>
            </a:custGeom>
            <a:solidFill>
              <a:srgbClr val="969696"/>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35" name="Freeform 23"/>
            <p:cNvSpPr>
              <a:spLocks/>
            </p:cNvSpPr>
            <p:nvPr/>
          </p:nvSpPr>
          <p:spPr bwMode="auto">
            <a:xfrm flipH="1">
              <a:off x="4319" y="8790"/>
              <a:ext cx="360" cy="383"/>
            </a:xfrm>
            <a:custGeom>
              <a:avLst/>
              <a:gdLst/>
              <a:ahLst/>
              <a:cxnLst>
                <a:cxn ang="0">
                  <a:pos x="360" y="0"/>
                </a:cxn>
                <a:cxn ang="0">
                  <a:pos x="180" y="0"/>
                </a:cxn>
                <a:cxn ang="0">
                  <a:pos x="180" y="180"/>
                </a:cxn>
                <a:cxn ang="0">
                  <a:pos x="0" y="180"/>
                </a:cxn>
                <a:cxn ang="0">
                  <a:pos x="0" y="360"/>
                </a:cxn>
                <a:cxn ang="0">
                  <a:pos x="360" y="360"/>
                </a:cxn>
                <a:cxn ang="0">
                  <a:pos x="360" y="0"/>
                </a:cxn>
              </a:cxnLst>
              <a:rect l="0" t="0" r="r" b="b"/>
              <a:pathLst>
                <a:path w="360" h="360">
                  <a:moveTo>
                    <a:pt x="360" y="0"/>
                  </a:moveTo>
                  <a:lnTo>
                    <a:pt x="180" y="0"/>
                  </a:lnTo>
                  <a:lnTo>
                    <a:pt x="180" y="180"/>
                  </a:lnTo>
                  <a:lnTo>
                    <a:pt x="0" y="180"/>
                  </a:lnTo>
                  <a:lnTo>
                    <a:pt x="0" y="360"/>
                  </a:lnTo>
                  <a:lnTo>
                    <a:pt x="360" y="360"/>
                  </a:lnTo>
                  <a:lnTo>
                    <a:pt x="360" y="0"/>
                  </a:lnTo>
                  <a:close/>
                </a:path>
              </a:pathLst>
            </a:custGeom>
            <a:solidFill>
              <a:srgbClr val="969696"/>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36" name="Freeform 24"/>
            <p:cNvSpPr>
              <a:spLocks/>
            </p:cNvSpPr>
            <p:nvPr/>
          </p:nvSpPr>
          <p:spPr bwMode="auto">
            <a:xfrm flipH="1" flipV="1">
              <a:off x="4319" y="9367"/>
              <a:ext cx="360" cy="383"/>
            </a:xfrm>
            <a:custGeom>
              <a:avLst/>
              <a:gdLst/>
              <a:ahLst/>
              <a:cxnLst>
                <a:cxn ang="0">
                  <a:pos x="360" y="0"/>
                </a:cxn>
                <a:cxn ang="0">
                  <a:pos x="180" y="0"/>
                </a:cxn>
                <a:cxn ang="0">
                  <a:pos x="180" y="180"/>
                </a:cxn>
                <a:cxn ang="0">
                  <a:pos x="0" y="180"/>
                </a:cxn>
                <a:cxn ang="0">
                  <a:pos x="0" y="360"/>
                </a:cxn>
                <a:cxn ang="0">
                  <a:pos x="360" y="360"/>
                </a:cxn>
                <a:cxn ang="0">
                  <a:pos x="360" y="0"/>
                </a:cxn>
              </a:cxnLst>
              <a:rect l="0" t="0" r="r" b="b"/>
              <a:pathLst>
                <a:path w="360" h="360">
                  <a:moveTo>
                    <a:pt x="360" y="0"/>
                  </a:moveTo>
                  <a:lnTo>
                    <a:pt x="180" y="0"/>
                  </a:lnTo>
                  <a:lnTo>
                    <a:pt x="180" y="180"/>
                  </a:lnTo>
                  <a:lnTo>
                    <a:pt x="0" y="180"/>
                  </a:lnTo>
                  <a:lnTo>
                    <a:pt x="0" y="360"/>
                  </a:lnTo>
                  <a:lnTo>
                    <a:pt x="360" y="360"/>
                  </a:lnTo>
                  <a:lnTo>
                    <a:pt x="360" y="0"/>
                  </a:lnTo>
                  <a:close/>
                </a:path>
              </a:pathLst>
            </a:custGeom>
            <a:solidFill>
              <a:srgbClr val="969696"/>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737" name="Rectangle 25"/>
            <p:cNvSpPr>
              <a:spLocks noChangeArrowheads="1"/>
            </p:cNvSpPr>
            <p:nvPr/>
          </p:nvSpPr>
          <p:spPr bwMode="auto">
            <a:xfrm>
              <a:off x="3959" y="8637"/>
              <a:ext cx="360" cy="12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738" name="AutoShape 26"/>
            <p:cNvSpPr>
              <a:spLocks noChangeArrowheads="1"/>
            </p:cNvSpPr>
            <p:nvPr/>
          </p:nvSpPr>
          <p:spPr bwMode="auto">
            <a:xfrm>
              <a:off x="6659" y="8437"/>
              <a:ext cx="360" cy="900"/>
            </a:xfrm>
            <a:prstGeom prst="curvedDownArrow">
              <a:avLst>
                <a:gd name="adj1" fmla="val 28231"/>
                <a:gd name="adj2" fmla="val 48231"/>
                <a:gd name="adj3" fmla="val 9008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739" name="Rectangle 27"/>
            <p:cNvSpPr>
              <a:spLocks noChangeArrowheads="1"/>
            </p:cNvSpPr>
            <p:nvPr/>
          </p:nvSpPr>
          <p:spPr bwMode="auto">
            <a:xfrm>
              <a:off x="6479" y="8637"/>
              <a:ext cx="360" cy="12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740" name="Text Box 28"/>
            <p:cNvSpPr txBox="1">
              <a:spLocks noChangeArrowheads="1"/>
            </p:cNvSpPr>
            <p:nvPr/>
          </p:nvSpPr>
          <p:spPr bwMode="auto">
            <a:xfrm>
              <a:off x="7019" y="8437"/>
              <a:ext cx="90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0" i="0" u="none" strike="noStrike" cap="none" normalizeH="0" baseline="0" smtClean="0">
                  <a:ln>
                    <a:noFill/>
                  </a:ln>
                  <a:solidFill>
                    <a:schemeClr val="tx1"/>
                  </a:solidFill>
                  <a:effectLst/>
                  <a:latin typeface="Arial" pitchFamily="34" charset="0"/>
                  <a:ea typeface="Batang" charset="-127"/>
                  <a:cs typeface="Arial" pitchFamily="34" charset="0"/>
                </a:rPr>
                <a:t>Rotation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741" name="Text Box 29"/>
            <p:cNvSpPr txBox="1">
              <a:spLocks noChangeArrowheads="1"/>
            </p:cNvSpPr>
            <p:nvPr/>
          </p:nvSpPr>
          <p:spPr bwMode="auto">
            <a:xfrm>
              <a:off x="4859" y="8257"/>
              <a:ext cx="1260"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1" eaLnBrk="1" fontAlgn="base" latinLnBrk="0" hangingPunct="1">
                <a:lnSpc>
                  <a:spcPct val="100000"/>
                </a:lnSpc>
                <a:spcBef>
                  <a:spcPts val="600"/>
                </a:spcBef>
                <a:spcAft>
                  <a:spcPct val="0"/>
                </a:spcAft>
                <a:buClrTx/>
                <a:buSzTx/>
                <a:buFontTx/>
                <a:buNone/>
                <a:tabLst/>
              </a:pPr>
              <a:r>
                <a:rPr kumimoji="0" lang="en-US" altLang="ko-KR" sz="1000" b="1" i="0" u="none" strike="noStrike" cap="none" normalizeH="0" baseline="0" smtClean="0">
                  <a:ln>
                    <a:noFill/>
                  </a:ln>
                  <a:solidFill>
                    <a:schemeClr val="tx1"/>
                  </a:solidFill>
                  <a:effectLst/>
                  <a:latin typeface="Times New Roman" pitchFamily="18" charset="0"/>
                  <a:ea typeface="Batang" charset="-127"/>
                  <a:cs typeface="Arial" pitchFamily="34" charset="0"/>
                </a:rPr>
                <a:t>Two chucks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742" name="Line 30"/>
            <p:cNvSpPr>
              <a:spLocks noChangeShapeType="1"/>
            </p:cNvSpPr>
            <p:nvPr/>
          </p:nvSpPr>
          <p:spPr bwMode="auto">
            <a:xfrm flipH="1">
              <a:off x="4499" y="8617"/>
              <a:ext cx="900" cy="180"/>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115743" name="Line 31"/>
            <p:cNvSpPr>
              <a:spLocks noChangeShapeType="1"/>
            </p:cNvSpPr>
            <p:nvPr/>
          </p:nvSpPr>
          <p:spPr bwMode="auto">
            <a:xfrm>
              <a:off x="5399" y="8617"/>
              <a:ext cx="900" cy="180"/>
            </a:xfrm>
            <a:prstGeom prst="line">
              <a:avLst/>
            </a:prstGeom>
            <a:noFill/>
            <a:ln w="9525">
              <a:solidFill>
                <a:srgbClr val="000000"/>
              </a:solidFill>
              <a:round/>
              <a:headEnd type="diamond" w="sm" len="sm"/>
              <a:tailEnd type="stealth" w="sm" len="lg"/>
            </a:ln>
          </p:spPr>
          <p:txBody>
            <a:bodyPr vert="horz" wrap="square" lIns="91440" tIns="45720" rIns="91440" bIns="45720" numCol="1" anchor="t" anchorCtr="0" compatLnSpc="1">
              <a:prstTxWarp prst="textNoShape">
                <a:avLst/>
              </a:prstTxWarp>
            </a:bodyPr>
            <a:lstStyle/>
            <a:p>
              <a:endParaRPr lang="en-US"/>
            </a:p>
          </p:txBody>
        </p:sp>
      </p:grpSp>
      <p:pic>
        <p:nvPicPr>
          <p:cNvPr id="76" name="Picture 2"/>
          <p:cNvPicPr>
            <a:picLocks noChangeAspect="1" noChangeArrowheads="1"/>
          </p:cNvPicPr>
          <p:nvPr/>
        </p:nvPicPr>
        <p:blipFill>
          <a:blip r:embed="rId3"/>
          <a:srcRect/>
          <a:stretch>
            <a:fillRect/>
          </a:stretch>
        </p:blipFill>
        <p:spPr bwMode="auto">
          <a:xfrm>
            <a:off x="642910" y="3000372"/>
            <a:ext cx="6429420" cy="3778003"/>
          </a:xfrm>
          <a:prstGeom prst="rect">
            <a:avLst/>
          </a:prstGeom>
          <a:noFill/>
          <a:ln w="9525">
            <a:noFill/>
            <a:miter lim="800000"/>
            <a:headEnd/>
            <a:tailEnd/>
          </a:ln>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32</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a:t>
            </a:r>
          </a:p>
          <a:p>
            <a:pPr lvl="0">
              <a:spcBef>
                <a:spcPct val="0"/>
              </a:spcBef>
              <a:defRPr/>
            </a:pPr>
            <a:r>
              <a:rPr lang="en-US" sz="2000" b="1" dirty="0" smtClean="0">
                <a:solidFill>
                  <a:schemeClr val="tx1">
                    <a:tint val="75000"/>
                  </a:schemeClr>
                </a:solidFill>
              </a:rPr>
              <a:t>6.4.5 Friction weld – Applications</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pic>
        <p:nvPicPr>
          <p:cNvPr id="42" name="Picture 55" descr="http://www.dajieco.com/upload_files/friction/friction-welding-process.jpg"/>
          <p:cNvPicPr>
            <a:picLocks noChangeAspect="1" noChangeArrowheads="1"/>
          </p:cNvPicPr>
          <p:nvPr/>
        </p:nvPicPr>
        <p:blipFill>
          <a:blip r:embed="rId3"/>
          <a:srcRect t="2381"/>
          <a:stretch>
            <a:fillRect/>
          </a:stretch>
        </p:blipFill>
        <p:spPr bwMode="auto">
          <a:xfrm>
            <a:off x="1214415" y="1226973"/>
            <a:ext cx="5579802" cy="5173827"/>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33</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6.4 Pressure Welding</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a:t>
            </a:r>
          </a:p>
          <a:p>
            <a:pPr lvl="0">
              <a:spcBef>
                <a:spcPct val="0"/>
              </a:spcBef>
              <a:defRPr/>
            </a:pPr>
            <a:r>
              <a:rPr lang="en-US" sz="2000" b="1" dirty="0" smtClean="0">
                <a:solidFill>
                  <a:schemeClr val="tx1">
                    <a:tint val="75000"/>
                  </a:schemeClr>
                </a:solidFill>
              </a:rPr>
              <a:t>6.4.5 Pressure gas welding process</a:t>
            </a: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44" name="Text Box 2"/>
          <p:cNvSpPr txBox="1">
            <a:spLocks noChangeArrowheads="1"/>
          </p:cNvSpPr>
          <p:nvPr/>
        </p:nvSpPr>
        <p:spPr bwMode="auto">
          <a:xfrm>
            <a:off x="357158" y="1357298"/>
            <a:ext cx="3714776" cy="2857520"/>
          </a:xfrm>
          <a:prstGeom prst="rect">
            <a:avLst/>
          </a:prstGeom>
          <a:solidFill>
            <a:schemeClr val="bg1">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ct val="0"/>
              </a:spcAft>
              <a:buFont typeface="Wingdings" pitchFamily="2" charset="2"/>
              <a:buChar char="Ø"/>
            </a:pPr>
            <a:r>
              <a:rPr lang="en-US" altLang="ko-KR" dirty="0" smtClean="0">
                <a:latin typeface="Arial" pitchFamily="34" charset="0"/>
                <a:ea typeface="Batang" charset="-127"/>
                <a:cs typeface="Arial" pitchFamily="34" charset="0"/>
              </a:rPr>
              <a:t>Pressure gas weld is common for welding butt weld is of two bars or pipes. </a:t>
            </a:r>
          </a:p>
          <a:p>
            <a:pPr lvl="0" fontAlgn="base">
              <a:spcBef>
                <a:spcPct val="0"/>
              </a:spcBef>
              <a:spcAft>
                <a:spcPct val="0"/>
              </a:spcAft>
              <a:buFont typeface="Wingdings" pitchFamily="2" charset="2"/>
              <a:buChar char="Ø"/>
            </a:pPr>
            <a:r>
              <a:rPr lang="en-US" altLang="ko-KR" dirty="0" smtClean="0">
                <a:latin typeface="Arial" pitchFamily="34" charset="0"/>
                <a:ea typeface="Batang" charset="-127"/>
                <a:cs typeface="Arial" pitchFamily="34" charset="0"/>
              </a:rPr>
              <a:t>In pressure gas weld.</a:t>
            </a:r>
          </a:p>
          <a:p>
            <a:pPr lvl="0" fontAlgn="base">
              <a:spcBef>
                <a:spcPct val="0"/>
              </a:spcBef>
              <a:spcAft>
                <a:spcPct val="0"/>
              </a:spcAft>
              <a:buFont typeface="Wingdings" pitchFamily="2" charset="2"/>
              <a:buChar char="Ø"/>
            </a:pPr>
            <a:r>
              <a:rPr lang="en-US" altLang="ko-KR" dirty="0" smtClean="0">
                <a:latin typeface="Arial" pitchFamily="34" charset="0"/>
                <a:ea typeface="Batang" charset="-127"/>
                <a:cs typeface="Arial" pitchFamily="34" charset="0"/>
              </a:rPr>
              <a:t> Oxyacetylene torch is used as source of heat. When temperature reaches the fusion temperature, the rods pressed against each other to develop the required weld. </a:t>
            </a:r>
            <a:endParaRPr lang="en-US" altLang="ko-KR" sz="4000" dirty="0" smtClean="0">
              <a:latin typeface="Arial" pitchFamily="34" charset="0"/>
              <a:cs typeface="Arial" pitchFamily="34" charset="0"/>
            </a:endParaRPr>
          </a:p>
          <a:p>
            <a:pPr lvl="0"/>
            <a:endParaRPr lang="en-US" dirty="0"/>
          </a:p>
        </p:txBody>
      </p:sp>
      <p:pic>
        <p:nvPicPr>
          <p:cNvPr id="122884" name="Picture 4" descr="welding">
            <a:hlinkClick r:id="rId3"/>
          </p:cNvPr>
          <p:cNvPicPr>
            <a:picLocks noChangeAspect="1" noChangeArrowheads="1"/>
          </p:cNvPicPr>
          <p:nvPr/>
        </p:nvPicPr>
        <p:blipFill>
          <a:blip r:embed="rId4"/>
          <a:srcRect/>
          <a:stretch>
            <a:fillRect/>
          </a:stretch>
        </p:blipFill>
        <p:spPr bwMode="auto">
          <a:xfrm>
            <a:off x="4929190" y="857232"/>
            <a:ext cx="2438400" cy="2857500"/>
          </a:xfrm>
          <a:prstGeom prst="rect">
            <a:avLst/>
          </a:prstGeom>
          <a:noFill/>
        </p:spPr>
      </p:pic>
      <p:pic>
        <p:nvPicPr>
          <p:cNvPr id="122885" name="Picture 5"/>
          <p:cNvPicPr>
            <a:picLocks noChangeAspect="1" noChangeArrowheads="1"/>
          </p:cNvPicPr>
          <p:nvPr/>
        </p:nvPicPr>
        <p:blipFill>
          <a:blip r:embed="rId5"/>
          <a:srcRect l="40430" t="54932" r="30273" b="20898"/>
          <a:stretch>
            <a:fillRect/>
          </a:stretch>
        </p:blipFill>
        <p:spPr bwMode="auto">
          <a:xfrm>
            <a:off x="4929190" y="4286256"/>
            <a:ext cx="2928958" cy="1933112"/>
          </a:xfrm>
          <a:prstGeom prst="rect">
            <a:avLst/>
          </a:prstGeom>
          <a:noFill/>
          <a:ln w="9525">
            <a:noFill/>
            <a:miter lim="800000"/>
            <a:headEnd/>
            <a:tailEnd/>
          </a:ln>
          <a:effectLst/>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34</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 </a:t>
            </a:r>
            <a:r>
              <a:rPr lang="en-US" sz="2000" b="1" dirty="0" smtClean="0">
                <a:solidFill>
                  <a:schemeClr val="bg1">
                    <a:lumMod val="50000"/>
                  </a:schemeClr>
                </a:solidFill>
              </a:rPr>
              <a:t>6.5 Joining processes based on filler materials of </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f</a:t>
            </a:r>
            <a:r>
              <a:rPr lang="en-US" sz="2000" b="1" i="1" dirty="0" smtClean="0">
                <a:solidFill>
                  <a:schemeClr val="bg1">
                    <a:lumMod val="50000"/>
                  </a:schemeClr>
                </a:solidFill>
              </a:rPr>
              <a:t> &lt;</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w</a:t>
            </a:r>
            <a:r>
              <a:rPr lang="en-US" sz="2000" b="1" i="1" dirty="0" smtClean="0">
                <a:solidFill>
                  <a:schemeClr val="bg1">
                    <a:lumMod val="50000"/>
                  </a:schemeClr>
                </a:solidFill>
              </a:rPr>
              <a:t> </a:t>
            </a:r>
            <a:r>
              <a:rPr lang="en-US" sz="2000" b="1" dirty="0" smtClean="0">
                <a:solidFill>
                  <a:schemeClr val="bg1">
                    <a:lumMod val="50000"/>
                  </a:schemeClr>
                </a:solidFill>
              </a:rPr>
              <a:t>(Brazing, soldering, and adhesive bonding)</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5" name="Rectangle 14"/>
          <p:cNvSpPr/>
          <p:nvPr/>
        </p:nvSpPr>
        <p:spPr>
          <a:xfrm>
            <a:off x="357158" y="1500174"/>
            <a:ext cx="8001056" cy="1477328"/>
          </a:xfrm>
          <a:prstGeom prst="rect">
            <a:avLst/>
          </a:prstGeom>
        </p:spPr>
        <p:txBody>
          <a:bodyPr wrap="square">
            <a:spAutoFit/>
          </a:bodyPr>
          <a:lstStyle/>
          <a:p>
            <a:pPr>
              <a:buFont typeface="Wingdings" pitchFamily="2" charset="2"/>
              <a:buChar char="Ø"/>
            </a:pPr>
            <a:r>
              <a:rPr lang="en-US" dirty="0" smtClean="0"/>
              <a:t>The coalescence of the joining elements are based on adhesion or surface forces generated between the contact surfaces using filler material with melting point less than work piece melting point (</a:t>
            </a:r>
            <a:r>
              <a:rPr lang="en-US" i="1" dirty="0" err="1" smtClean="0"/>
              <a:t>T</a:t>
            </a:r>
            <a:r>
              <a:rPr lang="en-US" i="1" baseline="-25000" dirty="0" err="1" smtClean="0"/>
              <a:t>f</a:t>
            </a:r>
            <a:r>
              <a:rPr lang="en-US" i="1" dirty="0" smtClean="0"/>
              <a:t> &lt;</a:t>
            </a:r>
            <a:r>
              <a:rPr lang="en-US" i="1" dirty="0" err="1" smtClean="0"/>
              <a:t>T</a:t>
            </a:r>
            <a:r>
              <a:rPr lang="en-US" i="1" baseline="-25000" dirty="0" err="1" smtClean="0"/>
              <a:t>w</a:t>
            </a:r>
            <a:r>
              <a:rPr lang="en-US" i="1" dirty="0" smtClean="0"/>
              <a:t>)</a:t>
            </a:r>
            <a:r>
              <a:rPr lang="en-US" dirty="0" smtClean="0"/>
              <a:t> . </a:t>
            </a:r>
          </a:p>
          <a:p>
            <a:pPr>
              <a:buFont typeface="Wingdings" pitchFamily="2" charset="2"/>
              <a:buChar char="Ø"/>
            </a:pPr>
            <a:r>
              <a:rPr lang="en-US" dirty="0" smtClean="0"/>
              <a:t>This type of joining processes is divided into two groups: (a) brazing and soldering, and (b) adhesive boning technology.</a:t>
            </a:r>
            <a:endParaRPr lang="en-US" dirty="0"/>
          </a:p>
        </p:txBody>
      </p:sp>
      <p:pic>
        <p:nvPicPr>
          <p:cNvPr id="16" name="Picture 8" descr="https://encrypted-tbn3.gstatic.com/images?q=tbn:ANd9GcSYe2wWOTld7UwA2Fk8J0NdVuuNWQczLQtLq297gXdQyZgazM4cZF-jn8oo_w">
            <a:hlinkClick r:id="rId3"/>
          </p:cNvPr>
          <p:cNvPicPr>
            <a:picLocks noChangeAspect="1" noChangeArrowheads="1"/>
          </p:cNvPicPr>
          <p:nvPr/>
        </p:nvPicPr>
        <p:blipFill>
          <a:blip r:embed="rId4"/>
          <a:srcRect/>
          <a:stretch>
            <a:fillRect/>
          </a:stretch>
        </p:blipFill>
        <p:spPr bwMode="auto">
          <a:xfrm>
            <a:off x="2071670" y="3357562"/>
            <a:ext cx="928694" cy="928694"/>
          </a:xfrm>
          <a:prstGeom prst="rect">
            <a:avLst/>
          </a:prstGeom>
          <a:noFill/>
        </p:spPr>
      </p:pic>
      <p:pic>
        <p:nvPicPr>
          <p:cNvPr id="17" name="Picture 14" descr="https://encrypted-tbn3.gstatic.com/images?q=tbn:ANd9GcSmrdUt_wK-7LL1LEgkdyEjmllzj3orY0IELRVh7esGUKoJIxvq1sJ_pMc">
            <a:hlinkClick r:id="rId5"/>
          </p:cNvPr>
          <p:cNvPicPr>
            <a:picLocks noChangeAspect="1" noChangeArrowheads="1"/>
          </p:cNvPicPr>
          <p:nvPr/>
        </p:nvPicPr>
        <p:blipFill>
          <a:blip r:embed="rId6"/>
          <a:srcRect/>
          <a:stretch>
            <a:fillRect/>
          </a:stretch>
        </p:blipFill>
        <p:spPr bwMode="auto">
          <a:xfrm>
            <a:off x="4714876" y="3429000"/>
            <a:ext cx="1104900" cy="914401"/>
          </a:xfrm>
          <a:prstGeom prst="rect">
            <a:avLst/>
          </a:prstGeom>
          <a:noFill/>
        </p:spPr>
      </p:pic>
      <p:pic>
        <p:nvPicPr>
          <p:cNvPr id="18" name="Picture 16" descr="https://encrypted-tbn1.gstatic.com/images?q=tbn:ANd9GcS2R8152h6mETxzY48y1e4MIUzf15fqvUeLM4opi5-l9VV2b7Wb6vxY6Q">
            <a:hlinkClick r:id="rId7"/>
          </p:cNvPr>
          <p:cNvPicPr>
            <a:picLocks noChangeAspect="1" noChangeArrowheads="1"/>
          </p:cNvPicPr>
          <p:nvPr/>
        </p:nvPicPr>
        <p:blipFill>
          <a:blip r:embed="rId8"/>
          <a:srcRect/>
          <a:stretch>
            <a:fillRect/>
          </a:stretch>
        </p:blipFill>
        <p:spPr bwMode="auto">
          <a:xfrm>
            <a:off x="3286116" y="3429000"/>
            <a:ext cx="1162050" cy="866776"/>
          </a:xfrm>
          <a:prstGeom prst="rect">
            <a:avLst/>
          </a:prstGeom>
          <a:noFill/>
        </p:spPr>
      </p:pic>
      <p:pic>
        <p:nvPicPr>
          <p:cNvPr id="19" name="Picture 20" descr="https://encrypted-tbn1.gstatic.com/images?q=tbn:ANd9GcStKe0CHIQdNNaDVr3jx9CIM5xBX4Ie5MnpWZ0Q_koYtjvMx66_kAVj7b0">
            <a:hlinkClick r:id="rId9"/>
          </p:cNvPr>
          <p:cNvPicPr>
            <a:picLocks noChangeAspect="1" noChangeArrowheads="1"/>
          </p:cNvPicPr>
          <p:nvPr/>
        </p:nvPicPr>
        <p:blipFill>
          <a:blip r:embed="rId10"/>
          <a:srcRect/>
          <a:stretch>
            <a:fillRect/>
          </a:stretch>
        </p:blipFill>
        <p:spPr bwMode="auto">
          <a:xfrm>
            <a:off x="500034" y="3357562"/>
            <a:ext cx="1257300" cy="933450"/>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35</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 </a:t>
            </a:r>
            <a:r>
              <a:rPr lang="en-US" sz="2000" b="1" dirty="0" smtClean="0">
                <a:solidFill>
                  <a:schemeClr val="bg1">
                    <a:lumMod val="50000"/>
                  </a:schemeClr>
                </a:solidFill>
              </a:rPr>
              <a:t>6.5 Joining processes based on filler materials of </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f</a:t>
            </a:r>
            <a:r>
              <a:rPr lang="en-US" sz="2000" b="1" i="1" dirty="0" smtClean="0">
                <a:solidFill>
                  <a:schemeClr val="bg1">
                    <a:lumMod val="50000"/>
                  </a:schemeClr>
                </a:solidFill>
              </a:rPr>
              <a:t> &lt;</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w</a:t>
            </a:r>
            <a:r>
              <a:rPr lang="en-US" sz="2000" b="1" i="1" dirty="0" smtClean="0">
                <a:solidFill>
                  <a:schemeClr val="bg1">
                    <a:lumMod val="50000"/>
                  </a:schemeClr>
                </a:solidFill>
              </a:rPr>
              <a:t> </a:t>
            </a:r>
            <a:r>
              <a:rPr lang="en-US" sz="2000" b="1" dirty="0" smtClean="0">
                <a:solidFill>
                  <a:schemeClr val="bg1">
                    <a:lumMod val="50000"/>
                  </a:schemeClr>
                </a:solidFill>
              </a:rPr>
              <a:t>(Brazing, soldering, and adhesive bonding)</a:t>
            </a:r>
          </a:p>
          <a:p>
            <a:pPr>
              <a:spcBef>
                <a:spcPct val="0"/>
              </a:spcBef>
              <a:defRPr/>
            </a:pPr>
            <a:r>
              <a:rPr lang="en-US" sz="2000" b="1" dirty="0" smtClean="0">
                <a:solidFill>
                  <a:schemeClr val="bg1">
                    <a:lumMod val="50000"/>
                  </a:schemeClr>
                </a:solidFill>
              </a:rPr>
              <a:t>6.5.1 Brazing, soldering and braze welding</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20" name="Rectangle 19"/>
          <p:cNvSpPr/>
          <p:nvPr/>
        </p:nvSpPr>
        <p:spPr>
          <a:xfrm>
            <a:off x="285720" y="1071546"/>
            <a:ext cx="5500726" cy="5355312"/>
          </a:xfrm>
          <a:prstGeom prst="rect">
            <a:avLst/>
          </a:prstGeom>
        </p:spPr>
        <p:txBody>
          <a:bodyPr wrap="square">
            <a:spAutoFit/>
          </a:bodyPr>
          <a:lstStyle/>
          <a:p>
            <a:pPr>
              <a:buFont typeface="Wingdings" pitchFamily="2" charset="2"/>
              <a:buChar char="Ø"/>
            </a:pPr>
            <a:r>
              <a:rPr lang="en-US" dirty="0" smtClean="0"/>
              <a:t>Brazing and soldering are permanent joining processes  for similar and dissimilar materials. This is achieved by supplying non-ferrous metals as filler material. For example, brazing of mild-steel-galvanized steel, stainless steel to copper, mild steel to stainless-steel, mild-steel to cast iron.</a:t>
            </a:r>
          </a:p>
          <a:p>
            <a:pPr>
              <a:buFont typeface="Wingdings" pitchFamily="2" charset="2"/>
              <a:buChar char="Ø"/>
            </a:pPr>
            <a:endParaRPr lang="en-US" dirty="0" smtClean="0"/>
          </a:p>
          <a:p>
            <a:pPr>
              <a:buFont typeface="Wingdings" pitchFamily="2" charset="2"/>
              <a:buChar char="Ø"/>
            </a:pPr>
            <a:r>
              <a:rPr lang="en-US" dirty="0" smtClean="0"/>
              <a:t>The filler material is distributed based on </a:t>
            </a:r>
            <a:r>
              <a:rPr lang="en-US" b="1" i="1" dirty="0" smtClean="0">
                <a:solidFill>
                  <a:srgbClr val="0070C0"/>
                </a:solidFill>
              </a:rPr>
              <a:t>capillary action</a:t>
            </a:r>
            <a:r>
              <a:rPr lang="en-US" b="1" dirty="0" smtClean="0">
                <a:solidFill>
                  <a:srgbClr val="0070C0"/>
                </a:solidFill>
              </a:rPr>
              <a:t> </a:t>
            </a:r>
            <a:r>
              <a:rPr lang="en-US" dirty="0" smtClean="0">
                <a:solidFill>
                  <a:srgbClr val="0070C0"/>
                </a:solidFill>
              </a:rPr>
              <a:t>in case of brazing </a:t>
            </a:r>
            <a:r>
              <a:rPr lang="en-US" dirty="0" smtClean="0"/>
              <a:t>and soldering processes, while distributed </a:t>
            </a:r>
            <a:r>
              <a:rPr lang="en-US" b="1" dirty="0" smtClean="0">
                <a:solidFill>
                  <a:srgbClr val="FF0000"/>
                </a:solidFill>
              </a:rPr>
              <a:t>by gravity </a:t>
            </a:r>
            <a:r>
              <a:rPr lang="en-US" dirty="0" smtClean="0">
                <a:solidFill>
                  <a:srgbClr val="FF0000"/>
                </a:solidFill>
              </a:rPr>
              <a:t>in case of braze welding process</a:t>
            </a:r>
            <a:r>
              <a:rPr lang="en-US" dirty="0" smtClean="0"/>
              <a:t>.</a:t>
            </a:r>
          </a:p>
          <a:p>
            <a:pPr>
              <a:buFont typeface="Wingdings" pitchFamily="2" charset="2"/>
              <a:buChar char="Ø"/>
            </a:pPr>
            <a:endParaRPr lang="en-US" dirty="0" smtClean="0"/>
          </a:p>
          <a:p>
            <a:pPr>
              <a:buFont typeface="Wingdings" pitchFamily="2" charset="2"/>
              <a:buChar char="Ø"/>
            </a:pPr>
            <a:r>
              <a:rPr lang="en-US" dirty="0" smtClean="0"/>
              <a:t>Brazing is ideal for manufacture of bicycle frames, refrigeration and air conditioning cooling circuit tubing system.</a:t>
            </a:r>
          </a:p>
          <a:p>
            <a:pPr>
              <a:buFont typeface="Wingdings" pitchFamily="2" charset="2"/>
              <a:buChar char="Ø"/>
            </a:pPr>
            <a:endParaRPr lang="en-US" dirty="0" smtClean="0"/>
          </a:p>
          <a:p>
            <a:pPr>
              <a:buFont typeface="Wingdings" pitchFamily="2" charset="2"/>
              <a:buChar char="Ø"/>
            </a:pPr>
            <a:r>
              <a:rPr lang="en-US" dirty="0" smtClean="0"/>
              <a:t> Braze / bronze welding provides a strong joint and is ideal of steel frames, where a certain amount of flexibility is required. The filler rod is broader than that used in brazing.</a:t>
            </a:r>
            <a:endParaRPr lang="en-US" dirty="0"/>
          </a:p>
        </p:txBody>
      </p:sp>
      <p:pic>
        <p:nvPicPr>
          <p:cNvPr id="119810" name="Picture 2" descr="http://www.technologystudent.com/equip_flsh/acety15a.gif"/>
          <p:cNvPicPr>
            <a:picLocks noChangeAspect="1" noChangeArrowheads="1" noCrop="1"/>
          </p:cNvPicPr>
          <p:nvPr/>
        </p:nvPicPr>
        <p:blipFill>
          <a:blip r:embed="rId3"/>
          <a:srcRect/>
          <a:stretch>
            <a:fillRect/>
          </a:stretch>
        </p:blipFill>
        <p:spPr bwMode="auto">
          <a:xfrm>
            <a:off x="5786446" y="3214686"/>
            <a:ext cx="2357454" cy="1714512"/>
          </a:xfrm>
          <a:prstGeom prst="rect">
            <a:avLst/>
          </a:prstGeom>
          <a:noFill/>
        </p:spPr>
      </p:pic>
      <p:pic>
        <p:nvPicPr>
          <p:cNvPr id="119812" name="Picture 4" descr="http://www.technologystudent.com/equip_flsh/acety16a.gif"/>
          <p:cNvPicPr>
            <a:picLocks noChangeAspect="1" noChangeArrowheads="1" noCrop="1"/>
          </p:cNvPicPr>
          <p:nvPr/>
        </p:nvPicPr>
        <p:blipFill>
          <a:blip r:embed="rId4"/>
          <a:srcRect/>
          <a:stretch>
            <a:fillRect/>
          </a:stretch>
        </p:blipFill>
        <p:spPr bwMode="auto">
          <a:xfrm>
            <a:off x="5786446" y="1000108"/>
            <a:ext cx="2428892" cy="1766467"/>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36</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 </a:t>
            </a:r>
            <a:r>
              <a:rPr lang="en-US" sz="2000" b="1" dirty="0" smtClean="0">
                <a:solidFill>
                  <a:schemeClr val="bg1">
                    <a:lumMod val="50000"/>
                  </a:schemeClr>
                </a:solidFill>
              </a:rPr>
              <a:t>6.5 Joining processes based on filler materials of </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f</a:t>
            </a:r>
            <a:r>
              <a:rPr lang="en-US" sz="2000" b="1" i="1" dirty="0" smtClean="0">
                <a:solidFill>
                  <a:schemeClr val="bg1">
                    <a:lumMod val="50000"/>
                  </a:schemeClr>
                </a:solidFill>
              </a:rPr>
              <a:t> &lt;</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w</a:t>
            </a:r>
            <a:r>
              <a:rPr lang="en-US" sz="2000" b="1" i="1" dirty="0" smtClean="0">
                <a:solidFill>
                  <a:schemeClr val="bg1">
                    <a:lumMod val="50000"/>
                  </a:schemeClr>
                </a:solidFill>
              </a:rPr>
              <a:t> </a:t>
            </a:r>
            <a:r>
              <a:rPr lang="en-US" sz="2000" b="1" dirty="0" smtClean="0">
                <a:solidFill>
                  <a:schemeClr val="bg1">
                    <a:lumMod val="50000"/>
                  </a:schemeClr>
                </a:solidFill>
              </a:rPr>
              <a:t>(Brazing, soldering, and adhesive bonding)</a:t>
            </a:r>
          </a:p>
          <a:p>
            <a:pPr>
              <a:spcBef>
                <a:spcPct val="0"/>
              </a:spcBef>
              <a:defRPr/>
            </a:pPr>
            <a:r>
              <a:rPr lang="en-US" sz="2000" b="1" dirty="0" smtClean="0">
                <a:solidFill>
                  <a:schemeClr val="bg1">
                    <a:lumMod val="50000"/>
                  </a:schemeClr>
                </a:solidFill>
              </a:rPr>
              <a:t>6.5.1 Brazing, soldering and braze welding</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20" name="Rectangle 19"/>
          <p:cNvSpPr/>
          <p:nvPr/>
        </p:nvSpPr>
        <p:spPr>
          <a:xfrm>
            <a:off x="285720" y="1071546"/>
            <a:ext cx="5500726" cy="5355312"/>
          </a:xfrm>
          <a:prstGeom prst="rect">
            <a:avLst/>
          </a:prstGeom>
        </p:spPr>
        <p:txBody>
          <a:bodyPr wrap="square">
            <a:spAutoFit/>
          </a:bodyPr>
          <a:lstStyle/>
          <a:p>
            <a:pPr>
              <a:buFont typeface="Wingdings" pitchFamily="2" charset="2"/>
              <a:buChar char="Ø"/>
            </a:pPr>
            <a:r>
              <a:rPr lang="en-US" dirty="0" smtClean="0"/>
              <a:t>Brazing and soldering are permanent joining processes  for similar and dissimilar materials. This is achieved by supplying non-ferrous metals as filler material. For example, brazing of mild-steel-galvanized steel, stainless steel to copper, mild steel to stainless-steel, mild-steel to cast iron.</a:t>
            </a:r>
          </a:p>
          <a:p>
            <a:pPr>
              <a:buFont typeface="Wingdings" pitchFamily="2" charset="2"/>
              <a:buChar char="Ø"/>
            </a:pPr>
            <a:endParaRPr lang="en-US" dirty="0" smtClean="0"/>
          </a:p>
          <a:p>
            <a:pPr>
              <a:buFont typeface="Wingdings" pitchFamily="2" charset="2"/>
              <a:buChar char="Ø"/>
            </a:pPr>
            <a:r>
              <a:rPr lang="en-US" dirty="0" smtClean="0"/>
              <a:t>The filler material is distributed based on </a:t>
            </a:r>
            <a:r>
              <a:rPr lang="en-US" b="1" i="1" dirty="0" smtClean="0">
                <a:solidFill>
                  <a:srgbClr val="0070C0"/>
                </a:solidFill>
              </a:rPr>
              <a:t>capillary action</a:t>
            </a:r>
            <a:r>
              <a:rPr lang="en-US" b="1" dirty="0" smtClean="0">
                <a:solidFill>
                  <a:srgbClr val="0070C0"/>
                </a:solidFill>
              </a:rPr>
              <a:t> </a:t>
            </a:r>
            <a:r>
              <a:rPr lang="en-US" dirty="0" smtClean="0">
                <a:solidFill>
                  <a:srgbClr val="0070C0"/>
                </a:solidFill>
              </a:rPr>
              <a:t>in case of brazing </a:t>
            </a:r>
            <a:r>
              <a:rPr lang="en-US" dirty="0" smtClean="0"/>
              <a:t>and soldering processes, while distributed </a:t>
            </a:r>
            <a:r>
              <a:rPr lang="en-US" b="1" dirty="0" smtClean="0">
                <a:solidFill>
                  <a:srgbClr val="FF0000"/>
                </a:solidFill>
              </a:rPr>
              <a:t>by gravity </a:t>
            </a:r>
            <a:r>
              <a:rPr lang="en-US" dirty="0" smtClean="0">
                <a:solidFill>
                  <a:srgbClr val="FF0000"/>
                </a:solidFill>
              </a:rPr>
              <a:t>in case of braze welding process</a:t>
            </a:r>
            <a:r>
              <a:rPr lang="en-US" dirty="0" smtClean="0"/>
              <a:t>.</a:t>
            </a:r>
          </a:p>
          <a:p>
            <a:pPr>
              <a:buFont typeface="Wingdings" pitchFamily="2" charset="2"/>
              <a:buChar char="Ø"/>
            </a:pPr>
            <a:endParaRPr lang="en-US" dirty="0" smtClean="0"/>
          </a:p>
          <a:p>
            <a:pPr>
              <a:buFont typeface="Wingdings" pitchFamily="2" charset="2"/>
              <a:buChar char="Ø"/>
            </a:pPr>
            <a:r>
              <a:rPr lang="en-US" dirty="0" smtClean="0"/>
              <a:t>Brazing is ideal for manufacture of bicycle frames, refrigeration and air conditioning cooling circuit tubing system.</a:t>
            </a:r>
          </a:p>
          <a:p>
            <a:pPr>
              <a:buFont typeface="Wingdings" pitchFamily="2" charset="2"/>
              <a:buChar char="Ø"/>
            </a:pPr>
            <a:endParaRPr lang="en-US" dirty="0" smtClean="0"/>
          </a:p>
          <a:p>
            <a:pPr>
              <a:buFont typeface="Wingdings" pitchFamily="2" charset="2"/>
              <a:buChar char="Ø"/>
            </a:pPr>
            <a:r>
              <a:rPr lang="en-US" dirty="0" smtClean="0"/>
              <a:t> Braze / bronze welding provides a strong joint and is ideal of steel frames, where a certain amount of flexibility is required. The filler rod is broader than that used in brazing.</a:t>
            </a:r>
            <a:endParaRPr lang="en-US" dirty="0"/>
          </a:p>
        </p:txBody>
      </p:sp>
      <p:pic>
        <p:nvPicPr>
          <p:cNvPr id="119810" name="Picture 2" descr="http://www.technologystudent.com/equip_flsh/acety15a.gif"/>
          <p:cNvPicPr>
            <a:picLocks noChangeAspect="1" noChangeArrowheads="1" noCrop="1"/>
          </p:cNvPicPr>
          <p:nvPr/>
        </p:nvPicPr>
        <p:blipFill>
          <a:blip r:embed="rId3"/>
          <a:srcRect/>
          <a:stretch>
            <a:fillRect/>
          </a:stretch>
        </p:blipFill>
        <p:spPr bwMode="auto">
          <a:xfrm>
            <a:off x="5786446" y="4143380"/>
            <a:ext cx="2750329" cy="2000240"/>
          </a:xfrm>
          <a:prstGeom prst="rect">
            <a:avLst/>
          </a:prstGeom>
          <a:noFill/>
        </p:spPr>
      </p:pic>
      <p:pic>
        <p:nvPicPr>
          <p:cNvPr id="119812" name="Picture 4" descr="http://www.technologystudent.com/equip_flsh/acety16a.gif"/>
          <p:cNvPicPr>
            <a:picLocks noChangeAspect="1" noChangeArrowheads="1" noCrop="1"/>
          </p:cNvPicPr>
          <p:nvPr/>
        </p:nvPicPr>
        <p:blipFill>
          <a:blip r:embed="rId4"/>
          <a:srcRect/>
          <a:stretch>
            <a:fillRect/>
          </a:stretch>
        </p:blipFill>
        <p:spPr bwMode="auto">
          <a:xfrm>
            <a:off x="5929322" y="714356"/>
            <a:ext cx="2455682" cy="1785950"/>
          </a:xfrm>
          <a:prstGeom prst="rect">
            <a:avLst/>
          </a:prstGeom>
          <a:noFill/>
        </p:spPr>
      </p:pic>
      <p:sp>
        <p:nvSpPr>
          <p:cNvPr id="15" name="Freeform 14"/>
          <p:cNvSpPr/>
          <p:nvPr/>
        </p:nvSpPr>
        <p:spPr>
          <a:xfrm>
            <a:off x="1959430" y="4000480"/>
            <a:ext cx="4358956" cy="761134"/>
          </a:xfrm>
          <a:custGeom>
            <a:avLst/>
            <a:gdLst>
              <a:gd name="connsiteX0" fmla="*/ 0 w 4182093"/>
              <a:gd name="connsiteY0" fmla="*/ 285008 h 344384"/>
              <a:gd name="connsiteX1" fmla="*/ 3503220 w 4182093"/>
              <a:gd name="connsiteY1" fmla="*/ 296883 h 344384"/>
              <a:gd name="connsiteX2" fmla="*/ 4073236 w 4182093"/>
              <a:gd name="connsiteY2" fmla="*/ 0 h 344384"/>
              <a:gd name="connsiteX0" fmla="*/ 0 w 4358956"/>
              <a:gd name="connsiteY0" fmla="*/ 642222 h 761134"/>
              <a:gd name="connsiteX1" fmla="*/ 3503220 w 4358956"/>
              <a:gd name="connsiteY1" fmla="*/ 654097 h 761134"/>
              <a:gd name="connsiteX2" fmla="*/ 4358956 w 4358956"/>
              <a:gd name="connsiteY2" fmla="*/ 0 h 761134"/>
            </a:gdLst>
            <a:ahLst/>
            <a:cxnLst>
              <a:cxn ang="0">
                <a:pos x="connsiteX0" y="connsiteY0"/>
              </a:cxn>
              <a:cxn ang="0">
                <a:pos x="connsiteX1" y="connsiteY1"/>
              </a:cxn>
              <a:cxn ang="0">
                <a:pos x="connsiteX2" y="connsiteY2"/>
              </a:cxn>
            </a:cxnLst>
            <a:rect l="l" t="t" r="r" b="b"/>
            <a:pathLst>
              <a:path w="4358956" h="761134">
                <a:moveTo>
                  <a:pt x="0" y="642222"/>
                </a:moveTo>
                <a:cubicBezTo>
                  <a:pt x="1412173" y="671910"/>
                  <a:pt x="2776727" y="761134"/>
                  <a:pt x="3503220" y="654097"/>
                </a:cubicBezTo>
                <a:cubicBezTo>
                  <a:pt x="4229713" y="547060"/>
                  <a:pt x="4281766" y="13855"/>
                  <a:pt x="4358956" y="0"/>
                </a:cubicBezTo>
              </a:path>
            </a:pathLst>
          </a:custGeom>
          <a:ln w="19050">
            <a:solidFill>
              <a:schemeClr val="tx1"/>
            </a:solidFill>
            <a:tailEnd type="stealth"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6" name="Picture 2" descr="https://encrypted-tbn2.gstatic.com/images?q=tbn:ANd9GcRJVemVAsIofNAhSLAx4l_YOWpmIOAYp4GwvRgb0OKt6p8k0BC8YgKabq8">
            <a:hlinkClick r:id="rId5"/>
          </p:cNvPr>
          <p:cNvPicPr>
            <a:picLocks noChangeAspect="1" noChangeArrowheads="1"/>
          </p:cNvPicPr>
          <p:nvPr/>
        </p:nvPicPr>
        <p:blipFill>
          <a:blip r:embed="rId6"/>
          <a:srcRect l="14706" r="23529"/>
          <a:stretch>
            <a:fillRect/>
          </a:stretch>
        </p:blipFill>
        <p:spPr bwMode="auto">
          <a:xfrm>
            <a:off x="6215074" y="2571744"/>
            <a:ext cx="1500198" cy="1365145"/>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37</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 </a:t>
            </a:r>
            <a:r>
              <a:rPr lang="en-US" sz="2000" b="1" dirty="0" smtClean="0">
                <a:solidFill>
                  <a:schemeClr val="bg1">
                    <a:lumMod val="50000"/>
                  </a:schemeClr>
                </a:solidFill>
              </a:rPr>
              <a:t>6.5 Joining processes based on filler materials of </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f</a:t>
            </a:r>
            <a:r>
              <a:rPr lang="en-US" sz="2000" b="1" i="1" dirty="0" smtClean="0">
                <a:solidFill>
                  <a:schemeClr val="bg1">
                    <a:lumMod val="50000"/>
                  </a:schemeClr>
                </a:solidFill>
              </a:rPr>
              <a:t> &lt;</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w</a:t>
            </a:r>
            <a:r>
              <a:rPr lang="en-US" sz="2000" b="1" i="1" dirty="0" smtClean="0">
                <a:solidFill>
                  <a:schemeClr val="bg1">
                    <a:lumMod val="50000"/>
                  </a:schemeClr>
                </a:solidFill>
              </a:rPr>
              <a:t> </a:t>
            </a:r>
            <a:r>
              <a:rPr lang="en-US" sz="2000" b="1" dirty="0" smtClean="0">
                <a:solidFill>
                  <a:schemeClr val="bg1">
                    <a:lumMod val="50000"/>
                  </a:schemeClr>
                </a:solidFill>
              </a:rPr>
              <a:t>(Brazing, soldering, and adhesive bonding)</a:t>
            </a:r>
          </a:p>
          <a:p>
            <a:pPr>
              <a:spcBef>
                <a:spcPct val="0"/>
              </a:spcBef>
              <a:defRPr/>
            </a:pPr>
            <a:r>
              <a:rPr lang="en-US" sz="2000" b="1" dirty="0" smtClean="0">
                <a:solidFill>
                  <a:schemeClr val="bg1">
                    <a:lumMod val="50000"/>
                  </a:schemeClr>
                </a:solidFill>
              </a:rPr>
              <a:t>6.5.1 Brazing, soldering and braze welding</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20" name="Rectangle 19"/>
          <p:cNvSpPr/>
          <p:nvPr/>
        </p:nvSpPr>
        <p:spPr>
          <a:xfrm>
            <a:off x="285720" y="1371415"/>
            <a:ext cx="5500726" cy="2308324"/>
          </a:xfrm>
          <a:prstGeom prst="rect">
            <a:avLst/>
          </a:prstGeom>
        </p:spPr>
        <p:txBody>
          <a:bodyPr wrap="square">
            <a:spAutoFit/>
          </a:bodyPr>
          <a:lstStyle/>
          <a:p>
            <a:pPr>
              <a:buFont typeface="Wingdings" pitchFamily="2" charset="2"/>
              <a:buChar char="Ø"/>
            </a:pPr>
            <a:r>
              <a:rPr lang="en-US" dirty="0" smtClean="0"/>
              <a:t> In soldering, the melting point of filler material is less than 450 deg. While its grater than 450 deg for brazing and braze welding processes.</a:t>
            </a:r>
          </a:p>
          <a:p>
            <a:pPr>
              <a:buFont typeface="Wingdings" pitchFamily="2" charset="2"/>
              <a:buChar char="Ø"/>
            </a:pPr>
            <a:endParaRPr lang="en-US" dirty="0" smtClean="0"/>
          </a:p>
          <a:p>
            <a:pPr>
              <a:buFont typeface="Wingdings" pitchFamily="2" charset="2"/>
              <a:buChar char="Ø"/>
            </a:pPr>
            <a:r>
              <a:rPr lang="en-US" dirty="0" smtClean="0"/>
              <a:t>Some applications for brazing, soldering and braze welding</a:t>
            </a:r>
          </a:p>
          <a:p>
            <a:pPr>
              <a:buFont typeface="Wingdings" pitchFamily="2" charset="2"/>
              <a:buChar char="Ø"/>
            </a:pPr>
            <a:endParaRPr lang="en-US" dirty="0" smtClean="0"/>
          </a:p>
          <a:p>
            <a:pPr>
              <a:buFont typeface="Wingdings" pitchFamily="2" charset="2"/>
              <a:buChar char="Ø"/>
            </a:pPr>
            <a:endParaRPr lang="en-US" dirty="0"/>
          </a:p>
        </p:txBody>
      </p:sp>
      <p:pic>
        <p:nvPicPr>
          <p:cNvPr id="122884" name="Picture 4" descr="https://encrypted-tbn2.gstatic.com/images?q=tbn:ANd9GcSlYqt9p2ZEgdXjqJ2-WMorejt9Bjv6VCgHc-591UsqOP8ewSQBdku0Vx0oRQ">
            <a:hlinkClick r:id="rId3"/>
          </p:cNvPr>
          <p:cNvPicPr>
            <a:picLocks noChangeAspect="1" noChangeArrowheads="1"/>
          </p:cNvPicPr>
          <p:nvPr/>
        </p:nvPicPr>
        <p:blipFill>
          <a:blip r:embed="rId4"/>
          <a:srcRect/>
          <a:stretch>
            <a:fillRect/>
          </a:stretch>
        </p:blipFill>
        <p:spPr bwMode="auto">
          <a:xfrm>
            <a:off x="5857884" y="2500306"/>
            <a:ext cx="2500330" cy="2143142"/>
          </a:xfrm>
          <a:prstGeom prst="rect">
            <a:avLst/>
          </a:prstGeom>
          <a:noFill/>
        </p:spPr>
      </p:pic>
      <p:sp>
        <p:nvSpPr>
          <p:cNvPr id="19" name="TextBox 18"/>
          <p:cNvSpPr txBox="1"/>
          <p:nvPr/>
        </p:nvSpPr>
        <p:spPr>
          <a:xfrm>
            <a:off x="5929322" y="2071678"/>
            <a:ext cx="2500330" cy="369332"/>
          </a:xfrm>
          <a:prstGeom prst="rect">
            <a:avLst/>
          </a:prstGeom>
          <a:noFill/>
        </p:spPr>
        <p:txBody>
          <a:bodyPr wrap="square" rtlCol="0">
            <a:spAutoFit/>
          </a:bodyPr>
          <a:lstStyle/>
          <a:p>
            <a:r>
              <a:rPr lang="en-US" dirty="0" smtClean="0"/>
              <a:t>Brazing copper pipes</a:t>
            </a:r>
            <a:endParaRPr lang="en-US" dirty="0"/>
          </a:p>
        </p:txBody>
      </p:sp>
      <p:sp>
        <p:nvSpPr>
          <p:cNvPr id="21" name="TextBox 20"/>
          <p:cNvSpPr txBox="1"/>
          <p:nvPr/>
        </p:nvSpPr>
        <p:spPr>
          <a:xfrm>
            <a:off x="5929322" y="4643446"/>
            <a:ext cx="2500330" cy="369332"/>
          </a:xfrm>
          <a:prstGeom prst="rect">
            <a:avLst/>
          </a:prstGeom>
          <a:noFill/>
        </p:spPr>
        <p:txBody>
          <a:bodyPr wrap="square" rtlCol="0">
            <a:spAutoFit/>
          </a:bodyPr>
          <a:lstStyle/>
          <a:p>
            <a:r>
              <a:rPr lang="en-US" dirty="0" smtClean="0"/>
              <a:t>Soldering copper pipes</a:t>
            </a:r>
            <a:endParaRPr lang="en-US" dirty="0"/>
          </a:p>
        </p:txBody>
      </p:sp>
      <p:pic>
        <p:nvPicPr>
          <p:cNvPr id="122886" name="Picture 6" descr="https://encrypted-tbn0.gstatic.com/images?q=tbn:ANd9GcQUUCI_HQ33AmSI3hoW4QpW5rcUnF-HWHpMczDZ8GPvQ-ZQ0WVkSkSvfxs">
            <a:hlinkClick r:id="rId5"/>
          </p:cNvPr>
          <p:cNvPicPr>
            <a:picLocks noChangeAspect="1" noChangeArrowheads="1"/>
          </p:cNvPicPr>
          <p:nvPr/>
        </p:nvPicPr>
        <p:blipFill>
          <a:blip r:embed="rId6"/>
          <a:srcRect/>
          <a:stretch>
            <a:fillRect/>
          </a:stretch>
        </p:blipFill>
        <p:spPr bwMode="auto">
          <a:xfrm>
            <a:off x="6572264" y="571480"/>
            <a:ext cx="1428760" cy="1428760"/>
          </a:xfrm>
          <a:prstGeom prst="rect">
            <a:avLst/>
          </a:prstGeom>
          <a:noFill/>
        </p:spPr>
      </p:pic>
      <p:pic>
        <p:nvPicPr>
          <p:cNvPr id="122890" name="Picture 10" descr="http://www.waybuilder.net/free-ed/Courses/05%20Building%20and%20Contruction/050205%20Welding/Weldin148.gif"/>
          <p:cNvPicPr>
            <a:picLocks noChangeAspect="1" noChangeArrowheads="1"/>
          </p:cNvPicPr>
          <p:nvPr/>
        </p:nvPicPr>
        <p:blipFill>
          <a:blip r:embed="rId7"/>
          <a:srcRect/>
          <a:stretch>
            <a:fillRect/>
          </a:stretch>
        </p:blipFill>
        <p:spPr bwMode="auto">
          <a:xfrm>
            <a:off x="642910" y="2781629"/>
            <a:ext cx="5072097" cy="2647635"/>
          </a:xfrm>
          <a:prstGeom prst="rect">
            <a:avLst/>
          </a:prstGeom>
          <a:noFill/>
        </p:spPr>
      </p:pic>
      <p:sp>
        <p:nvSpPr>
          <p:cNvPr id="24" name="TextBox 23"/>
          <p:cNvSpPr txBox="1"/>
          <p:nvPr/>
        </p:nvSpPr>
        <p:spPr>
          <a:xfrm>
            <a:off x="3000364" y="3000372"/>
            <a:ext cx="2500330" cy="646331"/>
          </a:xfrm>
          <a:prstGeom prst="rect">
            <a:avLst/>
          </a:prstGeom>
          <a:noFill/>
        </p:spPr>
        <p:txBody>
          <a:bodyPr wrap="square" rtlCol="0">
            <a:spAutoFit/>
          </a:bodyPr>
          <a:lstStyle/>
          <a:p>
            <a:r>
              <a:rPr lang="en-US" dirty="0" smtClean="0"/>
              <a:t>Brazing carbide tip on tool holder</a:t>
            </a:r>
            <a:endParaRPr lang="en-US" dirty="0"/>
          </a:p>
        </p:txBody>
      </p:sp>
      <p:pic>
        <p:nvPicPr>
          <p:cNvPr id="25" name="Picture 6" descr="https://encrypted-tbn0.gstatic.com/images?q=tbn:ANd9GcTvtuNlmivUDdDm5dLBvZplcmLO6gjwBSdKidwIy5Xabw27XiOEbcn7UdY">
            <a:hlinkClick r:id="rId8"/>
          </p:cNvPr>
          <p:cNvPicPr>
            <a:picLocks noChangeAspect="1" noChangeArrowheads="1"/>
          </p:cNvPicPr>
          <p:nvPr/>
        </p:nvPicPr>
        <p:blipFill>
          <a:blip r:embed="rId9"/>
          <a:srcRect/>
          <a:stretch>
            <a:fillRect/>
          </a:stretch>
        </p:blipFill>
        <p:spPr bwMode="auto">
          <a:xfrm>
            <a:off x="5857884" y="5000636"/>
            <a:ext cx="1785950" cy="1385652"/>
          </a:xfrm>
          <a:prstGeom prst="rect">
            <a:avLst/>
          </a:prstGeom>
          <a:noFill/>
        </p:spPr>
      </p:pic>
      <p:sp>
        <p:nvSpPr>
          <p:cNvPr id="26" name="TextBox 25"/>
          <p:cNvSpPr txBox="1"/>
          <p:nvPr/>
        </p:nvSpPr>
        <p:spPr>
          <a:xfrm>
            <a:off x="5857884" y="6345816"/>
            <a:ext cx="2500330" cy="369332"/>
          </a:xfrm>
          <a:prstGeom prst="rect">
            <a:avLst/>
          </a:prstGeom>
          <a:noFill/>
        </p:spPr>
        <p:txBody>
          <a:bodyPr wrap="square" rtlCol="0">
            <a:spAutoFit/>
          </a:bodyPr>
          <a:lstStyle/>
          <a:p>
            <a:r>
              <a:rPr lang="en-US" dirty="0" smtClean="0"/>
              <a:t>Braze weld copper pipes</a:t>
            </a:r>
            <a:endParaRPr lang="en-US" dirty="0"/>
          </a:p>
        </p:txBody>
      </p:sp>
      <p:pic>
        <p:nvPicPr>
          <p:cNvPr id="136194" name="Picture 2" descr="Tungsten Carbide/Hardmetal Brazed Turning Tools (ISO1/DIN4971)">
            <a:hlinkClick r:id="rId10"/>
          </p:cNvPr>
          <p:cNvPicPr>
            <a:picLocks noChangeAspect="1" noChangeArrowheads="1"/>
          </p:cNvPicPr>
          <p:nvPr/>
        </p:nvPicPr>
        <p:blipFill>
          <a:blip r:embed="rId11"/>
          <a:srcRect/>
          <a:stretch>
            <a:fillRect/>
          </a:stretch>
        </p:blipFill>
        <p:spPr bwMode="auto">
          <a:xfrm>
            <a:off x="71406" y="5143512"/>
            <a:ext cx="2214546" cy="1660911"/>
          </a:xfrm>
          <a:prstGeom prst="rect">
            <a:avLst/>
          </a:prstGeom>
          <a:noFill/>
        </p:spPr>
      </p:pic>
      <p:pic>
        <p:nvPicPr>
          <p:cNvPr id="136196" name="Picture 4" descr="Multi Point Brazed Carbide Tools"/>
          <p:cNvPicPr>
            <a:picLocks noChangeAspect="1" noChangeArrowheads="1"/>
          </p:cNvPicPr>
          <p:nvPr/>
        </p:nvPicPr>
        <p:blipFill>
          <a:blip r:embed="rId12"/>
          <a:srcRect/>
          <a:stretch>
            <a:fillRect/>
          </a:stretch>
        </p:blipFill>
        <p:spPr bwMode="auto">
          <a:xfrm>
            <a:off x="2571736" y="5270851"/>
            <a:ext cx="2571768" cy="1587149"/>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38</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 </a:t>
            </a:r>
            <a:r>
              <a:rPr lang="en-US" sz="2000" b="1" dirty="0" smtClean="0">
                <a:solidFill>
                  <a:schemeClr val="bg1">
                    <a:lumMod val="50000"/>
                  </a:schemeClr>
                </a:solidFill>
              </a:rPr>
              <a:t>6.5 Joining processes based on filler materials of </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f</a:t>
            </a:r>
            <a:r>
              <a:rPr lang="en-US" sz="2000" b="1" i="1" dirty="0" smtClean="0">
                <a:solidFill>
                  <a:schemeClr val="bg1">
                    <a:lumMod val="50000"/>
                  </a:schemeClr>
                </a:solidFill>
              </a:rPr>
              <a:t> &lt;</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w</a:t>
            </a:r>
            <a:r>
              <a:rPr lang="en-US" sz="2000" b="1" i="1" dirty="0" smtClean="0">
                <a:solidFill>
                  <a:schemeClr val="bg1">
                    <a:lumMod val="50000"/>
                  </a:schemeClr>
                </a:solidFill>
              </a:rPr>
              <a:t> </a:t>
            </a:r>
            <a:r>
              <a:rPr lang="en-US" sz="2000" b="1" dirty="0" smtClean="0">
                <a:solidFill>
                  <a:schemeClr val="bg1">
                    <a:lumMod val="50000"/>
                  </a:schemeClr>
                </a:solidFill>
              </a:rPr>
              <a:t>(Brazing, soldering, and adhesive bonding)</a:t>
            </a:r>
          </a:p>
          <a:p>
            <a:pPr>
              <a:spcBef>
                <a:spcPct val="0"/>
              </a:spcBef>
              <a:defRPr/>
            </a:pPr>
            <a:r>
              <a:rPr lang="en-US" sz="2000" b="1" dirty="0" smtClean="0">
                <a:solidFill>
                  <a:schemeClr val="bg1">
                    <a:lumMod val="50000"/>
                  </a:schemeClr>
                </a:solidFill>
              </a:rPr>
              <a:t>6.5.1 Brazing, soldering and braze welding</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20" name="Rectangle 19"/>
          <p:cNvSpPr/>
          <p:nvPr/>
        </p:nvSpPr>
        <p:spPr>
          <a:xfrm>
            <a:off x="285720" y="1371415"/>
            <a:ext cx="5500726" cy="3139321"/>
          </a:xfrm>
          <a:prstGeom prst="rect">
            <a:avLst/>
          </a:prstGeom>
        </p:spPr>
        <p:txBody>
          <a:bodyPr wrap="square">
            <a:spAutoFit/>
          </a:bodyPr>
          <a:lstStyle/>
          <a:p>
            <a:pPr>
              <a:buFont typeface="Wingdings" pitchFamily="2" charset="2"/>
              <a:buChar char="Ø"/>
            </a:pPr>
            <a:r>
              <a:rPr lang="en-US" dirty="0" smtClean="0"/>
              <a:t> In soldering, the melting point of filler material is less than 450 deg. While its grater than 450 deg for brazing and braze welding processes.</a:t>
            </a:r>
          </a:p>
          <a:p>
            <a:pPr>
              <a:buFont typeface="Wingdings" pitchFamily="2" charset="2"/>
              <a:buChar char="Ø"/>
            </a:pPr>
            <a:endParaRPr lang="en-US" dirty="0" smtClean="0"/>
          </a:p>
          <a:p>
            <a:pPr>
              <a:buFont typeface="Wingdings" pitchFamily="2" charset="2"/>
              <a:buChar char="Ø"/>
            </a:pPr>
            <a:r>
              <a:rPr lang="en-US" dirty="0" smtClean="0"/>
              <a:t>Special work piece setup is required for allowing the capillary action. For example, </a:t>
            </a:r>
            <a:r>
              <a:rPr lang="en-US" b="1" dirty="0" smtClean="0">
                <a:solidFill>
                  <a:srgbClr val="FF0000"/>
                </a:solidFill>
              </a:rPr>
              <a:t>small gaps or clearances </a:t>
            </a:r>
            <a:r>
              <a:rPr lang="en-US" dirty="0" smtClean="0"/>
              <a:t>must be created between the mating surfaces and supplying fluxing material are important for efficient operation of capillary action</a:t>
            </a:r>
          </a:p>
          <a:p>
            <a:pPr>
              <a:buFont typeface="Wingdings" pitchFamily="2" charset="2"/>
              <a:buChar char="Ø"/>
            </a:pPr>
            <a:endParaRPr lang="en-US" dirty="0" smtClean="0"/>
          </a:p>
          <a:p>
            <a:pPr>
              <a:buFont typeface="Wingdings" pitchFamily="2" charset="2"/>
              <a:buChar char="Ø"/>
            </a:pPr>
            <a:endParaRPr lang="en-US" dirty="0"/>
          </a:p>
        </p:txBody>
      </p:sp>
      <p:pic>
        <p:nvPicPr>
          <p:cNvPr id="122884" name="Picture 4" descr="https://encrypted-tbn2.gstatic.com/images?q=tbn:ANd9GcSlYqt9p2ZEgdXjqJ2-WMorejt9Bjv6VCgHc-591UsqOP8ewSQBdku0Vx0oRQ">
            <a:hlinkClick r:id="rId3"/>
          </p:cNvPr>
          <p:cNvPicPr>
            <a:picLocks noChangeAspect="1" noChangeArrowheads="1"/>
          </p:cNvPicPr>
          <p:nvPr/>
        </p:nvPicPr>
        <p:blipFill>
          <a:blip r:embed="rId4"/>
          <a:srcRect/>
          <a:stretch>
            <a:fillRect/>
          </a:stretch>
        </p:blipFill>
        <p:spPr bwMode="auto">
          <a:xfrm>
            <a:off x="5715008" y="3643314"/>
            <a:ext cx="2500330" cy="2143142"/>
          </a:xfrm>
          <a:prstGeom prst="rect">
            <a:avLst/>
          </a:prstGeom>
          <a:noFill/>
        </p:spPr>
      </p:pic>
      <p:sp>
        <p:nvSpPr>
          <p:cNvPr id="19" name="TextBox 18"/>
          <p:cNvSpPr txBox="1"/>
          <p:nvPr/>
        </p:nvSpPr>
        <p:spPr>
          <a:xfrm>
            <a:off x="5786446" y="3214686"/>
            <a:ext cx="2500330" cy="369332"/>
          </a:xfrm>
          <a:prstGeom prst="rect">
            <a:avLst/>
          </a:prstGeom>
          <a:noFill/>
        </p:spPr>
        <p:txBody>
          <a:bodyPr wrap="square" rtlCol="0">
            <a:spAutoFit/>
          </a:bodyPr>
          <a:lstStyle/>
          <a:p>
            <a:r>
              <a:rPr lang="en-US" dirty="0" smtClean="0"/>
              <a:t>Brazing copper pipes</a:t>
            </a:r>
            <a:endParaRPr lang="en-US" dirty="0"/>
          </a:p>
        </p:txBody>
      </p:sp>
      <p:sp>
        <p:nvSpPr>
          <p:cNvPr id="21" name="TextBox 20"/>
          <p:cNvSpPr txBox="1"/>
          <p:nvPr/>
        </p:nvSpPr>
        <p:spPr>
          <a:xfrm>
            <a:off x="5715008" y="5857892"/>
            <a:ext cx="2500330" cy="369332"/>
          </a:xfrm>
          <a:prstGeom prst="rect">
            <a:avLst/>
          </a:prstGeom>
          <a:noFill/>
        </p:spPr>
        <p:txBody>
          <a:bodyPr wrap="square" rtlCol="0">
            <a:spAutoFit/>
          </a:bodyPr>
          <a:lstStyle/>
          <a:p>
            <a:r>
              <a:rPr lang="en-US" dirty="0" smtClean="0"/>
              <a:t>soldering copper pipes</a:t>
            </a:r>
            <a:endParaRPr lang="en-US" dirty="0"/>
          </a:p>
        </p:txBody>
      </p:sp>
      <p:pic>
        <p:nvPicPr>
          <p:cNvPr id="122886" name="Picture 6" descr="https://encrypted-tbn0.gstatic.com/images?q=tbn:ANd9GcQUUCI_HQ33AmSI3hoW4QpW5rcUnF-HWHpMczDZ8GPvQ-ZQ0WVkSkSvfxs">
            <a:hlinkClick r:id="rId5"/>
          </p:cNvPr>
          <p:cNvPicPr>
            <a:picLocks noChangeAspect="1" noChangeArrowheads="1"/>
          </p:cNvPicPr>
          <p:nvPr/>
        </p:nvPicPr>
        <p:blipFill>
          <a:blip r:embed="rId6"/>
          <a:srcRect/>
          <a:stretch>
            <a:fillRect/>
          </a:stretch>
        </p:blipFill>
        <p:spPr bwMode="auto">
          <a:xfrm>
            <a:off x="6215074" y="714356"/>
            <a:ext cx="1928826" cy="2319184"/>
          </a:xfrm>
          <a:prstGeom prst="rect">
            <a:avLst/>
          </a:prstGeom>
          <a:noFill/>
        </p:spPr>
      </p:pic>
      <p:pic>
        <p:nvPicPr>
          <p:cNvPr id="125954" name="Picture 2" descr="http://www.cupalloys.co.uk/upload/images/Joint%20designs.jpg"/>
          <p:cNvPicPr>
            <a:picLocks noChangeAspect="1" noChangeArrowheads="1"/>
          </p:cNvPicPr>
          <p:nvPr/>
        </p:nvPicPr>
        <p:blipFill>
          <a:blip r:embed="rId7"/>
          <a:srcRect/>
          <a:stretch>
            <a:fillRect/>
          </a:stretch>
        </p:blipFill>
        <p:spPr bwMode="auto">
          <a:xfrm>
            <a:off x="571472" y="4075592"/>
            <a:ext cx="4714908" cy="2425242"/>
          </a:xfrm>
          <a:prstGeom prst="rect">
            <a:avLst/>
          </a:prstGeom>
          <a:noFill/>
        </p:spPr>
      </p:pic>
      <p:sp>
        <p:nvSpPr>
          <p:cNvPr id="18" name="Freeform 17"/>
          <p:cNvSpPr/>
          <p:nvPr/>
        </p:nvSpPr>
        <p:spPr>
          <a:xfrm>
            <a:off x="3764478" y="2956956"/>
            <a:ext cx="1848592" cy="1199408"/>
          </a:xfrm>
          <a:custGeom>
            <a:avLst/>
            <a:gdLst>
              <a:gd name="connsiteX0" fmla="*/ 1961407 w 2333501"/>
              <a:gd name="connsiteY0" fmla="*/ 0 h 1260764"/>
              <a:gd name="connsiteX1" fmla="*/ 2056410 w 2333501"/>
              <a:gd name="connsiteY1" fmla="*/ 843148 h 1260764"/>
              <a:gd name="connsiteX2" fmla="*/ 298862 w 2333501"/>
              <a:gd name="connsiteY2" fmla="*/ 1199408 h 1260764"/>
              <a:gd name="connsiteX3" fmla="*/ 263236 w 2333501"/>
              <a:gd name="connsiteY3" fmla="*/ 1211283 h 1260764"/>
              <a:gd name="connsiteX0" fmla="*/ 1913777 w 2099824"/>
              <a:gd name="connsiteY0" fmla="*/ 0 h 1260764"/>
              <a:gd name="connsiteX1" fmla="*/ 1722996 w 2099824"/>
              <a:gd name="connsiteY1" fmla="*/ 843148 h 1260764"/>
              <a:gd name="connsiteX2" fmla="*/ 251232 w 2099824"/>
              <a:gd name="connsiteY2" fmla="*/ 1199408 h 1260764"/>
              <a:gd name="connsiteX3" fmla="*/ 215606 w 2099824"/>
              <a:gd name="connsiteY3" fmla="*/ 1211283 h 1260764"/>
              <a:gd name="connsiteX0" fmla="*/ 1662545 w 1848592"/>
              <a:gd name="connsiteY0" fmla="*/ 0 h 1199408"/>
              <a:gd name="connsiteX1" fmla="*/ 1471764 w 1848592"/>
              <a:gd name="connsiteY1" fmla="*/ 843148 h 1199408"/>
              <a:gd name="connsiteX2" fmla="*/ 0 w 1848592"/>
              <a:gd name="connsiteY2" fmla="*/ 1199408 h 1199408"/>
            </a:gdLst>
            <a:ahLst/>
            <a:cxnLst>
              <a:cxn ang="0">
                <a:pos x="connsiteX0" y="connsiteY0"/>
              </a:cxn>
              <a:cxn ang="0">
                <a:pos x="connsiteX1" y="connsiteY1"/>
              </a:cxn>
              <a:cxn ang="0">
                <a:pos x="connsiteX2" y="connsiteY2"/>
              </a:cxn>
            </a:cxnLst>
            <a:rect l="l" t="t" r="r" b="b"/>
            <a:pathLst>
              <a:path w="1848592" h="1199408">
                <a:moveTo>
                  <a:pt x="1662545" y="0"/>
                </a:moveTo>
                <a:cubicBezTo>
                  <a:pt x="1848592" y="321623"/>
                  <a:pt x="1748855" y="643247"/>
                  <a:pt x="1471764" y="843148"/>
                </a:cubicBezTo>
                <a:cubicBezTo>
                  <a:pt x="1194673" y="1043049"/>
                  <a:pt x="251232" y="1138052"/>
                  <a:pt x="0" y="1199408"/>
                </a:cubicBezTo>
              </a:path>
            </a:pathLst>
          </a:custGeom>
          <a:ln>
            <a:solidFill>
              <a:srgbClr val="C00000"/>
            </a:solidFill>
            <a:headEnd type="none" w="med" len="lg"/>
            <a:tailEnd type="stealth"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3787605" y="3000347"/>
            <a:ext cx="2034639" cy="2459931"/>
          </a:xfrm>
          <a:custGeom>
            <a:avLst/>
            <a:gdLst>
              <a:gd name="connsiteX0" fmla="*/ 1961407 w 2333501"/>
              <a:gd name="connsiteY0" fmla="*/ 0 h 1260764"/>
              <a:gd name="connsiteX1" fmla="*/ 2056410 w 2333501"/>
              <a:gd name="connsiteY1" fmla="*/ 843148 h 1260764"/>
              <a:gd name="connsiteX2" fmla="*/ 298862 w 2333501"/>
              <a:gd name="connsiteY2" fmla="*/ 1199408 h 1260764"/>
              <a:gd name="connsiteX3" fmla="*/ 263236 w 2333501"/>
              <a:gd name="connsiteY3" fmla="*/ 1211283 h 1260764"/>
              <a:gd name="connsiteX0" fmla="*/ 1961407 w 2333501"/>
              <a:gd name="connsiteY0" fmla="*/ 0 h 2475234"/>
              <a:gd name="connsiteX1" fmla="*/ 2056410 w 2333501"/>
              <a:gd name="connsiteY1" fmla="*/ 2057618 h 2475234"/>
              <a:gd name="connsiteX2" fmla="*/ 298862 w 2333501"/>
              <a:gd name="connsiteY2" fmla="*/ 2413878 h 2475234"/>
              <a:gd name="connsiteX3" fmla="*/ 263236 w 2333501"/>
              <a:gd name="connsiteY3" fmla="*/ 2425753 h 2475234"/>
              <a:gd name="connsiteX0" fmla="*/ 1961407 w 2333501"/>
              <a:gd name="connsiteY0" fmla="*/ 0 h 2475234"/>
              <a:gd name="connsiteX1" fmla="*/ 2056410 w 2333501"/>
              <a:gd name="connsiteY1" fmla="*/ 2057618 h 2475234"/>
              <a:gd name="connsiteX2" fmla="*/ 298862 w 2333501"/>
              <a:gd name="connsiteY2" fmla="*/ 2413878 h 2475234"/>
              <a:gd name="connsiteX3" fmla="*/ 263236 w 2333501"/>
              <a:gd name="connsiteY3" fmla="*/ 2425753 h 2475234"/>
              <a:gd name="connsiteX0" fmla="*/ 1961407 w 2333501"/>
              <a:gd name="connsiteY0" fmla="*/ 0 h 2475234"/>
              <a:gd name="connsiteX1" fmla="*/ 2056410 w 2333501"/>
              <a:gd name="connsiteY1" fmla="*/ 2057618 h 2475234"/>
              <a:gd name="connsiteX2" fmla="*/ 298862 w 2333501"/>
              <a:gd name="connsiteY2" fmla="*/ 2413878 h 2475234"/>
              <a:gd name="connsiteX3" fmla="*/ 263236 w 2333501"/>
              <a:gd name="connsiteY3" fmla="*/ 2425753 h 2475234"/>
              <a:gd name="connsiteX0" fmla="*/ 1961407 w 2333501"/>
              <a:gd name="connsiteY0" fmla="*/ 0 h 2475234"/>
              <a:gd name="connsiteX1" fmla="*/ 2056410 w 2333501"/>
              <a:gd name="connsiteY1" fmla="*/ 2057618 h 2475234"/>
              <a:gd name="connsiteX2" fmla="*/ 298862 w 2333501"/>
              <a:gd name="connsiteY2" fmla="*/ 2413878 h 2475234"/>
              <a:gd name="connsiteX3" fmla="*/ 263236 w 2333501"/>
              <a:gd name="connsiteY3" fmla="*/ 2425753 h 2475234"/>
              <a:gd name="connsiteX0" fmla="*/ 1961407 w 2333501"/>
              <a:gd name="connsiteY0" fmla="*/ 0 h 2475234"/>
              <a:gd name="connsiteX1" fmla="*/ 2056410 w 2333501"/>
              <a:gd name="connsiteY1" fmla="*/ 2057618 h 2475234"/>
              <a:gd name="connsiteX2" fmla="*/ 298862 w 2333501"/>
              <a:gd name="connsiteY2" fmla="*/ 2413878 h 2475234"/>
              <a:gd name="connsiteX3" fmla="*/ 263236 w 2333501"/>
              <a:gd name="connsiteY3" fmla="*/ 2425753 h 2475234"/>
              <a:gd name="connsiteX0" fmla="*/ 1662545 w 2034639"/>
              <a:gd name="connsiteY0" fmla="*/ 0 h 2459931"/>
              <a:gd name="connsiteX1" fmla="*/ 1757548 w 2034639"/>
              <a:gd name="connsiteY1" fmla="*/ 2057618 h 2459931"/>
              <a:gd name="connsiteX2" fmla="*/ 0 w 2034639"/>
              <a:gd name="connsiteY2" fmla="*/ 2413878 h 2459931"/>
            </a:gdLst>
            <a:ahLst/>
            <a:cxnLst>
              <a:cxn ang="0">
                <a:pos x="connsiteX0" y="connsiteY0"/>
              </a:cxn>
              <a:cxn ang="0">
                <a:pos x="connsiteX1" y="connsiteY1"/>
              </a:cxn>
              <a:cxn ang="0">
                <a:pos x="connsiteX2" y="connsiteY2"/>
              </a:cxn>
            </a:cxnLst>
            <a:rect l="l" t="t" r="r" b="b"/>
            <a:pathLst>
              <a:path w="2034639" h="2459931">
                <a:moveTo>
                  <a:pt x="1662545" y="0"/>
                </a:moveTo>
                <a:cubicBezTo>
                  <a:pt x="1881241" y="51645"/>
                  <a:pt x="2034639" y="1655305"/>
                  <a:pt x="1757548" y="2057618"/>
                </a:cubicBezTo>
                <a:cubicBezTo>
                  <a:pt x="1480457" y="2459931"/>
                  <a:pt x="298862" y="2352522"/>
                  <a:pt x="0" y="2413878"/>
                </a:cubicBezTo>
              </a:path>
            </a:pathLst>
          </a:custGeom>
          <a:ln>
            <a:solidFill>
              <a:srgbClr val="C00000"/>
            </a:solidFill>
            <a:tailEnd type="stealth"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39</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 </a:t>
            </a:r>
            <a:r>
              <a:rPr lang="en-US" sz="2000" b="1" dirty="0" smtClean="0">
                <a:solidFill>
                  <a:schemeClr val="bg1">
                    <a:lumMod val="50000"/>
                  </a:schemeClr>
                </a:solidFill>
              </a:rPr>
              <a:t>6.5 Joining processes based on filler materials of </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f</a:t>
            </a:r>
            <a:r>
              <a:rPr lang="en-US" sz="2000" b="1" i="1" dirty="0" smtClean="0">
                <a:solidFill>
                  <a:schemeClr val="bg1">
                    <a:lumMod val="50000"/>
                  </a:schemeClr>
                </a:solidFill>
              </a:rPr>
              <a:t> &lt;</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w</a:t>
            </a:r>
            <a:r>
              <a:rPr lang="en-US" sz="2000" b="1" i="1" dirty="0" smtClean="0">
                <a:solidFill>
                  <a:schemeClr val="bg1">
                    <a:lumMod val="50000"/>
                  </a:schemeClr>
                </a:solidFill>
              </a:rPr>
              <a:t> </a:t>
            </a:r>
            <a:r>
              <a:rPr lang="en-US" sz="2000" b="1" dirty="0" smtClean="0">
                <a:solidFill>
                  <a:schemeClr val="bg1">
                    <a:lumMod val="50000"/>
                  </a:schemeClr>
                </a:solidFill>
              </a:rPr>
              <a:t>(Brazing, soldering, and adhesive bonding)</a:t>
            </a:r>
          </a:p>
          <a:p>
            <a:pPr>
              <a:spcBef>
                <a:spcPct val="0"/>
              </a:spcBef>
              <a:defRPr/>
            </a:pPr>
            <a:r>
              <a:rPr lang="en-US" sz="2000" b="1" dirty="0" smtClean="0">
                <a:solidFill>
                  <a:schemeClr val="bg1">
                    <a:lumMod val="50000"/>
                  </a:schemeClr>
                </a:solidFill>
              </a:rPr>
              <a:t>6.5.1 Brazing, soldering and braze welding</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23" name="Rectangle 22"/>
          <p:cNvSpPr/>
          <p:nvPr/>
        </p:nvSpPr>
        <p:spPr>
          <a:xfrm>
            <a:off x="214282" y="1214423"/>
            <a:ext cx="5929354" cy="5078313"/>
          </a:xfrm>
          <a:prstGeom prst="rect">
            <a:avLst/>
          </a:prstGeom>
        </p:spPr>
        <p:txBody>
          <a:bodyPr wrap="square">
            <a:spAutoFit/>
          </a:bodyPr>
          <a:lstStyle/>
          <a:p>
            <a:r>
              <a:rPr lang="en-US" dirty="0" smtClean="0"/>
              <a:t>There are two common solder alloys :</a:t>
            </a:r>
          </a:p>
          <a:p>
            <a:pPr marL="0" lvl="2">
              <a:buFont typeface="Wingdings" pitchFamily="2" charset="2"/>
              <a:buChar char="Ø"/>
            </a:pPr>
            <a:r>
              <a:rPr lang="en-US" dirty="0" smtClean="0"/>
              <a:t>Alloy of tin (40%), lead (60%) and antimony (&lt;0.5%), having melting temperature of 250 deg.</a:t>
            </a:r>
          </a:p>
          <a:p>
            <a:pPr marL="0" lvl="2">
              <a:buFont typeface="Wingdings" pitchFamily="2" charset="2"/>
              <a:buChar char="Ø"/>
            </a:pPr>
            <a:r>
              <a:rPr lang="en-US" dirty="0" smtClean="0"/>
              <a:t>Alloy of tin, zinc and cadmium which is common for soldering light metals with working temperature of up to 300 deg.</a:t>
            </a:r>
          </a:p>
          <a:p>
            <a:pPr marL="0" lvl="2">
              <a:buFont typeface="Wingdings" pitchFamily="2" charset="2"/>
              <a:buChar char="Ø"/>
            </a:pPr>
            <a:endParaRPr lang="en-US" dirty="0" smtClean="0"/>
          </a:p>
          <a:p>
            <a:r>
              <a:rPr lang="en-US" dirty="0" smtClean="0"/>
              <a:t>Shearing strength between 25-50 N/mm2 with work piece clearance between 0.25mm to 0.025mm.</a:t>
            </a:r>
          </a:p>
          <a:p>
            <a:r>
              <a:rPr lang="en-US" dirty="0" smtClean="0"/>
              <a:t>Heating source and applications:</a:t>
            </a:r>
          </a:p>
          <a:p>
            <a:pPr lvl="0">
              <a:buFont typeface="Wingdings" pitchFamily="2" charset="2"/>
              <a:buChar char="q"/>
            </a:pPr>
            <a:r>
              <a:rPr lang="en-US" dirty="0" smtClean="0"/>
              <a:t>Chemical (torch flame) for joining refrigeration and air conditioning pipes as well as water pipes (soldering or brazing).</a:t>
            </a:r>
          </a:p>
          <a:p>
            <a:pPr lvl="0">
              <a:buFont typeface="Wingdings" pitchFamily="2" charset="2"/>
              <a:buChar char="q"/>
            </a:pPr>
            <a:r>
              <a:rPr lang="en-US" dirty="0" smtClean="0"/>
              <a:t>Electric (resistance) or induction for electric conductor joining processes (soldering or brazing).</a:t>
            </a:r>
          </a:p>
          <a:p>
            <a:pPr lvl="0">
              <a:buFont typeface="Wingdings" pitchFamily="2" charset="2"/>
              <a:buChar char="q"/>
            </a:pPr>
            <a:r>
              <a:rPr lang="en-US" dirty="0" smtClean="0"/>
              <a:t>Thermal (soldering iron) or furnaces (induction), metal bath and salt bath.</a:t>
            </a:r>
          </a:p>
          <a:p>
            <a:r>
              <a:rPr lang="en-US" dirty="0" smtClean="0"/>
              <a:t> </a:t>
            </a:r>
            <a:endParaRPr lang="en-US" dirty="0"/>
          </a:p>
        </p:txBody>
      </p:sp>
      <p:pic>
        <p:nvPicPr>
          <p:cNvPr id="128004" name="Picture 4" descr="Soldering iron"/>
          <p:cNvPicPr>
            <a:picLocks noChangeAspect="1" noChangeArrowheads="1"/>
          </p:cNvPicPr>
          <p:nvPr/>
        </p:nvPicPr>
        <p:blipFill>
          <a:blip r:embed="rId3" cstate="print"/>
          <a:srcRect/>
          <a:stretch>
            <a:fillRect/>
          </a:stretch>
        </p:blipFill>
        <p:spPr bwMode="auto">
          <a:xfrm>
            <a:off x="6357950" y="4286256"/>
            <a:ext cx="1905000" cy="1019176"/>
          </a:xfrm>
          <a:prstGeom prst="rect">
            <a:avLst/>
          </a:prstGeom>
          <a:noFill/>
        </p:spPr>
      </p:pic>
      <p:pic>
        <p:nvPicPr>
          <p:cNvPr id="128006" name="Picture 6" descr="https://encrypted-tbn0.gstatic.com/images?q=tbn:ANd9GcS55s8ofIlL3K_zcRtOIqN5c_nzdYNYLxW5fg3Aac7SnjOAuGTel61sIk8">
            <a:hlinkClick r:id="rId4"/>
          </p:cNvPr>
          <p:cNvPicPr>
            <a:picLocks noChangeAspect="1" noChangeArrowheads="1"/>
          </p:cNvPicPr>
          <p:nvPr/>
        </p:nvPicPr>
        <p:blipFill>
          <a:blip r:embed="rId5"/>
          <a:srcRect/>
          <a:stretch>
            <a:fillRect/>
          </a:stretch>
        </p:blipFill>
        <p:spPr bwMode="auto">
          <a:xfrm>
            <a:off x="6715140" y="5572140"/>
            <a:ext cx="1428750" cy="952500"/>
          </a:xfrm>
          <a:prstGeom prst="rect">
            <a:avLst/>
          </a:prstGeom>
          <a:noFill/>
        </p:spPr>
      </p:pic>
      <p:pic>
        <p:nvPicPr>
          <p:cNvPr id="128008" name="Picture 8" descr="Operation Enduring Freedom"/>
          <p:cNvPicPr>
            <a:picLocks noChangeAspect="1" noChangeArrowheads="1"/>
          </p:cNvPicPr>
          <p:nvPr/>
        </p:nvPicPr>
        <p:blipFill>
          <a:blip r:embed="rId6" cstate="print"/>
          <a:srcRect/>
          <a:stretch>
            <a:fillRect/>
          </a:stretch>
        </p:blipFill>
        <p:spPr bwMode="auto">
          <a:xfrm>
            <a:off x="6072198" y="2714620"/>
            <a:ext cx="2293922" cy="1269057"/>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4</a:t>
            </a:fld>
            <a:endParaRPr lang="en-US"/>
          </a:p>
        </p:txBody>
      </p:sp>
      <p:sp>
        <p:nvSpPr>
          <p:cNvPr id="10" name="Rectangle 2"/>
          <p:cNvSpPr txBox="1">
            <a:spLocks noChangeArrowheads="1"/>
          </p:cNvSpPr>
          <p:nvPr/>
        </p:nvSpPr>
        <p:spPr>
          <a:xfrm>
            <a:off x="285720" y="-285776"/>
            <a:ext cx="7772400" cy="1143000"/>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6.1 Joining technology</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dirty="0" smtClean="0">
                <a:solidFill>
                  <a:schemeClr val="tx1">
                    <a:tint val="75000"/>
                  </a:schemeClr>
                </a:solidFill>
              </a:rPr>
              <a:t> </a:t>
            </a:r>
          </a:p>
        </p:txBody>
      </p:sp>
      <p:sp>
        <p:nvSpPr>
          <p:cNvPr id="12" name="Rectangle 11"/>
          <p:cNvSpPr/>
          <p:nvPr/>
        </p:nvSpPr>
        <p:spPr>
          <a:xfrm>
            <a:off x="357158" y="642918"/>
            <a:ext cx="8143932" cy="646331"/>
          </a:xfrm>
          <a:prstGeom prst="rect">
            <a:avLst/>
          </a:prstGeom>
        </p:spPr>
        <p:txBody>
          <a:bodyPr wrap="square">
            <a:spAutoFit/>
          </a:bodyPr>
          <a:lstStyle/>
          <a:p>
            <a:r>
              <a:rPr lang="en-US" dirty="0" smtClean="0"/>
              <a:t>In general, joining components is usually classified as: </a:t>
            </a:r>
          </a:p>
          <a:p>
            <a:r>
              <a:rPr lang="en-US" b="1" dirty="0" smtClean="0">
                <a:solidFill>
                  <a:srgbClr val="FF0000"/>
                </a:solidFill>
              </a:rPr>
              <a:t>Permanent or </a:t>
            </a:r>
            <a:r>
              <a:rPr lang="en-US" b="1" dirty="0" smtClean="0">
                <a:solidFill>
                  <a:srgbClr val="0070C0"/>
                </a:solidFill>
              </a:rPr>
              <a:t>non-permanent</a:t>
            </a:r>
            <a:r>
              <a:rPr lang="en-US" b="1" dirty="0" smtClean="0">
                <a:solidFill>
                  <a:srgbClr val="FF0000"/>
                </a:solidFill>
              </a:rPr>
              <a:t> </a:t>
            </a:r>
            <a:r>
              <a:rPr lang="en-US" dirty="0" smtClean="0"/>
              <a:t>joining process</a:t>
            </a:r>
            <a:endParaRPr lang="en-US" dirty="0"/>
          </a:p>
        </p:txBody>
      </p:sp>
      <p:graphicFrame>
        <p:nvGraphicFramePr>
          <p:cNvPr id="17" name="Table 16"/>
          <p:cNvGraphicFramePr>
            <a:graphicFrameLocks noGrp="1"/>
          </p:cNvGraphicFramePr>
          <p:nvPr/>
        </p:nvGraphicFramePr>
        <p:xfrm>
          <a:off x="428596" y="1285860"/>
          <a:ext cx="7643865" cy="2571769"/>
        </p:xfrm>
        <a:graphic>
          <a:graphicData uri="http://schemas.openxmlformats.org/drawingml/2006/table">
            <a:tbl>
              <a:tblPr/>
              <a:tblGrid>
                <a:gridCol w="2615635"/>
                <a:gridCol w="2386319"/>
                <a:gridCol w="2641911"/>
              </a:tblGrid>
              <a:tr h="285752">
                <a:tc>
                  <a:txBody>
                    <a:bodyPr/>
                    <a:lstStyle/>
                    <a:p>
                      <a:pPr marL="0" marR="0" algn="justLow" rtl="0">
                        <a:lnSpc>
                          <a:spcPct val="150000"/>
                        </a:lnSpc>
                        <a:spcBef>
                          <a:spcPts val="600"/>
                        </a:spcBef>
                        <a:spcAft>
                          <a:spcPts val="600"/>
                        </a:spcAft>
                        <a:tabLst>
                          <a:tab pos="2637155" algn="ctr"/>
                          <a:tab pos="5274310" algn="r"/>
                          <a:tab pos="457200" algn="l"/>
                        </a:tabLst>
                      </a:pPr>
                      <a:r>
                        <a:rPr lang="en-US" sz="1200" dirty="0">
                          <a:latin typeface="Arial"/>
                          <a:ea typeface="Batang"/>
                        </a:rPr>
                        <a:t>Joining technique</a:t>
                      </a:r>
                      <a:endParaRPr lang="en-US" sz="1800" dirty="0">
                        <a:latin typeface="Times New Roman"/>
                        <a:ea typeface="Batang"/>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justLow" rtl="0">
                        <a:lnSpc>
                          <a:spcPct val="150000"/>
                        </a:lnSpc>
                        <a:spcBef>
                          <a:spcPts val="600"/>
                        </a:spcBef>
                        <a:spcAft>
                          <a:spcPts val="600"/>
                        </a:spcAft>
                        <a:tabLst>
                          <a:tab pos="2637155" algn="ctr"/>
                          <a:tab pos="5274310" algn="r"/>
                          <a:tab pos="457200" algn="l"/>
                        </a:tabLst>
                      </a:pPr>
                      <a:r>
                        <a:rPr lang="en-US" sz="1200" b="1" dirty="0">
                          <a:solidFill>
                            <a:srgbClr val="C00000"/>
                          </a:solidFill>
                          <a:latin typeface="Arial"/>
                          <a:ea typeface="Batang"/>
                        </a:rPr>
                        <a:t>Permanent joining processes</a:t>
                      </a:r>
                      <a:endParaRPr lang="en-US" sz="1800" b="1" dirty="0">
                        <a:solidFill>
                          <a:srgbClr val="C00000"/>
                        </a:solidFill>
                        <a:latin typeface="Times New Roman"/>
                        <a:ea typeface="Batang"/>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justLow" rtl="0">
                        <a:lnSpc>
                          <a:spcPct val="150000"/>
                        </a:lnSpc>
                        <a:spcBef>
                          <a:spcPts val="600"/>
                        </a:spcBef>
                        <a:spcAft>
                          <a:spcPts val="600"/>
                        </a:spcAft>
                        <a:tabLst>
                          <a:tab pos="2637155" algn="ctr"/>
                          <a:tab pos="5274310" algn="r"/>
                          <a:tab pos="457200" algn="l"/>
                        </a:tabLst>
                      </a:pPr>
                      <a:r>
                        <a:rPr lang="en-US" sz="1200" b="1" dirty="0">
                          <a:solidFill>
                            <a:srgbClr val="0070C0"/>
                          </a:solidFill>
                          <a:latin typeface="Arial"/>
                          <a:ea typeface="Batang"/>
                        </a:rPr>
                        <a:t>Non-permanent joining processes</a:t>
                      </a:r>
                      <a:endParaRPr lang="en-US" sz="1800" b="1" dirty="0">
                        <a:solidFill>
                          <a:srgbClr val="0070C0"/>
                        </a:solidFill>
                        <a:latin typeface="Times New Roman"/>
                        <a:ea typeface="Batang"/>
                      </a:endParaRPr>
                    </a:p>
                  </a:txBody>
                  <a:tcPr marL="68580" marR="6858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r>
              <a:tr h="952507">
                <a:tc>
                  <a:txBody>
                    <a:bodyPr/>
                    <a:lstStyle/>
                    <a:p>
                      <a:pPr marL="0" marR="0" algn="justLow" rtl="0">
                        <a:lnSpc>
                          <a:spcPct val="150000"/>
                        </a:lnSpc>
                        <a:spcBef>
                          <a:spcPts val="600"/>
                        </a:spcBef>
                        <a:spcAft>
                          <a:spcPts val="600"/>
                        </a:spcAft>
                        <a:tabLst>
                          <a:tab pos="2637155" algn="ctr"/>
                          <a:tab pos="5274310" algn="r"/>
                          <a:tab pos="457200" algn="l"/>
                        </a:tabLst>
                      </a:pPr>
                      <a:r>
                        <a:rPr lang="en-US" sz="1200">
                          <a:latin typeface="Arial"/>
                          <a:ea typeface="Batang"/>
                        </a:rPr>
                        <a:t>Type 1 (Cohesion/Adhesion)</a:t>
                      </a:r>
                      <a:endParaRPr lang="en-US" sz="1800">
                        <a:latin typeface="Times New Roman"/>
                        <a:ea typeface="Batang"/>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Welding</a:t>
                      </a:r>
                      <a:endParaRPr lang="en-US" sz="180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Brazing</a:t>
                      </a:r>
                      <a:endParaRPr lang="en-US" sz="180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Soldering</a:t>
                      </a:r>
                      <a:endParaRPr lang="en-US" sz="180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Gluing (adhesive bonding)</a:t>
                      </a:r>
                      <a:endParaRPr lang="en-US" sz="1800">
                        <a:latin typeface="Times New Roman"/>
                        <a:ea typeface="Batang"/>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justLow" rtl="0">
                        <a:lnSpc>
                          <a:spcPct val="150000"/>
                        </a:lnSpc>
                        <a:spcBef>
                          <a:spcPts val="600"/>
                        </a:spcBef>
                        <a:spcAft>
                          <a:spcPts val="600"/>
                        </a:spcAft>
                        <a:tabLst>
                          <a:tab pos="2637155" algn="ctr"/>
                          <a:tab pos="5274310" algn="r"/>
                          <a:tab pos="457200" algn="l"/>
                        </a:tabLst>
                      </a:pPr>
                      <a:endParaRPr lang="en-US" sz="1200">
                        <a:latin typeface="Arial"/>
                        <a:ea typeface="Batang"/>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r>
              <a:tr h="381003">
                <a:tc>
                  <a:txBody>
                    <a:bodyPr/>
                    <a:lstStyle/>
                    <a:p>
                      <a:pPr marL="0" marR="0" algn="justLow" rtl="0">
                        <a:lnSpc>
                          <a:spcPct val="150000"/>
                        </a:lnSpc>
                        <a:spcBef>
                          <a:spcPts val="600"/>
                        </a:spcBef>
                        <a:spcAft>
                          <a:spcPts val="600"/>
                        </a:spcAft>
                        <a:tabLst>
                          <a:tab pos="2637155" algn="ctr"/>
                          <a:tab pos="5274310" algn="r"/>
                          <a:tab pos="457200" algn="l"/>
                        </a:tabLst>
                      </a:pPr>
                      <a:r>
                        <a:rPr lang="en-US" sz="1200">
                          <a:latin typeface="Arial"/>
                          <a:ea typeface="Batang"/>
                        </a:rPr>
                        <a:t>Type 2(Geometrical locking)</a:t>
                      </a:r>
                      <a:endParaRPr lang="en-US" sz="1800">
                        <a:latin typeface="Times New Roman"/>
                        <a:ea typeface="Batang"/>
                      </a:endParaRPr>
                    </a:p>
                  </a:txBody>
                  <a:tcPr marL="68580" marR="68580" marT="0" marB="0">
                    <a:lnL>
                      <a:noFill/>
                    </a:lnL>
                    <a:lnR>
                      <a:noFill/>
                    </a:lnR>
                    <a:lnT>
                      <a:noFill/>
                    </a:lnT>
                    <a:lnB>
                      <a:noFill/>
                    </a:lnB>
                  </a:tcPr>
                </a:tc>
                <a:tc>
                  <a:txBody>
                    <a:bodyPr/>
                    <a:lstStyle/>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Shrinkage (pressing)</a:t>
                      </a:r>
                      <a:endParaRPr lang="en-US" sz="180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Seaming.</a:t>
                      </a:r>
                      <a:endParaRPr lang="en-US" sz="1800">
                        <a:latin typeface="Times New Roman"/>
                        <a:ea typeface="Batang"/>
                      </a:endParaRPr>
                    </a:p>
                  </a:txBody>
                  <a:tcPr marL="68580" marR="68580" marT="0" marB="0">
                    <a:lnL>
                      <a:noFill/>
                    </a:lnL>
                    <a:lnR>
                      <a:noFill/>
                    </a:lnR>
                    <a:lnT>
                      <a:noFill/>
                    </a:lnT>
                    <a:lnB>
                      <a:noFill/>
                    </a:lnB>
                  </a:tcPr>
                </a:tc>
                <a:tc>
                  <a:txBody>
                    <a:bodyPr/>
                    <a:lstStyle/>
                    <a:p>
                      <a:pPr marL="0" marR="0" algn="justLow" rtl="0">
                        <a:lnSpc>
                          <a:spcPct val="150000"/>
                        </a:lnSpc>
                        <a:spcBef>
                          <a:spcPts val="600"/>
                        </a:spcBef>
                        <a:spcAft>
                          <a:spcPts val="600"/>
                        </a:spcAft>
                        <a:tabLst>
                          <a:tab pos="2637155" algn="ctr"/>
                          <a:tab pos="5274310" algn="r"/>
                          <a:tab pos="457200" algn="l"/>
                        </a:tabLst>
                      </a:pPr>
                      <a:endParaRPr lang="en-US" sz="1200" dirty="0">
                        <a:latin typeface="Arial"/>
                        <a:ea typeface="Batang"/>
                      </a:endParaRPr>
                    </a:p>
                  </a:txBody>
                  <a:tcPr marL="68580" marR="68580" marT="0" marB="0">
                    <a:lnL>
                      <a:noFill/>
                    </a:lnL>
                    <a:lnR>
                      <a:noFill/>
                    </a:lnR>
                    <a:lnT>
                      <a:noFill/>
                    </a:lnT>
                    <a:lnB>
                      <a:noFill/>
                    </a:lnB>
                  </a:tcPr>
                </a:tc>
              </a:tr>
              <a:tr h="952507">
                <a:tc>
                  <a:txBody>
                    <a:bodyPr/>
                    <a:lstStyle/>
                    <a:p>
                      <a:pPr marL="0" marR="0" algn="justLow" rtl="0">
                        <a:lnSpc>
                          <a:spcPct val="150000"/>
                        </a:lnSpc>
                        <a:spcBef>
                          <a:spcPts val="600"/>
                        </a:spcBef>
                        <a:spcAft>
                          <a:spcPts val="600"/>
                        </a:spcAft>
                        <a:tabLst>
                          <a:tab pos="2637155" algn="ctr"/>
                          <a:tab pos="5274310" algn="r"/>
                          <a:tab pos="457200" algn="l"/>
                        </a:tabLst>
                      </a:pPr>
                      <a:r>
                        <a:rPr lang="en-US" sz="1200">
                          <a:latin typeface="Arial"/>
                          <a:ea typeface="Batang"/>
                        </a:rPr>
                        <a:t>Type 3 (Special joining elements)</a:t>
                      </a:r>
                      <a:endParaRPr lang="en-US" sz="1800">
                        <a:latin typeface="Times New Roman"/>
                        <a:ea typeface="Batang"/>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342900" marR="0" lvl="0" indent="-342900" algn="justLow" rtl="0">
                        <a:spcBef>
                          <a:spcPts val="0"/>
                        </a:spcBef>
                        <a:spcAft>
                          <a:spcPts val="0"/>
                        </a:spcAft>
                        <a:buFont typeface="Symbol"/>
                        <a:buChar char=""/>
                        <a:tabLst>
                          <a:tab pos="2637155" algn="ctr"/>
                          <a:tab pos="5274310" algn="r"/>
                          <a:tab pos="-3675380" algn="l"/>
                        </a:tabLst>
                      </a:pPr>
                      <a:r>
                        <a:rPr lang="en-US" sz="1200">
                          <a:latin typeface="Arial"/>
                          <a:ea typeface="Batang"/>
                        </a:rPr>
                        <a:t>Riveting</a:t>
                      </a:r>
                      <a:endParaRPr lang="en-US" sz="1800">
                        <a:latin typeface="Times New Roman"/>
                        <a:ea typeface="Batang"/>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342900" marR="0" lvl="0" indent="-342900" algn="justLow" rtl="0">
                        <a:spcBef>
                          <a:spcPts val="0"/>
                        </a:spcBef>
                        <a:spcAft>
                          <a:spcPts val="0"/>
                        </a:spcAft>
                        <a:buFont typeface="Symbol"/>
                        <a:buChar char=""/>
                        <a:tabLst>
                          <a:tab pos="2637155" algn="ctr"/>
                          <a:tab pos="5274310" algn="r"/>
                          <a:tab pos="-3675380" algn="l"/>
                        </a:tabLst>
                      </a:pPr>
                      <a:r>
                        <a:rPr lang="en-US" sz="1200" dirty="0">
                          <a:latin typeface="Arial"/>
                          <a:ea typeface="Batang"/>
                        </a:rPr>
                        <a:t>Bolts/screws</a:t>
                      </a:r>
                      <a:endParaRPr lang="en-US" sz="1800" dirty="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dirty="0">
                          <a:latin typeface="Arial"/>
                          <a:ea typeface="Batang"/>
                        </a:rPr>
                        <a:t>Wedges</a:t>
                      </a:r>
                      <a:endParaRPr lang="en-US" sz="1800" dirty="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dirty="0">
                          <a:latin typeface="Arial"/>
                          <a:ea typeface="Batang"/>
                        </a:rPr>
                        <a:t>Nails</a:t>
                      </a:r>
                      <a:endParaRPr lang="en-US" sz="1800" dirty="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dirty="0">
                          <a:latin typeface="Arial"/>
                          <a:ea typeface="Batang"/>
                        </a:rPr>
                        <a:t>Serge </a:t>
                      </a:r>
                      <a:r>
                        <a:rPr lang="en-US" sz="1200" dirty="0" err="1">
                          <a:latin typeface="Arial"/>
                          <a:ea typeface="Batang"/>
                        </a:rPr>
                        <a:t>circlips</a:t>
                      </a:r>
                      <a:r>
                        <a:rPr lang="en-US" sz="1200" dirty="0">
                          <a:latin typeface="Arial"/>
                          <a:ea typeface="Batang"/>
                        </a:rPr>
                        <a:t> </a:t>
                      </a:r>
                      <a:endParaRPr lang="en-US" sz="1800" dirty="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3675380" algn="l"/>
                        </a:tabLst>
                      </a:pPr>
                      <a:r>
                        <a:rPr lang="en-US" sz="1200" dirty="0">
                          <a:latin typeface="Arial"/>
                          <a:ea typeface="Batang"/>
                        </a:rPr>
                        <a:t>Etc.</a:t>
                      </a:r>
                      <a:endParaRPr lang="en-US" sz="1800" dirty="0">
                        <a:latin typeface="Times New Roman"/>
                        <a:ea typeface="Batang"/>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r>
            </a:tbl>
          </a:graphicData>
        </a:graphic>
      </p:graphicFrame>
      <p:pic>
        <p:nvPicPr>
          <p:cNvPr id="21506" name="Picture 2"/>
          <p:cNvPicPr>
            <a:picLocks noChangeAspect="1" noChangeArrowheads="1"/>
          </p:cNvPicPr>
          <p:nvPr/>
        </p:nvPicPr>
        <p:blipFill>
          <a:blip r:embed="rId3">
            <a:lum bright="-19000" contrast="21000"/>
          </a:blip>
          <a:srcRect l="5273" t="39934" r="12109" b="16504"/>
          <a:stretch>
            <a:fillRect/>
          </a:stretch>
        </p:blipFill>
        <p:spPr bwMode="auto">
          <a:xfrm>
            <a:off x="428596" y="4071941"/>
            <a:ext cx="6429420" cy="2712071"/>
          </a:xfrm>
          <a:prstGeom prst="rect">
            <a:avLst/>
          </a:prstGeom>
          <a:noFill/>
          <a:ln w="9525">
            <a:noFill/>
            <a:miter lim="800000"/>
            <a:headEnd/>
            <a:tailEnd/>
          </a:ln>
          <a:effectLst/>
        </p:spPr>
      </p:pic>
      <p:pic>
        <p:nvPicPr>
          <p:cNvPr id="18" name="Picture 2"/>
          <p:cNvPicPr>
            <a:picLocks noChangeAspect="1" noChangeArrowheads="1"/>
          </p:cNvPicPr>
          <p:nvPr/>
        </p:nvPicPr>
        <p:blipFill>
          <a:blip r:embed="rId3">
            <a:lum bright="-19000" contrast="21000"/>
          </a:blip>
          <a:srcRect l="5273" t="25635" r="43885" b="58477"/>
          <a:stretch>
            <a:fillRect/>
          </a:stretch>
        </p:blipFill>
        <p:spPr bwMode="auto">
          <a:xfrm>
            <a:off x="5572132" y="357166"/>
            <a:ext cx="2857520" cy="714380"/>
          </a:xfrm>
          <a:prstGeom prst="rect">
            <a:avLst/>
          </a:prstGeom>
          <a:noFill/>
          <a:ln w="9525">
            <a:noFill/>
            <a:miter lim="800000"/>
            <a:headEnd/>
            <a:tailEnd/>
          </a:ln>
          <a:effectLst/>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40</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 </a:t>
            </a:r>
            <a:r>
              <a:rPr lang="en-US" sz="2000" b="1" dirty="0" smtClean="0">
                <a:solidFill>
                  <a:schemeClr val="bg1">
                    <a:lumMod val="50000"/>
                  </a:schemeClr>
                </a:solidFill>
              </a:rPr>
              <a:t>6.5 Joining processes based on filler materials of </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f</a:t>
            </a:r>
            <a:r>
              <a:rPr lang="en-US" sz="2000" b="1" i="1" dirty="0" smtClean="0">
                <a:solidFill>
                  <a:schemeClr val="bg1">
                    <a:lumMod val="50000"/>
                  </a:schemeClr>
                </a:solidFill>
              </a:rPr>
              <a:t> &lt;</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w</a:t>
            </a:r>
            <a:r>
              <a:rPr lang="en-US" sz="2000" b="1" i="1" dirty="0" smtClean="0">
                <a:solidFill>
                  <a:schemeClr val="bg1">
                    <a:lumMod val="50000"/>
                  </a:schemeClr>
                </a:solidFill>
              </a:rPr>
              <a:t> </a:t>
            </a:r>
            <a:r>
              <a:rPr lang="en-US" sz="2000" b="1" dirty="0" smtClean="0">
                <a:solidFill>
                  <a:schemeClr val="bg1">
                    <a:lumMod val="50000"/>
                  </a:schemeClr>
                </a:solidFill>
              </a:rPr>
              <a:t>(Brazing, soldering, and adhesive bonding)</a:t>
            </a:r>
          </a:p>
          <a:p>
            <a:pPr>
              <a:spcBef>
                <a:spcPct val="0"/>
              </a:spcBef>
              <a:defRPr/>
            </a:pPr>
            <a:r>
              <a:rPr lang="en-US" sz="2000" b="1" dirty="0" smtClean="0">
                <a:solidFill>
                  <a:schemeClr val="bg1">
                    <a:lumMod val="50000"/>
                  </a:schemeClr>
                </a:solidFill>
              </a:rPr>
              <a:t>6.5.1 Brazing, soldering and braze welding</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23" name="Rectangle 22"/>
          <p:cNvSpPr/>
          <p:nvPr/>
        </p:nvSpPr>
        <p:spPr>
          <a:xfrm>
            <a:off x="214282" y="1214423"/>
            <a:ext cx="5929354" cy="646331"/>
          </a:xfrm>
          <a:prstGeom prst="rect">
            <a:avLst/>
          </a:prstGeom>
        </p:spPr>
        <p:txBody>
          <a:bodyPr wrap="square">
            <a:spAutoFit/>
          </a:bodyPr>
          <a:lstStyle/>
          <a:p>
            <a:r>
              <a:rPr lang="en-US" dirty="0" smtClean="0"/>
              <a:t> Table 6.4 shows a list of common fillers for brazing metals and their applications.</a:t>
            </a:r>
            <a:endParaRPr lang="en-US" dirty="0"/>
          </a:p>
        </p:txBody>
      </p:sp>
      <p:sp>
        <p:nvSpPr>
          <p:cNvPr id="130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0049" name="Object 1"/>
          <p:cNvGraphicFramePr>
            <a:graphicFrameLocks noChangeAspect="1"/>
          </p:cNvGraphicFramePr>
          <p:nvPr/>
        </p:nvGraphicFramePr>
        <p:xfrm>
          <a:off x="357158" y="2000240"/>
          <a:ext cx="7926760" cy="1357322"/>
        </p:xfrm>
        <a:graphic>
          <a:graphicData uri="http://schemas.openxmlformats.org/presentationml/2006/ole">
            <p:oleObj spid="_x0000_s130049" name="Worksheet" r:id="rId4" imgW="5524500" imgH="1000125" progId="Excel.Sheet.8">
              <p:embed/>
            </p:oleObj>
          </a:graphicData>
        </a:graphic>
      </p:graphicFrame>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41</a:t>
            </a:fld>
            <a:endParaRPr lang="en-US"/>
          </a:p>
        </p:txBody>
      </p:sp>
      <p:sp>
        <p:nvSpPr>
          <p:cNvPr id="10" name="Rectangle 2"/>
          <p:cNvSpPr txBox="1">
            <a:spLocks noChangeArrowheads="1"/>
          </p:cNvSpPr>
          <p:nvPr/>
        </p:nvSpPr>
        <p:spPr>
          <a:xfrm>
            <a:off x="214282" y="857232"/>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 </a:t>
            </a:r>
            <a:r>
              <a:rPr lang="en-US" sz="2000" b="1" dirty="0" smtClean="0">
                <a:solidFill>
                  <a:schemeClr val="bg1">
                    <a:lumMod val="50000"/>
                  </a:schemeClr>
                </a:solidFill>
              </a:rPr>
              <a:t>6.5 Joining processes based on filler materials of </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f</a:t>
            </a:r>
            <a:r>
              <a:rPr lang="en-US" sz="2000" b="1" i="1" dirty="0" smtClean="0">
                <a:solidFill>
                  <a:schemeClr val="bg1">
                    <a:lumMod val="50000"/>
                  </a:schemeClr>
                </a:solidFill>
              </a:rPr>
              <a:t> &lt;</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w</a:t>
            </a:r>
            <a:r>
              <a:rPr lang="en-US" sz="2000" b="1" i="1" dirty="0" smtClean="0">
                <a:solidFill>
                  <a:schemeClr val="bg1">
                    <a:lumMod val="50000"/>
                  </a:schemeClr>
                </a:solidFill>
              </a:rPr>
              <a:t> </a:t>
            </a:r>
            <a:r>
              <a:rPr lang="en-US" sz="2000" b="1" dirty="0" smtClean="0">
                <a:solidFill>
                  <a:schemeClr val="bg1">
                    <a:lumMod val="50000"/>
                  </a:schemeClr>
                </a:solidFill>
              </a:rPr>
              <a:t>(Brazing, soldering, and adhesive bonding)</a:t>
            </a:r>
          </a:p>
          <a:p>
            <a:pPr>
              <a:spcBef>
                <a:spcPct val="0"/>
              </a:spcBef>
              <a:defRPr/>
            </a:pPr>
            <a:r>
              <a:rPr lang="en-US" sz="2000" b="1" dirty="0" smtClean="0">
                <a:solidFill>
                  <a:schemeClr val="bg1">
                    <a:lumMod val="50000"/>
                  </a:schemeClr>
                </a:solidFill>
              </a:rPr>
              <a:t>6.5.1 Brazing, soldering and braze welding.</a:t>
            </a:r>
          </a:p>
          <a:p>
            <a:pPr>
              <a:spcBef>
                <a:spcPct val="0"/>
              </a:spcBef>
              <a:defRPr/>
            </a:pPr>
            <a:r>
              <a:rPr lang="en-US" sz="2000" b="1" dirty="0" smtClean="0">
                <a:solidFill>
                  <a:schemeClr val="bg1">
                    <a:lumMod val="50000"/>
                  </a:schemeClr>
                </a:solidFill>
              </a:rPr>
              <a:t>6.5.2 Adhesive bonding</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30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 name="Group 3"/>
          <p:cNvGrpSpPr>
            <a:grpSpLocks/>
          </p:cNvGrpSpPr>
          <p:nvPr/>
        </p:nvGrpSpPr>
        <p:grpSpPr bwMode="auto">
          <a:xfrm>
            <a:off x="3486176" y="1714488"/>
            <a:ext cx="4800600" cy="2743200"/>
            <a:chOff x="2159" y="11160"/>
            <a:chExt cx="7560" cy="4320"/>
          </a:xfrm>
        </p:grpSpPr>
        <p:grpSp>
          <p:nvGrpSpPr>
            <p:cNvPr id="3" name="Group 4"/>
            <p:cNvGrpSpPr>
              <a:grpSpLocks/>
            </p:cNvGrpSpPr>
            <p:nvPr/>
          </p:nvGrpSpPr>
          <p:grpSpPr bwMode="auto">
            <a:xfrm>
              <a:off x="2339" y="11160"/>
              <a:ext cx="7379" cy="4095"/>
              <a:chOff x="2339" y="11025"/>
              <a:chExt cx="7748" cy="4500"/>
            </a:xfrm>
          </p:grpSpPr>
          <p:grpSp>
            <p:nvGrpSpPr>
              <p:cNvPr id="4" name="Group 5"/>
              <p:cNvGrpSpPr>
                <a:grpSpLocks/>
              </p:cNvGrpSpPr>
              <p:nvPr/>
            </p:nvGrpSpPr>
            <p:grpSpPr bwMode="auto">
              <a:xfrm>
                <a:off x="2339" y="11025"/>
                <a:ext cx="7748" cy="4500"/>
                <a:chOff x="1079" y="2520"/>
                <a:chExt cx="9040" cy="6117"/>
              </a:xfrm>
            </p:grpSpPr>
            <p:pic>
              <p:nvPicPr>
                <p:cNvPr id="131078" name="Picture 6"/>
                <p:cNvPicPr>
                  <a:picLocks noChangeAspect="1" noChangeArrowheads="1"/>
                </p:cNvPicPr>
                <p:nvPr/>
              </p:nvPicPr>
              <p:blipFill>
                <a:blip r:embed="rId3" cstate="print"/>
                <a:srcRect/>
                <a:stretch>
                  <a:fillRect/>
                </a:stretch>
              </p:blipFill>
              <p:spPr bwMode="auto">
                <a:xfrm>
                  <a:off x="1619" y="2520"/>
                  <a:ext cx="4680" cy="2918"/>
                </a:xfrm>
                <a:prstGeom prst="rect">
                  <a:avLst/>
                </a:prstGeom>
                <a:noFill/>
                <a:ln w="9525">
                  <a:noFill/>
                  <a:miter lim="800000"/>
                  <a:headEnd/>
                  <a:tailEnd/>
                </a:ln>
              </p:spPr>
            </p:pic>
            <p:pic>
              <p:nvPicPr>
                <p:cNvPr id="131079" name="Picture 7"/>
                <p:cNvPicPr>
                  <a:picLocks noChangeAspect="1" noChangeArrowheads="1"/>
                </p:cNvPicPr>
                <p:nvPr/>
              </p:nvPicPr>
              <p:blipFill>
                <a:blip r:embed="rId4"/>
                <a:srcRect/>
                <a:stretch>
                  <a:fillRect/>
                </a:stretch>
              </p:blipFill>
              <p:spPr bwMode="auto">
                <a:xfrm>
                  <a:off x="1979" y="5494"/>
                  <a:ext cx="5040" cy="3143"/>
                </a:xfrm>
                <a:prstGeom prst="rect">
                  <a:avLst/>
                </a:prstGeom>
                <a:noFill/>
                <a:ln w="9525">
                  <a:noFill/>
                  <a:miter lim="800000"/>
                  <a:headEnd/>
                  <a:tailEnd/>
                </a:ln>
              </p:spPr>
            </p:pic>
            <p:sp>
              <p:nvSpPr>
                <p:cNvPr id="131080" name="Text Box 8"/>
                <p:cNvSpPr txBox="1">
                  <a:spLocks noChangeArrowheads="1"/>
                </p:cNvSpPr>
                <p:nvPr/>
              </p:nvSpPr>
              <p:spPr bwMode="auto">
                <a:xfrm>
                  <a:off x="5399" y="5949"/>
                  <a:ext cx="1260" cy="3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Arial" pitchFamily="34" charset="0"/>
                      <a:cs typeface="Arial" pitchFamily="34" charset="0"/>
                    </a:rPr>
                    <a:t> </a:t>
                  </a:r>
                  <a:r>
                    <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Strip A</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1081" name="Text Box 9"/>
                <p:cNvSpPr txBox="1">
                  <a:spLocks noChangeArrowheads="1"/>
                </p:cNvSpPr>
                <p:nvPr/>
              </p:nvSpPr>
              <p:spPr bwMode="auto">
                <a:xfrm>
                  <a:off x="2339" y="6549"/>
                  <a:ext cx="1260" cy="3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Arial" pitchFamily="34" charset="0"/>
                      <a:cs typeface="Arial" pitchFamily="34" charset="0"/>
                    </a:rPr>
                    <a:t> </a:t>
                  </a:r>
                  <a:r>
                    <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Strip B</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1082" name="Text Box 10"/>
                <p:cNvSpPr txBox="1">
                  <a:spLocks noChangeArrowheads="1"/>
                </p:cNvSpPr>
                <p:nvPr/>
              </p:nvSpPr>
              <p:spPr bwMode="auto">
                <a:xfrm>
                  <a:off x="3779" y="7437"/>
                  <a:ext cx="2880" cy="3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Arial" pitchFamily="34" charset="0"/>
                      <a:cs typeface="Arial" pitchFamily="34" charset="0"/>
                    </a:rPr>
                    <a:t> </a:t>
                  </a:r>
                  <a:r>
                    <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Bonded overlap joint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1083" name="Text Box 11"/>
                <p:cNvSpPr txBox="1">
                  <a:spLocks noChangeArrowheads="1"/>
                </p:cNvSpPr>
                <p:nvPr/>
              </p:nvSpPr>
              <p:spPr bwMode="auto">
                <a:xfrm>
                  <a:off x="6119" y="3780"/>
                  <a:ext cx="1260" cy="3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Arial" pitchFamily="34" charset="0"/>
                      <a:cs typeface="Arial" pitchFamily="34" charset="0"/>
                    </a:rPr>
                    <a:t> </a:t>
                  </a:r>
                  <a:r>
                    <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rPr>
                    <a:t>Pipe A</a:t>
                  </a:r>
                  <a:endParaRPr kumimoji="0" lang="en-US" sz="2400" b="0" i="0" u="none" strike="noStrike" cap="none" normalizeH="0" baseline="0" smtClean="0">
                    <a:ln>
                      <a:noFill/>
                    </a:ln>
                    <a:solidFill>
                      <a:schemeClr val="tx1"/>
                    </a:solidFill>
                    <a:effectLst/>
                    <a:latin typeface="Arial" pitchFamily="34" charset="0"/>
                    <a:cs typeface="Arial" pitchFamily="34" charset="0"/>
                  </a:endParaRPr>
                </a:p>
              </p:txBody>
            </p:sp>
            <p:sp>
              <p:nvSpPr>
                <p:cNvPr id="131084" name="Text Box 12"/>
                <p:cNvSpPr txBox="1">
                  <a:spLocks noChangeArrowheads="1"/>
                </p:cNvSpPr>
                <p:nvPr/>
              </p:nvSpPr>
              <p:spPr bwMode="auto">
                <a:xfrm>
                  <a:off x="1079" y="4140"/>
                  <a:ext cx="1260" cy="3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Arial" pitchFamily="34" charset="0"/>
                      <a:cs typeface="Arial" pitchFamily="34" charset="0"/>
                    </a:rPr>
                    <a:t> </a:t>
                  </a:r>
                  <a:r>
                    <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rPr>
                    <a:t>Pipe B</a:t>
                  </a:r>
                  <a:endParaRPr kumimoji="0" lang="en-US" sz="2400" b="0" i="0" u="none" strike="noStrike" cap="none" normalizeH="0" baseline="0" smtClean="0">
                    <a:ln>
                      <a:noFill/>
                    </a:ln>
                    <a:solidFill>
                      <a:schemeClr val="tx1"/>
                    </a:solidFill>
                    <a:effectLst/>
                    <a:latin typeface="Arial" pitchFamily="34" charset="0"/>
                    <a:cs typeface="Arial" pitchFamily="34" charset="0"/>
                  </a:endParaRPr>
                </a:p>
              </p:txBody>
            </p:sp>
            <p:sp>
              <p:nvSpPr>
                <p:cNvPr id="131085" name="Text Box 13"/>
                <p:cNvSpPr txBox="1">
                  <a:spLocks noChangeArrowheads="1"/>
                </p:cNvSpPr>
                <p:nvPr/>
              </p:nvSpPr>
              <p:spPr bwMode="auto">
                <a:xfrm>
                  <a:off x="6699" y="7020"/>
                  <a:ext cx="3420" cy="3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Arial" pitchFamily="34" charset="0"/>
                      <a:cs typeface="Arial" pitchFamily="34" charset="0"/>
                    </a:rPr>
                    <a:t> </a:t>
                  </a:r>
                  <a:r>
                    <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Adhesive or brazing material</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1086" name="Freeform 14"/>
                <p:cNvSpPr>
                  <a:spLocks/>
                </p:cNvSpPr>
                <p:nvPr/>
              </p:nvSpPr>
              <p:spPr bwMode="auto">
                <a:xfrm>
                  <a:off x="5415" y="6930"/>
                  <a:ext cx="1064" cy="270"/>
                </a:xfrm>
                <a:custGeom>
                  <a:avLst/>
                  <a:gdLst/>
                  <a:ahLst/>
                  <a:cxnLst>
                    <a:cxn ang="0">
                      <a:pos x="0" y="0"/>
                    </a:cxn>
                    <a:cxn ang="0">
                      <a:pos x="1064" y="270"/>
                    </a:cxn>
                  </a:cxnLst>
                  <a:rect l="0" t="0" r="r" b="b"/>
                  <a:pathLst>
                    <a:path w="1064" h="270">
                      <a:moveTo>
                        <a:pt x="0" y="0"/>
                      </a:moveTo>
                      <a:lnTo>
                        <a:pt x="1064" y="270"/>
                      </a:lnTo>
                    </a:path>
                  </a:pathLst>
                </a:custGeom>
                <a:noFill/>
                <a:ln w="9525" cap="flat" cmpd="sng">
                  <a:solidFill>
                    <a:srgbClr val="000000"/>
                  </a:solidFill>
                  <a:prstDash val="solid"/>
                  <a:round/>
                  <a:headEnd type="stealth" w="sm" len="lg"/>
                  <a:tailEnd type="none" w="med" len="med"/>
                </a:ln>
                <a:effectLst/>
              </p:spPr>
              <p:txBody>
                <a:bodyPr vert="horz" wrap="square" lIns="91440" tIns="45720" rIns="91440" bIns="45720" numCol="1" anchor="t" anchorCtr="0" compatLnSpc="1">
                  <a:prstTxWarp prst="textNoShape">
                    <a:avLst/>
                  </a:prstTxWarp>
                </a:bodyPr>
                <a:lstStyle/>
                <a:p>
                  <a:endParaRPr lang="en-US" sz="2400"/>
                </a:p>
              </p:txBody>
            </p:sp>
            <p:sp>
              <p:nvSpPr>
                <p:cNvPr id="131087" name="Text Box 15"/>
                <p:cNvSpPr txBox="1">
                  <a:spLocks noChangeArrowheads="1"/>
                </p:cNvSpPr>
                <p:nvPr/>
              </p:nvSpPr>
              <p:spPr bwMode="auto">
                <a:xfrm>
                  <a:off x="5864" y="4785"/>
                  <a:ext cx="3420" cy="3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Arial" pitchFamily="34" charset="0"/>
                      <a:cs typeface="Arial" pitchFamily="34" charset="0"/>
                    </a:rPr>
                    <a:t> </a:t>
                  </a:r>
                  <a:r>
                    <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rPr>
                    <a:t>Adhesive or brazing material</a:t>
                  </a:r>
                  <a:endParaRPr kumimoji="0" lang="en-US" sz="2400" b="0" i="0" u="none" strike="noStrike" cap="none" normalizeH="0" baseline="0" smtClean="0">
                    <a:ln>
                      <a:noFill/>
                    </a:ln>
                    <a:solidFill>
                      <a:schemeClr val="tx1"/>
                    </a:solidFill>
                    <a:effectLst/>
                    <a:latin typeface="Arial" pitchFamily="34" charset="0"/>
                    <a:cs typeface="Arial" pitchFamily="34" charset="0"/>
                  </a:endParaRPr>
                </a:p>
              </p:txBody>
            </p:sp>
            <p:sp>
              <p:nvSpPr>
                <p:cNvPr id="131088" name="Freeform 16"/>
                <p:cNvSpPr>
                  <a:spLocks/>
                </p:cNvSpPr>
                <p:nvPr/>
              </p:nvSpPr>
              <p:spPr bwMode="auto">
                <a:xfrm>
                  <a:off x="4800" y="4695"/>
                  <a:ext cx="1064" cy="270"/>
                </a:xfrm>
                <a:custGeom>
                  <a:avLst/>
                  <a:gdLst/>
                  <a:ahLst/>
                  <a:cxnLst>
                    <a:cxn ang="0">
                      <a:pos x="0" y="0"/>
                    </a:cxn>
                    <a:cxn ang="0">
                      <a:pos x="1064" y="270"/>
                    </a:cxn>
                  </a:cxnLst>
                  <a:rect l="0" t="0" r="r" b="b"/>
                  <a:pathLst>
                    <a:path w="1064" h="270">
                      <a:moveTo>
                        <a:pt x="0" y="0"/>
                      </a:moveTo>
                      <a:lnTo>
                        <a:pt x="1064" y="270"/>
                      </a:lnTo>
                    </a:path>
                  </a:pathLst>
                </a:custGeom>
                <a:noFill/>
                <a:ln w="9525" cap="flat" cmpd="sng">
                  <a:solidFill>
                    <a:srgbClr val="000000"/>
                  </a:solidFill>
                  <a:prstDash val="solid"/>
                  <a:round/>
                  <a:headEnd type="stealth" w="sm" len="lg"/>
                  <a:tailEnd type="none" w="med" len="med"/>
                </a:ln>
                <a:effectLst/>
              </p:spPr>
              <p:txBody>
                <a:bodyPr vert="horz" wrap="square" lIns="91440" tIns="45720" rIns="91440" bIns="45720" numCol="1" anchor="t" anchorCtr="0" compatLnSpc="1">
                  <a:prstTxWarp prst="textNoShape">
                    <a:avLst/>
                  </a:prstTxWarp>
                </a:bodyPr>
                <a:lstStyle/>
                <a:p>
                  <a:endParaRPr lang="en-US" sz="2400"/>
                </a:p>
              </p:txBody>
            </p:sp>
          </p:grpSp>
          <p:sp>
            <p:nvSpPr>
              <p:cNvPr id="131089" name="Text Box 17"/>
              <p:cNvSpPr txBox="1">
                <a:spLocks noChangeArrowheads="1"/>
              </p:cNvSpPr>
              <p:nvPr/>
            </p:nvSpPr>
            <p:spPr bwMode="auto">
              <a:xfrm>
                <a:off x="3959" y="12960"/>
                <a:ext cx="2160" cy="5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noProof="1" smtClean="0">
                    <a:ln>
                      <a:noFill/>
                    </a:ln>
                    <a:solidFill>
                      <a:schemeClr val="tx1"/>
                    </a:solidFill>
                    <a:effectLst/>
                    <a:latin typeface="Arial" pitchFamily="34" charset="0"/>
                    <a:ea typeface="Batang" charset="-127"/>
                    <a:cs typeface="Arial" pitchFamily="34" charset="0"/>
                  </a:rPr>
                  <a:t>Bonded pipe joint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pitchFamily="34" charset="0"/>
                  <a:cs typeface="Arial" pitchFamily="34" charset="0"/>
                </a:endParaRPr>
              </a:p>
            </p:txBody>
          </p:sp>
        </p:grpSp>
        <p:sp>
          <p:nvSpPr>
            <p:cNvPr id="131090" name="Text Box 18"/>
            <p:cNvSpPr txBox="1">
              <a:spLocks noChangeArrowheads="1"/>
            </p:cNvSpPr>
            <p:nvPr/>
          </p:nvSpPr>
          <p:spPr bwMode="auto">
            <a:xfrm>
              <a:off x="2159" y="14940"/>
              <a:ext cx="7560" cy="540"/>
            </a:xfrm>
            <a:prstGeom prst="rect">
              <a:avLst/>
            </a:prstGeom>
            <a:solidFill>
              <a:srgbClr val="FFFFFF"/>
            </a:solid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smtClean="0">
                  <a:ln>
                    <a:noFill/>
                  </a:ln>
                  <a:solidFill>
                    <a:schemeClr val="tx1"/>
                  </a:solidFill>
                  <a:effectLst/>
                  <a:latin typeface="Calibri" pitchFamily="34" charset="0"/>
                  <a:ea typeface="Arial" pitchFamily="34" charset="0"/>
                  <a:cs typeface="Arial" pitchFamily="34" charset="0"/>
                </a:rPr>
                <a:t>Fig 6.6 Bonded/brazing technologies.</a:t>
              </a:r>
              <a:endParaRPr kumimoji="0" lang="en-US" sz="2400" b="0" i="0" u="none" strike="noStrike" cap="none" normalizeH="0" baseline="0" smtClean="0">
                <a:ln>
                  <a:noFill/>
                </a:ln>
                <a:solidFill>
                  <a:schemeClr val="tx1"/>
                </a:solidFill>
                <a:effectLst/>
                <a:latin typeface="Arial" pitchFamily="34" charset="0"/>
                <a:cs typeface="Arial" pitchFamily="34" charset="0"/>
              </a:endParaRPr>
            </a:p>
          </p:txBody>
        </p:sp>
      </p:grpSp>
      <p:sp>
        <p:nvSpPr>
          <p:cNvPr id="31" name="Rectangle 30"/>
          <p:cNvSpPr/>
          <p:nvPr/>
        </p:nvSpPr>
        <p:spPr>
          <a:xfrm>
            <a:off x="214282" y="1571612"/>
            <a:ext cx="3143272" cy="3416320"/>
          </a:xfrm>
          <a:prstGeom prst="rect">
            <a:avLst/>
          </a:prstGeom>
        </p:spPr>
        <p:txBody>
          <a:bodyPr wrap="square">
            <a:spAutoFit/>
          </a:bodyPr>
          <a:lstStyle/>
          <a:p>
            <a:pPr>
              <a:buFont typeface="Wingdings" pitchFamily="2" charset="2"/>
              <a:buChar char="Ø"/>
            </a:pPr>
            <a:r>
              <a:rPr lang="en-US" dirty="0" smtClean="0"/>
              <a:t>In adhesive bonding, both metallic and nonmetallic, similar and dissimilar materials can be joined through the adhesive material distributed between the interfaces of the elements using adhesion (surface forces). </a:t>
            </a:r>
          </a:p>
          <a:p>
            <a:pPr>
              <a:buFont typeface="Wingdings" pitchFamily="2" charset="2"/>
              <a:buChar char="Ø"/>
            </a:pPr>
            <a:r>
              <a:rPr lang="en-US" dirty="0" smtClean="0"/>
              <a:t>The surface force is established between elements and adhesive material.</a:t>
            </a:r>
          </a:p>
          <a:p>
            <a:pPr>
              <a:buFont typeface="Wingdings" pitchFamily="2" charset="2"/>
              <a:buChar char="Ø"/>
            </a:pPr>
            <a:endParaRPr lang="en-US" dirty="0"/>
          </a:p>
        </p:txBody>
      </p:sp>
      <p:sp>
        <p:nvSpPr>
          <p:cNvPr id="29" name="Rectangle 28"/>
          <p:cNvSpPr/>
          <p:nvPr/>
        </p:nvSpPr>
        <p:spPr>
          <a:xfrm>
            <a:off x="214282" y="4786322"/>
            <a:ext cx="8072494" cy="923330"/>
          </a:xfrm>
          <a:prstGeom prst="rect">
            <a:avLst/>
          </a:prstGeom>
        </p:spPr>
        <p:txBody>
          <a:bodyPr wrap="square">
            <a:spAutoFit/>
          </a:bodyPr>
          <a:lstStyle/>
          <a:p>
            <a:pPr>
              <a:buFont typeface="Wingdings" pitchFamily="2" charset="2"/>
              <a:buChar char="Ø"/>
            </a:pPr>
            <a:r>
              <a:rPr lang="en-US" dirty="0" smtClean="0"/>
              <a:t>The primary basic process in adhesive bonding technology, is mechanical (placing adhesive material in joint), and chemical secondary basic process (adhesive hardening).</a:t>
            </a:r>
            <a:endParaRPr lang="en-US" dirty="0"/>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42</a:t>
            </a:fld>
            <a:endParaRPr lang="en-US"/>
          </a:p>
        </p:txBody>
      </p:sp>
      <p:sp>
        <p:nvSpPr>
          <p:cNvPr id="10" name="Rectangle 2"/>
          <p:cNvSpPr txBox="1">
            <a:spLocks noChangeArrowheads="1"/>
          </p:cNvSpPr>
          <p:nvPr/>
        </p:nvSpPr>
        <p:spPr>
          <a:xfrm>
            <a:off x="214282" y="857232"/>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 </a:t>
            </a:r>
            <a:r>
              <a:rPr lang="en-US" sz="2000" b="1" dirty="0" smtClean="0">
                <a:solidFill>
                  <a:schemeClr val="bg1">
                    <a:lumMod val="50000"/>
                  </a:schemeClr>
                </a:solidFill>
              </a:rPr>
              <a:t>6.5 Joining processes based on filler materials of </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f</a:t>
            </a:r>
            <a:r>
              <a:rPr lang="en-US" sz="2000" b="1" i="1" dirty="0" smtClean="0">
                <a:solidFill>
                  <a:schemeClr val="bg1">
                    <a:lumMod val="50000"/>
                  </a:schemeClr>
                </a:solidFill>
              </a:rPr>
              <a:t> &lt;</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w</a:t>
            </a:r>
            <a:r>
              <a:rPr lang="en-US" sz="2000" b="1" i="1" dirty="0" smtClean="0">
                <a:solidFill>
                  <a:schemeClr val="bg1">
                    <a:lumMod val="50000"/>
                  </a:schemeClr>
                </a:solidFill>
              </a:rPr>
              <a:t> </a:t>
            </a:r>
            <a:r>
              <a:rPr lang="en-US" sz="2000" b="1" dirty="0" smtClean="0">
                <a:solidFill>
                  <a:schemeClr val="bg1">
                    <a:lumMod val="50000"/>
                  </a:schemeClr>
                </a:solidFill>
              </a:rPr>
              <a:t>(Brazing, soldering, and adhesive bonding)</a:t>
            </a:r>
          </a:p>
          <a:p>
            <a:pPr>
              <a:spcBef>
                <a:spcPct val="0"/>
              </a:spcBef>
              <a:defRPr/>
            </a:pPr>
            <a:r>
              <a:rPr lang="en-US" sz="2000" b="1" dirty="0" smtClean="0">
                <a:solidFill>
                  <a:schemeClr val="bg1">
                    <a:lumMod val="50000"/>
                  </a:schemeClr>
                </a:solidFill>
              </a:rPr>
              <a:t>6.5.1 Brazing, soldering and braze welding.</a:t>
            </a:r>
          </a:p>
          <a:p>
            <a:pPr>
              <a:spcBef>
                <a:spcPct val="0"/>
              </a:spcBef>
              <a:defRPr/>
            </a:pPr>
            <a:r>
              <a:rPr lang="en-US" sz="2000" b="1" dirty="0" smtClean="0">
                <a:solidFill>
                  <a:schemeClr val="bg1">
                    <a:lumMod val="50000"/>
                  </a:schemeClr>
                </a:solidFill>
              </a:rPr>
              <a:t>6.5.2 Adhesive bonding</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30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p:cNvSpPr/>
          <p:nvPr/>
        </p:nvSpPr>
        <p:spPr>
          <a:xfrm>
            <a:off x="214282" y="1571612"/>
            <a:ext cx="7072362" cy="2031325"/>
          </a:xfrm>
          <a:prstGeom prst="rect">
            <a:avLst/>
          </a:prstGeom>
        </p:spPr>
        <p:txBody>
          <a:bodyPr wrap="square">
            <a:spAutoFit/>
          </a:bodyPr>
          <a:lstStyle/>
          <a:p>
            <a:pPr>
              <a:buFont typeface="Wingdings" pitchFamily="2" charset="2"/>
              <a:buChar char="Ø"/>
            </a:pPr>
            <a:r>
              <a:rPr lang="en-US" dirty="0" smtClean="0"/>
              <a:t>Nearly all types of materials can be joined by adhesive bonding technology. Joining metals using bonding technology increased rapidly in the last 10 year ago. </a:t>
            </a:r>
          </a:p>
          <a:p>
            <a:pPr>
              <a:buFont typeface="Wingdings" pitchFamily="2" charset="2"/>
              <a:buChar char="Ø"/>
            </a:pPr>
            <a:r>
              <a:rPr lang="en-US" dirty="0" smtClean="0"/>
              <a:t>Sometimes, the structure bolted or spot-welded and also boned at the same time. This technique called </a:t>
            </a:r>
            <a:r>
              <a:rPr lang="en-US" dirty="0" smtClean="0">
                <a:solidFill>
                  <a:srgbClr val="FF0000"/>
                </a:solidFill>
              </a:rPr>
              <a:t>joining metal using weld-bonded</a:t>
            </a:r>
            <a:r>
              <a:rPr lang="en-US" dirty="0" smtClean="0"/>
              <a:t> or </a:t>
            </a:r>
            <a:r>
              <a:rPr lang="en-US" dirty="0" smtClean="0">
                <a:solidFill>
                  <a:srgbClr val="0070C0"/>
                </a:solidFill>
              </a:rPr>
              <a:t>bolt-bonded technology. </a:t>
            </a:r>
          </a:p>
          <a:p>
            <a:pPr>
              <a:buFont typeface="Wingdings" pitchFamily="2" charset="2"/>
              <a:buChar char="Ø"/>
            </a:pPr>
            <a:endParaRPr lang="en-US" dirty="0"/>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43</a:t>
            </a:fld>
            <a:endParaRPr lang="en-US"/>
          </a:p>
        </p:txBody>
      </p:sp>
      <p:sp>
        <p:nvSpPr>
          <p:cNvPr id="10" name="Rectangle 2"/>
          <p:cNvSpPr txBox="1">
            <a:spLocks noChangeArrowheads="1"/>
          </p:cNvSpPr>
          <p:nvPr/>
        </p:nvSpPr>
        <p:spPr>
          <a:xfrm>
            <a:off x="214282" y="857232"/>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 </a:t>
            </a:r>
            <a:r>
              <a:rPr lang="en-US" sz="2000" b="1" dirty="0" smtClean="0">
                <a:solidFill>
                  <a:schemeClr val="bg1">
                    <a:lumMod val="50000"/>
                  </a:schemeClr>
                </a:solidFill>
              </a:rPr>
              <a:t>6.5 Joining processes based on filler materials of </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f</a:t>
            </a:r>
            <a:r>
              <a:rPr lang="en-US" sz="2000" b="1" i="1" dirty="0" smtClean="0">
                <a:solidFill>
                  <a:schemeClr val="bg1">
                    <a:lumMod val="50000"/>
                  </a:schemeClr>
                </a:solidFill>
              </a:rPr>
              <a:t> &lt;</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w</a:t>
            </a:r>
            <a:r>
              <a:rPr lang="en-US" sz="2000" b="1" i="1" dirty="0" smtClean="0">
                <a:solidFill>
                  <a:schemeClr val="bg1">
                    <a:lumMod val="50000"/>
                  </a:schemeClr>
                </a:solidFill>
              </a:rPr>
              <a:t> </a:t>
            </a:r>
            <a:r>
              <a:rPr lang="en-US" sz="2000" b="1" dirty="0" smtClean="0">
                <a:solidFill>
                  <a:schemeClr val="bg1">
                    <a:lumMod val="50000"/>
                  </a:schemeClr>
                </a:solidFill>
              </a:rPr>
              <a:t>(Brazing, soldering, and adhesive bonding)</a:t>
            </a:r>
          </a:p>
          <a:p>
            <a:pPr>
              <a:spcBef>
                <a:spcPct val="0"/>
              </a:spcBef>
              <a:defRPr/>
            </a:pPr>
            <a:r>
              <a:rPr lang="en-US" sz="2000" b="1" dirty="0" smtClean="0">
                <a:solidFill>
                  <a:schemeClr val="bg1">
                    <a:lumMod val="50000"/>
                  </a:schemeClr>
                </a:solidFill>
              </a:rPr>
              <a:t>6.5.1 Brazing, soldering and braze welding.</a:t>
            </a:r>
          </a:p>
          <a:p>
            <a:pPr>
              <a:spcBef>
                <a:spcPct val="0"/>
              </a:spcBef>
              <a:defRPr/>
            </a:pPr>
            <a:r>
              <a:rPr lang="en-US" sz="2000" b="1" dirty="0" smtClean="0">
                <a:solidFill>
                  <a:schemeClr val="bg1">
                    <a:lumMod val="50000"/>
                  </a:schemeClr>
                </a:solidFill>
              </a:rPr>
              <a:t>6.5.2 Adhesive bonding</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30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0"/>
          <p:cNvSpPr/>
          <p:nvPr/>
        </p:nvSpPr>
        <p:spPr>
          <a:xfrm>
            <a:off x="214282" y="1571612"/>
            <a:ext cx="3143272" cy="3970318"/>
          </a:xfrm>
          <a:prstGeom prst="rect">
            <a:avLst/>
          </a:prstGeom>
        </p:spPr>
        <p:txBody>
          <a:bodyPr wrap="square">
            <a:spAutoFit/>
          </a:bodyPr>
          <a:lstStyle/>
          <a:p>
            <a:pPr>
              <a:buFont typeface="Wingdings" pitchFamily="2" charset="2"/>
              <a:buChar char="Ø"/>
            </a:pPr>
            <a:r>
              <a:rPr lang="en-US" dirty="0" smtClean="0"/>
              <a:t>Nearly all types of materials can be joined by adhesive bonding technology. Joining metals using bonding technology increased rapidly in the last 10 year ago. </a:t>
            </a:r>
          </a:p>
          <a:p>
            <a:pPr>
              <a:buFont typeface="Wingdings" pitchFamily="2" charset="2"/>
              <a:buChar char="Ø"/>
            </a:pPr>
            <a:r>
              <a:rPr lang="en-US" dirty="0" smtClean="0"/>
              <a:t>Sometimes, the structure bolted or spot-welded and also boned at the same time. This technique called </a:t>
            </a:r>
            <a:r>
              <a:rPr lang="en-US" dirty="0" smtClean="0">
                <a:solidFill>
                  <a:srgbClr val="FF0000"/>
                </a:solidFill>
              </a:rPr>
              <a:t>joining metal using weld-bonded</a:t>
            </a:r>
            <a:r>
              <a:rPr lang="en-US" dirty="0" smtClean="0"/>
              <a:t> or </a:t>
            </a:r>
            <a:r>
              <a:rPr lang="en-US" dirty="0" smtClean="0">
                <a:solidFill>
                  <a:srgbClr val="0070C0"/>
                </a:solidFill>
              </a:rPr>
              <a:t>bolt-bonded technology</a:t>
            </a:r>
            <a:r>
              <a:rPr lang="en-US" dirty="0" smtClean="0">
                <a:solidFill>
                  <a:srgbClr val="0070C0"/>
                </a:solidFill>
              </a:rPr>
              <a:t>.</a:t>
            </a:r>
          </a:p>
          <a:p>
            <a:r>
              <a:rPr lang="en-US" dirty="0" smtClean="0">
                <a:solidFill>
                  <a:srgbClr val="0070C0"/>
                </a:solidFill>
              </a:rPr>
              <a:t> </a:t>
            </a:r>
            <a:endParaRPr lang="en-US" dirty="0" smtClean="0">
              <a:solidFill>
                <a:srgbClr val="0070C0"/>
              </a:solidFill>
            </a:endParaRPr>
          </a:p>
          <a:p>
            <a:pPr>
              <a:buFont typeface="Wingdings" pitchFamily="2" charset="2"/>
              <a:buChar char="Ø"/>
            </a:pPr>
            <a:endParaRPr lang="en-US" dirty="0"/>
          </a:p>
        </p:txBody>
      </p:sp>
      <p:pic>
        <p:nvPicPr>
          <p:cNvPr id="193538" name="Picture 2" descr="http://sehrainder.files.wordpress.com/2013/04/henkel.jpg"/>
          <p:cNvPicPr>
            <a:picLocks noChangeAspect="1" noChangeArrowheads="1"/>
          </p:cNvPicPr>
          <p:nvPr/>
        </p:nvPicPr>
        <p:blipFill>
          <a:blip r:embed="rId3"/>
          <a:srcRect b="9386"/>
          <a:stretch>
            <a:fillRect/>
          </a:stretch>
        </p:blipFill>
        <p:spPr bwMode="auto">
          <a:xfrm>
            <a:off x="3505271" y="1571612"/>
            <a:ext cx="4925026" cy="2504948"/>
          </a:xfrm>
          <a:prstGeom prst="rect">
            <a:avLst/>
          </a:prstGeom>
          <a:noFill/>
        </p:spPr>
      </p:pic>
      <p:sp>
        <p:nvSpPr>
          <p:cNvPr id="14" name="Rectangle 13"/>
          <p:cNvSpPr/>
          <p:nvPr/>
        </p:nvSpPr>
        <p:spPr>
          <a:xfrm>
            <a:off x="238220" y="5024010"/>
            <a:ext cx="8072494" cy="1754326"/>
          </a:xfrm>
          <a:prstGeom prst="rect">
            <a:avLst/>
          </a:prstGeom>
        </p:spPr>
        <p:txBody>
          <a:bodyPr wrap="square">
            <a:spAutoFit/>
          </a:bodyPr>
          <a:lstStyle/>
          <a:p>
            <a:pPr>
              <a:buFont typeface="Wingdings" pitchFamily="2" charset="2"/>
              <a:buChar char="Ø"/>
            </a:pPr>
            <a:r>
              <a:rPr lang="en-US" dirty="0" smtClean="0"/>
              <a:t>Adhesive bonding structure provides </a:t>
            </a:r>
            <a:r>
              <a:rPr lang="en-US" dirty="0" smtClean="0">
                <a:solidFill>
                  <a:srgbClr val="FF0000"/>
                </a:solidFill>
              </a:rPr>
              <a:t>more damping compared </a:t>
            </a:r>
            <a:r>
              <a:rPr lang="en-US" dirty="0" smtClean="0"/>
              <a:t>to traditional mechanical joining structures. It also increases </a:t>
            </a:r>
            <a:r>
              <a:rPr lang="en-US" dirty="0" smtClean="0">
                <a:solidFill>
                  <a:srgbClr val="FF0000"/>
                </a:solidFill>
              </a:rPr>
              <a:t>corrosion resistance properties </a:t>
            </a:r>
            <a:r>
              <a:rPr lang="en-US" dirty="0" smtClean="0"/>
              <a:t>and also </a:t>
            </a:r>
            <a:r>
              <a:rPr lang="en-US" dirty="0" smtClean="0">
                <a:solidFill>
                  <a:srgbClr val="FF0000"/>
                </a:solidFill>
              </a:rPr>
              <a:t>enhance the mechanical properties </a:t>
            </a:r>
            <a:r>
              <a:rPr lang="en-US" dirty="0" smtClean="0"/>
              <a:t>of the structure. </a:t>
            </a:r>
            <a:endParaRPr lang="en-US" dirty="0" smtClean="0"/>
          </a:p>
          <a:p>
            <a:pPr>
              <a:buFont typeface="Wingdings" pitchFamily="2" charset="2"/>
              <a:buChar char="Ø"/>
            </a:pPr>
            <a:r>
              <a:rPr lang="en-US" dirty="0" smtClean="0"/>
              <a:t>However</a:t>
            </a:r>
            <a:r>
              <a:rPr lang="en-US" dirty="0" smtClean="0"/>
              <a:t>, to obtain good results from bonded structure, it is very important to clean the bonded elements from any oil or contamination. Failing to do so, will result in weak bonded structure.</a:t>
            </a:r>
            <a:endParaRPr lang="en-US" dirty="0"/>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44</a:t>
            </a:fld>
            <a:endParaRPr lang="en-US"/>
          </a:p>
        </p:txBody>
      </p:sp>
      <p:sp>
        <p:nvSpPr>
          <p:cNvPr id="10" name="Rectangle 2"/>
          <p:cNvSpPr txBox="1">
            <a:spLocks noChangeArrowheads="1"/>
          </p:cNvSpPr>
          <p:nvPr/>
        </p:nvSpPr>
        <p:spPr>
          <a:xfrm>
            <a:off x="214282" y="857232"/>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 </a:t>
            </a:r>
            <a:r>
              <a:rPr lang="en-US" sz="2000" b="1" dirty="0" smtClean="0">
                <a:solidFill>
                  <a:schemeClr val="bg1">
                    <a:lumMod val="50000"/>
                  </a:schemeClr>
                </a:solidFill>
              </a:rPr>
              <a:t>6.5 Joining processes based on filler materials of </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f</a:t>
            </a:r>
            <a:r>
              <a:rPr lang="en-US" sz="2000" b="1" i="1" dirty="0" smtClean="0">
                <a:solidFill>
                  <a:schemeClr val="bg1">
                    <a:lumMod val="50000"/>
                  </a:schemeClr>
                </a:solidFill>
              </a:rPr>
              <a:t> &lt;</a:t>
            </a:r>
            <a:r>
              <a:rPr lang="en-US" sz="2000" b="1" i="1" dirty="0" err="1" smtClean="0">
                <a:solidFill>
                  <a:schemeClr val="bg1">
                    <a:lumMod val="50000"/>
                  </a:schemeClr>
                </a:solidFill>
              </a:rPr>
              <a:t>T</a:t>
            </a:r>
            <a:r>
              <a:rPr lang="en-US" sz="2000" b="1" i="1" baseline="-25000" dirty="0" err="1" smtClean="0">
                <a:solidFill>
                  <a:schemeClr val="bg1">
                    <a:lumMod val="50000"/>
                  </a:schemeClr>
                </a:solidFill>
              </a:rPr>
              <a:t>w</a:t>
            </a:r>
            <a:r>
              <a:rPr lang="en-US" sz="2000" b="1" i="1" dirty="0" smtClean="0">
                <a:solidFill>
                  <a:schemeClr val="bg1">
                    <a:lumMod val="50000"/>
                  </a:schemeClr>
                </a:solidFill>
              </a:rPr>
              <a:t> </a:t>
            </a:r>
            <a:r>
              <a:rPr lang="en-US" sz="2000" b="1" dirty="0" smtClean="0">
                <a:solidFill>
                  <a:schemeClr val="bg1">
                    <a:lumMod val="50000"/>
                  </a:schemeClr>
                </a:solidFill>
              </a:rPr>
              <a:t>(Brazing, soldering, and adhesive bonding)</a:t>
            </a:r>
          </a:p>
          <a:p>
            <a:pPr>
              <a:spcBef>
                <a:spcPct val="0"/>
              </a:spcBef>
              <a:defRPr/>
            </a:pPr>
            <a:r>
              <a:rPr lang="en-US" sz="2000" b="1" dirty="0" smtClean="0">
                <a:solidFill>
                  <a:schemeClr val="bg1">
                    <a:lumMod val="50000"/>
                  </a:schemeClr>
                </a:solidFill>
              </a:rPr>
              <a:t>6.5.1 Brazing, soldering and braze welding.</a:t>
            </a:r>
          </a:p>
          <a:p>
            <a:pPr>
              <a:spcBef>
                <a:spcPct val="0"/>
              </a:spcBef>
              <a:defRPr/>
            </a:pPr>
            <a:r>
              <a:rPr lang="en-US" sz="2000" b="1" dirty="0" smtClean="0">
                <a:solidFill>
                  <a:schemeClr val="bg1">
                    <a:lumMod val="50000"/>
                  </a:schemeClr>
                </a:solidFill>
              </a:rPr>
              <a:t>6.5.2 Adhesive bonding</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30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2513" name="Rectangle 1"/>
          <p:cNvSpPr>
            <a:spLocks noChangeArrowheads="1"/>
          </p:cNvSpPr>
          <p:nvPr/>
        </p:nvSpPr>
        <p:spPr bwMode="auto">
          <a:xfrm>
            <a:off x="285721" y="1643050"/>
            <a:ext cx="8072493" cy="43396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tab pos="457200" algn="r"/>
                <a:tab pos="2636838" algn="ctr"/>
                <a:tab pos="5273675" algn="r"/>
              </a:tabLst>
            </a:pPr>
            <a:r>
              <a:rPr kumimoji="0" lang="en-US" altLang="ko-KR" sz="2400" b="0" i="0" u="none" strike="noStrike" cap="none" normalizeH="0" baseline="0" dirty="0" smtClean="0">
                <a:ln>
                  <a:noFill/>
                </a:ln>
                <a:solidFill>
                  <a:schemeClr val="tx1"/>
                </a:solidFill>
                <a:effectLst/>
                <a:latin typeface="Times New Roman" pitchFamily="18" charset="0"/>
                <a:ea typeface="Batang"/>
                <a:cs typeface="Times New Roman" pitchFamily="18" charset="0"/>
              </a:rPr>
              <a:t>Two types of adhesive materials are exist, thermo-setting and thermoplastic type. Adding some chemicals to adhesive material, will improve the viscosity and/or the mechanical strength or chemical resistance properties.</a:t>
            </a:r>
            <a:endParaRPr kumimoji="0" lang="en-US" altLang="ko-KR"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r"/>
                <a:tab pos="2636838" algn="ctr"/>
                <a:tab pos="5273675" algn="r"/>
              </a:tabLst>
            </a:pPr>
            <a:r>
              <a:rPr kumimoji="0" lang="en-US" altLang="ko-KR" sz="2400" b="0" i="0" u="none" strike="noStrike" cap="none" normalizeH="0" baseline="0" dirty="0" smtClean="0">
                <a:ln>
                  <a:noFill/>
                </a:ln>
                <a:solidFill>
                  <a:schemeClr val="tx1"/>
                </a:solidFill>
                <a:effectLst/>
                <a:latin typeface="Times New Roman" pitchFamily="18" charset="0"/>
                <a:ea typeface="Batang"/>
                <a:cs typeface="Times New Roman" pitchFamily="18" charset="0"/>
              </a:rPr>
              <a:t>Adhesive material is commonly distributed with hardening agent. The hardening agent mixed with adhesive material with specific percentage specified by the manufacturer, e.g. 80% weight adhesive material and 20% weight hardener material).</a:t>
            </a: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r"/>
                <a:tab pos="2636838" algn="ctr"/>
                <a:tab pos="5273675" algn="r"/>
              </a:tabLst>
            </a:pPr>
            <a:r>
              <a:rPr kumimoji="0" lang="en-US" altLang="ko-KR" sz="2400" b="0" i="0" u="none" strike="noStrike" cap="none" normalizeH="0" baseline="0" dirty="0" smtClean="0">
                <a:ln>
                  <a:noFill/>
                </a:ln>
                <a:solidFill>
                  <a:schemeClr val="tx1"/>
                </a:solidFill>
                <a:effectLst/>
                <a:latin typeface="Times New Roman" pitchFamily="18" charset="0"/>
                <a:ea typeface="Batang"/>
                <a:cs typeface="Times New Roman" pitchFamily="18" charset="0"/>
              </a:rPr>
              <a:t> More information about adhesive materials can be founded in literatures.</a:t>
            </a:r>
            <a:endParaRPr kumimoji="0" lang="en-US" altLang="ko-KR"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ko-KR" sz="36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45</a:t>
            </a:fld>
            <a:endParaRPr lang="en-US"/>
          </a:p>
        </p:txBody>
      </p:sp>
      <p:sp>
        <p:nvSpPr>
          <p:cNvPr id="10" name="Rectangle 2"/>
          <p:cNvSpPr txBox="1">
            <a:spLocks noChangeArrowheads="1"/>
          </p:cNvSpPr>
          <p:nvPr/>
        </p:nvSpPr>
        <p:spPr>
          <a:xfrm>
            <a:off x="214282" y="0"/>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Problems from pervious examinations</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30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87" name="Rectangle 35"/>
          <p:cNvSpPr>
            <a:spLocks noChangeArrowheads="1"/>
          </p:cNvSpPr>
          <p:nvPr/>
        </p:nvSpPr>
        <p:spPr bwMode="auto">
          <a:xfrm>
            <a:off x="214282" y="428604"/>
            <a:ext cx="8072494" cy="6563335"/>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600" b="0" i="0" u="sng" strike="noStrike" cap="none" normalizeH="0" baseline="0" dirty="0" smtClean="0">
                <a:ln>
                  <a:noFill/>
                </a:ln>
                <a:solidFill>
                  <a:schemeClr val="tx1"/>
                </a:solidFill>
                <a:effectLst/>
                <a:latin typeface="Times New Roman" pitchFamily="18" charset="0"/>
                <a:cs typeface="Times New Roman" pitchFamily="18" charset="0"/>
              </a:rPr>
              <a:t>Question 1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600" b="0" i="0" u="none" strike="noStrike" cap="none" normalizeH="0" baseline="0" dirty="0" smtClean="0">
                <a:ln>
                  <a:noFill/>
                </a:ln>
                <a:solidFill>
                  <a:schemeClr val="tx1"/>
                </a:solidFill>
                <a:effectLst/>
                <a:latin typeface="Times New Roman" pitchFamily="18" charset="0"/>
                <a:ea typeface="Batang" charset="-127"/>
                <a:cs typeface="Times New Roman" pitchFamily="18" charset="0"/>
              </a:rPr>
              <a:t>Complete the following statements</a:t>
            </a:r>
            <a:endParaRPr kumimoji="0" lang="en-US" altLang="ko-KR" sz="105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lphaLcParenR"/>
              <a:tabLst/>
            </a:pPr>
            <a:r>
              <a:rPr kumimoji="0" lang="en-US" altLang="ko-KR" sz="1600" b="0" i="0" u="none" strike="noStrike" cap="none" normalizeH="0" baseline="0" dirty="0" smtClean="0">
                <a:ln>
                  <a:noFill/>
                </a:ln>
                <a:solidFill>
                  <a:schemeClr val="tx1"/>
                </a:solidFill>
                <a:effectLst/>
                <a:latin typeface="Times New Roman" pitchFamily="18" charset="0"/>
                <a:ea typeface="Batang" charset="-127"/>
                <a:cs typeface="Times New Roman" pitchFamily="18" charset="0"/>
              </a:rPr>
              <a:t>In cohesion based welding: the elements are generally of the same metallic crystals and the coalescence is established by the supply of temperature or pressure or combination to create the required coalescence. Hence, the coalescence is based on </a:t>
            </a:r>
            <a:r>
              <a:rPr kumimoji="0" lang="en-US" altLang="ko-KR" sz="1600" b="0" i="1" u="none" strike="noStrike" cap="none" normalizeH="0" baseline="0" dirty="0" smtClean="0">
                <a:ln>
                  <a:noFill/>
                </a:ln>
                <a:solidFill>
                  <a:schemeClr val="tx1"/>
                </a:solidFill>
                <a:effectLst/>
                <a:latin typeface="Times New Roman" pitchFamily="18" charset="0"/>
                <a:ea typeface="Batang" charset="-127"/>
                <a:cs typeface="Times New Roman" pitchFamily="18" charset="0"/>
              </a:rPr>
              <a:t>………….. </a:t>
            </a:r>
            <a:r>
              <a:rPr kumimoji="0" lang="en-US" altLang="ko-KR" sz="1600" b="0" i="0" u="none" strike="noStrike" cap="none" normalizeH="0" baseline="0" dirty="0" smtClean="0">
                <a:ln>
                  <a:noFill/>
                </a:ln>
                <a:solidFill>
                  <a:schemeClr val="tx1"/>
                </a:solidFill>
                <a:effectLst/>
                <a:latin typeface="Times New Roman" pitchFamily="18" charset="0"/>
                <a:ea typeface="Batang" charset="-127"/>
                <a:cs typeface="Times New Roman" pitchFamily="18" charset="0"/>
              </a:rPr>
              <a:t>between the two components. 										</a:t>
            </a:r>
            <a:r>
              <a:rPr kumimoji="0" lang="en-US" altLang="ko-KR" sz="1100" b="0" i="1" u="none" strike="noStrike" cap="none" normalizeH="0" baseline="0" dirty="0" smtClean="0">
                <a:ln>
                  <a:noFill/>
                </a:ln>
                <a:solidFill>
                  <a:schemeClr val="tx1"/>
                </a:solidFill>
                <a:effectLst/>
                <a:latin typeface="Times New Roman" pitchFamily="18" charset="0"/>
                <a:ea typeface="Batang" charset="-127"/>
                <a:cs typeface="Times New Roman" pitchFamily="18" charset="0"/>
              </a:rPr>
              <a:t> </a:t>
            </a:r>
            <a:endParaRPr kumimoji="0" lang="en-US" altLang="ko-KR" sz="105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lphaLcParenR"/>
              <a:tabLst/>
            </a:pPr>
            <a:r>
              <a:rPr kumimoji="0" lang="en-US" altLang="ko-KR" sz="1600" b="0" i="0" u="none" strike="noStrike" cap="none" normalizeH="0" baseline="0" dirty="0" smtClean="0">
                <a:ln>
                  <a:noFill/>
                </a:ln>
                <a:solidFill>
                  <a:schemeClr val="tx1"/>
                </a:solidFill>
                <a:effectLst/>
                <a:latin typeface="Times New Roman" pitchFamily="18" charset="0"/>
                <a:ea typeface="Batang" charset="-127"/>
                <a:cs typeface="Times New Roman" pitchFamily="18" charset="0"/>
              </a:rPr>
              <a:t>In Adhesion based welding : the coalescence between the two joining elements is established by ………forces. It is not necessary to have common metallic structure for the joining elements.</a:t>
            </a:r>
            <a:r>
              <a:rPr kumimoji="0" lang="en-US" altLang="ko-KR" sz="1100" b="0" i="1" u="none" strike="noStrike" cap="none" normalizeH="0" baseline="0" dirty="0" smtClean="0">
                <a:ln>
                  <a:noFill/>
                </a:ln>
                <a:solidFill>
                  <a:schemeClr val="tx1"/>
                </a:solidFill>
                <a:effectLst/>
                <a:latin typeface="Times New Roman" pitchFamily="18" charset="0"/>
                <a:ea typeface="Batang" charset="-127"/>
                <a:cs typeface="Times New Roman" pitchFamily="18" charset="0"/>
              </a:rPr>
              <a:t> 						  	 </a:t>
            </a:r>
            <a:endParaRPr kumimoji="0" lang="en-US" altLang="ko-KR" sz="105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lphaLcParenR"/>
              <a:tabLst/>
            </a:pPr>
            <a:r>
              <a:rPr kumimoji="0" lang="en-US" altLang="ko-KR" sz="1600" b="0" i="0" u="none" strike="noStrike" cap="none" normalizeH="0" baseline="0" dirty="0" smtClean="0">
                <a:ln>
                  <a:noFill/>
                </a:ln>
                <a:solidFill>
                  <a:schemeClr val="tx1"/>
                </a:solidFill>
                <a:effectLst/>
                <a:latin typeface="Times New Roman" pitchFamily="18" charset="0"/>
                <a:ea typeface="Batang" charset="-127"/>
                <a:cs typeface="Times New Roman" pitchFamily="18" charset="0"/>
              </a:rPr>
              <a:t>To achieve a satisfactory joining process based on coalescence of cohesion or adhesion, </a:t>
            </a:r>
            <a:r>
              <a:rPr kumimoji="0" lang="en-US" altLang="ko-KR" sz="1600" b="0" i="1" u="sng" strike="noStrike" cap="none" normalizeH="0" baseline="0" dirty="0" smtClean="0">
                <a:ln>
                  <a:noFill/>
                </a:ln>
                <a:solidFill>
                  <a:schemeClr val="tx1"/>
                </a:solidFill>
                <a:effectLst/>
                <a:latin typeface="Times New Roman" pitchFamily="18" charset="0"/>
                <a:ea typeface="Batang" charset="-127"/>
                <a:cs typeface="Times New Roman" pitchFamily="18" charset="0"/>
              </a:rPr>
              <a:t>two basic</a:t>
            </a:r>
            <a:r>
              <a:rPr kumimoji="0" lang="en-US" altLang="ko-KR" sz="1600" b="0" i="1" u="none" strike="noStrike" cap="none" normalizeH="0" baseline="0" dirty="0" smtClean="0">
                <a:ln>
                  <a:noFill/>
                </a:ln>
                <a:solidFill>
                  <a:schemeClr val="tx1"/>
                </a:solidFill>
                <a:effectLst/>
                <a:latin typeface="Times New Roman" pitchFamily="18" charset="0"/>
                <a:ea typeface="Batang" charset="-127"/>
                <a:cs typeface="Times New Roman" pitchFamily="18" charset="0"/>
              </a:rPr>
              <a:t> </a:t>
            </a:r>
            <a:r>
              <a:rPr kumimoji="0" lang="en-US" altLang="ko-KR" sz="1600" b="0" i="0" u="none" strike="noStrike" cap="none" normalizeH="0" baseline="0" dirty="0" smtClean="0">
                <a:ln>
                  <a:noFill/>
                </a:ln>
                <a:solidFill>
                  <a:schemeClr val="tx1"/>
                </a:solidFill>
                <a:effectLst/>
                <a:latin typeface="Times New Roman" pitchFamily="18" charset="0"/>
                <a:ea typeface="Batang" charset="-127"/>
                <a:cs typeface="Times New Roman" pitchFamily="18" charset="0"/>
              </a:rPr>
              <a:t>requirements must be fulfilled, 1) The surfaces involved must be ………………………… 2) The surfaces involved must be …………………………………………….  		</a:t>
            </a:r>
            <a:r>
              <a:rPr kumimoji="0" lang="en-US" altLang="ko-KR" sz="1100" b="0" i="1" u="none" strike="noStrike" cap="none" normalizeH="0" baseline="0" dirty="0" smtClean="0">
                <a:ln>
                  <a:noFill/>
                </a:ln>
                <a:solidFill>
                  <a:schemeClr val="tx1"/>
                </a:solidFill>
                <a:effectLst/>
                <a:latin typeface="Times New Roman" pitchFamily="18" charset="0"/>
                <a:ea typeface="Batang" charset="-127"/>
                <a:cs typeface="Times New Roman" pitchFamily="18" charset="0"/>
              </a:rPr>
              <a:t> </a:t>
            </a:r>
            <a:endParaRPr kumimoji="0" lang="en-US" altLang="ko-KR" sz="105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lphaLcParenR"/>
              <a:tabLst/>
            </a:pPr>
            <a:r>
              <a:rPr kumimoji="0" lang="en-US" altLang="ko-KR" sz="1600" b="0" i="0" u="none" strike="noStrike" cap="none" normalizeH="0" baseline="0" dirty="0" smtClean="0">
                <a:ln>
                  <a:noFill/>
                </a:ln>
                <a:solidFill>
                  <a:schemeClr val="tx1"/>
                </a:solidFill>
                <a:effectLst/>
                <a:latin typeface="Times New Roman" pitchFamily="18" charset="0"/>
                <a:ea typeface="Batang" charset="-127"/>
                <a:cs typeface="Times New Roman" pitchFamily="18" charset="0"/>
              </a:rPr>
              <a:t>Welding process based on high temperature non pressure like ……………..welding process, or high pressure with no heating like …………..welding process, or a combination of temperature and pressure like …………welding process. 						         </a:t>
            </a:r>
            <a:r>
              <a:rPr kumimoji="0" lang="en-US" altLang="ko-KR" sz="1100" b="0" i="1" u="none" strike="noStrike" cap="none" normalizeH="0" baseline="0" dirty="0" smtClean="0">
                <a:ln>
                  <a:noFill/>
                </a:ln>
                <a:solidFill>
                  <a:schemeClr val="tx1"/>
                </a:solidFill>
                <a:effectLst/>
                <a:latin typeface="Times New Roman" pitchFamily="18" charset="0"/>
                <a:ea typeface="Batang" charset="-127"/>
                <a:cs typeface="Times New Roman" pitchFamily="18" charset="0"/>
              </a:rPr>
              <a:t> </a:t>
            </a:r>
            <a:endParaRPr kumimoji="0" lang="en-US" altLang="ko-KR" sz="105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lphaLcParenR"/>
              <a:tabLst/>
            </a:pPr>
            <a:r>
              <a:rPr kumimoji="0" lang="en-US" altLang="ko-KR" sz="1600" b="0" i="0" u="none" strike="noStrike" cap="none" normalizeH="0" baseline="0" dirty="0" smtClean="0">
                <a:ln>
                  <a:noFill/>
                </a:ln>
                <a:solidFill>
                  <a:schemeClr val="tx1"/>
                </a:solidFill>
                <a:effectLst/>
                <a:latin typeface="Times New Roman" pitchFamily="18" charset="0"/>
                <a:ea typeface="Batang" charset="-127"/>
                <a:cs typeface="Times New Roman" pitchFamily="18" charset="0"/>
              </a:rPr>
              <a:t>Protection or shielding the molten metal pool against oxidation, contamination, stabilizing arcing, and decreasing  cooling rate through different techniques, 1)…………………………………</a:t>
            </a:r>
            <a:endParaRPr kumimoji="0" lang="en-US" altLang="ko-KR"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600" b="0" i="0" u="none" strike="noStrike" cap="none" normalizeH="0" baseline="0" dirty="0" smtClean="0">
                <a:ln>
                  <a:noFill/>
                </a:ln>
                <a:solidFill>
                  <a:schemeClr val="tx1"/>
                </a:solidFill>
                <a:effectLst/>
                <a:latin typeface="Times New Roman" pitchFamily="18" charset="0"/>
                <a:ea typeface="Batang" charset="-127"/>
                <a:cs typeface="Times New Roman" pitchFamily="18" charset="0"/>
              </a:rPr>
              <a:t>2) …………………………………………………………….3)………………………………. .</a:t>
            </a:r>
          </a:p>
          <a:p>
            <a:pPr marL="342900" indent="-342900" eaLnBrk="0" fontAlgn="base" hangingPunct="0">
              <a:spcBef>
                <a:spcPct val="0"/>
              </a:spcBef>
              <a:spcAft>
                <a:spcPct val="0"/>
              </a:spcAft>
              <a:buFont typeface="+mj-lt"/>
              <a:buAutoNum type="alphaLcParenR"/>
            </a:pPr>
            <a:r>
              <a:rPr lang="en-US" altLang="ko-KR" sz="1600" dirty="0" smtClean="0">
                <a:latin typeface="Times New Roman" pitchFamily="18" charset="0"/>
                <a:ea typeface="Batang" charset="-127"/>
                <a:cs typeface="Times New Roman" pitchFamily="18" charset="0"/>
              </a:rPr>
              <a:t>Brazing </a:t>
            </a:r>
            <a:r>
              <a:rPr lang="en-US" altLang="ko-KR" sz="1600" dirty="0" smtClean="0">
                <a:latin typeface="Times New Roman" pitchFamily="18" charset="0"/>
                <a:ea typeface="Batang" charset="-127"/>
                <a:cs typeface="Times New Roman" pitchFamily="18" charset="0"/>
              </a:rPr>
              <a:t>and soldering are permanent joining </a:t>
            </a:r>
            <a:r>
              <a:rPr lang="en-US" altLang="ko-KR" sz="1600" dirty="0" smtClean="0">
                <a:latin typeface="Times New Roman" pitchFamily="18" charset="0"/>
                <a:ea typeface="Batang" charset="-127"/>
                <a:cs typeface="Times New Roman" pitchFamily="18" charset="0"/>
              </a:rPr>
              <a:t>processes </a:t>
            </a:r>
            <a:r>
              <a:rPr lang="en-US" altLang="ko-KR" sz="1600" dirty="0" smtClean="0">
                <a:latin typeface="Times New Roman" pitchFamily="18" charset="0"/>
                <a:ea typeface="Batang" charset="-127"/>
                <a:cs typeface="Times New Roman" pitchFamily="18" charset="0"/>
              </a:rPr>
              <a:t>for similar and dissimilar materials. This is achieved by supplying non-ferrous metals as filler material. The filler material is distributed based on </a:t>
            </a:r>
            <a:r>
              <a:rPr lang="en-US" altLang="ko-KR" sz="1600" i="1" dirty="0" smtClean="0">
                <a:latin typeface="Times New Roman" pitchFamily="18" charset="0"/>
                <a:ea typeface="Batang" charset="-127"/>
                <a:cs typeface="Times New Roman" pitchFamily="18" charset="0"/>
              </a:rPr>
              <a:t>………… action</a:t>
            </a:r>
            <a:r>
              <a:rPr lang="en-US" altLang="ko-KR" sz="1600" dirty="0" smtClean="0">
                <a:latin typeface="Times New Roman" pitchFamily="18" charset="0"/>
                <a:ea typeface="Batang" charset="-127"/>
                <a:cs typeface="Times New Roman" pitchFamily="18" charset="0"/>
              </a:rPr>
              <a:t> in case of brazing and soldering processes, while distributed by ……. in case of braze welding process. </a:t>
            </a:r>
            <a:endParaRPr lang="en-US" altLang="ko-KR" sz="2400"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n-US" altLang="ko-KR" sz="105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46</a:t>
            </a:fld>
            <a:endParaRPr lang="en-US"/>
          </a:p>
        </p:txBody>
      </p:sp>
      <p:sp>
        <p:nvSpPr>
          <p:cNvPr id="10" name="Rectangle 2"/>
          <p:cNvSpPr txBox="1">
            <a:spLocks noChangeArrowheads="1"/>
          </p:cNvSpPr>
          <p:nvPr/>
        </p:nvSpPr>
        <p:spPr>
          <a:xfrm>
            <a:off x="214282" y="142852"/>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Problems from pervious examinations</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30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87" name="Rectangle 35"/>
          <p:cNvSpPr>
            <a:spLocks noChangeArrowheads="1"/>
          </p:cNvSpPr>
          <p:nvPr/>
        </p:nvSpPr>
        <p:spPr bwMode="auto">
          <a:xfrm>
            <a:off x="214282" y="785794"/>
            <a:ext cx="8072494" cy="3693319"/>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b="0" i="0" u="sng" strike="noStrike" cap="none" normalizeH="0" baseline="0" dirty="0" smtClean="0">
                <a:ln>
                  <a:noFill/>
                </a:ln>
                <a:solidFill>
                  <a:schemeClr val="tx1"/>
                </a:solidFill>
                <a:effectLst/>
                <a:latin typeface="Times New Roman" pitchFamily="18" charset="0"/>
                <a:cs typeface="Times New Roman" pitchFamily="18" charset="0"/>
              </a:rPr>
              <a:t>Question 2</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ko-KR" sz="1600" b="0" i="0" u="sng" strike="noStrike" cap="none" normalizeH="0" baseline="0" dirty="0" smtClean="0">
              <a:ln>
                <a:noFill/>
              </a:ln>
              <a:solidFill>
                <a:schemeClr val="tx1"/>
              </a:solidFill>
              <a:effectLst/>
              <a:latin typeface="Times New Roman" pitchFamily="18" charset="0"/>
              <a:cs typeface="Times New Roman" pitchFamily="18" charset="0"/>
            </a:endParaRPr>
          </a:p>
          <a:p>
            <a:pPr marL="342900" lvl="0" indent="-342900">
              <a:buFont typeface="+mj-lt"/>
              <a:buAutoNum type="alphaLcParenR"/>
            </a:pPr>
            <a:r>
              <a:rPr lang="en-US" dirty="0" smtClean="0"/>
              <a:t>How filling material distributed in Brazing, Soldering and Braze welding processes?</a:t>
            </a:r>
          </a:p>
          <a:p>
            <a:pPr marL="342900" lvl="0" indent="-342900">
              <a:buFont typeface="+mj-lt"/>
              <a:buAutoNum type="alphaLcParenR"/>
            </a:pPr>
            <a:r>
              <a:rPr lang="en-US" dirty="0" smtClean="0"/>
              <a:t> </a:t>
            </a:r>
            <a:r>
              <a:rPr lang="en-US" dirty="0" smtClean="0"/>
              <a:t>It </a:t>
            </a:r>
            <a:r>
              <a:rPr lang="en-US" dirty="0" smtClean="0"/>
              <a:t>is required to weld two types of pipes, the first pipe made of steel and the second made of plastic. Suggest the suitable welding process for this application?</a:t>
            </a:r>
          </a:p>
          <a:p>
            <a:pPr marL="342900" lvl="0" indent="-342900">
              <a:buFont typeface="+mj-lt"/>
              <a:buAutoNum type="alphaLcParenR"/>
            </a:pPr>
            <a:r>
              <a:rPr lang="en-US" dirty="0" smtClean="0"/>
              <a:t> What is the main difference between MIG and TIG welding process, sketch the two process</a:t>
            </a:r>
            <a:r>
              <a:rPr lang="en-US" dirty="0" smtClean="0"/>
              <a:t>?</a:t>
            </a:r>
          </a:p>
          <a:p>
            <a:pPr marL="342900" lvl="0" indent="-342900">
              <a:buFont typeface="+mj-lt"/>
              <a:buAutoNum type="alphaLcParenR"/>
            </a:pPr>
            <a:endParaRPr lang="en-US" dirty="0" smtClean="0"/>
          </a:p>
          <a:p>
            <a:pPr marL="342900" lvl="0" indent="-342900"/>
            <a:r>
              <a:rPr lang="en-US" u="sng" dirty="0" smtClean="0"/>
              <a:t>Question 3:</a:t>
            </a:r>
            <a:endParaRPr lang="en-US" u="sng" dirty="0" smtClean="0"/>
          </a:p>
          <a:p>
            <a:pPr marL="342900" lvl="0" indent="-342900" fontAlgn="base">
              <a:spcBef>
                <a:spcPct val="0"/>
              </a:spcBef>
              <a:spcAft>
                <a:spcPct val="0"/>
              </a:spcAft>
              <a:buFont typeface="+mj-lt"/>
              <a:buAutoNum type="alphaLcParenR"/>
            </a:pPr>
            <a:r>
              <a:rPr lang="en-US" dirty="0" smtClean="0"/>
              <a:t>Name </a:t>
            </a:r>
            <a:r>
              <a:rPr lang="en-US" dirty="0" smtClean="0"/>
              <a:t>the following welding process: …………..</a:t>
            </a:r>
            <a:endParaRPr kumimoji="0" lang="en-US" altLang="ko-KR" b="0" i="0" u="sng"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400" b="0" i="0" u="none" strike="noStrike" cap="none" normalizeH="0" baseline="0" dirty="0" smtClean="0">
                <a:ln>
                  <a:noFill/>
                </a:ln>
                <a:solidFill>
                  <a:schemeClr val="tx1"/>
                </a:solidFill>
                <a:effectLst/>
                <a:latin typeface="Times New Roman" pitchFamily="18" charset="0"/>
                <a:ea typeface="Batang" charset="-127"/>
                <a:cs typeface="Times New Roman" pitchFamily="18" charset="0"/>
              </a:rPr>
              <a:t> </a:t>
            </a:r>
            <a:endParaRPr lang="en-US" altLang="ko-KR" sz="2000"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altLang="ko-KR" sz="1400" b="0" i="0" u="none" strike="noStrike" cap="none" normalizeH="0" baseline="0" dirty="0" smtClean="0">
                <a:ln>
                  <a:noFill/>
                </a:ln>
                <a:solidFill>
                  <a:schemeClr val="tx1"/>
                </a:solidFill>
                <a:effectLst/>
                <a:latin typeface="Times New Roman" pitchFamily="18" charset="0"/>
                <a:ea typeface="Batang" charset="-127"/>
                <a:cs typeface="Times New Roman" pitchFamily="18" charset="0"/>
              </a:rPr>
              <a:t>												 </a:t>
            </a:r>
            <a:endParaRPr kumimoji="0" lang="en-US" altLang="ko-KR"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ko-KR" sz="2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03778" name="Group 2"/>
          <p:cNvGrpSpPr>
            <a:grpSpLocks/>
          </p:cNvGrpSpPr>
          <p:nvPr/>
        </p:nvGrpSpPr>
        <p:grpSpPr bwMode="auto">
          <a:xfrm>
            <a:off x="4786314" y="3071810"/>
            <a:ext cx="3571900" cy="2286016"/>
            <a:chOff x="6179" y="7061"/>
            <a:chExt cx="3720" cy="2463"/>
          </a:xfrm>
        </p:grpSpPr>
        <p:grpSp>
          <p:nvGrpSpPr>
            <p:cNvPr id="203779" name="Group 3"/>
            <p:cNvGrpSpPr>
              <a:grpSpLocks/>
            </p:cNvGrpSpPr>
            <p:nvPr/>
          </p:nvGrpSpPr>
          <p:grpSpPr bwMode="auto">
            <a:xfrm>
              <a:off x="6179" y="7061"/>
              <a:ext cx="3060" cy="2463"/>
              <a:chOff x="6479" y="4774"/>
              <a:chExt cx="3060" cy="2463"/>
            </a:xfrm>
          </p:grpSpPr>
          <p:sp>
            <p:nvSpPr>
              <p:cNvPr id="203780" name="Freeform 4" descr="Light downward diagonal"/>
              <p:cNvSpPr>
                <a:spLocks/>
              </p:cNvSpPr>
              <p:nvPr/>
            </p:nvSpPr>
            <p:spPr bwMode="auto">
              <a:xfrm>
                <a:off x="7012" y="6699"/>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81" name="Freeform 5" descr="Light downward diagonal"/>
              <p:cNvSpPr>
                <a:spLocks/>
              </p:cNvSpPr>
              <p:nvPr/>
            </p:nvSpPr>
            <p:spPr bwMode="auto">
              <a:xfrm flipH="1">
                <a:off x="8272" y="6697"/>
                <a:ext cx="1267" cy="538"/>
              </a:xfrm>
              <a:custGeom>
                <a:avLst/>
                <a:gdLst/>
                <a:ahLst/>
                <a:cxnLst>
                  <a:cxn ang="0">
                    <a:pos x="0" y="0"/>
                  </a:cxn>
                  <a:cxn ang="0">
                    <a:pos x="242" y="12"/>
                  </a:cxn>
                  <a:cxn ang="0">
                    <a:pos x="907" y="10"/>
                  </a:cxn>
                  <a:cxn ang="0">
                    <a:pos x="1267" y="538"/>
                  </a:cxn>
                  <a:cxn ang="0">
                    <a:pos x="7" y="538"/>
                  </a:cxn>
                  <a:cxn ang="0">
                    <a:pos x="94" y="296"/>
                  </a:cxn>
                  <a:cxn ang="0">
                    <a:pos x="0" y="0"/>
                  </a:cxn>
                </a:cxnLst>
                <a:rect l="0" t="0" r="r" b="b"/>
                <a:pathLst>
                  <a:path w="1267" h="538">
                    <a:moveTo>
                      <a:pt x="0" y="0"/>
                    </a:moveTo>
                    <a:cubicBezTo>
                      <a:pt x="95" y="32"/>
                      <a:pt x="53" y="12"/>
                      <a:pt x="242" y="12"/>
                    </a:cubicBezTo>
                    <a:lnTo>
                      <a:pt x="907" y="10"/>
                    </a:lnTo>
                    <a:lnTo>
                      <a:pt x="1267" y="538"/>
                    </a:lnTo>
                    <a:lnTo>
                      <a:pt x="7" y="538"/>
                    </a:lnTo>
                    <a:lnTo>
                      <a:pt x="94" y="296"/>
                    </a:lnTo>
                    <a:lnTo>
                      <a:pt x="0" y="0"/>
                    </a:lnTo>
                    <a:close/>
                  </a:path>
                </a:pathLst>
              </a:custGeom>
              <a:pattFill prst="ltDn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82" name="Text Box 6"/>
              <p:cNvSpPr txBox="1">
                <a:spLocks noChangeArrowheads="1"/>
              </p:cNvSpPr>
              <p:nvPr/>
            </p:nvSpPr>
            <p:spPr bwMode="auto">
              <a:xfrm>
                <a:off x="7379" y="6877"/>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000" b="0" i="1" u="none" strike="noStrike" cap="none" normalizeH="0" baseline="0" smtClean="0">
                    <a:ln>
                      <a:noFill/>
                    </a:ln>
                    <a:solidFill>
                      <a:schemeClr val="tx1"/>
                    </a:solidFill>
                    <a:effectLst/>
                    <a:latin typeface="Times New Roman" pitchFamily="18" charset="0"/>
                    <a:ea typeface="Batang" charset="-127"/>
                    <a:cs typeface="Arial" pitchFamily="34" charset="0"/>
                  </a:rPr>
                  <a:t> A</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3783" name="Text Box 7"/>
              <p:cNvSpPr txBox="1">
                <a:spLocks noChangeArrowheads="1"/>
              </p:cNvSpPr>
              <p:nvPr/>
            </p:nvSpPr>
            <p:spPr bwMode="auto">
              <a:xfrm>
                <a:off x="8819" y="6840"/>
                <a:ext cx="249" cy="24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sz="1000" b="0" i="1" u="none" strike="noStrike" cap="none" normalizeH="0" baseline="0" smtClean="0">
                    <a:ln>
                      <a:noFill/>
                    </a:ln>
                    <a:solidFill>
                      <a:schemeClr val="tx1"/>
                    </a:solidFill>
                    <a:effectLst/>
                    <a:latin typeface="Times New Roman" pitchFamily="18" charset="0"/>
                    <a:ea typeface="Batang" charset="-127"/>
                    <a:cs typeface="Arial" pitchFamily="34" charset="0"/>
                  </a:rPr>
                  <a:t> B</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3784" name="Rectangle 8"/>
              <p:cNvSpPr>
                <a:spLocks noChangeArrowheads="1"/>
              </p:cNvSpPr>
              <p:nvPr/>
            </p:nvSpPr>
            <p:spPr bwMode="auto">
              <a:xfrm>
                <a:off x="8177" y="4774"/>
                <a:ext cx="180" cy="16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3785" name="Freeform 9"/>
              <p:cNvSpPr>
                <a:spLocks/>
              </p:cNvSpPr>
              <p:nvPr/>
            </p:nvSpPr>
            <p:spPr bwMode="auto">
              <a:xfrm>
                <a:off x="8100" y="6900"/>
                <a:ext cx="340" cy="337"/>
              </a:xfrm>
              <a:custGeom>
                <a:avLst/>
                <a:gdLst/>
                <a:ahLst/>
                <a:cxnLst>
                  <a:cxn ang="0">
                    <a:pos x="340" y="80"/>
                  </a:cxn>
                  <a:cxn ang="0">
                    <a:pos x="179" y="337"/>
                  </a:cxn>
                  <a:cxn ang="0">
                    <a:pos x="0" y="90"/>
                  </a:cxn>
                  <a:cxn ang="0">
                    <a:pos x="80" y="10"/>
                  </a:cxn>
                  <a:cxn ang="0">
                    <a:pos x="170" y="0"/>
                  </a:cxn>
                  <a:cxn ang="0">
                    <a:pos x="270" y="10"/>
                  </a:cxn>
                  <a:cxn ang="0">
                    <a:pos x="340" y="80"/>
                  </a:cxn>
                </a:cxnLst>
                <a:rect l="0" t="0" r="r" b="b"/>
                <a:pathLst>
                  <a:path w="340" h="337">
                    <a:moveTo>
                      <a:pt x="340" y="80"/>
                    </a:moveTo>
                    <a:lnTo>
                      <a:pt x="179" y="337"/>
                    </a:lnTo>
                    <a:lnTo>
                      <a:pt x="0" y="90"/>
                    </a:lnTo>
                    <a:lnTo>
                      <a:pt x="80" y="10"/>
                    </a:lnTo>
                    <a:lnTo>
                      <a:pt x="170" y="0"/>
                    </a:lnTo>
                    <a:lnTo>
                      <a:pt x="270" y="10"/>
                    </a:lnTo>
                    <a:lnTo>
                      <a:pt x="340" y="80"/>
                    </a:lnTo>
                    <a:close/>
                  </a:path>
                </a:pathLst>
              </a:cu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86" name="Freeform 10"/>
              <p:cNvSpPr>
                <a:spLocks/>
              </p:cNvSpPr>
              <p:nvPr/>
            </p:nvSpPr>
            <p:spPr bwMode="auto">
              <a:xfrm>
                <a:off x="8100" y="6437"/>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87" name="Freeform 11"/>
              <p:cNvSpPr>
                <a:spLocks/>
              </p:cNvSpPr>
              <p:nvPr/>
            </p:nvSpPr>
            <p:spPr bwMode="auto">
              <a:xfrm flipH="1">
                <a:off x="8340" y="6460"/>
                <a:ext cx="100" cy="380"/>
              </a:xfrm>
              <a:custGeom>
                <a:avLst/>
                <a:gdLst/>
                <a:ahLst/>
                <a:cxnLst>
                  <a:cxn ang="0">
                    <a:pos x="100" y="0"/>
                  </a:cxn>
                  <a:cxn ang="0">
                    <a:pos x="40" y="220"/>
                  </a:cxn>
                  <a:cxn ang="0">
                    <a:pos x="0" y="380"/>
                  </a:cxn>
                </a:cxnLst>
                <a:rect l="0" t="0" r="r" b="b"/>
                <a:pathLst>
                  <a:path w="100" h="380">
                    <a:moveTo>
                      <a:pt x="100" y="0"/>
                    </a:moveTo>
                    <a:lnTo>
                      <a:pt x="40" y="220"/>
                    </a:lnTo>
                    <a:lnTo>
                      <a:pt x="0" y="380"/>
                    </a:lnTo>
                  </a:path>
                </a:pathLst>
              </a:cu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88" name="Line 12"/>
              <p:cNvSpPr>
                <a:spLocks noChangeShapeType="1"/>
              </p:cNvSpPr>
              <p:nvPr/>
            </p:nvSpPr>
            <p:spPr bwMode="auto">
              <a:xfrm>
                <a:off x="8279" y="6477"/>
                <a:ext cx="0" cy="36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89" name="Freeform 13"/>
              <p:cNvSpPr>
                <a:spLocks/>
              </p:cNvSpPr>
              <p:nvPr/>
            </p:nvSpPr>
            <p:spPr bwMode="auto">
              <a:xfrm>
                <a:off x="8030" y="6420"/>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90" name="Freeform 14"/>
              <p:cNvSpPr>
                <a:spLocks/>
              </p:cNvSpPr>
              <p:nvPr/>
            </p:nvSpPr>
            <p:spPr bwMode="auto">
              <a:xfrm flipH="1">
                <a:off x="8429" y="6430"/>
                <a:ext cx="90" cy="350"/>
              </a:xfrm>
              <a:custGeom>
                <a:avLst/>
                <a:gdLst/>
                <a:ahLst/>
                <a:cxnLst>
                  <a:cxn ang="0">
                    <a:pos x="90" y="0"/>
                  </a:cxn>
                  <a:cxn ang="0">
                    <a:pos x="40" y="150"/>
                  </a:cxn>
                  <a:cxn ang="0">
                    <a:pos x="0" y="350"/>
                  </a:cxn>
                </a:cxnLst>
                <a:rect l="0" t="0" r="r" b="b"/>
                <a:pathLst>
                  <a:path w="90" h="350">
                    <a:moveTo>
                      <a:pt x="90" y="0"/>
                    </a:moveTo>
                    <a:lnTo>
                      <a:pt x="40" y="150"/>
                    </a:lnTo>
                    <a:lnTo>
                      <a:pt x="0" y="350"/>
                    </a:lnTo>
                  </a:path>
                </a:pathLst>
              </a:cu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91" name="Oval 15"/>
              <p:cNvSpPr>
                <a:spLocks noChangeAspect="1" noChangeArrowheads="1"/>
              </p:cNvSpPr>
              <p:nvPr/>
            </p:nvSpPr>
            <p:spPr bwMode="auto">
              <a:xfrm>
                <a:off x="8079" y="673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92" name="Oval 16"/>
              <p:cNvSpPr>
                <a:spLocks noChangeAspect="1" noChangeArrowheads="1"/>
              </p:cNvSpPr>
              <p:nvPr/>
            </p:nvSpPr>
            <p:spPr bwMode="auto">
              <a:xfrm>
                <a:off x="8249" y="666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93" name="Oval 17"/>
              <p:cNvSpPr>
                <a:spLocks noChangeAspect="1" noChangeArrowheads="1"/>
              </p:cNvSpPr>
              <p:nvPr/>
            </p:nvSpPr>
            <p:spPr bwMode="auto">
              <a:xfrm>
                <a:off x="8149" y="648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94" name="Oval 18"/>
              <p:cNvSpPr>
                <a:spLocks noChangeAspect="1" noChangeArrowheads="1"/>
              </p:cNvSpPr>
              <p:nvPr/>
            </p:nvSpPr>
            <p:spPr bwMode="auto">
              <a:xfrm>
                <a:off x="8249" y="6483"/>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95" name="Oval 19"/>
              <p:cNvSpPr>
                <a:spLocks noChangeAspect="1" noChangeArrowheads="1"/>
              </p:cNvSpPr>
              <p:nvPr/>
            </p:nvSpPr>
            <p:spPr bwMode="auto">
              <a:xfrm>
                <a:off x="8379" y="6727"/>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96" name="Oval 20"/>
              <p:cNvSpPr>
                <a:spLocks noChangeAspect="1" noChangeArrowheads="1"/>
              </p:cNvSpPr>
              <p:nvPr/>
            </p:nvSpPr>
            <p:spPr bwMode="auto">
              <a:xfrm>
                <a:off x="8339" y="6480"/>
                <a:ext cx="62"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97" name="Freeform 21"/>
              <p:cNvSpPr>
                <a:spLocks/>
              </p:cNvSpPr>
              <p:nvPr/>
            </p:nvSpPr>
            <p:spPr bwMode="auto">
              <a:xfrm>
                <a:off x="6659" y="5940"/>
                <a:ext cx="451" cy="1120"/>
              </a:xfrm>
              <a:custGeom>
                <a:avLst/>
                <a:gdLst/>
                <a:ahLst/>
                <a:cxnLst>
                  <a:cxn ang="0">
                    <a:pos x="451" y="1120"/>
                  </a:cxn>
                  <a:cxn ang="0">
                    <a:pos x="0" y="1117"/>
                  </a:cxn>
                  <a:cxn ang="0">
                    <a:pos x="0" y="0"/>
                  </a:cxn>
                </a:cxnLst>
                <a:rect l="0" t="0" r="r" b="b"/>
                <a:pathLst>
                  <a:path w="451" h="1120">
                    <a:moveTo>
                      <a:pt x="451" y="1120"/>
                    </a:moveTo>
                    <a:lnTo>
                      <a:pt x="0" y="1117"/>
                    </a:lnTo>
                    <a:lnTo>
                      <a:pt x="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98" name="Freeform 22"/>
              <p:cNvSpPr>
                <a:spLocks/>
              </p:cNvSpPr>
              <p:nvPr/>
            </p:nvSpPr>
            <p:spPr bwMode="auto">
              <a:xfrm>
                <a:off x="6659" y="5220"/>
                <a:ext cx="1521" cy="590"/>
              </a:xfrm>
              <a:custGeom>
                <a:avLst/>
                <a:gdLst/>
                <a:ahLst/>
                <a:cxnLst>
                  <a:cxn ang="0">
                    <a:pos x="1521" y="0"/>
                  </a:cxn>
                  <a:cxn ang="0">
                    <a:pos x="0" y="0"/>
                  </a:cxn>
                  <a:cxn ang="0">
                    <a:pos x="11" y="590"/>
                  </a:cxn>
                </a:cxnLst>
                <a:rect l="0" t="0" r="r" b="b"/>
                <a:pathLst>
                  <a:path w="1521" h="590">
                    <a:moveTo>
                      <a:pt x="1521" y="0"/>
                    </a:moveTo>
                    <a:lnTo>
                      <a:pt x="0" y="0"/>
                    </a:lnTo>
                    <a:lnTo>
                      <a:pt x="11" y="5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799" name="Line 23"/>
              <p:cNvSpPr>
                <a:spLocks noChangeShapeType="1"/>
              </p:cNvSpPr>
              <p:nvPr/>
            </p:nvSpPr>
            <p:spPr bwMode="auto">
              <a:xfrm>
                <a:off x="6479" y="5797"/>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800" name="Line 24"/>
              <p:cNvSpPr>
                <a:spLocks noChangeShapeType="1"/>
              </p:cNvSpPr>
              <p:nvPr/>
            </p:nvSpPr>
            <p:spPr bwMode="auto">
              <a:xfrm>
                <a:off x="6479" y="5940"/>
                <a:ext cx="36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03801" name="Rectangle 25"/>
            <p:cNvSpPr>
              <a:spLocks noChangeArrowheads="1"/>
            </p:cNvSpPr>
            <p:nvPr/>
          </p:nvSpPr>
          <p:spPr bwMode="auto">
            <a:xfrm>
              <a:off x="8159" y="7430"/>
              <a:ext cx="1560" cy="76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dirty="0" smtClean="0">
                  <a:ln>
                    <a:noFill/>
                  </a:ln>
                  <a:solidFill>
                    <a:schemeClr val="tx1"/>
                  </a:solidFill>
                  <a:effectLst/>
                  <a:latin typeface="Calibri" pitchFamily="34" charset="0"/>
                  <a:ea typeface="Arial" pitchFamily="34" charset="0"/>
                  <a:cs typeface="Arial" pitchFamily="34" charset="0"/>
                </a:rPr>
                <a:t>         Electrode</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dirty="0" smtClean="0">
                  <a:ln>
                    <a:noFill/>
                  </a:ln>
                  <a:solidFill>
                    <a:schemeClr val="tx1"/>
                  </a:solidFill>
                  <a:effectLst/>
                  <a:latin typeface="Calibri" pitchFamily="34" charset="0"/>
                  <a:ea typeface="Arial"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dirty="0" smtClean="0">
                  <a:ln>
                    <a:noFill/>
                  </a:ln>
                  <a:solidFill>
                    <a:schemeClr val="tx1"/>
                  </a:solidFill>
                  <a:effectLst/>
                  <a:latin typeface="Calibri" pitchFamily="34" charset="0"/>
                  <a:ea typeface="Arial" pitchFamily="34" charset="0"/>
                  <a:cs typeface="Arial" pitchFamily="34" charset="0"/>
                </a:rPr>
                <a:t>   Extruded coating flux</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3802" name="Freeform 26"/>
            <p:cNvSpPr>
              <a:spLocks/>
            </p:cNvSpPr>
            <p:nvPr/>
          </p:nvSpPr>
          <p:spPr bwMode="auto">
            <a:xfrm>
              <a:off x="8090" y="7120"/>
              <a:ext cx="530" cy="260"/>
            </a:xfrm>
            <a:custGeom>
              <a:avLst/>
              <a:gdLst/>
              <a:ahLst/>
              <a:cxnLst>
                <a:cxn ang="0">
                  <a:pos x="530" y="260"/>
                </a:cxn>
                <a:cxn ang="0">
                  <a:pos x="0" y="0"/>
                </a:cxn>
              </a:cxnLst>
              <a:rect l="0" t="0" r="r" b="b"/>
              <a:pathLst>
                <a:path w="530" h="260">
                  <a:moveTo>
                    <a:pt x="530" y="260"/>
                  </a:moveTo>
                  <a:lnTo>
                    <a:pt x="0" y="0"/>
                  </a:lnTo>
                </a:path>
              </a:pathLst>
            </a:custGeom>
            <a:noFill/>
            <a:ln w="12700">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203803" name="Rectangle 27"/>
            <p:cNvSpPr>
              <a:spLocks noChangeArrowheads="1"/>
            </p:cNvSpPr>
            <p:nvPr/>
          </p:nvSpPr>
          <p:spPr bwMode="auto">
            <a:xfrm>
              <a:off x="8639" y="8550"/>
              <a:ext cx="1080"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Arial" pitchFamily="34" charset="0"/>
                  <a:cs typeface="Arial" pitchFamily="34" charset="0"/>
                </a:rPr>
                <a:t> Molten metal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3804" name="Freeform 28"/>
            <p:cNvSpPr>
              <a:spLocks/>
            </p:cNvSpPr>
            <p:nvPr/>
          </p:nvSpPr>
          <p:spPr bwMode="auto">
            <a:xfrm>
              <a:off x="8110" y="8730"/>
              <a:ext cx="430" cy="243"/>
            </a:xfrm>
            <a:custGeom>
              <a:avLst/>
              <a:gdLst/>
              <a:ahLst/>
              <a:cxnLst>
                <a:cxn ang="0">
                  <a:pos x="430" y="0"/>
                </a:cxn>
                <a:cxn ang="0">
                  <a:pos x="0" y="243"/>
                </a:cxn>
              </a:cxnLst>
              <a:rect l="0" t="0" r="r" b="b"/>
              <a:pathLst>
                <a:path w="430" h="243">
                  <a:moveTo>
                    <a:pt x="430" y="0"/>
                  </a:moveTo>
                  <a:lnTo>
                    <a:pt x="0" y="243"/>
                  </a:lnTo>
                </a:path>
              </a:pathLst>
            </a:custGeom>
            <a:noFill/>
            <a:ln w="12700">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203805" name="Rectangle 29"/>
            <p:cNvSpPr>
              <a:spLocks noChangeArrowheads="1"/>
            </p:cNvSpPr>
            <p:nvPr/>
          </p:nvSpPr>
          <p:spPr bwMode="auto">
            <a:xfrm>
              <a:off x="7809" y="7184"/>
              <a:ext cx="68" cy="1440"/>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3806" name="Rectangle 30"/>
            <p:cNvSpPr>
              <a:spLocks noChangeArrowheads="1"/>
            </p:cNvSpPr>
            <p:nvPr/>
          </p:nvSpPr>
          <p:spPr bwMode="auto">
            <a:xfrm>
              <a:off x="8059" y="7184"/>
              <a:ext cx="68" cy="1440"/>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3807" name="Freeform 31"/>
            <p:cNvSpPr>
              <a:spLocks/>
            </p:cNvSpPr>
            <p:nvPr/>
          </p:nvSpPr>
          <p:spPr bwMode="auto">
            <a:xfrm>
              <a:off x="8120" y="8210"/>
              <a:ext cx="390" cy="240"/>
            </a:xfrm>
            <a:custGeom>
              <a:avLst/>
              <a:gdLst/>
              <a:ahLst/>
              <a:cxnLst>
                <a:cxn ang="0">
                  <a:pos x="390" y="0"/>
                </a:cxn>
                <a:cxn ang="0">
                  <a:pos x="0" y="240"/>
                </a:cxn>
              </a:cxnLst>
              <a:rect l="0" t="0" r="r" b="b"/>
              <a:pathLst>
                <a:path w="390" h="240">
                  <a:moveTo>
                    <a:pt x="390" y="0"/>
                  </a:moveTo>
                  <a:lnTo>
                    <a:pt x="0" y="240"/>
                  </a:lnTo>
                </a:path>
              </a:pathLst>
            </a:custGeom>
            <a:noFill/>
            <a:ln w="12700">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a:p>
          </p:txBody>
        </p:sp>
        <p:sp>
          <p:nvSpPr>
            <p:cNvPr id="203808" name="Freeform 32"/>
            <p:cNvSpPr>
              <a:spLocks/>
            </p:cNvSpPr>
            <p:nvPr/>
          </p:nvSpPr>
          <p:spPr bwMode="auto">
            <a:xfrm flipH="1">
              <a:off x="8159" y="8460"/>
              <a:ext cx="340" cy="470"/>
            </a:xfrm>
            <a:custGeom>
              <a:avLst/>
              <a:gdLst/>
              <a:ahLst/>
              <a:cxnLst>
                <a:cxn ang="0">
                  <a:pos x="340" y="0"/>
                </a:cxn>
                <a:cxn ang="0">
                  <a:pos x="160" y="100"/>
                </a:cxn>
                <a:cxn ang="0">
                  <a:pos x="40" y="300"/>
                </a:cxn>
                <a:cxn ang="0">
                  <a:pos x="0" y="470"/>
                </a:cxn>
              </a:cxnLst>
              <a:rect l="0" t="0" r="r" b="b"/>
              <a:pathLst>
                <a:path w="340" h="470">
                  <a:moveTo>
                    <a:pt x="340" y="0"/>
                  </a:moveTo>
                  <a:cubicBezTo>
                    <a:pt x="310" y="18"/>
                    <a:pt x="210" y="50"/>
                    <a:pt x="160" y="100"/>
                  </a:cubicBezTo>
                  <a:cubicBezTo>
                    <a:pt x="110" y="150"/>
                    <a:pt x="67" y="238"/>
                    <a:pt x="40" y="300"/>
                  </a:cubicBezTo>
                  <a:cubicBezTo>
                    <a:pt x="13" y="362"/>
                    <a:pt x="8" y="435"/>
                    <a:pt x="0" y="47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809" name="Freeform 33"/>
            <p:cNvSpPr>
              <a:spLocks/>
            </p:cNvSpPr>
            <p:nvPr/>
          </p:nvSpPr>
          <p:spPr bwMode="auto">
            <a:xfrm>
              <a:off x="7453" y="8470"/>
              <a:ext cx="340" cy="470"/>
            </a:xfrm>
            <a:custGeom>
              <a:avLst/>
              <a:gdLst/>
              <a:ahLst/>
              <a:cxnLst>
                <a:cxn ang="0">
                  <a:pos x="340" y="0"/>
                </a:cxn>
                <a:cxn ang="0">
                  <a:pos x="160" y="100"/>
                </a:cxn>
                <a:cxn ang="0">
                  <a:pos x="40" y="300"/>
                </a:cxn>
                <a:cxn ang="0">
                  <a:pos x="0" y="470"/>
                </a:cxn>
              </a:cxnLst>
              <a:rect l="0" t="0" r="r" b="b"/>
              <a:pathLst>
                <a:path w="340" h="470">
                  <a:moveTo>
                    <a:pt x="340" y="0"/>
                  </a:moveTo>
                  <a:cubicBezTo>
                    <a:pt x="310" y="18"/>
                    <a:pt x="210" y="50"/>
                    <a:pt x="160" y="100"/>
                  </a:cubicBezTo>
                  <a:cubicBezTo>
                    <a:pt x="110" y="150"/>
                    <a:pt x="67" y="238"/>
                    <a:pt x="40" y="300"/>
                  </a:cubicBezTo>
                  <a:cubicBezTo>
                    <a:pt x="13" y="362"/>
                    <a:pt x="8" y="435"/>
                    <a:pt x="0" y="47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810" name="Rectangle 34"/>
            <p:cNvSpPr>
              <a:spLocks noChangeArrowheads="1"/>
            </p:cNvSpPr>
            <p:nvPr/>
          </p:nvSpPr>
          <p:spPr bwMode="auto">
            <a:xfrm>
              <a:off x="8819" y="8190"/>
              <a:ext cx="1080"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0" i="0" u="none" strike="noStrike" cap="none" normalizeH="0" baseline="0" dirty="0" smtClean="0">
                  <a:ln>
                    <a:noFill/>
                  </a:ln>
                  <a:solidFill>
                    <a:schemeClr val="tx1"/>
                  </a:solidFill>
                  <a:effectLst/>
                  <a:latin typeface="Calibri" pitchFamily="34" charset="0"/>
                  <a:ea typeface="Arial" pitchFamily="34" charset="0"/>
                  <a:cs typeface="Arial" pitchFamily="34" charset="0"/>
                </a:rPr>
                <a:t> Gas shielding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3811" name="Freeform 35"/>
            <p:cNvSpPr>
              <a:spLocks/>
            </p:cNvSpPr>
            <p:nvPr/>
          </p:nvSpPr>
          <p:spPr bwMode="auto">
            <a:xfrm>
              <a:off x="8350" y="8370"/>
              <a:ext cx="430" cy="243"/>
            </a:xfrm>
            <a:custGeom>
              <a:avLst/>
              <a:gdLst/>
              <a:ahLst/>
              <a:cxnLst>
                <a:cxn ang="0">
                  <a:pos x="430" y="0"/>
                </a:cxn>
                <a:cxn ang="0">
                  <a:pos x="0" y="243"/>
                </a:cxn>
              </a:cxnLst>
              <a:rect l="0" t="0" r="r" b="b"/>
              <a:pathLst>
                <a:path w="430" h="243">
                  <a:moveTo>
                    <a:pt x="430" y="0"/>
                  </a:moveTo>
                  <a:lnTo>
                    <a:pt x="0" y="243"/>
                  </a:lnTo>
                </a:path>
              </a:pathLst>
            </a:custGeom>
            <a:noFill/>
            <a:ln w="12700">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47</a:t>
            </a:fld>
            <a:endParaRPr lang="en-US"/>
          </a:p>
        </p:txBody>
      </p:sp>
      <p:sp>
        <p:nvSpPr>
          <p:cNvPr id="10" name="Rectangle 2"/>
          <p:cNvSpPr txBox="1">
            <a:spLocks noChangeArrowheads="1"/>
          </p:cNvSpPr>
          <p:nvPr/>
        </p:nvSpPr>
        <p:spPr>
          <a:xfrm>
            <a:off x="214282" y="142852"/>
            <a:ext cx="7772400" cy="571504"/>
          </a:xfrm>
          <a:prstGeom prst="rect">
            <a:avLst/>
          </a:prstGeom>
        </p:spPr>
        <p:txBody>
          <a:bodyPr vert="horz" lIns="91440" tIns="45720" rIns="91440" bIns="45720" rtlCol="0" anchor="b">
            <a:noAutofit/>
          </a:bodyPr>
          <a:lstStyle/>
          <a:p>
            <a:pPr>
              <a:spcBef>
                <a:spcPct val="0"/>
              </a:spcBef>
              <a:defRPr/>
            </a:pPr>
            <a:r>
              <a:rPr lang="en-US" sz="2000" b="1" dirty="0" smtClean="0">
                <a:solidFill>
                  <a:schemeClr val="tx1">
                    <a:tint val="75000"/>
                  </a:schemeClr>
                </a:solidFill>
              </a:rPr>
              <a:t>Problems from pervious examinations</a:t>
            </a:r>
            <a:endParaRPr lang="en-US" sz="2000" dirty="0" smtClean="0">
              <a:solidFill>
                <a:schemeClr val="bg1">
                  <a:lumMod val="50000"/>
                </a:schemeClr>
              </a:solidFill>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19" name="Rectangle 3"/>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2945" name="Rectangle 1"/>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6"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82947" name="Rectangle 3"/>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endParaRPr lang="en-US"/>
          </a:p>
        </p:txBody>
      </p:sp>
      <p:sp>
        <p:nvSpPr>
          <p:cNvPr id="130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87" name="Rectangle 35"/>
          <p:cNvSpPr>
            <a:spLocks noChangeArrowheads="1"/>
          </p:cNvSpPr>
          <p:nvPr/>
        </p:nvSpPr>
        <p:spPr bwMode="auto">
          <a:xfrm>
            <a:off x="214282" y="785794"/>
            <a:ext cx="8072494" cy="1508105"/>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ko-KR" b="0" i="0" u="sng" strike="noStrike" cap="none" normalizeH="0" baseline="0" dirty="0" smtClean="0">
                <a:ln>
                  <a:noFill/>
                </a:ln>
                <a:solidFill>
                  <a:schemeClr val="tx1"/>
                </a:solidFill>
                <a:effectLst/>
                <a:latin typeface="Times New Roman" pitchFamily="18" charset="0"/>
                <a:cs typeface="Times New Roman" pitchFamily="18" charset="0"/>
              </a:rPr>
              <a:t>Question 4</a:t>
            </a:r>
          </a:p>
          <a:p>
            <a:pPr marL="342900" lvl="0" indent="-342900"/>
            <a:r>
              <a:rPr lang="en-US" dirty="0" smtClean="0"/>
              <a:t>State type of welding process for the following product/application:</a:t>
            </a:r>
            <a:endParaRPr kumimoji="0" lang="en-US" altLang="ko-KR" b="0" i="0" u="sng"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400" b="0" i="0" u="none" strike="noStrike" cap="none" normalizeH="0" baseline="0" dirty="0" smtClean="0">
                <a:ln>
                  <a:noFill/>
                </a:ln>
                <a:solidFill>
                  <a:schemeClr val="tx1"/>
                </a:solidFill>
                <a:effectLst/>
                <a:latin typeface="Times New Roman" pitchFamily="18" charset="0"/>
                <a:ea typeface="Batang" charset="-127"/>
                <a:cs typeface="Times New Roman" pitchFamily="18" charset="0"/>
              </a:rPr>
              <a:t> </a:t>
            </a:r>
            <a:endParaRPr lang="en-US" altLang="ko-KR" sz="2000"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altLang="ko-KR" sz="1400" b="0" i="0" u="none" strike="noStrike" cap="none" normalizeH="0" baseline="0" dirty="0" smtClean="0">
                <a:ln>
                  <a:noFill/>
                </a:ln>
                <a:solidFill>
                  <a:schemeClr val="tx1"/>
                </a:solidFill>
                <a:effectLst/>
                <a:latin typeface="Times New Roman" pitchFamily="18" charset="0"/>
                <a:ea typeface="Batang" charset="-127"/>
                <a:cs typeface="Times New Roman" pitchFamily="18" charset="0"/>
              </a:rPr>
              <a:t>												 </a:t>
            </a:r>
            <a:endParaRPr kumimoji="0" lang="en-US" altLang="ko-KR"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ko-KR"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7" name="Table 46"/>
          <p:cNvGraphicFramePr>
            <a:graphicFrameLocks noGrp="1"/>
          </p:cNvGraphicFramePr>
          <p:nvPr/>
        </p:nvGraphicFramePr>
        <p:xfrm>
          <a:off x="285720" y="1643050"/>
          <a:ext cx="8001056" cy="4582160"/>
        </p:xfrm>
        <a:graphic>
          <a:graphicData uri="http://schemas.openxmlformats.org/drawingml/2006/table">
            <a:tbl>
              <a:tblPr firstRow="1" bandRow="1">
                <a:tableStyleId>{5C22544A-7EE6-4342-B048-85BDC9FD1C3A}</a:tableStyleId>
              </a:tblPr>
              <a:tblGrid>
                <a:gridCol w="4000528"/>
                <a:gridCol w="4000528"/>
              </a:tblGrid>
              <a:tr h="370840">
                <a:tc>
                  <a:txBody>
                    <a:bodyPr/>
                    <a:lstStyle/>
                    <a:p>
                      <a:r>
                        <a:rPr lang="en-US" dirty="0" smtClean="0"/>
                        <a:t>Product/application</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a:txBody>
                    <a:bodyPr/>
                    <a:lstStyle/>
                    <a:p>
                      <a:r>
                        <a:rPr lang="en-US" dirty="0" smtClean="0"/>
                        <a:t>Air conditioning</a:t>
                      </a:r>
                      <a:r>
                        <a:rPr lang="en-US" baseline="0" dirty="0" smtClean="0"/>
                        <a:t> cooper pipes</a:t>
                      </a:r>
                      <a:endParaRPr lang="en-US" dirty="0" smtClean="0"/>
                    </a:p>
                    <a:p>
                      <a:endParaRPr lang="en-US" dirty="0"/>
                    </a:p>
                  </a:txBody>
                  <a:tcPr>
                    <a:lnL w="12700" cap="flat" cmpd="sng" algn="ctr">
                      <a:solidFill>
                        <a:schemeClr val="tx1"/>
                      </a:solidFill>
                      <a:prstDash val="solid"/>
                      <a:round/>
                      <a:headEnd type="none" w="med" len="med"/>
                      <a:tailEnd type="none" w="med" len="med"/>
                    </a:lnL>
                  </a:tcPr>
                </a:tc>
                <a:tc>
                  <a:txBody>
                    <a:bodyPr/>
                    <a:lstStyle/>
                    <a:p>
                      <a:endParaRPr lang="en-US"/>
                    </a:p>
                  </a:txBody>
                  <a:tcPr>
                    <a:lnR w="12700" cap="flat" cmpd="sng" algn="ctr">
                      <a:solidFill>
                        <a:schemeClr val="tx1"/>
                      </a:solidFill>
                      <a:prstDash val="solid"/>
                      <a:round/>
                      <a:headEnd type="none" w="med" len="med"/>
                      <a:tailEnd type="none" w="med" len="med"/>
                    </a:lnR>
                  </a:tcPr>
                </a:tc>
              </a:tr>
              <a:tr h="370840">
                <a:tc>
                  <a:txBody>
                    <a:bodyPr/>
                    <a:lstStyle/>
                    <a:p>
                      <a:r>
                        <a:rPr lang="en-US" dirty="0" smtClean="0"/>
                        <a:t>Carbide tip cutting</a:t>
                      </a:r>
                      <a:r>
                        <a:rPr lang="en-US" baseline="0" dirty="0" smtClean="0"/>
                        <a:t> tool holder</a:t>
                      </a:r>
                    </a:p>
                    <a:p>
                      <a:endParaRPr lang="en-US" dirty="0"/>
                    </a:p>
                  </a:txBody>
                  <a:tcPr>
                    <a:lnL w="12700" cap="flat" cmpd="sng" algn="ctr">
                      <a:solidFill>
                        <a:schemeClr val="tx1"/>
                      </a:solidFill>
                      <a:prstDash val="solid"/>
                      <a:round/>
                      <a:headEnd type="none" w="med" len="med"/>
                      <a:tailEnd type="none" w="med" len="med"/>
                    </a:lnL>
                  </a:tcPr>
                </a:tc>
                <a:tc>
                  <a:txBody>
                    <a:bodyPr/>
                    <a:lstStyle/>
                    <a:p>
                      <a:endParaRPr lang="en-US" dirty="0"/>
                    </a:p>
                  </a:txBody>
                  <a:tcPr>
                    <a:lnR w="12700" cap="flat" cmpd="sng" algn="ctr">
                      <a:solidFill>
                        <a:schemeClr val="tx1"/>
                      </a:solidFill>
                      <a:prstDash val="solid"/>
                      <a:round/>
                      <a:headEnd type="none" w="med" len="med"/>
                      <a:tailEnd type="none" w="med" len="med"/>
                    </a:lnR>
                  </a:tcPr>
                </a:tc>
              </a:tr>
              <a:tr h="370840">
                <a:tc>
                  <a:txBody>
                    <a:bodyPr/>
                    <a:lstStyle/>
                    <a:p>
                      <a:r>
                        <a:rPr lang="en-US" dirty="0" smtClean="0"/>
                        <a:t>Radiator cooler piping</a:t>
                      </a:r>
                    </a:p>
                    <a:p>
                      <a:endParaRPr lang="en-US" dirty="0"/>
                    </a:p>
                  </a:txBody>
                  <a:tcPr>
                    <a:lnL w="12700" cap="flat" cmpd="sng" algn="ctr">
                      <a:solidFill>
                        <a:schemeClr val="tx1"/>
                      </a:solidFill>
                      <a:prstDash val="solid"/>
                      <a:round/>
                      <a:headEnd type="none" w="med" len="med"/>
                      <a:tailEnd type="none" w="med" len="med"/>
                    </a:lnL>
                  </a:tcPr>
                </a:tc>
                <a:tc>
                  <a:txBody>
                    <a:bodyPr/>
                    <a:lstStyle/>
                    <a:p>
                      <a:endParaRPr lang="en-US"/>
                    </a:p>
                  </a:txBody>
                  <a:tcPr>
                    <a:lnR w="12700" cap="flat" cmpd="sng" algn="ctr">
                      <a:solidFill>
                        <a:schemeClr val="tx1"/>
                      </a:solidFill>
                      <a:prstDash val="solid"/>
                      <a:round/>
                      <a:headEnd type="none" w="med" len="med"/>
                      <a:tailEnd type="none" w="med" len="med"/>
                    </a:lnR>
                  </a:tcPr>
                </a:tc>
              </a:tr>
              <a:tr h="370840">
                <a:tc>
                  <a:txBody>
                    <a:bodyPr/>
                    <a:lstStyle/>
                    <a:p>
                      <a:r>
                        <a:rPr lang="en-US" dirty="0" smtClean="0"/>
                        <a:t>Stainless-steel pipe</a:t>
                      </a:r>
                      <a:r>
                        <a:rPr lang="en-US" baseline="0" dirty="0" smtClean="0"/>
                        <a:t> welding</a:t>
                      </a:r>
                    </a:p>
                    <a:p>
                      <a:endParaRPr lang="en-US" dirty="0"/>
                    </a:p>
                  </a:txBody>
                  <a:tcPr>
                    <a:lnL w="12700" cap="flat" cmpd="sng" algn="ctr">
                      <a:solidFill>
                        <a:schemeClr val="tx1"/>
                      </a:solidFill>
                      <a:prstDash val="solid"/>
                      <a:round/>
                      <a:headEnd type="none" w="med" len="med"/>
                      <a:tailEnd type="none" w="med" len="med"/>
                    </a:lnL>
                  </a:tcPr>
                </a:tc>
                <a:tc>
                  <a:txBody>
                    <a:bodyPr/>
                    <a:lstStyle/>
                    <a:p>
                      <a:endParaRPr lang="en-US"/>
                    </a:p>
                  </a:txBody>
                  <a:tcPr>
                    <a:lnR w="12700" cap="flat" cmpd="sng" algn="ctr">
                      <a:solidFill>
                        <a:schemeClr val="tx1"/>
                      </a:solidFill>
                      <a:prstDash val="solid"/>
                      <a:round/>
                      <a:headEnd type="none" w="med" len="med"/>
                      <a:tailEnd type="none" w="med" len="med"/>
                    </a:lnR>
                  </a:tcPr>
                </a:tc>
              </a:tr>
              <a:tr h="370840">
                <a:tc>
                  <a:txBody>
                    <a:bodyPr/>
                    <a:lstStyle/>
                    <a:p>
                      <a:r>
                        <a:rPr lang="en-US" dirty="0" smtClean="0"/>
                        <a:t>Car structure assembly</a:t>
                      </a:r>
                      <a:r>
                        <a:rPr lang="en-US" baseline="0" dirty="0" smtClean="0"/>
                        <a:t> welding</a:t>
                      </a:r>
                    </a:p>
                    <a:p>
                      <a:endParaRPr lang="en-US" dirty="0"/>
                    </a:p>
                  </a:txBody>
                  <a:tcPr>
                    <a:lnL w="12700" cap="flat" cmpd="sng" algn="ctr">
                      <a:solidFill>
                        <a:schemeClr val="tx1"/>
                      </a:solidFill>
                      <a:prstDash val="solid"/>
                      <a:round/>
                      <a:headEnd type="none" w="med" len="med"/>
                      <a:tailEnd type="none" w="med" len="med"/>
                    </a:lnL>
                  </a:tcPr>
                </a:tc>
                <a:tc>
                  <a:txBody>
                    <a:bodyPr/>
                    <a:lstStyle/>
                    <a:p>
                      <a:endParaRPr lang="en-US"/>
                    </a:p>
                  </a:txBody>
                  <a:tcPr>
                    <a:lnR w="12700" cap="flat" cmpd="sng" algn="ctr">
                      <a:solidFill>
                        <a:schemeClr val="tx1"/>
                      </a:solidFill>
                      <a:prstDash val="solid"/>
                      <a:round/>
                      <a:headEnd type="none" w="med" len="med"/>
                      <a:tailEnd type="none" w="med" len="med"/>
                    </a:lnR>
                  </a:tcPr>
                </a:tc>
              </a:tr>
              <a:tr h="370840">
                <a:tc>
                  <a:txBody>
                    <a:bodyPr/>
                    <a:lstStyle/>
                    <a:p>
                      <a:r>
                        <a:rPr lang="en-US" dirty="0" smtClean="0"/>
                        <a:t>Water tank</a:t>
                      </a:r>
                    </a:p>
                    <a:p>
                      <a:endParaRPr lang="en-US" dirty="0"/>
                    </a:p>
                  </a:txBody>
                  <a:tcPr>
                    <a:lnL w="12700" cap="flat" cmpd="sng" algn="ctr">
                      <a:solidFill>
                        <a:schemeClr val="tx1"/>
                      </a:solidFill>
                      <a:prstDash val="solid"/>
                      <a:round/>
                      <a:headEnd type="none" w="med" len="med"/>
                      <a:tailEnd type="none" w="med" len="med"/>
                    </a:lnL>
                  </a:tcPr>
                </a:tc>
                <a:tc>
                  <a:txBody>
                    <a:bodyPr/>
                    <a:lstStyle/>
                    <a:p>
                      <a:endParaRPr lang="en-US"/>
                    </a:p>
                  </a:txBody>
                  <a:tcPr>
                    <a:lnR w="12700" cap="flat" cmpd="sng" algn="ctr">
                      <a:solidFill>
                        <a:schemeClr val="tx1"/>
                      </a:solidFill>
                      <a:prstDash val="solid"/>
                      <a:round/>
                      <a:headEnd type="none" w="med" len="med"/>
                      <a:tailEnd type="none" w="med" len="med"/>
                    </a:lnR>
                  </a:tcPr>
                </a:tc>
              </a:tr>
              <a:tr h="370840">
                <a:tc>
                  <a:txBody>
                    <a:bodyPr/>
                    <a:lstStyle/>
                    <a:p>
                      <a:r>
                        <a:rPr lang="en-US" dirty="0" smtClean="0"/>
                        <a:t>Air compressor</a:t>
                      </a:r>
                      <a:r>
                        <a:rPr lang="en-US" baseline="0" dirty="0" smtClean="0"/>
                        <a:t> storage tank </a:t>
                      </a:r>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endParaRPr 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5</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6.2 Joining technique based on cohesion and/or adhesion principles</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b="1" dirty="0" smtClean="0">
              <a:solidFill>
                <a:schemeClr val="tx1">
                  <a:tint val="75000"/>
                </a:schemeClr>
              </a:solidFill>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dirty="0" smtClean="0">
                <a:solidFill>
                  <a:schemeClr val="tx1">
                    <a:tint val="75000"/>
                  </a:schemeClr>
                </a:solidFill>
              </a:rPr>
              <a:t> </a:t>
            </a:r>
          </a:p>
        </p:txBody>
      </p:sp>
      <p:sp>
        <p:nvSpPr>
          <p:cNvPr id="11" name="Rectangle 10"/>
          <p:cNvSpPr/>
          <p:nvPr/>
        </p:nvSpPr>
        <p:spPr>
          <a:xfrm>
            <a:off x="404337" y="928671"/>
            <a:ext cx="4381977" cy="3139321"/>
          </a:xfrm>
          <a:prstGeom prst="rect">
            <a:avLst/>
          </a:prstGeom>
        </p:spPr>
        <p:txBody>
          <a:bodyPr wrap="square">
            <a:spAutoFit/>
          </a:bodyPr>
          <a:lstStyle/>
          <a:p>
            <a:r>
              <a:rPr lang="en-US" b="1" dirty="0" smtClean="0">
                <a:solidFill>
                  <a:srgbClr val="00B050"/>
                </a:solidFill>
              </a:rPr>
              <a:t>In cohesion</a:t>
            </a:r>
            <a:r>
              <a:rPr lang="en-US" dirty="0" smtClean="0">
                <a:solidFill>
                  <a:srgbClr val="00B050"/>
                </a:solidFill>
              </a:rPr>
              <a:t>: </a:t>
            </a:r>
            <a:r>
              <a:rPr lang="en-US" dirty="0" smtClean="0"/>
              <a:t>the elements are generally of the same metallic crystals and the coalescence is established by the supply of </a:t>
            </a:r>
            <a:r>
              <a:rPr lang="en-US" dirty="0" smtClean="0">
                <a:solidFill>
                  <a:srgbClr val="00B050"/>
                </a:solidFill>
              </a:rPr>
              <a:t>temperature or pressure </a:t>
            </a:r>
            <a:r>
              <a:rPr lang="en-US" dirty="0" smtClean="0"/>
              <a:t>or </a:t>
            </a:r>
            <a:r>
              <a:rPr lang="en-US" dirty="0" smtClean="0">
                <a:solidFill>
                  <a:srgbClr val="00B050"/>
                </a:solidFill>
              </a:rPr>
              <a:t>combination</a:t>
            </a:r>
            <a:r>
              <a:rPr lang="en-US" dirty="0" smtClean="0"/>
              <a:t> to create the required coalescence. Hence, the coalescence is based on </a:t>
            </a:r>
            <a:r>
              <a:rPr lang="en-US" b="1" i="1" dirty="0" smtClean="0">
                <a:solidFill>
                  <a:srgbClr val="00B050"/>
                </a:solidFill>
              </a:rPr>
              <a:t>atomic bonding </a:t>
            </a:r>
            <a:r>
              <a:rPr lang="en-US" i="1" dirty="0" smtClean="0"/>
              <a:t>forces </a:t>
            </a:r>
            <a:r>
              <a:rPr lang="en-US" dirty="0" smtClean="0"/>
              <a:t>between the two components.</a:t>
            </a:r>
          </a:p>
          <a:p>
            <a:endParaRPr lang="en-US" dirty="0" smtClean="0"/>
          </a:p>
          <a:p>
            <a:endParaRPr lang="en-US" dirty="0" smtClean="0"/>
          </a:p>
          <a:p>
            <a:endParaRPr lang="en-US" dirty="0" smtClean="0"/>
          </a:p>
          <a:p>
            <a:endParaRPr lang="en-US" dirty="0" smtClean="0"/>
          </a:p>
        </p:txBody>
      </p:sp>
      <p:sp>
        <p:nvSpPr>
          <p:cNvPr id="13" name="Rectangle 12"/>
          <p:cNvSpPr/>
          <p:nvPr/>
        </p:nvSpPr>
        <p:spPr>
          <a:xfrm>
            <a:off x="357158" y="3071810"/>
            <a:ext cx="4572000" cy="1477328"/>
          </a:xfrm>
          <a:prstGeom prst="rect">
            <a:avLst/>
          </a:prstGeom>
        </p:spPr>
        <p:txBody>
          <a:bodyPr>
            <a:spAutoFit/>
          </a:bodyPr>
          <a:lstStyle/>
          <a:p>
            <a:r>
              <a:rPr lang="en-US" b="1" dirty="0" smtClean="0">
                <a:solidFill>
                  <a:srgbClr val="0070C0"/>
                </a:solidFill>
              </a:rPr>
              <a:t>In Adhesion </a:t>
            </a:r>
            <a:r>
              <a:rPr lang="en-US" dirty="0" smtClean="0">
                <a:solidFill>
                  <a:srgbClr val="0070C0"/>
                </a:solidFill>
              </a:rPr>
              <a:t> : </a:t>
            </a:r>
            <a:r>
              <a:rPr lang="en-US" dirty="0" smtClean="0"/>
              <a:t>the coalescence between the two joining elements is established by bonding using </a:t>
            </a:r>
            <a:r>
              <a:rPr lang="en-US" b="1" dirty="0" smtClean="0">
                <a:solidFill>
                  <a:schemeClr val="accent1"/>
                </a:solidFill>
              </a:rPr>
              <a:t>surface physical forces</a:t>
            </a:r>
            <a:r>
              <a:rPr lang="en-US" dirty="0" smtClean="0"/>
              <a:t>. It is not necessary to have common metallic structure for the joining elements.</a:t>
            </a:r>
            <a:endParaRPr lang="en-US" dirty="0"/>
          </a:p>
        </p:txBody>
      </p:sp>
      <p:pic>
        <p:nvPicPr>
          <p:cNvPr id="14" name="Picture 2"/>
          <p:cNvPicPr>
            <a:picLocks noChangeAspect="1" noChangeArrowheads="1"/>
          </p:cNvPicPr>
          <p:nvPr/>
        </p:nvPicPr>
        <p:blipFill>
          <a:blip r:embed="rId3"/>
          <a:srcRect l="86384" t="6078" b="65048"/>
          <a:stretch>
            <a:fillRect/>
          </a:stretch>
        </p:blipFill>
        <p:spPr bwMode="auto">
          <a:xfrm>
            <a:off x="5143504" y="583767"/>
            <a:ext cx="1162040" cy="1447800"/>
          </a:xfrm>
          <a:prstGeom prst="rect">
            <a:avLst/>
          </a:prstGeom>
          <a:noFill/>
          <a:ln w="9525">
            <a:noFill/>
            <a:miter lim="800000"/>
            <a:headEnd/>
            <a:tailEnd/>
          </a:ln>
        </p:spPr>
      </p:pic>
      <p:pic>
        <p:nvPicPr>
          <p:cNvPr id="23554" name="Picture 2" descr="http://www.robot-welding.com/images/spotweld.jpg"/>
          <p:cNvPicPr>
            <a:picLocks noChangeAspect="1" noChangeArrowheads="1"/>
          </p:cNvPicPr>
          <p:nvPr/>
        </p:nvPicPr>
        <p:blipFill>
          <a:blip r:embed="rId4"/>
          <a:srcRect r="6204"/>
          <a:stretch>
            <a:fillRect/>
          </a:stretch>
        </p:blipFill>
        <p:spPr bwMode="auto">
          <a:xfrm>
            <a:off x="6643702" y="512329"/>
            <a:ext cx="1713756" cy="1428760"/>
          </a:xfrm>
          <a:prstGeom prst="rect">
            <a:avLst/>
          </a:prstGeom>
          <a:noFill/>
        </p:spPr>
      </p:pic>
      <p:sp>
        <p:nvSpPr>
          <p:cNvPr id="15" name="TextBox 14"/>
          <p:cNvSpPr txBox="1"/>
          <p:nvPr/>
        </p:nvSpPr>
        <p:spPr>
          <a:xfrm>
            <a:off x="5143504" y="2012527"/>
            <a:ext cx="3286148" cy="415498"/>
          </a:xfrm>
          <a:prstGeom prst="rect">
            <a:avLst/>
          </a:prstGeom>
          <a:noFill/>
        </p:spPr>
        <p:txBody>
          <a:bodyPr wrap="square" rtlCol="0">
            <a:spAutoFit/>
          </a:bodyPr>
          <a:lstStyle/>
          <a:p>
            <a:r>
              <a:rPr lang="en-US" sz="1050" dirty="0" smtClean="0"/>
              <a:t>Friction and resistance spot welding process required:</a:t>
            </a:r>
          </a:p>
          <a:p>
            <a:r>
              <a:rPr lang="en-US" sz="1050" dirty="0" smtClean="0"/>
              <a:t>Supply heat + pressure</a:t>
            </a:r>
            <a:endParaRPr lang="en-US" sz="1050" dirty="0"/>
          </a:p>
        </p:txBody>
      </p:sp>
      <p:pic>
        <p:nvPicPr>
          <p:cNvPr id="23556" name="Picture 4" descr="https://encrypted-tbn2.gstatic.com/images?q=tbn:ANd9GcRt9yqMPsr1d-GrvaE3HSrMXlrWlaH4CQE_UIdE6756IlTdD2Zx9_ETQFE">
            <a:hlinkClick r:id="rId5"/>
          </p:cNvPr>
          <p:cNvPicPr>
            <a:picLocks noChangeAspect="1" noChangeArrowheads="1"/>
          </p:cNvPicPr>
          <p:nvPr/>
        </p:nvPicPr>
        <p:blipFill>
          <a:blip r:embed="rId6"/>
          <a:srcRect/>
          <a:stretch>
            <a:fillRect/>
          </a:stretch>
        </p:blipFill>
        <p:spPr bwMode="auto">
          <a:xfrm>
            <a:off x="5000628" y="2584031"/>
            <a:ext cx="1357322" cy="1228610"/>
          </a:xfrm>
          <a:prstGeom prst="rect">
            <a:avLst/>
          </a:prstGeom>
          <a:noFill/>
        </p:spPr>
      </p:pic>
      <p:pic>
        <p:nvPicPr>
          <p:cNvPr id="23558" name="Picture 6" descr="https://encrypted-tbn2.gstatic.com/images?q=tbn:ANd9GcQWNduYhMp7l_xSxm-BnOxJAHkZgLCfLn5TEOTxQ3fA0zfFf1TsbLa8G0U">
            <a:hlinkClick r:id="rId7"/>
          </p:cNvPr>
          <p:cNvPicPr>
            <a:picLocks noChangeAspect="1" noChangeArrowheads="1"/>
          </p:cNvPicPr>
          <p:nvPr/>
        </p:nvPicPr>
        <p:blipFill>
          <a:blip r:embed="rId8"/>
          <a:srcRect/>
          <a:stretch>
            <a:fillRect/>
          </a:stretch>
        </p:blipFill>
        <p:spPr bwMode="auto">
          <a:xfrm>
            <a:off x="6643702" y="2584031"/>
            <a:ext cx="1571636" cy="1181773"/>
          </a:xfrm>
          <a:prstGeom prst="rect">
            <a:avLst/>
          </a:prstGeom>
          <a:noFill/>
        </p:spPr>
      </p:pic>
      <p:sp>
        <p:nvSpPr>
          <p:cNvPr id="19" name="TextBox 18"/>
          <p:cNvSpPr txBox="1"/>
          <p:nvPr/>
        </p:nvSpPr>
        <p:spPr>
          <a:xfrm>
            <a:off x="5072066" y="3798477"/>
            <a:ext cx="3286148" cy="415498"/>
          </a:xfrm>
          <a:prstGeom prst="rect">
            <a:avLst/>
          </a:prstGeom>
          <a:noFill/>
        </p:spPr>
        <p:txBody>
          <a:bodyPr wrap="square" rtlCol="0">
            <a:spAutoFit/>
          </a:bodyPr>
          <a:lstStyle/>
          <a:p>
            <a:r>
              <a:rPr lang="en-US" sz="1050" dirty="0" smtClean="0"/>
              <a:t>Fusion welding process required:</a:t>
            </a:r>
          </a:p>
          <a:p>
            <a:r>
              <a:rPr lang="en-US" sz="1050" dirty="0" smtClean="0"/>
              <a:t>Supply heat  only</a:t>
            </a:r>
            <a:endParaRPr lang="en-US" sz="1050" dirty="0"/>
          </a:p>
        </p:txBody>
      </p:sp>
      <p:pic>
        <p:nvPicPr>
          <p:cNvPr id="23560" name="Picture 8" descr="https://encrypted-tbn3.gstatic.com/images?q=tbn:ANd9GcSYe2wWOTld7UwA2Fk8J0NdVuuNWQczLQtLq297gXdQyZgazM4cZF-jn8oo_w">
            <a:hlinkClick r:id="rId9"/>
          </p:cNvPr>
          <p:cNvPicPr>
            <a:picLocks noChangeAspect="1" noChangeArrowheads="1"/>
          </p:cNvPicPr>
          <p:nvPr/>
        </p:nvPicPr>
        <p:blipFill>
          <a:blip r:embed="rId10"/>
          <a:srcRect/>
          <a:stretch>
            <a:fillRect/>
          </a:stretch>
        </p:blipFill>
        <p:spPr bwMode="auto">
          <a:xfrm>
            <a:off x="5214943" y="4714885"/>
            <a:ext cx="928694" cy="928694"/>
          </a:xfrm>
          <a:prstGeom prst="rect">
            <a:avLst/>
          </a:prstGeom>
          <a:noFill/>
        </p:spPr>
      </p:pic>
      <p:pic>
        <p:nvPicPr>
          <p:cNvPr id="23562" name="Picture 10" descr="https://encrypted-tbn0.gstatic.com/images?q=tbn:ANd9GcQ1XOFCRjsX3b0iHJoLAzFPkkMVufxBqnEYAzL4jh5_zdHmrDisuDcovvY">
            <a:hlinkClick r:id="rId11"/>
          </p:cNvPr>
          <p:cNvPicPr>
            <a:picLocks noChangeAspect="1" noChangeArrowheads="1"/>
          </p:cNvPicPr>
          <p:nvPr/>
        </p:nvPicPr>
        <p:blipFill>
          <a:blip r:embed="rId12"/>
          <a:srcRect/>
          <a:stretch>
            <a:fillRect/>
          </a:stretch>
        </p:blipFill>
        <p:spPr bwMode="auto">
          <a:xfrm>
            <a:off x="6286512" y="4857760"/>
            <a:ext cx="984179" cy="785818"/>
          </a:xfrm>
          <a:prstGeom prst="rect">
            <a:avLst/>
          </a:prstGeom>
          <a:noFill/>
        </p:spPr>
      </p:pic>
      <p:pic>
        <p:nvPicPr>
          <p:cNvPr id="23566" name="Picture 14" descr="https://encrypted-tbn3.gstatic.com/images?q=tbn:ANd9GcSmrdUt_wK-7LL1LEgkdyEjmllzj3orY0IELRVh7esGUKoJIxvq1sJ_pMc">
            <a:hlinkClick r:id="rId13"/>
          </p:cNvPr>
          <p:cNvPicPr>
            <a:picLocks noChangeAspect="1" noChangeArrowheads="1"/>
          </p:cNvPicPr>
          <p:nvPr/>
        </p:nvPicPr>
        <p:blipFill>
          <a:blip r:embed="rId14"/>
          <a:srcRect/>
          <a:stretch>
            <a:fillRect/>
          </a:stretch>
        </p:blipFill>
        <p:spPr bwMode="auto">
          <a:xfrm>
            <a:off x="7358082" y="4786322"/>
            <a:ext cx="1104900" cy="914401"/>
          </a:xfrm>
          <a:prstGeom prst="rect">
            <a:avLst/>
          </a:prstGeom>
          <a:noFill/>
        </p:spPr>
      </p:pic>
      <p:pic>
        <p:nvPicPr>
          <p:cNvPr id="23568" name="Picture 16" descr="https://encrypted-tbn1.gstatic.com/images?q=tbn:ANd9GcS2R8152h6mETxzY48y1e4MIUzf15fqvUeLM4opi5-l9VV2b7Wb6vxY6Q">
            <a:hlinkClick r:id="rId15"/>
          </p:cNvPr>
          <p:cNvPicPr>
            <a:picLocks noChangeAspect="1" noChangeArrowheads="1"/>
          </p:cNvPicPr>
          <p:nvPr/>
        </p:nvPicPr>
        <p:blipFill>
          <a:blip r:embed="rId16"/>
          <a:srcRect/>
          <a:stretch>
            <a:fillRect/>
          </a:stretch>
        </p:blipFill>
        <p:spPr bwMode="auto">
          <a:xfrm>
            <a:off x="5143504" y="5715016"/>
            <a:ext cx="1162050" cy="866776"/>
          </a:xfrm>
          <a:prstGeom prst="rect">
            <a:avLst/>
          </a:prstGeom>
          <a:noFill/>
        </p:spPr>
      </p:pic>
      <p:sp>
        <p:nvSpPr>
          <p:cNvPr id="23" name="TextBox 22"/>
          <p:cNvSpPr txBox="1"/>
          <p:nvPr/>
        </p:nvSpPr>
        <p:spPr>
          <a:xfrm>
            <a:off x="6429388" y="5929330"/>
            <a:ext cx="1785950" cy="415498"/>
          </a:xfrm>
          <a:prstGeom prst="rect">
            <a:avLst/>
          </a:prstGeom>
          <a:noFill/>
        </p:spPr>
        <p:txBody>
          <a:bodyPr wrap="square" rtlCol="0">
            <a:spAutoFit/>
          </a:bodyPr>
          <a:lstStyle/>
          <a:p>
            <a:r>
              <a:rPr lang="en-US" sz="1050" dirty="0" smtClean="0"/>
              <a:t>Adhesive bonding , </a:t>
            </a:r>
          </a:p>
          <a:p>
            <a:r>
              <a:rPr lang="en-US" sz="1050" dirty="0" smtClean="0"/>
              <a:t>  soldering, </a:t>
            </a:r>
            <a:endParaRPr lang="en-US" sz="1050" dirty="0"/>
          </a:p>
        </p:txBody>
      </p:sp>
      <p:pic>
        <p:nvPicPr>
          <p:cNvPr id="23572" name="Picture 20" descr="https://encrypted-tbn1.gstatic.com/images?q=tbn:ANd9GcStKe0CHIQdNNaDVr3jx9CIM5xBX4Ie5MnpWZ0Q_koYtjvMx66_kAVj7b0">
            <a:hlinkClick r:id="rId17"/>
          </p:cNvPr>
          <p:cNvPicPr>
            <a:picLocks noChangeAspect="1" noChangeArrowheads="1"/>
          </p:cNvPicPr>
          <p:nvPr/>
        </p:nvPicPr>
        <p:blipFill>
          <a:blip r:embed="rId18"/>
          <a:srcRect/>
          <a:stretch>
            <a:fillRect/>
          </a:stretch>
        </p:blipFill>
        <p:spPr bwMode="auto">
          <a:xfrm>
            <a:off x="285720" y="4714884"/>
            <a:ext cx="1257300" cy="933450"/>
          </a:xfrm>
          <a:prstGeom prst="rect">
            <a:avLst/>
          </a:prstGeom>
          <a:noFill/>
        </p:spPr>
      </p:pic>
      <p:sp>
        <p:nvSpPr>
          <p:cNvPr id="26" name="Left Brace 25"/>
          <p:cNvSpPr/>
          <p:nvPr/>
        </p:nvSpPr>
        <p:spPr>
          <a:xfrm>
            <a:off x="4786314" y="571479"/>
            <a:ext cx="214314" cy="358418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Left Brace 26"/>
          <p:cNvSpPr/>
          <p:nvPr/>
        </p:nvSpPr>
        <p:spPr>
          <a:xfrm>
            <a:off x="4786314" y="4429132"/>
            <a:ext cx="214314" cy="221457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Left Brace 27"/>
          <p:cNvSpPr/>
          <p:nvPr/>
        </p:nvSpPr>
        <p:spPr>
          <a:xfrm rot="5400000">
            <a:off x="2214546" y="2500306"/>
            <a:ext cx="285752" cy="428628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3574" name="Picture 22" descr="https://encrypted-tbn3.gstatic.com/images?q=tbn:ANd9GcQBg6T8WBUgfIzTaK1nbo2PxhnWp4eSzjIoyHc67TD7r4qBY9UNjgXGnOM">
            <a:hlinkClick r:id="rId19"/>
          </p:cNvPr>
          <p:cNvPicPr>
            <a:picLocks noChangeAspect="1" noChangeArrowheads="1"/>
          </p:cNvPicPr>
          <p:nvPr/>
        </p:nvPicPr>
        <p:blipFill>
          <a:blip r:embed="rId20"/>
          <a:srcRect/>
          <a:stretch>
            <a:fillRect/>
          </a:stretch>
        </p:blipFill>
        <p:spPr bwMode="auto">
          <a:xfrm>
            <a:off x="214282" y="5791199"/>
            <a:ext cx="1462727" cy="1066801"/>
          </a:xfrm>
          <a:prstGeom prst="rect">
            <a:avLst/>
          </a:prstGeom>
          <a:noFill/>
        </p:spPr>
      </p:pic>
      <p:pic>
        <p:nvPicPr>
          <p:cNvPr id="45058" name="Picture 2" descr="http://www.lucasmilhaupt.com/images/english/knowledgeBase/wide_gap_diagram.gif"/>
          <p:cNvPicPr>
            <a:picLocks noChangeAspect="1" noChangeArrowheads="1"/>
          </p:cNvPicPr>
          <p:nvPr/>
        </p:nvPicPr>
        <p:blipFill>
          <a:blip r:embed="rId21"/>
          <a:srcRect/>
          <a:stretch>
            <a:fillRect/>
          </a:stretch>
        </p:blipFill>
        <p:spPr bwMode="auto">
          <a:xfrm>
            <a:off x="2500298" y="4786322"/>
            <a:ext cx="2286016" cy="1961818"/>
          </a:xfrm>
          <a:prstGeom prst="rect">
            <a:avLst/>
          </a:prstGeom>
          <a:noFill/>
        </p:spPr>
      </p:pic>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6</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6.2 Joining technique based on cohesion and/or adhesion principles</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b="1" dirty="0" smtClean="0">
              <a:solidFill>
                <a:schemeClr val="tx1">
                  <a:tint val="75000"/>
                </a:schemeClr>
              </a:solidFill>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dirty="0" smtClean="0">
                <a:solidFill>
                  <a:schemeClr val="tx1">
                    <a:tint val="75000"/>
                  </a:schemeClr>
                </a:solidFill>
              </a:rPr>
              <a:t> </a:t>
            </a:r>
          </a:p>
        </p:txBody>
      </p:sp>
      <p:sp>
        <p:nvSpPr>
          <p:cNvPr id="25" name="Rectangle 24"/>
          <p:cNvSpPr/>
          <p:nvPr/>
        </p:nvSpPr>
        <p:spPr>
          <a:xfrm>
            <a:off x="357158" y="1071546"/>
            <a:ext cx="7929618" cy="3785652"/>
          </a:xfrm>
          <a:prstGeom prst="rect">
            <a:avLst/>
          </a:prstGeom>
        </p:spPr>
        <p:txBody>
          <a:bodyPr wrap="square">
            <a:spAutoFit/>
          </a:bodyPr>
          <a:lstStyle/>
          <a:p>
            <a:r>
              <a:rPr lang="en-US" sz="2400" dirty="0" smtClean="0"/>
              <a:t>To achieve a satisfactory joining process based on </a:t>
            </a:r>
            <a:r>
              <a:rPr lang="en-US" sz="2400" b="1" dirty="0" smtClean="0"/>
              <a:t>coalescence of cohesion or adhesion</a:t>
            </a:r>
            <a:r>
              <a:rPr lang="en-US" sz="2400" dirty="0" smtClean="0"/>
              <a:t>, </a:t>
            </a:r>
            <a:r>
              <a:rPr lang="en-US" sz="2400" i="1" u="sng" dirty="0" smtClean="0"/>
              <a:t>two basic</a:t>
            </a:r>
            <a:r>
              <a:rPr lang="en-US" sz="2400" i="1" dirty="0" smtClean="0"/>
              <a:t> </a:t>
            </a:r>
            <a:r>
              <a:rPr lang="en-US" sz="2400" dirty="0" smtClean="0"/>
              <a:t>requirements must be fulfilled:</a:t>
            </a:r>
          </a:p>
          <a:p>
            <a:endParaRPr lang="en-US" sz="2400" dirty="0" smtClean="0"/>
          </a:p>
          <a:p>
            <a:pPr marL="342900" lvl="0" indent="-342900">
              <a:buFont typeface="+mj-lt"/>
              <a:buAutoNum type="arabicPeriod"/>
            </a:pPr>
            <a:r>
              <a:rPr lang="en-US" sz="2400" dirty="0" smtClean="0"/>
              <a:t>The surfaces involved must be free of oxide layer, absorbed gases, and other contaminations. </a:t>
            </a:r>
          </a:p>
          <a:p>
            <a:pPr marL="342900" lvl="0" indent="-342900">
              <a:buFont typeface="+mj-lt"/>
              <a:buAutoNum type="arabicPeriod"/>
            </a:pPr>
            <a:endParaRPr lang="en-US" sz="2400" dirty="0" smtClean="0"/>
          </a:p>
          <a:p>
            <a:pPr marL="342900" lvl="0" indent="-342900">
              <a:buFont typeface="+mj-lt"/>
              <a:buAutoNum type="arabicPeriod"/>
            </a:pPr>
            <a:endParaRPr lang="en-US" sz="2400" dirty="0" smtClean="0"/>
          </a:p>
          <a:p>
            <a:pPr marL="342900" lvl="0" indent="-342900">
              <a:buFont typeface="+mj-lt"/>
              <a:buAutoNum type="arabicPeriod"/>
            </a:pPr>
            <a:r>
              <a:rPr lang="en-US" sz="2400" dirty="0" smtClean="0"/>
              <a:t>The surfaces involved must be brought into intimate contact so that the bonding force activated.</a:t>
            </a:r>
            <a:endParaRPr lang="en-US" sz="2400" dirty="0"/>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7</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6.2 Joining technique based on cohesion and/or adhesion principles</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b="1" dirty="0" smtClean="0">
              <a:solidFill>
                <a:schemeClr val="tx1">
                  <a:tint val="75000"/>
                </a:schemeClr>
              </a:solidFill>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dirty="0" smtClean="0">
                <a:solidFill>
                  <a:schemeClr val="tx1">
                    <a:tint val="75000"/>
                  </a:schemeClr>
                </a:solidFill>
              </a:rPr>
              <a:t> </a:t>
            </a:r>
          </a:p>
        </p:txBody>
      </p:sp>
      <p:sp>
        <p:nvSpPr>
          <p:cNvPr id="30" name="Rectangle 29"/>
          <p:cNvSpPr/>
          <p:nvPr/>
        </p:nvSpPr>
        <p:spPr>
          <a:xfrm>
            <a:off x="214282" y="857232"/>
            <a:ext cx="7858180" cy="1015663"/>
          </a:xfrm>
          <a:prstGeom prst="rect">
            <a:avLst/>
          </a:prstGeom>
        </p:spPr>
        <p:txBody>
          <a:bodyPr wrap="square">
            <a:spAutoFit/>
          </a:bodyPr>
          <a:lstStyle/>
          <a:p>
            <a:r>
              <a:rPr lang="en-US" sz="2000" dirty="0" smtClean="0"/>
              <a:t>Different techniques are generally employed to achieve these requirements. Table 6.1, provides how these conditions fulfilled for different joining processes</a:t>
            </a:r>
            <a:endParaRPr lang="en-US" sz="2000" dirty="0"/>
          </a:p>
        </p:txBody>
      </p:sp>
      <p:graphicFrame>
        <p:nvGraphicFramePr>
          <p:cNvPr id="31" name="Table 30"/>
          <p:cNvGraphicFramePr>
            <a:graphicFrameLocks noGrp="1"/>
          </p:cNvGraphicFramePr>
          <p:nvPr/>
        </p:nvGraphicFramePr>
        <p:xfrm>
          <a:off x="285720" y="2143116"/>
          <a:ext cx="8001056" cy="3071834"/>
        </p:xfrm>
        <a:graphic>
          <a:graphicData uri="http://schemas.openxmlformats.org/drawingml/2006/table">
            <a:tbl>
              <a:tblPr/>
              <a:tblGrid>
                <a:gridCol w="1849401"/>
                <a:gridCol w="1679902"/>
                <a:gridCol w="2111193"/>
                <a:gridCol w="2360560"/>
              </a:tblGrid>
              <a:tr h="877667">
                <a:tc>
                  <a:txBody>
                    <a:bodyPr/>
                    <a:lstStyle/>
                    <a:p>
                      <a:pPr marL="0" marR="0" algn="ctr" rtl="0">
                        <a:spcBef>
                          <a:spcPts val="0"/>
                        </a:spcBef>
                        <a:spcAft>
                          <a:spcPts val="0"/>
                        </a:spcAft>
                        <a:tabLst>
                          <a:tab pos="2637155" algn="ctr"/>
                          <a:tab pos="5274310" algn="r"/>
                          <a:tab pos="457200" algn="l"/>
                        </a:tabLst>
                      </a:pPr>
                      <a:r>
                        <a:rPr lang="en-US" sz="1400" b="1" kern="1200" dirty="0" smtClean="0">
                          <a:solidFill>
                            <a:schemeClr val="tx1"/>
                          </a:solidFill>
                          <a:latin typeface="Arial"/>
                          <a:ea typeface="Batang"/>
                          <a:cs typeface="+mn-cs"/>
                        </a:rPr>
                        <a:t>Condition</a:t>
                      </a:r>
                      <a:r>
                        <a:rPr lang="en-US" sz="1400" b="1" dirty="0" smtClean="0">
                          <a:latin typeface="Arial"/>
                          <a:ea typeface="Batang"/>
                        </a:rPr>
                        <a:t> </a:t>
                      </a:r>
                      <a:r>
                        <a:rPr lang="en-US" sz="1400" b="1" dirty="0">
                          <a:latin typeface="Arial"/>
                          <a:ea typeface="Batang"/>
                        </a:rPr>
                        <a:t>1:</a:t>
                      </a:r>
                      <a:endParaRPr lang="en-US" sz="2000" dirty="0">
                        <a:latin typeface="Times New Roman"/>
                        <a:ea typeface="Batang"/>
                      </a:endParaRPr>
                    </a:p>
                    <a:p>
                      <a:pPr marL="0" marR="0" algn="ctr" rtl="0">
                        <a:spcBef>
                          <a:spcPts val="0"/>
                        </a:spcBef>
                        <a:spcAft>
                          <a:spcPts val="0"/>
                        </a:spcAft>
                        <a:tabLst>
                          <a:tab pos="2637155" algn="ctr"/>
                          <a:tab pos="5274310" algn="r"/>
                          <a:tab pos="457200" algn="l"/>
                        </a:tabLst>
                      </a:pPr>
                      <a:r>
                        <a:rPr lang="en-US" sz="1400" dirty="0">
                          <a:latin typeface="Arial"/>
                          <a:ea typeface="Batang"/>
                        </a:rPr>
                        <a:t>Oxide layer removal</a:t>
                      </a:r>
                      <a:endParaRPr lang="en-US" sz="2000" dirty="0">
                        <a:latin typeface="Times New Roman"/>
                        <a:ea typeface="Batang"/>
                      </a:endParaRPr>
                    </a:p>
                  </a:txBody>
                  <a:tcPr marL="68580" marR="68580" marT="0" marB="0" anchor="b">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rtl="0">
                        <a:spcBef>
                          <a:spcPts val="0"/>
                        </a:spcBef>
                        <a:spcAft>
                          <a:spcPts val="0"/>
                        </a:spcAft>
                        <a:tabLst>
                          <a:tab pos="2637155" algn="ctr"/>
                          <a:tab pos="5274310" algn="r"/>
                          <a:tab pos="457200" algn="l"/>
                        </a:tabLst>
                      </a:pPr>
                      <a:r>
                        <a:rPr lang="en-US" sz="1400" b="1" dirty="0">
                          <a:latin typeface="Arial"/>
                          <a:ea typeface="Batang"/>
                        </a:rPr>
                        <a:t>Condition 2:</a:t>
                      </a:r>
                      <a:endParaRPr lang="en-US" sz="2000" dirty="0">
                        <a:latin typeface="Times New Roman"/>
                        <a:ea typeface="Batang"/>
                      </a:endParaRPr>
                    </a:p>
                    <a:p>
                      <a:pPr marL="0" marR="0" algn="ctr" rtl="0">
                        <a:spcBef>
                          <a:spcPts val="0"/>
                        </a:spcBef>
                        <a:spcAft>
                          <a:spcPts val="0"/>
                        </a:spcAft>
                        <a:tabLst>
                          <a:tab pos="2637155" algn="ctr"/>
                          <a:tab pos="5274310" algn="r"/>
                          <a:tab pos="457200" algn="l"/>
                        </a:tabLst>
                      </a:pPr>
                      <a:r>
                        <a:rPr lang="en-US" sz="1400" dirty="0">
                          <a:latin typeface="Arial"/>
                          <a:ea typeface="Batang"/>
                        </a:rPr>
                        <a:t>Establish intimate contact</a:t>
                      </a:r>
                      <a:endParaRPr lang="en-US" sz="2000" dirty="0">
                        <a:latin typeface="Times New Roman"/>
                        <a:ea typeface="Batang"/>
                      </a:endParaRPr>
                    </a:p>
                  </a:txBody>
                  <a:tcPr marL="68580" marR="68580" marT="0" marB="0" anchor="ctr">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rtl="0">
                        <a:spcBef>
                          <a:spcPts val="0"/>
                        </a:spcBef>
                        <a:spcAft>
                          <a:spcPts val="0"/>
                        </a:spcAft>
                        <a:tabLst>
                          <a:tab pos="2637155" algn="ctr"/>
                          <a:tab pos="5274310" algn="r"/>
                          <a:tab pos="457200" algn="l"/>
                        </a:tabLst>
                      </a:pPr>
                      <a:r>
                        <a:rPr lang="en-US" sz="1400">
                          <a:latin typeface="Arial"/>
                          <a:ea typeface="Batang"/>
                        </a:rPr>
                        <a:t>Melting point for work material </a:t>
                      </a:r>
                      <a:r>
                        <a:rPr lang="en-US" sz="1400" i="1">
                          <a:latin typeface="Arial"/>
                          <a:ea typeface="Batang"/>
                        </a:rPr>
                        <a:t>T</a:t>
                      </a:r>
                      <a:r>
                        <a:rPr lang="en-US" sz="1400" i="1" baseline="-25000">
                          <a:latin typeface="Arial"/>
                          <a:ea typeface="Batang"/>
                        </a:rPr>
                        <a:t>w</a:t>
                      </a:r>
                      <a:r>
                        <a:rPr lang="en-US" sz="1400" i="1">
                          <a:latin typeface="Arial"/>
                          <a:ea typeface="Batang"/>
                        </a:rPr>
                        <a:t> </a:t>
                      </a:r>
                      <a:r>
                        <a:rPr lang="en-US" sz="1400">
                          <a:latin typeface="Arial"/>
                          <a:ea typeface="Batang"/>
                        </a:rPr>
                        <a:t>and filling material </a:t>
                      </a:r>
                      <a:r>
                        <a:rPr lang="en-US" sz="1400" i="1">
                          <a:latin typeface="Arial"/>
                          <a:ea typeface="Batang"/>
                        </a:rPr>
                        <a:t>T</a:t>
                      </a:r>
                      <a:r>
                        <a:rPr lang="en-US" sz="1400" i="1" baseline="-25000">
                          <a:latin typeface="Arial"/>
                          <a:ea typeface="Batang"/>
                        </a:rPr>
                        <a:t>f</a:t>
                      </a:r>
                      <a:endParaRPr lang="en-US" sz="2000">
                        <a:latin typeface="Times New Roman"/>
                        <a:ea typeface="Batang"/>
                      </a:endParaRPr>
                    </a:p>
                    <a:p>
                      <a:pPr marL="0" marR="0" algn="l" rtl="0">
                        <a:spcBef>
                          <a:spcPts val="0"/>
                        </a:spcBef>
                        <a:spcAft>
                          <a:spcPts val="0"/>
                        </a:spcAft>
                        <a:tabLst>
                          <a:tab pos="2637155" algn="ctr"/>
                          <a:tab pos="5274310" algn="r"/>
                          <a:tab pos="457200" algn="l"/>
                        </a:tabLst>
                      </a:pPr>
                      <a:r>
                        <a:rPr lang="en-US" sz="1400" i="1">
                          <a:latin typeface="Arial"/>
                          <a:ea typeface="Batang"/>
                        </a:rPr>
                        <a:t> </a:t>
                      </a:r>
                      <a:r>
                        <a:rPr lang="en-US" sz="1400" i="1" u="sng">
                          <a:latin typeface="Arial"/>
                          <a:ea typeface="Batang"/>
                        </a:rPr>
                        <a:t>T</a:t>
                      </a:r>
                      <a:r>
                        <a:rPr lang="en-US" sz="1400" i="1" u="sng" baseline="-25000">
                          <a:latin typeface="Arial"/>
                          <a:ea typeface="Batang"/>
                        </a:rPr>
                        <a:t>w</a:t>
                      </a:r>
                      <a:r>
                        <a:rPr lang="en-US" sz="1400" i="1" u="sng">
                          <a:latin typeface="Arial"/>
                          <a:ea typeface="Batang"/>
                        </a:rPr>
                        <a:t>=T</a:t>
                      </a:r>
                      <a:r>
                        <a:rPr lang="en-US" sz="1400" i="1" u="sng" baseline="-25000">
                          <a:latin typeface="Arial"/>
                          <a:ea typeface="Batang"/>
                        </a:rPr>
                        <a:t>f</a:t>
                      </a:r>
                      <a:r>
                        <a:rPr lang="en-US" sz="1400" i="1" u="sng">
                          <a:latin typeface="Arial"/>
                          <a:ea typeface="Batang"/>
                        </a:rPr>
                        <a:t> </a:t>
                      </a:r>
                      <a:r>
                        <a:rPr lang="en-US" sz="1400" i="1">
                          <a:latin typeface="Arial"/>
                          <a:ea typeface="Batang"/>
                        </a:rPr>
                        <a:t>         </a:t>
                      </a:r>
                      <a:r>
                        <a:rPr lang="en-US" sz="1400" i="1" u="sng">
                          <a:latin typeface="Arial"/>
                          <a:ea typeface="Batang"/>
                        </a:rPr>
                        <a:t>T</a:t>
                      </a:r>
                      <a:r>
                        <a:rPr lang="en-US" sz="1400" i="1" u="sng" baseline="-25000">
                          <a:latin typeface="Arial"/>
                          <a:ea typeface="Batang"/>
                        </a:rPr>
                        <a:t>f</a:t>
                      </a:r>
                      <a:r>
                        <a:rPr lang="en-US" sz="1400" i="1" u="sng">
                          <a:latin typeface="Arial"/>
                          <a:ea typeface="Batang"/>
                        </a:rPr>
                        <a:t> &lt; T</a:t>
                      </a:r>
                      <a:r>
                        <a:rPr lang="en-US" sz="1400" i="1" u="sng" baseline="-25000">
                          <a:latin typeface="Arial"/>
                          <a:ea typeface="Batang"/>
                        </a:rPr>
                        <a:t>w</a:t>
                      </a:r>
                      <a:endParaRPr lang="en-US" sz="2000">
                        <a:latin typeface="Times New Roman"/>
                        <a:ea typeface="Batang"/>
                      </a:endParaRPr>
                    </a:p>
                  </a:txBody>
                  <a:tcPr marL="68580" marR="68580" marT="0" marB="0" anchor="ctr">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c>
                  <a:txBody>
                    <a:bodyPr/>
                    <a:lstStyle/>
                    <a:p>
                      <a:pPr marL="0" marR="0" algn="ctr" rtl="0">
                        <a:spcBef>
                          <a:spcPts val="0"/>
                        </a:spcBef>
                        <a:spcAft>
                          <a:spcPts val="0"/>
                        </a:spcAft>
                        <a:tabLst>
                          <a:tab pos="2637155" algn="ctr"/>
                          <a:tab pos="5274310" algn="r"/>
                          <a:tab pos="457200" algn="l"/>
                        </a:tabLst>
                      </a:pPr>
                      <a:r>
                        <a:rPr lang="en-US" sz="1400">
                          <a:latin typeface="Arial"/>
                          <a:ea typeface="Batang"/>
                        </a:rPr>
                        <a:t>Joining or welding process</a:t>
                      </a:r>
                      <a:endParaRPr lang="en-US" sz="2000">
                        <a:latin typeface="Times New Roman"/>
                        <a:ea typeface="Batang"/>
                      </a:endParaRPr>
                    </a:p>
                  </a:txBody>
                  <a:tcPr marL="68580" marR="68580" marT="0" marB="0" anchor="ctr">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tcPr>
                </a:tc>
              </a:tr>
              <a:tr h="658250">
                <a:tc>
                  <a:txBody>
                    <a:bodyPr/>
                    <a:lstStyle/>
                    <a:p>
                      <a:pPr marL="0" marR="0" algn="justLow" rtl="0">
                        <a:spcBef>
                          <a:spcPts val="0"/>
                        </a:spcBef>
                        <a:spcAft>
                          <a:spcPts val="0"/>
                        </a:spcAft>
                        <a:tabLst>
                          <a:tab pos="2637155" algn="ctr"/>
                          <a:tab pos="5274310" algn="r"/>
                          <a:tab pos="457200" algn="l"/>
                        </a:tabLst>
                      </a:pPr>
                      <a:r>
                        <a:rPr lang="en-US" sz="1400" b="1">
                          <a:latin typeface="Arial"/>
                          <a:ea typeface="Batang"/>
                        </a:rPr>
                        <a:t>Type1: </a:t>
                      </a:r>
                      <a:endParaRPr lang="en-US" sz="2000">
                        <a:latin typeface="Times New Roman"/>
                        <a:ea typeface="Batang"/>
                      </a:endParaRPr>
                    </a:p>
                    <a:p>
                      <a:pPr marL="0" marR="0" algn="justLow" rtl="0">
                        <a:spcBef>
                          <a:spcPts val="0"/>
                        </a:spcBef>
                        <a:spcAft>
                          <a:spcPts val="0"/>
                        </a:spcAft>
                        <a:tabLst>
                          <a:tab pos="2637155" algn="ctr"/>
                          <a:tab pos="5274310" algn="r"/>
                          <a:tab pos="457200" algn="l"/>
                        </a:tabLst>
                      </a:pPr>
                      <a:r>
                        <a:rPr lang="en-US" sz="1400">
                          <a:latin typeface="Arial"/>
                          <a:ea typeface="Batang"/>
                        </a:rPr>
                        <a:t>Melting </a:t>
                      </a:r>
                      <a:endParaRPr lang="en-US" sz="2000">
                        <a:latin typeface="Times New Roman"/>
                        <a:ea typeface="Batang"/>
                      </a:endParaRPr>
                    </a:p>
                    <a:p>
                      <a:pPr marL="0" marR="0" algn="justLow" rtl="0">
                        <a:spcBef>
                          <a:spcPts val="0"/>
                        </a:spcBef>
                        <a:spcAft>
                          <a:spcPts val="0"/>
                        </a:spcAft>
                        <a:tabLst>
                          <a:tab pos="2637155" algn="ctr"/>
                          <a:tab pos="5274310" algn="r"/>
                          <a:tab pos="457200" algn="l"/>
                        </a:tabLst>
                      </a:pPr>
                      <a:r>
                        <a:rPr lang="en-US" sz="1400">
                          <a:latin typeface="Arial"/>
                          <a:ea typeface="Batang"/>
                        </a:rPr>
                        <a:t>(using fluxing agent)</a:t>
                      </a:r>
                      <a:endParaRPr lang="en-US" sz="2000">
                        <a:latin typeface="Times New Roman"/>
                        <a:ea typeface="Batang"/>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justLow" rtl="0">
                        <a:spcBef>
                          <a:spcPts val="0"/>
                        </a:spcBef>
                        <a:spcAft>
                          <a:spcPts val="0"/>
                        </a:spcAft>
                        <a:tabLst>
                          <a:tab pos="2637155" algn="ctr"/>
                          <a:tab pos="5274310" algn="r"/>
                          <a:tab pos="457200" algn="l"/>
                        </a:tabLst>
                      </a:pPr>
                      <a:endParaRPr lang="en-US" sz="1400">
                        <a:latin typeface="Arial"/>
                        <a:ea typeface="Batang"/>
                      </a:endParaRPr>
                    </a:p>
                    <a:p>
                      <a:pPr marL="0" marR="0" algn="justLow" rtl="0">
                        <a:spcBef>
                          <a:spcPts val="0"/>
                        </a:spcBef>
                        <a:spcAft>
                          <a:spcPts val="0"/>
                        </a:spcAft>
                        <a:tabLst>
                          <a:tab pos="2637155" algn="ctr"/>
                          <a:tab pos="5274310" algn="r"/>
                          <a:tab pos="457200" algn="l"/>
                        </a:tabLst>
                      </a:pPr>
                      <a:r>
                        <a:rPr lang="en-US" sz="1400">
                          <a:latin typeface="Arial"/>
                          <a:ea typeface="Batang"/>
                        </a:rPr>
                        <a:t>Flow (fusion) </a:t>
                      </a:r>
                      <a:endParaRPr lang="en-US" sz="2000">
                        <a:latin typeface="Times New Roman"/>
                        <a:ea typeface="Batang"/>
                      </a:endParaRPr>
                    </a:p>
                    <a:p>
                      <a:pPr marL="0" marR="0" algn="justLow" rtl="0">
                        <a:spcBef>
                          <a:spcPts val="0"/>
                        </a:spcBef>
                        <a:spcAft>
                          <a:spcPts val="0"/>
                        </a:spcAft>
                        <a:tabLst>
                          <a:tab pos="2637155" algn="ctr"/>
                          <a:tab pos="5274310" algn="r"/>
                          <a:tab pos="457200" algn="l"/>
                        </a:tabLst>
                      </a:pPr>
                      <a:r>
                        <a:rPr lang="en-US" sz="1400">
                          <a:latin typeface="Arial"/>
                          <a:ea typeface="Batang"/>
                        </a:rPr>
                        <a:t>(w or w &amp; f)</a:t>
                      </a:r>
                      <a:endParaRPr lang="en-US" sz="2000">
                        <a:latin typeface="Times New Roman"/>
                        <a:ea typeface="Batang"/>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0" marR="0" algn="justLow" rtl="0">
                        <a:spcBef>
                          <a:spcPts val="0"/>
                        </a:spcBef>
                        <a:spcAft>
                          <a:spcPts val="0"/>
                        </a:spcAft>
                        <a:tabLst>
                          <a:tab pos="2637155" algn="ctr"/>
                          <a:tab pos="5274310" algn="r"/>
                          <a:tab pos="457200" algn="l"/>
                        </a:tabLst>
                      </a:pPr>
                      <a:r>
                        <a:rPr lang="en-US" sz="1400">
                          <a:latin typeface="Arial"/>
                          <a:ea typeface="Batang"/>
                        </a:rPr>
                        <a:t>  +</a:t>
                      </a:r>
                      <a:endParaRPr lang="en-US" sz="2000">
                        <a:latin typeface="Times New Roman"/>
                        <a:ea typeface="Batang"/>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c>
                  <a:txBody>
                    <a:bodyPr/>
                    <a:lstStyle/>
                    <a:p>
                      <a:pPr marL="342900" marR="0" lvl="0" indent="-342900" algn="justLow" rtl="0">
                        <a:lnSpc>
                          <a:spcPct val="150000"/>
                        </a:lnSpc>
                        <a:spcBef>
                          <a:spcPts val="600"/>
                        </a:spcBef>
                        <a:spcAft>
                          <a:spcPts val="600"/>
                        </a:spcAft>
                        <a:buFont typeface="Symbol"/>
                        <a:buChar char=""/>
                        <a:tabLst>
                          <a:tab pos="2637155" algn="ctr"/>
                          <a:tab pos="5274310" algn="r"/>
                          <a:tab pos="457200" algn="l"/>
                        </a:tabLst>
                      </a:pPr>
                      <a:r>
                        <a:rPr lang="en-US" sz="1400">
                          <a:latin typeface="Arial"/>
                          <a:ea typeface="Batang"/>
                        </a:rPr>
                        <a:t>Fusion welding</a:t>
                      </a:r>
                      <a:endParaRPr lang="en-US" sz="2000">
                        <a:latin typeface="Times New Roman"/>
                        <a:ea typeface="Batang"/>
                      </a:endParaRPr>
                    </a:p>
                  </a:txBody>
                  <a:tcPr marL="68580" marR="68580" marT="0" marB="0">
                    <a:lnL>
                      <a:noFill/>
                    </a:lnL>
                    <a:lnR>
                      <a:noFill/>
                    </a:lnR>
                    <a:lnT w="12700" cap="flat" cmpd="sng" algn="ctr">
                      <a:solidFill>
                        <a:srgbClr val="008000"/>
                      </a:solidFill>
                      <a:prstDash val="solid"/>
                      <a:round/>
                      <a:headEnd type="none" w="med" len="med"/>
                      <a:tailEnd type="none" w="med" len="med"/>
                    </a:lnT>
                    <a:lnB>
                      <a:noFill/>
                    </a:lnB>
                  </a:tcPr>
                </a:tc>
              </a:tr>
              <a:tr h="658250">
                <a:tc>
                  <a:txBody>
                    <a:bodyPr/>
                    <a:lstStyle/>
                    <a:p>
                      <a:pPr marL="0" marR="0" algn="justLow" rtl="0">
                        <a:spcBef>
                          <a:spcPts val="0"/>
                        </a:spcBef>
                        <a:spcAft>
                          <a:spcPts val="0"/>
                        </a:spcAft>
                        <a:tabLst>
                          <a:tab pos="2637155" algn="ctr"/>
                          <a:tab pos="5274310" algn="r"/>
                          <a:tab pos="457200" algn="l"/>
                        </a:tabLst>
                      </a:pPr>
                      <a:r>
                        <a:rPr lang="en-US" sz="1400" b="1">
                          <a:latin typeface="Arial"/>
                          <a:ea typeface="Batang"/>
                        </a:rPr>
                        <a:t>Type2</a:t>
                      </a:r>
                      <a:endParaRPr lang="en-US" sz="2000">
                        <a:latin typeface="Times New Roman"/>
                        <a:ea typeface="Batang"/>
                      </a:endParaRPr>
                    </a:p>
                    <a:p>
                      <a:pPr marL="0" marR="0" algn="justLow" rtl="0">
                        <a:spcBef>
                          <a:spcPts val="0"/>
                        </a:spcBef>
                        <a:spcAft>
                          <a:spcPts val="0"/>
                        </a:spcAft>
                        <a:tabLst>
                          <a:tab pos="2637155" algn="ctr"/>
                          <a:tab pos="5274310" algn="r"/>
                          <a:tab pos="457200" algn="l"/>
                        </a:tabLst>
                      </a:pPr>
                      <a:r>
                        <a:rPr lang="en-US" sz="1400">
                          <a:latin typeface="Arial"/>
                          <a:ea typeface="Batang"/>
                        </a:rPr>
                        <a:t>(Geometrical locking)</a:t>
                      </a:r>
                      <a:endParaRPr lang="en-US" sz="2000">
                        <a:latin typeface="Times New Roman"/>
                        <a:ea typeface="Batang"/>
                      </a:endParaRPr>
                    </a:p>
                  </a:txBody>
                  <a:tcPr marL="68580" marR="68580" marT="0" marB="0">
                    <a:lnL>
                      <a:noFill/>
                    </a:lnL>
                    <a:lnR>
                      <a:noFill/>
                    </a:lnR>
                    <a:lnT>
                      <a:noFill/>
                    </a:lnT>
                    <a:lnB>
                      <a:noFill/>
                    </a:lnB>
                  </a:tcPr>
                </a:tc>
                <a:tc>
                  <a:txBody>
                    <a:bodyPr/>
                    <a:lstStyle/>
                    <a:p>
                      <a:pPr marL="0" marR="0" algn="justLow" rtl="0">
                        <a:spcBef>
                          <a:spcPts val="0"/>
                        </a:spcBef>
                        <a:spcAft>
                          <a:spcPts val="0"/>
                        </a:spcAft>
                        <a:tabLst>
                          <a:tab pos="2637155" algn="ctr"/>
                          <a:tab pos="5274310" algn="r"/>
                          <a:tab pos="457200" algn="l"/>
                        </a:tabLst>
                      </a:pPr>
                      <a:endParaRPr lang="en-US" sz="1400">
                        <a:latin typeface="Arial"/>
                        <a:ea typeface="Batang"/>
                      </a:endParaRPr>
                    </a:p>
                    <a:p>
                      <a:pPr marL="0" marR="0" algn="justLow" rtl="0">
                        <a:spcBef>
                          <a:spcPts val="0"/>
                        </a:spcBef>
                        <a:spcAft>
                          <a:spcPts val="0"/>
                        </a:spcAft>
                        <a:tabLst>
                          <a:tab pos="2637155" algn="ctr"/>
                          <a:tab pos="5274310" algn="r"/>
                          <a:tab pos="457200" algn="l"/>
                        </a:tabLst>
                      </a:pPr>
                      <a:r>
                        <a:rPr lang="en-US" sz="1400">
                          <a:latin typeface="Arial"/>
                          <a:ea typeface="Batang"/>
                        </a:rPr>
                        <a:t>Pressure (w)</a:t>
                      </a:r>
                      <a:endParaRPr lang="en-US" sz="2000">
                        <a:latin typeface="Times New Roman"/>
                        <a:ea typeface="Batang"/>
                      </a:endParaRPr>
                    </a:p>
                  </a:txBody>
                  <a:tcPr marL="68580" marR="68580" marT="0" marB="0">
                    <a:lnL>
                      <a:noFill/>
                    </a:lnL>
                    <a:lnR>
                      <a:noFill/>
                    </a:lnR>
                    <a:lnT>
                      <a:noFill/>
                    </a:lnT>
                    <a:lnB>
                      <a:noFill/>
                    </a:lnB>
                  </a:tcPr>
                </a:tc>
                <a:tc>
                  <a:txBody>
                    <a:bodyPr/>
                    <a:lstStyle/>
                    <a:p>
                      <a:pPr marL="0" marR="0" algn="justLow" rtl="0">
                        <a:spcBef>
                          <a:spcPts val="0"/>
                        </a:spcBef>
                        <a:spcAft>
                          <a:spcPts val="0"/>
                        </a:spcAft>
                        <a:tabLst>
                          <a:tab pos="2637155" algn="ctr"/>
                          <a:tab pos="5274310" algn="r"/>
                          <a:tab pos="457200" algn="l"/>
                        </a:tabLst>
                      </a:pPr>
                      <a:endParaRPr lang="en-US" sz="1400">
                        <a:latin typeface="Arial"/>
                        <a:ea typeface="Batang"/>
                      </a:endParaRPr>
                    </a:p>
                  </a:txBody>
                  <a:tcPr marL="68580" marR="68580" marT="0" marB="0">
                    <a:lnL>
                      <a:noFill/>
                    </a:lnL>
                    <a:lnR>
                      <a:noFill/>
                    </a:lnR>
                    <a:lnT>
                      <a:noFill/>
                    </a:lnT>
                    <a:lnB>
                      <a:noFill/>
                    </a:lnB>
                  </a:tcPr>
                </a:tc>
                <a:tc>
                  <a:txBody>
                    <a:bodyPr/>
                    <a:lstStyle/>
                    <a:p>
                      <a:pPr marL="342900" marR="0" lvl="0" indent="-342900" algn="justLow" rtl="0">
                        <a:lnSpc>
                          <a:spcPct val="150000"/>
                        </a:lnSpc>
                        <a:spcBef>
                          <a:spcPts val="600"/>
                        </a:spcBef>
                        <a:spcAft>
                          <a:spcPts val="600"/>
                        </a:spcAft>
                        <a:buFont typeface="Symbol"/>
                        <a:buChar char=""/>
                        <a:tabLst>
                          <a:tab pos="2637155" algn="ctr"/>
                          <a:tab pos="5274310" algn="r"/>
                          <a:tab pos="-5191760" algn="l"/>
                        </a:tabLst>
                      </a:pPr>
                      <a:r>
                        <a:rPr lang="en-US" sz="1400">
                          <a:latin typeface="Arial"/>
                          <a:ea typeface="Batang"/>
                        </a:rPr>
                        <a:t>Pressure welding</a:t>
                      </a:r>
                      <a:endParaRPr lang="en-US" sz="2000">
                        <a:latin typeface="Times New Roman"/>
                        <a:ea typeface="Batang"/>
                      </a:endParaRPr>
                    </a:p>
                  </a:txBody>
                  <a:tcPr marL="68580" marR="68580" marT="0" marB="0">
                    <a:lnL>
                      <a:noFill/>
                    </a:lnL>
                    <a:lnR>
                      <a:noFill/>
                    </a:lnR>
                    <a:lnT>
                      <a:noFill/>
                    </a:lnT>
                    <a:lnB>
                      <a:noFill/>
                    </a:lnB>
                  </a:tcPr>
                </a:tc>
              </a:tr>
              <a:tr h="877667">
                <a:tc>
                  <a:txBody>
                    <a:bodyPr/>
                    <a:lstStyle/>
                    <a:p>
                      <a:pPr marL="0" marR="0" algn="justLow" rtl="0">
                        <a:spcBef>
                          <a:spcPts val="0"/>
                        </a:spcBef>
                        <a:spcAft>
                          <a:spcPts val="0"/>
                        </a:spcAft>
                        <a:tabLst>
                          <a:tab pos="2637155" algn="ctr"/>
                          <a:tab pos="5274310" algn="r"/>
                          <a:tab pos="457200" algn="l"/>
                        </a:tabLst>
                      </a:pPr>
                      <a:r>
                        <a:rPr lang="en-US" sz="1400" b="1">
                          <a:latin typeface="Arial"/>
                          <a:ea typeface="Batang"/>
                        </a:rPr>
                        <a:t>Type3</a:t>
                      </a:r>
                      <a:endParaRPr lang="en-US" sz="2000">
                        <a:latin typeface="Times New Roman"/>
                        <a:ea typeface="Batang"/>
                      </a:endParaRPr>
                    </a:p>
                    <a:p>
                      <a:pPr marL="0" marR="0" algn="l" rtl="0">
                        <a:spcBef>
                          <a:spcPts val="0"/>
                        </a:spcBef>
                        <a:spcAft>
                          <a:spcPts val="0"/>
                        </a:spcAft>
                        <a:tabLst>
                          <a:tab pos="2637155" algn="ctr"/>
                          <a:tab pos="5274310" algn="r"/>
                          <a:tab pos="457200" algn="l"/>
                        </a:tabLst>
                      </a:pPr>
                      <a:r>
                        <a:rPr lang="en-US" sz="1400">
                          <a:latin typeface="Arial"/>
                          <a:ea typeface="Batang"/>
                        </a:rPr>
                        <a:t> (Special joining elements)</a:t>
                      </a:r>
                      <a:endParaRPr lang="en-US" sz="2000">
                        <a:latin typeface="Times New Roman"/>
                        <a:ea typeface="Batang"/>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justLow" rtl="0">
                        <a:spcBef>
                          <a:spcPts val="0"/>
                        </a:spcBef>
                        <a:spcAft>
                          <a:spcPts val="0"/>
                        </a:spcAft>
                        <a:tabLst>
                          <a:tab pos="2637155" algn="ctr"/>
                          <a:tab pos="5274310" algn="r"/>
                          <a:tab pos="457200" algn="l"/>
                        </a:tabLst>
                      </a:pPr>
                      <a:endParaRPr lang="en-US" sz="1400">
                        <a:latin typeface="Arial"/>
                        <a:ea typeface="Batang"/>
                      </a:endParaRPr>
                    </a:p>
                    <a:p>
                      <a:pPr marL="0" marR="0" algn="justLow" rtl="0">
                        <a:spcBef>
                          <a:spcPts val="0"/>
                        </a:spcBef>
                        <a:spcAft>
                          <a:spcPts val="0"/>
                        </a:spcAft>
                        <a:tabLst>
                          <a:tab pos="2637155" algn="ctr"/>
                          <a:tab pos="5274310" algn="r"/>
                          <a:tab pos="457200" algn="l"/>
                        </a:tabLst>
                      </a:pPr>
                      <a:r>
                        <a:rPr lang="en-US" sz="1400">
                          <a:latin typeface="Arial"/>
                          <a:ea typeface="Batang"/>
                        </a:rPr>
                        <a:t>Flow(f)</a:t>
                      </a:r>
                      <a:endParaRPr lang="en-US" sz="2000">
                        <a:latin typeface="Times New Roman"/>
                        <a:ea typeface="Batang"/>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0" marR="0" algn="justLow" rtl="0">
                        <a:spcBef>
                          <a:spcPts val="0"/>
                        </a:spcBef>
                        <a:spcAft>
                          <a:spcPts val="0"/>
                        </a:spcAft>
                        <a:tabLst>
                          <a:tab pos="2637155" algn="ctr"/>
                          <a:tab pos="5274310" algn="r"/>
                          <a:tab pos="457200" algn="l"/>
                        </a:tabLst>
                      </a:pPr>
                      <a:r>
                        <a:rPr lang="en-US" sz="1400">
                          <a:latin typeface="Arial"/>
                          <a:ea typeface="Batang"/>
                        </a:rPr>
                        <a:t>                          +</a:t>
                      </a:r>
                      <a:endParaRPr lang="en-US" sz="2000">
                        <a:latin typeface="Times New Roman"/>
                        <a:ea typeface="Batang"/>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c>
                  <a:txBody>
                    <a:bodyPr/>
                    <a:lstStyle/>
                    <a:p>
                      <a:pPr marL="342900" marR="0" lvl="0" indent="-342900" algn="justLow" rtl="0">
                        <a:spcBef>
                          <a:spcPts val="0"/>
                        </a:spcBef>
                        <a:spcAft>
                          <a:spcPts val="0"/>
                        </a:spcAft>
                        <a:buFont typeface="Symbol"/>
                        <a:buChar char=""/>
                        <a:tabLst>
                          <a:tab pos="2637155" algn="ctr"/>
                          <a:tab pos="5274310" algn="r"/>
                          <a:tab pos="457200" algn="l"/>
                        </a:tabLst>
                      </a:pPr>
                      <a:r>
                        <a:rPr lang="en-US" sz="1400" dirty="0" smtClean="0">
                          <a:latin typeface="Arial"/>
                          <a:ea typeface="Batang"/>
                        </a:rPr>
                        <a:t>Brazing</a:t>
                      </a:r>
                      <a:endParaRPr lang="en-US" sz="2000" dirty="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457200" algn="l"/>
                        </a:tabLst>
                      </a:pPr>
                      <a:r>
                        <a:rPr lang="en-US" sz="1400" dirty="0">
                          <a:latin typeface="Arial"/>
                          <a:ea typeface="Batang"/>
                        </a:rPr>
                        <a:t>Soldering</a:t>
                      </a:r>
                      <a:endParaRPr lang="en-US" sz="2000" dirty="0">
                        <a:latin typeface="Times New Roman"/>
                        <a:ea typeface="Batang"/>
                      </a:endParaRPr>
                    </a:p>
                    <a:p>
                      <a:pPr marL="342900" marR="0" lvl="0" indent="-342900" algn="justLow" rtl="0">
                        <a:spcBef>
                          <a:spcPts val="0"/>
                        </a:spcBef>
                        <a:spcAft>
                          <a:spcPts val="0"/>
                        </a:spcAft>
                        <a:buFont typeface="Symbol"/>
                        <a:buChar char=""/>
                        <a:tabLst>
                          <a:tab pos="2637155" algn="ctr"/>
                          <a:tab pos="5274310" algn="r"/>
                          <a:tab pos="457200" algn="l"/>
                        </a:tabLst>
                      </a:pPr>
                      <a:r>
                        <a:rPr lang="en-US" sz="1400" dirty="0">
                          <a:latin typeface="Arial"/>
                          <a:ea typeface="Batang"/>
                        </a:rPr>
                        <a:t>Gluing</a:t>
                      </a:r>
                      <a:endParaRPr lang="en-US" sz="2000" dirty="0">
                        <a:latin typeface="Times New Roman"/>
                        <a:ea typeface="Batang"/>
                      </a:endParaRPr>
                    </a:p>
                    <a:p>
                      <a:pPr marL="0" marR="0" algn="justLow" rtl="0">
                        <a:spcBef>
                          <a:spcPts val="0"/>
                        </a:spcBef>
                        <a:spcAft>
                          <a:spcPts val="0"/>
                        </a:spcAft>
                        <a:tabLst>
                          <a:tab pos="2637155" algn="ctr"/>
                          <a:tab pos="5274310" algn="r"/>
                          <a:tab pos="457200" algn="l"/>
                        </a:tabLst>
                      </a:pPr>
                      <a:r>
                        <a:rPr lang="en-US" sz="1400" dirty="0">
                          <a:latin typeface="Arial"/>
                          <a:ea typeface="Batang"/>
                        </a:rPr>
                        <a:t>(adhesive bonding)</a:t>
                      </a:r>
                      <a:endParaRPr lang="en-US" sz="2000" dirty="0">
                        <a:latin typeface="Times New Roman"/>
                        <a:ea typeface="Batang"/>
                      </a:endParaRPr>
                    </a:p>
                  </a:txBody>
                  <a:tcPr marL="68580" marR="68580" marT="0" marB="0">
                    <a:lnL>
                      <a:noFill/>
                    </a:lnL>
                    <a:lnR>
                      <a:noFill/>
                    </a:lnR>
                    <a:lnT>
                      <a:noFill/>
                    </a:lnT>
                    <a:lnB w="19050" cap="flat" cmpd="sng" algn="ctr">
                      <a:solidFill>
                        <a:srgbClr val="008000"/>
                      </a:solidFill>
                      <a:prstDash val="solid"/>
                      <a:round/>
                      <a:headEnd type="none" w="med" len="med"/>
                      <a:tailEnd type="none" w="med" len="med"/>
                    </a:lnB>
                  </a:tcPr>
                </a:tc>
              </a:tr>
            </a:tbl>
          </a:graphicData>
        </a:graphic>
      </p:graphicFrame>
      <p:sp>
        <p:nvSpPr>
          <p:cNvPr id="11" name="Rectangle 10"/>
          <p:cNvSpPr/>
          <p:nvPr/>
        </p:nvSpPr>
        <p:spPr>
          <a:xfrm>
            <a:off x="214282" y="5286388"/>
            <a:ext cx="8072494" cy="923330"/>
          </a:xfrm>
          <a:prstGeom prst="rect">
            <a:avLst/>
          </a:prstGeom>
          <a:solidFill>
            <a:schemeClr val="accent3"/>
          </a:solidFill>
        </p:spPr>
        <p:txBody>
          <a:bodyPr wrap="square">
            <a:spAutoFit/>
          </a:bodyPr>
          <a:lstStyle/>
          <a:p>
            <a:r>
              <a:rPr lang="en-US" dirty="0" smtClean="0"/>
              <a:t>Type 1 is characterized as a high temperature welding process (fusion welding processes), </a:t>
            </a:r>
          </a:p>
          <a:p>
            <a:r>
              <a:rPr lang="en-US" dirty="0" smtClean="0"/>
              <a:t>While type 2 is characterized as a pressure (pressure welding processes)</a:t>
            </a:r>
            <a:endParaRPr lang="en-US" dirty="0"/>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8</a:t>
            </a:fld>
            <a:endParaRPr lang="en-US"/>
          </a:p>
        </p:txBody>
      </p:sp>
      <p:sp>
        <p:nvSpPr>
          <p:cNvPr id="10" name="Rectangle 2"/>
          <p:cNvSpPr txBox="1">
            <a:spLocks noChangeArrowheads="1"/>
          </p:cNvSpPr>
          <p:nvPr/>
        </p:nvSpPr>
        <p:spPr>
          <a:xfrm>
            <a:off x="214282" y="571480"/>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6.2 Joining technique based on cohesion and/or adhesion principles</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b="1" dirty="0" smtClean="0">
              <a:solidFill>
                <a:schemeClr val="tx1">
                  <a:tint val="75000"/>
                </a:schemeClr>
              </a:solidFill>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dirty="0" smtClean="0">
                <a:solidFill>
                  <a:schemeClr val="tx1">
                    <a:tint val="75000"/>
                  </a:schemeClr>
                </a:solidFill>
              </a:rPr>
              <a:t> </a:t>
            </a:r>
          </a:p>
        </p:txBody>
      </p:sp>
      <p:sp>
        <p:nvSpPr>
          <p:cNvPr id="11" name="Rectangle 10"/>
          <p:cNvSpPr/>
          <p:nvPr/>
        </p:nvSpPr>
        <p:spPr>
          <a:xfrm>
            <a:off x="214282" y="714356"/>
            <a:ext cx="8072494" cy="923330"/>
          </a:xfrm>
          <a:prstGeom prst="rect">
            <a:avLst/>
          </a:prstGeom>
          <a:solidFill>
            <a:schemeClr val="accent3"/>
          </a:solidFill>
        </p:spPr>
        <p:txBody>
          <a:bodyPr wrap="square">
            <a:spAutoFit/>
          </a:bodyPr>
          <a:lstStyle/>
          <a:p>
            <a:r>
              <a:rPr lang="en-US" dirty="0" smtClean="0"/>
              <a:t>Type 1 is characterized as a high temperature welding process (fusion welding processes), </a:t>
            </a:r>
          </a:p>
          <a:p>
            <a:r>
              <a:rPr lang="en-US" dirty="0" smtClean="0"/>
              <a:t>While type 2 is characterized as a pressure (pressure welding processes)</a:t>
            </a:r>
            <a:endParaRPr lang="en-US" dirty="0"/>
          </a:p>
        </p:txBody>
      </p:sp>
      <p:grpSp>
        <p:nvGrpSpPr>
          <p:cNvPr id="1026" name="Group 2"/>
          <p:cNvGrpSpPr>
            <a:grpSpLocks/>
          </p:cNvGrpSpPr>
          <p:nvPr/>
        </p:nvGrpSpPr>
        <p:grpSpPr bwMode="auto">
          <a:xfrm>
            <a:off x="928662" y="2143116"/>
            <a:ext cx="6499225" cy="2400300"/>
            <a:chOff x="1105" y="9540"/>
            <a:chExt cx="10234" cy="3780"/>
          </a:xfrm>
        </p:grpSpPr>
        <p:grpSp>
          <p:nvGrpSpPr>
            <p:cNvPr id="1027" name="Group 3"/>
            <p:cNvGrpSpPr>
              <a:grpSpLocks/>
            </p:cNvGrpSpPr>
            <p:nvPr/>
          </p:nvGrpSpPr>
          <p:grpSpPr bwMode="auto">
            <a:xfrm>
              <a:off x="1105" y="9540"/>
              <a:ext cx="10234" cy="3060"/>
              <a:chOff x="565" y="9900"/>
              <a:chExt cx="10234" cy="3060"/>
            </a:xfrm>
          </p:grpSpPr>
          <p:sp>
            <p:nvSpPr>
              <p:cNvPr id="1028" name="Freeform 4"/>
              <p:cNvSpPr>
                <a:spLocks/>
              </p:cNvSpPr>
              <p:nvPr/>
            </p:nvSpPr>
            <p:spPr bwMode="auto">
              <a:xfrm>
                <a:off x="3236" y="9937"/>
                <a:ext cx="4860" cy="2700"/>
              </a:xfrm>
              <a:custGeom>
                <a:avLst/>
                <a:gdLst/>
                <a:ahLst/>
                <a:cxnLst>
                  <a:cxn ang="0">
                    <a:pos x="0" y="0"/>
                  </a:cxn>
                  <a:cxn ang="0">
                    <a:pos x="0" y="2700"/>
                  </a:cxn>
                  <a:cxn ang="0">
                    <a:pos x="4860" y="2700"/>
                  </a:cxn>
                  <a:cxn ang="0">
                    <a:pos x="4860" y="0"/>
                  </a:cxn>
                </a:cxnLst>
                <a:rect l="0" t="0" r="r" b="b"/>
                <a:pathLst>
                  <a:path w="4860" h="2700">
                    <a:moveTo>
                      <a:pt x="0" y="0"/>
                    </a:moveTo>
                    <a:lnTo>
                      <a:pt x="0" y="2700"/>
                    </a:lnTo>
                    <a:lnTo>
                      <a:pt x="4860" y="2700"/>
                    </a:lnTo>
                    <a:lnTo>
                      <a:pt x="4860" y="0"/>
                    </a:lnTo>
                  </a:path>
                </a:pathLst>
              </a:custGeom>
              <a:noFill/>
              <a:ln w="9525">
                <a:solidFill>
                  <a:srgbClr val="000000"/>
                </a:solidFill>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sz="2400"/>
              </a:p>
            </p:txBody>
          </p:sp>
          <p:sp>
            <p:nvSpPr>
              <p:cNvPr id="1029" name="Line 5"/>
              <p:cNvSpPr>
                <a:spLocks noChangeShapeType="1"/>
              </p:cNvSpPr>
              <p:nvPr/>
            </p:nvSpPr>
            <p:spPr bwMode="auto">
              <a:xfrm flipV="1">
                <a:off x="3236" y="10657"/>
                <a:ext cx="4860" cy="1980"/>
              </a:xfrm>
              <a:prstGeom prst="line">
                <a:avLst/>
              </a:prstGeom>
              <a:noFill/>
              <a:ln w="19050">
                <a:solidFill>
                  <a:srgbClr val="000000"/>
                </a:solidFill>
                <a:prstDash val="lgDashDot"/>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1030" name="Line 6"/>
              <p:cNvSpPr>
                <a:spLocks noChangeShapeType="1"/>
              </p:cNvSpPr>
              <p:nvPr/>
            </p:nvSpPr>
            <p:spPr bwMode="auto">
              <a:xfrm flipH="1" flipV="1">
                <a:off x="3239" y="10646"/>
                <a:ext cx="4860" cy="1980"/>
              </a:xfrm>
              <a:prstGeom prst="line">
                <a:avLst/>
              </a:prstGeom>
              <a:noFill/>
              <a:ln w="19050">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1031" name="Text Box 7"/>
              <p:cNvSpPr txBox="1">
                <a:spLocks noChangeArrowheads="1"/>
              </p:cNvSpPr>
              <p:nvPr/>
            </p:nvSpPr>
            <p:spPr bwMode="auto">
              <a:xfrm>
                <a:off x="8279" y="9900"/>
                <a:ext cx="2520" cy="720"/>
              </a:xfrm>
              <a:prstGeom prst="rect">
                <a:avLst/>
              </a:prstGeom>
              <a:solidFill>
                <a:srgbClr val="FFFFFF"/>
              </a:solidFill>
              <a:ln w="9525">
                <a:noFill/>
                <a:miter lim="800000"/>
                <a:headEnd/>
                <a:tailEnd/>
              </a:ln>
            </p:spPr>
            <p:txBody>
              <a:bodyPr vert="horz" wrap="square" lIns="18000" tIns="10800" rIns="0" bIns="10800" numCol="1" anchor="t" anchorCtr="0" compatLnSpc="1">
                <a:prstTxWarp prst="textNoShape">
                  <a:avLst/>
                </a:prstTxWarp>
              </a:bodyPr>
              <a:lstStyle/>
              <a:p>
                <a:pPr marL="457200" marR="0" lvl="1" indent="0" algn="l" defTabSz="914400" rtl="1"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smtClean="0">
                    <a:ln>
                      <a:noFill/>
                    </a:ln>
                    <a:solidFill>
                      <a:schemeClr val="tx1"/>
                    </a:solidFill>
                    <a:effectLst/>
                    <a:latin typeface="Arial" pitchFamily="34" charset="0"/>
                    <a:ea typeface="Batang" charset="-127"/>
                    <a:cs typeface="Arial" pitchFamily="34" charset="0"/>
                  </a:rPr>
                  <a:t>High Pressure, </a:t>
                </a:r>
                <a:r>
                  <a:rPr kumimoji="0" lang="en-US" altLang="ko-KR" sz="1200" b="0" i="1" u="none" strike="noStrike" cap="none" normalizeH="0" baseline="0" dirty="0" smtClean="0">
                    <a:ln>
                      <a:noFill/>
                    </a:ln>
                    <a:solidFill>
                      <a:schemeClr val="tx1"/>
                    </a:solidFill>
                    <a:effectLst/>
                    <a:latin typeface="Arial" pitchFamily="34" charset="0"/>
                    <a:ea typeface="Batang" charset="-127"/>
                    <a:cs typeface="Arial" pitchFamily="34" charset="0"/>
                  </a:rPr>
                  <a:t>P</a:t>
                </a:r>
              </a:p>
              <a:p>
                <a:pPr marL="457200" marR="0" lvl="1" indent="0" algn="l" defTabSz="914400" rtl="1" eaLnBrk="1" fontAlgn="base" latinLnBrk="0" hangingPunct="1">
                  <a:lnSpc>
                    <a:spcPct val="100000"/>
                  </a:lnSpc>
                  <a:spcBef>
                    <a:spcPts val="600"/>
                  </a:spcBef>
                  <a:spcAft>
                    <a:spcPts val="600"/>
                  </a:spcAft>
                  <a:buClrTx/>
                  <a:buSzTx/>
                  <a:buFontTx/>
                  <a:buNone/>
                  <a:tabLst/>
                </a:pPr>
                <a:r>
                  <a:rPr kumimoji="0" lang="en-US" altLang="ko-KR" sz="1200" b="0" i="1" u="none" strike="noStrike" cap="none" normalizeH="0" baseline="0" dirty="0" smtClean="0">
                    <a:ln>
                      <a:noFill/>
                    </a:ln>
                    <a:solidFill>
                      <a:schemeClr val="tx1"/>
                    </a:solidFill>
                    <a:effectLst/>
                    <a:latin typeface="Arial" pitchFamily="34" charset="0"/>
                    <a:ea typeface="Batang" charset="-127"/>
                    <a:cs typeface="Arial" pitchFamily="34" charset="0"/>
                  </a:rPr>
                  <a:t>(Pressure welding process</a:t>
                </a:r>
                <a:endParaRPr kumimoji="0" lang="en-US" altLang="ko-KR" sz="1200" b="0" i="1" u="none" strike="noStrike" cap="none" normalizeH="0" baseline="0" dirty="0" smtClean="0">
                  <a:ln>
                    <a:noFill/>
                  </a:ln>
                  <a:solidFill>
                    <a:schemeClr val="tx1"/>
                  </a:solidFill>
                  <a:effectLst/>
                  <a:latin typeface="Times New Roman" pitchFamily="18" charset="0"/>
                  <a:ea typeface="Batang" charset="-127"/>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2" name="Text Box 8"/>
              <p:cNvSpPr txBox="1">
                <a:spLocks noChangeArrowheads="1"/>
              </p:cNvSpPr>
              <p:nvPr/>
            </p:nvSpPr>
            <p:spPr bwMode="auto">
              <a:xfrm>
                <a:off x="565" y="9917"/>
                <a:ext cx="2520" cy="720"/>
              </a:xfrm>
              <a:prstGeom prst="rect">
                <a:avLst/>
              </a:prstGeom>
              <a:solidFill>
                <a:srgbClr val="FFFFFF"/>
              </a:solidFill>
              <a:ln w="9525">
                <a:noFill/>
                <a:miter lim="800000"/>
                <a:headEnd/>
                <a:tailEnd/>
              </a:ln>
            </p:spPr>
            <p:txBody>
              <a:bodyPr vert="horz" wrap="square" lIns="18000" tIns="10800" rIns="0" bIns="10800" numCol="1" anchor="t" anchorCtr="0" compatLnSpc="1">
                <a:prstTxWarp prst="textNoShape">
                  <a:avLst/>
                </a:prstTxWarp>
              </a:bodyPr>
              <a:lstStyle/>
              <a:p>
                <a:pPr marL="457200" marR="0" lvl="1" indent="0" algn="ctr" defTabSz="914400" rtl="1" eaLnBrk="1" fontAlgn="base" latinLnBrk="0" hangingPunct="1">
                  <a:lnSpc>
                    <a:spcPct val="100000"/>
                  </a:lnSpc>
                  <a:spcBef>
                    <a:spcPct val="0"/>
                  </a:spcBef>
                  <a:spcAft>
                    <a:spcPct val="0"/>
                  </a:spcAft>
                  <a:buClrTx/>
                  <a:buSzTx/>
                  <a:buFontTx/>
                  <a:buNone/>
                  <a:tabLst/>
                </a:pPr>
                <a:r>
                  <a:rPr kumimoji="0" lang="en-US" altLang="ko-KR" sz="1200" b="0" i="0" u="none" strike="noStrike" cap="none" normalizeH="0" baseline="0" dirty="0" smtClean="0">
                    <a:ln>
                      <a:noFill/>
                    </a:ln>
                    <a:solidFill>
                      <a:schemeClr val="tx1"/>
                    </a:solidFill>
                    <a:effectLst/>
                    <a:latin typeface="Arial" pitchFamily="34" charset="0"/>
                    <a:ea typeface="Batang" charset="-127"/>
                    <a:cs typeface="Arial" pitchFamily="34" charset="0"/>
                  </a:rPr>
                  <a:t>High Temperature , </a:t>
                </a:r>
                <a:r>
                  <a:rPr kumimoji="0" lang="en-US" altLang="ko-KR" sz="1200" b="0" i="1" u="none" strike="noStrike" cap="none" normalizeH="0" baseline="0" dirty="0" smtClean="0">
                    <a:ln>
                      <a:noFill/>
                    </a:ln>
                    <a:solidFill>
                      <a:schemeClr val="tx1"/>
                    </a:solidFill>
                    <a:effectLst/>
                    <a:latin typeface="Arial" pitchFamily="34" charset="0"/>
                    <a:ea typeface="Batang" charset="-127"/>
                    <a:cs typeface="Arial" pitchFamily="34" charset="0"/>
                  </a:rPr>
                  <a:t>T</a:t>
                </a:r>
              </a:p>
              <a:p>
                <a:pPr marL="457200" marR="0" lvl="1" indent="0" algn="ctr" defTabSz="914400" rtl="1" eaLnBrk="1" fontAlgn="base" latinLnBrk="0" hangingPunct="1">
                  <a:lnSpc>
                    <a:spcPct val="100000"/>
                  </a:lnSpc>
                  <a:spcBef>
                    <a:spcPts val="600"/>
                  </a:spcBef>
                  <a:spcAft>
                    <a:spcPts val="600"/>
                  </a:spcAft>
                  <a:buClrTx/>
                  <a:buSzTx/>
                  <a:buFontTx/>
                  <a:buNone/>
                  <a:tabLst/>
                </a:pPr>
                <a:r>
                  <a:rPr kumimoji="0" lang="en-US" altLang="ko-KR" sz="1200" b="0" i="1" u="none" strike="noStrike" cap="none" normalizeH="0" baseline="0" dirty="0" smtClean="0">
                    <a:ln>
                      <a:noFill/>
                    </a:ln>
                    <a:solidFill>
                      <a:schemeClr val="tx1"/>
                    </a:solidFill>
                    <a:effectLst/>
                    <a:latin typeface="Arial" pitchFamily="34" charset="0"/>
                    <a:ea typeface="Batang" charset="-127"/>
                    <a:cs typeface="Arial" pitchFamily="34" charset="0"/>
                  </a:rPr>
                  <a:t>(Fusion welding process</a:t>
                </a:r>
                <a:endParaRPr kumimoji="0" lang="en-US" altLang="ko-KR" sz="1200" b="0" i="1" u="none" strike="noStrike" cap="none" normalizeH="0" baseline="0" dirty="0" smtClean="0">
                  <a:ln>
                    <a:noFill/>
                  </a:ln>
                  <a:solidFill>
                    <a:schemeClr val="tx1"/>
                  </a:solidFill>
                  <a:effectLst/>
                  <a:latin typeface="Times New Roman" pitchFamily="18" charset="0"/>
                  <a:ea typeface="Batang" charset="-127"/>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3" name="Line 9"/>
              <p:cNvSpPr>
                <a:spLocks noChangeShapeType="1"/>
              </p:cNvSpPr>
              <p:nvPr/>
            </p:nvSpPr>
            <p:spPr bwMode="auto">
              <a:xfrm>
                <a:off x="4499" y="10620"/>
                <a:ext cx="0" cy="2340"/>
              </a:xfrm>
              <a:prstGeom prst="line">
                <a:avLst/>
              </a:prstGeom>
              <a:no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1034" name="Text Box 10"/>
              <p:cNvSpPr txBox="1">
                <a:spLocks noChangeArrowheads="1"/>
              </p:cNvSpPr>
              <p:nvPr/>
            </p:nvSpPr>
            <p:spPr bwMode="auto">
              <a:xfrm>
                <a:off x="4839" y="9900"/>
                <a:ext cx="2700" cy="900"/>
              </a:xfrm>
              <a:prstGeom prst="rect">
                <a:avLst/>
              </a:prstGeom>
              <a:noFill/>
              <a:ln w="9525">
                <a:noFill/>
                <a:miter lim="800000"/>
                <a:headEnd/>
                <a:tailEnd/>
              </a:ln>
            </p:spPr>
            <p:txBody>
              <a:bodyPr vert="horz" wrap="square" lIns="18000" tIns="10800" rIns="0" bIns="10800" numCol="1" anchor="t" anchorCtr="0" compatLnSpc="1">
                <a:prstTxWarp prst="textNoShape">
                  <a:avLst/>
                </a:prstTxWarp>
              </a:bodyPr>
              <a:lstStyle/>
              <a:p>
                <a:pPr marL="457200" marR="0" lvl="1" indent="0" algn="l" defTabSz="914400" rtl="1" eaLnBrk="1" fontAlgn="base" latinLnBrk="0" hangingPunct="1">
                  <a:lnSpc>
                    <a:spcPct val="100000"/>
                  </a:lnSpc>
                  <a:spcBef>
                    <a:spcPct val="0"/>
                  </a:spcBef>
                  <a:spcAft>
                    <a:spcPct val="0"/>
                  </a:spcAft>
                  <a:buClrTx/>
                  <a:buSzTx/>
                  <a:buFontTx/>
                  <a:buNone/>
                  <a:tabLst/>
                </a:pPr>
                <a:r>
                  <a:rPr kumimoji="0" lang="en-US" altLang="ko-KR" sz="1100" b="0" i="0" u="none" strike="noStrike" cap="none" normalizeH="0" baseline="0" dirty="0" smtClean="0">
                    <a:ln>
                      <a:noFill/>
                    </a:ln>
                    <a:solidFill>
                      <a:schemeClr val="tx1"/>
                    </a:solidFill>
                    <a:effectLst/>
                    <a:latin typeface="Arial" pitchFamily="34" charset="0"/>
                    <a:ea typeface="Batang" charset="-127"/>
                    <a:cs typeface="Arial" pitchFamily="34" charset="0"/>
                  </a:rPr>
                  <a:t>High Temperature (below melting point) at medium  </a:t>
                </a:r>
                <a:r>
                  <a:rPr kumimoji="0" lang="en-US" altLang="ko-KR" sz="1100" b="0" i="1" u="none" strike="noStrike" cap="none" normalizeH="0" baseline="0" dirty="0" smtClean="0">
                    <a:ln>
                      <a:noFill/>
                    </a:ln>
                    <a:solidFill>
                      <a:schemeClr val="tx1"/>
                    </a:solidFill>
                    <a:effectLst/>
                    <a:latin typeface="Arial" pitchFamily="34" charset="0"/>
                    <a:ea typeface="Batang" charset="-127"/>
                    <a:cs typeface="Arial" pitchFamily="34" charset="0"/>
                  </a:rPr>
                  <a:t>Pressure.(e.g. spot welding)</a:t>
                </a:r>
                <a:endParaRPr kumimoji="0" lang="en-US" altLang="ko-KR" sz="1600" b="0" i="1" u="none" strike="noStrike" cap="none" normalizeH="0" baseline="0" dirty="0" smtClean="0">
                  <a:ln>
                    <a:noFill/>
                  </a:ln>
                  <a:solidFill>
                    <a:schemeClr val="tx1"/>
                  </a:solidFill>
                  <a:effectLst/>
                  <a:latin typeface="Times New Roman" pitchFamily="18" charset="0"/>
                  <a:ea typeface="Batang" charset="-127"/>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5" name="Oval 11"/>
              <p:cNvSpPr>
                <a:spLocks noChangeArrowheads="1"/>
              </p:cNvSpPr>
              <p:nvPr/>
            </p:nvSpPr>
            <p:spPr bwMode="auto">
              <a:xfrm>
                <a:off x="4447" y="11084"/>
                <a:ext cx="108" cy="10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1036" name="Oval 12"/>
              <p:cNvSpPr>
                <a:spLocks noChangeArrowheads="1"/>
              </p:cNvSpPr>
              <p:nvPr/>
            </p:nvSpPr>
            <p:spPr bwMode="auto">
              <a:xfrm>
                <a:off x="4447" y="12067"/>
                <a:ext cx="108" cy="10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400"/>
              </a:p>
            </p:txBody>
          </p:sp>
        </p:grpSp>
        <p:sp>
          <p:nvSpPr>
            <p:cNvPr id="1037" name="Text Box 13"/>
            <p:cNvSpPr txBox="1">
              <a:spLocks noChangeArrowheads="1"/>
            </p:cNvSpPr>
            <p:nvPr/>
          </p:nvSpPr>
          <p:spPr bwMode="auto">
            <a:xfrm>
              <a:off x="1616" y="12600"/>
              <a:ext cx="8820" cy="7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Arial" pitchFamily="34" charset="0"/>
                  <a:cs typeface="Arial" pitchFamily="34" charset="0"/>
                </a:rPr>
                <a:t>Fig 6.2 Schematic illustration of useful combination of high pressure and high temperature (below melting point) e.g. resistance spot welding process.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21" name="Rectangle 20"/>
          <p:cNvSpPr/>
          <p:nvPr/>
        </p:nvSpPr>
        <p:spPr>
          <a:xfrm>
            <a:off x="285720" y="4786322"/>
            <a:ext cx="8001056" cy="2031325"/>
          </a:xfrm>
          <a:prstGeom prst="rect">
            <a:avLst/>
          </a:prstGeom>
        </p:spPr>
        <p:txBody>
          <a:bodyPr wrap="square">
            <a:spAutoFit/>
          </a:bodyPr>
          <a:lstStyle/>
          <a:p>
            <a:r>
              <a:rPr lang="en-US" dirty="0" smtClean="0"/>
              <a:t>In between, these parameters (high pressure and temperature):</a:t>
            </a:r>
          </a:p>
          <a:p>
            <a:r>
              <a:rPr lang="en-US" dirty="0" smtClean="0"/>
              <a:t>It is possible to fulfill these conditions in the development of new and different welding processes. </a:t>
            </a:r>
          </a:p>
          <a:p>
            <a:r>
              <a:rPr lang="en-US" dirty="0" smtClean="0"/>
              <a:t>For example, resistant spot welding achieved by heating the two strips to forging temperature (below melting point) then applying pressure. Hence, the basic process of resistant spot welding are thermal (heating) and mechanical (plastic deformation).</a:t>
            </a:r>
            <a:endParaRPr lang="en-US" dirty="0"/>
          </a:p>
        </p:txBody>
      </p:sp>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CDA42317-F3F6-4E6F-B9F6-4628B05D6321}" type="datetime1">
              <a:rPr lang="en-US" smtClean="0"/>
              <a:pPr/>
              <a:t>10/26/2014</a:t>
            </a:fld>
            <a:endParaRPr lang="en-US"/>
          </a:p>
        </p:txBody>
      </p:sp>
      <p:sp>
        <p:nvSpPr>
          <p:cNvPr id="8" name="Footer Placeholder 7"/>
          <p:cNvSpPr>
            <a:spLocks noGrp="1"/>
          </p:cNvSpPr>
          <p:nvPr>
            <p:ph type="ftr" sz="quarter" idx="11"/>
          </p:nvPr>
        </p:nvSpPr>
        <p:spPr/>
        <p:txBody>
          <a:bodyPr/>
          <a:lstStyle/>
          <a:p>
            <a:r>
              <a:rPr lang="en-US" dirty="0" smtClean="0"/>
              <a:t>Chapter 6: Joining Process of Solid Materials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9</a:t>
            </a:fld>
            <a:endParaRPr lang="en-US"/>
          </a:p>
        </p:txBody>
      </p:sp>
      <p:sp>
        <p:nvSpPr>
          <p:cNvPr id="10" name="Rectangle 2"/>
          <p:cNvSpPr txBox="1">
            <a:spLocks noChangeArrowheads="1"/>
          </p:cNvSpPr>
          <p:nvPr/>
        </p:nvSpPr>
        <p:spPr>
          <a:xfrm>
            <a:off x="214282" y="785794"/>
            <a:ext cx="7772400" cy="57150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dirty="0" smtClean="0">
                <a:solidFill>
                  <a:schemeClr val="tx1">
                    <a:tint val="75000"/>
                  </a:schemeClr>
                </a:solidFill>
              </a:rPr>
              <a:t> 6.3 Fusion Welding</a:t>
            </a:r>
            <a:endParaRPr lang="en-US" sz="2000" dirty="0" smtClean="0"/>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b="1" dirty="0" smtClean="0">
              <a:solidFill>
                <a:schemeClr val="tx1">
                  <a:tint val="75000"/>
                </a:schemeClr>
              </a:solidFill>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b="1" dirty="0" smtClean="0">
              <a:solidFill>
                <a:schemeClr val="tx1">
                  <a:tint val="75000"/>
                </a:schemeClr>
              </a:solidFill>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2000" dirty="0" smtClean="0">
                <a:solidFill>
                  <a:schemeClr val="tx1">
                    <a:tint val="75000"/>
                  </a:schemeClr>
                </a:solidFill>
              </a:rPr>
              <a:t> </a:t>
            </a:r>
          </a:p>
        </p:txBody>
      </p:sp>
      <p:sp>
        <p:nvSpPr>
          <p:cNvPr id="20" name="Rectangle 19"/>
          <p:cNvSpPr/>
          <p:nvPr/>
        </p:nvSpPr>
        <p:spPr>
          <a:xfrm>
            <a:off x="357158" y="500042"/>
            <a:ext cx="8001056" cy="2585323"/>
          </a:xfrm>
          <a:prstGeom prst="rect">
            <a:avLst/>
          </a:prstGeom>
        </p:spPr>
        <p:txBody>
          <a:bodyPr wrap="square">
            <a:spAutoFit/>
          </a:bodyPr>
          <a:lstStyle/>
          <a:p>
            <a:pPr>
              <a:buFont typeface="Wingdings" pitchFamily="2" charset="2"/>
              <a:buChar char="Ø"/>
            </a:pPr>
            <a:r>
              <a:rPr lang="en-US" dirty="0" smtClean="0"/>
              <a:t>In fusion welding, the coalescence between the two joining elements is established by localized melting of the joining surfaces to create cohesion based.</a:t>
            </a:r>
          </a:p>
          <a:p>
            <a:endParaRPr lang="en-US" dirty="0" smtClean="0"/>
          </a:p>
          <a:p>
            <a:pPr>
              <a:buFont typeface="Wingdings" pitchFamily="2" charset="2"/>
              <a:buChar char="Ø"/>
            </a:pPr>
            <a:r>
              <a:rPr lang="en-US" dirty="0" smtClean="0"/>
              <a:t>Melting metal in the joining pool must be prevented or shielded from oxidation or possible contamination that result in porous weld will decrease welding strength.</a:t>
            </a:r>
          </a:p>
          <a:p>
            <a:pPr>
              <a:buFont typeface="Wingdings" pitchFamily="2" charset="2"/>
              <a:buChar char="Ø"/>
            </a:pPr>
            <a:endParaRPr lang="en-US" dirty="0" smtClean="0"/>
          </a:p>
          <a:p>
            <a:pPr>
              <a:buFont typeface="Wingdings" pitchFamily="2" charset="2"/>
              <a:buChar char="Ø"/>
            </a:pPr>
            <a:r>
              <a:rPr lang="en-US" dirty="0" smtClean="0"/>
              <a:t>Two type of energy are common in fusion welding, electric and chemical energies.</a:t>
            </a:r>
          </a:p>
          <a:p>
            <a:pPr>
              <a:buFont typeface="Wingdings" pitchFamily="2" charset="2"/>
              <a:buChar char="Ø"/>
            </a:pPr>
            <a:endParaRPr lang="en-US" dirty="0" smtClean="0"/>
          </a:p>
          <a:p>
            <a:pPr>
              <a:buFont typeface="Wingdings" pitchFamily="2" charset="2"/>
              <a:buChar char="Ø"/>
            </a:pPr>
            <a:endParaRPr lang="en-US" dirty="0"/>
          </a:p>
        </p:txBody>
      </p:sp>
      <p:graphicFrame>
        <p:nvGraphicFramePr>
          <p:cNvPr id="22" name="Table 21"/>
          <p:cNvGraphicFramePr>
            <a:graphicFrameLocks noGrp="1"/>
          </p:cNvGraphicFramePr>
          <p:nvPr/>
        </p:nvGraphicFramePr>
        <p:xfrm>
          <a:off x="214282" y="2643182"/>
          <a:ext cx="8143932" cy="3542859"/>
        </p:xfrm>
        <a:graphic>
          <a:graphicData uri="http://schemas.openxmlformats.org/drawingml/2006/table">
            <a:tbl>
              <a:tblPr/>
              <a:tblGrid>
                <a:gridCol w="1437405"/>
                <a:gridCol w="1428370"/>
                <a:gridCol w="991877"/>
                <a:gridCol w="571504"/>
                <a:gridCol w="951090"/>
                <a:gridCol w="1381391"/>
                <a:gridCol w="1382295"/>
              </a:tblGrid>
              <a:tr h="307042">
                <a:tc rowSpan="2">
                  <a:txBody>
                    <a:bodyPr/>
                    <a:lstStyle/>
                    <a:p>
                      <a:pPr marL="0" marR="0" algn="ctr" rtl="0">
                        <a:spcBef>
                          <a:spcPts val="0"/>
                        </a:spcBef>
                        <a:spcAft>
                          <a:spcPts val="0"/>
                        </a:spcAft>
                        <a:tabLst>
                          <a:tab pos="2637155" algn="ctr"/>
                          <a:tab pos="5274310" algn="r"/>
                          <a:tab pos="457200" algn="l"/>
                        </a:tabLst>
                      </a:pPr>
                      <a:r>
                        <a:rPr lang="en-US" sz="1600" i="1" dirty="0">
                          <a:latin typeface="Times New Roman"/>
                          <a:ea typeface="Batang"/>
                        </a:rPr>
                        <a:t>Type of energy</a:t>
                      </a:r>
                      <a:endParaRPr lang="en-US" sz="2400" dirty="0">
                        <a:latin typeface="Times New Roman"/>
                        <a:ea typeface="Batang"/>
                      </a:endParaRPr>
                    </a:p>
                  </a:txBody>
                  <a:tcPr marL="68580" marR="68580" marT="0" marB="0" anchor="ctr">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333333"/>
                      </a:solidFill>
                      <a:prstDash val="solid"/>
                      <a:round/>
                      <a:headEnd type="none" w="med" len="med"/>
                      <a:tailEnd type="none" w="med" len="med"/>
                    </a:lnB>
                  </a:tcPr>
                </a:tc>
                <a:tc rowSpan="2">
                  <a:txBody>
                    <a:bodyPr/>
                    <a:lstStyle/>
                    <a:p>
                      <a:pPr marL="0" marR="0" algn="ctr" rtl="0">
                        <a:spcBef>
                          <a:spcPts val="0"/>
                        </a:spcBef>
                        <a:spcAft>
                          <a:spcPts val="0"/>
                        </a:spcAft>
                        <a:tabLst>
                          <a:tab pos="2637155" algn="ctr"/>
                          <a:tab pos="5274310" algn="r"/>
                          <a:tab pos="457200" algn="l"/>
                        </a:tabLst>
                      </a:pPr>
                      <a:r>
                        <a:rPr lang="en-US" sz="1600" i="1" dirty="0">
                          <a:latin typeface="Times New Roman"/>
                          <a:ea typeface="Batang"/>
                        </a:rPr>
                        <a:t>Heating source</a:t>
                      </a:r>
                      <a:endParaRPr lang="en-US" sz="2400" dirty="0">
                        <a:latin typeface="Times New Roman"/>
                        <a:ea typeface="Batang"/>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333333"/>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333333"/>
                      </a:solidFill>
                      <a:prstDash val="solid"/>
                      <a:round/>
                      <a:headEnd type="none" w="med" len="med"/>
                      <a:tailEnd type="none" w="med" len="med"/>
                    </a:lnB>
                  </a:tcPr>
                </a:tc>
                <a:tc gridSpan="2">
                  <a:txBody>
                    <a:bodyPr/>
                    <a:lstStyle/>
                    <a:p>
                      <a:pPr marL="0" marR="0" algn="ctr" rtl="0">
                        <a:spcBef>
                          <a:spcPts val="0"/>
                        </a:spcBef>
                        <a:spcAft>
                          <a:spcPts val="0"/>
                        </a:spcAft>
                        <a:tabLst>
                          <a:tab pos="2637155" algn="ctr"/>
                          <a:tab pos="5274310" algn="r"/>
                          <a:tab pos="457200" algn="l"/>
                        </a:tabLst>
                      </a:pPr>
                      <a:r>
                        <a:rPr lang="en-US" sz="1200" i="1">
                          <a:latin typeface="Times New Roman"/>
                          <a:ea typeface="Batang"/>
                        </a:rPr>
                        <a:t>Type of electrode</a:t>
                      </a:r>
                      <a:endParaRPr lang="en-US" sz="1800">
                        <a:latin typeface="Times New Roman"/>
                        <a:ea typeface="Batang"/>
                      </a:endParaRPr>
                    </a:p>
                  </a:txBody>
                  <a:tcPr marL="68580" marR="68580" marT="0" marB="0" anchor="ctr">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rowSpan="2">
                  <a:txBody>
                    <a:bodyPr/>
                    <a:lstStyle/>
                    <a:p>
                      <a:pPr marL="0" marR="0" algn="ctr" rtl="0">
                        <a:spcBef>
                          <a:spcPts val="0"/>
                        </a:spcBef>
                        <a:spcAft>
                          <a:spcPts val="0"/>
                        </a:spcAft>
                        <a:tabLst>
                          <a:tab pos="2637155" algn="ctr"/>
                          <a:tab pos="5274310" algn="r"/>
                          <a:tab pos="457200" algn="l"/>
                        </a:tabLst>
                      </a:pPr>
                      <a:r>
                        <a:rPr lang="en-US" sz="1600" i="1" dirty="0">
                          <a:latin typeface="Times New Roman"/>
                          <a:ea typeface="Batang"/>
                        </a:rPr>
                        <a:t>Filler metal</a:t>
                      </a:r>
                      <a:endParaRPr lang="en-US" sz="2400" dirty="0">
                        <a:latin typeface="Times New Roman"/>
                        <a:ea typeface="Batang"/>
                      </a:endParaRPr>
                    </a:p>
                  </a:txBody>
                  <a:tcPr marL="68580" marR="68580" marT="0" marB="0" anchor="ctr">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rtl="0">
                        <a:spcBef>
                          <a:spcPts val="0"/>
                        </a:spcBef>
                        <a:spcAft>
                          <a:spcPts val="0"/>
                        </a:spcAft>
                        <a:tabLst>
                          <a:tab pos="2637155" algn="ctr"/>
                          <a:tab pos="5274310" algn="r"/>
                          <a:tab pos="457200" algn="l"/>
                        </a:tabLst>
                      </a:pPr>
                      <a:r>
                        <a:rPr lang="en-US" sz="1600" i="1" dirty="0">
                          <a:latin typeface="Times New Roman"/>
                          <a:ea typeface="Batang"/>
                        </a:rPr>
                        <a:t>Protection</a:t>
                      </a:r>
                      <a:endParaRPr lang="en-US" sz="2400" dirty="0">
                        <a:latin typeface="Times New Roman"/>
                        <a:ea typeface="Batang"/>
                      </a:endParaRPr>
                    </a:p>
                    <a:p>
                      <a:pPr marL="0" marR="0" algn="ctr" rtl="0">
                        <a:spcBef>
                          <a:spcPts val="0"/>
                        </a:spcBef>
                        <a:spcAft>
                          <a:spcPts val="0"/>
                        </a:spcAft>
                        <a:tabLst>
                          <a:tab pos="2637155" algn="ctr"/>
                          <a:tab pos="5274310" algn="r"/>
                          <a:tab pos="457200" algn="l"/>
                        </a:tabLst>
                      </a:pPr>
                      <a:r>
                        <a:rPr lang="en-US" sz="1600" i="1" dirty="0">
                          <a:latin typeface="Times New Roman"/>
                          <a:ea typeface="Batang"/>
                        </a:rPr>
                        <a:t>Or</a:t>
                      </a:r>
                      <a:endParaRPr lang="en-US" sz="2400" dirty="0">
                        <a:latin typeface="Times New Roman"/>
                        <a:ea typeface="Batang"/>
                      </a:endParaRPr>
                    </a:p>
                    <a:p>
                      <a:pPr marL="0" marR="0" algn="ctr" rtl="0">
                        <a:spcBef>
                          <a:spcPts val="0"/>
                        </a:spcBef>
                        <a:spcAft>
                          <a:spcPts val="0"/>
                        </a:spcAft>
                        <a:tabLst>
                          <a:tab pos="2637155" algn="ctr"/>
                          <a:tab pos="5274310" algn="r"/>
                          <a:tab pos="457200" algn="l"/>
                        </a:tabLst>
                      </a:pPr>
                      <a:r>
                        <a:rPr lang="en-US" sz="1600" i="1" dirty="0">
                          <a:latin typeface="Times New Roman"/>
                          <a:ea typeface="Batang"/>
                        </a:rPr>
                        <a:t>Shielding method</a:t>
                      </a:r>
                      <a:endParaRPr lang="en-US" sz="2400" dirty="0">
                        <a:latin typeface="Times New Roman"/>
                        <a:ea typeface="Batang"/>
                      </a:endParaRPr>
                    </a:p>
                  </a:txBody>
                  <a:tcPr marL="68580" marR="68580" marT="0" marB="0" anchor="ctr">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rtl="0">
                        <a:spcBef>
                          <a:spcPts val="0"/>
                        </a:spcBef>
                        <a:spcAft>
                          <a:spcPts val="0"/>
                        </a:spcAft>
                        <a:tabLst>
                          <a:tab pos="2637155" algn="ctr"/>
                          <a:tab pos="5274310" algn="r"/>
                          <a:tab pos="457200" algn="l"/>
                        </a:tabLst>
                      </a:pPr>
                      <a:r>
                        <a:rPr lang="en-US" sz="1600" i="1" dirty="0">
                          <a:latin typeface="Times New Roman"/>
                          <a:ea typeface="Batang"/>
                        </a:rPr>
                        <a:t>Welding process</a:t>
                      </a:r>
                      <a:endParaRPr lang="en-US" sz="2400" dirty="0">
                        <a:latin typeface="Times New Roman"/>
                        <a:ea typeface="Batang"/>
                      </a:endParaRPr>
                    </a:p>
                  </a:txBody>
                  <a:tcPr marL="68580" marR="68580" marT="0" marB="0" anchor="ctr">
                    <a:lnL w="12700" cap="flat" cmpd="sng" algn="ctr">
                      <a:solidFill>
                        <a:srgbClr val="333333"/>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9437">
                <a:tc vMerge="1">
                  <a:txBody>
                    <a:bodyPr/>
                    <a:lstStyle/>
                    <a:p>
                      <a:endParaRPr lang="en-US"/>
                    </a:p>
                  </a:txBody>
                  <a:tcPr/>
                </a:tc>
                <a:tc vMerge="1">
                  <a:txBody>
                    <a:bodyPr/>
                    <a:lstStyle/>
                    <a:p>
                      <a:endParaRPr lang="en-US"/>
                    </a:p>
                  </a:txBody>
                  <a:tcPr/>
                </a:tc>
                <a:tc>
                  <a:txBody>
                    <a:bodyPr/>
                    <a:lstStyle/>
                    <a:p>
                      <a:pPr marL="0" marR="0" algn="ctr" rtl="0">
                        <a:spcBef>
                          <a:spcPts val="0"/>
                        </a:spcBef>
                        <a:spcAft>
                          <a:spcPts val="0"/>
                        </a:spcAft>
                        <a:tabLst>
                          <a:tab pos="2637155" algn="ctr"/>
                          <a:tab pos="5274310" algn="r"/>
                          <a:tab pos="457200" algn="l"/>
                        </a:tabLst>
                      </a:pPr>
                      <a:r>
                        <a:rPr lang="en-US" sz="1050" dirty="0">
                          <a:latin typeface="Times New Roman"/>
                          <a:ea typeface="Batang"/>
                        </a:rPr>
                        <a:t>Consumable</a:t>
                      </a:r>
                      <a:endParaRPr lang="en-US" sz="1800" dirty="0">
                        <a:latin typeface="Times New Roman"/>
                        <a:ea typeface="Batang"/>
                      </a:endParaRPr>
                    </a:p>
                  </a:txBody>
                  <a:tcPr marL="68580" marR="68580" marT="0" marB="0" anchor="ctr">
                    <a:lnL w="12700" cap="flat" cmpd="sng" algn="ctr">
                      <a:solidFill>
                        <a:srgbClr val="333333"/>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333333"/>
                      </a:solidFill>
                      <a:prstDash val="solid"/>
                      <a:round/>
                      <a:headEnd type="none" w="med" len="med"/>
                      <a:tailEnd type="none" w="med" len="med"/>
                    </a:lnB>
                  </a:tcPr>
                </a:tc>
                <a:tc>
                  <a:txBody>
                    <a:bodyPr/>
                    <a:lstStyle/>
                    <a:p>
                      <a:pPr marL="0" marR="0" algn="ctr" rtl="0">
                        <a:spcBef>
                          <a:spcPts val="0"/>
                        </a:spcBef>
                        <a:spcAft>
                          <a:spcPts val="0"/>
                        </a:spcAft>
                        <a:tabLst>
                          <a:tab pos="2637155" algn="ctr"/>
                          <a:tab pos="5274310" algn="r"/>
                          <a:tab pos="457200" algn="l"/>
                        </a:tabLst>
                      </a:pPr>
                      <a:r>
                        <a:rPr lang="en-US" sz="1050" dirty="0">
                          <a:latin typeface="Times New Roman"/>
                          <a:ea typeface="Batang"/>
                        </a:rPr>
                        <a:t>Non-consumable</a:t>
                      </a:r>
                      <a:endParaRPr lang="en-US" sz="1800" dirty="0">
                        <a:latin typeface="Times New Roman"/>
                        <a:ea typeface="Batang"/>
                      </a:endParaRPr>
                    </a:p>
                  </a:txBody>
                  <a:tcPr marL="68580" marR="68580" marT="0" marB="0" anchor="ctr">
                    <a:lnL>
                      <a:noFill/>
                    </a:lnL>
                    <a:lnR w="12700" cap="flat" cmpd="sng" algn="ctr">
                      <a:solidFill>
                        <a:srgbClr val="333333"/>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33333"/>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r>
              <a:tr h="928803">
                <a:tc>
                  <a:txBody>
                    <a:bodyPr/>
                    <a:lstStyle/>
                    <a:p>
                      <a:pPr marL="0" marR="0" algn="l" rtl="0">
                        <a:spcBef>
                          <a:spcPts val="0"/>
                        </a:spcBef>
                        <a:spcAft>
                          <a:spcPts val="0"/>
                        </a:spcAft>
                        <a:tabLst>
                          <a:tab pos="2637155" algn="ctr"/>
                          <a:tab pos="5274310" algn="r"/>
                          <a:tab pos="457200" algn="l"/>
                        </a:tabLst>
                      </a:pPr>
                      <a:r>
                        <a:rPr lang="en-US" sz="1600" b="1" dirty="0">
                          <a:solidFill>
                            <a:srgbClr val="FF0000"/>
                          </a:solidFill>
                          <a:latin typeface="Times New Roman"/>
                          <a:ea typeface="Batang"/>
                        </a:rPr>
                        <a:t>Electric </a:t>
                      </a:r>
                      <a:endParaRPr lang="en-US" sz="2400" b="1" dirty="0">
                        <a:solidFill>
                          <a:srgbClr val="FF0000"/>
                        </a:solidFill>
                        <a:latin typeface="Times New Roman"/>
                        <a:ea typeface="Batang"/>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tcPr>
                </a:tc>
                <a:tc>
                  <a:txBody>
                    <a:bodyPr/>
                    <a:lstStyle/>
                    <a:p>
                      <a:pPr marL="0" marR="0" algn="l" rtl="0">
                        <a:spcBef>
                          <a:spcPts val="0"/>
                        </a:spcBef>
                        <a:spcAft>
                          <a:spcPts val="0"/>
                        </a:spcAft>
                        <a:tabLst>
                          <a:tab pos="2637155" algn="ctr"/>
                          <a:tab pos="5274310" algn="r"/>
                          <a:tab pos="457200" algn="l"/>
                        </a:tabLst>
                      </a:pPr>
                      <a:r>
                        <a:rPr lang="en-US" sz="1200" dirty="0">
                          <a:latin typeface="Times New Roman"/>
                          <a:ea typeface="Batang"/>
                        </a:rPr>
                        <a:t>Arc</a:t>
                      </a:r>
                      <a:endParaRPr lang="en-US" sz="1800" dirty="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tcPr>
                </a:tc>
                <a:tc gridSpan="2">
                  <a:txBody>
                    <a:bodyPr/>
                    <a:lstStyle/>
                    <a:p>
                      <a:pPr marL="0" marR="0" algn="l" rtl="0">
                        <a:spcBef>
                          <a:spcPts val="0"/>
                        </a:spcBef>
                        <a:spcAft>
                          <a:spcPts val="0"/>
                        </a:spcAft>
                        <a:tabLst>
                          <a:tab pos="2637155" algn="ctr"/>
                          <a:tab pos="5274310" algn="r"/>
                          <a:tab pos="457200" algn="l"/>
                        </a:tabLst>
                      </a:pPr>
                      <a:r>
                        <a:rPr lang="en-US" sz="1200">
                          <a:latin typeface="Times New Roman"/>
                          <a:ea typeface="Batang"/>
                        </a:rPr>
                        <a:t>*  </a:t>
                      </a:r>
                      <a:endParaRPr lang="en-US" sz="1800">
                        <a:latin typeface="Times New Roman"/>
                        <a:ea typeface="Batang"/>
                      </a:endParaRPr>
                    </a:p>
                    <a:p>
                      <a:pPr marL="0" marR="0" algn="l" rtl="0">
                        <a:spcBef>
                          <a:spcPts val="0"/>
                        </a:spcBef>
                        <a:spcAft>
                          <a:spcPts val="0"/>
                        </a:spcAft>
                        <a:tabLst>
                          <a:tab pos="2637155" algn="ctr"/>
                          <a:tab pos="5274310" algn="r"/>
                          <a:tab pos="457200" algn="l"/>
                        </a:tabLst>
                      </a:pPr>
                      <a:r>
                        <a:rPr lang="en-US" sz="1200">
                          <a:latin typeface="Times New Roman"/>
                          <a:ea typeface="Batang"/>
                        </a:rPr>
                        <a:t>*  </a:t>
                      </a:r>
                      <a:endParaRPr lang="en-US" sz="1800">
                        <a:latin typeface="Times New Roman"/>
                        <a:ea typeface="Batang"/>
                      </a:endParaRPr>
                    </a:p>
                    <a:p>
                      <a:pPr marL="0" marR="0" algn="l" rtl="0">
                        <a:spcBef>
                          <a:spcPts val="0"/>
                        </a:spcBef>
                        <a:spcAft>
                          <a:spcPts val="0"/>
                        </a:spcAft>
                        <a:tabLst>
                          <a:tab pos="2637155" algn="ctr"/>
                          <a:tab pos="5274310" algn="r"/>
                          <a:tab pos="457200" algn="l"/>
                        </a:tabLst>
                      </a:pPr>
                      <a:r>
                        <a:rPr lang="en-US" sz="1200">
                          <a:latin typeface="Times New Roman"/>
                          <a:ea typeface="Batang"/>
                        </a:rPr>
                        <a:t>*  </a:t>
                      </a:r>
                      <a:endParaRPr lang="en-US" sz="1800">
                        <a:latin typeface="Times New Roman"/>
                        <a:ea typeface="Batang"/>
                      </a:endParaRPr>
                    </a:p>
                    <a:p>
                      <a:pPr marL="0" marR="0" algn="l" rtl="0">
                        <a:spcBef>
                          <a:spcPts val="0"/>
                        </a:spcBef>
                        <a:spcAft>
                          <a:spcPts val="0"/>
                        </a:spcAft>
                        <a:tabLst>
                          <a:tab pos="2637155" algn="ctr"/>
                          <a:tab pos="5274310" algn="r"/>
                          <a:tab pos="457200" algn="l"/>
                        </a:tabLst>
                      </a:pPr>
                      <a:r>
                        <a:rPr lang="en-US" sz="1200">
                          <a:latin typeface="Times New Roman"/>
                          <a:ea typeface="Batang"/>
                        </a:rPr>
                        <a:t>*  </a:t>
                      </a:r>
                      <a:endParaRPr lang="en-US" sz="1800">
                        <a:latin typeface="Times New Roman"/>
                        <a:ea typeface="Batang"/>
                      </a:endParaRPr>
                    </a:p>
                    <a:p>
                      <a:pPr marL="0" marR="0" algn="l" rtl="0">
                        <a:spcBef>
                          <a:spcPts val="0"/>
                        </a:spcBef>
                        <a:spcAft>
                          <a:spcPts val="0"/>
                        </a:spcAft>
                        <a:tabLst>
                          <a:tab pos="2637155" algn="ctr"/>
                          <a:tab pos="5274310" algn="r"/>
                          <a:tab pos="457200" algn="l"/>
                        </a:tabLst>
                      </a:pPr>
                      <a:r>
                        <a:rPr lang="en-US" sz="1200">
                          <a:latin typeface="Times New Roman"/>
                          <a:ea typeface="Batang"/>
                        </a:rPr>
                        <a:t>                             *  </a:t>
                      </a:r>
                      <a:endParaRPr lang="en-US" sz="1800">
                        <a:latin typeface="Times New Roman"/>
                        <a:ea typeface="Batang"/>
                      </a:endParaRPr>
                    </a:p>
                  </a:txBody>
                  <a:tcPr marL="68580" marR="68580" marT="0" marB="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tcPr>
                </a:tc>
                <a:tc hMerge="1">
                  <a:txBody>
                    <a:bodyPr/>
                    <a:lstStyle/>
                    <a:p>
                      <a:endParaRPr lang="en-US"/>
                    </a:p>
                  </a:txBody>
                  <a:tcPr/>
                </a:tc>
                <a:tc>
                  <a:txBody>
                    <a:bodyPr/>
                    <a:lstStyle/>
                    <a:p>
                      <a:pPr marL="0" marR="0" algn="l" rtl="0">
                        <a:spcBef>
                          <a:spcPts val="0"/>
                        </a:spcBef>
                        <a:spcAft>
                          <a:spcPts val="0"/>
                        </a:spcAft>
                        <a:tabLst>
                          <a:tab pos="2637155" algn="ctr"/>
                          <a:tab pos="5274310" algn="r"/>
                          <a:tab pos="457200" algn="l"/>
                        </a:tabLst>
                      </a:pPr>
                      <a:r>
                        <a:rPr lang="en-US" sz="1200">
                          <a:latin typeface="Times New Roman"/>
                          <a:ea typeface="Batang"/>
                        </a:rPr>
                        <a:t>Electrode</a:t>
                      </a:r>
                      <a:endParaRPr lang="en-US" sz="1800">
                        <a:latin typeface="Times New Roman"/>
                        <a:ea typeface="Batang"/>
                      </a:endParaRPr>
                    </a:p>
                    <a:p>
                      <a:pPr marL="0" marR="0" algn="l" rtl="0">
                        <a:spcBef>
                          <a:spcPts val="0"/>
                        </a:spcBef>
                        <a:spcAft>
                          <a:spcPts val="0"/>
                        </a:spcAft>
                        <a:tabLst>
                          <a:tab pos="2637155" algn="ctr"/>
                          <a:tab pos="5274310" algn="r"/>
                          <a:tab pos="457200" algn="l"/>
                        </a:tabLst>
                      </a:pPr>
                      <a:r>
                        <a:rPr lang="en-US" sz="1200">
                          <a:latin typeface="Times New Roman"/>
                          <a:ea typeface="Batang"/>
                        </a:rPr>
                        <a:t>Electrode</a:t>
                      </a:r>
                      <a:endParaRPr lang="en-US" sz="1800">
                        <a:latin typeface="Times New Roman"/>
                        <a:ea typeface="Batang"/>
                      </a:endParaRPr>
                    </a:p>
                    <a:p>
                      <a:pPr marL="0" marR="0" algn="l" rtl="0">
                        <a:spcBef>
                          <a:spcPts val="0"/>
                        </a:spcBef>
                        <a:spcAft>
                          <a:spcPts val="0"/>
                        </a:spcAft>
                        <a:tabLst>
                          <a:tab pos="2637155" algn="ctr"/>
                          <a:tab pos="5274310" algn="r"/>
                          <a:tab pos="457200" algn="l"/>
                        </a:tabLst>
                      </a:pPr>
                      <a:r>
                        <a:rPr lang="en-US" sz="1200">
                          <a:latin typeface="Times New Roman"/>
                          <a:ea typeface="Batang"/>
                        </a:rPr>
                        <a:t>Electrode</a:t>
                      </a:r>
                      <a:endParaRPr lang="en-US" sz="1800">
                        <a:latin typeface="Times New Roman"/>
                        <a:ea typeface="Batang"/>
                      </a:endParaRPr>
                    </a:p>
                    <a:p>
                      <a:pPr marL="0" marR="0" algn="l" rtl="0">
                        <a:spcBef>
                          <a:spcPts val="0"/>
                        </a:spcBef>
                        <a:spcAft>
                          <a:spcPts val="0"/>
                        </a:spcAft>
                        <a:tabLst>
                          <a:tab pos="2637155" algn="ctr"/>
                          <a:tab pos="5274310" algn="r"/>
                          <a:tab pos="457200" algn="l"/>
                        </a:tabLst>
                      </a:pPr>
                      <a:r>
                        <a:rPr lang="en-US" sz="1200">
                          <a:latin typeface="Times New Roman"/>
                          <a:ea typeface="Batang"/>
                        </a:rPr>
                        <a:t>Electrode</a:t>
                      </a:r>
                      <a:endParaRPr lang="en-US" sz="1800">
                        <a:latin typeface="Times New Roman"/>
                        <a:ea typeface="Batang"/>
                      </a:endParaRPr>
                    </a:p>
                    <a:p>
                      <a:pPr marL="0" marR="0" algn="l" rtl="0">
                        <a:spcBef>
                          <a:spcPts val="0"/>
                        </a:spcBef>
                        <a:spcAft>
                          <a:spcPts val="0"/>
                        </a:spcAft>
                        <a:tabLst>
                          <a:tab pos="2637155" algn="ctr"/>
                          <a:tab pos="5274310" algn="r"/>
                          <a:tab pos="457200" algn="l"/>
                        </a:tabLst>
                      </a:pPr>
                      <a:r>
                        <a:rPr lang="en-US" sz="1200">
                          <a:latin typeface="Times New Roman"/>
                          <a:ea typeface="Batang"/>
                        </a:rPr>
                        <a:t>Separate filler wire</a:t>
                      </a:r>
                      <a:endParaRPr lang="en-US" sz="1800">
                        <a:latin typeface="Times New Roman"/>
                        <a:ea typeface="Batang"/>
                      </a:endParaRPr>
                    </a:p>
                  </a:txBody>
                  <a:tcPr marL="68580" marR="68580" marT="0" marB="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33333"/>
                      </a:solidFill>
                      <a:prstDash val="solid"/>
                      <a:round/>
                      <a:headEnd type="none" w="med" len="med"/>
                      <a:tailEnd type="none" w="med" len="med"/>
                    </a:lnB>
                  </a:tcPr>
                </a:tc>
                <a:tc>
                  <a:txBody>
                    <a:bodyPr/>
                    <a:lstStyle/>
                    <a:p>
                      <a:pPr marL="0" marR="0" algn="l" rtl="0">
                        <a:spcBef>
                          <a:spcPts val="0"/>
                        </a:spcBef>
                        <a:spcAft>
                          <a:spcPts val="300"/>
                        </a:spcAft>
                        <a:tabLst>
                          <a:tab pos="2637155" algn="ctr"/>
                          <a:tab pos="5274310" algn="r"/>
                          <a:tab pos="457200" algn="l"/>
                        </a:tabLst>
                      </a:pPr>
                      <a:r>
                        <a:rPr lang="en-US" sz="1050" dirty="0">
                          <a:latin typeface="Times New Roman"/>
                          <a:ea typeface="Batang"/>
                        </a:rPr>
                        <a:t>Non</a:t>
                      </a:r>
                      <a:endParaRPr lang="en-US" sz="1800" dirty="0">
                        <a:latin typeface="Times New Roman"/>
                        <a:ea typeface="Batang"/>
                      </a:endParaRPr>
                    </a:p>
                    <a:p>
                      <a:pPr marL="0" marR="0" algn="l" rtl="0">
                        <a:spcBef>
                          <a:spcPts val="0"/>
                        </a:spcBef>
                        <a:spcAft>
                          <a:spcPts val="300"/>
                        </a:spcAft>
                        <a:tabLst>
                          <a:tab pos="2637155" algn="ctr"/>
                          <a:tab pos="5274310" algn="r"/>
                          <a:tab pos="457200" algn="l"/>
                        </a:tabLst>
                      </a:pPr>
                      <a:r>
                        <a:rPr lang="en-US" sz="1050" dirty="0">
                          <a:latin typeface="Times New Roman"/>
                          <a:ea typeface="Batang"/>
                        </a:rPr>
                        <a:t>Coating electrode</a:t>
                      </a:r>
                      <a:endParaRPr lang="en-US" sz="1800" dirty="0">
                        <a:latin typeface="Times New Roman"/>
                        <a:ea typeface="Batang"/>
                      </a:endParaRPr>
                    </a:p>
                    <a:p>
                      <a:pPr marL="0" marR="0" algn="l" rtl="0">
                        <a:spcBef>
                          <a:spcPts val="0"/>
                        </a:spcBef>
                        <a:spcAft>
                          <a:spcPts val="300"/>
                        </a:spcAft>
                        <a:tabLst>
                          <a:tab pos="2637155" algn="ctr"/>
                          <a:tab pos="5274310" algn="r"/>
                          <a:tab pos="457200" algn="l"/>
                        </a:tabLst>
                      </a:pPr>
                      <a:r>
                        <a:rPr lang="en-US" sz="1050" dirty="0">
                          <a:latin typeface="Times New Roman"/>
                          <a:ea typeface="Batang"/>
                        </a:rPr>
                        <a:t>Granulated powder</a:t>
                      </a:r>
                      <a:endParaRPr lang="en-US" sz="1800" dirty="0">
                        <a:latin typeface="Times New Roman"/>
                        <a:ea typeface="Batang"/>
                      </a:endParaRPr>
                    </a:p>
                    <a:p>
                      <a:pPr marL="0" marR="0" algn="l" rtl="0">
                        <a:spcBef>
                          <a:spcPts val="0"/>
                        </a:spcBef>
                        <a:spcAft>
                          <a:spcPts val="300"/>
                        </a:spcAft>
                        <a:tabLst>
                          <a:tab pos="2637155" algn="ctr"/>
                          <a:tab pos="5274310" algn="r"/>
                          <a:tab pos="457200" algn="l"/>
                        </a:tabLst>
                      </a:pPr>
                      <a:r>
                        <a:rPr lang="en-US" sz="1050" dirty="0">
                          <a:latin typeface="Times New Roman"/>
                          <a:ea typeface="Batang"/>
                        </a:rPr>
                        <a:t>Inert gas Co</a:t>
                      </a:r>
                      <a:r>
                        <a:rPr lang="en-US" sz="1050" baseline="-25000" dirty="0">
                          <a:latin typeface="Times New Roman"/>
                          <a:ea typeface="Batang"/>
                        </a:rPr>
                        <a:t>2</a:t>
                      </a:r>
                      <a:r>
                        <a:rPr lang="en-US" sz="1050" dirty="0">
                          <a:latin typeface="Times New Roman"/>
                          <a:ea typeface="Batang"/>
                        </a:rPr>
                        <a:t>,Ar,He</a:t>
                      </a:r>
                      <a:endParaRPr lang="en-US" sz="1800" dirty="0">
                        <a:latin typeface="Times New Roman"/>
                        <a:ea typeface="Batang"/>
                      </a:endParaRPr>
                    </a:p>
                    <a:p>
                      <a:pPr marL="0" marR="0" algn="l" rtl="0">
                        <a:spcBef>
                          <a:spcPts val="0"/>
                        </a:spcBef>
                        <a:spcAft>
                          <a:spcPts val="300"/>
                        </a:spcAft>
                        <a:tabLst>
                          <a:tab pos="2637155" algn="ctr"/>
                          <a:tab pos="5274310" algn="r"/>
                          <a:tab pos="457200" algn="l"/>
                        </a:tabLst>
                      </a:pPr>
                      <a:r>
                        <a:rPr lang="en-US" sz="1050" dirty="0">
                          <a:latin typeface="Times New Roman"/>
                          <a:ea typeface="Batang"/>
                        </a:rPr>
                        <a:t>Inert gas Co</a:t>
                      </a:r>
                      <a:r>
                        <a:rPr lang="en-US" sz="1050" baseline="-25000" dirty="0">
                          <a:latin typeface="Times New Roman"/>
                          <a:ea typeface="Batang"/>
                        </a:rPr>
                        <a:t>2</a:t>
                      </a:r>
                      <a:r>
                        <a:rPr lang="en-US" sz="1050" dirty="0">
                          <a:latin typeface="Times New Roman"/>
                          <a:ea typeface="Batang"/>
                        </a:rPr>
                        <a:t>,Ar,He</a:t>
                      </a:r>
                      <a:endParaRPr lang="en-US" sz="1800" dirty="0">
                        <a:latin typeface="Times New Roman"/>
                        <a:ea typeface="Batang"/>
                      </a:endParaRPr>
                    </a:p>
                  </a:txBody>
                  <a:tcPr marL="68580" marR="68580" marT="0" marB="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333333"/>
                      </a:solidFill>
                      <a:prstDash val="solid"/>
                      <a:round/>
                      <a:headEnd type="none" w="med" len="med"/>
                      <a:tailEnd type="none" w="med" len="med"/>
                    </a:lnB>
                  </a:tcPr>
                </a:tc>
                <a:tc>
                  <a:txBody>
                    <a:bodyPr/>
                    <a:lstStyle/>
                    <a:p>
                      <a:pPr marL="0" marR="0" algn="l" rtl="0">
                        <a:spcBef>
                          <a:spcPts val="0"/>
                        </a:spcBef>
                        <a:spcAft>
                          <a:spcPts val="300"/>
                        </a:spcAft>
                        <a:tabLst>
                          <a:tab pos="2637155" algn="ctr"/>
                          <a:tab pos="5274310" algn="r"/>
                          <a:tab pos="457200" algn="l"/>
                        </a:tabLst>
                      </a:pPr>
                      <a:r>
                        <a:rPr lang="en-US" sz="1050">
                          <a:latin typeface="Times New Roman"/>
                          <a:ea typeface="Batang"/>
                        </a:rPr>
                        <a:t>Metal-electrode arc</a:t>
                      </a:r>
                      <a:endParaRPr lang="en-US" sz="1800">
                        <a:latin typeface="Times New Roman"/>
                        <a:ea typeface="Batang"/>
                      </a:endParaRPr>
                    </a:p>
                    <a:p>
                      <a:pPr marL="0" marR="0" algn="l" rtl="0">
                        <a:spcBef>
                          <a:spcPts val="0"/>
                        </a:spcBef>
                        <a:spcAft>
                          <a:spcPts val="300"/>
                        </a:spcAft>
                        <a:tabLst>
                          <a:tab pos="2637155" algn="ctr"/>
                          <a:tab pos="5274310" algn="r"/>
                          <a:tab pos="457200" algn="l"/>
                        </a:tabLst>
                      </a:pPr>
                      <a:r>
                        <a:rPr lang="en-US" sz="1050">
                          <a:latin typeface="Times New Roman"/>
                          <a:ea typeface="Batang"/>
                        </a:rPr>
                        <a:t>Shielded metal arc</a:t>
                      </a:r>
                      <a:endParaRPr lang="en-US" sz="1800">
                        <a:latin typeface="Times New Roman"/>
                        <a:ea typeface="Batang"/>
                      </a:endParaRPr>
                    </a:p>
                    <a:p>
                      <a:pPr marL="0" marR="0" algn="l" rtl="0">
                        <a:spcBef>
                          <a:spcPts val="0"/>
                        </a:spcBef>
                        <a:spcAft>
                          <a:spcPts val="300"/>
                        </a:spcAft>
                        <a:tabLst>
                          <a:tab pos="2637155" algn="ctr"/>
                          <a:tab pos="5274310" algn="r"/>
                          <a:tab pos="457200" algn="l"/>
                        </a:tabLst>
                      </a:pPr>
                      <a:r>
                        <a:rPr lang="en-US" sz="1050">
                          <a:latin typeface="Times New Roman"/>
                          <a:ea typeface="Batang"/>
                        </a:rPr>
                        <a:t>Submerged-arc</a:t>
                      </a:r>
                      <a:endParaRPr lang="en-US" sz="1800">
                        <a:latin typeface="Times New Roman"/>
                        <a:ea typeface="Batang"/>
                      </a:endParaRPr>
                    </a:p>
                    <a:p>
                      <a:pPr marL="0" marR="0" algn="l" rtl="0">
                        <a:spcBef>
                          <a:spcPts val="0"/>
                        </a:spcBef>
                        <a:spcAft>
                          <a:spcPts val="300"/>
                        </a:spcAft>
                        <a:tabLst>
                          <a:tab pos="2637155" algn="ctr"/>
                          <a:tab pos="5274310" algn="r"/>
                          <a:tab pos="457200" algn="l"/>
                        </a:tabLst>
                      </a:pPr>
                      <a:r>
                        <a:rPr lang="en-US" sz="1050">
                          <a:latin typeface="Times New Roman"/>
                          <a:ea typeface="Batang"/>
                        </a:rPr>
                        <a:t>Gas-metal arc- MIG</a:t>
                      </a:r>
                      <a:endParaRPr lang="en-US" sz="1800">
                        <a:latin typeface="Times New Roman"/>
                        <a:ea typeface="Batang"/>
                      </a:endParaRPr>
                    </a:p>
                    <a:p>
                      <a:pPr marL="0" marR="0" algn="l" rtl="0">
                        <a:spcBef>
                          <a:spcPts val="0"/>
                        </a:spcBef>
                        <a:spcAft>
                          <a:spcPts val="300"/>
                        </a:spcAft>
                        <a:tabLst>
                          <a:tab pos="2637155" algn="ctr"/>
                          <a:tab pos="5274310" algn="r"/>
                          <a:tab pos="457200" algn="l"/>
                        </a:tabLst>
                      </a:pPr>
                      <a:r>
                        <a:rPr lang="en-US" sz="1050">
                          <a:latin typeface="Times New Roman"/>
                          <a:ea typeface="Batang"/>
                        </a:rPr>
                        <a:t>Gas-Tungsten-arc</a:t>
                      </a:r>
                      <a:endParaRPr lang="en-US" sz="1800">
                        <a:latin typeface="Times New Roman"/>
                        <a:ea typeface="Batang"/>
                      </a:endParaRPr>
                    </a:p>
                    <a:p>
                      <a:pPr marL="0" marR="0" algn="l" rtl="0">
                        <a:spcBef>
                          <a:spcPts val="0"/>
                        </a:spcBef>
                        <a:spcAft>
                          <a:spcPts val="300"/>
                        </a:spcAft>
                        <a:tabLst>
                          <a:tab pos="2637155" algn="ctr"/>
                          <a:tab pos="5274310" algn="r"/>
                          <a:tab pos="457200" algn="l"/>
                        </a:tabLst>
                      </a:pPr>
                      <a:r>
                        <a:rPr lang="en-US" sz="1050">
                          <a:latin typeface="Times New Roman"/>
                          <a:ea typeface="Batang"/>
                        </a:rPr>
                        <a:t>(TIG)</a:t>
                      </a:r>
                      <a:endParaRPr lang="en-US" sz="1800">
                        <a:latin typeface="Times New Roman"/>
                        <a:ea typeface="Batang"/>
                      </a:endParaRPr>
                    </a:p>
                  </a:txBody>
                  <a:tcPr marL="68580" marR="68580" marT="0" marB="0">
                    <a:lnL w="12700" cap="flat" cmpd="sng" algn="ctr">
                      <a:solidFill>
                        <a:srgbClr val="333333"/>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333333"/>
                      </a:solidFill>
                      <a:prstDash val="solid"/>
                      <a:round/>
                      <a:headEnd type="none" w="med" len="med"/>
                      <a:tailEnd type="none" w="med" len="med"/>
                    </a:lnB>
                  </a:tcPr>
                </a:tc>
              </a:tr>
              <a:tr h="307042">
                <a:tc>
                  <a:txBody>
                    <a:bodyPr/>
                    <a:lstStyle/>
                    <a:p>
                      <a:pPr marL="0" marR="0" algn="l" rtl="0">
                        <a:spcBef>
                          <a:spcPts val="0"/>
                        </a:spcBef>
                        <a:spcAft>
                          <a:spcPts val="0"/>
                        </a:spcAft>
                        <a:tabLst>
                          <a:tab pos="2637155" algn="ctr"/>
                          <a:tab pos="5274310" algn="r"/>
                          <a:tab pos="457200" algn="l"/>
                        </a:tabLst>
                      </a:pPr>
                      <a:r>
                        <a:rPr lang="en-US" sz="1600" b="1" dirty="0">
                          <a:solidFill>
                            <a:srgbClr val="FF0000"/>
                          </a:solidFill>
                          <a:latin typeface="Times New Roman"/>
                          <a:ea typeface="Batang"/>
                        </a:rPr>
                        <a:t>Chemical</a:t>
                      </a:r>
                      <a:endParaRPr lang="en-US" sz="2400" b="1" dirty="0">
                        <a:solidFill>
                          <a:srgbClr val="FF0000"/>
                        </a:solidFill>
                        <a:latin typeface="Times New Roman"/>
                        <a:ea typeface="Batang"/>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333333"/>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rtl="0">
                        <a:spcBef>
                          <a:spcPts val="0"/>
                        </a:spcBef>
                        <a:spcAft>
                          <a:spcPts val="0"/>
                        </a:spcAft>
                        <a:tabLst>
                          <a:tab pos="2637155" algn="ctr"/>
                          <a:tab pos="5274310" algn="r"/>
                          <a:tab pos="457200" algn="l"/>
                        </a:tabLst>
                      </a:pPr>
                      <a:r>
                        <a:rPr lang="en-US" sz="1200">
                          <a:latin typeface="Times New Roman"/>
                          <a:ea typeface="Batang"/>
                        </a:rPr>
                        <a:t>Flame (oxygen + acetylene)</a:t>
                      </a:r>
                      <a:endParaRPr lang="en-US" sz="18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2">
                  <a:txBody>
                    <a:bodyPr/>
                    <a:lstStyle/>
                    <a:p>
                      <a:pPr marL="0" marR="0" algn="l" rtl="0">
                        <a:spcBef>
                          <a:spcPts val="0"/>
                        </a:spcBef>
                        <a:spcAft>
                          <a:spcPts val="0"/>
                        </a:spcAft>
                        <a:tabLst>
                          <a:tab pos="2637155" algn="ctr"/>
                          <a:tab pos="5274310" algn="r"/>
                          <a:tab pos="457200" algn="l"/>
                        </a:tabLst>
                      </a:pPr>
                      <a:endParaRPr lang="en-US" sz="1200">
                        <a:latin typeface="Times New Roman"/>
                        <a:ea typeface="Batang"/>
                      </a:endParaRPr>
                    </a:p>
                  </a:txBody>
                  <a:tcPr marL="68580" marR="68580" marT="0" marB="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rtl="0">
                        <a:spcBef>
                          <a:spcPts val="0"/>
                        </a:spcBef>
                        <a:spcAft>
                          <a:spcPts val="0"/>
                        </a:spcAft>
                        <a:tabLst>
                          <a:tab pos="2637155" algn="ctr"/>
                          <a:tab pos="5274310" algn="r"/>
                          <a:tab pos="457200" algn="l"/>
                        </a:tabLst>
                      </a:pPr>
                      <a:r>
                        <a:rPr lang="en-US" sz="1200">
                          <a:latin typeface="Times New Roman"/>
                          <a:ea typeface="Batang"/>
                        </a:rPr>
                        <a:t>Separate filler wire</a:t>
                      </a:r>
                      <a:endParaRPr lang="en-US" sz="1800">
                        <a:latin typeface="Times New Roman"/>
                        <a:ea typeface="Batang"/>
                      </a:endParaRPr>
                    </a:p>
                  </a:txBody>
                  <a:tcPr marL="68580" marR="68580" marT="0" marB="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rtl="0">
                        <a:spcBef>
                          <a:spcPts val="0"/>
                        </a:spcBef>
                        <a:spcAft>
                          <a:spcPts val="0"/>
                        </a:spcAft>
                        <a:tabLst>
                          <a:tab pos="2637155" algn="ctr"/>
                          <a:tab pos="5274310" algn="r"/>
                          <a:tab pos="457200" algn="l"/>
                        </a:tabLst>
                      </a:pPr>
                      <a:r>
                        <a:rPr lang="en-US" sz="1200">
                          <a:latin typeface="Times New Roman"/>
                          <a:ea typeface="Batang"/>
                        </a:rPr>
                        <a:t>Flame</a:t>
                      </a:r>
                      <a:endParaRPr lang="en-US" sz="1800">
                        <a:latin typeface="Times New Roman"/>
                        <a:ea typeface="Batang"/>
                      </a:endParaRPr>
                    </a:p>
                  </a:txBody>
                  <a:tcPr marL="68580" marR="68580" marT="0" marB="0">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rtl="0">
                        <a:spcBef>
                          <a:spcPts val="0"/>
                        </a:spcBef>
                        <a:spcAft>
                          <a:spcPts val="0"/>
                        </a:spcAft>
                        <a:tabLst>
                          <a:tab pos="2637155" algn="ctr"/>
                          <a:tab pos="5274310" algn="r"/>
                          <a:tab pos="457200" algn="l"/>
                        </a:tabLst>
                      </a:pPr>
                      <a:r>
                        <a:rPr lang="en-US" sz="1200" dirty="0">
                          <a:latin typeface="Times New Roman"/>
                          <a:ea typeface="Batang"/>
                        </a:rPr>
                        <a:t>Gas weld</a:t>
                      </a:r>
                      <a:endParaRPr lang="en-US" sz="1800" dirty="0">
                        <a:latin typeface="Times New Roman"/>
                        <a:ea typeface="Batang"/>
                      </a:endParaRPr>
                    </a:p>
                  </a:txBody>
                  <a:tcPr marL="68580" marR="68580" marT="0" marB="0">
                    <a:lnL w="12700" cap="flat" cmpd="sng" algn="ctr">
                      <a:solidFill>
                        <a:srgbClr val="333333"/>
                      </a:solidFill>
                      <a:prstDash val="solid"/>
                      <a:round/>
                      <a:headEnd type="none" w="med" len="med"/>
                      <a:tailEnd type="none" w="med" len="med"/>
                    </a:lnL>
                    <a:lnR>
                      <a:noFill/>
                    </a:lnR>
                    <a:lnT w="12700" cap="flat" cmpd="sng" algn="ctr">
                      <a:solidFill>
                        <a:srgbClr val="333333"/>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30843128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1439</TotalTime>
  <Words>4919</Words>
  <Application>Microsoft Office PowerPoint</Application>
  <PresentationFormat>On-screen Show (4:3)</PresentationFormat>
  <Paragraphs>721</Paragraphs>
  <Slides>47</Slides>
  <Notes>47</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47</vt:i4>
      </vt:variant>
    </vt:vector>
  </HeadingPairs>
  <TitlesOfParts>
    <vt:vector size="50" baseType="lpstr">
      <vt:lpstr>Adjacency</vt:lpstr>
      <vt:lpstr>معادلة</vt:lpstr>
      <vt:lpstr>Worksheet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vector>
  </TitlesOfParts>
  <Company>King Saud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8</dc:title>
  <dc:creator>User</dc:creator>
  <cp:lastModifiedBy>DELL</cp:lastModifiedBy>
  <cp:revision>166</cp:revision>
  <dcterms:created xsi:type="dcterms:W3CDTF">2013-11-11T18:21:24Z</dcterms:created>
  <dcterms:modified xsi:type="dcterms:W3CDTF">2014-10-26T07:46:58Z</dcterms:modified>
</cp:coreProperties>
</file>