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93" r:id="rId3"/>
    <p:sldId id="294" r:id="rId4"/>
    <p:sldId id="295" r:id="rId5"/>
    <p:sldId id="296" r:id="rId6"/>
    <p:sldId id="297" r:id="rId7"/>
    <p:sldId id="298" r:id="rId8"/>
    <p:sldId id="299" r:id="rId9"/>
    <p:sldId id="300" r:id="rId10"/>
    <p:sldId id="256" r:id="rId11"/>
    <p:sldId id="274" r:id="rId12"/>
    <p:sldId id="257" r:id="rId13"/>
    <p:sldId id="258" r:id="rId14"/>
    <p:sldId id="262" r:id="rId15"/>
    <p:sldId id="259" r:id="rId16"/>
    <p:sldId id="280" r:id="rId17"/>
    <p:sldId id="281" r:id="rId18"/>
    <p:sldId id="276" r:id="rId19"/>
    <p:sldId id="282" r:id="rId20"/>
    <p:sldId id="283" r:id="rId21"/>
    <p:sldId id="284" r:id="rId22"/>
    <p:sldId id="285" r:id="rId23"/>
    <p:sldId id="289" r:id="rId24"/>
    <p:sldId id="291" r:id="rId25"/>
    <p:sldId id="290" r:id="rId26"/>
    <p:sldId id="286" r:id="rId27"/>
    <p:sldId id="288" r:id="rId28"/>
    <p:sldId id="292" r:id="rId2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2CE039-DA50-42E5-836F-E65DC0C8BC48}"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B7399F-122A-4629-A8FC-690D2D1984BA}"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528873-719E-4C99-8EB3-D2DEE30309DA}"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solidFill>
                  <a:prstClr val="black">
                    <a:tint val="75000"/>
                  </a:prstClr>
                </a:solidFill>
              </a:rPr>
              <a:pPr/>
              <a:t>10/12/2019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0D06B21-F62D-4ECE-9F91-74DC96DD67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2747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solidFill>
                  <a:prstClr val="black">
                    <a:tint val="75000"/>
                  </a:prstClr>
                </a:solidFill>
              </a:rPr>
              <a:pPr/>
              <a:t>10/12/2019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0D06B21-F62D-4ECE-9F91-74DC96DD67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377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32925-200E-45DF-ADB4-E99FAD4B1705}" type="datetimeFigureOut">
              <a:rPr lang="en-US" smtClean="0">
                <a:solidFill>
                  <a:prstClr val="black">
                    <a:tint val="75000"/>
                  </a:prstClr>
                </a:solidFill>
              </a:rPr>
              <a:pPr/>
              <a:t>10/12/2019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0D06B21-F62D-4ECE-9F91-74DC96DD67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246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932925-200E-45DF-ADB4-E99FAD4B1705}" type="datetimeFigureOut">
              <a:rPr lang="en-US" smtClean="0">
                <a:solidFill>
                  <a:prstClr val="black">
                    <a:tint val="75000"/>
                  </a:prstClr>
                </a:solidFill>
              </a:rPr>
              <a:pPr/>
              <a:t>10/12/2019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0D06B21-F62D-4ECE-9F91-74DC96DD67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28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932925-200E-45DF-ADB4-E99FAD4B1705}" type="datetimeFigureOut">
              <a:rPr lang="en-US" smtClean="0">
                <a:solidFill>
                  <a:prstClr val="black">
                    <a:tint val="75000"/>
                  </a:prstClr>
                </a:solidFill>
              </a:rPr>
              <a:pPr/>
              <a:t>10/12/2019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0D06B21-F62D-4ECE-9F91-74DC96DD67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8741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932925-200E-45DF-ADB4-E99FAD4B1705}" type="datetimeFigureOut">
              <a:rPr lang="en-US" smtClean="0">
                <a:solidFill>
                  <a:prstClr val="black">
                    <a:tint val="75000"/>
                  </a:prstClr>
                </a:solidFill>
              </a:rPr>
              <a:pPr/>
              <a:t>10/12/2019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0D06B21-F62D-4ECE-9F91-74DC96DD67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8228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32925-200E-45DF-ADB4-E99FAD4B1705}" type="datetimeFigureOut">
              <a:rPr lang="en-US" smtClean="0">
                <a:solidFill>
                  <a:prstClr val="black">
                    <a:tint val="75000"/>
                  </a:prstClr>
                </a:solidFill>
              </a:rPr>
              <a:pPr/>
              <a:t>10/12/2019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0D06B21-F62D-4ECE-9F91-74DC96DD67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1024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2925-200E-45DF-ADB4-E99FAD4B1705}" type="datetimeFigureOut">
              <a:rPr lang="en-US" smtClean="0">
                <a:solidFill>
                  <a:prstClr val="black">
                    <a:tint val="75000"/>
                  </a:prstClr>
                </a:solidFill>
              </a:rPr>
              <a:pPr/>
              <a:t>10/12/2019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0D06B21-F62D-4ECE-9F91-74DC96DD67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147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AAD808-D91F-4F5C-A604-3F61427E0BAA}" type="slidenum">
              <a:rPr lang="ar-SA"/>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2925-200E-45DF-ADB4-E99FAD4B1705}" type="datetimeFigureOut">
              <a:rPr lang="en-US" smtClean="0">
                <a:solidFill>
                  <a:prstClr val="black">
                    <a:tint val="75000"/>
                  </a:prstClr>
                </a:solidFill>
              </a:rPr>
              <a:pPr/>
              <a:t>10/12/2019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0D06B21-F62D-4ECE-9F91-74DC96DD67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31738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solidFill>
                  <a:prstClr val="black">
                    <a:tint val="75000"/>
                  </a:prstClr>
                </a:solidFill>
              </a:rPr>
              <a:pPr/>
              <a:t>10/12/2019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0D06B21-F62D-4ECE-9F91-74DC96DD67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99821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solidFill>
                  <a:prstClr val="black">
                    <a:tint val="75000"/>
                  </a:prstClr>
                </a:solidFill>
              </a:rPr>
              <a:pPr/>
              <a:t>10/12/2019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0D06B21-F62D-4ECE-9F91-74DC96DD67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858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185853-B3F7-48BB-83A1-203F5C80A348}"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8827F7-6FBB-4406-8A83-2D9C8B4238C4}"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B77F935-445D-470D-93E6-0FC4CB1FEC22}"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0F3008F-CC77-42F1-B8A8-447B21ACB8A9}"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619254F-BD96-42A8-8FF6-8EAB3505F689}"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D31A7A-9C40-4590-90E7-DA5B6CD0DC89}"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29CD09-EEB8-4AAF-BCCD-476BE71CDD65}"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B7FFE7DA-49C6-4DEE-AB4A-C7B06BC7E526}"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fontAlgn="auto">
              <a:spcBef>
                <a:spcPts val="0"/>
              </a:spcBef>
              <a:spcAft>
                <a:spcPts val="0"/>
              </a:spcAft>
            </a:pPr>
            <a:fld id="{44932925-200E-45DF-ADB4-E99FAD4B1705}" type="datetimeFigureOut">
              <a:rPr lang="en-US" smtClean="0">
                <a:solidFill>
                  <a:prstClr val="black">
                    <a:tint val="75000"/>
                  </a:prstClr>
                </a:solidFill>
                <a:latin typeface="Calibri"/>
                <a:cs typeface="+mn-cs"/>
              </a:rPr>
              <a:pPr rtl="0" fontAlgn="auto">
                <a:spcBef>
                  <a:spcPts val="0"/>
                </a:spcBef>
                <a:spcAft>
                  <a:spcPts val="0"/>
                </a:spcAft>
              </a:pPr>
              <a:t>10/12/2019</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fontAlgn="auto">
              <a:spcBef>
                <a:spcPts val="0"/>
              </a:spcBef>
              <a:spcAft>
                <a:spcPts val="0"/>
              </a:spcAft>
            </a:pPr>
            <a:fld id="{E0D06B21-F62D-4ECE-9F91-74DC96DD672B}" type="slidenum">
              <a:rPr lang="en-US" smtClean="0">
                <a:solidFill>
                  <a:prstClr val="black">
                    <a:tint val="75000"/>
                  </a:prstClr>
                </a:solidFill>
                <a:latin typeface="Calibri"/>
                <a:cs typeface="+mn-cs"/>
              </a:rPr>
              <a:pPr rtl="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1457678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7</a:t>
            </a:r>
            <a:endParaRPr lang="en-US" dirty="0"/>
          </a:p>
        </p:txBody>
      </p:sp>
      <p:sp>
        <p:nvSpPr>
          <p:cNvPr id="3" name="Subtitle 2"/>
          <p:cNvSpPr>
            <a:spLocks noGrp="1"/>
          </p:cNvSpPr>
          <p:nvPr>
            <p:ph type="subTitle" idx="1"/>
          </p:nvPr>
        </p:nvSpPr>
        <p:spPr/>
        <p:txBody>
          <a:bodyPr/>
          <a:lstStyle/>
          <a:p>
            <a:r>
              <a:rPr lang="en-US" dirty="0" smtClean="0"/>
              <a:t>Using CASE Value expression</a:t>
            </a:r>
            <a:endParaRPr lang="en-US" dirty="0"/>
          </a:p>
        </p:txBody>
      </p:sp>
    </p:spTree>
    <p:extLst>
      <p:ext uri="{BB962C8B-B14F-4D97-AF65-F5344CB8AC3E}">
        <p14:creationId xmlns:p14="http://schemas.microsoft.com/office/powerpoint/2010/main" val="1764991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a:t>Database Structure</a:t>
            </a:r>
            <a:r>
              <a:rPr lang="ar-SA"/>
              <a:t> </a:t>
            </a:r>
            <a:endParaRPr lang="en-US"/>
          </a:p>
        </p:txBody>
      </p:sp>
      <p:sp>
        <p:nvSpPr>
          <p:cNvPr id="22531" name="Rectangle 3"/>
          <p:cNvSpPr>
            <a:spLocks noGrp="1" noChangeArrowheads="1"/>
          </p:cNvSpPr>
          <p:nvPr>
            <p:ph type="body" idx="1"/>
          </p:nvPr>
        </p:nvSpPr>
        <p:spPr/>
        <p:txBody>
          <a:bodyPr/>
          <a:lstStyle/>
          <a:p>
            <a:pPr algn="l" rtl="0"/>
            <a:r>
              <a:rPr lang="en-US"/>
              <a:t>An ORACLE database has both a physical and logical structure. By separating physical and logical database structure, the physical storage of data can be managed without affecting the access to logical storage structures.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en-US"/>
          </a:p>
        </p:txBody>
      </p:sp>
      <p:sp>
        <p:nvSpPr>
          <p:cNvPr id="3075" name="Rectangle 3"/>
          <p:cNvSpPr>
            <a:spLocks noGrp="1" noChangeArrowheads="1"/>
          </p:cNvSpPr>
          <p:nvPr>
            <p:ph type="body" idx="1"/>
          </p:nvPr>
        </p:nvSpPr>
        <p:spPr/>
        <p:txBody>
          <a:bodyPr/>
          <a:lstStyle/>
          <a:p>
            <a:endParaRPr lang="en-US"/>
          </a:p>
        </p:txBody>
      </p:sp>
      <p:sp>
        <p:nvSpPr>
          <p:cNvPr id="3076" name="Rectangle 4"/>
          <p:cNvSpPr>
            <a:spLocks noChangeArrowheads="1"/>
          </p:cNvSpPr>
          <p:nvPr/>
        </p:nvSpPr>
        <p:spPr bwMode="auto">
          <a:xfrm>
            <a:off x="3419475" y="1844675"/>
            <a:ext cx="2592388" cy="1008063"/>
          </a:xfrm>
          <a:prstGeom prst="rect">
            <a:avLst/>
          </a:prstGeom>
          <a:gradFill rotWithShape="1">
            <a:gsLst>
              <a:gs pos="0">
                <a:srgbClr val="CCFFFF"/>
              </a:gs>
              <a:gs pos="100000">
                <a:srgbClr val="CCFFFF">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3077" name="Line 5"/>
          <p:cNvSpPr>
            <a:spLocks noChangeShapeType="1"/>
          </p:cNvSpPr>
          <p:nvPr/>
        </p:nvSpPr>
        <p:spPr bwMode="auto">
          <a:xfrm>
            <a:off x="4716463" y="2852738"/>
            <a:ext cx="1223962" cy="863600"/>
          </a:xfrm>
          <a:prstGeom prst="line">
            <a:avLst/>
          </a:prstGeom>
          <a:noFill/>
          <a:ln w="9525">
            <a:solidFill>
              <a:schemeClr val="tx1"/>
            </a:solidFill>
            <a:round/>
            <a:headEnd/>
            <a:tailEnd type="triangle" w="med" len="med"/>
          </a:ln>
          <a:effectLst/>
        </p:spPr>
        <p:txBody>
          <a:bodyPr/>
          <a:lstStyle/>
          <a:p>
            <a:endParaRPr lang="en-US"/>
          </a:p>
        </p:txBody>
      </p:sp>
      <p:sp>
        <p:nvSpPr>
          <p:cNvPr id="3078" name="Line 6"/>
          <p:cNvSpPr>
            <a:spLocks noChangeShapeType="1"/>
          </p:cNvSpPr>
          <p:nvPr/>
        </p:nvSpPr>
        <p:spPr bwMode="auto">
          <a:xfrm flipH="1">
            <a:off x="3708400" y="2852738"/>
            <a:ext cx="935038" cy="863600"/>
          </a:xfrm>
          <a:prstGeom prst="line">
            <a:avLst/>
          </a:prstGeom>
          <a:noFill/>
          <a:ln w="9525">
            <a:solidFill>
              <a:schemeClr val="tx1"/>
            </a:solidFill>
            <a:round/>
            <a:headEnd/>
            <a:tailEnd type="triangle" w="med" len="med"/>
          </a:ln>
          <a:effectLst/>
        </p:spPr>
        <p:txBody>
          <a:bodyPr/>
          <a:lstStyle/>
          <a:p>
            <a:endParaRPr lang="en-US"/>
          </a:p>
        </p:txBody>
      </p:sp>
      <p:sp>
        <p:nvSpPr>
          <p:cNvPr id="3079" name="Rectangle 7"/>
          <p:cNvSpPr>
            <a:spLocks noChangeArrowheads="1"/>
          </p:cNvSpPr>
          <p:nvPr/>
        </p:nvSpPr>
        <p:spPr bwMode="auto">
          <a:xfrm>
            <a:off x="5580063" y="3860800"/>
            <a:ext cx="1655762" cy="936625"/>
          </a:xfrm>
          <a:prstGeom prst="rect">
            <a:avLst/>
          </a:prstGeom>
          <a:gradFill rotWithShape="1">
            <a:gsLst>
              <a:gs pos="0">
                <a:srgbClr val="CCFFFF"/>
              </a:gs>
              <a:gs pos="100000">
                <a:srgbClr val="CCFFFF">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3080" name="Rectangle 8"/>
          <p:cNvSpPr>
            <a:spLocks noChangeArrowheads="1"/>
          </p:cNvSpPr>
          <p:nvPr/>
        </p:nvSpPr>
        <p:spPr bwMode="auto">
          <a:xfrm>
            <a:off x="2268538" y="3860800"/>
            <a:ext cx="1655762" cy="936625"/>
          </a:xfrm>
          <a:prstGeom prst="rect">
            <a:avLst/>
          </a:prstGeom>
          <a:gradFill rotWithShape="1">
            <a:gsLst>
              <a:gs pos="0">
                <a:srgbClr val="CCFFFF"/>
              </a:gs>
              <a:gs pos="100000">
                <a:srgbClr val="CCFFFF">
                  <a:gamma/>
                  <a:shade val="46275"/>
                  <a:invGamma/>
                </a:srgbClr>
              </a:gs>
            </a:gsLst>
            <a:lin ang="5400000" scaled="1"/>
          </a:gradFill>
          <a:ln w="9525">
            <a:solidFill>
              <a:schemeClr val="tx1"/>
            </a:solidFill>
            <a:miter lim="800000"/>
            <a:headEnd/>
            <a:tailEnd/>
          </a:ln>
          <a:effectLst/>
        </p:spPr>
        <p:txBody>
          <a:bodyPr wrap="none" anchor="ctr"/>
          <a:lstStyle/>
          <a:p>
            <a:endParaRPr lang="en-US"/>
          </a:p>
        </p:txBody>
      </p:sp>
      <p:sp>
        <p:nvSpPr>
          <p:cNvPr id="3081" name="Text Box 9"/>
          <p:cNvSpPr txBox="1">
            <a:spLocks noChangeArrowheads="1"/>
          </p:cNvSpPr>
          <p:nvPr/>
        </p:nvSpPr>
        <p:spPr bwMode="auto">
          <a:xfrm>
            <a:off x="3995738" y="1989138"/>
            <a:ext cx="1439862" cy="1114425"/>
          </a:xfrm>
          <a:prstGeom prst="rect">
            <a:avLst/>
          </a:prstGeom>
          <a:noFill/>
          <a:ln w="9525">
            <a:noFill/>
            <a:miter lim="800000"/>
            <a:headEnd/>
            <a:tailEnd/>
          </a:ln>
          <a:effectLst/>
        </p:spPr>
        <p:txBody>
          <a:bodyPr>
            <a:spAutoFit/>
          </a:bodyPr>
          <a:lstStyle/>
          <a:p>
            <a:pPr algn="ctr">
              <a:spcBef>
                <a:spcPct val="50000"/>
              </a:spcBef>
            </a:pPr>
            <a:r>
              <a:rPr lang="en-US" sz="2000" b="1">
                <a:effectLst>
                  <a:outerShdw blurRad="38100" dist="38100" dir="2700000" algn="tl">
                    <a:srgbClr val="C0C0C0"/>
                  </a:outerShdw>
                </a:effectLst>
              </a:rPr>
              <a:t>Database structures</a:t>
            </a:r>
          </a:p>
          <a:p>
            <a:pPr>
              <a:spcBef>
                <a:spcPct val="50000"/>
              </a:spcBef>
            </a:pPr>
            <a:endParaRPr lang="en-US"/>
          </a:p>
        </p:txBody>
      </p:sp>
      <p:sp>
        <p:nvSpPr>
          <p:cNvPr id="3082" name="Text Box 10"/>
          <p:cNvSpPr txBox="1">
            <a:spLocks noChangeArrowheads="1"/>
          </p:cNvSpPr>
          <p:nvPr/>
        </p:nvSpPr>
        <p:spPr bwMode="auto">
          <a:xfrm>
            <a:off x="2484438" y="4149725"/>
            <a:ext cx="1152525" cy="366713"/>
          </a:xfrm>
          <a:prstGeom prst="rect">
            <a:avLst/>
          </a:prstGeom>
          <a:noFill/>
          <a:ln w="9525">
            <a:noFill/>
            <a:miter lim="800000"/>
            <a:headEnd/>
            <a:tailEnd/>
          </a:ln>
          <a:effectLst/>
        </p:spPr>
        <p:txBody>
          <a:bodyPr>
            <a:spAutoFit/>
          </a:bodyPr>
          <a:lstStyle/>
          <a:p>
            <a:pPr algn="ctr">
              <a:spcBef>
                <a:spcPct val="50000"/>
              </a:spcBef>
            </a:pPr>
            <a:r>
              <a:rPr lang="en-US" b="1"/>
              <a:t>Logical</a:t>
            </a:r>
          </a:p>
        </p:txBody>
      </p:sp>
      <p:sp>
        <p:nvSpPr>
          <p:cNvPr id="3083" name="Text Box 11"/>
          <p:cNvSpPr txBox="1">
            <a:spLocks noChangeArrowheads="1"/>
          </p:cNvSpPr>
          <p:nvPr/>
        </p:nvSpPr>
        <p:spPr bwMode="auto">
          <a:xfrm>
            <a:off x="5867400" y="4149725"/>
            <a:ext cx="1152525" cy="366713"/>
          </a:xfrm>
          <a:prstGeom prst="rect">
            <a:avLst/>
          </a:prstGeom>
          <a:noFill/>
          <a:ln w="9525">
            <a:noFill/>
            <a:miter lim="800000"/>
            <a:headEnd/>
            <a:tailEnd/>
          </a:ln>
          <a:effectLst/>
        </p:spPr>
        <p:txBody>
          <a:bodyPr>
            <a:spAutoFit/>
          </a:bodyPr>
          <a:lstStyle/>
          <a:p>
            <a:pPr algn="ctr">
              <a:spcBef>
                <a:spcPct val="50000"/>
              </a:spcBef>
            </a:pPr>
            <a:r>
              <a:rPr lang="en-US" b="1"/>
              <a:t>Physical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Logical Database Structure</a:t>
            </a:r>
          </a:p>
        </p:txBody>
      </p:sp>
      <p:sp>
        <p:nvSpPr>
          <p:cNvPr id="4099" name="Rectangle 3"/>
          <p:cNvSpPr>
            <a:spLocks noGrp="1" noChangeArrowheads="1"/>
          </p:cNvSpPr>
          <p:nvPr>
            <p:ph type="body" idx="1"/>
          </p:nvPr>
        </p:nvSpPr>
        <p:spPr/>
        <p:txBody>
          <a:bodyPr/>
          <a:lstStyle/>
          <a:p>
            <a:pPr marL="609600" indent="-609600" algn="l" rtl="0">
              <a:lnSpc>
                <a:spcPct val="90000"/>
              </a:lnSpc>
              <a:buFontTx/>
              <a:buAutoNum type="arabicPeriod"/>
            </a:pPr>
            <a:r>
              <a:rPr lang="en-US" sz="2400" dirty="0" err="1"/>
              <a:t>Tablespace</a:t>
            </a:r>
            <a:r>
              <a:rPr lang="en-US" sz="2400" dirty="0"/>
              <a:t> - stores related database objects</a:t>
            </a:r>
          </a:p>
          <a:p>
            <a:pPr marL="609600" indent="-609600" algn="l" rtl="0">
              <a:lnSpc>
                <a:spcPct val="90000"/>
              </a:lnSpc>
              <a:buFontTx/>
              <a:buAutoNum type="arabicPeriod"/>
            </a:pPr>
            <a:r>
              <a:rPr lang="en-US" sz="2400" dirty="0"/>
              <a:t>Segments - stores an individual database object, such as a table or an index</a:t>
            </a:r>
          </a:p>
          <a:p>
            <a:pPr marL="609600" indent="-609600" algn="l" rtl="0">
              <a:lnSpc>
                <a:spcPct val="90000"/>
              </a:lnSpc>
              <a:buFontTx/>
              <a:buAutoNum type="arabicPeriod"/>
            </a:pPr>
            <a:r>
              <a:rPr lang="en-US" sz="2400" dirty="0"/>
              <a:t>Extent - a contiguous unit of storage space within a segment</a:t>
            </a:r>
          </a:p>
          <a:p>
            <a:pPr marL="609600" indent="-609600" algn="l" rtl="0">
              <a:lnSpc>
                <a:spcPct val="90000"/>
              </a:lnSpc>
              <a:buFontTx/>
              <a:buAutoNum type="arabicPeriod"/>
            </a:pPr>
            <a:r>
              <a:rPr lang="en-US" sz="2400" dirty="0"/>
              <a:t>Data Block - smallest storage unit that the database can address. Extents consist of data blocks</a:t>
            </a:r>
          </a:p>
          <a:p>
            <a:pPr marL="609600" indent="-609600" algn="l" rtl="0">
              <a:lnSpc>
                <a:spcPct val="90000"/>
              </a:lnSpc>
              <a:buFontTx/>
              <a:buAutoNum type="arabicPeriod"/>
            </a:pPr>
            <a:endParaRPr lang="en-US" sz="2400" dirty="0"/>
          </a:p>
          <a:p>
            <a:pPr marL="609600" indent="-609600" algn="l" rtl="0">
              <a:lnSpc>
                <a:spcPct val="90000"/>
              </a:lnSpc>
              <a:buFontTx/>
              <a:buAutoNum type="arabicPeriod"/>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Logical Database Structure</a:t>
            </a:r>
          </a:p>
        </p:txBody>
      </p:sp>
      <p:sp>
        <p:nvSpPr>
          <p:cNvPr id="8196" name="Oval 4"/>
          <p:cNvSpPr>
            <a:spLocks noChangeArrowheads="1"/>
          </p:cNvSpPr>
          <p:nvPr/>
        </p:nvSpPr>
        <p:spPr bwMode="auto">
          <a:xfrm>
            <a:off x="2700338" y="3789363"/>
            <a:ext cx="719137" cy="215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197" name="Oval 5"/>
          <p:cNvSpPr>
            <a:spLocks noChangeArrowheads="1"/>
          </p:cNvSpPr>
          <p:nvPr/>
        </p:nvSpPr>
        <p:spPr bwMode="auto">
          <a:xfrm>
            <a:off x="3563938" y="3860800"/>
            <a:ext cx="719137" cy="2159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8198" name="Oval 6"/>
          <p:cNvSpPr>
            <a:spLocks noChangeArrowheads="1"/>
          </p:cNvSpPr>
          <p:nvPr/>
        </p:nvSpPr>
        <p:spPr bwMode="auto">
          <a:xfrm>
            <a:off x="2411413" y="2781300"/>
            <a:ext cx="2305050" cy="1584325"/>
          </a:xfrm>
          <a:prstGeom prst="ellipse">
            <a:avLst/>
          </a:prstGeom>
          <a:noFill/>
          <a:ln w="9525">
            <a:solidFill>
              <a:schemeClr val="tx1"/>
            </a:solidFill>
            <a:round/>
            <a:headEnd/>
            <a:tailEnd/>
          </a:ln>
          <a:effectLst/>
        </p:spPr>
        <p:txBody>
          <a:bodyPr wrap="none" anchor="ctr"/>
          <a:lstStyle/>
          <a:p>
            <a:endParaRPr lang="en-US"/>
          </a:p>
        </p:txBody>
      </p:sp>
      <p:sp>
        <p:nvSpPr>
          <p:cNvPr id="8199" name="Oval 7"/>
          <p:cNvSpPr>
            <a:spLocks noChangeArrowheads="1"/>
          </p:cNvSpPr>
          <p:nvPr/>
        </p:nvSpPr>
        <p:spPr bwMode="auto">
          <a:xfrm>
            <a:off x="4859338" y="2781300"/>
            <a:ext cx="2305050" cy="1584325"/>
          </a:xfrm>
          <a:prstGeom prst="ellipse">
            <a:avLst/>
          </a:prstGeom>
          <a:noFill/>
          <a:ln w="9525">
            <a:solidFill>
              <a:schemeClr val="tx1"/>
            </a:solidFill>
            <a:round/>
            <a:headEnd/>
            <a:tailEnd/>
          </a:ln>
          <a:effectLst/>
        </p:spPr>
        <p:txBody>
          <a:bodyPr wrap="none" anchor="ctr"/>
          <a:lstStyle/>
          <a:p>
            <a:endParaRPr lang="en-US"/>
          </a:p>
        </p:txBody>
      </p:sp>
      <p:sp>
        <p:nvSpPr>
          <p:cNvPr id="8200" name="Oval 8"/>
          <p:cNvSpPr>
            <a:spLocks noChangeArrowheads="1"/>
          </p:cNvSpPr>
          <p:nvPr/>
        </p:nvSpPr>
        <p:spPr bwMode="auto">
          <a:xfrm>
            <a:off x="1619250" y="1773238"/>
            <a:ext cx="6913563" cy="3671887"/>
          </a:xfrm>
          <a:prstGeom prst="ellipse">
            <a:avLst/>
          </a:prstGeom>
          <a:noFill/>
          <a:ln w="9525">
            <a:solidFill>
              <a:schemeClr val="tx1"/>
            </a:solidFill>
            <a:round/>
            <a:headEnd/>
            <a:tailEnd/>
          </a:ln>
          <a:effectLst/>
        </p:spPr>
        <p:txBody>
          <a:bodyPr wrap="none" anchor="ctr"/>
          <a:lstStyle/>
          <a:p>
            <a:endParaRPr lang="en-US"/>
          </a:p>
        </p:txBody>
      </p:sp>
      <p:sp>
        <p:nvSpPr>
          <p:cNvPr id="8201" name="Line 9"/>
          <p:cNvSpPr>
            <a:spLocks noChangeShapeType="1"/>
          </p:cNvSpPr>
          <p:nvPr/>
        </p:nvSpPr>
        <p:spPr bwMode="auto">
          <a:xfrm flipH="1">
            <a:off x="2051050" y="4005263"/>
            <a:ext cx="865188" cy="1584325"/>
          </a:xfrm>
          <a:prstGeom prst="line">
            <a:avLst/>
          </a:prstGeom>
          <a:noFill/>
          <a:ln w="9525">
            <a:solidFill>
              <a:schemeClr val="tx1"/>
            </a:solidFill>
            <a:round/>
            <a:headEnd/>
            <a:tailEnd type="triangle" w="med" len="med"/>
          </a:ln>
          <a:effectLst/>
        </p:spPr>
        <p:txBody>
          <a:bodyPr/>
          <a:lstStyle/>
          <a:p>
            <a:endParaRPr lang="en-US"/>
          </a:p>
        </p:txBody>
      </p:sp>
      <p:sp>
        <p:nvSpPr>
          <p:cNvPr id="8202" name="Line 10"/>
          <p:cNvSpPr>
            <a:spLocks noChangeShapeType="1"/>
          </p:cNvSpPr>
          <p:nvPr/>
        </p:nvSpPr>
        <p:spPr bwMode="auto">
          <a:xfrm flipH="1">
            <a:off x="2124075" y="4076700"/>
            <a:ext cx="1584325" cy="1439863"/>
          </a:xfrm>
          <a:prstGeom prst="line">
            <a:avLst/>
          </a:prstGeom>
          <a:noFill/>
          <a:ln w="9525">
            <a:solidFill>
              <a:schemeClr val="tx1"/>
            </a:solidFill>
            <a:round/>
            <a:headEnd/>
            <a:tailEnd type="triangle" w="med" len="med"/>
          </a:ln>
          <a:effectLst/>
        </p:spPr>
        <p:txBody>
          <a:bodyPr/>
          <a:lstStyle/>
          <a:p>
            <a:endParaRPr lang="en-US"/>
          </a:p>
        </p:txBody>
      </p:sp>
      <p:sp>
        <p:nvSpPr>
          <p:cNvPr id="8203" name="Text Box 11"/>
          <p:cNvSpPr txBox="1">
            <a:spLocks noChangeArrowheads="1"/>
          </p:cNvSpPr>
          <p:nvPr/>
        </p:nvSpPr>
        <p:spPr bwMode="auto">
          <a:xfrm>
            <a:off x="4067175" y="2060575"/>
            <a:ext cx="1944688" cy="366713"/>
          </a:xfrm>
          <a:prstGeom prst="rect">
            <a:avLst/>
          </a:prstGeom>
          <a:noFill/>
          <a:ln w="9525">
            <a:noFill/>
            <a:miter lim="800000"/>
            <a:headEnd/>
            <a:tailEnd/>
          </a:ln>
          <a:effectLst/>
        </p:spPr>
        <p:txBody>
          <a:bodyPr>
            <a:spAutoFit/>
          </a:bodyPr>
          <a:lstStyle/>
          <a:p>
            <a:pPr algn="ctr">
              <a:spcBef>
                <a:spcPct val="50000"/>
              </a:spcBef>
            </a:pPr>
            <a:r>
              <a:rPr lang="en-US" b="1"/>
              <a:t>Segments</a:t>
            </a:r>
          </a:p>
        </p:txBody>
      </p:sp>
      <p:sp>
        <p:nvSpPr>
          <p:cNvPr id="8206" name="Text Box 14"/>
          <p:cNvSpPr txBox="1">
            <a:spLocks noChangeArrowheads="1"/>
          </p:cNvSpPr>
          <p:nvPr/>
        </p:nvSpPr>
        <p:spPr bwMode="auto">
          <a:xfrm>
            <a:off x="899592" y="5589240"/>
            <a:ext cx="1871662" cy="366713"/>
          </a:xfrm>
          <a:prstGeom prst="rect">
            <a:avLst/>
          </a:prstGeom>
          <a:noFill/>
          <a:ln w="9525">
            <a:noFill/>
            <a:miter lim="800000"/>
            <a:headEnd/>
            <a:tailEnd/>
          </a:ln>
          <a:effectLst/>
        </p:spPr>
        <p:txBody>
          <a:bodyPr>
            <a:spAutoFit/>
          </a:bodyPr>
          <a:lstStyle/>
          <a:p>
            <a:pPr algn="ctr">
              <a:spcBef>
                <a:spcPct val="50000"/>
              </a:spcBef>
            </a:pPr>
            <a:r>
              <a:rPr lang="en-US" b="1" dirty="0"/>
              <a:t>Data blocks</a:t>
            </a:r>
          </a:p>
        </p:txBody>
      </p:sp>
      <p:sp>
        <p:nvSpPr>
          <p:cNvPr id="8209" name="Text Box 17"/>
          <p:cNvSpPr txBox="1">
            <a:spLocks noChangeArrowheads="1"/>
          </p:cNvSpPr>
          <p:nvPr/>
        </p:nvSpPr>
        <p:spPr bwMode="auto">
          <a:xfrm>
            <a:off x="2771775" y="3213100"/>
            <a:ext cx="1728788" cy="396875"/>
          </a:xfrm>
          <a:prstGeom prst="rect">
            <a:avLst/>
          </a:prstGeom>
          <a:noFill/>
          <a:ln w="9525">
            <a:noFill/>
            <a:miter lim="800000"/>
            <a:headEnd/>
            <a:tailEnd/>
          </a:ln>
          <a:effectLst/>
        </p:spPr>
        <p:txBody>
          <a:bodyPr>
            <a:spAutoFit/>
          </a:bodyPr>
          <a:lstStyle/>
          <a:p>
            <a:pPr algn="ctr">
              <a:spcBef>
                <a:spcPct val="50000"/>
              </a:spcBef>
            </a:pPr>
            <a:r>
              <a:rPr lang="en-US" sz="2000" b="1"/>
              <a:t>Extents</a:t>
            </a:r>
          </a:p>
        </p:txBody>
      </p:sp>
      <p:sp>
        <p:nvSpPr>
          <p:cNvPr id="8210" name="Text Box 18"/>
          <p:cNvSpPr txBox="1">
            <a:spLocks noChangeArrowheads="1"/>
          </p:cNvSpPr>
          <p:nvPr/>
        </p:nvSpPr>
        <p:spPr bwMode="auto">
          <a:xfrm>
            <a:off x="5076825" y="3213100"/>
            <a:ext cx="1728788" cy="396875"/>
          </a:xfrm>
          <a:prstGeom prst="rect">
            <a:avLst/>
          </a:prstGeom>
          <a:noFill/>
          <a:ln w="9525">
            <a:noFill/>
            <a:miter lim="800000"/>
            <a:headEnd/>
            <a:tailEnd/>
          </a:ln>
          <a:effectLst/>
        </p:spPr>
        <p:txBody>
          <a:bodyPr>
            <a:spAutoFit/>
          </a:bodyPr>
          <a:lstStyle/>
          <a:p>
            <a:pPr algn="ctr">
              <a:spcBef>
                <a:spcPct val="50000"/>
              </a:spcBef>
            </a:pPr>
            <a:r>
              <a:rPr lang="en-US" sz="2000" b="1"/>
              <a:t>Extents</a:t>
            </a:r>
          </a:p>
        </p:txBody>
      </p:sp>
      <p:sp>
        <p:nvSpPr>
          <p:cNvPr id="8211" name="Oval 19"/>
          <p:cNvSpPr>
            <a:spLocks noChangeArrowheads="1"/>
          </p:cNvSpPr>
          <p:nvPr/>
        </p:nvSpPr>
        <p:spPr bwMode="auto">
          <a:xfrm>
            <a:off x="827584" y="1341338"/>
            <a:ext cx="8172450" cy="4679950"/>
          </a:xfrm>
          <a:prstGeom prst="ellipse">
            <a:avLst/>
          </a:prstGeom>
          <a:noFill/>
          <a:ln w="9525">
            <a:solidFill>
              <a:schemeClr val="tx1"/>
            </a:solidFill>
            <a:round/>
            <a:headEnd/>
            <a:tailEnd/>
          </a:ln>
          <a:effectLst/>
        </p:spPr>
        <p:txBody>
          <a:bodyPr wrap="none" anchor="ctr"/>
          <a:lstStyle/>
          <a:p>
            <a:endParaRPr lang="en-US"/>
          </a:p>
        </p:txBody>
      </p:sp>
      <p:sp>
        <p:nvSpPr>
          <p:cNvPr id="8212" name="Text Box 20"/>
          <p:cNvSpPr txBox="1">
            <a:spLocks noChangeArrowheads="1"/>
          </p:cNvSpPr>
          <p:nvPr/>
        </p:nvSpPr>
        <p:spPr bwMode="auto">
          <a:xfrm>
            <a:off x="4067175" y="1341438"/>
            <a:ext cx="1944688" cy="366712"/>
          </a:xfrm>
          <a:prstGeom prst="rect">
            <a:avLst/>
          </a:prstGeom>
          <a:noFill/>
          <a:ln w="9525">
            <a:noFill/>
            <a:miter lim="800000"/>
            <a:headEnd/>
            <a:tailEnd/>
          </a:ln>
          <a:effectLst/>
        </p:spPr>
        <p:txBody>
          <a:bodyPr>
            <a:spAutoFit/>
          </a:bodyPr>
          <a:lstStyle/>
          <a:p>
            <a:pPr algn="ctr">
              <a:spcBef>
                <a:spcPct val="50000"/>
              </a:spcBef>
            </a:pPr>
            <a:r>
              <a:rPr lang="en-US" b="1"/>
              <a:t>Tablespace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Table space</a:t>
            </a:r>
          </a:p>
        </p:txBody>
      </p:sp>
      <p:sp>
        <p:nvSpPr>
          <p:cNvPr id="5123" name="Rectangle 3"/>
          <p:cNvSpPr>
            <a:spLocks noGrp="1" noChangeArrowheads="1"/>
          </p:cNvSpPr>
          <p:nvPr>
            <p:ph type="body" idx="1"/>
          </p:nvPr>
        </p:nvSpPr>
        <p:spPr>
          <a:xfrm>
            <a:off x="468313" y="1844675"/>
            <a:ext cx="8229600" cy="4525963"/>
          </a:xfrm>
        </p:spPr>
        <p:txBody>
          <a:bodyPr/>
          <a:lstStyle/>
          <a:p>
            <a:pPr algn="l" rtl="0"/>
            <a:r>
              <a:rPr lang="en-US"/>
              <a:t>Each Database is logically divided into one or more table spaces </a:t>
            </a:r>
          </a:p>
          <a:p>
            <a:pPr algn="l" rtl="0"/>
            <a:r>
              <a:rPr lang="en-US"/>
              <a:t>Table space can be online (accessible) {default}  or offline (Not accessible</a:t>
            </a:r>
            <a:r>
              <a:rPr lang="ar-SA"/>
              <a:t>(</a:t>
            </a:r>
            <a:endParaRPr lang="en-US"/>
          </a:p>
          <a:p>
            <a:pPr algn="l" rtl="0"/>
            <a:r>
              <a:rPr lang="en-US"/>
              <a:t>You can create a new tablespace to increase the size of a database</a:t>
            </a:r>
            <a:endParaRPr lang="ar-SA"/>
          </a:p>
          <a:p>
            <a:pPr algn="l" rtl="0"/>
            <a:r>
              <a:rPr lang="en-US"/>
              <a:t>The database Administrator can bring any tablespace in an oracle online or offline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000" b="1"/>
              <a:t>Database, Tablespaces, and data files</a:t>
            </a:r>
            <a:r>
              <a:rPr lang="ar-SA" sz="4000"/>
              <a:t> </a:t>
            </a:r>
            <a:endParaRPr lang="en-US" sz="4000"/>
          </a:p>
        </p:txBody>
      </p:sp>
      <p:sp>
        <p:nvSpPr>
          <p:cNvPr id="29699" name="Rectangle 3"/>
          <p:cNvSpPr>
            <a:spLocks noGrp="1" noChangeArrowheads="1"/>
          </p:cNvSpPr>
          <p:nvPr>
            <p:ph type="body" idx="1"/>
          </p:nvPr>
        </p:nvSpPr>
        <p:spPr/>
        <p:txBody>
          <a:bodyPr/>
          <a:lstStyle/>
          <a:p>
            <a:pPr marL="533400" indent="-533400" algn="l" rtl="0"/>
            <a:r>
              <a:rPr lang="en-US" sz="3600" dirty="0"/>
              <a:t>Oracle stores data logically in </a:t>
            </a:r>
            <a:r>
              <a:rPr lang="en-US" sz="3600" b="1" dirty="0" err="1"/>
              <a:t>tablespaces</a:t>
            </a:r>
            <a:r>
              <a:rPr lang="en-US" sz="3600" dirty="0"/>
              <a:t> and physically in </a:t>
            </a:r>
            <a:r>
              <a:rPr lang="en-US" sz="3600" b="1" dirty="0" err="1"/>
              <a:t>datafiles</a:t>
            </a:r>
            <a:r>
              <a:rPr lang="en-US" sz="3600" dirty="0"/>
              <a:t> associated with the corresponding </a:t>
            </a:r>
            <a:r>
              <a:rPr lang="en-US" sz="3600" dirty="0" err="1"/>
              <a:t>tablespace</a:t>
            </a:r>
            <a:r>
              <a:rPr lang="en-US" sz="36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n-US"/>
          </a:p>
        </p:txBody>
      </p:sp>
      <p:sp>
        <p:nvSpPr>
          <p:cNvPr id="31747" name="Rectangle 3"/>
          <p:cNvSpPr>
            <a:spLocks noGrp="1" noChangeArrowheads="1"/>
          </p:cNvSpPr>
          <p:nvPr>
            <p:ph type="body" idx="1"/>
          </p:nvPr>
        </p:nvSpPr>
        <p:spPr/>
        <p:txBody>
          <a:bodyPr/>
          <a:lstStyle/>
          <a:p>
            <a:pPr algn="ctr">
              <a:buFontTx/>
              <a:buNone/>
            </a:pPr>
            <a:endParaRPr lang="en-US"/>
          </a:p>
        </p:txBody>
      </p:sp>
      <p:pic>
        <p:nvPicPr>
          <p:cNvPr id="31748" name="Picture 4" descr="cncpt037"/>
          <p:cNvPicPr>
            <a:picLocks noChangeAspect="1" noChangeArrowheads="1"/>
          </p:cNvPicPr>
          <p:nvPr/>
        </p:nvPicPr>
        <p:blipFill>
          <a:blip r:embed="rId2" cstate="print"/>
          <a:srcRect/>
          <a:stretch>
            <a:fillRect/>
          </a:stretch>
        </p:blipFill>
        <p:spPr bwMode="auto">
          <a:xfrm>
            <a:off x="468313" y="333375"/>
            <a:ext cx="8207375" cy="57594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4000" b="1"/>
              <a:t>Database, Tablespaces, and data files</a:t>
            </a:r>
            <a:r>
              <a:rPr lang="ar-SA" sz="4000"/>
              <a:t> </a:t>
            </a:r>
            <a:endParaRPr lang="en-US" sz="4000"/>
          </a:p>
        </p:txBody>
      </p:sp>
      <p:sp>
        <p:nvSpPr>
          <p:cNvPr id="24579" name="Rectangle 3"/>
          <p:cNvSpPr>
            <a:spLocks noGrp="1" noChangeArrowheads="1"/>
          </p:cNvSpPr>
          <p:nvPr>
            <p:ph type="body" idx="1"/>
          </p:nvPr>
        </p:nvSpPr>
        <p:spPr/>
        <p:txBody>
          <a:bodyPr/>
          <a:lstStyle/>
          <a:p>
            <a:pPr marL="533400" indent="-533400" algn="l" rtl="0">
              <a:lnSpc>
                <a:spcPct val="90000"/>
              </a:lnSpc>
            </a:pPr>
            <a:r>
              <a:rPr lang="en-US" sz="2800" dirty="0"/>
              <a:t>The relationship among databases, </a:t>
            </a:r>
            <a:r>
              <a:rPr lang="en-US" sz="2800" dirty="0" err="1"/>
              <a:t>tablespaces</a:t>
            </a:r>
            <a:r>
              <a:rPr lang="en-US" sz="2800" dirty="0"/>
              <a:t>, and data files :</a:t>
            </a:r>
          </a:p>
          <a:p>
            <a:pPr marL="914400" lvl="1" indent="-457200" algn="l" rtl="0">
              <a:lnSpc>
                <a:spcPct val="90000"/>
              </a:lnSpc>
              <a:buFontTx/>
              <a:buNone/>
            </a:pPr>
            <a:r>
              <a:rPr lang="en-US" sz="2400" dirty="0"/>
              <a:t>     1. Each database is logically divided into one or more </a:t>
            </a:r>
            <a:r>
              <a:rPr lang="en-US" sz="2400" dirty="0" err="1"/>
              <a:t>tablespaces</a:t>
            </a:r>
            <a:r>
              <a:rPr lang="en-US" sz="2400" dirty="0"/>
              <a:t>. </a:t>
            </a:r>
            <a:br>
              <a:rPr lang="en-US" sz="2400" dirty="0"/>
            </a:br>
            <a:r>
              <a:rPr lang="en-US" sz="2400" dirty="0"/>
              <a:t>2. </a:t>
            </a:r>
            <a:r>
              <a:rPr lang="en-US" sz="2400" dirty="0" smtClean="0"/>
              <a:t>One or more data files are explicitly created for each </a:t>
            </a:r>
            <a:r>
              <a:rPr lang="en-US" sz="2400" dirty="0" err="1" smtClean="0"/>
              <a:t>tablespace</a:t>
            </a:r>
            <a:r>
              <a:rPr lang="en-US" sz="2400" dirty="0" smtClean="0"/>
              <a:t> to physically </a:t>
            </a:r>
            <a:r>
              <a:rPr lang="en-US" sz="2400" dirty="0"/>
              <a:t>store the data of all logical structures in a </a:t>
            </a:r>
            <a:r>
              <a:rPr lang="en-US" sz="2400" dirty="0" err="1"/>
              <a:t>tablespace</a:t>
            </a:r>
            <a:r>
              <a:rPr lang="en-US" sz="2400" dirty="0"/>
              <a:t>. </a:t>
            </a:r>
            <a:br>
              <a:rPr lang="en-US" sz="2400" dirty="0"/>
            </a:br>
            <a:r>
              <a:rPr lang="en-US" sz="2400" dirty="0"/>
              <a:t>3. The combined size of a </a:t>
            </a:r>
            <a:r>
              <a:rPr lang="en-US" sz="2400" dirty="0" err="1"/>
              <a:t>tablespace's</a:t>
            </a:r>
            <a:r>
              <a:rPr lang="en-US" sz="2400" dirty="0"/>
              <a:t> data files in the total storage capacity of the </a:t>
            </a:r>
            <a:r>
              <a:rPr lang="en-US" sz="2400" dirty="0" err="1"/>
              <a:t>tablespace</a:t>
            </a:r>
            <a:r>
              <a:rPr lang="en-US" sz="2400" dirty="0"/>
              <a:t>.</a:t>
            </a:r>
            <a:br>
              <a:rPr lang="en-US" sz="2400" dirty="0"/>
            </a:br>
            <a:r>
              <a:rPr lang="en-US" sz="2400" dirty="0"/>
              <a:t>4. The combined storage capacity of a database's </a:t>
            </a:r>
            <a:r>
              <a:rPr lang="en-US" sz="2400" dirty="0" err="1"/>
              <a:t>tablespaces</a:t>
            </a:r>
            <a:r>
              <a:rPr lang="en-US" sz="2400" dirty="0"/>
              <a:t> is the total storage capacity of the database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4000"/>
              <a:t>Allocate More Space for a Database</a:t>
            </a:r>
            <a:r>
              <a:rPr lang="ar-SA" sz="4000"/>
              <a:t> </a:t>
            </a:r>
            <a:endParaRPr lang="en-US" sz="4000"/>
          </a:p>
        </p:txBody>
      </p:sp>
      <p:sp>
        <p:nvSpPr>
          <p:cNvPr id="32771" name="Rectangle 3"/>
          <p:cNvSpPr>
            <a:spLocks noGrp="1" noChangeArrowheads="1"/>
          </p:cNvSpPr>
          <p:nvPr>
            <p:ph type="body" idx="1"/>
          </p:nvPr>
        </p:nvSpPr>
        <p:spPr/>
        <p:txBody>
          <a:bodyPr/>
          <a:lstStyle/>
          <a:p>
            <a:pPr algn="l" rtl="0">
              <a:lnSpc>
                <a:spcPct val="90000"/>
              </a:lnSpc>
            </a:pPr>
            <a:r>
              <a:rPr lang="en-US" sz="2800" dirty="0"/>
              <a:t>The size of a </a:t>
            </a:r>
            <a:r>
              <a:rPr lang="en-US" sz="2800" dirty="0" err="1"/>
              <a:t>tablespace</a:t>
            </a:r>
            <a:r>
              <a:rPr lang="en-US" sz="2800" dirty="0"/>
              <a:t> is the size of the </a:t>
            </a:r>
            <a:r>
              <a:rPr lang="en-US" sz="2800" dirty="0" err="1"/>
              <a:t>datafiles</a:t>
            </a:r>
            <a:r>
              <a:rPr lang="en-US" sz="2800" dirty="0"/>
              <a:t> that constitute the </a:t>
            </a:r>
            <a:r>
              <a:rPr lang="en-US" sz="2800" dirty="0" err="1"/>
              <a:t>tablespace</a:t>
            </a:r>
            <a:r>
              <a:rPr lang="en-US" sz="2800" dirty="0"/>
              <a:t>. The size of a database is the collective size of the </a:t>
            </a:r>
            <a:r>
              <a:rPr lang="en-US" sz="2800" dirty="0" err="1"/>
              <a:t>tablespaces</a:t>
            </a:r>
            <a:r>
              <a:rPr lang="en-US" sz="2800" dirty="0"/>
              <a:t> that constitute the database.</a:t>
            </a:r>
          </a:p>
          <a:p>
            <a:pPr algn="l" rtl="0">
              <a:lnSpc>
                <a:spcPct val="90000"/>
              </a:lnSpc>
            </a:pPr>
            <a:r>
              <a:rPr lang="en-US" sz="2800" dirty="0"/>
              <a:t>You can enlarge a database in three ways:</a:t>
            </a:r>
          </a:p>
          <a:p>
            <a:pPr lvl="1" algn="l" rtl="0">
              <a:lnSpc>
                <a:spcPct val="90000"/>
              </a:lnSpc>
            </a:pPr>
            <a:r>
              <a:rPr lang="en-US" sz="2400" dirty="0"/>
              <a:t>Add a </a:t>
            </a:r>
            <a:r>
              <a:rPr lang="en-US" sz="2400" dirty="0" err="1"/>
              <a:t>datafile</a:t>
            </a:r>
            <a:r>
              <a:rPr lang="en-US" sz="2400" dirty="0"/>
              <a:t> to a </a:t>
            </a:r>
            <a:r>
              <a:rPr lang="en-US" sz="2400" dirty="0" err="1"/>
              <a:t>tablespace</a:t>
            </a:r>
            <a:endParaRPr lang="en-US" sz="2400" dirty="0"/>
          </a:p>
          <a:p>
            <a:pPr lvl="1" algn="l" rtl="0">
              <a:lnSpc>
                <a:spcPct val="90000"/>
              </a:lnSpc>
            </a:pPr>
            <a:r>
              <a:rPr lang="en-US" sz="2400" dirty="0"/>
              <a:t>Add a new </a:t>
            </a:r>
            <a:r>
              <a:rPr lang="en-US" sz="2400" dirty="0" err="1"/>
              <a:t>tablespace</a:t>
            </a:r>
            <a:endParaRPr lang="en-US" sz="2400" dirty="0"/>
          </a:p>
          <a:p>
            <a:pPr lvl="1" algn="l" rtl="0">
              <a:lnSpc>
                <a:spcPct val="90000"/>
              </a:lnSpc>
            </a:pPr>
            <a:r>
              <a:rPr lang="en-US" sz="2400" dirty="0"/>
              <a:t>Increase the size of a </a:t>
            </a:r>
            <a:r>
              <a:rPr lang="en-US" sz="2400" dirty="0" err="1"/>
              <a:t>datafile</a:t>
            </a:r>
            <a:endParaRPr lang="en-US" sz="2400" dirty="0"/>
          </a:p>
          <a:p>
            <a:pPr lvl="1" algn="l" rtl="0">
              <a:lnSpc>
                <a:spcPct val="90000"/>
              </a:lnSpc>
            </a:pPr>
            <a:r>
              <a:rPr lang="en-US" sz="2400" dirty="0"/>
              <a:t>When you add another </a:t>
            </a:r>
            <a:r>
              <a:rPr lang="en-US" sz="2400" dirty="0" err="1"/>
              <a:t>datafile</a:t>
            </a:r>
            <a:r>
              <a:rPr lang="en-US" sz="2400" dirty="0"/>
              <a:t> to an existing </a:t>
            </a:r>
            <a:r>
              <a:rPr lang="en-US" sz="2400" dirty="0" err="1"/>
              <a:t>tablespace</a:t>
            </a:r>
            <a:r>
              <a:rPr lang="en-US" sz="2400" dirty="0"/>
              <a:t>, you increase the amount of disk space allocated for the corresponding </a:t>
            </a:r>
            <a:r>
              <a:rPr lang="en-US" sz="2400" dirty="0" err="1"/>
              <a:t>tablespace</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endParaRPr lang="en-US"/>
          </a:p>
        </p:txBody>
      </p:sp>
      <p:sp>
        <p:nvSpPr>
          <p:cNvPr id="33795" name="Rectangle 3"/>
          <p:cNvSpPr>
            <a:spLocks noGrp="1" noChangeArrowheads="1"/>
          </p:cNvSpPr>
          <p:nvPr>
            <p:ph type="body" idx="1"/>
          </p:nvPr>
        </p:nvSpPr>
        <p:spPr/>
        <p:txBody>
          <a:bodyPr/>
          <a:lstStyle/>
          <a:p>
            <a:pPr algn="l" rtl="0">
              <a:buFontTx/>
              <a:buNone/>
            </a:pPr>
            <a:endParaRPr lang="en-US"/>
          </a:p>
        </p:txBody>
      </p:sp>
      <p:pic>
        <p:nvPicPr>
          <p:cNvPr id="33796" name="Picture 4" descr="cncpt038"/>
          <p:cNvPicPr>
            <a:picLocks noChangeAspect="1" noChangeArrowheads="1"/>
          </p:cNvPicPr>
          <p:nvPr/>
        </p:nvPicPr>
        <p:blipFill>
          <a:blip r:embed="rId2" cstate="print"/>
          <a:srcRect/>
          <a:stretch>
            <a:fillRect/>
          </a:stretch>
        </p:blipFill>
        <p:spPr bwMode="auto">
          <a:xfrm>
            <a:off x="468313" y="260350"/>
            <a:ext cx="8207375" cy="58324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Value expression</a:t>
            </a:r>
            <a:endParaRPr lang="en-US" dirty="0"/>
          </a:p>
        </p:txBody>
      </p:sp>
      <p:sp>
        <p:nvSpPr>
          <p:cNvPr id="3" name="Content Placeholder 2"/>
          <p:cNvSpPr>
            <a:spLocks noGrp="1"/>
          </p:cNvSpPr>
          <p:nvPr>
            <p:ph idx="1"/>
          </p:nvPr>
        </p:nvSpPr>
        <p:spPr/>
        <p:txBody>
          <a:bodyPr/>
          <a:lstStyle/>
          <a:p>
            <a:r>
              <a:rPr lang="en-US" dirty="0" smtClean="0"/>
              <a:t>A CASE value expression allows you to set up a series of conditions that modify specified values returned by your SQL statement</a:t>
            </a:r>
          </a:p>
          <a:p>
            <a:r>
              <a:rPr lang="en-US" dirty="0" smtClean="0"/>
              <a:t> You can change the way a value is represented or calculate a new value</a:t>
            </a:r>
          </a:p>
          <a:p>
            <a:r>
              <a:rPr lang="en-US" dirty="0" smtClean="0"/>
              <a:t> Each value is modified according to the condition specified within  the CASE expression</a:t>
            </a:r>
            <a:endParaRPr lang="en-US" dirty="0"/>
          </a:p>
        </p:txBody>
      </p:sp>
    </p:spTree>
    <p:extLst>
      <p:ext uri="{BB962C8B-B14F-4D97-AF65-F5344CB8AC3E}">
        <p14:creationId xmlns:p14="http://schemas.microsoft.com/office/powerpoint/2010/main" val="949086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endParaRPr lang="en-US"/>
          </a:p>
        </p:txBody>
      </p:sp>
      <p:sp>
        <p:nvSpPr>
          <p:cNvPr id="34819" name="Rectangle 3"/>
          <p:cNvSpPr>
            <a:spLocks noGrp="1" noChangeArrowheads="1"/>
          </p:cNvSpPr>
          <p:nvPr>
            <p:ph type="body" idx="1"/>
          </p:nvPr>
        </p:nvSpPr>
        <p:spPr/>
        <p:txBody>
          <a:bodyPr/>
          <a:lstStyle/>
          <a:p>
            <a:pPr algn="l">
              <a:buFontTx/>
              <a:buNone/>
            </a:pPr>
            <a:endParaRPr lang="en-US"/>
          </a:p>
        </p:txBody>
      </p:sp>
      <p:pic>
        <p:nvPicPr>
          <p:cNvPr id="34820" name="Picture 4" descr="cncpt039"/>
          <p:cNvPicPr>
            <a:picLocks noChangeAspect="1" noChangeArrowheads="1"/>
          </p:cNvPicPr>
          <p:nvPr/>
        </p:nvPicPr>
        <p:blipFill>
          <a:blip r:embed="rId2" cstate="print"/>
          <a:srcRect/>
          <a:stretch>
            <a:fillRect/>
          </a:stretch>
        </p:blipFill>
        <p:spPr bwMode="auto">
          <a:xfrm>
            <a:off x="468313" y="260350"/>
            <a:ext cx="8207375" cy="59055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en-US"/>
          </a:p>
        </p:txBody>
      </p:sp>
      <p:sp>
        <p:nvSpPr>
          <p:cNvPr id="35843" name="Rectangle 3"/>
          <p:cNvSpPr>
            <a:spLocks noGrp="1" noChangeArrowheads="1"/>
          </p:cNvSpPr>
          <p:nvPr>
            <p:ph type="body" idx="1"/>
          </p:nvPr>
        </p:nvSpPr>
        <p:spPr/>
        <p:txBody>
          <a:bodyPr/>
          <a:lstStyle/>
          <a:p>
            <a:pPr algn="l" rtl="0">
              <a:buFontTx/>
              <a:buNone/>
            </a:pPr>
            <a:endParaRPr lang="en-US"/>
          </a:p>
        </p:txBody>
      </p:sp>
      <p:pic>
        <p:nvPicPr>
          <p:cNvPr id="35844" name="Picture 4" descr="cncpt040"/>
          <p:cNvPicPr>
            <a:picLocks noChangeAspect="1" noChangeArrowheads="1"/>
          </p:cNvPicPr>
          <p:nvPr/>
        </p:nvPicPr>
        <p:blipFill>
          <a:blip r:embed="rId2" cstate="print"/>
          <a:srcRect/>
          <a:stretch>
            <a:fillRect/>
          </a:stretch>
        </p:blipFill>
        <p:spPr bwMode="auto">
          <a:xfrm>
            <a:off x="468313" y="260350"/>
            <a:ext cx="8207375" cy="59055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Create table space</a:t>
            </a:r>
          </a:p>
        </p:txBody>
      </p:sp>
      <p:sp>
        <p:nvSpPr>
          <p:cNvPr id="41987" name="Rectangle 3"/>
          <p:cNvSpPr>
            <a:spLocks noGrp="1" noChangeArrowheads="1"/>
          </p:cNvSpPr>
          <p:nvPr>
            <p:ph type="body" idx="1"/>
          </p:nvPr>
        </p:nvSpPr>
        <p:spPr/>
        <p:txBody>
          <a:bodyPr/>
          <a:lstStyle/>
          <a:p>
            <a:pPr algn="l" rtl="0">
              <a:lnSpc>
                <a:spcPct val="80000"/>
              </a:lnSpc>
            </a:pPr>
            <a:r>
              <a:rPr lang="en-US" altLang="zh-CN" sz="2800" b="1">
                <a:solidFill>
                  <a:srgbClr val="000000"/>
                </a:solidFill>
                <a:latin typeface="Arial Unicode MS" pitchFamily="34" charset="-128"/>
                <a:ea typeface="SimSun" pitchFamily="2" charset="-122"/>
                <a:cs typeface="Courier New" pitchFamily="49" charset="0"/>
              </a:rPr>
              <a:t>CREATE TABLESPACE </a:t>
            </a:r>
            <a:r>
              <a:rPr lang="en-US" altLang="zh-CN" sz="2000" b="1" i="1">
                <a:solidFill>
                  <a:srgbClr val="0000FF"/>
                </a:solidFill>
                <a:latin typeface="Arial Unicode MS" pitchFamily="34" charset="-128"/>
                <a:ea typeface="SimSun" pitchFamily="2" charset="-122"/>
                <a:cs typeface="Courier New" pitchFamily="49" charset="0"/>
              </a:rPr>
              <a:t>tablespace_name</a:t>
            </a:r>
            <a:r>
              <a:rPr lang="en-US" altLang="zh-CN" sz="2800">
                <a:solidFill>
                  <a:srgbClr val="000000"/>
                </a:solidFill>
                <a:latin typeface="Arial Unicode MS" pitchFamily="34" charset="-128"/>
                <a:ea typeface="SimSun" pitchFamily="2" charset="-122"/>
                <a:cs typeface="Courier New" pitchFamily="49" charset="0"/>
              </a:rPr>
              <a:t>      </a:t>
            </a:r>
            <a:r>
              <a:rPr lang="en-US" altLang="zh-CN" sz="2800" b="1">
                <a:solidFill>
                  <a:srgbClr val="000000"/>
                </a:solidFill>
                <a:latin typeface="Arial Unicode MS" pitchFamily="34" charset="-128"/>
                <a:ea typeface="SimSun" pitchFamily="2" charset="-122"/>
                <a:cs typeface="Courier New" pitchFamily="49" charset="0"/>
              </a:rPr>
              <a:t>DATAFILE  </a:t>
            </a:r>
            <a:r>
              <a:rPr lang="en-US" altLang="zh-CN" sz="2000" b="1" i="1">
                <a:solidFill>
                  <a:srgbClr val="0000FF"/>
                </a:solidFill>
                <a:latin typeface="Arial Unicode MS" pitchFamily="34" charset="-128"/>
                <a:ea typeface="SimSun" pitchFamily="2" charset="-122"/>
                <a:cs typeface="Courier New" pitchFamily="49" charset="0"/>
              </a:rPr>
              <a:t>file_name</a:t>
            </a:r>
            <a:r>
              <a:rPr lang="en-US" altLang="zh-CN" sz="2800" b="1">
                <a:solidFill>
                  <a:srgbClr val="000000"/>
                </a:solidFill>
                <a:latin typeface="Arial Unicode MS" pitchFamily="34" charset="-128"/>
                <a:ea typeface="SimSun" pitchFamily="2" charset="-122"/>
                <a:cs typeface="Courier New" pitchFamily="49" charset="0"/>
              </a:rPr>
              <a:t>      [SIZE </a:t>
            </a:r>
            <a:r>
              <a:rPr lang="en-US" altLang="zh-CN" sz="2000" b="1" i="1">
                <a:solidFill>
                  <a:srgbClr val="0000FF"/>
                </a:solidFill>
                <a:latin typeface="Arial Unicode MS" pitchFamily="34" charset="-128"/>
                <a:ea typeface="SimSun" pitchFamily="2" charset="-122"/>
                <a:cs typeface="Courier New" pitchFamily="49" charset="0"/>
              </a:rPr>
              <a:t>integer</a:t>
            </a:r>
            <a:r>
              <a:rPr lang="en-US" altLang="zh-CN" sz="2800" b="1">
                <a:solidFill>
                  <a:srgbClr val="000000"/>
                </a:solidFill>
                <a:latin typeface="Arial Unicode MS" pitchFamily="34" charset="-128"/>
                <a:ea typeface="SimSun" pitchFamily="2" charset="-122"/>
                <a:cs typeface="Courier New" pitchFamily="49" charset="0"/>
              </a:rPr>
              <a:t> M] [REUSE]</a:t>
            </a:r>
            <a:r>
              <a:rPr lang="en-US" altLang="zh-CN" sz="2800">
                <a:solidFill>
                  <a:srgbClr val="000000"/>
                </a:solidFill>
                <a:latin typeface="Arial Unicode MS" pitchFamily="34" charset="-128"/>
                <a:ea typeface="SimSun" pitchFamily="2" charset="-122"/>
                <a:cs typeface="Courier New" pitchFamily="49" charset="0"/>
              </a:rPr>
              <a:t>      </a:t>
            </a:r>
          </a:p>
          <a:p>
            <a:pPr algn="l" rtl="0">
              <a:lnSpc>
                <a:spcPct val="80000"/>
              </a:lnSpc>
              <a:buFontTx/>
              <a:buNone/>
            </a:pPr>
            <a:r>
              <a:rPr lang="en-US" altLang="zh-CN" sz="2800" b="1">
                <a:solidFill>
                  <a:srgbClr val="000000"/>
                </a:solidFill>
                <a:latin typeface="Arial Unicode MS" pitchFamily="34" charset="-128"/>
                <a:ea typeface="SimSun" pitchFamily="2" charset="-122"/>
                <a:cs typeface="Courier New" pitchFamily="49" charset="0"/>
              </a:rPr>
              <a:t>   DEFAULT STORAGE (</a:t>
            </a:r>
          </a:p>
          <a:p>
            <a:pPr algn="l" rtl="0">
              <a:lnSpc>
                <a:spcPct val="80000"/>
              </a:lnSpc>
              <a:buFontTx/>
              <a:buNone/>
            </a:pPr>
            <a:r>
              <a:rPr lang="en-US" altLang="zh-CN" sz="2800" b="1">
                <a:solidFill>
                  <a:srgbClr val="000000"/>
                </a:solidFill>
                <a:latin typeface="Arial Unicode MS" pitchFamily="34" charset="-128"/>
                <a:ea typeface="SimSun" pitchFamily="2" charset="-122"/>
                <a:cs typeface="Courier New" pitchFamily="49" charset="0"/>
              </a:rPr>
              <a:t>        INITIAL</a:t>
            </a:r>
            <a:r>
              <a:rPr lang="en-US" altLang="zh-CN" sz="2000" b="1" i="1">
                <a:solidFill>
                  <a:srgbClr val="0000FF"/>
                </a:solidFill>
                <a:latin typeface="Arial Unicode MS" pitchFamily="34" charset="-128"/>
                <a:ea typeface="SimSun" pitchFamily="2" charset="-122"/>
                <a:cs typeface="Courier New" pitchFamily="49" charset="0"/>
              </a:rPr>
              <a:t> integer</a:t>
            </a:r>
            <a:r>
              <a:rPr lang="en-US" altLang="zh-CN" sz="2800" b="1">
                <a:solidFill>
                  <a:srgbClr val="000000"/>
                </a:solidFill>
                <a:latin typeface="Arial Unicode MS" pitchFamily="34" charset="-128"/>
                <a:ea typeface="SimSun" pitchFamily="2" charset="-122"/>
                <a:cs typeface="Courier New" pitchFamily="49" charset="0"/>
              </a:rPr>
              <a:t> M</a:t>
            </a:r>
            <a:r>
              <a:rPr lang="en-US" altLang="zh-CN" sz="2800">
                <a:solidFill>
                  <a:srgbClr val="000000"/>
                </a:solidFill>
                <a:latin typeface="Arial Unicode MS" pitchFamily="34" charset="-128"/>
                <a:ea typeface="SimSun" pitchFamily="2" charset="-122"/>
                <a:cs typeface="Courier New" pitchFamily="49" charset="0"/>
              </a:rPr>
              <a:t>    </a:t>
            </a:r>
          </a:p>
          <a:p>
            <a:pPr algn="l" rtl="0">
              <a:lnSpc>
                <a:spcPct val="80000"/>
              </a:lnSpc>
              <a:buFontTx/>
              <a:buNone/>
            </a:pPr>
            <a:r>
              <a:rPr lang="en-US" altLang="zh-CN" sz="2800">
                <a:solidFill>
                  <a:srgbClr val="000000"/>
                </a:solidFill>
                <a:latin typeface="Arial Unicode MS" pitchFamily="34" charset="-128"/>
                <a:ea typeface="SimSun" pitchFamily="2" charset="-122"/>
                <a:cs typeface="Courier New" pitchFamily="49" charset="0"/>
              </a:rPr>
              <a:t>        </a:t>
            </a:r>
            <a:r>
              <a:rPr lang="en-US" altLang="zh-CN" sz="2800" b="1">
                <a:solidFill>
                  <a:srgbClr val="000000"/>
                </a:solidFill>
                <a:latin typeface="Arial Unicode MS" pitchFamily="34" charset="-128"/>
                <a:ea typeface="SimSun" pitchFamily="2" charset="-122"/>
                <a:cs typeface="Courier New" pitchFamily="49" charset="0"/>
              </a:rPr>
              <a:t>NEXT </a:t>
            </a:r>
            <a:r>
              <a:rPr lang="en-US" altLang="zh-CN" sz="2000" b="1" i="1">
                <a:solidFill>
                  <a:srgbClr val="0000FF"/>
                </a:solidFill>
                <a:latin typeface="Arial Unicode MS" pitchFamily="34" charset="-128"/>
                <a:ea typeface="SimSun" pitchFamily="2" charset="-122"/>
                <a:cs typeface="Courier New" pitchFamily="49" charset="0"/>
              </a:rPr>
              <a:t>integer </a:t>
            </a:r>
            <a:r>
              <a:rPr lang="en-US" altLang="zh-CN" sz="2800" b="1">
                <a:solidFill>
                  <a:srgbClr val="000000"/>
                </a:solidFill>
                <a:latin typeface="Arial Unicode MS" pitchFamily="34" charset="-128"/>
                <a:ea typeface="SimSun" pitchFamily="2" charset="-122"/>
                <a:cs typeface="Courier New" pitchFamily="49" charset="0"/>
              </a:rPr>
              <a:t>M </a:t>
            </a:r>
          </a:p>
          <a:p>
            <a:pPr algn="l" rtl="0">
              <a:lnSpc>
                <a:spcPct val="80000"/>
              </a:lnSpc>
              <a:buFontTx/>
              <a:buNone/>
            </a:pPr>
            <a:r>
              <a:rPr lang="en-US" altLang="zh-CN" sz="2800" b="1">
                <a:solidFill>
                  <a:srgbClr val="000000"/>
                </a:solidFill>
                <a:latin typeface="Arial Unicode MS" pitchFamily="34" charset="-128"/>
                <a:ea typeface="SimSun" pitchFamily="2" charset="-122"/>
                <a:cs typeface="Courier New" pitchFamily="49" charset="0"/>
              </a:rPr>
              <a:t>        MINEXTENTS</a:t>
            </a:r>
            <a:r>
              <a:rPr lang="en-US" altLang="zh-CN" sz="2000" b="1" i="1">
                <a:solidFill>
                  <a:srgbClr val="0000FF"/>
                </a:solidFill>
                <a:latin typeface="Arial Unicode MS" pitchFamily="34" charset="-128"/>
                <a:ea typeface="SimSun" pitchFamily="2" charset="-122"/>
                <a:cs typeface="Courier New" pitchFamily="49" charset="0"/>
              </a:rPr>
              <a:t> integer </a:t>
            </a:r>
          </a:p>
          <a:p>
            <a:pPr algn="l" rtl="0">
              <a:lnSpc>
                <a:spcPct val="80000"/>
              </a:lnSpc>
              <a:buFontTx/>
              <a:buNone/>
            </a:pPr>
            <a:r>
              <a:rPr lang="en-US" altLang="zh-CN" sz="2800" b="1">
                <a:solidFill>
                  <a:srgbClr val="000000"/>
                </a:solidFill>
                <a:latin typeface="Arial Unicode MS" pitchFamily="34" charset="-128"/>
                <a:ea typeface="SimSun" pitchFamily="2" charset="-122"/>
                <a:cs typeface="Courier New" pitchFamily="49" charset="0"/>
              </a:rPr>
              <a:t>        MAXEXTENTS </a:t>
            </a:r>
            <a:r>
              <a:rPr lang="en-US" altLang="zh-CN" sz="2000" b="1" i="1">
                <a:solidFill>
                  <a:srgbClr val="0000FF"/>
                </a:solidFill>
                <a:latin typeface="Arial Unicode MS" pitchFamily="34" charset="-128"/>
                <a:ea typeface="SimSun" pitchFamily="2" charset="-122"/>
                <a:cs typeface="Courier New" pitchFamily="49" charset="0"/>
              </a:rPr>
              <a:t>integer</a:t>
            </a:r>
            <a:r>
              <a:rPr lang="en-US" altLang="zh-CN" sz="2800">
                <a:solidFill>
                  <a:srgbClr val="000000"/>
                </a:solidFill>
                <a:latin typeface="Arial Unicode MS" pitchFamily="34" charset="-128"/>
                <a:ea typeface="SimSun" pitchFamily="2" charset="-122"/>
                <a:cs typeface="Courier New" pitchFamily="49" charset="0"/>
              </a:rPr>
              <a:t> </a:t>
            </a:r>
          </a:p>
          <a:p>
            <a:pPr algn="l" rtl="0">
              <a:lnSpc>
                <a:spcPct val="80000"/>
              </a:lnSpc>
              <a:buFontTx/>
              <a:buNone/>
            </a:pPr>
            <a:r>
              <a:rPr lang="en-US" altLang="zh-CN" sz="2800" b="1">
                <a:solidFill>
                  <a:srgbClr val="000000"/>
                </a:solidFill>
                <a:latin typeface="Arial Unicode MS" pitchFamily="34" charset="-128"/>
                <a:ea typeface="SimSun" pitchFamily="2" charset="-122"/>
                <a:cs typeface="Courier New" pitchFamily="49" charset="0"/>
              </a:rPr>
              <a:t>        PCTINCREASE </a:t>
            </a:r>
            <a:r>
              <a:rPr lang="en-US" altLang="zh-CN" sz="2000" b="1" i="1">
                <a:solidFill>
                  <a:srgbClr val="0000FF"/>
                </a:solidFill>
                <a:latin typeface="Arial Unicode MS" pitchFamily="34" charset="-128"/>
                <a:ea typeface="SimSun" pitchFamily="2" charset="-122"/>
                <a:cs typeface="Courier New" pitchFamily="49" charset="0"/>
              </a:rPr>
              <a:t>integer</a:t>
            </a:r>
            <a:r>
              <a:rPr lang="en-US" altLang="zh-CN" sz="2800" b="1">
                <a:solidFill>
                  <a:srgbClr val="000000"/>
                </a:solidFill>
                <a:latin typeface="Arial Unicode MS" pitchFamily="34" charset="-128"/>
                <a:ea typeface="SimSun" pitchFamily="2" charset="-122"/>
                <a:cs typeface="Courier New" pitchFamily="49" charset="0"/>
              </a:rPr>
              <a:t>)          </a:t>
            </a:r>
          </a:p>
          <a:p>
            <a:pPr algn="l" rtl="0">
              <a:lnSpc>
                <a:spcPct val="80000"/>
              </a:lnSpc>
              <a:buFontTx/>
              <a:buNone/>
            </a:pPr>
            <a:r>
              <a:rPr lang="en-US" altLang="zh-CN" sz="2800" b="1">
                <a:solidFill>
                  <a:srgbClr val="000000"/>
                </a:solidFill>
                <a:latin typeface="Arial Unicode MS" pitchFamily="34" charset="-128"/>
                <a:ea typeface="SimSun" pitchFamily="2" charset="-122"/>
                <a:cs typeface="Courier New" pitchFamily="49" charset="0"/>
              </a:rPr>
              <a:t>        ONLINE </a:t>
            </a:r>
            <a:r>
              <a:rPr lang="en-US" altLang="zh-CN" sz="2000" b="1" i="1">
                <a:solidFill>
                  <a:srgbClr val="0000FF"/>
                </a:solidFill>
                <a:latin typeface="Arial Unicode MS" pitchFamily="34" charset="-128"/>
                <a:ea typeface="SimSun" pitchFamily="2" charset="-122"/>
                <a:cs typeface="Courier New" pitchFamily="49" charset="0"/>
              </a:rPr>
              <a:t>or</a:t>
            </a:r>
            <a:r>
              <a:rPr lang="en-US" altLang="zh-CN" sz="2800" b="1">
                <a:solidFill>
                  <a:srgbClr val="000000"/>
                </a:solidFill>
                <a:latin typeface="Arial Unicode MS" pitchFamily="34" charset="-128"/>
                <a:ea typeface="SimSun" pitchFamily="2" charset="-122"/>
                <a:cs typeface="Courier New" pitchFamily="49" charset="0"/>
              </a:rPr>
              <a:t> OFFLINE   </a:t>
            </a:r>
          </a:p>
          <a:p>
            <a:pPr algn="l" rtl="0">
              <a:lnSpc>
                <a:spcPct val="80000"/>
              </a:lnSpc>
              <a:buFontTx/>
              <a:buNone/>
            </a:pPr>
            <a:r>
              <a:rPr lang="en-US" altLang="zh-CN" sz="2800" b="1">
                <a:solidFill>
                  <a:srgbClr val="000000"/>
                </a:solidFill>
                <a:latin typeface="Arial Unicode MS" pitchFamily="34" charset="-128"/>
                <a:ea typeface="SimSun" pitchFamily="2" charset="-122"/>
                <a:cs typeface="Courier New" pitchFamily="49" charset="0"/>
              </a:rPr>
              <a:t>        PERMANENT </a:t>
            </a:r>
            <a:r>
              <a:rPr lang="en-US" altLang="zh-CN" sz="2000" b="1" i="1">
                <a:solidFill>
                  <a:srgbClr val="0000FF"/>
                </a:solidFill>
                <a:latin typeface="Arial Unicode MS" pitchFamily="34" charset="-128"/>
                <a:ea typeface="SimSun" pitchFamily="2" charset="-122"/>
                <a:cs typeface="Courier New" pitchFamily="49" charset="0"/>
              </a:rPr>
              <a:t>or</a:t>
            </a:r>
            <a:r>
              <a:rPr lang="en-US" altLang="zh-CN" sz="2800" b="1">
                <a:solidFill>
                  <a:srgbClr val="000000"/>
                </a:solidFill>
                <a:latin typeface="Arial Unicode MS" pitchFamily="34" charset="-128"/>
                <a:ea typeface="SimSun" pitchFamily="2" charset="-122"/>
                <a:cs typeface="Courier New" pitchFamily="49" charset="0"/>
              </a:rPr>
              <a:t> TEMPORARY;</a:t>
            </a:r>
            <a:r>
              <a:rPr lang="en-US" altLang="zh-CN" sz="2800">
                <a:ea typeface="SimSun" pitchFamily="2" charset="-122"/>
                <a:cs typeface="Courier New" pitchFamily="49" charset="0"/>
              </a:rPr>
              <a:t> </a:t>
            </a:r>
            <a:endParaRPr lang="en-US" sz="2800">
              <a:ea typeface="SimSun" pitchFamily="2" charset="-122"/>
              <a:cs typeface="Courier New"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Create table space</a:t>
            </a:r>
          </a:p>
        </p:txBody>
      </p:sp>
      <p:sp>
        <p:nvSpPr>
          <p:cNvPr id="44035" name="Rectangle 3"/>
          <p:cNvSpPr>
            <a:spLocks noGrp="1" noChangeArrowheads="1"/>
          </p:cNvSpPr>
          <p:nvPr>
            <p:ph type="body" idx="1"/>
          </p:nvPr>
        </p:nvSpPr>
        <p:spPr/>
        <p:txBody>
          <a:bodyPr/>
          <a:lstStyle/>
          <a:p>
            <a:pPr algn="l" rtl="0">
              <a:lnSpc>
                <a:spcPct val="90000"/>
              </a:lnSpc>
            </a:pPr>
            <a:r>
              <a:rPr lang="en-US" altLang="zh-CN" sz="2400" b="1" u="sng">
                <a:solidFill>
                  <a:srgbClr val="FF0000"/>
                </a:solidFill>
                <a:ea typeface="SimSun" pitchFamily="2" charset="-122"/>
              </a:rPr>
              <a:t>TABLESPACE :</a:t>
            </a:r>
            <a:r>
              <a:rPr lang="en-US" altLang="zh-CN" sz="2400" b="1">
                <a:ea typeface="SimSun" pitchFamily="2" charset="-122"/>
              </a:rPr>
              <a:t> Tablespace in which you want the table to reside.</a:t>
            </a:r>
            <a:endParaRPr lang="en-US" altLang="zh-CN" sz="2400" b="1" u="sng">
              <a:ea typeface="SimSun" pitchFamily="2" charset="-122"/>
            </a:endParaRPr>
          </a:p>
          <a:p>
            <a:pPr algn="l" rtl="0">
              <a:lnSpc>
                <a:spcPct val="90000"/>
              </a:lnSpc>
            </a:pPr>
            <a:r>
              <a:rPr lang="en-US" altLang="zh-CN" sz="2400" b="1" u="sng">
                <a:solidFill>
                  <a:srgbClr val="FF0000"/>
                </a:solidFill>
                <a:ea typeface="SimSun" pitchFamily="2" charset="-122"/>
              </a:rPr>
              <a:t>INITIAL SIZE:</a:t>
            </a:r>
            <a:r>
              <a:rPr lang="en-US" altLang="zh-CN" sz="2400" b="1">
                <a:ea typeface="SimSun" pitchFamily="2" charset="-122"/>
              </a:rPr>
              <a:t> The size for the initial extent of the table.</a:t>
            </a:r>
            <a:endParaRPr lang="en-US" altLang="zh-CN" sz="2400" b="1" u="sng">
              <a:ea typeface="SimSun" pitchFamily="2" charset="-122"/>
            </a:endParaRPr>
          </a:p>
          <a:p>
            <a:pPr algn="l" rtl="0">
              <a:lnSpc>
                <a:spcPct val="90000"/>
              </a:lnSpc>
            </a:pPr>
            <a:r>
              <a:rPr lang="en-US" altLang="zh-CN" sz="2400" b="1" u="sng">
                <a:solidFill>
                  <a:srgbClr val="FF0000"/>
                </a:solidFill>
                <a:ea typeface="SimSun" pitchFamily="2" charset="-122"/>
              </a:rPr>
              <a:t>NEXT SIZE:</a:t>
            </a:r>
            <a:r>
              <a:rPr lang="en-US" altLang="zh-CN" sz="2400" b="1">
                <a:ea typeface="SimSun" pitchFamily="2" charset="-122"/>
              </a:rPr>
              <a:t> The value for any additional extents the table may take through growth.</a:t>
            </a:r>
            <a:endParaRPr lang="en-US" altLang="zh-CN" sz="2400" b="1" u="sng">
              <a:ea typeface="SimSun" pitchFamily="2" charset="-122"/>
            </a:endParaRPr>
          </a:p>
          <a:p>
            <a:pPr algn="l" rtl="0">
              <a:lnSpc>
                <a:spcPct val="90000"/>
              </a:lnSpc>
            </a:pPr>
            <a:r>
              <a:rPr lang="en-US" altLang="zh-CN" sz="2400" b="1" u="sng">
                <a:solidFill>
                  <a:srgbClr val="FF0000"/>
                </a:solidFill>
                <a:ea typeface="SimSun" pitchFamily="2" charset="-122"/>
              </a:rPr>
              <a:t>MINEXTENTS and  MAXEXTENTS:</a:t>
            </a:r>
            <a:r>
              <a:rPr lang="en-US" altLang="zh-CN" sz="2400" b="1">
                <a:ea typeface="SimSun" pitchFamily="2" charset="-122"/>
              </a:rPr>
              <a:t> Identify the minimum and maximum extents allowed for the table.</a:t>
            </a:r>
            <a:endParaRPr lang="en-US" altLang="zh-CN" sz="2400" b="1" u="sng">
              <a:ea typeface="SimSun" pitchFamily="2" charset="-122"/>
            </a:endParaRPr>
          </a:p>
          <a:p>
            <a:pPr algn="l" rtl="0">
              <a:lnSpc>
                <a:spcPct val="90000"/>
              </a:lnSpc>
            </a:pPr>
            <a:r>
              <a:rPr lang="en-US" altLang="zh-CN" sz="2400" b="1" u="sng">
                <a:solidFill>
                  <a:srgbClr val="FF0000"/>
                </a:solidFill>
                <a:ea typeface="SimSun" pitchFamily="2" charset="-122"/>
              </a:rPr>
              <a:t>PCTINCREASE:</a:t>
            </a:r>
            <a:r>
              <a:rPr lang="en-US" altLang="zh-CN" sz="2400" b="1">
                <a:ea typeface="SimSun" pitchFamily="2" charset="-122"/>
              </a:rPr>
              <a:t> Identifies the percentage the next extent will be increased each time the table grows, or takes another extent.</a:t>
            </a:r>
            <a:endParaRPr lang="en-US" sz="24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Example</a:t>
            </a:r>
          </a:p>
        </p:txBody>
      </p:sp>
      <p:sp>
        <p:nvSpPr>
          <p:cNvPr id="43011" name="Rectangle 3"/>
          <p:cNvSpPr>
            <a:spLocks noGrp="1" noChangeArrowheads="1"/>
          </p:cNvSpPr>
          <p:nvPr>
            <p:ph type="body" idx="1"/>
          </p:nvPr>
        </p:nvSpPr>
        <p:spPr>
          <a:xfrm>
            <a:off x="457200" y="1341438"/>
            <a:ext cx="8229600" cy="5327650"/>
          </a:xfrm>
        </p:spPr>
        <p:txBody>
          <a:bodyPr/>
          <a:lstStyle/>
          <a:p>
            <a:pPr algn="l" rtl="0">
              <a:lnSpc>
                <a:spcPct val="90000"/>
              </a:lnSpc>
            </a:pPr>
            <a:r>
              <a:rPr lang="en-US" altLang="zh-CN" b="1" dirty="0">
                <a:ea typeface="SimSun" pitchFamily="2" charset="-122"/>
              </a:rPr>
              <a:t>CREATE TABLESPACE </a:t>
            </a:r>
            <a:r>
              <a:rPr lang="en-US" altLang="zh-CN" b="1" dirty="0" err="1">
                <a:ea typeface="SimSun" pitchFamily="2" charset="-122"/>
              </a:rPr>
              <a:t>tp</a:t>
            </a:r>
            <a:r>
              <a:rPr lang="en-US" altLang="zh-CN" b="1" dirty="0">
                <a:ea typeface="SimSun" pitchFamily="2" charset="-122"/>
              </a:rPr>
              <a:t>        DATAFILE '</a:t>
            </a:r>
            <a:r>
              <a:rPr lang="en-US" altLang="zh-CN" b="1" dirty="0" err="1">
                <a:ea typeface="SimSun" pitchFamily="2" charset="-122"/>
              </a:rPr>
              <a:t>df.ora</a:t>
            </a:r>
            <a:r>
              <a:rPr lang="en-US" altLang="zh-CN" b="1" dirty="0">
                <a:ea typeface="SimSun" pitchFamily="2" charset="-122"/>
              </a:rPr>
              <a:t>' SIZE 10M        DEFAULT STORAGE(  </a:t>
            </a:r>
          </a:p>
          <a:p>
            <a:pPr algn="l" rtl="0">
              <a:lnSpc>
                <a:spcPct val="90000"/>
              </a:lnSpc>
              <a:buFontTx/>
              <a:buNone/>
            </a:pPr>
            <a:r>
              <a:rPr lang="en-US" altLang="zh-CN" b="1" dirty="0">
                <a:ea typeface="SimSun" pitchFamily="2" charset="-122"/>
              </a:rPr>
              <a:t>            INITIAL 10K 	     </a:t>
            </a:r>
          </a:p>
          <a:p>
            <a:pPr algn="l" rtl="0">
              <a:lnSpc>
                <a:spcPct val="90000"/>
              </a:lnSpc>
              <a:buFontTx/>
              <a:buNone/>
            </a:pPr>
            <a:r>
              <a:rPr lang="en-US" altLang="zh-CN" b="1" dirty="0">
                <a:ea typeface="SimSun" pitchFamily="2" charset="-122"/>
              </a:rPr>
              <a:t>            NEXT 50K           </a:t>
            </a:r>
          </a:p>
          <a:p>
            <a:pPr algn="l" rtl="0">
              <a:lnSpc>
                <a:spcPct val="90000"/>
              </a:lnSpc>
              <a:buFontTx/>
              <a:buNone/>
            </a:pPr>
            <a:r>
              <a:rPr lang="en-US" altLang="zh-CN" b="1" dirty="0">
                <a:ea typeface="SimSun" pitchFamily="2" charset="-122"/>
              </a:rPr>
              <a:t>            MINEXTENTS 1 	     </a:t>
            </a:r>
          </a:p>
          <a:p>
            <a:pPr algn="l" rtl="0">
              <a:lnSpc>
                <a:spcPct val="90000"/>
              </a:lnSpc>
              <a:buFontTx/>
              <a:buNone/>
            </a:pPr>
            <a:r>
              <a:rPr lang="en-US" altLang="zh-CN" b="1" dirty="0">
                <a:ea typeface="SimSun" pitchFamily="2" charset="-122"/>
              </a:rPr>
              <a:t>            MAXEXTENTS 999 </a:t>
            </a:r>
          </a:p>
          <a:p>
            <a:pPr algn="l" rtl="0">
              <a:lnSpc>
                <a:spcPct val="90000"/>
              </a:lnSpc>
              <a:buFontTx/>
              <a:buNone/>
            </a:pPr>
            <a:r>
              <a:rPr lang="en-US" altLang="zh-CN" b="1" dirty="0">
                <a:ea typeface="SimSun" pitchFamily="2" charset="-122"/>
              </a:rPr>
              <a:t>            PCTINCREASE 10) </a:t>
            </a:r>
          </a:p>
          <a:p>
            <a:pPr algn="l" rtl="0">
              <a:lnSpc>
                <a:spcPct val="90000"/>
              </a:lnSpc>
              <a:buFontTx/>
              <a:buNone/>
            </a:pPr>
            <a:r>
              <a:rPr lang="en-US" altLang="zh-CN" b="1" dirty="0">
                <a:ea typeface="SimSun" pitchFamily="2" charset="-122"/>
              </a:rPr>
              <a:t>ONLINE       </a:t>
            </a:r>
          </a:p>
          <a:p>
            <a:pPr algn="l" rtl="0">
              <a:lnSpc>
                <a:spcPct val="90000"/>
              </a:lnSpc>
              <a:buFontTx/>
              <a:buNone/>
            </a:pPr>
            <a:r>
              <a:rPr lang="en-US" altLang="zh-CN" b="1" dirty="0">
                <a:ea typeface="SimSun" pitchFamily="2" charset="-122"/>
              </a:rPr>
              <a:t>permanent;</a:t>
            </a:r>
            <a:r>
              <a:rPr lang="en-US" altLang="zh-CN" dirty="0" smtClean="0">
                <a:ea typeface="SimSun" pitchFamily="2" charset="-122"/>
              </a:rPr>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Create Table</a:t>
            </a:r>
          </a:p>
        </p:txBody>
      </p:sp>
      <p:sp>
        <p:nvSpPr>
          <p:cNvPr id="36867" name="Rectangle 3"/>
          <p:cNvSpPr>
            <a:spLocks noGrp="1" noChangeArrowheads="1"/>
          </p:cNvSpPr>
          <p:nvPr>
            <p:ph type="body" idx="1"/>
          </p:nvPr>
        </p:nvSpPr>
        <p:spPr/>
        <p:txBody>
          <a:bodyPr/>
          <a:lstStyle/>
          <a:p>
            <a:pPr algn="l" rtl="0"/>
            <a:r>
              <a:rPr lang="en-US" altLang="zh-CN" sz="2400" b="1" u="sng">
                <a:solidFill>
                  <a:srgbClr val="FF0000"/>
                </a:solidFill>
                <a:ea typeface="SimSun" pitchFamily="2" charset="-122"/>
              </a:rPr>
              <a:t>SQL Statement:</a:t>
            </a:r>
            <a:r>
              <a:rPr lang="en-US" altLang="zh-CN" sz="2400" b="1">
                <a:solidFill>
                  <a:srgbClr val="000000"/>
                </a:solidFill>
                <a:ea typeface="SimSun" pitchFamily="2" charset="-122"/>
              </a:rPr>
              <a:t>CREATE TABLE </a:t>
            </a:r>
            <a:r>
              <a:rPr lang="en-US" altLang="zh-CN" sz="2400" b="1" i="1">
                <a:solidFill>
                  <a:srgbClr val="0000FF"/>
                </a:solidFill>
                <a:ea typeface="SimSun" pitchFamily="2" charset="-122"/>
              </a:rPr>
              <a:t>table_name</a:t>
            </a:r>
            <a:r>
              <a:rPr lang="en-US" altLang="zh-CN" sz="2400">
                <a:solidFill>
                  <a:srgbClr val="000000"/>
                </a:solidFill>
                <a:ea typeface="SimSun" pitchFamily="2" charset="-122"/>
              </a:rPr>
              <a:t>     </a:t>
            </a:r>
            <a:r>
              <a:rPr lang="en-US" altLang="zh-CN" sz="2400" b="1">
                <a:solidFill>
                  <a:srgbClr val="000000"/>
                </a:solidFill>
                <a:ea typeface="SimSun" pitchFamily="2" charset="-122"/>
              </a:rPr>
              <a:t>(</a:t>
            </a:r>
            <a:r>
              <a:rPr lang="en-US" altLang="zh-CN" sz="2400" b="1" i="1">
                <a:solidFill>
                  <a:srgbClr val="0000FF"/>
                </a:solidFill>
                <a:ea typeface="SimSun" pitchFamily="2" charset="-122"/>
              </a:rPr>
              <a:t>column_name</a:t>
            </a:r>
            <a:r>
              <a:rPr lang="en-US" altLang="zh-CN" sz="2400" b="1">
                <a:solidFill>
                  <a:srgbClr val="000000"/>
                </a:solidFill>
                <a:ea typeface="SimSun" pitchFamily="2" charset="-122"/>
              </a:rPr>
              <a:t>  </a:t>
            </a:r>
            <a:r>
              <a:rPr lang="en-US" altLang="zh-CN" sz="2400" b="1" i="1">
                <a:solidFill>
                  <a:srgbClr val="0000FF"/>
                </a:solidFill>
                <a:ea typeface="SimSun" pitchFamily="2" charset="-122"/>
              </a:rPr>
              <a:t>data_type</a:t>
            </a:r>
            <a:r>
              <a:rPr lang="en-US" altLang="zh-CN" sz="2400" b="1">
                <a:solidFill>
                  <a:srgbClr val="000000"/>
                </a:solidFill>
                <a:ea typeface="SimSun" pitchFamily="2" charset="-122"/>
              </a:rPr>
              <a:t> [DEFAULT exp] [CONSTRAINT])</a:t>
            </a:r>
            <a:r>
              <a:rPr lang="en-US" altLang="zh-CN" sz="2400">
                <a:solidFill>
                  <a:srgbClr val="000000"/>
                </a:solidFill>
                <a:ea typeface="SimSun" pitchFamily="2" charset="-122"/>
              </a:rPr>
              <a:t>      </a:t>
            </a:r>
          </a:p>
          <a:p>
            <a:pPr algn="l" rtl="0">
              <a:buFontTx/>
              <a:buNone/>
            </a:pPr>
            <a:r>
              <a:rPr lang="en-US" altLang="zh-CN" sz="2400" b="1">
                <a:solidFill>
                  <a:srgbClr val="000000"/>
                </a:solidFill>
                <a:ea typeface="SimSun" pitchFamily="2" charset="-122"/>
              </a:rPr>
              <a:t>   TABLESPACE </a:t>
            </a:r>
            <a:r>
              <a:rPr lang="en-US" altLang="zh-CN" sz="2400" b="1" i="1">
                <a:solidFill>
                  <a:srgbClr val="0000FF"/>
                </a:solidFill>
                <a:ea typeface="SimSun" pitchFamily="2" charset="-122"/>
              </a:rPr>
              <a:t>tablespace_name</a:t>
            </a:r>
            <a:r>
              <a:rPr lang="en-US" altLang="zh-CN" sz="2400">
                <a:solidFill>
                  <a:srgbClr val="000000"/>
                </a:solidFill>
                <a:ea typeface="SimSun" pitchFamily="2" charset="-122"/>
              </a:rPr>
              <a:t>      </a:t>
            </a:r>
          </a:p>
          <a:p>
            <a:pPr algn="l" rtl="0">
              <a:buFontTx/>
              <a:buNone/>
            </a:pPr>
            <a:r>
              <a:rPr lang="en-US" altLang="zh-CN" sz="2400">
                <a:solidFill>
                  <a:srgbClr val="000000"/>
                </a:solidFill>
                <a:ea typeface="SimSun" pitchFamily="2" charset="-122"/>
              </a:rPr>
              <a:t>   </a:t>
            </a:r>
            <a:r>
              <a:rPr lang="en-US" altLang="zh-CN" sz="2400" b="1">
                <a:solidFill>
                  <a:srgbClr val="000000"/>
                </a:solidFill>
                <a:ea typeface="SimSun" pitchFamily="2" charset="-122"/>
              </a:rPr>
              <a:t>STORAGE (INITIAL </a:t>
            </a:r>
            <a:r>
              <a:rPr lang="en-US" altLang="zh-CN" sz="2400" b="1" i="1">
                <a:solidFill>
                  <a:srgbClr val="0000FF"/>
                </a:solidFill>
                <a:ea typeface="SimSun" pitchFamily="2" charset="-122"/>
              </a:rPr>
              <a:t>size K or M</a:t>
            </a:r>
            <a:r>
              <a:rPr lang="en-US" altLang="zh-CN" sz="2400">
                <a:solidFill>
                  <a:srgbClr val="000000"/>
                </a:solidFill>
                <a:ea typeface="SimSun" pitchFamily="2" charset="-122"/>
              </a:rPr>
              <a:t>        </a:t>
            </a:r>
          </a:p>
          <a:p>
            <a:pPr algn="l" rtl="0">
              <a:buFontTx/>
              <a:buNone/>
            </a:pPr>
            <a:r>
              <a:rPr lang="en-US" altLang="zh-CN" sz="2400">
                <a:solidFill>
                  <a:srgbClr val="000000"/>
                </a:solidFill>
                <a:ea typeface="SimSun" pitchFamily="2" charset="-122"/>
              </a:rPr>
              <a:t>                       </a:t>
            </a:r>
            <a:r>
              <a:rPr lang="en-US" altLang="zh-CN" sz="2400" b="1">
                <a:solidFill>
                  <a:srgbClr val="000000"/>
                </a:solidFill>
                <a:ea typeface="SimSun" pitchFamily="2" charset="-122"/>
              </a:rPr>
              <a:t>NEXT </a:t>
            </a:r>
            <a:r>
              <a:rPr lang="en-US" altLang="zh-CN" sz="2400" b="1" i="1">
                <a:solidFill>
                  <a:srgbClr val="0000FF"/>
                </a:solidFill>
                <a:ea typeface="SimSun" pitchFamily="2" charset="-122"/>
              </a:rPr>
              <a:t>size K or M</a:t>
            </a:r>
            <a:endParaRPr lang="en-US" altLang="zh-CN" sz="2400">
              <a:solidFill>
                <a:srgbClr val="000000"/>
              </a:solidFill>
              <a:ea typeface="SimSun" pitchFamily="2" charset="-122"/>
            </a:endParaRPr>
          </a:p>
          <a:p>
            <a:pPr algn="l" rtl="0">
              <a:buFontTx/>
              <a:buNone/>
            </a:pPr>
            <a:r>
              <a:rPr lang="en-US" altLang="zh-CN" sz="2400">
                <a:solidFill>
                  <a:srgbClr val="000000"/>
                </a:solidFill>
                <a:ea typeface="SimSun" pitchFamily="2" charset="-122"/>
              </a:rPr>
              <a:t>                       </a:t>
            </a:r>
            <a:r>
              <a:rPr lang="en-US" altLang="zh-CN" sz="2400" b="1">
                <a:solidFill>
                  <a:srgbClr val="000000"/>
                </a:solidFill>
                <a:ea typeface="SimSun" pitchFamily="2" charset="-122"/>
              </a:rPr>
              <a:t>MINEXTENTS </a:t>
            </a:r>
            <a:r>
              <a:rPr lang="en-US" altLang="zh-CN" sz="2400" b="1" i="1">
                <a:solidFill>
                  <a:srgbClr val="0000FF"/>
                </a:solidFill>
                <a:ea typeface="SimSun" pitchFamily="2" charset="-122"/>
              </a:rPr>
              <a:t>value</a:t>
            </a:r>
            <a:r>
              <a:rPr lang="en-US" altLang="zh-CN" sz="2400">
                <a:solidFill>
                  <a:srgbClr val="000000"/>
                </a:solidFill>
                <a:ea typeface="SimSun" pitchFamily="2" charset="-122"/>
              </a:rPr>
              <a:t> </a:t>
            </a:r>
          </a:p>
          <a:p>
            <a:pPr algn="l" rtl="0">
              <a:buFontTx/>
              <a:buNone/>
            </a:pPr>
            <a:r>
              <a:rPr lang="en-US" altLang="zh-CN" sz="2400">
                <a:solidFill>
                  <a:srgbClr val="000000"/>
                </a:solidFill>
                <a:ea typeface="SimSun" pitchFamily="2" charset="-122"/>
              </a:rPr>
              <a:t>                       </a:t>
            </a:r>
            <a:r>
              <a:rPr lang="en-US" altLang="zh-CN" sz="2400" b="1">
                <a:solidFill>
                  <a:srgbClr val="000000"/>
                </a:solidFill>
                <a:ea typeface="SimSun" pitchFamily="2" charset="-122"/>
              </a:rPr>
              <a:t>MAXEXTENTS </a:t>
            </a:r>
            <a:r>
              <a:rPr lang="en-US" altLang="zh-CN" sz="2400" b="1" i="1">
                <a:solidFill>
                  <a:srgbClr val="0000FF"/>
                </a:solidFill>
                <a:ea typeface="SimSun" pitchFamily="2" charset="-122"/>
              </a:rPr>
              <a:t>value</a:t>
            </a:r>
            <a:r>
              <a:rPr lang="en-US" altLang="zh-CN" sz="2400">
                <a:solidFill>
                  <a:srgbClr val="000000"/>
                </a:solidFill>
                <a:ea typeface="SimSun" pitchFamily="2" charset="-122"/>
              </a:rPr>
              <a:t> </a:t>
            </a:r>
          </a:p>
          <a:p>
            <a:pPr algn="l" rtl="0">
              <a:buFontTx/>
              <a:buNone/>
            </a:pPr>
            <a:r>
              <a:rPr lang="en-US" altLang="zh-CN" sz="2400">
                <a:solidFill>
                  <a:srgbClr val="000000"/>
                </a:solidFill>
                <a:ea typeface="SimSun" pitchFamily="2" charset="-122"/>
              </a:rPr>
              <a:t>                       </a:t>
            </a:r>
            <a:r>
              <a:rPr lang="en-US" altLang="zh-CN" sz="2400" b="1">
                <a:solidFill>
                  <a:srgbClr val="000000"/>
                </a:solidFill>
                <a:ea typeface="SimSun" pitchFamily="2" charset="-122"/>
              </a:rPr>
              <a:t>PCTINCREASE </a:t>
            </a:r>
            <a:r>
              <a:rPr lang="en-US" altLang="zh-CN" sz="2400" b="1" i="1">
                <a:solidFill>
                  <a:srgbClr val="0000FF"/>
                </a:solidFill>
                <a:ea typeface="SimSun" pitchFamily="2" charset="-122"/>
              </a:rPr>
              <a:t>value</a:t>
            </a:r>
            <a:r>
              <a:rPr lang="en-US" altLang="zh-CN" sz="2400" b="1">
                <a:solidFill>
                  <a:srgbClr val="000000"/>
                </a:solidFill>
                <a:ea typeface="SimSun" pitchFamily="2" charset="-122"/>
              </a:rPr>
              <a:t>);</a:t>
            </a:r>
            <a:r>
              <a:rPr lang="en-US" altLang="zh-CN" sz="2400">
                <a:ea typeface="SimSun" pitchFamily="2" charset="-122"/>
              </a:rPr>
              <a:t> </a:t>
            </a:r>
            <a:endParaRPr 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Example</a:t>
            </a:r>
          </a:p>
        </p:txBody>
      </p:sp>
      <p:sp>
        <p:nvSpPr>
          <p:cNvPr id="38915" name="Rectangle 3"/>
          <p:cNvSpPr>
            <a:spLocks noGrp="1" noChangeArrowheads="1"/>
          </p:cNvSpPr>
          <p:nvPr>
            <p:ph type="body" idx="1"/>
          </p:nvPr>
        </p:nvSpPr>
        <p:spPr/>
        <p:txBody>
          <a:bodyPr/>
          <a:lstStyle/>
          <a:p>
            <a:pPr algn="l" rtl="0">
              <a:lnSpc>
                <a:spcPct val="80000"/>
              </a:lnSpc>
            </a:pPr>
            <a:r>
              <a:rPr lang="en-US" altLang="zh-CN" sz="2800" b="1">
                <a:ea typeface="SimSun" pitchFamily="2" charset="-122"/>
              </a:rPr>
              <a:t>CREATE TABLE maha       (</a:t>
            </a:r>
          </a:p>
          <a:p>
            <a:pPr algn="l" rtl="0">
              <a:lnSpc>
                <a:spcPct val="80000"/>
              </a:lnSpc>
              <a:buFontTx/>
              <a:buNone/>
            </a:pPr>
            <a:r>
              <a:rPr lang="en-US" altLang="zh-CN" sz="2800" b="1">
                <a:ea typeface="SimSun" pitchFamily="2" charset="-122"/>
              </a:rPr>
              <a:t>     id  NUMBER  CONSTRAINT co_id  PRIMARY KEY,       </a:t>
            </a:r>
          </a:p>
          <a:p>
            <a:pPr algn="l" rtl="0">
              <a:lnSpc>
                <a:spcPct val="80000"/>
              </a:lnSpc>
              <a:buFontTx/>
              <a:buNone/>
            </a:pPr>
            <a:r>
              <a:rPr lang="en-US" altLang="zh-CN" sz="2800" b="1">
                <a:ea typeface="SimSun" pitchFamily="2" charset="-122"/>
              </a:rPr>
              <a:t>   name varchar(20))      </a:t>
            </a:r>
          </a:p>
          <a:p>
            <a:pPr algn="l" rtl="0">
              <a:lnSpc>
                <a:spcPct val="80000"/>
              </a:lnSpc>
              <a:buFontTx/>
              <a:buNone/>
            </a:pPr>
            <a:r>
              <a:rPr lang="en-US" altLang="zh-CN" sz="2800" b="1">
                <a:ea typeface="SimSun" pitchFamily="2" charset="-122"/>
              </a:rPr>
              <a:t>  TABLESPACE tp       STORAGE (</a:t>
            </a:r>
          </a:p>
          <a:p>
            <a:pPr algn="l" rtl="0">
              <a:lnSpc>
                <a:spcPct val="80000"/>
              </a:lnSpc>
              <a:buFontTx/>
              <a:buNone/>
            </a:pPr>
            <a:r>
              <a:rPr lang="en-US" altLang="zh-CN" sz="2800" b="1">
                <a:ea typeface="SimSun" pitchFamily="2" charset="-122"/>
              </a:rPr>
              <a:t>   INITIAL  7000                </a:t>
            </a:r>
          </a:p>
          <a:p>
            <a:pPr algn="l" rtl="0">
              <a:lnSpc>
                <a:spcPct val="80000"/>
              </a:lnSpc>
              <a:buFontTx/>
              <a:buNone/>
            </a:pPr>
            <a:r>
              <a:rPr lang="en-US" altLang="zh-CN" sz="2800" b="1">
                <a:ea typeface="SimSun" pitchFamily="2" charset="-122"/>
              </a:rPr>
              <a:t>   NEXT     7000                </a:t>
            </a:r>
          </a:p>
          <a:p>
            <a:pPr algn="l" rtl="0">
              <a:lnSpc>
                <a:spcPct val="80000"/>
              </a:lnSpc>
              <a:buFontTx/>
              <a:buNone/>
            </a:pPr>
            <a:r>
              <a:rPr lang="en-US" altLang="zh-CN" sz="2800" b="1">
                <a:ea typeface="SimSun" pitchFamily="2" charset="-122"/>
              </a:rPr>
              <a:t>   MINEXTENTS  1                </a:t>
            </a:r>
          </a:p>
          <a:p>
            <a:pPr algn="l" rtl="0">
              <a:lnSpc>
                <a:spcPct val="80000"/>
              </a:lnSpc>
              <a:buFontTx/>
              <a:buNone/>
            </a:pPr>
            <a:r>
              <a:rPr lang="en-US" altLang="zh-CN" sz="2800" b="1">
                <a:ea typeface="SimSun" pitchFamily="2" charset="-122"/>
              </a:rPr>
              <a:t>   MAXEXTENTS  5                </a:t>
            </a:r>
          </a:p>
          <a:p>
            <a:pPr algn="l" rtl="0">
              <a:lnSpc>
                <a:spcPct val="80000"/>
              </a:lnSpc>
              <a:buFontTx/>
              <a:buNone/>
            </a:pPr>
            <a:r>
              <a:rPr lang="en-US" altLang="zh-CN" sz="2800" b="1">
                <a:ea typeface="SimSun" pitchFamily="2" charset="-122"/>
              </a:rPr>
              <a:t>   PCTINCREASE 5);</a:t>
            </a:r>
            <a:r>
              <a:rPr lang="en-US" altLang="zh-CN" sz="2800">
                <a:ea typeface="SimSun" pitchFamily="2" charset="-122"/>
              </a:rPr>
              <a:t> </a:t>
            </a:r>
            <a:endParaRPr 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Table space</a:t>
            </a:r>
          </a:p>
        </p:txBody>
      </p:sp>
      <p:sp>
        <p:nvSpPr>
          <p:cNvPr id="45059" name="Rectangle 3"/>
          <p:cNvSpPr>
            <a:spLocks noGrp="1" noChangeArrowheads="1"/>
          </p:cNvSpPr>
          <p:nvPr>
            <p:ph type="body" idx="1"/>
          </p:nvPr>
        </p:nvSpPr>
        <p:spPr/>
        <p:txBody>
          <a:bodyPr/>
          <a:lstStyle/>
          <a:p>
            <a:pPr algn="l" rtl="0"/>
            <a:r>
              <a:rPr lang="en-US" altLang="zh-CN" b="1" dirty="0">
                <a:ea typeface="SimSun" pitchFamily="2" charset="-122"/>
              </a:rPr>
              <a:t>Most major RDBMSs have default settings for table sizes and table locations.</a:t>
            </a:r>
          </a:p>
          <a:p>
            <a:pPr algn="l" rtl="0"/>
            <a:r>
              <a:rPr lang="en-US" altLang="zh-CN" b="1" dirty="0">
                <a:ea typeface="SimSun" pitchFamily="2" charset="-122"/>
              </a:rPr>
              <a:t> If you do not specify table size and location, then the table will take the defaults. </a:t>
            </a:r>
          </a:p>
          <a:p>
            <a:pPr algn="l" rtl="0"/>
            <a:r>
              <a:rPr lang="en-US" altLang="zh-CN" b="1" dirty="0">
                <a:ea typeface="SimSun" pitchFamily="2" charset="-122"/>
              </a:rPr>
              <a:t>The defaults may be very undesirable, especially for large tables.</a:t>
            </a:r>
            <a:r>
              <a:rPr lang="en-US" altLang="zh-CN" dirty="0">
                <a:ea typeface="SimSun" pitchFamily="2" charset="-122"/>
              </a:rPr>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Value expression Syntax</a:t>
            </a:r>
            <a:endParaRPr lang="en-US" dirty="0"/>
          </a:p>
        </p:txBody>
      </p:sp>
      <p:sp>
        <p:nvSpPr>
          <p:cNvPr id="3" name="Content Placeholder 2"/>
          <p:cNvSpPr>
            <a:spLocks noGrp="1"/>
          </p:cNvSpPr>
          <p:nvPr>
            <p:ph idx="1"/>
          </p:nvPr>
        </p:nvSpPr>
        <p:spPr/>
        <p:txBody>
          <a:bodyPr/>
          <a:lstStyle/>
          <a:p>
            <a:r>
              <a:rPr lang="en-US" dirty="0" smtClean="0"/>
              <a:t>Using CASE  with select statement</a:t>
            </a:r>
          </a:p>
          <a:p>
            <a:pPr lvl="1">
              <a:buNone/>
            </a:pPr>
            <a:r>
              <a:rPr lang="en-US" dirty="0" smtClean="0">
                <a:latin typeface="Bookman Old Style" pitchFamily="18" charset="0"/>
              </a:rPr>
              <a:t>SELECT column name1, …,</a:t>
            </a:r>
          </a:p>
          <a:p>
            <a:pPr lvl="1">
              <a:buNone/>
            </a:pPr>
            <a:r>
              <a:rPr lang="en-US" dirty="0" smtClean="0">
                <a:latin typeface="Bookman Old Style" pitchFamily="18" charset="0"/>
              </a:rPr>
              <a:t>CASE [ expression]</a:t>
            </a:r>
          </a:p>
          <a:p>
            <a:pPr lvl="1">
              <a:buNone/>
            </a:pPr>
            <a:r>
              <a:rPr lang="en-US" dirty="0" smtClean="0">
                <a:latin typeface="Bookman Old Style" pitchFamily="18" charset="0"/>
              </a:rPr>
              <a:t>WHEN condition1 THEN result1</a:t>
            </a:r>
          </a:p>
          <a:p>
            <a:pPr lvl="1">
              <a:buNone/>
            </a:pPr>
            <a:r>
              <a:rPr lang="en-US" dirty="0" smtClean="0">
                <a:latin typeface="Bookman Old Style" pitchFamily="18" charset="0"/>
              </a:rPr>
              <a:t>WHEN condition2 THEN result2</a:t>
            </a:r>
          </a:p>
          <a:p>
            <a:pPr lvl="1">
              <a:buNone/>
            </a:pPr>
            <a:r>
              <a:rPr lang="en-US" dirty="0" smtClean="0">
                <a:latin typeface="Bookman Old Style" pitchFamily="18" charset="0"/>
              </a:rPr>
              <a:t>..[ELSE result]</a:t>
            </a:r>
          </a:p>
          <a:p>
            <a:pPr lvl="1">
              <a:buNone/>
            </a:pPr>
            <a:r>
              <a:rPr lang="en-US" dirty="0" smtClean="0">
                <a:latin typeface="Bookman Old Style" pitchFamily="18" charset="0"/>
              </a:rPr>
              <a:t>END  [as expression]</a:t>
            </a:r>
          </a:p>
          <a:p>
            <a:pPr lvl="1">
              <a:buNone/>
            </a:pPr>
            <a:r>
              <a:rPr lang="en-US" dirty="0" smtClean="0">
                <a:latin typeface="Bookman Old Style" pitchFamily="18" charset="0"/>
              </a:rPr>
              <a:t>FROM table name;</a:t>
            </a:r>
          </a:p>
          <a:p>
            <a:pPr lvl="1">
              <a:buNone/>
            </a:pPr>
            <a:endParaRPr lang="en-US" dirty="0" smtClean="0">
              <a:latin typeface="Bookman Old Style" pitchFamily="18" charset="0"/>
            </a:endParaRPr>
          </a:p>
          <a:p>
            <a:pPr lvl="1">
              <a:buNone/>
            </a:pPr>
            <a:endParaRPr lang="en-US" dirty="0">
              <a:latin typeface="Bookman Old Style" pitchFamily="18" charset="0"/>
            </a:endParaRPr>
          </a:p>
        </p:txBody>
      </p:sp>
    </p:spTree>
    <p:extLst>
      <p:ext uri="{BB962C8B-B14F-4D97-AF65-F5344CB8AC3E}">
        <p14:creationId xmlns:p14="http://schemas.microsoft.com/office/powerpoint/2010/main" val="261327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smtClean="0"/>
              <a:t>Represent the names for all employees and determine if its salary is low, high or medium according to the following table</a:t>
            </a:r>
          </a:p>
          <a:p>
            <a:pPr>
              <a:buNone/>
            </a:pPr>
            <a:endParaRPr lang="en-US" dirty="0"/>
          </a:p>
        </p:txBody>
      </p:sp>
      <p:graphicFrame>
        <p:nvGraphicFramePr>
          <p:cNvPr id="4" name="Table 3"/>
          <p:cNvGraphicFramePr>
            <a:graphicFrameLocks noGrp="1"/>
          </p:cNvGraphicFramePr>
          <p:nvPr/>
        </p:nvGraphicFramePr>
        <p:xfrm>
          <a:off x="1143000" y="3505200"/>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Salary</a:t>
                      </a:r>
                      <a:endParaRPr lang="en-US" dirty="0"/>
                    </a:p>
                  </a:txBody>
                  <a:tcPr/>
                </a:tc>
                <a:tc>
                  <a:txBody>
                    <a:bodyPr/>
                    <a:lstStyle/>
                    <a:p>
                      <a:r>
                        <a:rPr lang="en-US" dirty="0" smtClean="0"/>
                        <a:t>Level</a:t>
                      </a:r>
                      <a:endParaRPr lang="en-US" dirty="0"/>
                    </a:p>
                  </a:txBody>
                  <a:tcPr/>
                </a:tc>
              </a:tr>
              <a:tr h="370840">
                <a:tc>
                  <a:txBody>
                    <a:bodyPr/>
                    <a:lstStyle/>
                    <a:p>
                      <a:r>
                        <a:rPr lang="en-US" dirty="0" smtClean="0"/>
                        <a:t>&lt; 3000</a:t>
                      </a:r>
                      <a:endParaRPr lang="en-US" dirty="0"/>
                    </a:p>
                  </a:txBody>
                  <a:tcPr/>
                </a:tc>
                <a:tc>
                  <a:txBody>
                    <a:bodyPr/>
                    <a:lstStyle/>
                    <a:p>
                      <a:r>
                        <a:rPr lang="en-US" dirty="0" smtClean="0"/>
                        <a:t>Low</a:t>
                      </a:r>
                      <a:endParaRPr lang="en-US" dirty="0"/>
                    </a:p>
                  </a:txBody>
                  <a:tcPr/>
                </a:tc>
              </a:tr>
              <a:tr h="370840">
                <a:tc>
                  <a:txBody>
                    <a:bodyPr/>
                    <a:lstStyle/>
                    <a:p>
                      <a:r>
                        <a:rPr lang="en-US" dirty="0" smtClean="0"/>
                        <a:t>Between 3000 and 7000</a:t>
                      </a:r>
                      <a:endParaRPr lang="en-US" dirty="0"/>
                    </a:p>
                  </a:txBody>
                  <a:tcPr/>
                </a:tc>
                <a:tc>
                  <a:txBody>
                    <a:bodyPr/>
                    <a:lstStyle/>
                    <a:p>
                      <a:r>
                        <a:rPr lang="en-US" dirty="0" smtClean="0"/>
                        <a:t>Medium</a:t>
                      </a:r>
                      <a:endParaRPr lang="en-US" dirty="0"/>
                    </a:p>
                  </a:txBody>
                  <a:tcPr/>
                </a:tc>
              </a:tr>
              <a:tr h="370840">
                <a:tc>
                  <a:txBody>
                    <a:bodyPr/>
                    <a:lstStyle/>
                    <a:p>
                      <a:pPr>
                        <a:buFont typeface="Wingdings"/>
                        <a:buChar char="Ø"/>
                      </a:pPr>
                      <a:r>
                        <a:rPr lang="en-US" dirty="0" smtClean="0"/>
                        <a:t>7000</a:t>
                      </a:r>
                      <a:endParaRPr lang="en-US" dirty="0"/>
                    </a:p>
                  </a:txBody>
                  <a:tcPr/>
                </a:tc>
                <a:tc>
                  <a:txBody>
                    <a:bodyPr/>
                    <a:lstStyle/>
                    <a:p>
                      <a:r>
                        <a:rPr lang="en-US" dirty="0" smtClean="0"/>
                        <a:t>high</a:t>
                      </a:r>
                      <a:endParaRPr lang="en-US" dirty="0"/>
                    </a:p>
                  </a:txBody>
                  <a:tcPr/>
                </a:tc>
              </a:tr>
            </a:tbl>
          </a:graphicData>
        </a:graphic>
      </p:graphicFrame>
    </p:spTree>
    <p:extLst>
      <p:ext uri="{BB962C8B-B14F-4D97-AF65-F5344CB8AC3E}">
        <p14:creationId xmlns:p14="http://schemas.microsoft.com/office/powerpoint/2010/main" val="575575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Courier New" pitchFamily="49" charset="0"/>
                <a:cs typeface="Courier New" pitchFamily="49" charset="0"/>
              </a:rPr>
              <a:t>SELECT </a:t>
            </a:r>
            <a:r>
              <a:rPr lang="en-US" dirty="0" err="1" smtClean="0">
                <a:latin typeface="Courier New" pitchFamily="49" charset="0"/>
                <a:cs typeface="Courier New" pitchFamily="49" charset="0"/>
              </a:rPr>
              <a:t>first_name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Last_name</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CASE </a:t>
            </a:r>
          </a:p>
          <a:p>
            <a:pPr>
              <a:buNone/>
            </a:pPr>
            <a:r>
              <a:rPr lang="en-US" dirty="0" smtClean="0">
                <a:latin typeface="Courier New" pitchFamily="49" charset="0"/>
                <a:cs typeface="Courier New" pitchFamily="49" charset="0"/>
              </a:rPr>
              <a:t>WHEN salary &lt; 3000 THEN 'Low' </a:t>
            </a:r>
          </a:p>
          <a:p>
            <a:pPr>
              <a:buNone/>
            </a:pPr>
            <a:r>
              <a:rPr lang="en-US" dirty="0" smtClean="0">
                <a:latin typeface="Courier New" pitchFamily="49" charset="0"/>
                <a:cs typeface="Courier New" pitchFamily="49" charset="0"/>
              </a:rPr>
              <a:t>WHEN salary BETWEEN 3000 AND 7000 THEN 'Medium' </a:t>
            </a:r>
          </a:p>
          <a:p>
            <a:pPr>
              <a:buNone/>
            </a:pPr>
            <a:r>
              <a:rPr lang="en-US" dirty="0" smtClean="0">
                <a:latin typeface="Courier New" pitchFamily="49" charset="0"/>
                <a:cs typeface="Courier New" pitchFamily="49" charset="0"/>
              </a:rPr>
              <a:t>WHEN salary &gt; 7000 THEN 'High' </a:t>
            </a:r>
          </a:p>
          <a:p>
            <a:pPr>
              <a:buNone/>
            </a:pPr>
            <a:r>
              <a:rPr lang="en-US" dirty="0" smtClean="0">
                <a:latin typeface="Courier New" pitchFamily="49" charset="0"/>
                <a:cs typeface="Courier New" pitchFamily="49" charset="0"/>
              </a:rPr>
              <a:t>ELSE  'N/A‘</a:t>
            </a:r>
          </a:p>
          <a:p>
            <a:pPr>
              <a:buNone/>
            </a:pPr>
            <a:r>
              <a:rPr lang="en-US" dirty="0" smtClean="0">
                <a:latin typeface="Courier New" pitchFamily="49" charset="0"/>
                <a:cs typeface="Courier New" pitchFamily="49" charset="0"/>
              </a:rPr>
              <a:t> END as “salary Level”</a:t>
            </a:r>
          </a:p>
          <a:p>
            <a:pPr>
              <a:buNone/>
            </a:pPr>
            <a:r>
              <a:rPr lang="en-US" dirty="0" smtClean="0">
                <a:latin typeface="Courier New" pitchFamily="49" charset="0"/>
                <a:cs typeface="Courier New" pitchFamily="49" charset="0"/>
              </a:rPr>
              <a:t> FROM employees;</a:t>
            </a: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146543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pPr>
              <a:buNone/>
            </a:pPr>
            <a:r>
              <a:rPr lang="en-US" sz="3000" dirty="0" smtClean="0">
                <a:latin typeface="Courier New" pitchFamily="49" charset="0"/>
                <a:cs typeface="Courier New" pitchFamily="49" charset="0"/>
              </a:rPr>
              <a:t>SELECT </a:t>
            </a:r>
            <a:r>
              <a:rPr lang="en-US" sz="3000" dirty="0" err="1" smtClean="0">
                <a:latin typeface="Courier New" pitchFamily="49" charset="0"/>
                <a:cs typeface="Courier New" pitchFamily="49" charset="0"/>
              </a:rPr>
              <a:t>last_name</a:t>
            </a:r>
            <a:r>
              <a:rPr lang="en-US" sz="3000" dirty="0" smtClean="0">
                <a:latin typeface="Courier New" pitchFamily="49" charset="0"/>
                <a:cs typeface="Courier New" pitchFamily="49" charset="0"/>
              </a:rPr>
              <a:t>, </a:t>
            </a:r>
            <a:r>
              <a:rPr lang="en-US" sz="3000" dirty="0" err="1" smtClean="0">
                <a:latin typeface="Courier New" pitchFamily="49" charset="0"/>
                <a:cs typeface="Courier New" pitchFamily="49" charset="0"/>
              </a:rPr>
              <a:t>employee_id</a:t>
            </a:r>
            <a:r>
              <a:rPr lang="en-US" sz="3000" dirty="0" smtClean="0">
                <a:latin typeface="Courier New" pitchFamily="49" charset="0"/>
                <a:cs typeface="Courier New" pitchFamily="49" charset="0"/>
              </a:rPr>
              <a:t>,</a:t>
            </a:r>
          </a:p>
          <a:p>
            <a:pPr>
              <a:buNone/>
            </a:pPr>
            <a:r>
              <a:rPr lang="en-US" sz="3000" dirty="0" smtClean="0">
                <a:latin typeface="Courier New" pitchFamily="49" charset="0"/>
                <a:cs typeface="Courier New" pitchFamily="49" charset="0"/>
              </a:rPr>
              <a:t>CASE </a:t>
            </a:r>
            <a:r>
              <a:rPr lang="en-US" sz="3000" dirty="0" err="1" smtClean="0">
                <a:latin typeface="Courier New" pitchFamily="49" charset="0"/>
                <a:cs typeface="Courier New" pitchFamily="49" charset="0"/>
              </a:rPr>
              <a:t>department_id</a:t>
            </a:r>
            <a:endParaRPr lang="en-US" sz="3000" dirty="0" smtClean="0">
              <a:latin typeface="Courier New" pitchFamily="49" charset="0"/>
              <a:cs typeface="Courier New" pitchFamily="49" charset="0"/>
            </a:endParaRPr>
          </a:p>
          <a:p>
            <a:pPr>
              <a:buNone/>
            </a:pPr>
            <a:r>
              <a:rPr lang="en-US" sz="3000" dirty="0" smtClean="0">
                <a:latin typeface="Courier New" pitchFamily="49" charset="0"/>
                <a:cs typeface="Courier New" pitchFamily="49" charset="0"/>
              </a:rPr>
              <a:t>WHEN 10 THEN 'Accounting'</a:t>
            </a:r>
          </a:p>
          <a:p>
            <a:pPr>
              <a:buNone/>
            </a:pPr>
            <a:r>
              <a:rPr lang="en-US" sz="3000" dirty="0" smtClean="0">
                <a:latin typeface="Courier New" pitchFamily="49" charset="0"/>
                <a:cs typeface="Courier New" pitchFamily="49" charset="0"/>
              </a:rPr>
              <a:t>WHEN 20 THEN 'Research' </a:t>
            </a:r>
          </a:p>
          <a:p>
            <a:pPr>
              <a:buNone/>
            </a:pPr>
            <a:r>
              <a:rPr lang="en-US" sz="3000" dirty="0" smtClean="0">
                <a:latin typeface="Courier New" pitchFamily="49" charset="0"/>
                <a:cs typeface="Courier New" pitchFamily="49" charset="0"/>
              </a:rPr>
              <a:t>WHEN 30 THEN 'Sales' </a:t>
            </a:r>
          </a:p>
          <a:p>
            <a:pPr>
              <a:buNone/>
            </a:pPr>
            <a:r>
              <a:rPr lang="en-US" sz="3000" dirty="0" smtClean="0">
                <a:latin typeface="Courier New" pitchFamily="49" charset="0"/>
                <a:cs typeface="Courier New" pitchFamily="49" charset="0"/>
              </a:rPr>
              <a:t>WHEN 40 THEN 'Operations'</a:t>
            </a:r>
          </a:p>
          <a:p>
            <a:pPr>
              <a:buNone/>
            </a:pPr>
            <a:r>
              <a:rPr lang="en-US" sz="3000" dirty="0" smtClean="0">
                <a:latin typeface="Courier New" pitchFamily="49" charset="0"/>
                <a:cs typeface="Courier New" pitchFamily="49" charset="0"/>
              </a:rPr>
              <a:t>ELSE 'Unknown' </a:t>
            </a:r>
          </a:p>
          <a:p>
            <a:pPr>
              <a:buNone/>
            </a:pPr>
            <a:r>
              <a:rPr lang="en-US" sz="3000" dirty="0" smtClean="0">
                <a:latin typeface="Courier New" pitchFamily="49" charset="0"/>
                <a:cs typeface="Courier New" pitchFamily="49" charset="0"/>
              </a:rPr>
              <a:t>END as "department name"</a:t>
            </a:r>
          </a:p>
          <a:p>
            <a:pPr>
              <a:buNone/>
            </a:pPr>
            <a:r>
              <a:rPr lang="en-US" sz="3000" dirty="0" smtClean="0">
                <a:latin typeface="Courier New" pitchFamily="49" charset="0"/>
                <a:cs typeface="Courier New" pitchFamily="49" charset="0"/>
              </a:rPr>
              <a:t>FROM employees</a:t>
            </a:r>
          </a:p>
          <a:p>
            <a:pPr>
              <a:buNone/>
            </a:pPr>
            <a:r>
              <a:rPr lang="en-US" sz="3000" dirty="0" smtClean="0">
                <a:latin typeface="Courier New" pitchFamily="49" charset="0"/>
                <a:cs typeface="Courier New" pitchFamily="49" charset="0"/>
              </a:rPr>
              <a:t>ORDER BY </a:t>
            </a:r>
            <a:r>
              <a:rPr lang="en-US" sz="3000" dirty="0" err="1" smtClean="0">
                <a:latin typeface="Courier New" pitchFamily="49" charset="0"/>
                <a:cs typeface="Courier New" pitchFamily="49" charset="0"/>
              </a:rPr>
              <a:t>last_name</a:t>
            </a:r>
            <a:r>
              <a:rPr lang="en-US" sz="3000" dirty="0" smtClean="0">
                <a:latin typeface="Courier New" pitchFamily="49" charset="0"/>
                <a:cs typeface="Courier New" pitchFamily="49" charset="0"/>
              </a:rPr>
              <a:t>;</a:t>
            </a:r>
            <a:endParaRPr lang="en-US" sz="3000" dirty="0">
              <a:latin typeface="Courier New" pitchFamily="49" charset="0"/>
              <a:cs typeface="Courier New" pitchFamily="49" charset="0"/>
            </a:endParaRPr>
          </a:p>
        </p:txBody>
      </p:sp>
    </p:spTree>
    <p:extLst>
      <p:ext uri="{BB962C8B-B14F-4D97-AF65-F5344CB8AC3E}">
        <p14:creationId xmlns:p14="http://schemas.microsoft.com/office/powerpoint/2010/main" val="94597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CASE with UPDATE statements</a:t>
            </a:r>
            <a:endParaRPr lang="en-US" dirty="0"/>
          </a:p>
        </p:txBody>
      </p:sp>
      <p:sp>
        <p:nvSpPr>
          <p:cNvPr id="3" name="Content Placeholder 2"/>
          <p:cNvSpPr>
            <a:spLocks noGrp="1"/>
          </p:cNvSpPr>
          <p:nvPr>
            <p:ph idx="1"/>
          </p:nvPr>
        </p:nvSpPr>
        <p:spPr/>
        <p:txBody>
          <a:bodyPr/>
          <a:lstStyle/>
          <a:p>
            <a:r>
              <a:rPr lang="en-US" dirty="0" smtClean="0"/>
              <a:t>Another handy use for the CASE value expression is in the SET clause of an UPDATE  statement. For example, suppose you want to increase the salary for employees based on their job id</a:t>
            </a:r>
            <a:endParaRPr lang="en-US" dirty="0"/>
          </a:p>
        </p:txBody>
      </p:sp>
    </p:spTree>
    <p:extLst>
      <p:ext uri="{BB962C8B-B14F-4D97-AF65-F5344CB8AC3E}">
        <p14:creationId xmlns:p14="http://schemas.microsoft.com/office/powerpoint/2010/main" val="3033301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CASE with UPDATE statements</a:t>
            </a:r>
            <a:endParaRPr lang="en-US" dirty="0"/>
          </a:p>
        </p:txBody>
      </p:sp>
      <p:sp>
        <p:nvSpPr>
          <p:cNvPr id="3" name="Content Placeholder 2"/>
          <p:cNvSpPr>
            <a:spLocks noGrp="1"/>
          </p:cNvSpPr>
          <p:nvPr>
            <p:ph idx="1"/>
          </p:nvPr>
        </p:nvSpPr>
        <p:spPr/>
        <p:txBody>
          <a:bodyPr/>
          <a:lstStyle/>
          <a:p>
            <a:pPr marL="0" indent="0">
              <a:buNone/>
            </a:pPr>
            <a:r>
              <a:rPr lang="en-US" sz="3000" dirty="0">
                <a:latin typeface="Courier New" pitchFamily="49" charset="0"/>
                <a:cs typeface="Courier New" pitchFamily="49" charset="0"/>
              </a:rPr>
              <a:t>Update employees </a:t>
            </a:r>
          </a:p>
          <a:p>
            <a:pPr>
              <a:buNone/>
            </a:pPr>
            <a:r>
              <a:rPr lang="en-US" sz="3000" dirty="0">
                <a:latin typeface="Courier New" pitchFamily="49" charset="0"/>
                <a:cs typeface="Courier New" pitchFamily="49" charset="0"/>
              </a:rPr>
              <a:t>Set salary = </a:t>
            </a:r>
          </a:p>
          <a:p>
            <a:pPr>
              <a:buNone/>
            </a:pPr>
            <a:r>
              <a:rPr lang="en-US" sz="3000" dirty="0">
                <a:latin typeface="Courier New" pitchFamily="49" charset="0"/>
                <a:cs typeface="Courier New" pitchFamily="49" charset="0"/>
              </a:rPr>
              <a:t>Case </a:t>
            </a:r>
            <a:r>
              <a:rPr lang="en-US" sz="3000" dirty="0" err="1">
                <a:latin typeface="Courier New" pitchFamily="49" charset="0"/>
                <a:cs typeface="Courier New" pitchFamily="49" charset="0"/>
              </a:rPr>
              <a:t>job_id</a:t>
            </a:r>
            <a:endParaRPr lang="en-US" sz="3000" dirty="0">
              <a:latin typeface="Courier New" pitchFamily="49" charset="0"/>
              <a:cs typeface="Courier New" pitchFamily="49" charset="0"/>
            </a:endParaRPr>
          </a:p>
          <a:p>
            <a:pPr>
              <a:buNone/>
            </a:pPr>
            <a:r>
              <a:rPr lang="en-US" sz="3000" dirty="0">
                <a:latin typeface="Courier New" pitchFamily="49" charset="0"/>
                <a:cs typeface="Courier New" pitchFamily="49" charset="0"/>
              </a:rPr>
              <a:t>When ‘AD_PRES’  then salary+100</a:t>
            </a:r>
          </a:p>
          <a:p>
            <a:pPr>
              <a:buNone/>
            </a:pPr>
            <a:r>
              <a:rPr lang="en-US" sz="3000" dirty="0">
                <a:latin typeface="Courier New" pitchFamily="49" charset="0"/>
                <a:cs typeface="Courier New" pitchFamily="49" charset="0"/>
              </a:rPr>
              <a:t>When ‘AD_VP’ then salary+200</a:t>
            </a:r>
          </a:p>
          <a:p>
            <a:pPr>
              <a:buNone/>
            </a:pPr>
            <a:r>
              <a:rPr lang="en-US" sz="3000" dirty="0">
                <a:latin typeface="Courier New" pitchFamily="49" charset="0"/>
                <a:cs typeface="Courier New" pitchFamily="49" charset="0"/>
              </a:rPr>
              <a:t>Else salary</a:t>
            </a:r>
          </a:p>
          <a:p>
            <a:pPr>
              <a:buNone/>
            </a:pPr>
            <a:r>
              <a:rPr lang="en-US" sz="3000" dirty="0">
                <a:latin typeface="Courier New" pitchFamily="49" charset="0"/>
                <a:cs typeface="Courier New" pitchFamily="49" charset="0"/>
              </a:rPr>
              <a:t>End;</a:t>
            </a:r>
          </a:p>
        </p:txBody>
      </p:sp>
    </p:spTree>
    <p:extLst>
      <p:ext uri="{BB962C8B-B14F-4D97-AF65-F5344CB8AC3E}">
        <p14:creationId xmlns:p14="http://schemas.microsoft.com/office/powerpoint/2010/main" val="250312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Database structure and space</a:t>
            </a:r>
            <a:br>
              <a:rPr lang="en-US"/>
            </a:br>
            <a:r>
              <a:rPr lang="en-US"/>
              <a:t>Management  </a:t>
            </a:r>
          </a:p>
        </p:txBody>
      </p:sp>
    </p:spTree>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866</Words>
  <Application>Microsoft Office PowerPoint</Application>
  <PresentationFormat>عرض على الشاشة (3:4)‏</PresentationFormat>
  <Paragraphs>136</Paragraphs>
  <Slides>27</Slides>
  <Notes>0</Notes>
  <HiddenSlides>0</HiddenSlides>
  <MMClips>0</MMClips>
  <ScaleCrop>false</ScaleCrop>
  <HeadingPairs>
    <vt:vector size="4" baseType="variant">
      <vt:variant>
        <vt:lpstr>نسق</vt:lpstr>
      </vt:variant>
      <vt:variant>
        <vt:i4>2</vt:i4>
      </vt:variant>
      <vt:variant>
        <vt:lpstr>عناوين الشرائح</vt:lpstr>
      </vt:variant>
      <vt:variant>
        <vt:i4>27</vt:i4>
      </vt:variant>
    </vt:vector>
  </HeadingPairs>
  <TitlesOfParts>
    <vt:vector size="29" baseType="lpstr">
      <vt:lpstr>تصميم افتراضي</vt:lpstr>
      <vt:lpstr>Office Theme</vt:lpstr>
      <vt:lpstr>Chapter 7</vt:lpstr>
      <vt:lpstr>CASE Value expression</vt:lpstr>
      <vt:lpstr>CASE Value expression Syntax</vt:lpstr>
      <vt:lpstr>Example 1</vt:lpstr>
      <vt:lpstr>Example 2</vt:lpstr>
      <vt:lpstr>Example 2</vt:lpstr>
      <vt:lpstr>Using CASE with UPDATE statements</vt:lpstr>
      <vt:lpstr>Using CASE with UPDATE statements</vt:lpstr>
      <vt:lpstr>Database structure and space Management  </vt:lpstr>
      <vt:lpstr>Database Structure </vt:lpstr>
      <vt:lpstr>عرض تقديمي في PowerPoint</vt:lpstr>
      <vt:lpstr>Logical Database Structure</vt:lpstr>
      <vt:lpstr>Logical Database Structure</vt:lpstr>
      <vt:lpstr>Table space</vt:lpstr>
      <vt:lpstr>Database, Tablespaces, and data files </vt:lpstr>
      <vt:lpstr>عرض تقديمي في PowerPoint</vt:lpstr>
      <vt:lpstr>Database, Tablespaces, and data files </vt:lpstr>
      <vt:lpstr>Allocate More Space for a Database </vt:lpstr>
      <vt:lpstr>عرض تقديمي في PowerPoint</vt:lpstr>
      <vt:lpstr>عرض تقديمي في PowerPoint</vt:lpstr>
      <vt:lpstr>عرض تقديمي في PowerPoint</vt:lpstr>
      <vt:lpstr>Create table space</vt:lpstr>
      <vt:lpstr>Create table space</vt:lpstr>
      <vt:lpstr>Example</vt:lpstr>
      <vt:lpstr>Create Table</vt:lpstr>
      <vt:lpstr>Example</vt:lpstr>
      <vt:lpstr>Table space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structure and space Management</dc:title>
  <dc:creator>accer</dc:creator>
  <cp:lastModifiedBy>ACER</cp:lastModifiedBy>
  <cp:revision>40</cp:revision>
  <dcterms:created xsi:type="dcterms:W3CDTF">2008-02-17T07:46:05Z</dcterms:created>
  <dcterms:modified xsi:type="dcterms:W3CDTF">2019-10-12T08:59:59Z</dcterms:modified>
</cp:coreProperties>
</file>