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96" r:id="rId1"/>
  </p:sldMasterIdLst>
  <p:notesMasterIdLst>
    <p:notesMasterId r:id="rId61"/>
  </p:notesMasterIdLst>
  <p:handoutMasterIdLst>
    <p:handoutMasterId r:id="rId62"/>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8" r:id="rId23"/>
    <p:sldId id="277"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9314" autoAdjust="0"/>
  </p:normalViewPr>
  <p:slideViewPr>
    <p:cSldViewPr>
      <p:cViewPr varScale="1">
        <p:scale>
          <a:sx n="74" d="100"/>
          <a:sy n="74" d="100"/>
        </p:scale>
        <p:origin x="396" y="90"/>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9.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52.wmf"/><Relationship Id="rId2" Type="http://schemas.openxmlformats.org/officeDocument/2006/relationships/image" Target="../media/image51.wmf"/><Relationship Id="rId1" Type="http://schemas.openxmlformats.org/officeDocument/2006/relationships/image" Target="../media/image50.wmf"/><Relationship Id="rId4" Type="http://schemas.openxmlformats.org/officeDocument/2006/relationships/image" Target="../media/image53.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55.wmf"/><Relationship Id="rId2" Type="http://schemas.openxmlformats.org/officeDocument/2006/relationships/image" Target="../media/image54.wmf"/><Relationship Id="rId1" Type="http://schemas.openxmlformats.org/officeDocument/2006/relationships/image" Target="../media/image53.wmf"/><Relationship Id="rId5" Type="http://schemas.openxmlformats.org/officeDocument/2006/relationships/image" Target="../media/image57.wmf"/><Relationship Id="rId4" Type="http://schemas.openxmlformats.org/officeDocument/2006/relationships/image" Target="../media/image56.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57.wmf"/><Relationship Id="rId2" Type="http://schemas.openxmlformats.org/officeDocument/2006/relationships/image" Target="../media/image56.wmf"/><Relationship Id="rId1" Type="http://schemas.openxmlformats.org/officeDocument/2006/relationships/image" Target="../media/image55.wmf"/><Relationship Id="rId6" Type="http://schemas.openxmlformats.org/officeDocument/2006/relationships/image" Target="../media/image60.wmf"/><Relationship Id="rId5" Type="http://schemas.openxmlformats.org/officeDocument/2006/relationships/image" Target="../media/image59.wmf"/><Relationship Id="rId4" Type="http://schemas.openxmlformats.org/officeDocument/2006/relationships/image" Target="../media/image58.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63.wmf"/><Relationship Id="rId2" Type="http://schemas.openxmlformats.org/officeDocument/2006/relationships/image" Target="../media/image62.wmf"/><Relationship Id="rId1" Type="http://schemas.openxmlformats.org/officeDocument/2006/relationships/image" Target="../media/image61.wmf"/><Relationship Id="rId4" Type="http://schemas.openxmlformats.org/officeDocument/2006/relationships/image" Target="../media/image64.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67.wmf"/><Relationship Id="rId1" Type="http://schemas.openxmlformats.org/officeDocument/2006/relationships/image" Target="../media/image6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7AB621C-20B1-4E96-9059-1DEFEE22B6E5}" type="datetimeFigureOut">
              <a:rPr lang="en-US" smtClean="0"/>
              <a:pPr/>
              <a:t>4/19/2017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r>
              <a:rPr lang="en-US" smtClean="0"/>
              <a:t>Slides Prof. Dr Ali M Alsamhan</a:t>
            </a: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502C679-0BDB-4AA3-A10F-B57A0D96E388}" type="slidenum">
              <a:rPr lang="en-US" smtClean="0"/>
              <a:pPr/>
              <a:t>‹#›</a:t>
            </a:fld>
            <a:endParaRPr lang="en-US"/>
          </a:p>
        </p:txBody>
      </p:sp>
    </p:spTree>
    <p:extLst>
      <p:ext uri="{BB962C8B-B14F-4D97-AF65-F5344CB8AC3E}">
        <p14:creationId xmlns:p14="http://schemas.microsoft.com/office/powerpoint/2010/main" val="61818443"/>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560E8BA-99BD-4099-B7E4-944CC6C6FA09}" type="datetimeFigureOut">
              <a:rPr lang="en-US" smtClean="0"/>
              <a:pPr/>
              <a:t>4/19/2017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r>
              <a:rPr lang="en-US" smtClean="0"/>
              <a:t>Slides Prof. Dr Ali M Alsamhan</a:t>
            </a: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162C16C-1078-4DFD-ABB6-41F1EF197E37}" type="slidenum">
              <a:rPr lang="en-US" smtClean="0"/>
              <a:pPr/>
              <a:t>‹#›</a:t>
            </a:fld>
            <a:endParaRPr lang="en-US"/>
          </a:p>
        </p:txBody>
      </p:sp>
    </p:spTree>
    <p:extLst>
      <p:ext uri="{BB962C8B-B14F-4D97-AF65-F5344CB8AC3E}">
        <p14:creationId xmlns:p14="http://schemas.microsoft.com/office/powerpoint/2010/main" val="261877311"/>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4066416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15687029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42787506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2388384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3224508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3632948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13860171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9567546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6376873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3377111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8124638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989862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3737636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5391501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1695792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8095162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42343097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2641246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3238368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1959385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8117177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1464968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06059748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873654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60126961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407469566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83889687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2392565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116962186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406266031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18150076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03657895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5909838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58644524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13786004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17994250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61666329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61883353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113240968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159464821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115712484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15457985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77331328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5442404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127297794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53662666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74992080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14386220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25445121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179317762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00200877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87873627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12722363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3580908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10030445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3139961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11825321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9086776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753431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3DC1D56-5862-429B-B570-C69C8C7EFA06}" type="datetime1">
              <a:rPr lang="en-US" smtClean="0"/>
              <a:pPr/>
              <a:t>4/19/2017</a:t>
            </a:fld>
            <a:endParaRPr lang="en-US"/>
          </a:p>
        </p:txBody>
      </p:sp>
      <p:sp>
        <p:nvSpPr>
          <p:cNvPr id="5" name="Footer Placeholder 4"/>
          <p:cNvSpPr>
            <a:spLocks noGrp="1"/>
          </p:cNvSpPr>
          <p:nvPr>
            <p:ph type="ftr" sz="quarter" idx="11"/>
          </p:nvPr>
        </p:nvSpPr>
        <p:spPr/>
        <p:txBody>
          <a:bodyPr/>
          <a:lstStyle/>
          <a:p>
            <a:r>
              <a:rPr lang="en-US" smtClean="0"/>
              <a:t>Chapter 7: Casting and casting processes - IE252</a:t>
            </a:r>
            <a:endParaRPr lang="en-US"/>
          </a:p>
        </p:txBody>
      </p:sp>
      <p:sp>
        <p:nvSpPr>
          <p:cNvPr id="6" name="Slide Number Placeholder 5"/>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09B6958-95D9-4944-8E3F-C199BA6F5437}" type="datetime1">
              <a:rPr lang="en-US" smtClean="0"/>
              <a:pPr/>
              <a:t>4/19/2017</a:t>
            </a:fld>
            <a:endParaRPr lang="en-US"/>
          </a:p>
        </p:txBody>
      </p:sp>
      <p:sp>
        <p:nvSpPr>
          <p:cNvPr id="5" name="Footer Placeholder 4"/>
          <p:cNvSpPr>
            <a:spLocks noGrp="1"/>
          </p:cNvSpPr>
          <p:nvPr>
            <p:ph type="ftr" sz="quarter" idx="11"/>
          </p:nvPr>
        </p:nvSpPr>
        <p:spPr/>
        <p:txBody>
          <a:bodyPr/>
          <a:lstStyle/>
          <a:p>
            <a:r>
              <a:rPr lang="en-US" smtClean="0"/>
              <a:t>Chapter 7: Casting and casting processes - IE252</a:t>
            </a:r>
            <a:endParaRPr lang="en-US"/>
          </a:p>
        </p:txBody>
      </p:sp>
      <p:sp>
        <p:nvSpPr>
          <p:cNvPr id="6" name="Slide Number Placeholder 5"/>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7092BD9-2DB7-4103-8CAC-37BE5682DD57}" type="datetime1">
              <a:rPr lang="en-US" smtClean="0"/>
              <a:pPr/>
              <a:t>4/19/2017</a:t>
            </a:fld>
            <a:endParaRPr lang="en-US"/>
          </a:p>
        </p:txBody>
      </p:sp>
      <p:sp>
        <p:nvSpPr>
          <p:cNvPr id="5" name="Footer Placeholder 4"/>
          <p:cNvSpPr>
            <a:spLocks noGrp="1"/>
          </p:cNvSpPr>
          <p:nvPr>
            <p:ph type="ftr" sz="quarter" idx="11"/>
          </p:nvPr>
        </p:nvSpPr>
        <p:spPr/>
        <p:txBody>
          <a:bodyPr/>
          <a:lstStyle/>
          <a:p>
            <a:r>
              <a:rPr lang="en-US" smtClean="0"/>
              <a:t>Chapter 7: Casting and casting processes - IE252</a:t>
            </a:r>
            <a:endParaRPr lang="en-US"/>
          </a:p>
        </p:txBody>
      </p:sp>
      <p:sp>
        <p:nvSpPr>
          <p:cNvPr id="6" name="Slide Number Placeholder 5"/>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36826F0-B81F-49A0-8B7B-94EE3F3F535A}" type="datetime1">
              <a:rPr lang="en-US" smtClean="0"/>
              <a:pPr/>
              <a:t>4/19/2017</a:t>
            </a:fld>
            <a:endParaRPr lang="en-US"/>
          </a:p>
        </p:txBody>
      </p:sp>
      <p:sp>
        <p:nvSpPr>
          <p:cNvPr id="5" name="Footer Placeholder 4"/>
          <p:cNvSpPr>
            <a:spLocks noGrp="1"/>
          </p:cNvSpPr>
          <p:nvPr>
            <p:ph type="ftr" sz="quarter" idx="11"/>
          </p:nvPr>
        </p:nvSpPr>
        <p:spPr/>
        <p:txBody>
          <a:bodyPr/>
          <a:lstStyle/>
          <a:p>
            <a:r>
              <a:rPr lang="en-US" smtClean="0"/>
              <a:t>Chapter 7: Casting and casting processes - IE252</a:t>
            </a:r>
            <a:endParaRPr lang="en-US"/>
          </a:p>
        </p:txBody>
      </p:sp>
      <p:sp>
        <p:nvSpPr>
          <p:cNvPr id="6" name="Slide Number Placeholder 5"/>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EFFBA87-CF26-43C8-AD86-E95D70E0ABCD}" type="datetime1">
              <a:rPr lang="en-US" smtClean="0"/>
              <a:pPr/>
              <a:t>4/19/2017</a:t>
            </a:fld>
            <a:endParaRPr lang="en-US"/>
          </a:p>
        </p:txBody>
      </p:sp>
      <p:sp>
        <p:nvSpPr>
          <p:cNvPr id="5" name="Footer Placeholder 4"/>
          <p:cNvSpPr>
            <a:spLocks noGrp="1"/>
          </p:cNvSpPr>
          <p:nvPr>
            <p:ph type="ftr" sz="quarter" idx="11"/>
          </p:nvPr>
        </p:nvSpPr>
        <p:spPr/>
        <p:txBody>
          <a:bodyPr/>
          <a:lstStyle/>
          <a:p>
            <a:r>
              <a:rPr lang="en-US" smtClean="0"/>
              <a:t>Chapter 7: Casting and casting processes - IE252</a:t>
            </a:r>
            <a:endParaRPr lang="en-US"/>
          </a:p>
        </p:txBody>
      </p:sp>
      <p:sp>
        <p:nvSpPr>
          <p:cNvPr id="6" name="Slide Number Placeholder 5"/>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DAEFAD4E-14CC-4B5C-AE0B-65FE0AB05215}" type="datetime1">
              <a:rPr lang="en-US" smtClean="0"/>
              <a:pPr/>
              <a:t>4/19/2017</a:t>
            </a:fld>
            <a:endParaRPr lang="en-US"/>
          </a:p>
        </p:txBody>
      </p:sp>
      <p:sp>
        <p:nvSpPr>
          <p:cNvPr id="6" name="Footer Placeholder 5"/>
          <p:cNvSpPr>
            <a:spLocks noGrp="1"/>
          </p:cNvSpPr>
          <p:nvPr>
            <p:ph type="ftr" sz="quarter" idx="11"/>
          </p:nvPr>
        </p:nvSpPr>
        <p:spPr/>
        <p:txBody>
          <a:bodyPr/>
          <a:lstStyle/>
          <a:p>
            <a:r>
              <a:rPr lang="en-US" smtClean="0"/>
              <a:t>Chapter 7: Casting and casting processes - IE252</a:t>
            </a:r>
            <a:endParaRPr lang="en-US"/>
          </a:p>
        </p:txBody>
      </p:sp>
      <p:sp>
        <p:nvSpPr>
          <p:cNvPr id="7" name="Slide Number Placeholder 6"/>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59CA1BC-ACA1-42C5-A81B-0BA5180FAE67}" type="datetime1">
              <a:rPr lang="en-US" smtClean="0"/>
              <a:pPr/>
              <a:t>4/19/2017</a:t>
            </a:fld>
            <a:endParaRPr lang="en-US"/>
          </a:p>
        </p:txBody>
      </p:sp>
      <p:sp>
        <p:nvSpPr>
          <p:cNvPr id="8" name="Footer Placeholder 7"/>
          <p:cNvSpPr>
            <a:spLocks noGrp="1"/>
          </p:cNvSpPr>
          <p:nvPr>
            <p:ph type="ftr" sz="quarter" idx="11"/>
          </p:nvPr>
        </p:nvSpPr>
        <p:spPr/>
        <p:txBody>
          <a:bodyPr/>
          <a:lstStyle/>
          <a:p>
            <a:r>
              <a:rPr lang="en-US" smtClean="0"/>
              <a:t>Chapter 7: Casting and casting processes - IE252</a:t>
            </a:r>
            <a:endParaRPr lang="en-US"/>
          </a:p>
        </p:txBody>
      </p:sp>
      <p:sp>
        <p:nvSpPr>
          <p:cNvPr id="9" name="Slide Number Placeholder 8"/>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33272EF-D1F1-4AFC-A628-20A851373C52}" type="datetime1">
              <a:rPr lang="en-US" smtClean="0"/>
              <a:pPr/>
              <a:t>4/19/2017</a:t>
            </a:fld>
            <a:endParaRPr lang="en-US"/>
          </a:p>
        </p:txBody>
      </p:sp>
      <p:sp>
        <p:nvSpPr>
          <p:cNvPr id="4" name="Footer Placeholder 3"/>
          <p:cNvSpPr>
            <a:spLocks noGrp="1"/>
          </p:cNvSpPr>
          <p:nvPr>
            <p:ph type="ftr" sz="quarter" idx="11"/>
          </p:nvPr>
        </p:nvSpPr>
        <p:spPr/>
        <p:txBody>
          <a:bodyPr/>
          <a:lstStyle/>
          <a:p>
            <a:r>
              <a:rPr lang="en-US" smtClean="0"/>
              <a:t>Chapter 7: Casting and casting processes - IE252</a:t>
            </a:r>
            <a:endParaRPr lang="en-US"/>
          </a:p>
        </p:txBody>
      </p:sp>
      <p:sp>
        <p:nvSpPr>
          <p:cNvPr id="5" name="Slide Number Placeholder 4"/>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A98863D-2427-4014-8B22-9C80A19CD6DA}" type="datetime1">
              <a:rPr lang="en-US" smtClean="0"/>
              <a:pPr/>
              <a:t>4/19/2017</a:t>
            </a:fld>
            <a:endParaRPr lang="en-US"/>
          </a:p>
        </p:txBody>
      </p:sp>
      <p:sp>
        <p:nvSpPr>
          <p:cNvPr id="3" name="Footer Placeholder 2"/>
          <p:cNvSpPr>
            <a:spLocks noGrp="1"/>
          </p:cNvSpPr>
          <p:nvPr>
            <p:ph type="ftr" sz="quarter" idx="11"/>
          </p:nvPr>
        </p:nvSpPr>
        <p:spPr/>
        <p:txBody>
          <a:bodyPr/>
          <a:lstStyle/>
          <a:p>
            <a:r>
              <a:rPr lang="en-US" smtClean="0"/>
              <a:t>Chapter 7: Casting and casting processes - IE252</a:t>
            </a:r>
            <a:endParaRPr lang="en-US"/>
          </a:p>
        </p:txBody>
      </p:sp>
      <p:sp>
        <p:nvSpPr>
          <p:cNvPr id="4" name="Slide Number Placeholder 3"/>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smtClean="0"/>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2EA4A54-2162-4E32-8D3F-25B1C9A9B353}" type="datetime1">
              <a:rPr lang="en-US" smtClean="0"/>
              <a:pPr/>
              <a:t>4/19/2017</a:t>
            </a:fld>
            <a:endParaRPr lang="en-US"/>
          </a:p>
        </p:txBody>
      </p:sp>
      <p:sp>
        <p:nvSpPr>
          <p:cNvPr id="6" name="Footer Placeholder 5"/>
          <p:cNvSpPr>
            <a:spLocks noGrp="1"/>
          </p:cNvSpPr>
          <p:nvPr>
            <p:ph type="ftr" sz="quarter" idx="11"/>
          </p:nvPr>
        </p:nvSpPr>
        <p:spPr/>
        <p:txBody>
          <a:bodyPr/>
          <a:lstStyle/>
          <a:p>
            <a:r>
              <a:rPr lang="en-US" smtClean="0"/>
              <a:t>Chapter 7: Casting and casting processes - IE252</a:t>
            </a:r>
            <a:endParaRPr lang="en-US"/>
          </a:p>
        </p:txBody>
      </p:sp>
      <p:sp>
        <p:nvSpPr>
          <p:cNvPr id="7" name="Slide Number Placeholder 6"/>
          <p:cNvSpPr>
            <a:spLocks noGrp="1"/>
          </p:cNvSpPr>
          <p:nvPr>
            <p:ph type="sldNum" sz="quarter" idx="12"/>
          </p:nvPr>
        </p:nvSpPr>
        <p:spPr/>
        <p:txBody>
          <a:bodyPr/>
          <a:lstStyle/>
          <a:p>
            <a:fld id="{52102C6B-3D02-4064-9A4B-6A3BCBC92CB2}" type="slidenum">
              <a:rPr lang="en-US" smtClean="0"/>
              <a:pPr/>
              <a:t>‹#›</a:t>
            </a:fld>
            <a:endParaRPr lang="en-US"/>
          </a:p>
        </p:txBody>
      </p:sp>
      <p:sp>
        <p:nvSpPr>
          <p:cNvPr id="9" name="Content Placeholder 8"/>
          <p:cNvSpPr>
            <a:spLocks noGrp="1"/>
          </p:cNvSpPr>
          <p:nvPr>
            <p:ph sz="quarter" idx="13"/>
          </p:nvPr>
        </p:nvSpPr>
        <p:spPr>
          <a:xfrm>
            <a:off x="304800" y="381000"/>
            <a:ext cx="7772400" cy="49428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93A34C57-E30E-4B82-B452-7A5305A8EB12}" type="datetime1">
              <a:rPr lang="en-US" smtClean="0"/>
              <a:pPr/>
              <a:t>4/19/2017</a:t>
            </a:fld>
            <a:endParaRPr lang="en-US"/>
          </a:p>
        </p:txBody>
      </p:sp>
      <p:sp>
        <p:nvSpPr>
          <p:cNvPr id="9" name="Slide Number Placeholder 8"/>
          <p:cNvSpPr>
            <a:spLocks noGrp="1"/>
          </p:cNvSpPr>
          <p:nvPr>
            <p:ph type="sldNum" sz="quarter" idx="11"/>
          </p:nvPr>
        </p:nvSpPr>
        <p:spPr/>
        <p:txBody>
          <a:bodyPr/>
          <a:lstStyle/>
          <a:p>
            <a:fld id="{52102C6B-3D02-4064-9A4B-6A3BCBC92CB2}" type="slidenum">
              <a:rPr lang="en-US" smtClean="0"/>
              <a:pPr/>
              <a:t>‹#›</a:t>
            </a:fld>
            <a:endParaRPr lang="en-US"/>
          </a:p>
        </p:txBody>
      </p:sp>
      <p:sp>
        <p:nvSpPr>
          <p:cNvPr id="10" name="Footer Placeholder 9"/>
          <p:cNvSpPr>
            <a:spLocks noGrp="1"/>
          </p:cNvSpPr>
          <p:nvPr>
            <p:ph type="ftr" sz="quarter" idx="12"/>
          </p:nvPr>
        </p:nvSpPr>
        <p:spPr/>
        <p:txBody>
          <a:bodyPr/>
          <a:lstStyle/>
          <a:p>
            <a:r>
              <a:rPr lang="en-US" smtClean="0"/>
              <a:t>Chapter 7: Casting and casting processes - IE252</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52102C6B-3D02-4064-9A4B-6A3BCBC92CB2}" type="slidenum">
              <a:rPr lang="en-US" smtClean="0"/>
              <a:pPr/>
              <a:t>‹#›</a:t>
            </a:fld>
            <a:endParaRPr lang="en-US"/>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r>
              <a:rPr lang="en-US" smtClean="0"/>
              <a:t>Chapter 7: Casting and casting processes - IE252</a:t>
            </a:r>
            <a:endParaRPr lang="en-US"/>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C88965D4-6EE5-4072-928B-B889CD8C2251}" type="datetime1">
              <a:rPr lang="en-US" smtClean="0"/>
              <a:pPr/>
              <a:t>4/19/2017</a:t>
            </a:fld>
            <a:endParaRPr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21.jpeg"/></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2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9.jpeg"/></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hyperlink" Target="http://www.custompartnet.com/wu/images/investment-casting/investment-casting.png"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www.custompartnet.com/wu/images/investment-casting/investment-casting.png" TargetMode="External"/><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27.xml.rels><?xml version="1.0" encoding="UTF-8" standalone="yes"?>
<Relationships xmlns="http://schemas.openxmlformats.org/package/2006/relationships"><Relationship Id="rId3" Type="http://schemas.openxmlformats.org/officeDocument/2006/relationships/hyperlink" Target="http://www.custompartnet.com/wu/images/investment-casting/investment-casting.png" TargetMode="External"/><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28.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hyperlink" Target="http://www.google.com.sa/url?url=http://www.shelmetcastings.com/investment-casting-turbine-blade.html&amp;rct=j&amp;frm=1&amp;q=&amp;esrc=s&amp;sa=U&amp;ei=r95VVI_AE4iraarTgcgP&amp;ved=0CBoQ9QEwAw&amp;usg=AFQjCNFnLuPxFvxR1vAgU0UOyvEQBrwShQ" TargetMode="External"/><Relationship Id="rId7" Type="http://schemas.openxmlformats.org/officeDocument/2006/relationships/hyperlink" Target="http://newhorizonco.com/img/wax_tree.JPG" TargetMode="External"/><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33.jpeg"/><Relationship Id="rId5" Type="http://schemas.openxmlformats.org/officeDocument/2006/relationships/hyperlink" Target="http://upload.wikimedia.org/wikipedia/commons/1/1a/Turbine_blade_with_wax_pattern.jpg" TargetMode="External"/><Relationship Id="rId10" Type="http://schemas.openxmlformats.org/officeDocument/2006/relationships/image" Target="../media/image35.jpeg"/><Relationship Id="rId4" Type="http://schemas.openxmlformats.org/officeDocument/2006/relationships/image" Target="../media/image32.jpeg"/><Relationship Id="rId9" Type="http://schemas.openxmlformats.org/officeDocument/2006/relationships/hyperlink" Target="http://www.mfginvestmentcasting.com/images/homepage-01.jpg" TargetMode="External"/></Relationships>
</file>

<file path=ppt/slides/_rels/slide29.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hyperlink" Target="http://www.google.com.sa/url?url=http://www.shelmetcastings.com/investment-casting-turbine-blade.html&amp;rct=j&amp;frm=1&amp;q=&amp;esrc=s&amp;sa=U&amp;ei=r95VVI_AE4iraarTgcgP&amp;ved=0CBoQ9QEwAw&amp;usg=AFQjCNFnLuPxFvxR1vAgU0UOyvEQBrwShQ" TargetMode="External"/><Relationship Id="rId7" Type="http://schemas.openxmlformats.org/officeDocument/2006/relationships/hyperlink" Target="http://newhorizonco.com/img/wax_tree.JPG" TargetMode="External"/><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33.jpeg"/><Relationship Id="rId5" Type="http://schemas.openxmlformats.org/officeDocument/2006/relationships/hyperlink" Target="http://upload.wikimedia.org/wikipedia/commons/1/1a/Turbine_blade_with_wax_pattern.jpg" TargetMode="External"/><Relationship Id="rId10" Type="http://schemas.openxmlformats.org/officeDocument/2006/relationships/image" Target="../media/image35.jpeg"/><Relationship Id="rId4" Type="http://schemas.openxmlformats.org/officeDocument/2006/relationships/image" Target="../media/image32.jpeg"/><Relationship Id="rId9" Type="http://schemas.openxmlformats.org/officeDocument/2006/relationships/hyperlink" Target="http://www.mfginvestmentcasting.com/images/homepage-01.jpg"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image" Target="../media/image38.jpeg"/><Relationship Id="rId4" Type="http://schemas.openxmlformats.org/officeDocument/2006/relationships/image" Target="../media/image37.png"/></Relationships>
</file>

<file path=ppt/slides/_rels/slide3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image" Target="../media/image42.jpeg"/><Relationship Id="rId4" Type="http://schemas.openxmlformats.org/officeDocument/2006/relationships/image" Target="../media/image41.jpeg"/></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40.jpeg"/></Relationships>
</file>

<file path=ppt/slides/_rels/slide3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49.wmf"/><Relationship Id="rId4" Type="http://schemas.openxmlformats.org/officeDocument/2006/relationships/oleObject" Target="../embeddings/oleObject1.bin"/></Relationships>
</file>

<file path=ppt/slides/_rels/slide45.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notesSlide" Target="../notesSlides/notesSlide45.xml"/><Relationship Id="rId7" Type="http://schemas.openxmlformats.org/officeDocument/2006/relationships/image" Target="../media/image51.wmf"/><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oleObject" Target="../embeddings/oleObject3.bin"/><Relationship Id="rId11" Type="http://schemas.openxmlformats.org/officeDocument/2006/relationships/image" Target="../media/image53.wmf"/><Relationship Id="rId5" Type="http://schemas.openxmlformats.org/officeDocument/2006/relationships/image" Target="../media/image50.wmf"/><Relationship Id="rId10" Type="http://schemas.openxmlformats.org/officeDocument/2006/relationships/oleObject" Target="../embeddings/oleObject5.bin"/><Relationship Id="rId4" Type="http://schemas.openxmlformats.org/officeDocument/2006/relationships/oleObject" Target="../embeddings/oleObject2.bin"/><Relationship Id="rId9" Type="http://schemas.openxmlformats.org/officeDocument/2006/relationships/image" Target="../media/image52.wmf"/></Relationships>
</file>

<file path=ppt/slides/_rels/slide46.xml.rels><?xml version="1.0" encoding="UTF-8" standalone="yes"?>
<Relationships xmlns="http://schemas.openxmlformats.org/package/2006/relationships"><Relationship Id="rId8" Type="http://schemas.openxmlformats.org/officeDocument/2006/relationships/oleObject" Target="../embeddings/oleObject8.bin"/><Relationship Id="rId13" Type="http://schemas.openxmlformats.org/officeDocument/2006/relationships/image" Target="../media/image57.wmf"/><Relationship Id="rId3" Type="http://schemas.openxmlformats.org/officeDocument/2006/relationships/notesSlide" Target="../notesSlides/notesSlide46.xml"/><Relationship Id="rId7" Type="http://schemas.openxmlformats.org/officeDocument/2006/relationships/image" Target="../media/image54.wmf"/><Relationship Id="rId12" Type="http://schemas.openxmlformats.org/officeDocument/2006/relationships/oleObject" Target="../embeddings/oleObject10.bin"/><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oleObject" Target="../embeddings/oleObject7.bin"/><Relationship Id="rId11" Type="http://schemas.openxmlformats.org/officeDocument/2006/relationships/image" Target="../media/image56.wmf"/><Relationship Id="rId5" Type="http://schemas.openxmlformats.org/officeDocument/2006/relationships/image" Target="../media/image53.wmf"/><Relationship Id="rId10" Type="http://schemas.openxmlformats.org/officeDocument/2006/relationships/oleObject" Target="../embeddings/oleObject9.bin"/><Relationship Id="rId4" Type="http://schemas.openxmlformats.org/officeDocument/2006/relationships/oleObject" Target="../embeddings/oleObject6.bin"/><Relationship Id="rId9" Type="http://schemas.openxmlformats.org/officeDocument/2006/relationships/image" Target="../media/image55.wmf"/></Relationships>
</file>

<file path=ppt/slides/_rels/slide47.xml.rels><?xml version="1.0" encoding="UTF-8" standalone="yes"?>
<Relationships xmlns="http://schemas.openxmlformats.org/package/2006/relationships"><Relationship Id="rId8" Type="http://schemas.openxmlformats.org/officeDocument/2006/relationships/oleObject" Target="../embeddings/oleObject13.bin"/><Relationship Id="rId13" Type="http://schemas.openxmlformats.org/officeDocument/2006/relationships/image" Target="../media/image59.wmf"/><Relationship Id="rId3" Type="http://schemas.openxmlformats.org/officeDocument/2006/relationships/notesSlide" Target="../notesSlides/notesSlide47.xml"/><Relationship Id="rId7" Type="http://schemas.openxmlformats.org/officeDocument/2006/relationships/image" Target="../media/image56.wmf"/><Relationship Id="rId12" Type="http://schemas.openxmlformats.org/officeDocument/2006/relationships/oleObject" Target="../embeddings/oleObject15.bin"/><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oleObject" Target="../embeddings/oleObject12.bin"/><Relationship Id="rId11" Type="http://schemas.openxmlformats.org/officeDocument/2006/relationships/image" Target="../media/image58.wmf"/><Relationship Id="rId5" Type="http://schemas.openxmlformats.org/officeDocument/2006/relationships/image" Target="../media/image55.wmf"/><Relationship Id="rId15" Type="http://schemas.openxmlformats.org/officeDocument/2006/relationships/image" Target="../media/image60.wmf"/><Relationship Id="rId10" Type="http://schemas.openxmlformats.org/officeDocument/2006/relationships/oleObject" Target="../embeddings/oleObject14.bin"/><Relationship Id="rId4" Type="http://schemas.openxmlformats.org/officeDocument/2006/relationships/oleObject" Target="../embeddings/oleObject11.bin"/><Relationship Id="rId9" Type="http://schemas.openxmlformats.org/officeDocument/2006/relationships/image" Target="../media/image57.wmf"/><Relationship Id="rId14" Type="http://schemas.openxmlformats.org/officeDocument/2006/relationships/oleObject" Target="../embeddings/oleObject16.bin"/></Relationships>
</file>

<file path=ppt/slides/_rels/slide48.xml.rels><?xml version="1.0" encoding="UTF-8" standalone="yes"?>
<Relationships xmlns="http://schemas.openxmlformats.org/package/2006/relationships"><Relationship Id="rId8" Type="http://schemas.openxmlformats.org/officeDocument/2006/relationships/oleObject" Target="../embeddings/oleObject19.bin"/><Relationship Id="rId3" Type="http://schemas.openxmlformats.org/officeDocument/2006/relationships/notesSlide" Target="../notesSlides/notesSlide48.xml"/><Relationship Id="rId7" Type="http://schemas.openxmlformats.org/officeDocument/2006/relationships/image" Target="../media/image62.wmf"/><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oleObject" Target="../embeddings/oleObject18.bin"/><Relationship Id="rId11" Type="http://schemas.openxmlformats.org/officeDocument/2006/relationships/image" Target="../media/image64.wmf"/><Relationship Id="rId5" Type="http://schemas.openxmlformats.org/officeDocument/2006/relationships/image" Target="../media/image61.wmf"/><Relationship Id="rId10" Type="http://schemas.openxmlformats.org/officeDocument/2006/relationships/oleObject" Target="../embeddings/oleObject20.bin"/><Relationship Id="rId4" Type="http://schemas.openxmlformats.org/officeDocument/2006/relationships/oleObject" Target="../embeddings/oleObject17.bin"/><Relationship Id="rId9" Type="http://schemas.openxmlformats.org/officeDocument/2006/relationships/image" Target="../media/image63.wmf"/></Relationships>
</file>

<file path=ppt/slides/_rels/slide4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7" Type="http://schemas.openxmlformats.org/officeDocument/2006/relationships/image" Target="../media/image67.wmf"/><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oleObject" Target="../embeddings/oleObject22.bin"/><Relationship Id="rId5" Type="http://schemas.openxmlformats.org/officeDocument/2006/relationships/image" Target="../media/image66.wmf"/><Relationship Id="rId4" Type="http://schemas.openxmlformats.org/officeDocument/2006/relationships/oleObject" Target="../embeddings/oleObject21.bin"/></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56.xml"/><Relationship Id="rId1" Type="http://schemas.openxmlformats.org/officeDocument/2006/relationships/slideLayout" Target="../slideLayouts/slideLayout1.xml"/><Relationship Id="rId4" Type="http://schemas.openxmlformats.org/officeDocument/2006/relationships/image" Target="../media/image72.png"/></Relationships>
</file>

<file path=ppt/slides/_rels/slide5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57.xml"/><Relationship Id="rId1" Type="http://schemas.openxmlformats.org/officeDocument/2006/relationships/slideLayout" Target="../slideLayouts/slideLayout1.xml"/><Relationship Id="rId4" Type="http://schemas.openxmlformats.org/officeDocument/2006/relationships/image" Target="../media/image74.png"/></Relationships>
</file>

<file path=ppt/slides/_rels/slide58.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CAFC7ECE-A871-414D-BEAB-BCD02163EE3E}"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a:t>
            </a:fld>
            <a:endParaRPr lang="en-US"/>
          </a:p>
        </p:txBody>
      </p:sp>
      <p:sp>
        <p:nvSpPr>
          <p:cNvPr id="10" name="Rectangle 2"/>
          <p:cNvSpPr txBox="1">
            <a:spLocks noChangeArrowheads="1"/>
          </p:cNvSpPr>
          <p:nvPr/>
        </p:nvSpPr>
        <p:spPr>
          <a:xfrm>
            <a:off x="428596" y="857232"/>
            <a:ext cx="7772400" cy="1143000"/>
          </a:xfrm>
          <a:prstGeom prst="rect">
            <a:avLst/>
          </a:prstGeom>
        </p:spPr>
        <p:txBody>
          <a:bodyPr vert="horz" lIns="91440" tIns="45720" rIns="91440" bIns="45720" rtlCol="0" anchor="b">
            <a:no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lang="en-US" sz="6600" spc="-100" dirty="0" smtClean="0">
                <a:solidFill>
                  <a:schemeClr val="tx2"/>
                </a:solidFill>
                <a:latin typeface="+mj-lt"/>
                <a:ea typeface="+mj-ea"/>
                <a:cs typeface="+mj-cs"/>
              </a:rPr>
              <a:t>        Chapter 7</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kumimoji="0" lang="en-US" sz="2800" b="0" i="0" u="none" strike="noStrike" kern="1200" cap="none" spc="-100" normalizeH="0" baseline="0" noProof="0" dirty="0" smtClean="0">
                <a:ln>
                  <a:noFill/>
                </a:ln>
                <a:solidFill>
                  <a:schemeClr val="tx1">
                    <a:tint val="75000"/>
                  </a:schemeClr>
                </a:solidFill>
                <a:effectLst/>
                <a:uLnTx/>
                <a:uFillTx/>
                <a:latin typeface="+mj-lt"/>
                <a:ea typeface="+mj-ea"/>
                <a:cs typeface="+mj-cs"/>
              </a:rPr>
              <a:t>Casting</a:t>
            </a:r>
            <a:r>
              <a:rPr kumimoji="0" lang="en-US" sz="2800" b="0" i="0" u="none" strike="noStrike" kern="1200" cap="none" spc="-100" normalizeH="0" noProof="0" dirty="0" smtClean="0">
                <a:ln>
                  <a:noFill/>
                </a:ln>
                <a:solidFill>
                  <a:schemeClr val="tx1">
                    <a:tint val="75000"/>
                  </a:schemeClr>
                </a:solidFill>
                <a:effectLst/>
                <a:uLnTx/>
                <a:uFillTx/>
                <a:latin typeface="+mj-lt"/>
                <a:ea typeface="+mj-ea"/>
                <a:cs typeface="+mj-cs"/>
              </a:rPr>
              <a:t> and casting processes</a:t>
            </a:r>
            <a:endParaRPr lang="en-US" sz="2000" dirty="0" smtClean="0">
              <a:solidFill>
                <a:schemeClr val="tx1">
                  <a:tint val="75000"/>
                </a:schemeClr>
              </a:solidFill>
            </a:endParaRPr>
          </a:p>
        </p:txBody>
      </p:sp>
      <p:grpSp>
        <p:nvGrpSpPr>
          <p:cNvPr id="23" name="Group 22"/>
          <p:cNvGrpSpPr/>
          <p:nvPr/>
        </p:nvGrpSpPr>
        <p:grpSpPr>
          <a:xfrm>
            <a:off x="152401" y="1828800"/>
            <a:ext cx="8205814" cy="3970338"/>
            <a:chOff x="152400" y="1828800"/>
            <a:chExt cx="8869363" cy="3970338"/>
          </a:xfrm>
        </p:grpSpPr>
        <p:pic>
          <p:nvPicPr>
            <p:cNvPr id="11" name="Picture 80"/>
            <p:cNvPicPr>
              <a:picLocks noChangeAspect="1" noChangeArrowheads="1"/>
            </p:cNvPicPr>
            <p:nvPr/>
          </p:nvPicPr>
          <p:blipFill>
            <a:blip r:embed="rId3"/>
            <a:srcRect l="20363" t="48462" r="5914" b="13071"/>
            <a:stretch>
              <a:fillRect/>
            </a:stretch>
          </p:blipFill>
          <p:spPr bwMode="auto">
            <a:xfrm>
              <a:off x="152400" y="1828800"/>
              <a:ext cx="4376738" cy="1828800"/>
            </a:xfrm>
            <a:prstGeom prst="rect">
              <a:avLst/>
            </a:prstGeom>
            <a:noFill/>
            <a:ln w="9525">
              <a:noFill/>
              <a:miter lim="800000"/>
              <a:headEnd/>
              <a:tailEnd/>
            </a:ln>
          </p:spPr>
        </p:pic>
        <p:pic>
          <p:nvPicPr>
            <p:cNvPr id="12" name="Picture 81"/>
            <p:cNvPicPr>
              <a:picLocks noChangeAspect="1" noChangeArrowheads="1"/>
            </p:cNvPicPr>
            <p:nvPr/>
          </p:nvPicPr>
          <p:blipFill>
            <a:blip r:embed="rId4"/>
            <a:srcRect l="19624" t="48769" r="5446" b="12302"/>
            <a:stretch>
              <a:fillRect/>
            </a:stretch>
          </p:blipFill>
          <p:spPr bwMode="auto">
            <a:xfrm>
              <a:off x="4572000" y="1828800"/>
              <a:ext cx="4449763" cy="1851025"/>
            </a:xfrm>
            <a:prstGeom prst="rect">
              <a:avLst/>
            </a:prstGeom>
            <a:noFill/>
            <a:ln w="9525">
              <a:noFill/>
              <a:miter lim="800000"/>
              <a:headEnd/>
              <a:tailEnd/>
            </a:ln>
          </p:spPr>
        </p:pic>
        <p:pic>
          <p:nvPicPr>
            <p:cNvPr id="13" name="Picture 82"/>
            <p:cNvPicPr>
              <a:picLocks noChangeAspect="1" noChangeArrowheads="1"/>
            </p:cNvPicPr>
            <p:nvPr/>
          </p:nvPicPr>
          <p:blipFill>
            <a:blip r:embed="rId5"/>
            <a:srcRect l="20363" t="48615" r="6284" b="13841"/>
            <a:stretch>
              <a:fillRect/>
            </a:stretch>
          </p:blipFill>
          <p:spPr bwMode="auto">
            <a:xfrm>
              <a:off x="152400" y="3962400"/>
              <a:ext cx="4356100" cy="1784350"/>
            </a:xfrm>
            <a:prstGeom prst="rect">
              <a:avLst/>
            </a:prstGeom>
            <a:noFill/>
            <a:ln w="9525">
              <a:noFill/>
              <a:miter lim="800000"/>
              <a:headEnd/>
              <a:tailEnd/>
            </a:ln>
          </p:spPr>
        </p:pic>
        <p:pic>
          <p:nvPicPr>
            <p:cNvPr id="17" name="Picture 83"/>
            <p:cNvPicPr>
              <a:picLocks noChangeAspect="1" noChangeArrowheads="1"/>
            </p:cNvPicPr>
            <p:nvPr/>
          </p:nvPicPr>
          <p:blipFill>
            <a:blip r:embed="rId6"/>
            <a:srcRect l="21225" t="48615" r="5440" b="12764"/>
            <a:stretch>
              <a:fillRect/>
            </a:stretch>
          </p:blipFill>
          <p:spPr bwMode="auto">
            <a:xfrm>
              <a:off x="4572000" y="3962400"/>
              <a:ext cx="4356100" cy="1836738"/>
            </a:xfrm>
            <a:prstGeom prst="rect">
              <a:avLst/>
            </a:prstGeom>
            <a:noFill/>
            <a:ln w="9525">
              <a:noFill/>
              <a:miter lim="800000"/>
              <a:headEnd/>
              <a:tailEnd/>
            </a:ln>
          </p:spPr>
        </p:pic>
      </p:grpSp>
      <p:sp>
        <p:nvSpPr>
          <p:cNvPr id="19" name="TextBox 84"/>
          <p:cNvSpPr txBox="1">
            <a:spLocks noChangeArrowheads="1"/>
          </p:cNvSpPr>
          <p:nvPr/>
        </p:nvSpPr>
        <p:spPr bwMode="auto">
          <a:xfrm>
            <a:off x="1066800" y="3654425"/>
            <a:ext cx="1905000" cy="307975"/>
          </a:xfrm>
          <a:prstGeom prst="rect">
            <a:avLst/>
          </a:prstGeom>
          <a:solidFill>
            <a:schemeClr val="bg1"/>
          </a:solidFill>
          <a:ln w="9525">
            <a:noFill/>
            <a:miter lim="800000"/>
            <a:headEnd/>
            <a:tailEnd/>
          </a:ln>
        </p:spPr>
        <p:txBody>
          <a:bodyPr>
            <a:spAutoFit/>
          </a:bodyPr>
          <a:lstStyle/>
          <a:p>
            <a:r>
              <a:rPr lang="en-US" sz="1400"/>
              <a:t>Pouring Molten Metals</a:t>
            </a:r>
          </a:p>
        </p:txBody>
      </p:sp>
      <p:sp>
        <p:nvSpPr>
          <p:cNvPr id="20" name="TextBox 85"/>
          <p:cNvSpPr txBox="1">
            <a:spLocks noChangeArrowheads="1"/>
          </p:cNvSpPr>
          <p:nvPr/>
        </p:nvSpPr>
        <p:spPr bwMode="auto">
          <a:xfrm>
            <a:off x="5257800" y="3657600"/>
            <a:ext cx="3124200" cy="307975"/>
          </a:xfrm>
          <a:prstGeom prst="rect">
            <a:avLst/>
          </a:prstGeom>
          <a:solidFill>
            <a:schemeClr val="bg1"/>
          </a:solidFill>
          <a:ln w="9525">
            <a:noFill/>
            <a:miter lim="800000"/>
            <a:headEnd/>
            <a:tailEnd/>
          </a:ln>
        </p:spPr>
        <p:txBody>
          <a:bodyPr>
            <a:spAutoFit/>
          </a:bodyPr>
          <a:lstStyle/>
          <a:p>
            <a:r>
              <a:rPr lang="en-US" sz="1400"/>
              <a:t>Automated Molding Line</a:t>
            </a:r>
          </a:p>
        </p:txBody>
      </p:sp>
      <p:sp>
        <p:nvSpPr>
          <p:cNvPr id="22" name="TextBox 87"/>
          <p:cNvSpPr txBox="1">
            <a:spLocks noChangeArrowheads="1"/>
          </p:cNvSpPr>
          <p:nvPr/>
        </p:nvSpPr>
        <p:spPr bwMode="auto">
          <a:xfrm>
            <a:off x="1447800" y="5715000"/>
            <a:ext cx="2590800" cy="307777"/>
          </a:xfrm>
          <a:prstGeom prst="rect">
            <a:avLst/>
          </a:prstGeom>
          <a:solidFill>
            <a:schemeClr val="bg1"/>
          </a:solidFill>
          <a:ln w="9525">
            <a:noFill/>
            <a:miter lim="800000"/>
            <a:headEnd/>
            <a:tailEnd/>
          </a:ln>
        </p:spPr>
        <p:txBody>
          <a:bodyPr>
            <a:spAutoFit/>
          </a:bodyPr>
          <a:lstStyle/>
          <a:p>
            <a:r>
              <a:rPr lang="en-US" sz="1400" dirty="0" smtClean="0"/>
              <a:t>Parts after Machining  </a:t>
            </a:r>
            <a:endParaRPr lang="en-US" sz="1400" dirty="0"/>
          </a:p>
        </p:txBody>
      </p:sp>
      <p:sp>
        <p:nvSpPr>
          <p:cNvPr id="15" name="TextBox 87"/>
          <p:cNvSpPr txBox="1">
            <a:spLocks noChangeArrowheads="1"/>
          </p:cNvSpPr>
          <p:nvPr/>
        </p:nvSpPr>
        <p:spPr bwMode="auto">
          <a:xfrm>
            <a:off x="4860032" y="5755751"/>
            <a:ext cx="3168352" cy="307777"/>
          </a:xfrm>
          <a:prstGeom prst="rect">
            <a:avLst/>
          </a:prstGeom>
          <a:solidFill>
            <a:schemeClr val="bg1"/>
          </a:solidFill>
          <a:ln w="9525">
            <a:noFill/>
            <a:miter lim="800000"/>
            <a:headEnd/>
            <a:tailEnd/>
          </a:ln>
        </p:spPr>
        <p:txBody>
          <a:bodyPr wrap="square">
            <a:spAutoFit/>
          </a:bodyPr>
          <a:lstStyle/>
          <a:p>
            <a:r>
              <a:rPr lang="en-US" sz="1400" dirty="0" smtClean="0"/>
              <a:t>Castings during Machining Process </a:t>
            </a:r>
            <a:endParaRPr lang="en-US" sz="1400" dirty="0"/>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10</a:t>
            </a:fld>
            <a:endParaRPr lang="en-US"/>
          </a:p>
        </p:txBody>
      </p:sp>
      <p:sp>
        <p:nvSpPr>
          <p:cNvPr id="6" name="Rectangle 2"/>
          <p:cNvSpPr txBox="1">
            <a:spLocks noChangeArrowheads="1"/>
          </p:cNvSpPr>
          <p:nvPr/>
        </p:nvSpPr>
        <p:spPr>
          <a:xfrm>
            <a:off x="142844" y="1000108"/>
            <a:ext cx="7500990" cy="571504"/>
          </a:xfrm>
          <a:prstGeom prst="rect">
            <a:avLst/>
          </a:prstGeom>
        </p:spPr>
        <p:txBody>
          <a:bodyPr vert="horz" lIns="91440" tIns="45720" rIns="91440" bIns="45720" rtlCol="0" anchor="b">
            <a:no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lang="en-US" sz="2000" spc="-100" dirty="0" smtClean="0">
                <a:solidFill>
                  <a:schemeClr val="tx1">
                    <a:tint val="75000"/>
                  </a:schemeClr>
                </a:solidFill>
                <a:latin typeface="+mj-lt"/>
                <a:ea typeface="+mj-ea"/>
                <a:cs typeface="+mj-cs"/>
              </a:rPr>
              <a:t>7.1 Introduction</a:t>
            </a:r>
          </a:p>
          <a:p>
            <a:pPr>
              <a:spcBef>
                <a:spcPct val="0"/>
              </a:spcBef>
              <a:defRPr/>
            </a:pPr>
            <a:r>
              <a:rPr lang="en-US" sz="2000" spc="-100" dirty="0" smtClean="0">
                <a:solidFill>
                  <a:schemeClr val="tx1">
                    <a:tint val="75000"/>
                  </a:schemeClr>
                </a:solidFill>
                <a:latin typeface="+mj-lt"/>
                <a:ea typeface="+mj-ea"/>
                <a:cs typeface="+mj-cs"/>
              </a:rPr>
              <a:t>7.2 Classification of major casting processes</a:t>
            </a:r>
          </a:p>
          <a:p>
            <a:pPr lvl="0">
              <a:spcBef>
                <a:spcPct val="0"/>
              </a:spcBef>
              <a:defRPr/>
            </a:pPr>
            <a:r>
              <a:rPr lang="en-US" sz="2000" spc="-100" dirty="0" smtClean="0">
                <a:solidFill>
                  <a:schemeClr val="tx1">
                    <a:tint val="75000"/>
                  </a:schemeClr>
                </a:solidFill>
                <a:latin typeface="+mj-lt"/>
                <a:ea typeface="+mj-ea"/>
                <a:cs typeface="+mj-cs"/>
              </a:rPr>
              <a:t>7.3Melting and control of composition</a:t>
            </a:r>
          </a:p>
          <a:p>
            <a:pPr>
              <a:spcBef>
                <a:spcPct val="0"/>
              </a:spcBef>
              <a:defRPr/>
            </a:pPr>
            <a:r>
              <a:rPr lang="en-US" sz="2000" spc="-100" dirty="0" smtClean="0">
                <a:solidFill>
                  <a:schemeClr val="tx1">
                    <a:tint val="75000"/>
                  </a:schemeClr>
                </a:solidFill>
                <a:latin typeface="+mj-lt"/>
                <a:ea typeface="+mj-ea"/>
                <a:cs typeface="+mj-cs"/>
              </a:rPr>
              <a:t>7.4 Classification of mostly used industrial melting furnaces [7.1]</a:t>
            </a:r>
          </a:p>
        </p:txBody>
      </p:sp>
      <p:grpSp>
        <p:nvGrpSpPr>
          <p:cNvPr id="2" name="Group 2"/>
          <p:cNvGrpSpPr>
            <a:grpSpLocks/>
          </p:cNvGrpSpPr>
          <p:nvPr/>
        </p:nvGrpSpPr>
        <p:grpSpPr bwMode="auto">
          <a:xfrm>
            <a:off x="3643306" y="1643050"/>
            <a:ext cx="4814877" cy="4972064"/>
            <a:chOff x="1079" y="4860"/>
            <a:chExt cx="10172" cy="10080"/>
          </a:xfrm>
        </p:grpSpPr>
        <p:pic>
          <p:nvPicPr>
            <p:cNvPr id="1027" name="Picture 3"/>
            <p:cNvPicPr>
              <a:picLocks noChangeAspect="1" noChangeArrowheads="1"/>
            </p:cNvPicPr>
            <p:nvPr/>
          </p:nvPicPr>
          <p:blipFill>
            <a:blip r:embed="rId3" cstate="print"/>
            <a:srcRect/>
            <a:stretch>
              <a:fillRect/>
            </a:stretch>
          </p:blipFill>
          <p:spPr bwMode="auto">
            <a:xfrm>
              <a:off x="1233" y="4863"/>
              <a:ext cx="6495" cy="9465"/>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a:stretch>
              <a:fillRect/>
            </a:stretch>
          </p:blipFill>
          <p:spPr bwMode="auto">
            <a:xfrm>
              <a:off x="7629" y="4863"/>
              <a:ext cx="3622" cy="2924"/>
            </a:xfrm>
            <a:prstGeom prst="rect">
              <a:avLst/>
            </a:prstGeom>
            <a:noFill/>
            <a:ln w="9525">
              <a:noFill/>
              <a:miter lim="800000"/>
              <a:headEnd/>
              <a:tailEnd/>
            </a:ln>
          </p:spPr>
        </p:pic>
        <p:pic>
          <p:nvPicPr>
            <p:cNvPr id="1029" name="Picture 5"/>
            <p:cNvPicPr>
              <a:picLocks noChangeAspect="1" noChangeArrowheads="1"/>
            </p:cNvPicPr>
            <p:nvPr/>
          </p:nvPicPr>
          <p:blipFill>
            <a:blip r:embed="rId5" cstate="print"/>
            <a:srcRect/>
            <a:stretch>
              <a:fillRect/>
            </a:stretch>
          </p:blipFill>
          <p:spPr bwMode="auto">
            <a:xfrm>
              <a:off x="8433" y="8103"/>
              <a:ext cx="2422" cy="3207"/>
            </a:xfrm>
            <a:prstGeom prst="rect">
              <a:avLst/>
            </a:prstGeom>
            <a:noFill/>
            <a:ln w="9525">
              <a:noFill/>
              <a:miter lim="800000"/>
              <a:headEnd/>
              <a:tailEnd/>
            </a:ln>
          </p:spPr>
        </p:pic>
        <p:pic>
          <p:nvPicPr>
            <p:cNvPr id="1030" name="Picture 6"/>
            <p:cNvPicPr>
              <a:picLocks noChangeAspect="1" noChangeArrowheads="1"/>
            </p:cNvPicPr>
            <p:nvPr/>
          </p:nvPicPr>
          <p:blipFill>
            <a:blip r:embed="rId6" cstate="print"/>
            <a:srcRect/>
            <a:stretch>
              <a:fillRect/>
            </a:stretch>
          </p:blipFill>
          <p:spPr bwMode="auto">
            <a:xfrm>
              <a:off x="7893" y="11343"/>
              <a:ext cx="3098" cy="3491"/>
            </a:xfrm>
            <a:prstGeom prst="rect">
              <a:avLst/>
            </a:prstGeom>
            <a:noFill/>
            <a:ln w="9525">
              <a:noFill/>
              <a:miter lim="800000"/>
              <a:headEnd/>
              <a:tailEnd/>
            </a:ln>
          </p:spPr>
        </p:pic>
        <p:sp>
          <p:nvSpPr>
            <p:cNvPr id="1031" name="Rectangle 7"/>
            <p:cNvSpPr>
              <a:spLocks noChangeArrowheads="1"/>
            </p:cNvSpPr>
            <p:nvPr/>
          </p:nvSpPr>
          <p:spPr bwMode="auto">
            <a:xfrm>
              <a:off x="7397" y="4860"/>
              <a:ext cx="360" cy="9540"/>
            </a:xfrm>
            <a:prstGeom prst="rect">
              <a:avLst/>
            </a:prstGeom>
            <a:solidFill>
              <a:srgbClr val="FFFFFF"/>
            </a:solidFill>
            <a:ln w="9525">
              <a:noFill/>
              <a:miter lim="800000"/>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032" name="Rectangle 8"/>
            <p:cNvSpPr>
              <a:spLocks noChangeArrowheads="1"/>
            </p:cNvSpPr>
            <p:nvPr/>
          </p:nvSpPr>
          <p:spPr bwMode="auto">
            <a:xfrm>
              <a:off x="1079" y="5043"/>
              <a:ext cx="360" cy="9540"/>
            </a:xfrm>
            <a:prstGeom prst="rect">
              <a:avLst/>
            </a:prstGeom>
            <a:solidFill>
              <a:srgbClr val="FFFFFF"/>
            </a:solidFill>
            <a:ln w="9525">
              <a:noFill/>
              <a:miter lim="800000"/>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033" name="Rectangle 9"/>
            <p:cNvSpPr>
              <a:spLocks noChangeArrowheads="1"/>
            </p:cNvSpPr>
            <p:nvPr/>
          </p:nvSpPr>
          <p:spPr bwMode="auto">
            <a:xfrm>
              <a:off x="1233" y="14040"/>
              <a:ext cx="6300" cy="360"/>
            </a:xfrm>
            <a:prstGeom prst="rect">
              <a:avLst/>
            </a:prstGeom>
            <a:solidFill>
              <a:srgbClr val="FFFFFF"/>
            </a:solidFill>
            <a:ln w="9525">
              <a:noFill/>
              <a:miter lim="800000"/>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034" name="Rectangle 10"/>
            <p:cNvSpPr>
              <a:spLocks noChangeArrowheads="1"/>
            </p:cNvSpPr>
            <p:nvPr/>
          </p:nvSpPr>
          <p:spPr bwMode="auto">
            <a:xfrm>
              <a:off x="1233" y="4863"/>
              <a:ext cx="6300" cy="360"/>
            </a:xfrm>
            <a:prstGeom prst="rect">
              <a:avLst/>
            </a:prstGeom>
            <a:solidFill>
              <a:srgbClr val="FFFFFF"/>
            </a:solidFill>
            <a:ln w="9525">
              <a:noFill/>
              <a:miter lim="800000"/>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035" name="Text Box 11"/>
            <p:cNvSpPr txBox="1">
              <a:spLocks noChangeArrowheads="1"/>
            </p:cNvSpPr>
            <p:nvPr/>
          </p:nvSpPr>
          <p:spPr bwMode="auto">
            <a:xfrm>
              <a:off x="7510" y="5108"/>
              <a:ext cx="720" cy="540"/>
            </a:xfrm>
            <a:prstGeom prst="rect">
              <a:avLst/>
            </a:prstGeom>
            <a:solidFill>
              <a:srgbClr val="FFFFFF"/>
            </a:solid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E</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6" name="Text Box 12"/>
            <p:cNvSpPr txBox="1">
              <a:spLocks noChangeArrowheads="1"/>
            </p:cNvSpPr>
            <p:nvPr/>
          </p:nvSpPr>
          <p:spPr bwMode="auto">
            <a:xfrm>
              <a:off x="7893" y="8463"/>
              <a:ext cx="720" cy="540"/>
            </a:xfrm>
            <a:prstGeom prst="rect">
              <a:avLst/>
            </a:prstGeom>
            <a:solidFill>
              <a:srgbClr val="FFFFFF"/>
            </a:solid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F</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7" name="Text Box 13"/>
            <p:cNvSpPr txBox="1">
              <a:spLocks noChangeArrowheads="1"/>
            </p:cNvSpPr>
            <p:nvPr/>
          </p:nvSpPr>
          <p:spPr bwMode="auto">
            <a:xfrm>
              <a:off x="7713" y="12063"/>
              <a:ext cx="720" cy="540"/>
            </a:xfrm>
            <a:prstGeom prst="rect">
              <a:avLst/>
            </a:prstGeom>
            <a:solidFill>
              <a:srgbClr val="FFFFFF"/>
            </a:solid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G</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8" name="Text Box 14"/>
            <p:cNvSpPr txBox="1">
              <a:spLocks noChangeArrowheads="1"/>
            </p:cNvSpPr>
            <p:nvPr/>
          </p:nvSpPr>
          <p:spPr bwMode="auto">
            <a:xfrm>
              <a:off x="3393" y="5223"/>
              <a:ext cx="720" cy="540"/>
            </a:xfrm>
            <a:prstGeom prst="rect">
              <a:avLst/>
            </a:prstGeom>
            <a:solidFill>
              <a:srgbClr val="FFFFFF"/>
            </a:solid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A</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9" name="Text Box 15"/>
            <p:cNvSpPr txBox="1">
              <a:spLocks noChangeArrowheads="1"/>
            </p:cNvSpPr>
            <p:nvPr/>
          </p:nvSpPr>
          <p:spPr bwMode="auto">
            <a:xfrm>
              <a:off x="6453" y="8823"/>
              <a:ext cx="720" cy="540"/>
            </a:xfrm>
            <a:prstGeom prst="rect">
              <a:avLst/>
            </a:prstGeom>
            <a:solidFill>
              <a:srgbClr val="FFFFFF"/>
            </a:solid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B</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40" name="Text Box 16"/>
            <p:cNvSpPr txBox="1">
              <a:spLocks noChangeArrowheads="1"/>
            </p:cNvSpPr>
            <p:nvPr/>
          </p:nvSpPr>
          <p:spPr bwMode="auto">
            <a:xfrm>
              <a:off x="3983" y="10286"/>
              <a:ext cx="720" cy="540"/>
            </a:xfrm>
            <a:prstGeom prst="rect">
              <a:avLst/>
            </a:prstGeom>
            <a:solidFill>
              <a:srgbClr val="FFFFFF"/>
            </a:solid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C</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41" name="Text Box 17"/>
            <p:cNvSpPr txBox="1">
              <a:spLocks noChangeArrowheads="1"/>
            </p:cNvSpPr>
            <p:nvPr/>
          </p:nvSpPr>
          <p:spPr bwMode="auto">
            <a:xfrm>
              <a:off x="6993" y="12963"/>
              <a:ext cx="720" cy="540"/>
            </a:xfrm>
            <a:prstGeom prst="rect">
              <a:avLst/>
            </a:prstGeom>
            <a:solidFill>
              <a:srgbClr val="FFFFFF"/>
            </a:solid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D</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42" name="Text Box 18"/>
            <p:cNvSpPr txBox="1">
              <a:spLocks noChangeArrowheads="1"/>
            </p:cNvSpPr>
            <p:nvPr/>
          </p:nvSpPr>
          <p:spPr bwMode="auto">
            <a:xfrm>
              <a:off x="1439" y="14220"/>
              <a:ext cx="7020" cy="720"/>
            </a:xfrm>
            <a:prstGeom prst="rect">
              <a:avLst/>
            </a:prstGeom>
            <a:solidFill>
              <a:srgbClr val="FFFFFF"/>
            </a:solid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1" i="0" u="none" strike="noStrike" cap="none" normalizeH="0" baseline="0" smtClean="0">
                  <a:ln>
                    <a:noFill/>
                  </a:ln>
                  <a:solidFill>
                    <a:schemeClr val="tx1"/>
                  </a:solidFill>
                  <a:effectLst/>
                  <a:latin typeface="Calibri" pitchFamily="34" charset="0"/>
                  <a:ea typeface="Arial" pitchFamily="34" charset="0"/>
                  <a:cs typeface="Arial" pitchFamily="34" charset="0"/>
                </a:rPr>
                <a:t>Fig. 7.2 Commonly used industrial melting furnaces.</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sp>
        <p:nvSpPr>
          <p:cNvPr id="1043" name="Rectangle 19"/>
          <p:cNvSpPr>
            <a:spLocks noChangeArrowheads="1"/>
          </p:cNvSpPr>
          <p:nvPr/>
        </p:nvSpPr>
        <p:spPr bwMode="auto">
          <a:xfrm>
            <a:off x="0" y="1714488"/>
            <a:ext cx="3643338" cy="350865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tabLst>
                <a:tab pos="457200" algn="r"/>
                <a:tab pos="2636838" algn="ctr"/>
                <a:tab pos="5273675" algn="r"/>
              </a:tabLst>
            </a:pPr>
            <a:r>
              <a:rPr lang="en-US" altLang="ko-KR" b="1" dirty="0" smtClean="0">
                <a:solidFill>
                  <a:srgbClr val="002060"/>
                </a:solidFill>
                <a:latin typeface="+mj-lt"/>
                <a:ea typeface="Batang"/>
                <a:cs typeface="Times New Roman" pitchFamily="18" charset="0"/>
              </a:rPr>
              <a:t>7.4.6 Induction furnace (Figs. 7.2F and G)</a:t>
            </a:r>
          </a:p>
          <a:p>
            <a:pPr lvl="0" algn="justLow" fontAlgn="base">
              <a:spcBef>
                <a:spcPct val="0"/>
              </a:spcBef>
              <a:spcAft>
                <a:spcPct val="0"/>
              </a:spcAft>
              <a:tabLst>
                <a:tab pos="457200" algn="r"/>
                <a:tab pos="2636838" algn="ctr"/>
                <a:tab pos="5273675" algn="r"/>
              </a:tabLst>
            </a:pPr>
            <a:r>
              <a:rPr lang="en-US" sz="1200" dirty="0" smtClean="0"/>
              <a:t>*Two types : low frequency (60-180 Hz), channel type, Fig. 7.2F) and high frequency (1000-30000) Hz, crucible type, Fig. 7.2G). </a:t>
            </a:r>
          </a:p>
          <a:p>
            <a:pPr lvl="0" algn="justLow" fontAlgn="base">
              <a:spcBef>
                <a:spcPct val="0"/>
              </a:spcBef>
              <a:spcAft>
                <a:spcPct val="0"/>
              </a:spcAft>
              <a:tabLst>
                <a:tab pos="457200" algn="r"/>
                <a:tab pos="2636838" algn="ctr"/>
                <a:tab pos="5273675" algn="r"/>
              </a:tabLst>
            </a:pPr>
            <a:r>
              <a:rPr lang="en-US" sz="1200" dirty="0" smtClean="0"/>
              <a:t>*The high frequency type is commonly used for melting cast iron and steels, while non-ferrous metals are melted using low frequency types.</a:t>
            </a:r>
          </a:p>
          <a:p>
            <a:pPr lvl="0" algn="justLow" fontAlgn="base">
              <a:spcBef>
                <a:spcPct val="0"/>
              </a:spcBef>
              <a:spcAft>
                <a:spcPct val="0"/>
              </a:spcAft>
              <a:tabLst>
                <a:tab pos="457200" algn="r"/>
                <a:tab pos="2636838" algn="ctr"/>
                <a:tab pos="5273675" algn="r"/>
              </a:tabLst>
            </a:pPr>
            <a:r>
              <a:rPr lang="en-US" sz="1200" dirty="0" smtClean="0"/>
              <a:t>Capacity 0.5Ton to 10 Ton</a:t>
            </a:r>
            <a:endParaRPr lang="en-US" altLang="ko-KR" sz="1200" b="1" dirty="0" smtClean="0">
              <a:solidFill>
                <a:srgbClr val="002060"/>
              </a:solidFill>
              <a:latin typeface="+mj-lt"/>
              <a:ea typeface="Batang"/>
              <a:cs typeface="Times New Roman" pitchFamily="18" charset="0"/>
            </a:endParaRPr>
          </a:p>
          <a:p>
            <a:pPr lvl="0" algn="justLow" fontAlgn="base">
              <a:spcBef>
                <a:spcPct val="0"/>
              </a:spcBef>
              <a:spcAft>
                <a:spcPct val="0"/>
              </a:spcAft>
              <a:tabLst>
                <a:tab pos="457200" algn="r"/>
                <a:tab pos="2636838" algn="ctr"/>
                <a:tab pos="5273675" algn="r"/>
              </a:tabLst>
            </a:pPr>
            <a:r>
              <a:rPr lang="en-US" altLang="ko-KR" b="1" dirty="0" smtClean="0">
                <a:solidFill>
                  <a:srgbClr val="002060"/>
                </a:solidFill>
                <a:latin typeface="+mj-lt"/>
                <a:ea typeface="Batang"/>
                <a:cs typeface="Times New Roman" pitchFamily="18" charset="0"/>
              </a:rPr>
              <a:t>7.4.7 Resistance furnace </a:t>
            </a:r>
          </a:p>
          <a:p>
            <a:pPr algn="justLow" fontAlgn="base">
              <a:spcBef>
                <a:spcPct val="0"/>
              </a:spcBef>
              <a:spcAft>
                <a:spcPct val="0"/>
              </a:spcAft>
              <a:tabLst>
                <a:tab pos="457200" algn="r"/>
                <a:tab pos="2636838" algn="ctr"/>
                <a:tab pos="5273675" algn="r"/>
              </a:tabLst>
            </a:pPr>
            <a:r>
              <a:rPr lang="en-US" sz="1200" dirty="0" smtClean="0"/>
              <a:t>*Electric resistance furnaces are commonly used for melting non-ferrous metals and they are of the crucible type. </a:t>
            </a:r>
          </a:p>
          <a:p>
            <a:pPr algn="justLow" fontAlgn="base">
              <a:spcBef>
                <a:spcPct val="0"/>
              </a:spcBef>
              <a:spcAft>
                <a:spcPct val="0"/>
              </a:spcAft>
              <a:tabLst>
                <a:tab pos="457200" algn="r"/>
                <a:tab pos="2636838" algn="ctr"/>
                <a:tab pos="5273675" algn="r"/>
              </a:tabLst>
            </a:pPr>
            <a:r>
              <a:rPr lang="en-US" sz="1200" dirty="0" smtClean="0"/>
              <a:t>*Electric resistance coils are mounted around the crucible and used as heating elements.  </a:t>
            </a:r>
          </a:p>
          <a:p>
            <a:pPr algn="justLow" fontAlgn="base">
              <a:spcBef>
                <a:spcPct val="0"/>
              </a:spcBef>
              <a:spcAft>
                <a:spcPct val="0"/>
              </a:spcAft>
              <a:tabLst>
                <a:tab pos="457200" algn="r"/>
                <a:tab pos="2636838" algn="ctr"/>
                <a:tab pos="5273675" algn="r"/>
              </a:tabLst>
            </a:pPr>
            <a:r>
              <a:rPr lang="en-US" sz="1200" dirty="0" smtClean="0"/>
              <a:t>*The capacity of these furnaces, range between 0.5 to 500 </a:t>
            </a:r>
            <a:r>
              <a:rPr lang="en-US" sz="1200" dirty="0" err="1" smtClean="0"/>
              <a:t>Kgs</a:t>
            </a:r>
            <a:r>
              <a:rPr lang="en-US" sz="1200" dirty="0" smtClean="0"/>
              <a:t>.</a:t>
            </a:r>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11</a:t>
            </a:fld>
            <a:endParaRPr lang="en-US"/>
          </a:p>
        </p:txBody>
      </p:sp>
      <p:sp>
        <p:nvSpPr>
          <p:cNvPr id="6" name="Rectangle 2"/>
          <p:cNvSpPr txBox="1">
            <a:spLocks noChangeArrowheads="1"/>
          </p:cNvSpPr>
          <p:nvPr/>
        </p:nvSpPr>
        <p:spPr>
          <a:xfrm>
            <a:off x="142844" y="214290"/>
            <a:ext cx="7500990" cy="571504"/>
          </a:xfrm>
          <a:prstGeom prst="rect">
            <a:avLst/>
          </a:prstGeom>
        </p:spPr>
        <p:txBody>
          <a:bodyPr vert="horz" lIns="91440" tIns="45720" rIns="91440" bIns="45720" rtlCol="0" anchor="b">
            <a:noAutofit/>
          </a:bodyPr>
          <a:lstStyle/>
          <a:p>
            <a:pPr lvl="0">
              <a:spcBef>
                <a:spcPct val="0"/>
              </a:spcBef>
              <a:defRPr/>
            </a:pPr>
            <a:r>
              <a:rPr lang="en-US" sz="2000" spc="-100" dirty="0" smtClean="0">
                <a:solidFill>
                  <a:schemeClr val="tx1">
                    <a:tint val="75000"/>
                  </a:schemeClr>
                </a:solidFill>
                <a:latin typeface="+mj-lt"/>
                <a:ea typeface="+mj-ea"/>
                <a:cs typeface="+mj-cs"/>
              </a:rPr>
              <a:t>7.5 Charge balance in melting furnaces</a:t>
            </a:r>
          </a:p>
        </p:txBody>
      </p:sp>
      <p:pic>
        <p:nvPicPr>
          <p:cNvPr id="31771" name="Picture 27"/>
          <p:cNvPicPr>
            <a:picLocks noChangeAspect="1" noChangeArrowheads="1"/>
          </p:cNvPicPr>
          <p:nvPr/>
        </p:nvPicPr>
        <p:blipFill>
          <a:blip r:embed="rId3">
            <a:lum bright="-34000" contrast="53000"/>
          </a:blip>
          <a:srcRect l="14258" t="20703" r="21875" b="8984"/>
          <a:stretch>
            <a:fillRect/>
          </a:stretch>
        </p:blipFill>
        <p:spPr bwMode="auto">
          <a:xfrm>
            <a:off x="1785918" y="785794"/>
            <a:ext cx="6572296" cy="5788444"/>
          </a:xfrm>
          <a:prstGeom prst="rect">
            <a:avLst/>
          </a:prstGeom>
          <a:noFill/>
          <a:ln w="9525">
            <a:noFill/>
            <a:miter lim="800000"/>
            <a:headEnd/>
            <a:tailEnd/>
          </a:ln>
          <a:effectLst/>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12</a:t>
            </a:fld>
            <a:endParaRPr lang="en-US"/>
          </a:p>
        </p:txBody>
      </p:sp>
      <p:sp>
        <p:nvSpPr>
          <p:cNvPr id="6" name="Rectangle 2"/>
          <p:cNvSpPr txBox="1">
            <a:spLocks noChangeArrowheads="1"/>
          </p:cNvSpPr>
          <p:nvPr/>
        </p:nvSpPr>
        <p:spPr>
          <a:xfrm>
            <a:off x="142844" y="214290"/>
            <a:ext cx="8286808" cy="571504"/>
          </a:xfrm>
          <a:prstGeom prst="rect">
            <a:avLst/>
          </a:prstGeom>
        </p:spPr>
        <p:txBody>
          <a:bodyPr vert="horz" lIns="91440" tIns="45720" rIns="91440" bIns="45720" rtlCol="0" anchor="b">
            <a:noAutofit/>
          </a:bodyPr>
          <a:lstStyle/>
          <a:p>
            <a:pPr lvl="0">
              <a:spcBef>
                <a:spcPct val="0"/>
              </a:spcBef>
              <a:defRPr/>
            </a:pPr>
            <a:r>
              <a:rPr lang="en-US" sz="2000" spc="-100" dirty="0" smtClean="0">
                <a:solidFill>
                  <a:schemeClr val="tx1">
                    <a:tint val="75000"/>
                  </a:schemeClr>
                </a:solidFill>
                <a:latin typeface="+mj-lt"/>
                <a:ea typeface="+mj-ea"/>
                <a:cs typeface="+mj-cs"/>
              </a:rPr>
              <a:t>7.5 Charge balance in melting furnaces</a:t>
            </a:r>
          </a:p>
          <a:p>
            <a:pPr>
              <a:spcBef>
                <a:spcPct val="0"/>
              </a:spcBef>
              <a:defRPr/>
            </a:pPr>
            <a:r>
              <a:rPr lang="en-US" sz="2000" spc="-100" dirty="0" smtClean="0">
                <a:solidFill>
                  <a:schemeClr val="tx1">
                    <a:tint val="75000"/>
                  </a:schemeClr>
                </a:solidFill>
                <a:latin typeface="+mj-lt"/>
                <a:ea typeface="+mj-ea"/>
                <a:cs typeface="+mj-cs"/>
              </a:rPr>
              <a:t>e.g. Charge balance in Cupola furnace/ </a:t>
            </a:r>
            <a:r>
              <a:rPr lang="en-US" sz="2000" spc="-100" dirty="0" smtClean="0">
                <a:solidFill>
                  <a:srgbClr val="C00000"/>
                </a:solidFill>
                <a:latin typeface="+mj-lt"/>
                <a:ea typeface="+mj-ea"/>
                <a:cs typeface="+mj-cs"/>
              </a:rPr>
              <a:t>Estimate  furnace weight and  composition </a:t>
            </a:r>
            <a:r>
              <a:rPr lang="en-US" sz="2000" spc="-100" dirty="0" smtClean="0">
                <a:solidFill>
                  <a:schemeClr val="tx1">
                    <a:tint val="75000"/>
                  </a:schemeClr>
                </a:solidFill>
                <a:latin typeface="+mj-lt"/>
                <a:ea typeface="+mj-ea"/>
                <a:cs typeface="+mj-cs"/>
              </a:rPr>
              <a:t>/ </a:t>
            </a:r>
          </a:p>
        </p:txBody>
      </p:sp>
      <p:pic>
        <p:nvPicPr>
          <p:cNvPr id="32770" name="Picture 2"/>
          <p:cNvPicPr>
            <a:picLocks noChangeAspect="1" noChangeArrowheads="1"/>
          </p:cNvPicPr>
          <p:nvPr/>
        </p:nvPicPr>
        <p:blipFill>
          <a:blip r:embed="rId3">
            <a:lum bright="-23000" contrast="19000"/>
          </a:blip>
          <a:srcRect l="12305" t="21240" r="17382" b="23828"/>
          <a:stretch>
            <a:fillRect/>
          </a:stretch>
        </p:blipFill>
        <p:spPr bwMode="auto">
          <a:xfrm>
            <a:off x="285720" y="928670"/>
            <a:ext cx="8001056" cy="5000660"/>
          </a:xfrm>
          <a:prstGeom prst="rect">
            <a:avLst/>
          </a:prstGeom>
          <a:noFill/>
          <a:ln w="9525">
            <a:noFill/>
            <a:miter lim="800000"/>
            <a:headEnd/>
            <a:tailEnd/>
          </a:ln>
          <a:effectLst/>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13</a:t>
            </a:fld>
            <a:endParaRPr lang="en-US"/>
          </a:p>
        </p:txBody>
      </p:sp>
      <p:sp>
        <p:nvSpPr>
          <p:cNvPr id="6" name="Rectangle 2"/>
          <p:cNvSpPr txBox="1">
            <a:spLocks noChangeArrowheads="1"/>
          </p:cNvSpPr>
          <p:nvPr/>
        </p:nvSpPr>
        <p:spPr>
          <a:xfrm>
            <a:off x="142844" y="214290"/>
            <a:ext cx="8286808" cy="571504"/>
          </a:xfrm>
          <a:prstGeom prst="rect">
            <a:avLst/>
          </a:prstGeom>
        </p:spPr>
        <p:txBody>
          <a:bodyPr vert="horz" lIns="91440" tIns="45720" rIns="91440" bIns="45720" rtlCol="0" anchor="b">
            <a:noAutofit/>
          </a:bodyPr>
          <a:lstStyle/>
          <a:p>
            <a:pPr lvl="0">
              <a:spcBef>
                <a:spcPct val="0"/>
              </a:spcBef>
              <a:defRPr/>
            </a:pPr>
            <a:r>
              <a:rPr lang="en-US" sz="2000" spc="-100" dirty="0" smtClean="0">
                <a:solidFill>
                  <a:schemeClr val="tx1">
                    <a:tint val="75000"/>
                  </a:schemeClr>
                </a:solidFill>
                <a:latin typeface="+mj-lt"/>
                <a:ea typeface="+mj-ea"/>
                <a:cs typeface="+mj-cs"/>
              </a:rPr>
              <a:t>7.5 Charge balance in melting furnaces</a:t>
            </a:r>
          </a:p>
          <a:p>
            <a:pPr>
              <a:spcBef>
                <a:spcPct val="0"/>
              </a:spcBef>
              <a:defRPr/>
            </a:pPr>
            <a:r>
              <a:rPr lang="en-US" sz="2000" spc="-100" dirty="0" smtClean="0">
                <a:solidFill>
                  <a:schemeClr val="tx1">
                    <a:tint val="75000"/>
                  </a:schemeClr>
                </a:solidFill>
                <a:latin typeface="+mj-lt"/>
                <a:ea typeface="+mj-ea"/>
                <a:cs typeface="+mj-cs"/>
              </a:rPr>
              <a:t>e.g. Charge balance in Cupola furnace/ </a:t>
            </a:r>
            <a:r>
              <a:rPr lang="en-US" sz="2000" spc="-100" dirty="0" smtClean="0">
                <a:solidFill>
                  <a:srgbClr val="C00000"/>
                </a:solidFill>
                <a:latin typeface="+mj-lt"/>
                <a:ea typeface="+mj-ea"/>
                <a:cs typeface="+mj-cs"/>
              </a:rPr>
              <a:t>Estimate  furnace weight and  composition </a:t>
            </a:r>
            <a:r>
              <a:rPr lang="en-US" sz="2000" spc="-100" dirty="0" smtClean="0">
                <a:solidFill>
                  <a:schemeClr val="tx1">
                    <a:tint val="75000"/>
                  </a:schemeClr>
                </a:solidFill>
                <a:latin typeface="+mj-lt"/>
                <a:ea typeface="+mj-ea"/>
                <a:cs typeface="+mj-cs"/>
              </a:rPr>
              <a:t>/ </a:t>
            </a:r>
          </a:p>
        </p:txBody>
      </p:sp>
      <p:pic>
        <p:nvPicPr>
          <p:cNvPr id="34820" name="Picture 4"/>
          <p:cNvPicPr>
            <a:picLocks noChangeAspect="1" noChangeArrowheads="1"/>
          </p:cNvPicPr>
          <p:nvPr/>
        </p:nvPicPr>
        <p:blipFill>
          <a:blip r:embed="rId3">
            <a:lum bright="-19000" contrast="17000"/>
          </a:blip>
          <a:srcRect l="5859" t="42481" r="12109" b="28222"/>
          <a:stretch>
            <a:fillRect/>
          </a:stretch>
        </p:blipFill>
        <p:spPr bwMode="auto">
          <a:xfrm>
            <a:off x="71406" y="1071546"/>
            <a:ext cx="8251088" cy="2357454"/>
          </a:xfrm>
          <a:prstGeom prst="rect">
            <a:avLst/>
          </a:prstGeom>
          <a:noFill/>
          <a:ln w="19050">
            <a:solidFill>
              <a:schemeClr val="tx1"/>
            </a:solidFill>
            <a:miter lim="800000"/>
            <a:headEnd/>
            <a:tailEnd/>
          </a:ln>
          <a:effectLst/>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14</a:t>
            </a:fld>
            <a:endParaRPr lang="en-US"/>
          </a:p>
        </p:txBody>
      </p:sp>
      <p:sp>
        <p:nvSpPr>
          <p:cNvPr id="6" name="Rectangle 2"/>
          <p:cNvSpPr txBox="1">
            <a:spLocks noChangeArrowheads="1"/>
          </p:cNvSpPr>
          <p:nvPr/>
        </p:nvSpPr>
        <p:spPr>
          <a:xfrm>
            <a:off x="142844" y="214290"/>
            <a:ext cx="8286808" cy="571504"/>
          </a:xfrm>
          <a:prstGeom prst="rect">
            <a:avLst/>
          </a:prstGeom>
        </p:spPr>
        <p:txBody>
          <a:bodyPr vert="horz" lIns="91440" tIns="45720" rIns="91440" bIns="45720" rtlCol="0" anchor="b">
            <a:noAutofit/>
          </a:bodyPr>
          <a:lstStyle/>
          <a:p>
            <a:pPr lvl="0">
              <a:spcBef>
                <a:spcPct val="0"/>
              </a:spcBef>
              <a:defRPr/>
            </a:pPr>
            <a:r>
              <a:rPr lang="en-US" sz="2000" spc="-100" dirty="0" smtClean="0">
                <a:solidFill>
                  <a:schemeClr val="tx1">
                    <a:tint val="75000"/>
                  </a:schemeClr>
                </a:solidFill>
                <a:latin typeface="+mj-lt"/>
                <a:ea typeface="+mj-ea"/>
                <a:cs typeface="+mj-cs"/>
              </a:rPr>
              <a:t>7.5 Charge balance in melting furnaces</a:t>
            </a:r>
          </a:p>
          <a:p>
            <a:pPr>
              <a:spcBef>
                <a:spcPct val="0"/>
              </a:spcBef>
              <a:defRPr/>
            </a:pPr>
            <a:r>
              <a:rPr lang="en-US" sz="2000" spc="-100" dirty="0" smtClean="0">
                <a:solidFill>
                  <a:schemeClr val="tx1">
                    <a:tint val="75000"/>
                  </a:schemeClr>
                </a:solidFill>
                <a:latin typeface="+mj-lt"/>
                <a:ea typeface="+mj-ea"/>
                <a:cs typeface="+mj-cs"/>
              </a:rPr>
              <a:t>e.g. Charge balance in Cupola furnace/ </a:t>
            </a:r>
            <a:r>
              <a:rPr lang="en-US" sz="2000" spc="-100" dirty="0" smtClean="0">
                <a:solidFill>
                  <a:srgbClr val="C00000"/>
                </a:solidFill>
                <a:latin typeface="+mj-lt"/>
                <a:ea typeface="+mj-ea"/>
                <a:cs typeface="+mj-cs"/>
              </a:rPr>
              <a:t>Estimate  furnace weight and  composition </a:t>
            </a:r>
            <a:r>
              <a:rPr lang="en-US" sz="2000" spc="-100" dirty="0" smtClean="0">
                <a:solidFill>
                  <a:schemeClr val="tx1">
                    <a:tint val="75000"/>
                  </a:schemeClr>
                </a:solidFill>
                <a:latin typeface="+mj-lt"/>
                <a:ea typeface="+mj-ea"/>
                <a:cs typeface="+mj-cs"/>
              </a:rPr>
              <a:t>/ </a:t>
            </a:r>
          </a:p>
        </p:txBody>
      </p:sp>
      <p:pic>
        <p:nvPicPr>
          <p:cNvPr id="41986" name="Picture 2"/>
          <p:cNvPicPr>
            <a:picLocks noChangeAspect="1" noChangeArrowheads="1"/>
          </p:cNvPicPr>
          <p:nvPr/>
        </p:nvPicPr>
        <p:blipFill>
          <a:blip r:embed="rId3">
            <a:lum bright="-17000" contrast="14000"/>
          </a:blip>
          <a:srcRect l="5273" t="27100" r="11523" b="22363"/>
          <a:stretch>
            <a:fillRect/>
          </a:stretch>
        </p:blipFill>
        <p:spPr bwMode="auto">
          <a:xfrm>
            <a:off x="142844" y="857232"/>
            <a:ext cx="7938935" cy="3857652"/>
          </a:xfrm>
          <a:prstGeom prst="rect">
            <a:avLst/>
          </a:prstGeom>
          <a:noFill/>
          <a:ln w="9525">
            <a:noFill/>
            <a:miter lim="800000"/>
            <a:headEnd/>
            <a:tailEnd/>
          </a:ln>
          <a:effectLst/>
        </p:spPr>
      </p:pic>
      <p:pic>
        <p:nvPicPr>
          <p:cNvPr id="41988" name="Picture 4"/>
          <p:cNvPicPr>
            <a:picLocks noChangeAspect="1" noChangeArrowheads="1"/>
          </p:cNvPicPr>
          <p:nvPr/>
        </p:nvPicPr>
        <p:blipFill>
          <a:blip r:embed="rId4">
            <a:lum bright="-16000" contrast="12000"/>
          </a:blip>
          <a:srcRect l="5468" t="44141" r="31250" b="37548"/>
          <a:stretch>
            <a:fillRect/>
          </a:stretch>
        </p:blipFill>
        <p:spPr bwMode="auto">
          <a:xfrm>
            <a:off x="162847" y="4929198"/>
            <a:ext cx="6480855" cy="1500198"/>
          </a:xfrm>
          <a:prstGeom prst="rect">
            <a:avLst/>
          </a:prstGeom>
          <a:noFill/>
          <a:ln w="9525">
            <a:noFill/>
            <a:miter lim="800000"/>
            <a:headEnd/>
            <a:tailEnd/>
          </a:ln>
          <a:effectLst/>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15</a:t>
            </a:fld>
            <a:endParaRPr lang="en-US"/>
          </a:p>
        </p:txBody>
      </p:sp>
      <p:sp>
        <p:nvSpPr>
          <p:cNvPr id="6" name="Rectangle 2"/>
          <p:cNvSpPr txBox="1">
            <a:spLocks noChangeArrowheads="1"/>
          </p:cNvSpPr>
          <p:nvPr/>
        </p:nvSpPr>
        <p:spPr>
          <a:xfrm>
            <a:off x="142844" y="214290"/>
            <a:ext cx="8286808" cy="571504"/>
          </a:xfrm>
          <a:prstGeom prst="rect">
            <a:avLst/>
          </a:prstGeom>
        </p:spPr>
        <p:txBody>
          <a:bodyPr vert="horz" lIns="91440" tIns="45720" rIns="91440" bIns="45720" rtlCol="0" anchor="b">
            <a:noAutofit/>
          </a:bodyPr>
          <a:lstStyle/>
          <a:p>
            <a:pPr lvl="0">
              <a:spcBef>
                <a:spcPct val="0"/>
              </a:spcBef>
              <a:defRPr/>
            </a:pPr>
            <a:r>
              <a:rPr lang="en-US" sz="2000" spc="-100" dirty="0" smtClean="0">
                <a:solidFill>
                  <a:schemeClr val="tx1">
                    <a:tint val="75000"/>
                  </a:schemeClr>
                </a:solidFill>
                <a:latin typeface="+mj-lt"/>
                <a:ea typeface="+mj-ea"/>
                <a:cs typeface="+mj-cs"/>
              </a:rPr>
              <a:t>7.5 Charge balance in melting furnaces</a:t>
            </a:r>
          </a:p>
          <a:p>
            <a:pPr>
              <a:spcBef>
                <a:spcPct val="0"/>
              </a:spcBef>
              <a:defRPr/>
            </a:pPr>
            <a:r>
              <a:rPr lang="en-US" sz="2000" spc="-100" dirty="0" smtClean="0">
                <a:solidFill>
                  <a:schemeClr val="tx1">
                    <a:tint val="75000"/>
                  </a:schemeClr>
                </a:solidFill>
                <a:latin typeface="+mj-lt"/>
                <a:ea typeface="+mj-ea"/>
                <a:cs typeface="+mj-cs"/>
              </a:rPr>
              <a:t>e.g. Charge balance in Cupola furnace/ </a:t>
            </a:r>
            <a:r>
              <a:rPr lang="en-US" sz="2000" spc="-100" dirty="0" smtClean="0">
                <a:solidFill>
                  <a:srgbClr val="C00000"/>
                </a:solidFill>
                <a:latin typeface="+mj-lt"/>
                <a:ea typeface="+mj-ea"/>
                <a:cs typeface="+mj-cs"/>
              </a:rPr>
              <a:t>Estimate  furnace weight and  composition </a:t>
            </a:r>
            <a:r>
              <a:rPr lang="en-US" sz="2000" spc="-100" dirty="0" smtClean="0">
                <a:solidFill>
                  <a:schemeClr val="tx1">
                    <a:tint val="75000"/>
                  </a:schemeClr>
                </a:solidFill>
                <a:latin typeface="+mj-lt"/>
                <a:ea typeface="+mj-ea"/>
                <a:cs typeface="+mj-cs"/>
              </a:rPr>
              <a:t>/ </a:t>
            </a:r>
          </a:p>
        </p:txBody>
      </p:sp>
      <p:pic>
        <p:nvPicPr>
          <p:cNvPr id="43010" name="Picture 2"/>
          <p:cNvPicPr>
            <a:picLocks noChangeAspect="1" noChangeArrowheads="1"/>
          </p:cNvPicPr>
          <p:nvPr/>
        </p:nvPicPr>
        <p:blipFill>
          <a:blip r:embed="rId3">
            <a:lum bright="-18000" contrast="19000"/>
          </a:blip>
          <a:srcRect l="5859" t="21240" r="12695" b="14306"/>
          <a:stretch>
            <a:fillRect/>
          </a:stretch>
        </p:blipFill>
        <p:spPr bwMode="auto">
          <a:xfrm>
            <a:off x="0" y="928670"/>
            <a:ext cx="8429652" cy="5336758"/>
          </a:xfrm>
          <a:prstGeom prst="rect">
            <a:avLst/>
          </a:prstGeom>
          <a:noFill/>
          <a:ln w="9525">
            <a:noFill/>
            <a:miter lim="800000"/>
            <a:headEnd/>
            <a:tailEnd/>
          </a:ln>
          <a:effectLst/>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16</a:t>
            </a:fld>
            <a:endParaRPr lang="en-US"/>
          </a:p>
        </p:txBody>
      </p:sp>
      <p:sp>
        <p:nvSpPr>
          <p:cNvPr id="6" name="Rectangle 2"/>
          <p:cNvSpPr txBox="1">
            <a:spLocks noChangeArrowheads="1"/>
          </p:cNvSpPr>
          <p:nvPr/>
        </p:nvSpPr>
        <p:spPr>
          <a:xfrm>
            <a:off x="142844" y="928670"/>
            <a:ext cx="8286808" cy="571504"/>
          </a:xfrm>
          <a:prstGeom prst="rect">
            <a:avLst/>
          </a:prstGeom>
        </p:spPr>
        <p:txBody>
          <a:bodyPr vert="horz" lIns="91440" tIns="45720" rIns="91440" bIns="45720" rtlCol="0" anchor="b">
            <a:noAutofit/>
          </a:bodyPr>
          <a:lstStyle/>
          <a:p>
            <a:pPr lvl="0">
              <a:spcBef>
                <a:spcPct val="0"/>
              </a:spcBef>
              <a:defRPr/>
            </a:pPr>
            <a:r>
              <a:rPr lang="en-US" sz="2000" spc="-100" dirty="0" smtClean="0">
                <a:solidFill>
                  <a:schemeClr val="tx1">
                    <a:tint val="75000"/>
                  </a:schemeClr>
                </a:solidFill>
                <a:latin typeface="+mj-lt"/>
                <a:ea typeface="+mj-ea"/>
                <a:cs typeface="+mj-cs"/>
              </a:rPr>
              <a:t>7.5 Charge balance in melting furnaces</a:t>
            </a:r>
          </a:p>
          <a:p>
            <a:pPr>
              <a:spcBef>
                <a:spcPct val="0"/>
              </a:spcBef>
              <a:defRPr/>
            </a:pPr>
            <a:r>
              <a:rPr lang="en-US" sz="2000" spc="-100" dirty="0" smtClean="0">
                <a:solidFill>
                  <a:schemeClr val="tx1">
                    <a:tint val="75000"/>
                  </a:schemeClr>
                </a:solidFill>
                <a:latin typeface="+mj-lt"/>
                <a:ea typeface="+mj-ea"/>
                <a:cs typeface="+mj-cs"/>
              </a:rPr>
              <a:t>7.6 Casting processes [7.2].</a:t>
            </a:r>
          </a:p>
          <a:p>
            <a:pPr marL="0" lvl="1">
              <a:spcBef>
                <a:spcPct val="0"/>
              </a:spcBef>
              <a:defRPr/>
            </a:pPr>
            <a:r>
              <a:rPr lang="en-US" sz="2000" spc="-100" dirty="0" smtClean="0">
                <a:solidFill>
                  <a:schemeClr val="tx1">
                    <a:tint val="75000"/>
                  </a:schemeClr>
                </a:solidFill>
                <a:latin typeface="+mj-lt"/>
                <a:ea typeface="+mj-ea"/>
                <a:cs typeface="+mj-cs"/>
              </a:rPr>
              <a:t>7.6.1 Sand casting process</a:t>
            </a:r>
          </a:p>
          <a:p>
            <a:pPr>
              <a:spcBef>
                <a:spcPct val="0"/>
              </a:spcBef>
              <a:defRPr/>
            </a:pPr>
            <a:endParaRPr lang="en-US" sz="2000" spc="-100" dirty="0" smtClean="0">
              <a:solidFill>
                <a:schemeClr val="tx1">
                  <a:tint val="75000"/>
                </a:schemeClr>
              </a:solidFill>
              <a:latin typeface="+mj-lt"/>
              <a:ea typeface="+mj-ea"/>
              <a:cs typeface="+mj-cs"/>
            </a:endParaRPr>
          </a:p>
        </p:txBody>
      </p:sp>
      <p:sp>
        <p:nvSpPr>
          <p:cNvPr id="10" name="Rectangle 9"/>
          <p:cNvSpPr/>
          <p:nvPr/>
        </p:nvSpPr>
        <p:spPr>
          <a:xfrm>
            <a:off x="214282" y="1214422"/>
            <a:ext cx="4714908" cy="5632311"/>
          </a:xfrm>
          <a:prstGeom prst="rect">
            <a:avLst/>
          </a:prstGeom>
        </p:spPr>
        <p:txBody>
          <a:bodyPr wrap="square">
            <a:spAutoFit/>
          </a:bodyPr>
          <a:lstStyle/>
          <a:p>
            <a:r>
              <a:rPr lang="en-US" b="1" i="1" u="sng" dirty="0" smtClean="0"/>
              <a:t>Definition:</a:t>
            </a:r>
            <a:r>
              <a:rPr lang="en-US" b="1" i="1" dirty="0" smtClean="0"/>
              <a:t> </a:t>
            </a:r>
          </a:p>
          <a:p>
            <a:pPr>
              <a:buFont typeface="Wingdings" pitchFamily="2" charset="2"/>
              <a:buChar char="Ø"/>
            </a:pPr>
            <a:r>
              <a:rPr lang="en-US" dirty="0" smtClean="0"/>
              <a:t>In sand casting the molten metal is poured into a pre- prepared sand mold, dimensioned, and contoured to match the desired casting. </a:t>
            </a:r>
          </a:p>
          <a:p>
            <a:pPr>
              <a:buFont typeface="Wingdings" pitchFamily="2" charset="2"/>
              <a:buChar char="Ø"/>
            </a:pPr>
            <a:endParaRPr lang="en-US" dirty="0" smtClean="0"/>
          </a:p>
          <a:p>
            <a:pPr>
              <a:buFont typeface="Wingdings" pitchFamily="2" charset="2"/>
              <a:buChar char="Ø"/>
            </a:pPr>
            <a:r>
              <a:rPr lang="en-US" dirty="0" smtClean="0"/>
              <a:t>Internal shapes in castings are obtained by placing backed core/cores consisting of silica sand and a binder in the mold cavity. </a:t>
            </a:r>
          </a:p>
          <a:p>
            <a:pPr>
              <a:buFont typeface="Wingdings" pitchFamily="2" charset="2"/>
              <a:buChar char="Ø"/>
            </a:pPr>
            <a:endParaRPr lang="en-US" dirty="0" smtClean="0"/>
          </a:p>
          <a:p>
            <a:pPr>
              <a:buFont typeface="Wingdings" pitchFamily="2" charset="2"/>
              <a:buChar char="Ø"/>
            </a:pPr>
            <a:r>
              <a:rPr lang="en-US" dirty="0" smtClean="0"/>
              <a:t>The molten metal is poured into the pouring basin and flows to the mold cavity through a gate or system of gates. </a:t>
            </a:r>
          </a:p>
          <a:p>
            <a:pPr>
              <a:buFont typeface="Wingdings" pitchFamily="2" charset="2"/>
              <a:buChar char="Ø"/>
            </a:pPr>
            <a:r>
              <a:rPr lang="en-US" dirty="0" smtClean="0"/>
              <a:t>After filling the mold cavity, the melt enters the risers, which act as a reservoir of excess metal to compensate for shrinkage during solidification. A new mold must be made for each casting. </a:t>
            </a:r>
          </a:p>
          <a:p>
            <a:pPr>
              <a:buFont typeface="Wingdings" pitchFamily="2" charset="2"/>
              <a:buChar char="Ø"/>
            </a:pPr>
            <a:r>
              <a:rPr lang="en-US" dirty="0" smtClean="0"/>
              <a:t>The mold box can be designed to manufacture multiple components to increase  productivity. </a:t>
            </a:r>
          </a:p>
          <a:p>
            <a:r>
              <a:rPr lang="en-US" b="1" i="1" u="sng" dirty="0" smtClean="0"/>
              <a:t> </a:t>
            </a:r>
            <a:endParaRPr lang="en-US" dirty="0"/>
          </a:p>
        </p:txBody>
      </p:sp>
      <p:pic>
        <p:nvPicPr>
          <p:cNvPr id="5122" name="Picture 2" descr="http://www.gwfoundry.com/portals/0/Sand%20Mold%201.jpg"/>
          <p:cNvPicPr>
            <a:picLocks noChangeAspect="1" noChangeArrowheads="1"/>
          </p:cNvPicPr>
          <p:nvPr/>
        </p:nvPicPr>
        <p:blipFill>
          <a:blip r:embed="rId3"/>
          <a:srcRect/>
          <a:stretch>
            <a:fillRect/>
          </a:stretch>
        </p:blipFill>
        <p:spPr bwMode="auto">
          <a:xfrm>
            <a:off x="5214942" y="357166"/>
            <a:ext cx="3000396" cy="2000264"/>
          </a:xfrm>
          <a:prstGeom prst="rect">
            <a:avLst/>
          </a:prstGeom>
          <a:noFill/>
        </p:spPr>
      </p:pic>
      <p:pic>
        <p:nvPicPr>
          <p:cNvPr id="5124" name="Picture 4" descr="http://www.gwfoundry.com/portals/0/Sand%20Mold%202.jpg"/>
          <p:cNvPicPr>
            <a:picLocks noChangeAspect="1" noChangeArrowheads="1"/>
          </p:cNvPicPr>
          <p:nvPr/>
        </p:nvPicPr>
        <p:blipFill>
          <a:blip r:embed="rId4"/>
          <a:srcRect/>
          <a:stretch>
            <a:fillRect/>
          </a:stretch>
        </p:blipFill>
        <p:spPr bwMode="auto">
          <a:xfrm>
            <a:off x="5143504" y="2571744"/>
            <a:ext cx="3073131" cy="2000264"/>
          </a:xfrm>
          <a:prstGeom prst="rect">
            <a:avLst/>
          </a:prstGeom>
          <a:noFill/>
        </p:spPr>
      </p:pic>
      <p:sp>
        <p:nvSpPr>
          <p:cNvPr id="11" name="Freeform 10"/>
          <p:cNvSpPr/>
          <p:nvPr/>
        </p:nvSpPr>
        <p:spPr>
          <a:xfrm>
            <a:off x="4508205" y="2775097"/>
            <a:ext cx="1265274" cy="702717"/>
          </a:xfrm>
          <a:custGeom>
            <a:avLst/>
            <a:gdLst>
              <a:gd name="connsiteX0" fmla="*/ 0 w 1265274"/>
              <a:gd name="connsiteY0" fmla="*/ 42531 h 1509824"/>
              <a:gd name="connsiteX1" fmla="*/ 297711 w 1265274"/>
              <a:gd name="connsiteY1" fmla="*/ 244549 h 1509824"/>
              <a:gd name="connsiteX2" fmla="*/ 1265274 w 1265274"/>
              <a:gd name="connsiteY2" fmla="*/ 1509824 h 1509824"/>
              <a:gd name="connsiteX0" fmla="*/ 0 w 1265274"/>
              <a:gd name="connsiteY0" fmla="*/ 21266 h 702717"/>
              <a:gd name="connsiteX1" fmla="*/ 297711 w 1265274"/>
              <a:gd name="connsiteY1" fmla="*/ 223284 h 702717"/>
              <a:gd name="connsiteX2" fmla="*/ 1265274 w 1265274"/>
              <a:gd name="connsiteY2" fmla="*/ 702717 h 702717"/>
            </a:gdLst>
            <a:ahLst/>
            <a:cxnLst>
              <a:cxn ang="0">
                <a:pos x="connsiteX0" y="connsiteY0"/>
              </a:cxn>
              <a:cxn ang="0">
                <a:pos x="connsiteX1" y="connsiteY1"/>
              </a:cxn>
              <a:cxn ang="0">
                <a:pos x="connsiteX2" y="connsiteY2"/>
              </a:cxn>
            </a:cxnLst>
            <a:rect l="l" t="t" r="r" b="b"/>
            <a:pathLst>
              <a:path w="1265274" h="702717">
                <a:moveTo>
                  <a:pt x="0" y="21266"/>
                </a:moveTo>
                <a:cubicBezTo>
                  <a:pt x="43416" y="0"/>
                  <a:pt x="86832" y="109709"/>
                  <a:pt x="297711" y="223284"/>
                </a:cubicBezTo>
                <a:cubicBezTo>
                  <a:pt x="508590" y="336859"/>
                  <a:pt x="1102241" y="500698"/>
                  <a:pt x="1265274" y="702717"/>
                </a:cubicBezTo>
              </a:path>
            </a:pathLst>
          </a:custGeom>
          <a:ln>
            <a:tailEnd type="stealth"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pic>
        <p:nvPicPr>
          <p:cNvPr id="5130" name="Picture 10"/>
          <p:cNvPicPr>
            <a:picLocks noChangeAspect="1" noChangeArrowheads="1"/>
          </p:cNvPicPr>
          <p:nvPr/>
        </p:nvPicPr>
        <p:blipFill>
          <a:blip r:embed="rId5"/>
          <a:srcRect l="43741" t="54990" r="9019"/>
          <a:stretch>
            <a:fillRect/>
          </a:stretch>
        </p:blipFill>
        <p:spPr bwMode="auto">
          <a:xfrm>
            <a:off x="5286380" y="4786322"/>
            <a:ext cx="2857520" cy="1992443"/>
          </a:xfrm>
          <a:prstGeom prst="rect">
            <a:avLst/>
          </a:prstGeom>
          <a:noFill/>
          <a:ln w="9525">
            <a:noFill/>
            <a:miter lim="800000"/>
            <a:headEnd/>
            <a:tailEnd/>
          </a:ln>
        </p:spPr>
      </p:pic>
      <p:sp>
        <p:nvSpPr>
          <p:cNvPr id="16" name="Freeform 15"/>
          <p:cNvSpPr/>
          <p:nvPr/>
        </p:nvSpPr>
        <p:spPr>
          <a:xfrm>
            <a:off x="4643438" y="3929066"/>
            <a:ext cx="1500198" cy="1428760"/>
          </a:xfrm>
          <a:custGeom>
            <a:avLst/>
            <a:gdLst>
              <a:gd name="connsiteX0" fmla="*/ 0 w 1265274"/>
              <a:gd name="connsiteY0" fmla="*/ 42531 h 1509824"/>
              <a:gd name="connsiteX1" fmla="*/ 297711 w 1265274"/>
              <a:gd name="connsiteY1" fmla="*/ 244549 h 1509824"/>
              <a:gd name="connsiteX2" fmla="*/ 1265274 w 1265274"/>
              <a:gd name="connsiteY2" fmla="*/ 1509824 h 1509824"/>
              <a:gd name="connsiteX0" fmla="*/ 0 w 1265274"/>
              <a:gd name="connsiteY0" fmla="*/ 21266 h 702717"/>
              <a:gd name="connsiteX1" fmla="*/ 297711 w 1265274"/>
              <a:gd name="connsiteY1" fmla="*/ 223284 h 702717"/>
              <a:gd name="connsiteX2" fmla="*/ 1265274 w 1265274"/>
              <a:gd name="connsiteY2" fmla="*/ 702717 h 702717"/>
            </a:gdLst>
            <a:ahLst/>
            <a:cxnLst>
              <a:cxn ang="0">
                <a:pos x="connsiteX0" y="connsiteY0"/>
              </a:cxn>
              <a:cxn ang="0">
                <a:pos x="connsiteX1" y="connsiteY1"/>
              </a:cxn>
              <a:cxn ang="0">
                <a:pos x="connsiteX2" y="connsiteY2"/>
              </a:cxn>
            </a:cxnLst>
            <a:rect l="l" t="t" r="r" b="b"/>
            <a:pathLst>
              <a:path w="1265274" h="702717">
                <a:moveTo>
                  <a:pt x="0" y="21266"/>
                </a:moveTo>
                <a:cubicBezTo>
                  <a:pt x="43416" y="0"/>
                  <a:pt x="86832" y="109709"/>
                  <a:pt x="297711" y="223284"/>
                </a:cubicBezTo>
                <a:cubicBezTo>
                  <a:pt x="508590" y="336859"/>
                  <a:pt x="1102241" y="500698"/>
                  <a:pt x="1265274" y="702717"/>
                </a:cubicBezTo>
              </a:path>
            </a:pathLst>
          </a:custGeom>
          <a:ln>
            <a:tailEnd type="stealth"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7" name="Freeform 16"/>
          <p:cNvSpPr/>
          <p:nvPr/>
        </p:nvSpPr>
        <p:spPr>
          <a:xfrm>
            <a:off x="4576621" y="4747085"/>
            <a:ext cx="1352701" cy="761258"/>
          </a:xfrm>
          <a:custGeom>
            <a:avLst/>
            <a:gdLst>
              <a:gd name="connsiteX0" fmla="*/ 0 w 1265274"/>
              <a:gd name="connsiteY0" fmla="*/ 42531 h 1509824"/>
              <a:gd name="connsiteX1" fmla="*/ 297711 w 1265274"/>
              <a:gd name="connsiteY1" fmla="*/ 244549 h 1509824"/>
              <a:gd name="connsiteX2" fmla="*/ 1265274 w 1265274"/>
              <a:gd name="connsiteY2" fmla="*/ 1509824 h 1509824"/>
              <a:gd name="connsiteX0" fmla="*/ 0 w 1265274"/>
              <a:gd name="connsiteY0" fmla="*/ 21266 h 702717"/>
              <a:gd name="connsiteX1" fmla="*/ 297711 w 1265274"/>
              <a:gd name="connsiteY1" fmla="*/ 223284 h 702717"/>
              <a:gd name="connsiteX2" fmla="*/ 1265274 w 1265274"/>
              <a:gd name="connsiteY2" fmla="*/ 702717 h 702717"/>
              <a:gd name="connsiteX0" fmla="*/ 0 w 1265274"/>
              <a:gd name="connsiteY0" fmla="*/ 1529 h 682980"/>
              <a:gd name="connsiteX1" fmla="*/ 124400 w 1265274"/>
              <a:gd name="connsiteY1" fmla="*/ 308565 h 682980"/>
              <a:gd name="connsiteX2" fmla="*/ 297711 w 1265274"/>
              <a:gd name="connsiteY2" fmla="*/ 203547 h 682980"/>
              <a:gd name="connsiteX3" fmla="*/ 1265274 w 1265274"/>
              <a:gd name="connsiteY3" fmla="*/ 682980 h 682980"/>
              <a:gd name="connsiteX0" fmla="*/ 0 w 1265274"/>
              <a:gd name="connsiteY0" fmla="*/ 1529 h 682980"/>
              <a:gd name="connsiteX1" fmla="*/ 124400 w 1265274"/>
              <a:gd name="connsiteY1" fmla="*/ 308565 h 682980"/>
              <a:gd name="connsiteX2" fmla="*/ 598940 w 1265274"/>
              <a:gd name="connsiteY2" fmla="*/ 414350 h 682980"/>
              <a:gd name="connsiteX3" fmla="*/ 1265274 w 1265274"/>
              <a:gd name="connsiteY3" fmla="*/ 682980 h 682980"/>
              <a:gd name="connsiteX0" fmla="*/ 0 w 1265274"/>
              <a:gd name="connsiteY0" fmla="*/ 1529 h 401905"/>
              <a:gd name="connsiteX1" fmla="*/ 124400 w 1265274"/>
              <a:gd name="connsiteY1" fmla="*/ 27490 h 401905"/>
              <a:gd name="connsiteX2" fmla="*/ 598940 w 1265274"/>
              <a:gd name="connsiteY2" fmla="*/ 133275 h 401905"/>
              <a:gd name="connsiteX3" fmla="*/ 1265274 w 1265274"/>
              <a:gd name="connsiteY3" fmla="*/ 401905 h 401905"/>
              <a:gd name="connsiteX0" fmla="*/ 0 w 1140874"/>
              <a:gd name="connsiteY0" fmla="*/ 0 h 374415"/>
              <a:gd name="connsiteX1" fmla="*/ 474540 w 1140874"/>
              <a:gd name="connsiteY1" fmla="*/ 105785 h 374415"/>
              <a:gd name="connsiteX2" fmla="*/ 1140874 w 1140874"/>
              <a:gd name="connsiteY2" fmla="*/ 374415 h 374415"/>
            </a:gdLst>
            <a:ahLst/>
            <a:cxnLst>
              <a:cxn ang="0">
                <a:pos x="connsiteX0" y="connsiteY0"/>
              </a:cxn>
              <a:cxn ang="0">
                <a:pos x="connsiteX1" y="connsiteY1"/>
              </a:cxn>
              <a:cxn ang="0">
                <a:pos x="connsiteX2" y="connsiteY2"/>
              </a:cxn>
            </a:cxnLst>
            <a:rect l="l" t="t" r="r" b="b"/>
            <a:pathLst>
              <a:path w="1140874" h="374415">
                <a:moveTo>
                  <a:pt x="0" y="0"/>
                </a:moveTo>
                <a:cubicBezTo>
                  <a:pt x="99823" y="21958"/>
                  <a:pt x="284394" y="43383"/>
                  <a:pt x="474540" y="105785"/>
                </a:cubicBezTo>
                <a:cubicBezTo>
                  <a:pt x="664686" y="168188"/>
                  <a:pt x="977841" y="172396"/>
                  <a:pt x="1140874" y="374415"/>
                </a:cubicBezTo>
              </a:path>
            </a:pathLst>
          </a:custGeom>
          <a:ln>
            <a:tailEnd type="stealth"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17</a:t>
            </a:fld>
            <a:endParaRPr lang="en-US"/>
          </a:p>
        </p:txBody>
      </p:sp>
      <p:sp>
        <p:nvSpPr>
          <p:cNvPr id="6" name="Rectangle 2"/>
          <p:cNvSpPr txBox="1">
            <a:spLocks noChangeArrowheads="1"/>
          </p:cNvSpPr>
          <p:nvPr/>
        </p:nvSpPr>
        <p:spPr>
          <a:xfrm>
            <a:off x="142844" y="928670"/>
            <a:ext cx="8286808" cy="571504"/>
          </a:xfrm>
          <a:prstGeom prst="rect">
            <a:avLst/>
          </a:prstGeom>
        </p:spPr>
        <p:txBody>
          <a:bodyPr vert="horz" lIns="91440" tIns="45720" rIns="91440" bIns="45720" rtlCol="0" anchor="b">
            <a:noAutofit/>
          </a:bodyPr>
          <a:lstStyle/>
          <a:p>
            <a:pPr lvl="0">
              <a:spcBef>
                <a:spcPct val="0"/>
              </a:spcBef>
              <a:defRPr/>
            </a:pPr>
            <a:r>
              <a:rPr lang="en-US" sz="2000" spc="-100" dirty="0" smtClean="0">
                <a:solidFill>
                  <a:schemeClr val="tx1">
                    <a:tint val="75000"/>
                  </a:schemeClr>
                </a:solidFill>
                <a:latin typeface="+mj-lt"/>
                <a:ea typeface="+mj-ea"/>
                <a:cs typeface="+mj-cs"/>
              </a:rPr>
              <a:t>7.5 Charge balance in melting furnaces</a:t>
            </a:r>
          </a:p>
          <a:p>
            <a:pPr>
              <a:spcBef>
                <a:spcPct val="0"/>
              </a:spcBef>
              <a:defRPr/>
            </a:pPr>
            <a:r>
              <a:rPr lang="en-US" sz="2000" spc="-100" dirty="0" smtClean="0">
                <a:solidFill>
                  <a:schemeClr val="tx1">
                    <a:tint val="75000"/>
                  </a:schemeClr>
                </a:solidFill>
                <a:latin typeface="+mj-lt"/>
                <a:ea typeface="+mj-ea"/>
                <a:cs typeface="+mj-cs"/>
              </a:rPr>
              <a:t>7.6 Casting processes [7.2].</a:t>
            </a:r>
          </a:p>
          <a:p>
            <a:pPr marL="0" lvl="1">
              <a:spcBef>
                <a:spcPct val="0"/>
              </a:spcBef>
              <a:defRPr/>
            </a:pPr>
            <a:r>
              <a:rPr lang="en-US" sz="2000" spc="-100" dirty="0" smtClean="0">
                <a:solidFill>
                  <a:schemeClr val="tx1">
                    <a:tint val="75000"/>
                  </a:schemeClr>
                </a:solidFill>
                <a:latin typeface="+mj-lt"/>
                <a:ea typeface="+mj-ea"/>
                <a:cs typeface="+mj-cs"/>
              </a:rPr>
              <a:t>7.6.1 Sand casting process</a:t>
            </a:r>
          </a:p>
          <a:p>
            <a:pPr>
              <a:spcBef>
                <a:spcPct val="0"/>
              </a:spcBef>
              <a:defRPr/>
            </a:pPr>
            <a:endParaRPr lang="en-US" sz="2000" spc="-100" dirty="0" smtClean="0">
              <a:solidFill>
                <a:schemeClr val="tx1">
                  <a:tint val="75000"/>
                </a:schemeClr>
              </a:solidFill>
              <a:latin typeface="+mj-lt"/>
              <a:ea typeface="+mj-ea"/>
              <a:cs typeface="+mj-cs"/>
            </a:endParaRPr>
          </a:p>
        </p:txBody>
      </p:sp>
      <p:sp>
        <p:nvSpPr>
          <p:cNvPr id="10" name="Rectangle 9"/>
          <p:cNvSpPr/>
          <p:nvPr/>
        </p:nvSpPr>
        <p:spPr>
          <a:xfrm>
            <a:off x="214282" y="1214422"/>
            <a:ext cx="6715172" cy="5355312"/>
          </a:xfrm>
          <a:prstGeom prst="rect">
            <a:avLst/>
          </a:prstGeom>
        </p:spPr>
        <p:txBody>
          <a:bodyPr wrap="square">
            <a:spAutoFit/>
          </a:bodyPr>
          <a:lstStyle/>
          <a:p>
            <a:r>
              <a:rPr lang="en-US" b="1" i="1" u="sng" dirty="0" smtClean="0"/>
              <a:t>Molding sand</a:t>
            </a:r>
            <a:r>
              <a:rPr lang="en-US" i="1" u="sng" dirty="0" smtClean="0"/>
              <a:t>:</a:t>
            </a:r>
            <a:r>
              <a:rPr lang="en-US" dirty="0" smtClean="0"/>
              <a:t> The fundamental requirements of sand is to resist high temperature, strength to retain the mold shape, withstanding the mechanical load from liquid metal, permeability (to permit the escape of gases, and collapsibility (to permit shrinkage). </a:t>
            </a:r>
          </a:p>
          <a:p>
            <a:endParaRPr lang="en-US" dirty="0" smtClean="0"/>
          </a:p>
          <a:p>
            <a:r>
              <a:rPr lang="en-US" dirty="0" smtClean="0"/>
              <a:t>Molding sand consists of :</a:t>
            </a:r>
          </a:p>
          <a:p>
            <a:pPr lvl="0"/>
            <a:r>
              <a:rPr lang="en-US" b="1" dirty="0" smtClean="0"/>
              <a:t>Sand material</a:t>
            </a:r>
            <a:r>
              <a:rPr lang="en-US" dirty="0" smtClean="0"/>
              <a:t> (resist the high temperature and permeability), commonly used are silica (SiO</a:t>
            </a:r>
            <a:r>
              <a:rPr lang="en-US" baseline="-25000" dirty="0" smtClean="0"/>
              <a:t>2</a:t>
            </a:r>
            <a:r>
              <a:rPr lang="en-US" dirty="0" smtClean="0"/>
              <a:t>) or quartz  sand (cheaper). Olivine sand also used for steel castings(manganese steel and non-ferrous castings), Zircon (investment casting)and synthetic sands also used but more expensive.</a:t>
            </a:r>
          </a:p>
          <a:p>
            <a:pPr lvl="0"/>
            <a:r>
              <a:rPr lang="en-US" b="1" dirty="0" smtClean="0"/>
              <a:t>The binder</a:t>
            </a:r>
            <a:r>
              <a:rPr lang="en-US" dirty="0" smtClean="0"/>
              <a:t> (give the strength), e.g. Clay (</a:t>
            </a:r>
            <a:r>
              <a:rPr lang="en-US" dirty="0" err="1" smtClean="0"/>
              <a:t>bentonite</a:t>
            </a:r>
            <a:r>
              <a:rPr lang="en-US" dirty="0" smtClean="0"/>
              <a:t>, kaolin, .), Cement, Sodium silicate (for Co</a:t>
            </a:r>
            <a:r>
              <a:rPr lang="en-US" baseline="-25000" dirty="0" smtClean="0"/>
              <a:t>2</a:t>
            </a:r>
            <a:r>
              <a:rPr lang="en-US" dirty="0" smtClean="0"/>
              <a:t> process), Oil, Resin (shell molding).</a:t>
            </a:r>
          </a:p>
          <a:p>
            <a:pPr lvl="0"/>
            <a:r>
              <a:rPr lang="en-US" b="1" dirty="0" smtClean="0"/>
              <a:t>Additives</a:t>
            </a:r>
            <a:r>
              <a:rPr lang="en-US" dirty="0" smtClean="0"/>
              <a:t> (gives collapsibility).</a:t>
            </a:r>
          </a:p>
          <a:p>
            <a:pPr lvl="0"/>
            <a:r>
              <a:rPr lang="en-US" b="1" dirty="0" smtClean="0"/>
              <a:t>Water</a:t>
            </a:r>
            <a:r>
              <a:rPr lang="en-US" dirty="0" smtClean="0"/>
              <a:t> 4-8% (to activate the binder).</a:t>
            </a:r>
          </a:p>
          <a:p>
            <a:r>
              <a:rPr lang="en-US" dirty="0" smtClean="0"/>
              <a:t>Sometimes the mold is baked in oven 100-300C, for several hours to obtain dry sand that helps reduce gas holes, blows or porosity in castings.</a:t>
            </a:r>
          </a:p>
          <a:p>
            <a:r>
              <a:rPr lang="en-US" b="1" i="1" u="sng" dirty="0" smtClean="0"/>
              <a:t> </a:t>
            </a:r>
            <a:endParaRPr lang="en-US" dirty="0"/>
          </a:p>
        </p:txBody>
      </p:sp>
      <p:pic>
        <p:nvPicPr>
          <p:cNvPr id="1026" name="Picture 2"/>
          <p:cNvPicPr>
            <a:picLocks noChangeAspect="1" noChangeArrowheads="1"/>
          </p:cNvPicPr>
          <p:nvPr/>
        </p:nvPicPr>
        <p:blipFill>
          <a:blip r:embed="rId3"/>
          <a:srcRect l="9961" t="37354" r="51842" b="45068"/>
          <a:stretch>
            <a:fillRect/>
          </a:stretch>
        </p:blipFill>
        <p:spPr bwMode="auto">
          <a:xfrm>
            <a:off x="6643702" y="3147513"/>
            <a:ext cx="1928826" cy="710115"/>
          </a:xfrm>
          <a:prstGeom prst="rect">
            <a:avLst/>
          </a:prstGeom>
          <a:noFill/>
          <a:ln w="9525">
            <a:noFill/>
            <a:miter lim="800000"/>
            <a:headEnd/>
            <a:tailEnd/>
          </a:ln>
          <a:effectLst/>
        </p:spPr>
      </p:pic>
      <p:pic>
        <p:nvPicPr>
          <p:cNvPr id="11" name="Picture 2"/>
          <p:cNvPicPr>
            <a:picLocks noChangeAspect="1" noChangeArrowheads="1"/>
          </p:cNvPicPr>
          <p:nvPr/>
        </p:nvPicPr>
        <p:blipFill>
          <a:blip r:embed="rId3"/>
          <a:srcRect l="51341" t="37354" r="11523" b="45068"/>
          <a:stretch>
            <a:fillRect/>
          </a:stretch>
        </p:blipFill>
        <p:spPr bwMode="auto">
          <a:xfrm>
            <a:off x="6715140" y="2521052"/>
            <a:ext cx="1643074" cy="622196"/>
          </a:xfrm>
          <a:prstGeom prst="rect">
            <a:avLst/>
          </a:prstGeom>
          <a:noFill/>
          <a:ln w="9525">
            <a:noFill/>
            <a:miter lim="800000"/>
            <a:headEnd/>
            <a:tailEnd/>
          </a:ln>
          <a:effectLst/>
        </p:spPr>
      </p:pic>
      <p:pic>
        <p:nvPicPr>
          <p:cNvPr id="1028" name="Picture 4" descr="http://www.eagle-esi.com/wp-content/uploads/2013/08/shell-materials1.png"/>
          <p:cNvPicPr>
            <a:picLocks noChangeAspect="1" noChangeArrowheads="1"/>
          </p:cNvPicPr>
          <p:nvPr/>
        </p:nvPicPr>
        <p:blipFill>
          <a:blip r:embed="rId4" cstate="print"/>
          <a:srcRect/>
          <a:stretch>
            <a:fillRect/>
          </a:stretch>
        </p:blipFill>
        <p:spPr bwMode="auto">
          <a:xfrm>
            <a:off x="6858016" y="4000504"/>
            <a:ext cx="1571636" cy="894960"/>
          </a:xfrm>
          <a:prstGeom prst="rect">
            <a:avLst/>
          </a:prstGeom>
          <a:noFill/>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18</a:t>
            </a:fld>
            <a:endParaRPr lang="en-US"/>
          </a:p>
        </p:txBody>
      </p:sp>
      <p:sp>
        <p:nvSpPr>
          <p:cNvPr id="6" name="Rectangle 2"/>
          <p:cNvSpPr txBox="1">
            <a:spLocks noChangeArrowheads="1"/>
          </p:cNvSpPr>
          <p:nvPr/>
        </p:nvSpPr>
        <p:spPr>
          <a:xfrm>
            <a:off x="142844" y="928670"/>
            <a:ext cx="8286808" cy="571504"/>
          </a:xfrm>
          <a:prstGeom prst="rect">
            <a:avLst/>
          </a:prstGeom>
        </p:spPr>
        <p:txBody>
          <a:bodyPr vert="horz" lIns="91440" tIns="45720" rIns="91440" bIns="45720" rtlCol="0" anchor="b">
            <a:noAutofit/>
          </a:bodyPr>
          <a:lstStyle/>
          <a:p>
            <a:pPr lvl="0">
              <a:spcBef>
                <a:spcPct val="0"/>
              </a:spcBef>
              <a:defRPr/>
            </a:pPr>
            <a:r>
              <a:rPr lang="en-US" sz="2000" spc="-100" dirty="0" smtClean="0">
                <a:solidFill>
                  <a:schemeClr val="tx1">
                    <a:tint val="75000"/>
                  </a:schemeClr>
                </a:solidFill>
                <a:latin typeface="+mj-lt"/>
                <a:ea typeface="+mj-ea"/>
                <a:cs typeface="+mj-cs"/>
              </a:rPr>
              <a:t>7.5 Charge balance in melting furnaces</a:t>
            </a:r>
          </a:p>
          <a:p>
            <a:pPr>
              <a:spcBef>
                <a:spcPct val="0"/>
              </a:spcBef>
              <a:defRPr/>
            </a:pPr>
            <a:r>
              <a:rPr lang="en-US" sz="2000" spc="-100" dirty="0" smtClean="0">
                <a:solidFill>
                  <a:schemeClr val="tx1">
                    <a:tint val="75000"/>
                  </a:schemeClr>
                </a:solidFill>
                <a:latin typeface="+mj-lt"/>
                <a:ea typeface="+mj-ea"/>
                <a:cs typeface="+mj-cs"/>
              </a:rPr>
              <a:t>7.6 Casting processes [7.2].</a:t>
            </a:r>
          </a:p>
          <a:p>
            <a:pPr marL="0" lvl="1">
              <a:spcBef>
                <a:spcPct val="0"/>
              </a:spcBef>
              <a:defRPr/>
            </a:pPr>
            <a:r>
              <a:rPr lang="en-US" sz="2000" spc="-100" dirty="0" smtClean="0">
                <a:solidFill>
                  <a:schemeClr val="tx1">
                    <a:tint val="75000"/>
                  </a:schemeClr>
                </a:solidFill>
                <a:latin typeface="+mj-lt"/>
                <a:ea typeface="+mj-ea"/>
                <a:cs typeface="+mj-cs"/>
              </a:rPr>
              <a:t>7.6.1 Sand casting process</a:t>
            </a:r>
          </a:p>
          <a:p>
            <a:pPr>
              <a:spcBef>
                <a:spcPct val="0"/>
              </a:spcBef>
              <a:defRPr/>
            </a:pPr>
            <a:endParaRPr lang="en-US" sz="2000" spc="-100" dirty="0" smtClean="0">
              <a:solidFill>
                <a:schemeClr val="tx1">
                  <a:tint val="75000"/>
                </a:schemeClr>
              </a:solidFill>
              <a:latin typeface="+mj-lt"/>
              <a:ea typeface="+mj-ea"/>
              <a:cs typeface="+mj-cs"/>
            </a:endParaRPr>
          </a:p>
        </p:txBody>
      </p:sp>
      <p:sp>
        <p:nvSpPr>
          <p:cNvPr id="10" name="Rectangle 9"/>
          <p:cNvSpPr/>
          <p:nvPr/>
        </p:nvSpPr>
        <p:spPr>
          <a:xfrm>
            <a:off x="214282" y="1214423"/>
            <a:ext cx="8001056" cy="1754326"/>
          </a:xfrm>
          <a:prstGeom prst="rect">
            <a:avLst/>
          </a:prstGeom>
        </p:spPr>
        <p:txBody>
          <a:bodyPr wrap="square">
            <a:spAutoFit/>
          </a:bodyPr>
          <a:lstStyle/>
          <a:p>
            <a:r>
              <a:rPr lang="en-US" b="1" i="1" u="sng" dirty="0" smtClean="0"/>
              <a:t>Sand mold production</a:t>
            </a:r>
            <a:r>
              <a:rPr lang="en-US" i="1" u="sng" dirty="0" smtClean="0"/>
              <a:t>:</a:t>
            </a:r>
            <a:r>
              <a:rPr lang="en-US" dirty="0" smtClean="0"/>
              <a:t> the common method of producing a sand mold is through using a top flask (called cope), and a bottom flask (called drag). To improve productivity of this molding technique, different molding machines were developed to provide vibration compression and shaking on both cope and drag of sand mold to produce uniform mold strength. Fig. 7.3 shows the traditional molding technique using cope and drag and a split patterns.</a:t>
            </a:r>
            <a:endParaRPr lang="en-US" dirty="0"/>
          </a:p>
        </p:txBody>
      </p:sp>
      <p:grpSp>
        <p:nvGrpSpPr>
          <p:cNvPr id="50178" name="Group 2"/>
          <p:cNvGrpSpPr>
            <a:grpSpLocks/>
          </p:cNvGrpSpPr>
          <p:nvPr/>
        </p:nvGrpSpPr>
        <p:grpSpPr bwMode="auto">
          <a:xfrm>
            <a:off x="1485900" y="3279775"/>
            <a:ext cx="4276725" cy="3578225"/>
            <a:chOff x="1259" y="4802"/>
            <a:chExt cx="6735" cy="5635"/>
          </a:xfrm>
        </p:grpSpPr>
        <p:pic>
          <p:nvPicPr>
            <p:cNvPr id="50179" name="Picture 3"/>
            <p:cNvPicPr>
              <a:picLocks noChangeAspect="1" noChangeArrowheads="1"/>
            </p:cNvPicPr>
            <p:nvPr/>
          </p:nvPicPr>
          <p:blipFill>
            <a:blip r:embed="rId3"/>
            <a:srcRect/>
            <a:stretch>
              <a:fillRect/>
            </a:stretch>
          </p:blipFill>
          <p:spPr bwMode="auto">
            <a:xfrm>
              <a:off x="1264" y="4802"/>
              <a:ext cx="6730" cy="4925"/>
            </a:xfrm>
            <a:prstGeom prst="rect">
              <a:avLst/>
            </a:prstGeom>
            <a:noFill/>
            <a:ln w="9525">
              <a:noFill/>
              <a:miter lim="800000"/>
              <a:headEnd/>
              <a:tailEnd/>
            </a:ln>
          </p:spPr>
        </p:pic>
        <p:sp>
          <p:nvSpPr>
            <p:cNvPr id="50180" name="Text Box 4"/>
            <p:cNvSpPr txBox="1">
              <a:spLocks noChangeArrowheads="1"/>
            </p:cNvSpPr>
            <p:nvPr/>
          </p:nvSpPr>
          <p:spPr bwMode="auto">
            <a:xfrm>
              <a:off x="1259" y="9717"/>
              <a:ext cx="6660" cy="72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1" i="0" u="none" strike="noStrike" cap="none" normalizeH="0" baseline="0" dirty="0" smtClean="0">
                  <a:ln>
                    <a:noFill/>
                  </a:ln>
                  <a:solidFill>
                    <a:schemeClr val="tx1"/>
                  </a:solidFill>
                  <a:effectLst/>
                  <a:latin typeface="Calibri" pitchFamily="34" charset="0"/>
                  <a:ea typeface="Arial" pitchFamily="34" charset="0"/>
                  <a:cs typeface="Arial" pitchFamily="34" charset="0"/>
                </a:rPr>
                <a:t>Fig. 7.3 Traditional sand molding techniques using cope/drag and split pattern system</a:t>
              </a:r>
              <a:r>
                <a:rPr kumimoji="0" lang="en-US" sz="1100" b="0" i="0" u="none" strike="noStrike" cap="none" normalizeH="0" baseline="0" dirty="0" smtClean="0">
                  <a:ln>
                    <a:noFill/>
                  </a:ln>
                  <a:solidFill>
                    <a:schemeClr val="tx1"/>
                  </a:solidFill>
                  <a:effectLst/>
                  <a:latin typeface="Arial" pitchFamily="34" charset="0"/>
                  <a:ea typeface="Arial" pitchFamily="34" charset="0"/>
                  <a:cs typeface="Arial" pitchFamily="34" charset="0"/>
                </a:rPr>
                <a: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19</a:t>
            </a:fld>
            <a:endParaRPr lang="en-US"/>
          </a:p>
        </p:txBody>
      </p:sp>
      <p:sp>
        <p:nvSpPr>
          <p:cNvPr id="6" name="Rectangle 2"/>
          <p:cNvSpPr txBox="1">
            <a:spLocks noChangeArrowheads="1"/>
          </p:cNvSpPr>
          <p:nvPr/>
        </p:nvSpPr>
        <p:spPr>
          <a:xfrm>
            <a:off x="142844" y="928670"/>
            <a:ext cx="8286808" cy="571504"/>
          </a:xfrm>
          <a:prstGeom prst="rect">
            <a:avLst/>
          </a:prstGeom>
        </p:spPr>
        <p:txBody>
          <a:bodyPr vert="horz" lIns="91440" tIns="45720" rIns="91440" bIns="45720" rtlCol="0" anchor="b">
            <a:noAutofit/>
          </a:bodyPr>
          <a:lstStyle/>
          <a:p>
            <a:pPr lvl="0">
              <a:spcBef>
                <a:spcPct val="0"/>
              </a:spcBef>
              <a:defRPr/>
            </a:pPr>
            <a:r>
              <a:rPr lang="en-US" sz="2000" spc="-100" dirty="0" smtClean="0">
                <a:solidFill>
                  <a:schemeClr val="tx1">
                    <a:tint val="75000"/>
                  </a:schemeClr>
                </a:solidFill>
                <a:latin typeface="+mj-lt"/>
                <a:ea typeface="+mj-ea"/>
                <a:cs typeface="+mj-cs"/>
              </a:rPr>
              <a:t>7.5 Charge balance in melting furnaces</a:t>
            </a:r>
          </a:p>
          <a:p>
            <a:pPr>
              <a:spcBef>
                <a:spcPct val="0"/>
              </a:spcBef>
              <a:defRPr/>
            </a:pPr>
            <a:r>
              <a:rPr lang="en-US" sz="2000" spc="-100" dirty="0" smtClean="0">
                <a:solidFill>
                  <a:schemeClr val="tx1">
                    <a:tint val="75000"/>
                  </a:schemeClr>
                </a:solidFill>
                <a:latin typeface="+mj-lt"/>
                <a:ea typeface="+mj-ea"/>
                <a:cs typeface="+mj-cs"/>
              </a:rPr>
              <a:t>7.6 Casting processes [7.2].</a:t>
            </a:r>
          </a:p>
          <a:p>
            <a:pPr marL="0" lvl="1">
              <a:spcBef>
                <a:spcPct val="0"/>
              </a:spcBef>
              <a:defRPr/>
            </a:pPr>
            <a:r>
              <a:rPr lang="en-US" sz="2000" spc="-100" dirty="0" smtClean="0">
                <a:solidFill>
                  <a:schemeClr val="tx1">
                    <a:tint val="75000"/>
                  </a:schemeClr>
                </a:solidFill>
                <a:latin typeface="+mj-lt"/>
                <a:ea typeface="+mj-ea"/>
                <a:cs typeface="+mj-cs"/>
              </a:rPr>
              <a:t>7.6.1 Sand casting process</a:t>
            </a:r>
          </a:p>
          <a:p>
            <a:pPr>
              <a:spcBef>
                <a:spcPct val="0"/>
              </a:spcBef>
              <a:defRPr/>
            </a:pPr>
            <a:endParaRPr lang="en-US" sz="2000" spc="-100" dirty="0" smtClean="0">
              <a:solidFill>
                <a:schemeClr val="tx1">
                  <a:tint val="75000"/>
                </a:schemeClr>
              </a:solidFill>
              <a:latin typeface="+mj-lt"/>
              <a:ea typeface="+mj-ea"/>
              <a:cs typeface="+mj-cs"/>
            </a:endParaRPr>
          </a:p>
        </p:txBody>
      </p:sp>
      <p:sp>
        <p:nvSpPr>
          <p:cNvPr id="10" name="Rectangle 9"/>
          <p:cNvSpPr/>
          <p:nvPr/>
        </p:nvSpPr>
        <p:spPr>
          <a:xfrm>
            <a:off x="214282" y="1214423"/>
            <a:ext cx="8001056" cy="1754326"/>
          </a:xfrm>
          <a:prstGeom prst="rect">
            <a:avLst/>
          </a:prstGeom>
        </p:spPr>
        <p:txBody>
          <a:bodyPr wrap="square">
            <a:spAutoFit/>
          </a:bodyPr>
          <a:lstStyle/>
          <a:p>
            <a:r>
              <a:rPr lang="en-US" b="1" i="1" u="sng" dirty="0" smtClean="0"/>
              <a:t>Sand mold production</a:t>
            </a:r>
            <a:r>
              <a:rPr lang="en-US" i="1" u="sng" dirty="0" smtClean="0"/>
              <a:t>:</a:t>
            </a:r>
            <a:r>
              <a:rPr lang="en-US" dirty="0" smtClean="0"/>
              <a:t> the common method of producing a sand mold is through using a top flask (called cope), and a bottom flask (called drag). To improve productivity of this molding technique, different molding machines were developed to provide vibration compression and shaking on both cope and drag of sand mold to produce uniform mold strength. Fig. 7.3 shows the traditional molding technique using cope and drag and a split patterns.</a:t>
            </a:r>
            <a:endParaRPr lang="en-US" dirty="0"/>
          </a:p>
        </p:txBody>
      </p:sp>
      <p:grpSp>
        <p:nvGrpSpPr>
          <p:cNvPr id="2" name="Group 2"/>
          <p:cNvGrpSpPr>
            <a:grpSpLocks/>
          </p:cNvGrpSpPr>
          <p:nvPr/>
        </p:nvGrpSpPr>
        <p:grpSpPr bwMode="auto">
          <a:xfrm>
            <a:off x="285720" y="3279775"/>
            <a:ext cx="4276725" cy="3578225"/>
            <a:chOff x="1259" y="4802"/>
            <a:chExt cx="6735" cy="5635"/>
          </a:xfrm>
        </p:grpSpPr>
        <p:pic>
          <p:nvPicPr>
            <p:cNvPr id="50179" name="Picture 3"/>
            <p:cNvPicPr>
              <a:picLocks noChangeAspect="1" noChangeArrowheads="1"/>
            </p:cNvPicPr>
            <p:nvPr/>
          </p:nvPicPr>
          <p:blipFill>
            <a:blip r:embed="rId3"/>
            <a:srcRect/>
            <a:stretch>
              <a:fillRect/>
            </a:stretch>
          </p:blipFill>
          <p:spPr bwMode="auto">
            <a:xfrm>
              <a:off x="1264" y="4802"/>
              <a:ext cx="6730" cy="4925"/>
            </a:xfrm>
            <a:prstGeom prst="rect">
              <a:avLst/>
            </a:prstGeom>
            <a:noFill/>
            <a:ln w="9525">
              <a:noFill/>
              <a:miter lim="800000"/>
              <a:headEnd/>
              <a:tailEnd/>
            </a:ln>
          </p:spPr>
        </p:pic>
        <p:sp>
          <p:nvSpPr>
            <p:cNvPr id="50180" name="Text Box 4"/>
            <p:cNvSpPr txBox="1">
              <a:spLocks noChangeArrowheads="1"/>
            </p:cNvSpPr>
            <p:nvPr/>
          </p:nvSpPr>
          <p:spPr bwMode="auto">
            <a:xfrm>
              <a:off x="1259" y="9717"/>
              <a:ext cx="6660" cy="72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1" i="0" u="none" strike="noStrike" cap="none" normalizeH="0" baseline="0" dirty="0" smtClean="0">
                  <a:ln>
                    <a:noFill/>
                  </a:ln>
                  <a:solidFill>
                    <a:schemeClr val="tx1"/>
                  </a:solidFill>
                  <a:effectLst/>
                  <a:latin typeface="Calibri" pitchFamily="34" charset="0"/>
                  <a:ea typeface="Arial" pitchFamily="34" charset="0"/>
                  <a:cs typeface="Arial" pitchFamily="34" charset="0"/>
                </a:rPr>
                <a:t>Fig. 7.3 Traditional sand molding techniques using cope/drag and split pattern system</a:t>
              </a:r>
              <a:r>
                <a:rPr kumimoji="0" lang="en-US" sz="1100" b="0" i="0" u="none" strike="noStrike" cap="none" normalizeH="0" baseline="0" dirty="0" smtClean="0">
                  <a:ln>
                    <a:noFill/>
                  </a:ln>
                  <a:solidFill>
                    <a:schemeClr val="tx1"/>
                  </a:solidFill>
                  <a:effectLst/>
                  <a:latin typeface="Arial" pitchFamily="34" charset="0"/>
                  <a:ea typeface="Arial" pitchFamily="34" charset="0"/>
                  <a:cs typeface="Arial" pitchFamily="34" charset="0"/>
                </a:rPr>
                <a: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pSp>
      <p:grpSp>
        <p:nvGrpSpPr>
          <p:cNvPr id="51202" name="Group 2"/>
          <p:cNvGrpSpPr>
            <a:grpSpLocks/>
          </p:cNvGrpSpPr>
          <p:nvPr/>
        </p:nvGrpSpPr>
        <p:grpSpPr bwMode="auto">
          <a:xfrm>
            <a:off x="4429124" y="3357562"/>
            <a:ext cx="4114800" cy="2466975"/>
            <a:chOff x="2339" y="11414"/>
            <a:chExt cx="6480" cy="3886"/>
          </a:xfrm>
        </p:grpSpPr>
        <p:pic>
          <p:nvPicPr>
            <p:cNvPr id="51203" name="Picture 3"/>
            <p:cNvPicPr>
              <a:picLocks noChangeAspect="1" noChangeArrowheads="1"/>
            </p:cNvPicPr>
            <p:nvPr/>
          </p:nvPicPr>
          <p:blipFill>
            <a:blip r:embed="rId4"/>
            <a:srcRect/>
            <a:stretch>
              <a:fillRect/>
            </a:stretch>
          </p:blipFill>
          <p:spPr bwMode="auto">
            <a:xfrm>
              <a:off x="2670" y="11414"/>
              <a:ext cx="5249" cy="2890"/>
            </a:xfrm>
            <a:prstGeom prst="rect">
              <a:avLst/>
            </a:prstGeom>
            <a:noFill/>
            <a:ln w="15875">
              <a:solidFill>
                <a:srgbClr val="333333"/>
              </a:solidFill>
              <a:miter lim="800000"/>
              <a:headEnd/>
              <a:tailEnd/>
            </a:ln>
          </p:spPr>
        </p:pic>
        <p:sp>
          <p:nvSpPr>
            <p:cNvPr id="51204" name="Text Box 4"/>
            <p:cNvSpPr txBox="1">
              <a:spLocks noChangeArrowheads="1"/>
            </p:cNvSpPr>
            <p:nvPr/>
          </p:nvSpPr>
          <p:spPr bwMode="auto">
            <a:xfrm>
              <a:off x="2339" y="14400"/>
              <a:ext cx="6480" cy="900"/>
            </a:xfrm>
            <a:prstGeom prst="rect">
              <a:avLst/>
            </a:prstGeom>
            <a:solidFill>
              <a:srgbClr val="FFFFFF"/>
            </a:solid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1" i="0" u="none" strike="noStrike" cap="none" normalizeH="0" baseline="0" smtClean="0">
                  <a:ln>
                    <a:noFill/>
                  </a:ln>
                  <a:solidFill>
                    <a:schemeClr val="tx1"/>
                  </a:solidFill>
                  <a:effectLst/>
                  <a:latin typeface="Calibri" pitchFamily="34" charset="0"/>
                  <a:ea typeface="Arial" pitchFamily="34" charset="0"/>
                  <a:cs typeface="Arial" pitchFamily="34" charset="0"/>
                </a:rPr>
                <a:t>Fig. 7.4 </a:t>
              </a: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Flaskless molding technique for used to increase the production of sand molds.</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a:t>
            </a:fld>
            <a:endParaRPr lang="en-US"/>
          </a:p>
        </p:txBody>
      </p:sp>
      <p:pic>
        <p:nvPicPr>
          <p:cNvPr id="1026" name="Picture 2"/>
          <p:cNvPicPr>
            <a:picLocks noChangeAspect="1" noChangeArrowheads="1"/>
          </p:cNvPicPr>
          <p:nvPr/>
        </p:nvPicPr>
        <p:blipFill>
          <a:blip r:embed="rId3">
            <a:lum bright="-30000" contrast="40000"/>
          </a:blip>
          <a:srcRect l="12891" t="16975" r="32616" b="9179"/>
          <a:stretch>
            <a:fillRect/>
          </a:stretch>
        </p:blipFill>
        <p:spPr bwMode="auto">
          <a:xfrm>
            <a:off x="802415" y="214290"/>
            <a:ext cx="5841287" cy="6332633"/>
          </a:xfrm>
          <a:prstGeom prst="rect">
            <a:avLst/>
          </a:prstGeom>
          <a:noFill/>
          <a:ln w="9525">
            <a:noFill/>
            <a:miter lim="800000"/>
            <a:headEnd/>
            <a:tailEnd/>
          </a:ln>
          <a:effectLst/>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20</a:t>
            </a:fld>
            <a:endParaRPr lang="en-US"/>
          </a:p>
        </p:txBody>
      </p:sp>
      <p:sp>
        <p:nvSpPr>
          <p:cNvPr id="6" name="Rectangle 2"/>
          <p:cNvSpPr txBox="1">
            <a:spLocks noChangeArrowheads="1"/>
          </p:cNvSpPr>
          <p:nvPr/>
        </p:nvSpPr>
        <p:spPr>
          <a:xfrm>
            <a:off x="142844" y="928670"/>
            <a:ext cx="8286808" cy="571504"/>
          </a:xfrm>
          <a:prstGeom prst="rect">
            <a:avLst/>
          </a:prstGeom>
        </p:spPr>
        <p:txBody>
          <a:bodyPr vert="horz" lIns="91440" tIns="45720" rIns="91440" bIns="45720" rtlCol="0" anchor="b">
            <a:noAutofit/>
          </a:bodyPr>
          <a:lstStyle/>
          <a:p>
            <a:pPr lvl="0">
              <a:spcBef>
                <a:spcPct val="0"/>
              </a:spcBef>
              <a:defRPr/>
            </a:pPr>
            <a:r>
              <a:rPr lang="en-US" sz="2000" spc="-100" dirty="0" smtClean="0">
                <a:solidFill>
                  <a:schemeClr val="tx1">
                    <a:tint val="75000"/>
                  </a:schemeClr>
                </a:solidFill>
                <a:latin typeface="+mj-lt"/>
                <a:ea typeface="+mj-ea"/>
                <a:cs typeface="+mj-cs"/>
              </a:rPr>
              <a:t>7.5 Charge balance in melting furnaces</a:t>
            </a:r>
          </a:p>
          <a:p>
            <a:pPr>
              <a:spcBef>
                <a:spcPct val="0"/>
              </a:spcBef>
              <a:defRPr/>
            </a:pPr>
            <a:r>
              <a:rPr lang="en-US" sz="2000" spc="-100" dirty="0" smtClean="0">
                <a:solidFill>
                  <a:schemeClr val="tx1">
                    <a:tint val="75000"/>
                  </a:schemeClr>
                </a:solidFill>
                <a:latin typeface="+mj-lt"/>
                <a:ea typeface="+mj-ea"/>
                <a:cs typeface="+mj-cs"/>
              </a:rPr>
              <a:t>7.6 Casting processes [7.2].</a:t>
            </a:r>
          </a:p>
          <a:p>
            <a:pPr marL="0" lvl="1">
              <a:spcBef>
                <a:spcPct val="0"/>
              </a:spcBef>
              <a:defRPr/>
            </a:pPr>
            <a:r>
              <a:rPr lang="en-US" sz="2000" spc="-100" dirty="0" smtClean="0">
                <a:solidFill>
                  <a:schemeClr val="tx1">
                    <a:tint val="75000"/>
                  </a:schemeClr>
                </a:solidFill>
                <a:latin typeface="+mj-lt"/>
                <a:ea typeface="+mj-ea"/>
                <a:cs typeface="+mj-cs"/>
              </a:rPr>
              <a:t>7.6.1 Sand casting process</a:t>
            </a:r>
          </a:p>
          <a:p>
            <a:pPr>
              <a:spcBef>
                <a:spcPct val="0"/>
              </a:spcBef>
              <a:defRPr/>
            </a:pPr>
            <a:endParaRPr lang="en-US" sz="2000" spc="-100" dirty="0" smtClean="0">
              <a:solidFill>
                <a:schemeClr val="tx1">
                  <a:tint val="75000"/>
                </a:schemeClr>
              </a:solidFill>
              <a:latin typeface="+mj-lt"/>
              <a:ea typeface="+mj-ea"/>
              <a:cs typeface="+mj-cs"/>
            </a:endParaRPr>
          </a:p>
        </p:txBody>
      </p:sp>
      <p:sp>
        <p:nvSpPr>
          <p:cNvPr id="10" name="Rectangle 9"/>
          <p:cNvSpPr/>
          <p:nvPr/>
        </p:nvSpPr>
        <p:spPr>
          <a:xfrm>
            <a:off x="214282" y="1214423"/>
            <a:ext cx="6929486" cy="4801314"/>
          </a:xfrm>
          <a:prstGeom prst="rect">
            <a:avLst/>
          </a:prstGeom>
        </p:spPr>
        <p:txBody>
          <a:bodyPr wrap="square">
            <a:spAutoFit/>
          </a:bodyPr>
          <a:lstStyle/>
          <a:p>
            <a:r>
              <a:rPr lang="en-US" b="1" i="1" u="sng" dirty="0" smtClean="0"/>
              <a:t>Applications</a:t>
            </a:r>
            <a:r>
              <a:rPr lang="en-US" i="1" u="sng" dirty="0" smtClean="0"/>
              <a:t>:</a:t>
            </a:r>
            <a:r>
              <a:rPr lang="en-US" dirty="0" smtClean="0"/>
              <a:t> </a:t>
            </a:r>
          </a:p>
          <a:p>
            <a:pPr>
              <a:buFont typeface="Wingdings" pitchFamily="2" charset="2"/>
              <a:buChar char="Ø"/>
            </a:pPr>
            <a:r>
              <a:rPr lang="en-US" dirty="0" smtClean="0"/>
              <a:t>Sand casing is a common method of producing relatively cheap complements made of steel, casting, brass, aluminum, ..etc. </a:t>
            </a:r>
          </a:p>
          <a:p>
            <a:pPr>
              <a:buFont typeface="Wingdings" pitchFamily="2" charset="2"/>
              <a:buChar char="Ø"/>
            </a:pPr>
            <a:r>
              <a:rPr lang="en-US" dirty="0" smtClean="0"/>
              <a:t>Numerous molding techniques employ sands to produce sand molds, e.g. green sand molding (commonly used), dry sand molding (similar to green sand molding but baked sand), core sand molding, shell sand molding, ..etc. </a:t>
            </a:r>
          </a:p>
          <a:p>
            <a:pPr>
              <a:buFont typeface="Wingdings" pitchFamily="2" charset="2"/>
              <a:buChar char="Ø"/>
            </a:pPr>
            <a:r>
              <a:rPr lang="en-US" dirty="0" smtClean="0"/>
              <a:t>The typical component weight is in the range of 500 grams to 50 Kg or even several  tons e.g. machine tool frames. Wall thickness generally between 5 to 50 mm. </a:t>
            </a:r>
          </a:p>
          <a:p>
            <a:pPr>
              <a:buFont typeface="Wingdings" pitchFamily="2" charset="2"/>
              <a:buChar char="Ø"/>
            </a:pPr>
            <a:r>
              <a:rPr lang="en-US" dirty="0" smtClean="0"/>
              <a:t>Example products are engine blocks, crankshafts, connected rods, machine bed, turbine housing, ..etc. </a:t>
            </a:r>
          </a:p>
          <a:p>
            <a:pPr>
              <a:buFont typeface="Wingdings" pitchFamily="2" charset="2"/>
              <a:buChar char="Ø"/>
            </a:pPr>
            <a:r>
              <a:rPr lang="en-US" dirty="0" smtClean="0"/>
              <a:t>Sand casing produce rough surfaces, and lower dimensional accuracy compared to other casting processes, hence, machining is required for those castings. </a:t>
            </a:r>
          </a:p>
          <a:p>
            <a:pPr>
              <a:buFont typeface="Wingdings" pitchFamily="2" charset="2"/>
              <a:buChar char="Ø"/>
            </a:pPr>
            <a:r>
              <a:rPr lang="en-US" dirty="0" smtClean="0"/>
              <a:t>Machining and drift allowances must be considered in pattern design.</a:t>
            </a:r>
          </a:p>
          <a:p>
            <a:r>
              <a:rPr lang="en-US" b="1" i="1" u="sng" dirty="0" smtClean="0"/>
              <a:t> </a:t>
            </a:r>
            <a:endParaRPr lang="en-US" dirty="0"/>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21</a:t>
            </a:fld>
            <a:endParaRPr lang="en-US"/>
          </a:p>
        </p:txBody>
      </p:sp>
      <p:sp>
        <p:nvSpPr>
          <p:cNvPr id="6" name="Rectangle 2"/>
          <p:cNvSpPr txBox="1">
            <a:spLocks noChangeArrowheads="1"/>
          </p:cNvSpPr>
          <p:nvPr/>
        </p:nvSpPr>
        <p:spPr>
          <a:xfrm>
            <a:off x="142844" y="928670"/>
            <a:ext cx="8286808" cy="571504"/>
          </a:xfrm>
          <a:prstGeom prst="rect">
            <a:avLst/>
          </a:prstGeom>
        </p:spPr>
        <p:txBody>
          <a:bodyPr vert="horz" lIns="91440" tIns="45720" rIns="91440" bIns="45720" rtlCol="0" anchor="b">
            <a:noAutofit/>
          </a:bodyPr>
          <a:lstStyle/>
          <a:p>
            <a:pPr lvl="0">
              <a:spcBef>
                <a:spcPct val="0"/>
              </a:spcBef>
              <a:defRPr/>
            </a:pPr>
            <a:r>
              <a:rPr lang="en-US" sz="2000" spc="-100" dirty="0" smtClean="0">
                <a:solidFill>
                  <a:schemeClr val="tx1">
                    <a:tint val="75000"/>
                  </a:schemeClr>
                </a:solidFill>
                <a:latin typeface="+mj-lt"/>
                <a:ea typeface="+mj-ea"/>
                <a:cs typeface="+mj-cs"/>
              </a:rPr>
              <a:t>7.5 Charge balance in melting furnaces</a:t>
            </a:r>
          </a:p>
          <a:p>
            <a:pPr>
              <a:spcBef>
                <a:spcPct val="0"/>
              </a:spcBef>
              <a:defRPr/>
            </a:pPr>
            <a:r>
              <a:rPr lang="en-US" sz="2000" spc="-100" dirty="0" smtClean="0">
                <a:solidFill>
                  <a:schemeClr val="tx1">
                    <a:tint val="75000"/>
                  </a:schemeClr>
                </a:solidFill>
                <a:latin typeface="+mj-lt"/>
                <a:ea typeface="+mj-ea"/>
                <a:cs typeface="+mj-cs"/>
              </a:rPr>
              <a:t>7.6 Casting processes [7.2].</a:t>
            </a:r>
          </a:p>
          <a:p>
            <a:pPr marL="0" lvl="1">
              <a:spcBef>
                <a:spcPct val="0"/>
              </a:spcBef>
              <a:defRPr/>
            </a:pPr>
            <a:r>
              <a:rPr lang="en-US" sz="2000" spc="-100" dirty="0" smtClean="0">
                <a:solidFill>
                  <a:schemeClr val="tx1">
                    <a:tint val="75000"/>
                  </a:schemeClr>
                </a:solidFill>
                <a:latin typeface="+mj-lt"/>
                <a:ea typeface="+mj-ea"/>
                <a:cs typeface="+mj-cs"/>
              </a:rPr>
              <a:t>7.6.1 Sand casting process</a:t>
            </a:r>
          </a:p>
          <a:p>
            <a:pPr>
              <a:spcBef>
                <a:spcPct val="0"/>
              </a:spcBef>
              <a:defRPr/>
            </a:pPr>
            <a:endParaRPr lang="en-US" sz="2000" spc="-100" dirty="0" smtClean="0">
              <a:solidFill>
                <a:schemeClr val="tx1">
                  <a:tint val="75000"/>
                </a:schemeClr>
              </a:solidFill>
              <a:latin typeface="+mj-lt"/>
              <a:ea typeface="+mj-ea"/>
              <a:cs typeface="+mj-cs"/>
            </a:endParaRPr>
          </a:p>
        </p:txBody>
      </p:sp>
      <p:sp>
        <p:nvSpPr>
          <p:cNvPr id="10" name="Rectangle 9"/>
          <p:cNvSpPr/>
          <p:nvPr/>
        </p:nvSpPr>
        <p:spPr>
          <a:xfrm>
            <a:off x="214282" y="1214423"/>
            <a:ext cx="8001056" cy="2031325"/>
          </a:xfrm>
          <a:prstGeom prst="rect">
            <a:avLst/>
          </a:prstGeom>
        </p:spPr>
        <p:txBody>
          <a:bodyPr wrap="square">
            <a:spAutoFit/>
          </a:bodyPr>
          <a:lstStyle/>
          <a:p>
            <a:r>
              <a:rPr lang="en-US" b="1" i="1" u="sng" dirty="0" smtClean="0"/>
              <a:t> Machinery: </a:t>
            </a:r>
          </a:p>
          <a:p>
            <a:pPr>
              <a:buFont typeface="Wingdings" pitchFamily="2" charset="2"/>
              <a:buChar char="Ø"/>
            </a:pPr>
            <a:r>
              <a:rPr lang="en-US" dirty="0" smtClean="0"/>
              <a:t>Equipment consists of pattern, which usually manufactured form wood (low production batch), plastics (e.g. thermosetting plastic) and metals (for long live pattern and high production rate). </a:t>
            </a:r>
          </a:p>
          <a:p>
            <a:pPr>
              <a:buFont typeface="Wingdings" pitchFamily="2" charset="2"/>
              <a:buChar char="Ø"/>
            </a:pPr>
            <a:r>
              <a:rPr lang="en-US" dirty="0" smtClean="0"/>
              <a:t>Flask and </a:t>
            </a:r>
            <a:r>
              <a:rPr lang="en-US" dirty="0" err="1" smtClean="0"/>
              <a:t>flaskless</a:t>
            </a:r>
            <a:r>
              <a:rPr lang="en-US" dirty="0" smtClean="0"/>
              <a:t> molding techniques are used to manufacture sand mold. </a:t>
            </a:r>
          </a:p>
          <a:p>
            <a:pPr>
              <a:buFont typeface="Wingdings" pitchFamily="2" charset="2"/>
              <a:buChar char="Ø"/>
            </a:pPr>
            <a:r>
              <a:rPr lang="en-US" dirty="0" smtClean="0"/>
              <a:t>Core equipment also used to produce cores for the internal shape of components.</a:t>
            </a:r>
          </a:p>
          <a:p>
            <a:endParaRPr lang="en-US" dirty="0" smtClean="0"/>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22</a:t>
            </a:fld>
            <a:endParaRPr lang="en-US"/>
          </a:p>
        </p:txBody>
      </p:sp>
      <p:sp>
        <p:nvSpPr>
          <p:cNvPr id="6" name="Rectangle 2"/>
          <p:cNvSpPr txBox="1">
            <a:spLocks noChangeArrowheads="1"/>
          </p:cNvSpPr>
          <p:nvPr/>
        </p:nvSpPr>
        <p:spPr>
          <a:xfrm>
            <a:off x="142844" y="928670"/>
            <a:ext cx="8286808" cy="571504"/>
          </a:xfrm>
          <a:prstGeom prst="rect">
            <a:avLst/>
          </a:prstGeom>
        </p:spPr>
        <p:txBody>
          <a:bodyPr vert="horz" lIns="91440" tIns="45720" rIns="91440" bIns="45720" rtlCol="0" anchor="b">
            <a:noAutofit/>
          </a:bodyPr>
          <a:lstStyle/>
          <a:p>
            <a:pPr lvl="0">
              <a:spcBef>
                <a:spcPct val="0"/>
              </a:spcBef>
              <a:defRPr/>
            </a:pPr>
            <a:r>
              <a:rPr lang="en-US" sz="2000" spc="-100" dirty="0" smtClean="0">
                <a:solidFill>
                  <a:schemeClr val="tx1">
                    <a:tint val="75000"/>
                  </a:schemeClr>
                </a:solidFill>
                <a:latin typeface="+mj-lt"/>
                <a:ea typeface="+mj-ea"/>
                <a:cs typeface="+mj-cs"/>
              </a:rPr>
              <a:t>7.5 Charge balance in melting furnaces</a:t>
            </a:r>
          </a:p>
          <a:p>
            <a:pPr>
              <a:spcBef>
                <a:spcPct val="0"/>
              </a:spcBef>
              <a:defRPr/>
            </a:pPr>
            <a:r>
              <a:rPr lang="en-US" sz="2000" spc="-100" dirty="0" smtClean="0">
                <a:solidFill>
                  <a:schemeClr val="tx1">
                    <a:tint val="75000"/>
                  </a:schemeClr>
                </a:solidFill>
                <a:latin typeface="+mj-lt"/>
                <a:ea typeface="+mj-ea"/>
                <a:cs typeface="+mj-cs"/>
              </a:rPr>
              <a:t>7.6 Casting processes [7.2].</a:t>
            </a:r>
          </a:p>
          <a:p>
            <a:pPr marL="0" lvl="1">
              <a:spcBef>
                <a:spcPct val="0"/>
              </a:spcBef>
              <a:defRPr/>
            </a:pPr>
            <a:r>
              <a:rPr lang="en-US" sz="2000" spc="-100" dirty="0" smtClean="0">
                <a:solidFill>
                  <a:schemeClr val="tx1">
                    <a:tint val="75000"/>
                  </a:schemeClr>
                </a:solidFill>
                <a:latin typeface="+mj-lt"/>
                <a:ea typeface="+mj-ea"/>
                <a:cs typeface="+mj-cs"/>
              </a:rPr>
              <a:t>7.6.1 Sand casting process</a:t>
            </a:r>
          </a:p>
          <a:p>
            <a:pPr marL="0" lvl="1">
              <a:spcBef>
                <a:spcPct val="0"/>
              </a:spcBef>
              <a:defRPr/>
            </a:pPr>
            <a:r>
              <a:rPr lang="en-US" sz="2000" spc="-100" dirty="0" smtClean="0">
                <a:solidFill>
                  <a:schemeClr val="tx1">
                    <a:tint val="75000"/>
                  </a:schemeClr>
                </a:solidFill>
                <a:latin typeface="+mj-lt"/>
                <a:ea typeface="+mj-ea"/>
                <a:cs typeface="+mj-cs"/>
              </a:rPr>
              <a:t>7.6.2 Shell mold casting</a:t>
            </a:r>
          </a:p>
        </p:txBody>
      </p:sp>
      <p:sp>
        <p:nvSpPr>
          <p:cNvPr id="11" name="Rectangle 10"/>
          <p:cNvSpPr/>
          <p:nvPr/>
        </p:nvSpPr>
        <p:spPr>
          <a:xfrm>
            <a:off x="357158" y="1643050"/>
            <a:ext cx="7858180" cy="923330"/>
          </a:xfrm>
          <a:prstGeom prst="rect">
            <a:avLst/>
          </a:prstGeom>
        </p:spPr>
        <p:txBody>
          <a:bodyPr wrap="square">
            <a:spAutoFit/>
          </a:bodyPr>
          <a:lstStyle/>
          <a:p>
            <a:r>
              <a:rPr lang="en-US" b="1" i="1" u="sng" dirty="0" smtClean="0"/>
              <a:t>Definition:</a:t>
            </a:r>
            <a:r>
              <a:rPr lang="en-US" i="1" u="sng" dirty="0" smtClean="0"/>
              <a:t> </a:t>
            </a:r>
            <a:r>
              <a:rPr lang="en-US" dirty="0" smtClean="0"/>
              <a:t>In shell mold casting, which is a type of sand mold casting, the mold produced from dried silica sand (fine and sharp) mixed with a thermosetting resin (</a:t>
            </a:r>
            <a:r>
              <a:rPr lang="en-US" dirty="0" err="1" smtClean="0"/>
              <a:t>phenolic</a:t>
            </a:r>
            <a:r>
              <a:rPr lang="en-US" dirty="0" smtClean="0"/>
              <a:t>). </a:t>
            </a:r>
            <a:endParaRPr lang="en-US" dirty="0"/>
          </a:p>
        </p:txBody>
      </p:sp>
      <p:pic>
        <p:nvPicPr>
          <p:cNvPr id="3074" name="Picture 2" descr="https://www.sumibe.co.jp/english/product/automotive/phenolic/shell-mold/images/img001.jpg"/>
          <p:cNvPicPr>
            <a:picLocks noChangeAspect="1" noChangeArrowheads="1"/>
          </p:cNvPicPr>
          <p:nvPr/>
        </p:nvPicPr>
        <p:blipFill>
          <a:blip r:embed="rId3"/>
          <a:srcRect/>
          <a:stretch>
            <a:fillRect/>
          </a:stretch>
        </p:blipFill>
        <p:spPr bwMode="auto">
          <a:xfrm>
            <a:off x="6210816" y="2290208"/>
            <a:ext cx="2190750" cy="1428750"/>
          </a:xfrm>
          <a:prstGeom prst="rect">
            <a:avLst/>
          </a:prstGeom>
          <a:noFill/>
        </p:spPr>
      </p:pic>
      <p:sp>
        <p:nvSpPr>
          <p:cNvPr id="12" name="Rectangle 11"/>
          <p:cNvSpPr/>
          <p:nvPr/>
        </p:nvSpPr>
        <p:spPr>
          <a:xfrm>
            <a:off x="285720" y="2571744"/>
            <a:ext cx="5715040" cy="646331"/>
          </a:xfrm>
          <a:prstGeom prst="rect">
            <a:avLst/>
          </a:prstGeom>
        </p:spPr>
        <p:txBody>
          <a:bodyPr wrap="square">
            <a:spAutoFit/>
          </a:bodyPr>
          <a:lstStyle/>
          <a:p>
            <a:r>
              <a:rPr lang="en-US" dirty="0" smtClean="0"/>
              <a:t>Resin Coated Sand for engine casting, aluminum casting, main mold component, hollow core, solid core</a:t>
            </a:r>
            <a:endParaRPr lang="en-US" dirty="0"/>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23</a:t>
            </a:fld>
            <a:endParaRPr lang="en-US"/>
          </a:p>
        </p:txBody>
      </p:sp>
      <p:sp>
        <p:nvSpPr>
          <p:cNvPr id="6" name="Rectangle 2"/>
          <p:cNvSpPr txBox="1">
            <a:spLocks noChangeArrowheads="1"/>
          </p:cNvSpPr>
          <p:nvPr/>
        </p:nvSpPr>
        <p:spPr>
          <a:xfrm>
            <a:off x="142844" y="928670"/>
            <a:ext cx="8286808" cy="571504"/>
          </a:xfrm>
          <a:prstGeom prst="rect">
            <a:avLst/>
          </a:prstGeom>
        </p:spPr>
        <p:txBody>
          <a:bodyPr vert="horz" lIns="91440" tIns="45720" rIns="91440" bIns="45720" rtlCol="0" anchor="b">
            <a:noAutofit/>
          </a:bodyPr>
          <a:lstStyle/>
          <a:p>
            <a:pPr lvl="0">
              <a:spcBef>
                <a:spcPct val="0"/>
              </a:spcBef>
              <a:defRPr/>
            </a:pPr>
            <a:r>
              <a:rPr lang="en-US" sz="2000" spc="-100" dirty="0" smtClean="0">
                <a:solidFill>
                  <a:schemeClr val="tx1">
                    <a:tint val="75000"/>
                  </a:schemeClr>
                </a:solidFill>
                <a:latin typeface="+mj-lt"/>
                <a:ea typeface="+mj-ea"/>
                <a:cs typeface="+mj-cs"/>
              </a:rPr>
              <a:t>7.5 Charge balance in melting furnaces</a:t>
            </a:r>
          </a:p>
          <a:p>
            <a:pPr>
              <a:spcBef>
                <a:spcPct val="0"/>
              </a:spcBef>
              <a:defRPr/>
            </a:pPr>
            <a:r>
              <a:rPr lang="en-US" sz="2000" spc="-100" dirty="0" smtClean="0">
                <a:solidFill>
                  <a:schemeClr val="tx1">
                    <a:tint val="75000"/>
                  </a:schemeClr>
                </a:solidFill>
                <a:latin typeface="+mj-lt"/>
                <a:ea typeface="+mj-ea"/>
                <a:cs typeface="+mj-cs"/>
              </a:rPr>
              <a:t>7.6 Casting processes [7.2].</a:t>
            </a:r>
          </a:p>
          <a:p>
            <a:pPr marL="0" lvl="1">
              <a:spcBef>
                <a:spcPct val="0"/>
              </a:spcBef>
              <a:defRPr/>
            </a:pPr>
            <a:r>
              <a:rPr lang="en-US" sz="2000" spc="-100" dirty="0" smtClean="0">
                <a:solidFill>
                  <a:schemeClr val="tx1">
                    <a:tint val="75000"/>
                  </a:schemeClr>
                </a:solidFill>
                <a:latin typeface="+mj-lt"/>
                <a:ea typeface="+mj-ea"/>
                <a:cs typeface="+mj-cs"/>
              </a:rPr>
              <a:t>7.6.1 Sand casting process</a:t>
            </a:r>
          </a:p>
          <a:p>
            <a:pPr marL="0" lvl="1">
              <a:spcBef>
                <a:spcPct val="0"/>
              </a:spcBef>
              <a:defRPr/>
            </a:pPr>
            <a:r>
              <a:rPr lang="en-US" sz="2000" spc="-100" dirty="0" smtClean="0">
                <a:solidFill>
                  <a:schemeClr val="tx1">
                    <a:tint val="75000"/>
                  </a:schemeClr>
                </a:solidFill>
                <a:latin typeface="+mj-lt"/>
                <a:ea typeface="+mj-ea"/>
                <a:cs typeface="+mj-cs"/>
              </a:rPr>
              <a:t>7.6.2 Shell mold casting</a:t>
            </a:r>
          </a:p>
        </p:txBody>
      </p:sp>
      <p:pic>
        <p:nvPicPr>
          <p:cNvPr id="3074" name="Picture 2" descr="https://www.sumibe.co.jp/english/product/automotive/phenolic/shell-mold/images/img001.jpg"/>
          <p:cNvPicPr>
            <a:picLocks noChangeAspect="1" noChangeArrowheads="1"/>
          </p:cNvPicPr>
          <p:nvPr/>
        </p:nvPicPr>
        <p:blipFill>
          <a:blip r:embed="rId3"/>
          <a:srcRect/>
          <a:stretch>
            <a:fillRect/>
          </a:stretch>
        </p:blipFill>
        <p:spPr bwMode="auto">
          <a:xfrm>
            <a:off x="5715008" y="642918"/>
            <a:ext cx="2190750" cy="1428750"/>
          </a:xfrm>
          <a:prstGeom prst="rect">
            <a:avLst/>
          </a:prstGeom>
          <a:noFill/>
        </p:spPr>
      </p:pic>
      <p:sp>
        <p:nvSpPr>
          <p:cNvPr id="3075" name="Rectangle 3"/>
          <p:cNvSpPr>
            <a:spLocks noChangeArrowheads="1"/>
          </p:cNvSpPr>
          <p:nvPr/>
        </p:nvSpPr>
        <p:spPr bwMode="auto">
          <a:xfrm>
            <a:off x="142844" y="1348800"/>
            <a:ext cx="4714876"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r>
              <a:rPr kumimoji="0" lang="en-US" altLang="ko-KR" sz="1600" b="1" i="1" u="sng" strike="noStrike" cap="none" normalizeH="0" baseline="0" dirty="0" smtClean="0">
                <a:ln>
                  <a:noFill/>
                </a:ln>
                <a:solidFill>
                  <a:schemeClr val="tx1"/>
                </a:solidFill>
                <a:effectLst/>
                <a:latin typeface="Times New Roman" pitchFamily="18" charset="0"/>
                <a:ea typeface="Batang"/>
                <a:cs typeface="Times New Roman" pitchFamily="18" charset="0"/>
              </a:rPr>
              <a:t>Shell mold preparation:</a:t>
            </a:r>
            <a:r>
              <a:rPr kumimoji="0" lang="en-US" altLang="ko-KR" sz="1600" b="1" i="0" u="none" strike="noStrike" cap="none" normalizeH="0" baseline="0" dirty="0" smtClean="0">
                <a:ln>
                  <a:noFill/>
                </a:ln>
                <a:solidFill>
                  <a:schemeClr val="tx1"/>
                </a:solidFill>
                <a:effectLst/>
                <a:latin typeface="Times New Roman" pitchFamily="18" charset="0"/>
                <a:ea typeface="Batang"/>
                <a:cs typeface="Times New Roman" pitchFamily="18" charset="0"/>
              </a:rPr>
              <a:t> </a:t>
            </a:r>
            <a:endParaRPr kumimoji="0" lang="en-US" altLang="ko-KR" sz="105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Char char="•"/>
              <a:tabLst>
                <a:tab pos="457200" algn="r"/>
                <a:tab pos="2636838" algn="ctr"/>
                <a:tab pos="5273675" algn="r"/>
              </a:tabLst>
            </a:pPr>
            <a:r>
              <a:rPr kumimoji="0" lang="en-US" altLang="ko-KR" sz="1600" b="0" i="0" u="none" strike="noStrike" cap="none" normalizeH="0" baseline="0" dirty="0" smtClean="0">
                <a:ln>
                  <a:noFill/>
                </a:ln>
                <a:solidFill>
                  <a:schemeClr val="tx1"/>
                </a:solidFill>
                <a:effectLst/>
                <a:latin typeface="Times New Roman" pitchFamily="18" charset="0"/>
                <a:ea typeface="Batang"/>
                <a:cs typeface="Times New Roman" pitchFamily="18" charset="0"/>
              </a:rPr>
              <a:t>An accurate metal pattern is heated to 150-250C, and the sand mixture is dumped on the pattern, which is placed in mold box. After a few minutes, a layer of the sand mixture is cured, and the excess mixture is removed by inverting the mold box. </a:t>
            </a:r>
            <a:endParaRPr kumimoji="0" lang="en-US" altLang="ko-KR" sz="105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Char char="•"/>
              <a:tabLst>
                <a:tab pos="457200" algn="r"/>
                <a:tab pos="2636838" algn="ctr"/>
                <a:tab pos="5273675" algn="r"/>
              </a:tabLst>
            </a:pPr>
            <a:r>
              <a:rPr kumimoji="0" lang="en-US" altLang="ko-KR" sz="1600" b="0" i="0" u="none" strike="noStrike" cap="none" normalizeH="0" baseline="0" dirty="0" smtClean="0">
                <a:ln>
                  <a:noFill/>
                </a:ln>
                <a:solidFill>
                  <a:schemeClr val="tx1"/>
                </a:solidFill>
                <a:effectLst/>
                <a:latin typeface="Times New Roman" pitchFamily="18" charset="0"/>
                <a:ea typeface="Batang"/>
                <a:cs typeface="Times New Roman" pitchFamily="18" charset="0"/>
              </a:rPr>
              <a:t>The pattern and the partially cured shell are baked in an oven for a few minutes to complete the curing process. </a:t>
            </a:r>
            <a:endParaRPr kumimoji="0" lang="en-US" altLang="ko-KR" sz="105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Char char="•"/>
              <a:tabLst>
                <a:tab pos="457200" algn="r"/>
                <a:tab pos="2636838" algn="ctr"/>
                <a:tab pos="5273675" algn="r"/>
              </a:tabLst>
            </a:pPr>
            <a:r>
              <a:rPr kumimoji="0" lang="en-US" altLang="ko-KR" sz="1600" b="0" i="0" u="none" strike="noStrike" cap="none" normalizeH="0" baseline="0" dirty="0" smtClean="0">
                <a:ln>
                  <a:noFill/>
                </a:ln>
                <a:solidFill>
                  <a:schemeClr val="tx1"/>
                </a:solidFill>
                <a:effectLst/>
                <a:latin typeface="Times New Roman" pitchFamily="18" charset="0"/>
                <a:ea typeface="Batang"/>
                <a:cs typeface="Times New Roman" pitchFamily="18" charset="0"/>
              </a:rPr>
              <a:t>The pattern and shell are now separated, and the mold halves assembled with clamps, glue, or other devices. The shell mold is placed in a pouring jacket and backed up or supported by shot or sand and sometimes using supported pins. </a:t>
            </a:r>
            <a:endParaRPr kumimoji="0" lang="en-US" altLang="ko-KR" sz="105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Char char="•"/>
              <a:tabLst>
                <a:tab pos="457200" algn="r"/>
                <a:tab pos="2636838" algn="ctr"/>
                <a:tab pos="5273675" algn="r"/>
              </a:tabLst>
            </a:pPr>
            <a:r>
              <a:rPr kumimoji="0" lang="en-US" altLang="ko-KR" sz="1600" b="0" i="0" u="none" strike="noStrike" cap="none" normalizeH="0" baseline="0" dirty="0" smtClean="0">
                <a:ln>
                  <a:noFill/>
                </a:ln>
                <a:solidFill>
                  <a:schemeClr val="tx1"/>
                </a:solidFill>
                <a:effectLst/>
                <a:latin typeface="Times New Roman" pitchFamily="18" charset="0"/>
                <a:ea typeface="Batang"/>
                <a:cs typeface="Times New Roman" pitchFamily="18" charset="0"/>
              </a:rPr>
              <a:t>After mold production, molten metal is poured in the mold and the metal solidified. The component is obtained by breaking the mold. For high production multiple pattern plate may design to have multiple patterns. Furthermore, for high production the pattern plate is designed to have gating and </a:t>
            </a:r>
            <a:r>
              <a:rPr kumimoji="0" lang="en-US" altLang="ko-KR" sz="1600" b="0" i="0" u="none" strike="noStrike" cap="none" normalizeH="0" baseline="0" dirty="0" err="1" smtClean="0">
                <a:ln>
                  <a:noFill/>
                </a:ln>
                <a:solidFill>
                  <a:schemeClr val="tx1"/>
                </a:solidFill>
                <a:effectLst/>
                <a:latin typeface="Times New Roman" pitchFamily="18" charset="0"/>
                <a:ea typeface="Batang"/>
                <a:cs typeface="Times New Roman" pitchFamily="18" charset="0"/>
              </a:rPr>
              <a:t>sprue</a:t>
            </a:r>
            <a:r>
              <a:rPr kumimoji="0" lang="en-US" altLang="ko-KR" sz="1600" b="0" i="0" u="none" strike="noStrike" cap="none" normalizeH="0" baseline="0" dirty="0" smtClean="0">
                <a:ln>
                  <a:noFill/>
                </a:ln>
                <a:solidFill>
                  <a:schemeClr val="tx1"/>
                </a:solidFill>
                <a:effectLst/>
                <a:latin typeface="Times New Roman" pitchFamily="18" charset="0"/>
                <a:ea typeface="Batang"/>
                <a:cs typeface="Times New Roman" pitchFamily="18" charset="0"/>
              </a:rPr>
              <a:t> system.</a:t>
            </a:r>
            <a:endParaRPr kumimoji="0" lang="en-US" altLang="ko-KR" sz="105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57200" algn="r"/>
                <a:tab pos="2636838" algn="ctr"/>
                <a:tab pos="5273675" algn="r"/>
              </a:tabLst>
            </a:pPr>
            <a:r>
              <a:rPr kumimoji="0" lang="en-US" altLang="ko-KR" sz="1600" b="1" i="1" u="sng" strike="noStrike" cap="none" normalizeH="0" baseline="0" dirty="0" smtClean="0">
                <a:ln>
                  <a:noFill/>
                </a:ln>
                <a:solidFill>
                  <a:schemeClr val="tx1"/>
                </a:solidFill>
                <a:effectLst/>
                <a:latin typeface="Times New Roman" pitchFamily="18" charset="0"/>
                <a:ea typeface="Batang"/>
                <a:cs typeface="Times New Roman" pitchFamily="18" charset="0"/>
              </a:rPr>
              <a:t> </a:t>
            </a:r>
            <a:endParaRPr kumimoji="0" lang="en-US" altLang="ko-KR" sz="2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3" name="Picture 3" descr="http://www.custompartnet.com/wu/images/shell-mold-casting/shell-mold-casting.png"/>
          <p:cNvPicPr>
            <a:picLocks noChangeAspect="1" noChangeArrowheads="1"/>
          </p:cNvPicPr>
          <p:nvPr/>
        </p:nvPicPr>
        <p:blipFill>
          <a:blip r:embed="rId4"/>
          <a:srcRect/>
          <a:stretch>
            <a:fillRect/>
          </a:stretch>
        </p:blipFill>
        <p:spPr bwMode="auto">
          <a:xfrm>
            <a:off x="5000628" y="2643182"/>
            <a:ext cx="3286148" cy="2464611"/>
          </a:xfrm>
          <a:prstGeom prst="rect">
            <a:avLst/>
          </a:prstGeom>
          <a:noFill/>
          <a:ln w="9525">
            <a:noFill/>
            <a:miter lim="800000"/>
            <a:headEnd/>
            <a:tailEnd/>
          </a:ln>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24</a:t>
            </a:fld>
            <a:endParaRPr lang="en-US"/>
          </a:p>
        </p:txBody>
      </p:sp>
      <p:sp>
        <p:nvSpPr>
          <p:cNvPr id="6" name="Rectangle 2"/>
          <p:cNvSpPr txBox="1">
            <a:spLocks noChangeArrowheads="1"/>
          </p:cNvSpPr>
          <p:nvPr/>
        </p:nvSpPr>
        <p:spPr>
          <a:xfrm>
            <a:off x="142844" y="928670"/>
            <a:ext cx="8286808" cy="571504"/>
          </a:xfrm>
          <a:prstGeom prst="rect">
            <a:avLst/>
          </a:prstGeom>
        </p:spPr>
        <p:txBody>
          <a:bodyPr vert="horz" lIns="91440" tIns="45720" rIns="91440" bIns="45720" rtlCol="0" anchor="b">
            <a:noAutofit/>
          </a:bodyPr>
          <a:lstStyle/>
          <a:p>
            <a:pPr lvl="0">
              <a:spcBef>
                <a:spcPct val="0"/>
              </a:spcBef>
              <a:defRPr/>
            </a:pPr>
            <a:r>
              <a:rPr lang="en-US" sz="2000" spc="-100" dirty="0" smtClean="0">
                <a:solidFill>
                  <a:schemeClr val="tx1">
                    <a:tint val="75000"/>
                  </a:schemeClr>
                </a:solidFill>
                <a:latin typeface="+mj-lt"/>
                <a:ea typeface="+mj-ea"/>
                <a:cs typeface="+mj-cs"/>
              </a:rPr>
              <a:t>7.5 Charge balance in melting furnaces</a:t>
            </a:r>
          </a:p>
          <a:p>
            <a:pPr>
              <a:spcBef>
                <a:spcPct val="0"/>
              </a:spcBef>
              <a:defRPr/>
            </a:pPr>
            <a:r>
              <a:rPr lang="en-US" sz="2000" spc="-100" dirty="0" smtClean="0">
                <a:solidFill>
                  <a:schemeClr val="tx1">
                    <a:tint val="75000"/>
                  </a:schemeClr>
                </a:solidFill>
                <a:latin typeface="+mj-lt"/>
                <a:ea typeface="+mj-ea"/>
                <a:cs typeface="+mj-cs"/>
              </a:rPr>
              <a:t>7.6 Casting processes [7.2].</a:t>
            </a:r>
          </a:p>
          <a:p>
            <a:pPr marL="0" lvl="1">
              <a:spcBef>
                <a:spcPct val="0"/>
              </a:spcBef>
              <a:defRPr/>
            </a:pPr>
            <a:r>
              <a:rPr lang="en-US" sz="2000" spc="-100" dirty="0" smtClean="0">
                <a:solidFill>
                  <a:schemeClr val="tx1">
                    <a:tint val="75000"/>
                  </a:schemeClr>
                </a:solidFill>
                <a:latin typeface="+mj-lt"/>
                <a:ea typeface="+mj-ea"/>
                <a:cs typeface="+mj-cs"/>
              </a:rPr>
              <a:t>7.6.1 Sand casting process</a:t>
            </a:r>
          </a:p>
          <a:p>
            <a:pPr marL="0" lvl="1">
              <a:spcBef>
                <a:spcPct val="0"/>
              </a:spcBef>
              <a:defRPr/>
            </a:pPr>
            <a:r>
              <a:rPr lang="en-US" sz="2000" spc="-100" dirty="0" smtClean="0">
                <a:solidFill>
                  <a:schemeClr val="tx1">
                    <a:tint val="75000"/>
                  </a:schemeClr>
                </a:solidFill>
                <a:latin typeface="+mj-lt"/>
                <a:ea typeface="+mj-ea"/>
                <a:cs typeface="+mj-cs"/>
              </a:rPr>
              <a:t>7.6.2 Shell mold casting</a:t>
            </a:r>
          </a:p>
        </p:txBody>
      </p:sp>
      <p:sp>
        <p:nvSpPr>
          <p:cNvPr id="3075" name="Rectangle 3"/>
          <p:cNvSpPr>
            <a:spLocks noChangeArrowheads="1"/>
          </p:cNvSpPr>
          <p:nvPr/>
        </p:nvSpPr>
        <p:spPr bwMode="auto">
          <a:xfrm>
            <a:off x="71406" y="1571612"/>
            <a:ext cx="5929354" cy="477053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r>
              <a:rPr kumimoji="0" lang="en-US" altLang="ko-KR" sz="1600" b="0" i="1" u="sng" strike="noStrike" cap="none" normalizeH="0" baseline="0" dirty="0" smtClean="0">
                <a:ln>
                  <a:noFill/>
                </a:ln>
                <a:solidFill>
                  <a:schemeClr val="tx1"/>
                </a:solidFill>
                <a:effectLst/>
                <a:latin typeface="Times New Roman" pitchFamily="18" charset="0"/>
                <a:ea typeface="Batang"/>
                <a:cs typeface="Times New Roman" pitchFamily="18" charset="0"/>
              </a:rPr>
              <a:t>  </a:t>
            </a:r>
            <a:r>
              <a:rPr kumimoji="0" lang="en-US" altLang="ko-KR" sz="1600" b="1" i="1" u="sng" strike="noStrike" cap="none" normalizeH="0" baseline="0" dirty="0" smtClean="0">
                <a:ln>
                  <a:noFill/>
                </a:ln>
                <a:solidFill>
                  <a:schemeClr val="tx1"/>
                </a:solidFill>
                <a:effectLst/>
                <a:latin typeface="Times New Roman" pitchFamily="18" charset="0"/>
                <a:ea typeface="Batang"/>
                <a:cs typeface="Times New Roman" pitchFamily="18" charset="0"/>
              </a:rPr>
              <a:t>Applications:</a:t>
            </a:r>
            <a:r>
              <a:rPr kumimoji="0" lang="en-US" altLang="ko-KR" sz="1600" b="0" i="0" u="none" strike="noStrike" cap="none" normalizeH="0" baseline="0" dirty="0" smtClean="0">
                <a:ln>
                  <a:noFill/>
                </a:ln>
                <a:solidFill>
                  <a:schemeClr val="tx1"/>
                </a:solidFill>
                <a:effectLst/>
                <a:latin typeface="Times New Roman" pitchFamily="18" charset="0"/>
                <a:ea typeface="Batang"/>
                <a:cs typeface="Times New Roman" pitchFamily="18" charset="0"/>
              </a:rPr>
              <a:t> </a:t>
            </a:r>
          </a:p>
          <a:p>
            <a:pPr marL="0" marR="0" lvl="0" indent="0" algn="justLow" defTabSz="914400" rtl="0" eaLnBrk="1" fontAlgn="base" latinLnBrk="0" hangingPunct="1">
              <a:lnSpc>
                <a:spcPct val="100000"/>
              </a:lnSpc>
              <a:spcBef>
                <a:spcPct val="0"/>
              </a:spcBef>
              <a:spcAft>
                <a:spcPct val="0"/>
              </a:spcAft>
              <a:buClrTx/>
              <a:buSzTx/>
              <a:buFont typeface="Wingdings" pitchFamily="2" charset="2"/>
              <a:buChar char="Ø"/>
              <a:tabLst>
                <a:tab pos="457200" algn="r"/>
                <a:tab pos="2636838" algn="ctr"/>
                <a:tab pos="5273675" algn="r"/>
              </a:tabLst>
            </a:pPr>
            <a:r>
              <a:rPr kumimoji="0" lang="en-US" altLang="ko-KR" sz="1600" b="0" i="0" u="none" strike="noStrike" cap="none" normalizeH="0" baseline="0" dirty="0" smtClean="0">
                <a:ln>
                  <a:noFill/>
                </a:ln>
                <a:solidFill>
                  <a:schemeClr val="tx1"/>
                </a:solidFill>
                <a:effectLst/>
                <a:latin typeface="Times New Roman" pitchFamily="18" charset="0"/>
                <a:ea typeface="Batang"/>
                <a:cs typeface="Times New Roman" pitchFamily="18" charset="0"/>
              </a:rPr>
              <a:t>Shell mold casting offers greater dimension accuracy and better surface finish than the green sand casting process. Also, it offers sharp corners, internal shape contour, small holes, ..etc. </a:t>
            </a:r>
          </a:p>
          <a:p>
            <a:pPr marL="0" marR="0" lvl="0" indent="0" algn="justLow" defTabSz="914400" rtl="0" eaLnBrk="1" fontAlgn="base" latinLnBrk="0" hangingPunct="1">
              <a:lnSpc>
                <a:spcPct val="100000"/>
              </a:lnSpc>
              <a:spcBef>
                <a:spcPct val="0"/>
              </a:spcBef>
              <a:spcAft>
                <a:spcPct val="0"/>
              </a:spcAft>
              <a:buClrTx/>
              <a:buSzTx/>
              <a:buFont typeface="Wingdings" pitchFamily="2" charset="2"/>
              <a:buChar char="Ø"/>
              <a:tabLst>
                <a:tab pos="457200" algn="r"/>
                <a:tab pos="2636838" algn="ctr"/>
                <a:tab pos="5273675" algn="r"/>
              </a:tabLst>
            </a:pPr>
            <a:r>
              <a:rPr kumimoji="0" lang="en-US" altLang="ko-KR" sz="1600" b="0" i="0" u="none" strike="noStrike" cap="none" normalizeH="0" baseline="0" dirty="0" smtClean="0">
                <a:ln>
                  <a:noFill/>
                </a:ln>
                <a:solidFill>
                  <a:schemeClr val="tx1"/>
                </a:solidFill>
                <a:effectLst/>
                <a:latin typeface="Times New Roman" pitchFamily="18" charset="0"/>
                <a:ea typeface="Batang"/>
                <a:cs typeface="Times New Roman" pitchFamily="18" charset="0"/>
              </a:rPr>
              <a:t>Hence, accurate castings can be produced using this method. Sometimes, cores are produced using shell molding while the mold is produced using green sand mold technique, to obtain accurate internal shapes of castings, e.g. water pump and compressor casing components. </a:t>
            </a:r>
          </a:p>
          <a:p>
            <a:pPr marL="0" marR="0" lvl="0" indent="0" algn="justLow" defTabSz="914400" rtl="0" eaLnBrk="1" fontAlgn="base" latinLnBrk="0" hangingPunct="1">
              <a:lnSpc>
                <a:spcPct val="100000"/>
              </a:lnSpc>
              <a:spcBef>
                <a:spcPct val="0"/>
              </a:spcBef>
              <a:spcAft>
                <a:spcPct val="0"/>
              </a:spcAft>
              <a:buClrTx/>
              <a:buSzTx/>
              <a:buFont typeface="Wingdings" pitchFamily="2" charset="2"/>
              <a:buChar char="Ø"/>
              <a:tabLst>
                <a:tab pos="457200" algn="r"/>
                <a:tab pos="2636838" algn="ctr"/>
                <a:tab pos="5273675" algn="r"/>
              </a:tabLst>
            </a:pPr>
            <a:r>
              <a:rPr kumimoji="0" lang="en-US" altLang="ko-KR" sz="1600" b="0" i="0" u="none" strike="noStrike" cap="none" normalizeH="0" baseline="0" dirty="0" smtClean="0">
                <a:ln>
                  <a:noFill/>
                </a:ln>
                <a:solidFill>
                  <a:schemeClr val="tx1"/>
                </a:solidFill>
                <a:effectLst/>
                <a:latin typeface="Times New Roman" pitchFamily="18" charset="0"/>
                <a:ea typeface="Batang"/>
                <a:cs typeface="Times New Roman" pitchFamily="18" charset="0"/>
              </a:rPr>
              <a:t>The disadvantage of this molding technique, is the initial cost of  the tooling system. Fore example, air-cooled combustion engines are produced using shell mold casting. An average weight of the components range between 10 to 20 Kg.</a:t>
            </a:r>
            <a:endParaRPr kumimoji="0" lang="en-US" altLang="ko-KR" sz="105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57200" algn="r"/>
                <a:tab pos="2636838" algn="ctr"/>
                <a:tab pos="5273675" algn="r"/>
              </a:tabLst>
            </a:pPr>
            <a:r>
              <a:rPr kumimoji="0" lang="en-US" altLang="ko-KR" sz="1600" b="1" i="1" u="sng" strike="noStrike" cap="none" normalizeH="0" baseline="0" dirty="0" smtClean="0">
                <a:ln>
                  <a:noFill/>
                </a:ln>
                <a:solidFill>
                  <a:schemeClr val="tx1"/>
                </a:solidFill>
                <a:effectLst/>
                <a:latin typeface="Times New Roman" pitchFamily="18" charset="0"/>
                <a:ea typeface="Batang"/>
                <a:cs typeface="Times New Roman" pitchFamily="18" charset="0"/>
              </a:rPr>
              <a:t>Machinery</a:t>
            </a:r>
            <a:r>
              <a:rPr kumimoji="0" lang="en-US" altLang="ko-KR" sz="1600" b="0" i="1" u="sng" strike="noStrike" cap="none" normalizeH="0" baseline="0" dirty="0" smtClean="0">
                <a:ln>
                  <a:noFill/>
                </a:ln>
                <a:solidFill>
                  <a:schemeClr val="tx1"/>
                </a:solidFill>
                <a:effectLst/>
                <a:latin typeface="Times New Roman" pitchFamily="18" charset="0"/>
                <a:ea typeface="Batang"/>
                <a:cs typeface="Times New Roman" pitchFamily="18" charset="0"/>
              </a:rPr>
              <a:t>:</a:t>
            </a:r>
            <a:r>
              <a:rPr kumimoji="0" lang="en-US" altLang="ko-KR" sz="1600" b="0" i="0" u="none" strike="noStrike" cap="none" normalizeH="0" baseline="0" dirty="0" smtClean="0">
                <a:ln>
                  <a:noFill/>
                </a:ln>
                <a:solidFill>
                  <a:schemeClr val="tx1"/>
                </a:solidFill>
                <a:effectLst/>
                <a:latin typeface="Times New Roman" pitchFamily="18" charset="0"/>
                <a:ea typeface="Batang"/>
                <a:cs typeface="Times New Roman" pitchFamily="18" charset="0"/>
              </a:rPr>
              <a:t> Equipment consists of metal pattern mounted on the pattern plate including runner, gate and </a:t>
            </a:r>
            <a:r>
              <a:rPr kumimoji="0" lang="en-US" altLang="ko-KR" sz="1600" b="0" i="0" u="none" strike="noStrike" cap="none" normalizeH="0" baseline="0" dirty="0" err="1" smtClean="0">
                <a:ln>
                  <a:noFill/>
                </a:ln>
                <a:solidFill>
                  <a:schemeClr val="tx1"/>
                </a:solidFill>
                <a:effectLst/>
                <a:latin typeface="Times New Roman" pitchFamily="18" charset="0"/>
                <a:ea typeface="Batang"/>
                <a:cs typeface="Times New Roman" pitchFamily="18" charset="0"/>
              </a:rPr>
              <a:t>sprue</a:t>
            </a:r>
            <a:r>
              <a:rPr kumimoji="0" lang="en-US" altLang="ko-KR" sz="1600" b="0" i="0" u="none" strike="noStrike" cap="none" normalizeH="0" baseline="0" dirty="0" smtClean="0">
                <a:ln>
                  <a:noFill/>
                </a:ln>
                <a:solidFill>
                  <a:schemeClr val="tx1"/>
                </a:solidFill>
                <a:effectLst/>
                <a:latin typeface="Times New Roman" pitchFamily="18" charset="0"/>
                <a:ea typeface="Batang"/>
                <a:cs typeface="Times New Roman" pitchFamily="18" charset="0"/>
              </a:rPr>
              <a:t> system. Heating oven, flask and metal or sand shot. Sometimes, electric heating elements are inserted in the pattern plate to control the temperature driven using temperature controller system, also automatic injectors may be used to automate the process and increase productivity. </a:t>
            </a:r>
            <a:endParaRPr kumimoji="0" lang="en-US" altLang="ko-KR" sz="2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60418" name="Picture 2" descr="D:\ie437_couse\ie437\Manufacturing_process_book-ver2a_ummer_sub14_11_2006-a\casting_photo_dr_ali\sand\20140420_140610.jpg"/>
          <p:cNvPicPr>
            <a:picLocks noChangeAspect="1" noChangeArrowheads="1"/>
          </p:cNvPicPr>
          <p:nvPr/>
        </p:nvPicPr>
        <p:blipFill>
          <a:blip r:embed="rId3" cstate="print"/>
          <a:srcRect/>
          <a:stretch>
            <a:fillRect/>
          </a:stretch>
        </p:blipFill>
        <p:spPr bwMode="auto">
          <a:xfrm>
            <a:off x="6215074" y="1500174"/>
            <a:ext cx="2071702" cy="1553777"/>
          </a:xfrm>
          <a:prstGeom prst="rect">
            <a:avLst/>
          </a:prstGeom>
          <a:noFill/>
        </p:spPr>
      </p:pic>
      <p:pic>
        <p:nvPicPr>
          <p:cNvPr id="60419" name="Picture 3" descr="D:\ie437_couse\ie437\Manufacturing_process_book-ver2a_ummer_sub14_11_2006-a\casting_photo_dr_ali\sand\20140420_140623.jpg"/>
          <p:cNvPicPr>
            <a:picLocks noChangeAspect="1" noChangeArrowheads="1"/>
          </p:cNvPicPr>
          <p:nvPr/>
        </p:nvPicPr>
        <p:blipFill>
          <a:blip r:embed="rId4" cstate="print"/>
          <a:srcRect/>
          <a:stretch>
            <a:fillRect/>
          </a:stretch>
        </p:blipFill>
        <p:spPr bwMode="auto">
          <a:xfrm>
            <a:off x="6215074" y="3143248"/>
            <a:ext cx="2000264" cy="1500198"/>
          </a:xfrm>
          <a:prstGeom prst="rect">
            <a:avLst/>
          </a:prstGeom>
          <a:noFill/>
        </p:spPr>
      </p:pic>
      <p:sp>
        <p:nvSpPr>
          <p:cNvPr id="10" name="TextBox 9"/>
          <p:cNvSpPr txBox="1"/>
          <p:nvPr/>
        </p:nvSpPr>
        <p:spPr>
          <a:xfrm>
            <a:off x="6286512" y="4929198"/>
            <a:ext cx="2000264" cy="523220"/>
          </a:xfrm>
          <a:prstGeom prst="rect">
            <a:avLst/>
          </a:prstGeom>
          <a:noFill/>
        </p:spPr>
        <p:txBody>
          <a:bodyPr wrap="square" rtlCol="0">
            <a:spAutoFit/>
          </a:bodyPr>
          <a:lstStyle/>
          <a:p>
            <a:r>
              <a:rPr lang="en-US" sz="1400" dirty="0" smtClean="0"/>
              <a:t>Shell molding used to manufacture cores</a:t>
            </a:r>
            <a:endParaRPr lang="en-US" sz="1400" dirty="0"/>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25</a:t>
            </a:fld>
            <a:endParaRPr lang="en-US"/>
          </a:p>
        </p:txBody>
      </p:sp>
      <p:sp>
        <p:nvSpPr>
          <p:cNvPr id="6" name="Rectangle 2"/>
          <p:cNvSpPr txBox="1">
            <a:spLocks noChangeArrowheads="1"/>
          </p:cNvSpPr>
          <p:nvPr/>
        </p:nvSpPr>
        <p:spPr>
          <a:xfrm>
            <a:off x="142844" y="1142984"/>
            <a:ext cx="8286808" cy="571504"/>
          </a:xfrm>
          <a:prstGeom prst="rect">
            <a:avLst/>
          </a:prstGeom>
        </p:spPr>
        <p:txBody>
          <a:bodyPr vert="horz" lIns="91440" tIns="45720" rIns="91440" bIns="45720" rtlCol="0" anchor="b">
            <a:noAutofit/>
          </a:bodyPr>
          <a:lstStyle/>
          <a:p>
            <a:pPr lvl="0">
              <a:spcBef>
                <a:spcPct val="0"/>
              </a:spcBef>
              <a:defRPr/>
            </a:pPr>
            <a:r>
              <a:rPr lang="en-US" sz="2000" spc="-100" dirty="0" smtClean="0">
                <a:solidFill>
                  <a:schemeClr val="tx1">
                    <a:tint val="75000"/>
                  </a:schemeClr>
                </a:solidFill>
                <a:latin typeface="+mj-lt"/>
                <a:ea typeface="+mj-ea"/>
                <a:cs typeface="+mj-cs"/>
              </a:rPr>
              <a:t>7.5 Charge balance in melting furnaces</a:t>
            </a:r>
          </a:p>
          <a:p>
            <a:pPr>
              <a:spcBef>
                <a:spcPct val="0"/>
              </a:spcBef>
              <a:defRPr/>
            </a:pPr>
            <a:r>
              <a:rPr lang="en-US" sz="2000" spc="-100" dirty="0" smtClean="0">
                <a:solidFill>
                  <a:schemeClr val="tx1">
                    <a:tint val="75000"/>
                  </a:schemeClr>
                </a:solidFill>
                <a:latin typeface="+mj-lt"/>
                <a:ea typeface="+mj-ea"/>
                <a:cs typeface="+mj-cs"/>
              </a:rPr>
              <a:t>7.6 Casting processes [7.2].</a:t>
            </a:r>
          </a:p>
          <a:p>
            <a:pPr marL="0" lvl="1">
              <a:spcBef>
                <a:spcPct val="0"/>
              </a:spcBef>
              <a:defRPr/>
            </a:pPr>
            <a:r>
              <a:rPr lang="en-US" sz="2000" spc="-100" dirty="0" smtClean="0">
                <a:solidFill>
                  <a:schemeClr val="tx1">
                    <a:tint val="75000"/>
                  </a:schemeClr>
                </a:solidFill>
                <a:latin typeface="+mj-lt"/>
                <a:ea typeface="+mj-ea"/>
                <a:cs typeface="+mj-cs"/>
              </a:rPr>
              <a:t>7.6.1 Sand casting process</a:t>
            </a:r>
          </a:p>
          <a:p>
            <a:pPr marL="0" lvl="1">
              <a:spcBef>
                <a:spcPct val="0"/>
              </a:spcBef>
              <a:defRPr/>
            </a:pPr>
            <a:r>
              <a:rPr lang="en-US" sz="2000" spc="-100" dirty="0" smtClean="0">
                <a:solidFill>
                  <a:schemeClr val="tx1">
                    <a:tint val="75000"/>
                  </a:schemeClr>
                </a:solidFill>
                <a:latin typeface="+mj-lt"/>
                <a:ea typeface="+mj-ea"/>
                <a:cs typeface="+mj-cs"/>
              </a:rPr>
              <a:t>7.6.2 Shell mold casting</a:t>
            </a:r>
          </a:p>
          <a:p>
            <a:pPr marL="0" lvl="1">
              <a:spcBef>
                <a:spcPct val="0"/>
              </a:spcBef>
              <a:defRPr/>
            </a:pPr>
            <a:r>
              <a:rPr lang="en-US" sz="2000" spc="-100" dirty="0" smtClean="0">
                <a:solidFill>
                  <a:schemeClr val="tx1">
                    <a:tint val="75000"/>
                  </a:schemeClr>
                </a:solidFill>
                <a:latin typeface="+mj-lt"/>
                <a:ea typeface="+mj-ea"/>
                <a:cs typeface="+mj-cs"/>
              </a:rPr>
              <a:t>7.6.3 Investment casting</a:t>
            </a:r>
          </a:p>
        </p:txBody>
      </p:sp>
      <p:pic>
        <p:nvPicPr>
          <p:cNvPr id="11" name="Picture 1"/>
          <p:cNvPicPr>
            <a:picLocks noChangeAspect="1" noChangeArrowheads="1"/>
          </p:cNvPicPr>
          <p:nvPr/>
        </p:nvPicPr>
        <p:blipFill>
          <a:blip r:embed="rId3"/>
          <a:srcRect l="21249" t="33117" r="20625" b="51170"/>
          <a:stretch>
            <a:fillRect/>
          </a:stretch>
        </p:blipFill>
        <p:spPr bwMode="auto">
          <a:xfrm>
            <a:off x="0" y="1714488"/>
            <a:ext cx="7840663" cy="1695448"/>
          </a:xfrm>
          <a:prstGeom prst="rect">
            <a:avLst/>
          </a:prstGeom>
          <a:noFill/>
          <a:ln w="9525">
            <a:noFill/>
            <a:miter lim="800000"/>
            <a:headEnd/>
            <a:tailEnd/>
          </a:ln>
        </p:spPr>
      </p:pic>
      <p:cxnSp>
        <p:nvCxnSpPr>
          <p:cNvPr id="12" name="Straight Connector 11"/>
          <p:cNvCxnSpPr/>
          <p:nvPr/>
        </p:nvCxnSpPr>
        <p:spPr>
          <a:xfrm>
            <a:off x="4953000" y="2701911"/>
            <a:ext cx="2209800" cy="1588"/>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124200" y="3028936"/>
            <a:ext cx="4572000" cy="1588"/>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304800" y="3333736"/>
            <a:ext cx="1676400" cy="1588"/>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pic>
        <p:nvPicPr>
          <p:cNvPr id="15" name="Picture 2" descr="Investment Casting">
            <a:hlinkClick r:id="rId4"/>
          </p:cNvPr>
          <p:cNvPicPr>
            <a:picLocks noChangeAspect="1" noChangeArrowheads="1"/>
          </p:cNvPicPr>
          <p:nvPr/>
        </p:nvPicPr>
        <p:blipFill>
          <a:blip r:embed="rId5"/>
          <a:srcRect/>
          <a:stretch>
            <a:fillRect/>
          </a:stretch>
        </p:blipFill>
        <p:spPr bwMode="auto">
          <a:xfrm>
            <a:off x="3500430" y="3429000"/>
            <a:ext cx="4572000" cy="3429000"/>
          </a:xfrm>
          <a:prstGeom prst="rect">
            <a:avLst/>
          </a:prstGeom>
          <a:noFill/>
          <a:ln w="9525">
            <a:noFill/>
            <a:miter lim="800000"/>
            <a:headEnd/>
            <a:tailEnd/>
          </a:ln>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26</a:t>
            </a:fld>
            <a:endParaRPr lang="en-US"/>
          </a:p>
        </p:txBody>
      </p:sp>
      <p:sp>
        <p:nvSpPr>
          <p:cNvPr id="6" name="Rectangle 2"/>
          <p:cNvSpPr txBox="1">
            <a:spLocks noChangeArrowheads="1"/>
          </p:cNvSpPr>
          <p:nvPr/>
        </p:nvSpPr>
        <p:spPr>
          <a:xfrm>
            <a:off x="142844" y="1142984"/>
            <a:ext cx="8286808" cy="571504"/>
          </a:xfrm>
          <a:prstGeom prst="rect">
            <a:avLst/>
          </a:prstGeom>
        </p:spPr>
        <p:txBody>
          <a:bodyPr vert="horz" lIns="91440" tIns="45720" rIns="91440" bIns="45720" rtlCol="0" anchor="b">
            <a:noAutofit/>
          </a:bodyPr>
          <a:lstStyle/>
          <a:p>
            <a:pPr lvl="0">
              <a:spcBef>
                <a:spcPct val="0"/>
              </a:spcBef>
              <a:defRPr/>
            </a:pPr>
            <a:r>
              <a:rPr lang="en-US" sz="2000" spc="-100" dirty="0" smtClean="0">
                <a:solidFill>
                  <a:schemeClr val="tx1">
                    <a:tint val="75000"/>
                  </a:schemeClr>
                </a:solidFill>
                <a:latin typeface="+mj-lt"/>
                <a:ea typeface="+mj-ea"/>
                <a:cs typeface="+mj-cs"/>
              </a:rPr>
              <a:t>7.5 Charge balance in melting furnaces</a:t>
            </a:r>
          </a:p>
          <a:p>
            <a:pPr>
              <a:spcBef>
                <a:spcPct val="0"/>
              </a:spcBef>
              <a:defRPr/>
            </a:pPr>
            <a:r>
              <a:rPr lang="en-US" sz="2000" spc="-100" dirty="0" smtClean="0">
                <a:solidFill>
                  <a:schemeClr val="tx1">
                    <a:tint val="75000"/>
                  </a:schemeClr>
                </a:solidFill>
                <a:latin typeface="+mj-lt"/>
                <a:ea typeface="+mj-ea"/>
                <a:cs typeface="+mj-cs"/>
              </a:rPr>
              <a:t>7.6 Casting processes [7.2].</a:t>
            </a:r>
          </a:p>
          <a:p>
            <a:pPr marL="0" lvl="1">
              <a:spcBef>
                <a:spcPct val="0"/>
              </a:spcBef>
              <a:defRPr/>
            </a:pPr>
            <a:r>
              <a:rPr lang="en-US" sz="2000" spc="-100" dirty="0" smtClean="0">
                <a:solidFill>
                  <a:schemeClr val="tx1">
                    <a:tint val="75000"/>
                  </a:schemeClr>
                </a:solidFill>
                <a:latin typeface="+mj-lt"/>
                <a:ea typeface="+mj-ea"/>
                <a:cs typeface="+mj-cs"/>
              </a:rPr>
              <a:t>7.6.1 Sand casting process</a:t>
            </a:r>
          </a:p>
          <a:p>
            <a:pPr marL="0" lvl="1">
              <a:spcBef>
                <a:spcPct val="0"/>
              </a:spcBef>
              <a:defRPr/>
            </a:pPr>
            <a:r>
              <a:rPr lang="en-US" sz="2000" spc="-100" dirty="0" smtClean="0">
                <a:solidFill>
                  <a:schemeClr val="tx1">
                    <a:tint val="75000"/>
                  </a:schemeClr>
                </a:solidFill>
                <a:latin typeface="+mj-lt"/>
                <a:ea typeface="+mj-ea"/>
                <a:cs typeface="+mj-cs"/>
              </a:rPr>
              <a:t>7.6.2 Shell mold casting</a:t>
            </a:r>
          </a:p>
          <a:p>
            <a:pPr marL="0" lvl="1">
              <a:spcBef>
                <a:spcPct val="0"/>
              </a:spcBef>
              <a:defRPr/>
            </a:pPr>
            <a:r>
              <a:rPr lang="en-US" sz="2000" spc="-100" dirty="0" smtClean="0">
                <a:solidFill>
                  <a:schemeClr val="tx1">
                    <a:tint val="75000"/>
                  </a:schemeClr>
                </a:solidFill>
                <a:latin typeface="+mj-lt"/>
                <a:ea typeface="+mj-ea"/>
                <a:cs typeface="+mj-cs"/>
              </a:rPr>
              <a:t>7.6.3 Investment casting</a:t>
            </a:r>
          </a:p>
        </p:txBody>
      </p:sp>
      <p:sp>
        <p:nvSpPr>
          <p:cNvPr id="16" name="Rectangle 15"/>
          <p:cNvSpPr/>
          <p:nvPr/>
        </p:nvSpPr>
        <p:spPr>
          <a:xfrm>
            <a:off x="285720" y="1643050"/>
            <a:ext cx="4286280" cy="4524315"/>
          </a:xfrm>
          <a:prstGeom prst="rect">
            <a:avLst/>
          </a:prstGeom>
        </p:spPr>
        <p:txBody>
          <a:bodyPr wrap="square">
            <a:spAutoFit/>
          </a:bodyPr>
          <a:lstStyle/>
          <a:p>
            <a:r>
              <a:rPr lang="en-US" b="1" i="1" u="sng" dirty="0" smtClean="0"/>
              <a:t>Mold preparation:</a:t>
            </a:r>
            <a:r>
              <a:rPr lang="en-US" b="1" dirty="0" smtClean="0"/>
              <a:t> </a:t>
            </a:r>
          </a:p>
          <a:p>
            <a:pPr>
              <a:buFont typeface="Wingdings" pitchFamily="2" charset="2"/>
              <a:buChar char="Ø"/>
            </a:pPr>
            <a:r>
              <a:rPr lang="en-US" dirty="0" smtClean="0"/>
              <a:t>Before casting the pattern is melted by warming the mold and then inverted to allow the wax to flow out.   </a:t>
            </a:r>
          </a:p>
          <a:p>
            <a:pPr lvl="0">
              <a:buFont typeface="Wingdings" pitchFamily="2" charset="2"/>
              <a:buChar char="Ø"/>
            </a:pPr>
            <a:r>
              <a:rPr lang="en-US" dirty="0" smtClean="0"/>
              <a:t>Production of master pattern (from metal or wood), which is required to produce the master die for wax pattern.</a:t>
            </a:r>
          </a:p>
          <a:p>
            <a:pPr lvl="0">
              <a:buFont typeface="Wingdings" pitchFamily="2" charset="2"/>
              <a:buChar char="Ø"/>
            </a:pPr>
            <a:r>
              <a:rPr lang="en-US" dirty="0" smtClean="0"/>
              <a:t>Production of wax patterns by pouring or injection of wax into the master die.</a:t>
            </a:r>
          </a:p>
          <a:p>
            <a:pPr lvl="0">
              <a:buFont typeface="Wingdings" pitchFamily="2" charset="2"/>
              <a:buChar char="Ø"/>
            </a:pPr>
            <a:r>
              <a:rPr lang="en-US" dirty="0" smtClean="0"/>
              <a:t>Assembling the pattern assembly with a thin layer of investment material (dipping in a thin slurry of fine-grained silica).</a:t>
            </a:r>
          </a:p>
          <a:p>
            <a:pPr lvl="0">
              <a:buFont typeface="Wingdings" pitchFamily="2" charset="2"/>
              <a:buChar char="Ø"/>
            </a:pPr>
            <a:r>
              <a:rPr lang="en-US" dirty="0" smtClean="0"/>
              <a:t>Production of final investment by placing the coated pattern assembly into flask and pouring investment material around.</a:t>
            </a:r>
          </a:p>
          <a:p>
            <a:pPr lvl="0">
              <a:buFont typeface="Wingdings" pitchFamily="2" charset="2"/>
              <a:buChar char="Ø"/>
            </a:pPr>
            <a:endParaRPr lang="en-US" dirty="0"/>
          </a:p>
        </p:txBody>
      </p:sp>
      <p:pic>
        <p:nvPicPr>
          <p:cNvPr id="17" name="Picture 2" descr="Investment Casting">
            <a:hlinkClick r:id="rId3"/>
          </p:cNvPr>
          <p:cNvPicPr>
            <a:picLocks noChangeAspect="1" noChangeArrowheads="1"/>
          </p:cNvPicPr>
          <p:nvPr/>
        </p:nvPicPr>
        <p:blipFill>
          <a:blip r:embed="rId4"/>
          <a:srcRect/>
          <a:stretch>
            <a:fillRect/>
          </a:stretch>
        </p:blipFill>
        <p:spPr bwMode="auto">
          <a:xfrm>
            <a:off x="4786314" y="1928802"/>
            <a:ext cx="3571900" cy="2678925"/>
          </a:xfrm>
          <a:prstGeom prst="rect">
            <a:avLst/>
          </a:prstGeom>
          <a:noFill/>
          <a:ln w="9525">
            <a:noFill/>
            <a:miter lim="800000"/>
            <a:headEnd/>
            <a:tailEnd/>
          </a:ln>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27</a:t>
            </a:fld>
            <a:endParaRPr lang="en-US"/>
          </a:p>
        </p:txBody>
      </p:sp>
      <p:sp>
        <p:nvSpPr>
          <p:cNvPr id="6" name="Rectangle 2"/>
          <p:cNvSpPr txBox="1">
            <a:spLocks noChangeArrowheads="1"/>
          </p:cNvSpPr>
          <p:nvPr/>
        </p:nvSpPr>
        <p:spPr>
          <a:xfrm>
            <a:off x="142844" y="1142984"/>
            <a:ext cx="8286808" cy="571504"/>
          </a:xfrm>
          <a:prstGeom prst="rect">
            <a:avLst/>
          </a:prstGeom>
        </p:spPr>
        <p:txBody>
          <a:bodyPr vert="horz" lIns="91440" tIns="45720" rIns="91440" bIns="45720" rtlCol="0" anchor="b">
            <a:noAutofit/>
          </a:bodyPr>
          <a:lstStyle/>
          <a:p>
            <a:pPr lvl="0">
              <a:spcBef>
                <a:spcPct val="0"/>
              </a:spcBef>
              <a:defRPr/>
            </a:pPr>
            <a:r>
              <a:rPr lang="en-US" sz="2000" spc="-100" dirty="0" smtClean="0">
                <a:solidFill>
                  <a:schemeClr val="tx1">
                    <a:tint val="75000"/>
                  </a:schemeClr>
                </a:solidFill>
                <a:latin typeface="+mj-lt"/>
                <a:ea typeface="+mj-ea"/>
                <a:cs typeface="+mj-cs"/>
              </a:rPr>
              <a:t>7.5 Charge balance in melting furnaces</a:t>
            </a:r>
          </a:p>
          <a:p>
            <a:pPr>
              <a:spcBef>
                <a:spcPct val="0"/>
              </a:spcBef>
              <a:defRPr/>
            </a:pPr>
            <a:r>
              <a:rPr lang="en-US" sz="2000" spc="-100" dirty="0" smtClean="0">
                <a:solidFill>
                  <a:schemeClr val="tx1">
                    <a:tint val="75000"/>
                  </a:schemeClr>
                </a:solidFill>
                <a:latin typeface="+mj-lt"/>
                <a:ea typeface="+mj-ea"/>
                <a:cs typeface="+mj-cs"/>
              </a:rPr>
              <a:t>7.6 Casting processes [7.2].</a:t>
            </a:r>
          </a:p>
          <a:p>
            <a:pPr marL="0" lvl="1">
              <a:spcBef>
                <a:spcPct val="0"/>
              </a:spcBef>
              <a:defRPr/>
            </a:pPr>
            <a:r>
              <a:rPr lang="en-US" sz="2000" spc="-100" dirty="0" smtClean="0">
                <a:solidFill>
                  <a:schemeClr val="tx1">
                    <a:tint val="75000"/>
                  </a:schemeClr>
                </a:solidFill>
                <a:latin typeface="+mj-lt"/>
                <a:ea typeface="+mj-ea"/>
                <a:cs typeface="+mj-cs"/>
              </a:rPr>
              <a:t>7.6.1 Sand casting process</a:t>
            </a:r>
          </a:p>
          <a:p>
            <a:pPr marL="0" lvl="1">
              <a:spcBef>
                <a:spcPct val="0"/>
              </a:spcBef>
              <a:defRPr/>
            </a:pPr>
            <a:r>
              <a:rPr lang="en-US" sz="2000" spc="-100" dirty="0" smtClean="0">
                <a:solidFill>
                  <a:schemeClr val="tx1">
                    <a:tint val="75000"/>
                  </a:schemeClr>
                </a:solidFill>
                <a:latin typeface="+mj-lt"/>
                <a:ea typeface="+mj-ea"/>
                <a:cs typeface="+mj-cs"/>
              </a:rPr>
              <a:t>7.6.2 Shell mold casting</a:t>
            </a:r>
          </a:p>
          <a:p>
            <a:pPr marL="0" lvl="1">
              <a:spcBef>
                <a:spcPct val="0"/>
              </a:spcBef>
              <a:defRPr/>
            </a:pPr>
            <a:r>
              <a:rPr lang="en-US" sz="2000" spc="-100" dirty="0" smtClean="0">
                <a:solidFill>
                  <a:schemeClr val="tx1">
                    <a:tint val="75000"/>
                  </a:schemeClr>
                </a:solidFill>
                <a:latin typeface="+mj-lt"/>
                <a:ea typeface="+mj-ea"/>
                <a:cs typeface="+mj-cs"/>
              </a:rPr>
              <a:t>7.6.3 Investment casting</a:t>
            </a:r>
          </a:p>
        </p:txBody>
      </p:sp>
      <p:sp>
        <p:nvSpPr>
          <p:cNvPr id="16" name="Rectangle 15"/>
          <p:cNvSpPr/>
          <p:nvPr/>
        </p:nvSpPr>
        <p:spPr>
          <a:xfrm>
            <a:off x="285720" y="1785926"/>
            <a:ext cx="4286280" cy="4247317"/>
          </a:xfrm>
          <a:prstGeom prst="rect">
            <a:avLst/>
          </a:prstGeom>
        </p:spPr>
        <p:txBody>
          <a:bodyPr wrap="square">
            <a:spAutoFit/>
          </a:bodyPr>
          <a:lstStyle/>
          <a:p>
            <a:r>
              <a:rPr lang="en-US" b="1" i="1" u="sng" dirty="0" smtClean="0"/>
              <a:t>Mold preparation:</a:t>
            </a:r>
            <a:r>
              <a:rPr lang="en-US" b="1" dirty="0" smtClean="0"/>
              <a:t> </a:t>
            </a:r>
          </a:p>
          <a:p>
            <a:pPr lvl="0">
              <a:buFont typeface="Wingdings" pitchFamily="2" charset="2"/>
              <a:buChar char="Ø"/>
            </a:pPr>
            <a:r>
              <a:rPr lang="en-US" dirty="0" smtClean="0"/>
              <a:t>Drying and hardening for several hours.</a:t>
            </a:r>
          </a:p>
          <a:p>
            <a:pPr lvl="0"/>
            <a:r>
              <a:rPr lang="en-US" dirty="0" smtClean="0"/>
              <a:t>Melting the wax pattern assembly by warming the mold and inverting it to allow the wax to flow out.</a:t>
            </a:r>
          </a:p>
          <a:p>
            <a:pPr lvl="0">
              <a:buFont typeface="Wingdings" pitchFamily="2" charset="2"/>
              <a:buChar char="Ø"/>
            </a:pPr>
            <a:r>
              <a:rPr lang="en-US" dirty="0" smtClean="0"/>
              <a:t>Heating the mold to higher temperatures ( 850-1000C), to drive off moisture.</a:t>
            </a:r>
          </a:p>
          <a:p>
            <a:pPr lvl="0">
              <a:buFont typeface="Wingdings" pitchFamily="2" charset="2"/>
              <a:buChar char="Ø"/>
            </a:pPr>
            <a:r>
              <a:rPr lang="en-US" dirty="0" smtClean="0"/>
              <a:t>Preheating the mold to 500-1000C to assist the flow of molten metal to thin sections and to obtain accurate part geometry.</a:t>
            </a:r>
          </a:p>
          <a:p>
            <a:pPr lvl="0">
              <a:buFont typeface="Wingdings" pitchFamily="2" charset="2"/>
              <a:buChar char="Ø"/>
            </a:pPr>
            <a:r>
              <a:rPr lang="en-US" dirty="0" smtClean="0"/>
              <a:t>Pouring the molten metal, either by gravity, or pressure.</a:t>
            </a:r>
          </a:p>
          <a:p>
            <a:pPr lvl="0">
              <a:buFont typeface="Wingdings" pitchFamily="2" charset="2"/>
              <a:buChar char="Ø"/>
            </a:pPr>
            <a:r>
              <a:rPr lang="en-US" dirty="0" smtClean="0"/>
              <a:t>Removal of castings after solidification by breaking the mold.</a:t>
            </a:r>
          </a:p>
        </p:txBody>
      </p:sp>
      <p:pic>
        <p:nvPicPr>
          <p:cNvPr id="17" name="Picture 2" descr="Investment Casting">
            <a:hlinkClick r:id="rId3"/>
          </p:cNvPr>
          <p:cNvPicPr>
            <a:picLocks noChangeAspect="1" noChangeArrowheads="1"/>
          </p:cNvPicPr>
          <p:nvPr/>
        </p:nvPicPr>
        <p:blipFill>
          <a:blip r:embed="rId4"/>
          <a:srcRect/>
          <a:stretch>
            <a:fillRect/>
          </a:stretch>
        </p:blipFill>
        <p:spPr bwMode="auto">
          <a:xfrm>
            <a:off x="4786314" y="1928802"/>
            <a:ext cx="3571900" cy="2678925"/>
          </a:xfrm>
          <a:prstGeom prst="rect">
            <a:avLst/>
          </a:prstGeom>
          <a:noFill/>
          <a:ln w="9525">
            <a:noFill/>
            <a:miter lim="800000"/>
            <a:headEnd/>
            <a:tailEnd/>
          </a:ln>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28</a:t>
            </a:fld>
            <a:endParaRPr lang="en-US"/>
          </a:p>
        </p:txBody>
      </p:sp>
      <p:sp>
        <p:nvSpPr>
          <p:cNvPr id="6" name="Rectangle 2"/>
          <p:cNvSpPr txBox="1">
            <a:spLocks noChangeArrowheads="1"/>
          </p:cNvSpPr>
          <p:nvPr/>
        </p:nvSpPr>
        <p:spPr>
          <a:xfrm>
            <a:off x="142844" y="1142984"/>
            <a:ext cx="8286808" cy="571504"/>
          </a:xfrm>
          <a:prstGeom prst="rect">
            <a:avLst/>
          </a:prstGeom>
        </p:spPr>
        <p:txBody>
          <a:bodyPr vert="horz" lIns="91440" tIns="45720" rIns="91440" bIns="45720" rtlCol="0" anchor="b">
            <a:noAutofit/>
          </a:bodyPr>
          <a:lstStyle/>
          <a:p>
            <a:pPr lvl="0">
              <a:spcBef>
                <a:spcPct val="0"/>
              </a:spcBef>
              <a:defRPr/>
            </a:pPr>
            <a:r>
              <a:rPr lang="en-US" sz="2000" spc="-100" dirty="0" smtClean="0">
                <a:solidFill>
                  <a:schemeClr val="tx1">
                    <a:tint val="75000"/>
                  </a:schemeClr>
                </a:solidFill>
                <a:latin typeface="+mj-lt"/>
                <a:ea typeface="+mj-ea"/>
                <a:cs typeface="+mj-cs"/>
              </a:rPr>
              <a:t>7.5 Charge balance in melting furnaces</a:t>
            </a:r>
          </a:p>
          <a:p>
            <a:pPr>
              <a:spcBef>
                <a:spcPct val="0"/>
              </a:spcBef>
              <a:defRPr/>
            </a:pPr>
            <a:r>
              <a:rPr lang="en-US" sz="2000" spc="-100" dirty="0" smtClean="0">
                <a:solidFill>
                  <a:schemeClr val="tx1">
                    <a:tint val="75000"/>
                  </a:schemeClr>
                </a:solidFill>
                <a:latin typeface="+mj-lt"/>
                <a:ea typeface="+mj-ea"/>
                <a:cs typeface="+mj-cs"/>
              </a:rPr>
              <a:t>7.6 Casting processes [7.2].</a:t>
            </a:r>
          </a:p>
          <a:p>
            <a:pPr marL="0" lvl="1">
              <a:spcBef>
                <a:spcPct val="0"/>
              </a:spcBef>
              <a:defRPr/>
            </a:pPr>
            <a:r>
              <a:rPr lang="en-US" sz="2000" spc="-100" dirty="0" smtClean="0">
                <a:solidFill>
                  <a:schemeClr val="tx1">
                    <a:tint val="75000"/>
                  </a:schemeClr>
                </a:solidFill>
                <a:latin typeface="+mj-lt"/>
                <a:ea typeface="+mj-ea"/>
                <a:cs typeface="+mj-cs"/>
              </a:rPr>
              <a:t>7.6.1 Sand casting process</a:t>
            </a:r>
          </a:p>
          <a:p>
            <a:pPr marL="0" lvl="1">
              <a:spcBef>
                <a:spcPct val="0"/>
              </a:spcBef>
              <a:defRPr/>
            </a:pPr>
            <a:r>
              <a:rPr lang="en-US" sz="2000" spc="-100" dirty="0" smtClean="0">
                <a:solidFill>
                  <a:schemeClr val="tx1">
                    <a:tint val="75000"/>
                  </a:schemeClr>
                </a:solidFill>
                <a:latin typeface="+mj-lt"/>
                <a:ea typeface="+mj-ea"/>
                <a:cs typeface="+mj-cs"/>
              </a:rPr>
              <a:t>7.6.2 Shell mold casting</a:t>
            </a:r>
          </a:p>
          <a:p>
            <a:pPr marL="0" lvl="1">
              <a:spcBef>
                <a:spcPct val="0"/>
              </a:spcBef>
              <a:defRPr/>
            </a:pPr>
            <a:r>
              <a:rPr lang="en-US" sz="2000" spc="-100" dirty="0" smtClean="0">
                <a:solidFill>
                  <a:schemeClr val="tx1">
                    <a:tint val="75000"/>
                  </a:schemeClr>
                </a:solidFill>
                <a:latin typeface="+mj-lt"/>
                <a:ea typeface="+mj-ea"/>
                <a:cs typeface="+mj-cs"/>
              </a:rPr>
              <a:t>7.6.3 Investment casting</a:t>
            </a:r>
          </a:p>
        </p:txBody>
      </p:sp>
      <p:sp>
        <p:nvSpPr>
          <p:cNvPr id="10" name="Rectangle 9"/>
          <p:cNvSpPr/>
          <p:nvPr/>
        </p:nvSpPr>
        <p:spPr>
          <a:xfrm>
            <a:off x="285720" y="1857364"/>
            <a:ext cx="4572000" cy="4801314"/>
          </a:xfrm>
          <a:prstGeom prst="rect">
            <a:avLst/>
          </a:prstGeom>
        </p:spPr>
        <p:txBody>
          <a:bodyPr>
            <a:spAutoFit/>
          </a:bodyPr>
          <a:lstStyle/>
          <a:p>
            <a:r>
              <a:rPr lang="en-US" b="1" i="1" u="sng" dirty="0" smtClean="0"/>
              <a:t>Applications</a:t>
            </a:r>
            <a:r>
              <a:rPr lang="en-US" i="1" u="sng" dirty="0" smtClean="0"/>
              <a:t>:</a:t>
            </a:r>
            <a:r>
              <a:rPr lang="en-US" dirty="0" smtClean="0"/>
              <a:t> </a:t>
            </a:r>
          </a:p>
          <a:p>
            <a:pPr>
              <a:buFont typeface="Wingdings" pitchFamily="2" charset="2"/>
              <a:buChar char="Ø"/>
            </a:pPr>
            <a:r>
              <a:rPr lang="en-US" dirty="0" smtClean="0"/>
              <a:t>In investment casting no draft allowance is required and very complex shape, e.g. pump impellers, compressor diffusers, turbine plates or wheels, etc., are common components produced using investment casting. </a:t>
            </a:r>
          </a:p>
          <a:p>
            <a:pPr>
              <a:buFont typeface="Wingdings" pitchFamily="2" charset="2"/>
              <a:buChar char="Ø"/>
            </a:pPr>
            <a:r>
              <a:rPr lang="en-US" dirty="0" smtClean="0"/>
              <a:t>Part complex geometry is limitless in case of investment casting process. Investment casting applied for both ferrous and non-ferrous metals also used to manufacture metals difficult to machine or un-</a:t>
            </a:r>
            <a:r>
              <a:rPr lang="en-US" dirty="0" err="1" smtClean="0"/>
              <a:t>machineable</a:t>
            </a:r>
            <a:r>
              <a:rPr lang="en-US" dirty="0" smtClean="0"/>
              <a:t> metals e.g. radioactive metals. </a:t>
            </a:r>
          </a:p>
          <a:p>
            <a:pPr>
              <a:buFont typeface="Wingdings" pitchFamily="2" charset="2"/>
              <a:buChar char="Ø"/>
            </a:pPr>
            <a:r>
              <a:rPr lang="en-US" dirty="0" smtClean="0"/>
              <a:t>An accurate components are produced with tolerances of +/-0.075% for components having  dimensions up to 15 mm. </a:t>
            </a:r>
          </a:p>
          <a:p>
            <a:pPr>
              <a:buFont typeface="Wingdings" pitchFamily="2" charset="2"/>
              <a:buChar char="Ø"/>
            </a:pPr>
            <a:r>
              <a:rPr lang="en-US" dirty="0" smtClean="0"/>
              <a:t>Low surface roughness is obtained using investment casting (1.5-3 Ra).</a:t>
            </a:r>
            <a:endParaRPr lang="en-US" dirty="0"/>
          </a:p>
        </p:txBody>
      </p:sp>
      <p:pic>
        <p:nvPicPr>
          <p:cNvPr id="3074" name="Picture 2" descr="https://encrypted-tbn3.gstatic.com/images?q=tbn:ANd9GcSPuM0DHWYKxeek0m8Uv7d5Ee9UBlpMpnEPgD6sZ6kDILVjHfk5GPQwcA">
            <a:hlinkClick r:id="rId3"/>
          </p:cNvPr>
          <p:cNvPicPr>
            <a:picLocks noChangeAspect="1" noChangeArrowheads="1"/>
          </p:cNvPicPr>
          <p:nvPr/>
        </p:nvPicPr>
        <p:blipFill>
          <a:blip r:embed="rId4"/>
          <a:srcRect/>
          <a:stretch>
            <a:fillRect/>
          </a:stretch>
        </p:blipFill>
        <p:spPr bwMode="auto">
          <a:xfrm>
            <a:off x="5500694" y="642918"/>
            <a:ext cx="1104900" cy="971551"/>
          </a:xfrm>
          <a:prstGeom prst="rect">
            <a:avLst/>
          </a:prstGeom>
          <a:noFill/>
        </p:spPr>
      </p:pic>
      <p:pic>
        <p:nvPicPr>
          <p:cNvPr id="3076" name="Picture 4" descr="Investment Casting Wax File:turbine blade with wax">
            <a:hlinkClick r:id="rId5" tooltip="File turbine blade with wax"/>
          </p:cNvPr>
          <p:cNvPicPr>
            <a:picLocks noChangeAspect="1" noChangeArrowheads="1"/>
          </p:cNvPicPr>
          <p:nvPr/>
        </p:nvPicPr>
        <p:blipFill>
          <a:blip r:embed="rId6" cstate="print"/>
          <a:srcRect/>
          <a:stretch>
            <a:fillRect/>
          </a:stretch>
        </p:blipFill>
        <p:spPr bwMode="auto">
          <a:xfrm>
            <a:off x="5357818" y="1785926"/>
            <a:ext cx="928694" cy="928694"/>
          </a:xfrm>
          <a:prstGeom prst="rect">
            <a:avLst/>
          </a:prstGeom>
          <a:noFill/>
        </p:spPr>
      </p:pic>
      <p:pic>
        <p:nvPicPr>
          <p:cNvPr id="3078" name="Picture 6" descr="Investment Casting Wax Wax-tree stage in investment">
            <a:hlinkClick r:id="rId7" tooltip="Wax tree stage in investment"/>
          </p:cNvPr>
          <p:cNvPicPr>
            <a:picLocks noChangeAspect="1" noChangeArrowheads="1"/>
          </p:cNvPicPr>
          <p:nvPr/>
        </p:nvPicPr>
        <p:blipFill>
          <a:blip r:embed="rId8" cstate="print"/>
          <a:srcRect/>
          <a:stretch>
            <a:fillRect/>
          </a:stretch>
        </p:blipFill>
        <p:spPr bwMode="auto">
          <a:xfrm>
            <a:off x="6786578" y="2071678"/>
            <a:ext cx="1590675" cy="1590675"/>
          </a:xfrm>
          <a:prstGeom prst="rect">
            <a:avLst/>
          </a:prstGeom>
          <a:noFill/>
        </p:spPr>
      </p:pic>
      <p:pic>
        <p:nvPicPr>
          <p:cNvPr id="3080" name="Picture 8" descr="Investment Casting Wax Investment casting">
            <a:hlinkClick r:id="rId9" tooltip="Investment casting"/>
          </p:cNvPr>
          <p:cNvPicPr>
            <a:picLocks noChangeAspect="1" noChangeArrowheads="1"/>
          </p:cNvPicPr>
          <p:nvPr/>
        </p:nvPicPr>
        <p:blipFill>
          <a:blip r:embed="rId10" cstate="print"/>
          <a:srcRect/>
          <a:stretch>
            <a:fillRect/>
          </a:stretch>
        </p:blipFill>
        <p:spPr bwMode="auto">
          <a:xfrm>
            <a:off x="6643702" y="3857628"/>
            <a:ext cx="1590675" cy="1590675"/>
          </a:xfrm>
          <a:prstGeom prst="rect">
            <a:avLst/>
          </a:prstGeom>
          <a:noFill/>
        </p:spPr>
      </p:pic>
      <p:sp>
        <p:nvSpPr>
          <p:cNvPr id="14" name="Rounded Rectangular Callout 13"/>
          <p:cNvSpPr/>
          <p:nvPr/>
        </p:nvSpPr>
        <p:spPr>
          <a:xfrm>
            <a:off x="5143504" y="4429132"/>
            <a:ext cx="1357322" cy="357190"/>
          </a:xfrm>
          <a:prstGeom prst="wedgeRoundRectCallout">
            <a:avLst>
              <a:gd name="adj1" fmla="val 18095"/>
              <a:gd name="adj2" fmla="val -552659"/>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FF0000"/>
                </a:solidFill>
              </a:rPr>
              <a:t>Resin plate</a:t>
            </a:r>
            <a:endParaRPr lang="en-US" dirty="0">
              <a:solidFill>
                <a:srgbClr val="FF0000"/>
              </a:solidFill>
            </a:endParaRPr>
          </a:p>
        </p:txBody>
      </p:sp>
      <p:sp>
        <p:nvSpPr>
          <p:cNvPr id="15" name="Rounded Rectangular Callout 14"/>
          <p:cNvSpPr/>
          <p:nvPr/>
        </p:nvSpPr>
        <p:spPr>
          <a:xfrm>
            <a:off x="4429124" y="4071942"/>
            <a:ext cx="1357322" cy="357190"/>
          </a:xfrm>
          <a:prstGeom prst="wedgeRoundRectCallout">
            <a:avLst>
              <a:gd name="adj1" fmla="val 41221"/>
              <a:gd name="adj2" fmla="val -438033"/>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FF0000"/>
                </a:solidFill>
              </a:rPr>
              <a:t>Metal plate</a:t>
            </a:r>
            <a:endParaRPr lang="en-US" dirty="0">
              <a:solidFill>
                <a:srgbClr val="FF0000"/>
              </a:solidFill>
            </a:endParaRPr>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29</a:t>
            </a:fld>
            <a:endParaRPr lang="en-US"/>
          </a:p>
        </p:txBody>
      </p:sp>
      <p:sp>
        <p:nvSpPr>
          <p:cNvPr id="6" name="Rectangle 2"/>
          <p:cNvSpPr txBox="1">
            <a:spLocks noChangeArrowheads="1"/>
          </p:cNvSpPr>
          <p:nvPr/>
        </p:nvSpPr>
        <p:spPr>
          <a:xfrm>
            <a:off x="142844" y="1142984"/>
            <a:ext cx="8286808" cy="571504"/>
          </a:xfrm>
          <a:prstGeom prst="rect">
            <a:avLst/>
          </a:prstGeom>
        </p:spPr>
        <p:txBody>
          <a:bodyPr vert="horz" lIns="91440" tIns="45720" rIns="91440" bIns="45720" rtlCol="0" anchor="b">
            <a:noAutofit/>
          </a:bodyPr>
          <a:lstStyle/>
          <a:p>
            <a:pPr lvl="0">
              <a:spcBef>
                <a:spcPct val="0"/>
              </a:spcBef>
              <a:defRPr/>
            </a:pPr>
            <a:r>
              <a:rPr lang="en-US" sz="2000" spc="-100" dirty="0" smtClean="0">
                <a:solidFill>
                  <a:schemeClr val="tx1">
                    <a:tint val="75000"/>
                  </a:schemeClr>
                </a:solidFill>
                <a:latin typeface="+mj-lt"/>
                <a:ea typeface="+mj-ea"/>
                <a:cs typeface="+mj-cs"/>
              </a:rPr>
              <a:t>7.5 Charge balance in melting furnaces</a:t>
            </a:r>
          </a:p>
          <a:p>
            <a:pPr>
              <a:spcBef>
                <a:spcPct val="0"/>
              </a:spcBef>
              <a:defRPr/>
            </a:pPr>
            <a:r>
              <a:rPr lang="en-US" sz="2000" spc="-100" dirty="0" smtClean="0">
                <a:solidFill>
                  <a:schemeClr val="tx1">
                    <a:tint val="75000"/>
                  </a:schemeClr>
                </a:solidFill>
                <a:latin typeface="+mj-lt"/>
                <a:ea typeface="+mj-ea"/>
                <a:cs typeface="+mj-cs"/>
              </a:rPr>
              <a:t>7.6 Casting processes [7.2].</a:t>
            </a:r>
          </a:p>
          <a:p>
            <a:pPr marL="0" lvl="1">
              <a:spcBef>
                <a:spcPct val="0"/>
              </a:spcBef>
              <a:defRPr/>
            </a:pPr>
            <a:r>
              <a:rPr lang="en-US" sz="2000" spc="-100" dirty="0" smtClean="0">
                <a:solidFill>
                  <a:schemeClr val="tx1">
                    <a:tint val="75000"/>
                  </a:schemeClr>
                </a:solidFill>
                <a:latin typeface="+mj-lt"/>
                <a:ea typeface="+mj-ea"/>
                <a:cs typeface="+mj-cs"/>
              </a:rPr>
              <a:t>7.6.1 Sand casting process</a:t>
            </a:r>
          </a:p>
          <a:p>
            <a:pPr marL="0" lvl="1">
              <a:spcBef>
                <a:spcPct val="0"/>
              </a:spcBef>
              <a:defRPr/>
            </a:pPr>
            <a:r>
              <a:rPr lang="en-US" sz="2000" spc="-100" dirty="0" smtClean="0">
                <a:solidFill>
                  <a:schemeClr val="tx1">
                    <a:tint val="75000"/>
                  </a:schemeClr>
                </a:solidFill>
                <a:latin typeface="+mj-lt"/>
                <a:ea typeface="+mj-ea"/>
                <a:cs typeface="+mj-cs"/>
              </a:rPr>
              <a:t>7.6.2 Shell mold casting</a:t>
            </a:r>
          </a:p>
          <a:p>
            <a:pPr marL="0" lvl="1">
              <a:spcBef>
                <a:spcPct val="0"/>
              </a:spcBef>
              <a:defRPr/>
            </a:pPr>
            <a:r>
              <a:rPr lang="en-US" sz="2000" spc="-100" dirty="0" smtClean="0">
                <a:solidFill>
                  <a:schemeClr val="tx1">
                    <a:tint val="75000"/>
                  </a:schemeClr>
                </a:solidFill>
                <a:latin typeface="+mj-lt"/>
                <a:ea typeface="+mj-ea"/>
                <a:cs typeface="+mj-cs"/>
              </a:rPr>
              <a:t>7.6.3 Investment casting</a:t>
            </a:r>
          </a:p>
        </p:txBody>
      </p:sp>
      <p:pic>
        <p:nvPicPr>
          <p:cNvPr id="3074" name="Picture 2" descr="https://encrypted-tbn3.gstatic.com/images?q=tbn:ANd9GcSPuM0DHWYKxeek0m8Uv7d5Ee9UBlpMpnEPgD6sZ6kDILVjHfk5GPQwcA">
            <a:hlinkClick r:id="rId3"/>
          </p:cNvPr>
          <p:cNvPicPr>
            <a:picLocks noChangeAspect="1" noChangeArrowheads="1"/>
          </p:cNvPicPr>
          <p:nvPr/>
        </p:nvPicPr>
        <p:blipFill>
          <a:blip r:embed="rId4"/>
          <a:srcRect/>
          <a:stretch>
            <a:fillRect/>
          </a:stretch>
        </p:blipFill>
        <p:spPr bwMode="auto">
          <a:xfrm>
            <a:off x="5500694" y="642918"/>
            <a:ext cx="1104900" cy="971551"/>
          </a:xfrm>
          <a:prstGeom prst="rect">
            <a:avLst/>
          </a:prstGeom>
          <a:noFill/>
        </p:spPr>
      </p:pic>
      <p:pic>
        <p:nvPicPr>
          <p:cNvPr id="3076" name="Picture 4" descr="Investment Casting Wax File:turbine blade with wax">
            <a:hlinkClick r:id="rId5" tooltip="File turbine blade with wax"/>
          </p:cNvPr>
          <p:cNvPicPr>
            <a:picLocks noChangeAspect="1" noChangeArrowheads="1"/>
          </p:cNvPicPr>
          <p:nvPr/>
        </p:nvPicPr>
        <p:blipFill>
          <a:blip r:embed="rId6" cstate="print"/>
          <a:srcRect/>
          <a:stretch>
            <a:fillRect/>
          </a:stretch>
        </p:blipFill>
        <p:spPr bwMode="auto">
          <a:xfrm>
            <a:off x="5357818" y="1785926"/>
            <a:ext cx="928694" cy="928694"/>
          </a:xfrm>
          <a:prstGeom prst="rect">
            <a:avLst/>
          </a:prstGeom>
          <a:noFill/>
        </p:spPr>
      </p:pic>
      <p:pic>
        <p:nvPicPr>
          <p:cNvPr id="3078" name="Picture 6" descr="Investment Casting Wax Wax-tree stage in investment">
            <a:hlinkClick r:id="rId7" tooltip="Wax tree stage in investment"/>
          </p:cNvPr>
          <p:cNvPicPr>
            <a:picLocks noChangeAspect="1" noChangeArrowheads="1"/>
          </p:cNvPicPr>
          <p:nvPr/>
        </p:nvPicPr>
        <p:blipFill>
          <a:blip r:embed="rId8" cstate="print"/>
          <a:srcRect/>
          <a:stretch>
            <a:fillRect/>
          </a:stretch>
        </p:blipFill>
        <p:spPr bwMode="auto">
          <a:xfrm>
            <a:off x="6786578" y="2071678"/>
            <a:ext cx="1590675" cy="1590675"/>
          </a:xfrm>
          <a:prstGeom prst="rect">
            <a:avLst/>
          </a:prstGeom>
          <a:noFill/>
        </p:spPr>
      </p:pic>
      <p:pic>
        <p:nvPicPr>
          <p:cNvPr id="3080" name="Picture 8" descr="Investment Casting Wax Investment casting">
            <a:hlinkClick r:id="rId9" tooltip="Investment casting"/>
          </p:cNvPr>
          <p:cNvPicPr>
            <a:picLocks noChangeAspect="1" noChangeArrowheads="1"/>
          </p:cNvPicPr>
          <p:nvPr/>
        </p:nvPicPr>
        <p:blipFill>
          <a:blip r:embed="rId10" cstate="print"/>
          <a:srcRect/>
          <a:stretch>
            <a:fillRect/>
          </a:stretch>
        </p:blipFill>
        <p:spPr bwMode="auto">
          <a:xfrm>
            <a:off x="6643702" y="3857628"/>
            <a:ext cx="1590675" cy="1590675"/>
          </a:xfrm>
          <a:prstGeom prst="rect">
            <a:avLst/>
          </a:prstGeom>
          <a:noFill/>
        </p:spPr>
      </p:pic>
      <p:sp>
        <p:nvSpPr>
          <p:cNvPr id="14" name="Rounded Rectangular Callout 13"/>
          <p:cNvSpPr/>
          <p:nvPr/>
        </p:nvSpPr>
        <p:spPr>
          <a:xfrm>
            <a:off x="5143504" y="4429132"/>
            <a:ext cx="1357322" cy="357190"/>
          </a:xfrm>
          <a:prstGeom prst="wedgeRoundRectCallout">
            <a:avLst>
              <a:gd name="adj1" fmla="val 18095"/>
              <a:gd name="adj2" fmla="val -552659"/>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FF0000"/>
                </a:solidFill>
              </a:rPr>
              <a:t>Resin plate</a:t>
            </a:r>
            <a:endParaRPr lang="en-US" dirty="0">
              <a:solidFill>
                <a:srgbClr val="FF0000"/>
              </a:solidFill>
            </a:endParaRPr>
          </a:p>
        </p:txBody>
      </p:sp>
      <p:sp>
        <p:nvSpPr>
          <p:cNvPr id="15" name="Rounded Rectangular Callout 14"/>
          <p:cNvSpPr/>
          <p:nvPr/>
        </p:nvSpPr>
        <p:spPr>
          <a:xfrm>
            <a:off x="4429124" y="4071942"/>
            <a:ext cx="1357322" cy="357190"/>
          </a:xfrm>
          <a:prstGeom prst="wedgeRoundRectCallout">
            <a:avLst>
              <a:gd name="adj1" fmla="val 41221"/>
              <a:gd name="adj2" fmla="val -438033"/>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FF0000"/>
                </a:solidFill>
              </a:rPr>
              <a:t>Metal plate</a:t>
            </a:r>
            <a:endParaRPr lang="en-US" dirty="0">
              <a:solidFill>
                <a:srgbClr val="FF0000"/>
              </a:solidFill>
            </a:endParaRPr>
          </a:p>
        </p:txBody>
      </p:sp>
      <p:sp>
        <p:nvSpPr>
          <p:cNvPr id="13" name="Rectangle 12"/>
          <p:cNvSpPr/>
          <p:nvPr/>
        </p:nvSpPr>
        <p:spPr>
          <a:xfrm>
            <a:off x="500034" y="2357430"/>
            <a:ext cx="4572000" cy="1200329"/>
          </a:xfrm>
          <a:prstGeom prst="rect">
            <a:avLst/>
          </a:prstGeom>
        </p:spPr>
        <p:txBody>
          <a:bodyPr>
            <a:spAutoFit/>
          </a:bodyPr>
          <a:lstStyle/>
          <a:p>
            <a:r>
              <a:rPr lang="en-US" i="1" u="sng" dirty="0" smtClean="0"/>
              <a:t>Machinery:</a:t>
            </a:r>
            <a:r>
              <a:rPr lang="en-US" dirty="0" smtClean="0"/>
              <a:t> Equipment for producing the ceramic mold consists of slurry tank, baking oven. The equipment for making the wax pattern are also needed.</a:t>
            </a:r>
            <a:endParaRPr lang="en-US" dirty="0"/>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3</a:t>
            </a:fld>
            <a:endParaRPr lang="en-US"/>
          </a:p>
        </p:txBody>
      </p:sp>
      <p:sp>
        <p:nvSpPr>
          <p:cNvPr id="6" name="Rectangle 2"/>
          <p:cNvSpPr txBox="1">
            <a:spLocks noChangeArrowheads="1"/>
          </p:cNvSpPr>
          <p:nvPr/>
        </p:nvSpPr>
        <p:spPr>
          <a:xfrm>
            <a:off x="285720" y="285728"/>
            <a:ext cx="7772400" cy="571504"/>
          </a:xfrm>
          <a:prstGeom prst="rect">
            <a:avLst/>
          </a:prstGeom>
        </p:spPr>
        <p:txBody>
          <a:bodyPr vert="horz" lIns="91440" tIns="45720" rIns="91440" bIns="45720" rtlCol="0" anchor="b">
            <a:no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lang="en-US" sz="2000" spc="-100" dirty="0" smtClean="0">
                <a:solidFill>
                  <a:schemeClr val="tx1">
                    <a:tint val="75000"/>
                  </a:schemeClr>
                </a:solidFill>
                <a:latin typeface="+mj-lt"/>
                <a:ea typeface="+mj-ea"/>
                <a:cs typeface="+mj-cs"/>
              </a:rPr>
              <a:t>7.1 Introduction</a:t>
            </a:r>
            <a:endParaRPr lang="en-US" sz="1600" dirty="0" smtClean="0">
              <a:solidFill>
                <a:schemeClr val="tx1">
                  <a:tint val="75000"/>
                </a:schemeClr>
              </a:solidFill>
            </a:endParaRPr>
          </a:p>
        </p:txBody>
      </p:sp>
      <p:sp>
        <p:nvSpPr>
          <p:cNvPr id="10" name="Rectangle 9"/>
          <p:cNvSpPr/>
          <p:nvPr/>
        </p:nvSpPr>
        <p:spPr>
          <a:xfrm>
            <a:off x="357158" y="1000108"/>
            <a:ext cx="8001056" cy="3416320"/>
          </a:xfrm>
          <a:prstGeom prst="rect">
            <a:avLst/>
          </a:prstGeom>
        </p:spPr>
        <p:txBody>
          <a:bodyPr wrap="square">
            <a:spAutoFit/>
          </a:bodyPr>
          <a:lstStyle/>
          <a:p>
            <a:r>
              <a:rPr lang="en-US" b="1" i="1" dirty="0" smtClean="0"/>
              <a:t>Definition (Basic process)</a:t>
            </a:r>
            <a:r>
              <a:rPr lang="en-US" dirty="0" smtClean="0"/>
              <a:t>: In casting process, the liquid material is poured into a cavity (mold cavity) that corresponds to the desired geometry. The shape obtained in liquid state is stabilized usually by solidification and then removed from the mold as solid-state component.</a:t>
            </a:r>
          </a:p>
          <a:p>
            <a:endParaRPr lang="en-US" dirty="0" smtClean="0"/>
          </a:p>
          <a:p>
            <a:r>
              <a:rPr lang="en-US" b="1" i="1" dirty="0" smtClean="0"/>
              <a:t>As secondary basic processes: </a:t>
            </a:r>
            <a:r>
              <a:rPr lang="en-US" dirty="0" smtClean="0"/>
              <a:t>Usually machining and drifting allowances are also considered in mold design. </a:t>
            </a:r>
          </a:p>
          <a:p>
            <a:endParaRPr lang="en-US" dirty="0" smtClean="0"/>
          </a:p>
          <a:p>
            <a:r>
              <a:rPr lang="en-US" b="1" i="1" dirty="0" smtClean="0"/>
              <a:t>History : </a:t>
            </a:r>
            <a:r>
              <a:rPr lang="en-US" dirty="0" smtClean="0"/>
              <a:t>Casting is the oldest known process to manufacture metallic and non-metallic complements. For example, it is applied for metals, plastic, porcelain, ..etc.</a:t>
            </a:r>
          </a:p>
          <a:p>
            <a:endParaRPr lang="en-US" dirty="0" smtClean="0"/>
          </a:p>
          <a:p>
            <a:endParaRPr lang="en-US" dirty="0"/>
          </a:p>
        </p:txBody>
      </p:sp>
      <p:sp>
        <p:nvSpPr>
          <p:cNvPr id="11" name="Rectangle 10"/>
          <p:cNvSpPr/>
          <p:nvPr/>
        </p:nvSpPr>
        <p:spPr>
          <a:xfrm>
            <a:off x="357158" y="4000504"/>
            <a:ext cx="7786742" cy="646331"/>
          </a:xfrm>
          <a:prstGeom prst="rect">
            <a:avLst/>
          </a:prstGeom>
        </p:spPr>
        <p:txBody>
          <a:bodyPr wrap="square">
            <a:spAutoFit/>
          </a:bodyPr>
          <a:lstStyle/>
          <a:p>
            <a:r>
              <a:rPr lang="en-US" b="1" i="1" dirty="0" smtClean="0"/>
              <a:t>Definition:</a:t>
            </a:r>
            <a:r>
              <a:rPr lang="en-US" i="1" dirty="0" smtClean="0"/>
              <a:t> A </a:t>
            </a:r>
            <a:r>
              <a:rPr lang="en-US" b="1" i="1" dirty="0" smtClean="0">
                <a:solidFill>
                  <a:srgbClr val="FF0000"/>
                </a:solidFill>
              </a:rPr>
              <a:t>"foundry</a:t>
            </a:r>
            <a:r>
              <a:rPr lang="en-US" b="1" dirty="0" smtClean="0">
                <a:solidFill>
                  <a:srgbClr val="FF0000"/>
                </a:solidFill>
              </a:rPr>
              <a:t>" </a:t>
            </a:r>
            <a:r>
              <a:rPr lang="en-US" dirty="0" smtClean="0"/>
              <a:t>term usually applied to the collection of necessary material, tools and equipments required to produce castings.</a:t>
            </a:r>
            <a:endParaRPr lang="en-US" dirty="0"/>
          </a:p>
        </p:txBody>
      </p:sp>
      <p:sp>
        <p:nvSpPr>
          <p:cNvPr id="12" name="Rectangle 11"/>
          <p:cNvSpPr/>
          <p:nvPr/>
        </p:nvSpPr>
        <p:spPr>
          <a:xfrm>
            <a:off x="357158" y="4786322"/>
            <a:ext cx="7786742" cy="369332"/>
          </a:xfrm>
          <a:prstGeom prst="rect">
            <a:avLst/>
          </a:prstGeom>
        </p:spPr>
        <p:txBody>
          <a:bodyPr wrap="square">
            <a:spAutoFit/>
          </a:bodyPr>
          <a:lstStyle/>
          <a:p>
            <a:r>
              <a:rPr lang="en-US" b="1" i="1" dirty="0" smtClean="0"/>
              <a:t>Definition: </a:t>
            </a:r>
            <a:r>
              <a:rPr lang="en-US" b="1" dirty="0" smtClean="0">
                <a:solidFill>
                  <a:srgbClr val="FF0000"/>
                </a:solidFill>
              </a:rPr>
              <a:t>"</a:t>
            </a:r>
            <a:r>
              <a:rPr lang="en-US" b="1" i="1" dirty="0" smtClean="0">
                <a:solidFill>
                  <a:srgbClr val="FF0000"/>
                </a:solidFill>
              </a:rPr>
              <a:t>foundryman</a:t>
            </a:r>
            <a:r>
              <a:rPr lang="en-US" b="1" dirty="0" smtClean="0">
                <a:solidFill>
                  <a:srgbClr val="FF0000"/>
                </a:solidFill>
              </a:rPr>
              <a:t>" </a:t>
            </a:r>
            <a:r>
              <a:rPr lang="en-US" dirty="0" smtClean="0"/>
              <a:t>term also applied to people produce. </a:t>
            </a:r>
            <a:endParaRPr lang="en-US" dirty="0"/>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30</a:t>
            </a:fld>
            <a:endParaRPr lang="en-US"/>
          </a:p>
        </p:txBody>
      </p:sp>
      <p:sp>
        <p:nvSpPr>
          <p:cNvPr id="6" name="Rectangle 2"/>
          <p:cNvSpPr txBox="1">
            <a:spLocks noChangeArrowheads="1"/>
          </p:cNvSpPr>
          <p:nvPr/>
        </p:nvSpPr>
        <p:spPr>
          <a:xfrm>
            <a:off x="142844" y="1214422"/>
            <a:ext cx="8286808" cy="571504"/>
          </a:xfrm>
          <a:prstGeom prst="rect">
            <a:avLst/>
          </a:prstGeom>
        </p:spPr>
        <p:txBody>
          <a:bodyPr vert="horz" lIns="91440" tIns="45720" rIns="91440" bIns="45720" rtlCol="0" anchor="b">
            <a:noAutofit/>
          </a:bodyPr>
          <a:lstStyle/>
          <a:p>
            <a:pPr lvl="0">
              <a:spcBef>
                <a:spcPct val="0"/>
              </a:spcBef>
              <a:defRPr/>
            </a:pPr>
            <a:r>
              <a:rPr lang="en-US" sz="2000" spc="-100" dirty="0" smtClean="0">
                <a:solidFill>
                  <a:schemeClr val="tx1">
                    <a:tint val="75000"/>
                  </a:schemeClr>
                </a:solidFill>
                <a:latin typeface="+mj-lt"/>
                <a:ea typeface="+mj-ea"/>
                <a:cs typeface="+mj-cs"/>
              </a:rPr>
              <a:t> 7.6 Casting processes [7.2].</a:t>
            </a:r>
          </a:p>
          <a:p>
            <a:pPr marL="0" lvl="1">
              <a:spcBef>
                <a:spcPct val="0"/>
              </a:spcBef>
              <a:defRPr/>
            </a:pPr>
            <a:r>
              <a:rPr lang="en-US" sz="2000" spc="-100" dirty="0" smtClean="0">
                <a:solidFill>
                  <a:schemeClr val="tx1">
                    <a:tint val="75000"/>
                  </a:schemeClr>
                </a:solidFill>
                <a:latin typeface="+mj-lt"/>
                <a:ea typeface="+mj-ea"/>
                <a:cs typeface="+mj-cs"/>
              </a:rPr>
              <a:t>	7.6.1 Sand casting process</a:t>
            </a:r>
          </a:p>
          <a:p>
            <a:pPr marL="0" lvl="1">
              <a:spcBef>
                <a:spcPct val="0"/>
              </a:spcBef>
              <a:defRPr/>
            </a:pPr>
            <a:r>
              <a:rPr lang="en-US" sz="2000" spc="-100" dirty="0" smtClean="0">
                <a:solidFill>
                  <a:schemeClr val="tx1">
                    <a:tint val="75000"/>
                  </a:schemeClr>
                </a:solidFill>
                <a:latin typeface="+mj-lt"/>
                <a:ea typeface="+mj-ea"/>
                <a:cs typeface="+mj-cs"/>
              </a:rPr>
              <a:t>	7.6.2 Shell mold casting</a:t>
            </a:r>
          </a:p>
          <a:p>
            <a:pPr marL="0" lvl="1">
              <a:spcBef>
                <a:spcPct val="0"/>
              </a:spcBef>
              <a:defRPr/>
            </a:pPr>
            <a:r>
              <a:rPr lang="en-US" sz="2000" spc="-100" dirty="0" smtClean="0">
                <a:solidFill>
                  <a:schemeClr val="tx1">
                    <a:tint val="75000"/>
                  </a:schemeClr>
                </a:solidFill>
                <a:latin typeface="+mj-lt"/>
                <a:ea typeface="+mj-ea"/>
                <a:cs typeface="+mj-cs"/>
              </a:rPr>
              <a:t>	7.6.3 Investment casting</a:t>
            </a:r>
          </a:p>
          <a:p>
            <a:pPr marL="0" lvl="1">
              <a:spcBef>
                <a:spcPct val="0"/>
              </a:spcBef>
              <a:defRPr/>
            </a:pPr>
            <a:r>
              <a:rPr lang="en-US" sz="2000" spc="-100" dirty="0" smtClean="0">
                <a:solidFill>
                  <a:schemeClr val="tx1">
                    <a:tint val="75000"/>
                  </a:schemeClr>
                </a:solidFill>
                <a:latin typeface="+mj-lt"/>
                <a:ea typeface="+mj-ea"/>
                <a:cs typeface="+mj-cs"/>
              </a:rPr>
              <a:t>	7.6.4 Permanent  mold casting </a:t>
            </a:r>
          </a:p>
        </p:txBody>
      </p:sp>
      <p:sp>
        <p:nvSpPr>
          <p:cNvPr id="73729" name="Rectangle 1"/>
          <p:cNvSpPr>
            <a:spLocks noChangeArrowheads="1"/>
          </p:cNvSpPr>
          <p:nvPr/>
        </p:nvSpPr>
        <p:spPr bwMode="auto">
          <a:xfrm>
            <a:off x="214282" y="1857364"/>
            <a:ext cx="2342308"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Char char="•"/>
              <a:tabLst>
                <a:tab pos="539750" algn="r"/>
                <a:tab pos="2636838" algn="ctr"/>
                <a:tab pos="5273675" algn="r"/>
              </a:tabLst>
            </a:pPr>
            <a:r>
              <a:rPr kumimoji="0" lang="en-US" altLang="ko-KR" b="1" i="0" u="none" strike="noStrike" cap="none" normalizeH="0" baseline="0" dirty="0" smtClean="0">
                <a:ln>
                  <a:noFill/>
                </a:ln>
                <a:solidFill>
                  <a:schemeClr val="tx1"/>
                </a:solidFill>
                <a:effectLst/>
                <a:latin typeface="Times New Roman" pitchFamily="18" charset="0"/>
                <a:ea typeface="Batang"/>
                <a:cs typeface="Times New Roman" pitchFamily="18" charset="0"/>
              </a:rPr>
              <a:t>Gravity mold casting</a:t>
            </a:r>
            <a:endParaRPr kumimoji="0" lang="en-US" altLang="ko-KR" sz="2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73733" name="Picture 5" descr="Figure 22- Gravity-die casting"/>
          <p:cNvPicPr>
            <a:picLocks noChangeAspect="1" noChangeArrowheads="1"/>
          </p:cNvPicPr>
          <p:nvPr/>
        </p:nvPicPr>
        <p:blipFill>
          <a:blip r:embed="rId3"/>
          <a:srcRect/>
          <a:stretch>
            <a:fillRect/>
          </a:stretch>
        </p:blipFill>
        <p:spPr bwMode="auto">
          <a:xfrm>
            <a:off x="4786314" y="4242642"/>
            <a:ext cx="3500462" cy="2563051"/>
          </a:xfrm>
          <a:prstGeom prst="rect">
            <a:avLst/>
          </a:prstGeom>
          <a:noFill/>
        </p:spPr>
      </p:pic>
      <p:sp>
        <p:nvSpPr>
          <p:cNvPr id="18" name="Rectangle 17"/>
          <p:cNvSpPr/>
          <p:nvPr/>
        </p:nvSpPr>
        <p:spPr>
          <a:xfrm>
            <a:off x="357158" y="2357430"/>
            <a:ext cx="4572032" cy="3693319"/>
          </a:xfrm>
          <a:prstGeom prst="rect">
            <a:avLst/>
          </a:prstGeom>
        </p:spPr>
        <p:txBody>
          <a:bodyPr wrap="square">
            <a:spAutoFit/>
          </a:bodyPr>
          <a:lstStyle/>
          <a:p>
            <a:r>
              <a:rPr lang="en-US" dirty="0" smtClean="0"/>
              <a:t>In permanent mold casting the molten metal is poured into a permanent (reusable) metallic mold and distributed in mold cavity under the gravity force. The process is similar to sand casting mold, however, the mold design is to be used  many times and usually manufactured from cast iron or steel. Furthermore, the mold is heated (using chemical torch or electric resistance coil) to provide better mechanical properties for the casting components. Two half mold design is common which simples mold structure including gate, runner, </a:t>
            </a:r>
            <a:r>
              <a:rPr lang="en-US" dirty="0" err="1" smtClean="0"/>
              <a:t>sprue</a:t>
            </a:r>
            <a:r>
              <a:rPr lang="en-US" dirty="0" smtClean="0"/>
              <a:t> and riser system</a:t>
            </a:r>
            <a:endParaRPr lang="en-US" dirty="0"/>
          </a:p>
        </p:txBody>
      </p:sp>
      <p:pic>
        <p:nvPicPr>
          <p:cNvPr id="73738" name="Picture 10"/>
          <p:cNvPicPr>
            <a:picLocks noChangeAspect="1" noChangeArrowheads="1"/>
          </p:cNvPicPr>
          <p:nvPr/>
        </p:nvPicPr>
        <p:blipFill>
          <a:blip r:embed="rId4"/>
          <a:srcRect/>
          <a:stretch>
            <a:fillRect/>
          </a:stretch>
        </p:blipFill>
        <p:spPr bwMode="auto">
          <a:xfrm>
            <a:off x="4071934" y="285728"/>
            <a:ext cx="4285672" cy="1802130"/>
          </a:xfrm>
          <a:prstGeom prst="rect">
            <a:avLst/>
          </a:prstGeom>
          <a:noFill/>
          <a:ln w="9525">
            <a:noFill/>
            <a:miter lim="800000"/>
            <a:headEnd/>
            <a:tailEnd/>
          </a:ln>
        </p:spPr>
      </p:pic>
      <p:sp>
        <p:nvSpPr>
          <p:cNvPr id="73740" name="Text Box 12"/>
          <p:cNvSpPr txBox="1">
            <a:spLocks noChangeArrowheads="1"/>
          </p:cNvSpPr>
          <p:nvPr/>
        </p:nvSpPr>
        <p:spPr bwMode="auto">
          <a:xfrm>
            <a:off x="4071934" y="2051028"/>
            <a:ext cx="3000396" cy="342900"/>
          </a:xfrm>
          <a:prstGeom prst="rect">
            <a:avLst/>
          </a:prstGeom>
          <a:solidFill>
            <a:srgbClr val="FFFFFF"/>
          </a:solid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1" i="0" u="none" strike="noStrike" cap="none" normalizeH="0" baseline="0" smtClean="0">
                <a:ln>
                  <a:noFill/>
                </a:ln>
                <a:solidFill>
                  <a:schemeClr val="tx1"/>
                </a:solidFill>
                <a:effectLst/>
                <a:latin typeface="Calibri" pitchFamily="34" charset="0"/>
                <a:ea typeface="Arial" pitchFamily="34" charset="0"/>
                <a:cs typeface="Arial" pitchFamily="34" charset="0"/>
              </a:rPr>
              <a:t>Fig. 7.7 Permanent mold gravity casting process.</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24" name="Picture 11" descr="lp_a_parts"/>
          <p:cNvPicPr>
            <a:picLocks noChangeAspect="1" noChangeArrowheads="1"/>
          </p:cNvPicPr>
          <p:nvPr/>
        </p:nvPicPr>
        <p:blipFill>
          <a:blip r:embed="rId5"/>
          <a:srcRect/>
          <a:stretch>
            <a:fillRect/>
          </a:stretch>
        </p:blipFill>
        <p:spPr bwMode="auto">
          <a:xfrm>
            <a:off x="6500826" y="2428868"/>
            <a:ext cx="1828800" cy="1696085"/>
          </a:xfrm>
          <a:prstGeom prst="rect">
            <a:avLst/>
          </a:prstGeom>
          <a:noFill/>
          <a:ln w="9525">
            <a:noFill/>
            <a:miter lim="800000"/>
            <a:headEnd/>
            <a:tailEnd/>
          </a:ln>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31</a:t>
            </a:fld>
            <a:endParaRPr lang="en-US"/>
          </a:p>
        </p:txBody>
      </p:sp>
      <p:sp>
        <p:nvSpPr>
          <p:cNvPr id="6" name="Rectangle 2"/>
          <p:cNvSpPr txBox="1">
            <a:spLocks noChangeArrowheads="1"/>
          </p:cNvSpPr>
          <p:nvPr/>
        </p:nvSpPr>
        <p:spPr>
          <a:xfrm>
            <a:off x="142844" y="1214422"/>
            <a:ext cx="8286808" cy="571504"/>
          </a:xfrm>
          <a:prstGeom prst="rect">
            <a:avLst/>
          </a:prstGeom>
        </p:spPr>
        <p:txBody>
          <a:bodyPr vert="horz" lIns="91440" tIns="45720" rIns="91440" bIns="45720" rtlCol="0" anchor="b">
            <a:noAutofit/>
          </a:bodyPr>
          <a:lstStyle/>
          <a:p>
            <a:pPr lvl="0">
              <a:spcBef>
                <a:spcPct val="0"/>
              </a:spcBef>
              <a:defRPr/>
            </a:pPr>
            <a:r>
              <a:rPr lang="en-US" sz="2000" spc="-100" dirty="0" smtClean="0">
                <a:solidFill>
                  <a:schemeClr val="tx1">
                    <a:tint val="75000"/>
                  </a:schemeClr>
                </a:solidFill>
                <a:latin typeface="+mj-lt"/>
                <a:ea typeface="+mj-ea"/>
                <a:cs typeface="+mj-cs"/>
              </a:rPr>
              <a:t> 7.6 Casting processes [7.2].</a:t>
            </a:r>
          </a:p>
          <a:p>
            <a:pPr marL="0" lvl="1">
              <a:spcBef>
                <a:spcPct val="0"/>
              </a:spcBef>
              <a:defRPr/>
            </a:pPr>
            <a:r>
              <a:rPr lang="en-US" sz="2000" spc="-100" dirty="0" smtClean="0">
                <a:solidFill>
                  <a:schemeClr val="tx1">
                    <a:tint val="75000"/>
                  </a:schemeClr>
                </a:solidFill>
                <a:latin typeface="+mj-lt"/>
                <a:ea typeface="+mj-ea"/>
                <a:cs typeface="+mj-cs"/>
              </a:rPr>
              <a:t>	7.6.1 Sand casting process</a:t>
            </a:r>
          </a:p>
          <a:p>
            <a:pPr marL="0" lvl="1">
              <a:spcBef>
                <a:spcPct val="0"/>
              </a:spcBef>
              <a:defRPr/>
            </a:pPr>
            <a:r>
              <a:rPr lang="en-US" sz="2000" spc="-100" dirty="0" smtClean="0">
                <a:solidFill>
                  <a:schemeClr val="tx1">
                    <a:tint val="75000"/>
                  </a:schemeClr>
                </a:solidFill>
                <a:latin typeface="+mj-lt"/>
                <a:ea typeface="+mj-ea"/>
                <a:cs typeface="+mj-cs"/>
              </a:rPr>
              <a:t>	7.6.2 Shell mold casting</a:t>
            </a:r>
          </a:p>
          <a:p>
            <a:pPr marL="0" lvl="1">
              <a:spcBef>
                <a:spcPct val="0"/>
              </a:spcBef>
              <a:defRPr/>
            </a:pPr>
            <a:r>
              <a:rPr lang="en-US" sz="2000" spc="-100" dirty="0" smtClean="0">
                <a:solidFill>
                  <a:schemeClr val="tx1">
                    <a:tint val="75000"/>
                  </a:schemeClr>
                </a:solidFill>
                <a:latin typeface="+mj-lt"/>
                <a:ea typeface="+mj-ea"/>
                <a:cs typeface="+mj-cs"/>
              </a:rPr>
              <a:t>	7.6.3 Investment casting</a:t>
            </a:r>
          </a:p>
          <a:p>
            <a:pPr marL="0" lvl="1">
              <a:spcBef>
                <a:spcPct val="0"/>
              </a:spcBef>
              <a:defRPr/>
            </a:pPr>
            <a:r>
              <a:rPr lang="en-US" sz="2000" spc="-100" dirty="0" smtClean="0">
                <a:solidFill>
                  <a:schemeClr val="tx1">
                    <a:tint val="75000"/>
                  </a:schemeClr>
                </a:solidFill>
                <a:latin typeface="+mj-lt"/>
                <a:ea typeface="+mj-ea"/>
                <a:cs typeface="+mj-cs"/>
              </a:rPr>
              <a:t>	7.6.4 Permanent  mold casting </a:t>
            </a:r>
          </a:p>
        </p:txBody>
      </p:sp>
      <p:sp>
        <p:nvSpPr>
          <p:cNvPr id="73729" name="Rectangle 1"/>
          <p:cNvSpPr>
            <a:spLocks noChangeArrowheads="1"/>
          </p:cNvSpPr>
          <p:nvPr/>
        </p:nvSpPr>
        <p:spPr bwMode="auto">
          <a:xfrm>
            <a:off x="214282" y="1857364"/>
            <a:ext cx="2342308"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Char char="•"/>
              <a:tabLst>
                <a:tab pos="539750" algn="r"/>
                <a:tab pos="2636838" algn="ctr"/>
                <a:tab pos="5273675" algn="r"/>
              </a:tabLst>
            </a:pPr>
            <a:r>
              <a:rPr kumimoji="0" lang="en-US" altLang="ko-KR" b="1" i="0" u="none" strike="noStrike" cap="none" normalizeH="0" baseline="0" dirty="0" smtClean="0">
                <a:ln>
                  <a:noFill/>
                </a:ln>
                <a:solidFill>
                  <a:schemeClr val="tx1"/>
                </a:solidFill>
                <a:effectLst/>
                <a:latin typeface="Times New Roman" pitchFamily="18" charset="0"/>
                <a:ea typeface="Batang"/>
                <a:cs typeface="Times New Roman" pitchFamily="18" charset="0"/>
              </a:rPr>
              <a:t>Gravity mold casting</a:t>
            </a:r>
            <a:endParaRPr kumimoji="0" lang="en-US" altLang="ko-KR" sz="2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73735" name="Picture 7" descr="reverse tilt-pouring"/>
          <p:cNvPicPr>
            <a:picLocks noChangeAspect="1" noChangeArrowheads="1"/>
          </p:cNvPicPr>
          <p:nvPr/>
        </p:nvPicPr>
        <p:blipFill>
          <a:blip r:embed="rId3"/>
          <a:srcRect/>
          <a:stretch>
            <a:fillRect/>
          </a:stretch>
        </p:blipFill>
        <p:spPr bwMode="auto">
          <a:xfrm>
            <a:off x="5286380" y="2571744"/>
            <a:ext cx="2857500" cy="2314575"/>
          </a:xfrm>
          <a:prstGeom prst="rect">
            <a:avLst/>
          </a:prstGeom>
          <a:noFill/>
        </p:spPr>
      </p:pic>
      <p:sp>
        <p:nvSpPr>
          <p:cNvPr id="17" name="Rectangle 16"/>
          <p:cNvSpPr/>
          <p:nvPr/>
        </p:nvSpPr>
        <p:spPr>
          <a:xfrm>
            <a:off x="285720" y="2714620"/>
            <a:ext cx="4572000" cy="1754326"/>
          </a:xfrm>
          <a:prstGeom prst="rect">
            <a:avLst/>
          </a:prstGeom>
        </p:spPr>
        <p:txBody>
          <a:bodyPr>
            <a:spAutoFit/>
          </a:bodyPr>
          <a:lstStyle/>
          <a:p>
            <a:r>
              <a:rPr lang="en-US" dirty="0" smtClean="0"/>
              <a:t>Aluminum permanent mold casting, or gravity die-casting, is the casting of molten aluminum in a reusable metal mold or die. The die material is most commonly cast iron or steel. Tilt pouring is one variation of the permanent mold process.</a:t>
            </a:r>
            <a:endParaRPr lang="en-US" dirty="0"/>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32</a:t>
            </a:fld>
            <a:endParaRPr lang="en-US"/>
          </a:p>
        </p:txBody>
      </p:sp>
      <p:sp>
        <p:nvSpPr>
          <p:cNvPr id="6" name="Rectangle 2"/>
          <p:cNvSpPr txBox="1">
            <a:spLocks noChangeArrowheads="1"/>
          </p:cNvSpPr>
          <p:nvPr/>
        </p:nvSpPr>
        <p:spPr>
          <a:xfrm>
            <a:off x="142844" y="1214422"/>
            <a:ext cx="8286808" cy="571504"/>
          </a:xfrm>
          <a:prstGeom prst="rect">
            <a:avLst/>
          </a:prstGeom>
        </p:spPr>
        <p:txBody>
          <a:bodyPr vert="horz" lIns="91440" tIns="45720" rIns="91440" bIns="45720" rtlCol="0" anchor="b">
            <a:noAutofit/>
          </a:bodyPr>
          <a:lstStyle/>
          <a:p>
            <a:pPr lvl="0">
              <a:spcBef>
                <a:spcPct val="0"/>
              </a:spcBef>
              <a:defRPr/>
            </a:pPr>
            <a:r>
              <a:rPr lang="en-US" sz="2000" spc="-100" dirty="0" smtClean="0">
                <a:solidFill>
                  <a:schemeClr val="tx1">
                    <a:tint val="75000"/>
                  </a:schemeClr>
                </a:solidFill>
                <a:latin typeface="+mj-lt"/>
                <a:ea typeface="+mj-ea"/>
                <a:cs typeface="+mj-cs"/>
              </a:rPr>
              <a:t> 7.6 Casting processes [7.2].</a:t>
            </a:r>
          </a:p>
          <a:p>
            <a:pPr marL="0" lvl="1">
              <a:spcBef>
                <a:spcPct val="0"/>
              </a:spcBef>
              <a:defRPr/>
            </a:pPr>
            <a:r>
              <a:rPr lang="en-US" sz="2000" spc="-100" dirty="0" smtClean="0">
                <a:solidFill>
                  <a:schemeClr val="tx1">
                    <a:tint val="75000"/>
                  </a:schemeClr>
                </a:solidFill>
                <a:latin typeface="+mj-lt"/>
                <a:ea typeface="+mj-ea"/>
                <a:cs typeface="+mj-cs"/>
              </a:rPr>
              <a:t>	7.6.1 Sand casting process</a:t>
            </a:r>
          </a:p>
          <a:p>
            <a:pPr marL="0" lvl="1">
              <a:spcBef>
                <a:spcPct val="0"/>
              </a:spcBef>
              <a:defRPr/>
            </a:pPr>
            <a:r>
              <a:rPr lang="en-US" sz="2000" spc="-100" dirty="0" smtClean="0">
                <a:solidFill>
                  <a:schemeClr val="tx1">
                    <a:tint val="75000"/>
                  </a:schemeClr>
                </a:solidFill>
                <a:latin typeface="+mj-lt"/>
                <a:ea typeface="+mj-ea"/>
                <a:cs typeface="+mj-cs"/>
              </a:rPr>
              <a:t>	7.6.2 Shell mold casting</a:t>
            </a:r>
          </a:p>
          <a:p>
            <a:pPr marL="0" lvl="1">
              <a:spcBef>
                <a:spcPct val="0"/>
              </a:spcBef>
              <a:defRPr/>
            </a:pPr>
            <a:r>
              <a:rPr lang="en-US" sz="2000" spc="-100" dirty="0" smtClean="0">
                <a:solidFill>
                  <a:schemeClr val="tx1">
                    <a:tint val="75000"/>
                  </a:schemeClr>
                </a:solidFill>
                <a:latin typeface="+mj-lt"/>
                <a:ea typeface="+mj-ea"/>
                <a:cs typeface="+mj-cs"/>
              </a:rPr>
              <a:t>	7.6.3 Investment casting</a:t>
            </a:r>
          </a:p>
          <a:p>
            <a:pPr marL="0" lvl="1">
              <a:spcBef>
                <a:spcPct val="0"/>
              </a:spcBef>
              <a:defRPr/>
            </a:pPr>
            <a:r>
              <a:rPr lang="en-US" sz="2000" spc="-100" dirty="0" smtClean="0">
                <a:solidFill>
                  <a:schemeClr val="tx1">
                    <a:tint val="75000"/>
                  </a:schemeClr>
                </a:solidFill>
                <a:latin typeface="+mj-lt"/>
                <a:ea typeface="+mj-ea"/>
                <a:cs typeface="+mj-cs"/>
              </a:rPr>
              <a:t>	7.6.4 Permanent  mold casting </a:t>
            </a:r>
          </a:p>
        </p:txBody>
      </p:sp>
      <p:sp>
        <p:nvSpPr>
          <p:cNvPr id="73729" name="Rectangle 1"/>
          <p:cNvSpPr>
            <a:spLocks noChangeArrowheads="1"/>
          </p:cNvSpPr>
          <p:nvPr/>
        </p:nvSpPr>
        <p:spPr bwMode="auto">
          <a:xfrm>
            <a:off x="214282" y="1857364"/>
            <a:ext cx="2342308"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Char char="•"/>
              <a:tabLst>
                <a:tab pos="539750" algn="r"/>
                <a:tab pos="2636838" algn="ctr"/>
                <a:tab pos="5273675" algn="r"/>
              </a:tabLst>
            </a:pPr>
            <a:r>
              <a:rPr kumimoji="0" lang="en-US" altLang="ko-KR" b="1" i="0" u="none" strike="noStrike" cap="none" normalizeH="0" baseline="0" dirty="0" smtClean="0">
                <a:ln>
                  <a:noFill/>
                </a:ln>
                <a:solidFill>
                  <a:schemeClr val="tx1"/>
                </a:solidFill>
                <a:effectLst/>
                <a:latin typeface="Times New Roman" pitchFamily="18" charset="0"/>
                <a:ea typeface="Batang"/>
                <a:cs typeface="Times New Roman" pitchFamily="18" charset="0"/>
              </a:rPr>
              <a:t>Gravity mold casting</a:t>
            </a:r>
            <a:endParaRPr kumimoji="0" lang="en-US" altLang="ko-KR" sz="2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 name="Rectangle 10"/>
          <p:cNvSpPr/>
          <p:nvPr/>
        </p:nvSpPr>
        <p:spPr>
          <a:xfrm>
            <a:off x="357158" y="2333685"/>
            <a:ext cx="7786742" cy="3139321"/>
          </a:xfrm>
          <a:prstGeom prst="rect">
            <a:avLst/>
          </a:prstGeom>
        </p:spPr>
        <p:txBody>
          <a:bodyPr wrap="square">
            <a:spAutoFit/>
          </a:bodyPr>
          <a:lstStyle/>
          <a:p>
            <a:r>
              <a:rPr lang="en-US" b="1" i="1" u="sng" dirty="0" smtClean="0"/>
              <a:t>Applications</a:t>
            </a:r>
            <a:r>
              <a:rPr lang="en-US" i="1" u="sng" dirty="0" smtClean="0"/>
              <a:t>:</a:t>
            </a:r>
            <a:r>
              <a:rPr lang="en-US" dirty="0" smtClean="0"/>
              <a:t> </a:t>
            </a:r>
          </a:p>
          <a:p>
            <a:pPr>
              <a:buFont typeface="Wingdings" pitchFamily="2" charset="2"/>
              <a:buChar char="Ø"/>
            </a:pPr>
            <a:r>
              <a:rPr lang="en-US" dirty="0" smtClean="0"/>
              <a:t>The permanent mold casting process can produce a wide verity of parts such as automobile parts (water pump, gear transmission box body, dynamo brackets, car wheels frames ..etc), also electric motor covers, water taps, toys, ..etc. Aluminum, zinc, magnesium and copper/copper alloys are common materials cast using permanent mold casting. </a:t>
            </a:r>
          </a:p>
          <a:p>
            <a:pPr>
              <a:buFont typeface="Wingdings" pitchFamily="2" charset="2"/>
              <a:buChar char="Ø"/>
            </a:pPr>
            <a:r>
              <a:rPr lang="en-US" dirty="0" smtClean="0"/>
              <a:t>Mold high cost is the main disadvantage of this process. However, the accuracy and tolerances are more than sand casting process. </a:t>
            </a:r>
          </a:p>
          <a:p>
            <a:pPr>
              <a:buFont typeface="Wingdings" pitchFamily="2" charset="2"/>
              <a:buChar char="Ø"/>
            </a:pPr>
            <a:r>
              <a:rPr lang="en-US" dirty="0" smtClean="0"/>
              <a:t>Surface finish is also better when compared to sand casting (25-100 Ra). Sometimes the mold walls are coated by refractory material to resist the heat and increase live of the mold. </a:t>
            </a:r>
            <a:endParaRPr lang="en-US" dirty="0"/>
          </a:p>
        </p:txBody>
      </p:sp>
      <p:pic>
        <p:nvPicPr>
          <p:cNvPr id="77826" name="Picture 2" descr="gravity casting mold matching with gravity casting machine"/>
          <p:cNvPicPr>
            <a:picLocks noChangeAspect="1" noChangeArrowheads="1"/>
          </p:cNvPicPr>
          <p:nvPr/>
        </p:nvPicPr>
        <p:blipFill>
          <a:blip r:embed="rId3"/>
          <a:srcRect/>
          <a:stretch>
            <a:fillRect/>
          </a:stretch>
        </p:blipFill>
        <p:spPr bwMode="auto">
          <a:xfrm>
            <a:off x="6000760" y="5214950"/>
            <a:ext cx="1808144" cy="1354335"/>
          </a:xfrm>
          <a:prstGeom prst="rect">
            <a:avLst/>
          </a:prstGeom>
          <a:noFill/>
        </p:spPr>
      </p:pic>
      <p:pic>
        <p:nvPicPr>
          <p:cNvPr id="77828" name="Picture 4" descr="https://encrypted-tbn2.gstatic.com/images?q=tbn:ANd9GcTgSENULIgCq8bjVGKRH6QxwxsJTEV3KaG6TJpxvE3e6H-gPNB3f1JyAcBv"/>
          <p:cNvPicPr>
            <a:picLocks noChangeAspect="1" noChangeArrowheads="1"/>
          </p:cNvPicPr>
          <p:nvPr/>
        </p:nvPicPr>
        <p:blipFill>
          <a:blip r:embed="rId4"/>
          <a:srcRect/>
          <a:stretch>
            <a:fillRect/>
          </a:stretch>
        </p:blipFill>
        <p:spPr bwMode="auto">
          <a:xfrm>
            <a:off x="7000892" y="857232"/>
            <a:ext cx="1428750" cy="1428750"/>
          </a:xfrm>
          <a:prstGeom prst="rect">
            <a:avLst/>
          </a:prstGeom>
          <a:noFill/>
        </p:spPr>
      </p:pic>
      <p:pic>
        <p:nvPicPr>
          <p:cNvPr id="77830" name="Picture 6" descr="Supply Taps Casting Gravity Die Casting Machine for Brass and Copper Jd-Ab500"/>
          <p:cNvPicPr>
            <a:picLocks noChangeAspect="1" noChangeArrowheads="1"/>
          </p:cNvPicPr>
          <p:nvPr/>
        </p:nvPicPr>
        <p:blipFill>
          <a:blip r:embed="rId5"/>
          <a:srcRect/>
          <a:stretch>
            <a:fillRect/>
          </a:stretch>
        </p:blipFill>
        <p:spPr bwMode="auto">
          <a:xfrm>
            <a:off x="3929058" y="0"/>
            <a:ext cx="2857500" cy="2600325"/>
          </a:xfrm>
          <a:prstGeom prst="rect">
            <a:avLst/>
          </a:prstGeom>
          <a:noFill/>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33</a:t>
            </a:fld>
            <a:endParaRPr lang="en-US"/>
          </a:p>
        </p:txBody>
      </p:sp>
      <p:sp>
        <p:nvSpPr>
          <p:cNvPr id="6" name="Rectangle 2"/>
          <p:cNvSpPr txBox="1">
            <a:spLocks noChangeArrowheads="1"/>
          </p:cNvSpPr>
          <p:nvPr/>
        </p:nvSpPr>
        <p:spPr>
          <a:xfrm>
            <a:off x="142844" y="1214422"/>
            <a:ext cx="8286808" cy="571504"/>
          </a:xfrm>
          <a:prstGeom prst="rect">
            <a:avLst/>
          </a:prstGeom>
        </p:spPr>
        <p:txBody>
          <a:bodyPr vert="horz" lIns="91440" tIns="45720" rIns="91440" bIns="45720" rtlCol="0" anchor="b">
            <a:noAutofit/>
          </a:bodyPr>
          <a:lstStyle/>
          <a:p>
            <a:pPr lvl="0">
              <a:spcBef>
                <a:spcPct val="0"/>
              </a:spcBef>
              <a:defRPr/>
            </a:pPr>
            <a:r>
              <a:rPr lang="en-US" sz="2000" spc="-100" dirty="0" smtClean="0">
                <a:solidFill>
                  <a:schemeClr val="tx1">
                    <a:tint val="75000"/>
                  </a:schemeClr>
                </a:solidFill>
                <a:latin typeface="+mj-lt"/>
                <a:ea typeface="+mj-ea"/>
                <a:cs typeface="+mj-cs"/>
              </a:rPr>
              <a:t> 7.6 Casting processes [7.2].</a:t>
            </a:r>
          </a:p>
          <a:p>
            <a:pPr marL="0" lvl="1">
              <a:spcBef>
                <a:spcPct val="0"/>
              </a:spcBef>
              <a:defRPr/>
            </a:pPr>
            <a:r>
              <a:rPr lang="en-US" sz="2000" spc="-100" dirty="0" smtClean="0">
                <a:solidFill>
                  <a:schemeClr val="tx1">
                    <a:tint val="75000"/>
                  </a:schemeClr>
                </a:solidFill>
                <a:latin typeface="+mj-lt"/>
                <a:ea typeface="+mj-ea"/>
                <a:cs typeface="+mj-cs"/>
              </a:rPr>
              <a:t>	7.6.1 Sand casting process</a:t>
            </a:r>
          </a:p>
          <a:p>
            <a:pPr marL="0" lvl="1">
              <a:spcBef>
                <a:spcPct val="0"/>
              </a:spcBef>
              <a:defRPr/>
            </a:pPr>
            <a:r>
              <a:rPr lang="en-US" sz="2000" spc="-100" dirty="0" smtClean="0">
                <a:solidFill>
                  <a:schemeClr val="tx1">
                    <a:tint val="75000"/>
                  </a:schemeClr>
                </a:solidFill>
                <a:latin typeface="+mj-lt"/>
                <a:ea typeface="+mj-ea"/>
                <a:cs typeface="+mj-cs"/>
              </a:rPr>
              <a:t>	7.6.2 Shell mold casting</a:t>
            </a:r>
          </a:p>
          <a:p>
            <a:pPr marL="0" lvl="1">
              <a:spcBef>
                <a:spcPct val="0"/>
              </a:spcBef>
              <a:defRPr/>
            </a:pPr>
            <a:r>
              <a:rPr lang="en-US" sz="2000" spc="-100" dirty="0" smtClean="0">
                <a:solidFill>
                  <a:schemeClr val="tx1">
                    <a:tint val="75000"/>
                  </a:schemeClr>
                </a:solidFill>
                <a:latin typeface="+mj-lt"/>
                <a:ea typeface="+mj-ea"/>
                <a:cs typeface="+mj-cs"/>
              </a:rPr>
              <a:t>	7.6.3 Investment casting</a:t>
            </a:r>
          </a:p>
          <a:p>
            <a:pPr marL="0" lvl="1">
              <a:spcBef>
                <a:spcPct val="0"/>
              </a:spcBef>
              <a:defRPr/>
            </a:pPr>
            <a:r>
              <a:rPr lang="en-US" sz="2000" spc="-100" dirty="0" smtClean="0">
                <a:solidFill>
                  <a:schemeClr val="tx1">
                    <a:tint val="75000"/>
                  </a:schemeClr>
                </a:solidFill>
                <a:latin typeface="+mj-lt"/>
                <a:ea typeface="+mj-ea"/>
                <a:cs typeface="+mj-cs"/>
              </a:rPr>
              <a:t>	7.6.4 Permanent  mold casting </a:t>
            </a:r>
          </a:p>
        </p:txBody>
      </p:sp>
      <p:sp>
        <p:nvSpPr>
          <p:cNvPr id="73729" name="Rectangle 1"/>
          <p:cNvSpPr>
            <a:spLocks noChangeArrowheads="1"/>
          </p:cNvSpPr>
          <p:nvPr/>
        </p:nvSpPr>
        <p:spPr bwMode="auto">
          <a:xfrm>
            <a:off x="214282" y="1857364"/>
            <a:ext cx="2342308"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Char char="•"/>
              <a:tabLst>
                <a:tab pos="539750" algn="r"/>
                <a:tab pos="2636838" algn="ctr"/>
                <a:tab pos="5273675" algn="r"/>
              </a:tabLst>
            </a:pPr>
            <a:r>
              <a:rPr kumimoji="0" lang="en-US" altLang="ko-KR" b="1" i="0" u="none" strike="noStrike" cap="none" normalizeH="0" baseline="0" dirty="0" smtClean="0">
                <a:ln>
                  <a:noFill/>
                </a:ln>
                <a:solidFill>
                  <a:schemeClr val="tx1"/>
                </a:solidFill>
                <a:effectLst/>
                <a:latin typeface="Times New Roman" pitchFamily="18" charset="0"/>
                <a:ea typeface="Batang"/>
                <a:cs typeface="Times New Roman" pitchFamily="18" charset="0"/>
              </a:rPr>
              <a:t>Gravity mold casting</a:t>
            </a:r>
            <a:endParaRPr kumimoji="0" lang="en-US" altLang="ko-KR" sz="2800" b="0" i="0" u="none" strike="noStrike" cap="none" normalizeH="0" baseline="0" dirty="0" smtClean="0">
              <a:ln>
                <a:noFill/>
              </a:ln>
              <a:solidFill>
                <a:schemeClr val="tx1"/>
              </a:solidFill>
              <a:effectLst/>
              <a:latin typeface="Arial" pitchFamily="34" charset="0"/>
              <a:cs typeface="Arial" pitchFamily="34" charset="0"/>
            </a:endParaRPr>
          </a:p>
        </p:txBody>
      </p:sp>
      <p:sp>
        <p:nvSpPr>
          <p:cNvPr id="12" name="Rectangle 11"/>
          <p:cNvSpPr/>
          <p:nvPr/>
        </p:nvSpPr>
        <p:spPr>
          <a:xfrm>
            <a:off x="214282" y="2357430"/>
            <a:ext cx="4572000" cy="4247317"/>
          </a:xfrm>
          <a:prstGeom prst="rect">
            <a:avLst/>
          </a:prstGeom>
        </p:spPr>
        <p:txBody>
          <a:bodyPr>
            <a:spAutoFit/>
          </a:bodyPr>
          <a:lstStyle/>
          <a:p>
            <a:r>
              <a:rPr lang="en-US" b="1" i="1" u="sng" dirty="0" smtClean="0"/>
              <a:t>Machinery</a:t>
            </a:r>
            <a:r>
              <a:rPr lang="en-US" i="1" u="sng" dirty="0" smtClean="0"/>
              <a:t>:</a:t>
            </a:r>
            <a:r>
              <a:rPr lang="en-US" u="sng" dirty="0" smtClean="0"/>
              <a:t> </a:t>
            </a:r>
          </a:p>
          <a:p>
            <a:pPr>
              <a:buFont typeface="Wingdings" pitchFamily="2" charset="2"/>
              <a:buChar char="Ø"/>
            </a:pPr>
            <a:r>
              <a:rPr lang="en-US" dirty="0" smtClean="0"/>
              <a:t>The simple mold may consist of two half or even a single part.</a:t>
            </a:r>
          </a:p>
          <a:p>
            <a:pPr>
              <a:buFont typeface="Wingdings" pitchFamily="2" charset="2"/>
              <a:buChar char="Ø"/>
            </a:pPr>
            <a:r>
              <a:rPr lang="en-US" dirty="0" smtClean="0"/>
              <a:t>The mold includes gate, runner and pouring basin system in its internal cavity. Alignment pins, an injection system and clamps are also included. </a:t>
            </a:r>
          </a:p>
          <a:p>
            <a:pPr>
              <a:buFont typeface="Wingdings" pitchFamily="2" charset="2"/>
              <a:buChar char="Ø"/>
            </a:pPr>
            <a:r>
              <a:rPr lang="en-US" dirty="0" smtClean="0"/>
              <a:t>The process can be manual or automatic using special machines  having  hydraulic slides. The gravity casting machines usually built to meet customer requirements and produced parts.  Furthermore, the machine is equipped with </a:t>
            </a:r>
            <a:r>
              <a:rPr lang="en-US" dirty="0" smtClean="0">
                <a:solidFill>
                  <a:srgbClr val="FF0000"/>
                </a:solidFill>
              </a:rPr>
              <a:t>mold tilting mechanism </a:t>
            </a:r>
            <a:r>
              <a:rPr lang="en-US" dirty="0" smtClean="0"/>
              <a:t>to allow air escaping and easily metal filling of mold cavity. </a:t>
            </a:r>
            <a:endParaRPr lang="en-US" dirty="0"/>
          </a:p>
        </p:txBody>
      </p:sp>
      <p:pic>
        <p:nvPicPr>
          <p:cNvPr id="13" name="Picture 10"/>
          <p:cNvPicPr>
            <a:picLocks noChangeAspect="1" noChangeArrowheads="1"/>
          </p:cNvPicPr>
          <p:nvPr/>
        </p:nvPicPr>
        <p:blipFill>
          <a:blip r:embed="rId3"/>
          <a:srcRect/>
          <a:stretch>
            <a:fillRect/>
          </a:stretch>
        </p:blipFill>
        <p:spPr bwMode="auto">
          <a:xfrm>
            <a:off x="4214810" y="857232"/>
            <a:ext cx="4285672" cy="1802130"/>
          </a:xfrm>
          <a:prstGeom prst="rect">
            <a:avLst/>
          </a:prstGeom>
          <a:noFill/>
          <a:ln w="9525">
            <a:noFill/>
            <a:miter lim="800000"/>
            <a:headEnd/>
            <a:tailEnd/>
          </a:ln>
        </p:spPr>
      </p:pic>
      <p:pic>
        <p:nvPicPr>
          <p:cNvPr id="14" name="Picture 2" descr="gravity casting mold matching with gravity casting machine"/>
          <p:cNvPicPr>
            <a:picLocks noChangeAspect="1" noChangeArrowheads="1"/>
          </p:cNvPicPr>
          <p:nvPr/>
        </p:nvPicPr>
        <p:blipFill>
          <a:blip r:embed="rId4"/>
          <a:srcRect/>
          <a:stretch>
            <a:fillRect/>
          </a:stretch>
        </p:blipFill>
        <p:spPr bwMode="auto">
          <a:xfrm>
            <a:off x="6000760" y="5214950"/>
            <a:ext cx="1808144" cy="1354335"/>
          </a:xfrm>
          <a:prstGeom prst="rect">
            <a:avLst/>
          </a:prstGeom>
          <a:noFill/>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34</a:t>
            </a:fld>
            <a:endParaRPr lang="en-US"/>
          </a:p>
        </p:txBody>
      </p:sp>
      <p:sp>
        <p:nvSpPr>
          <p:cNvPr id="6" name="Rectangle 2"/>
          <p:cNvSpPr txBox="1">
            <a:spLocks noChangeArrowheads="1"/>
          </p:cNvSpPr>
          <p:nvPr/>
        </p:nvSpPr>
        <p:spPr>
          <a:xfrm>
            <a:off x="142844" y="1000108"/>
            <a:ext cx="8286808" cy="571504"/>
          </a:xfrm>
          <a:prstGeom prst="rect">
            <a:avLst/>
          </a:prstGeom>
        </p:spPr>
        <p:txBody>
          <a:bodyPr vert="horz" lIns="91440" tIns="45720" rIns="91440" bIns="45720" rtlCol="0" anchor="b">
            <a:noAutofit/>
          </a:bodyPr>
          <a:lstStyle/>
          <a:p>
            <a:pPr lvl="0">
              <a:spcBef>
                <a:spcPct val="0"/>
              </a:spcBef>
              <a:defRPr/>
            </a:pPr>
            <a:r>
              <a:rPr lang="en-US" sz="2000" spc="-100" dirty="0" smtClean="0">
                <a:solidFill>
                  <a:schemeClr val="tx1">
                    <a:tint val="75000"/>
                  </a:schemeClr>
                </a:solidFill>
                <a:latin typeface="+mj-lt"/>
                <a:ea typeface="+mj-ea"/>
                <a:cs typeface="+mj-cs"/>
              </a:rPr>
              <a:t> 7.6 Casting processes [7.2].</a:t>
            </a:r>
          </a:p>
          <a:p>
            <a:pPr marL="0" lvl="1">
              <a:spcBef>
                <a:spcPct val="0"/>
              </a:spcBef>
              <a:defRPr/>
            </a:pPr>
            <a:r>
              <a:rPr lang="en-US" sz="2000" spc="-100" dirty="0" smtClean="0">
                <a:solidFill>
                  <a:schemeClr val="tx1">
                    <a:tint val="75000"/>
                  </a:schemeClr>
                </a:solidFill>
                <a:latin typeface="+mj-lt"/>
                <a:ea typeface="+mj-ea"/>
                <a:cs typeface="+mj-cs"/>
              </a:rPr>
              <a:t>	7.6.1 Sand casting process</a:t>
            </a:r>
          </a:p>
          <a:p>
            <a:pPr marL="0" lvl="1">
              <a:spcBef>
                <a:spcPct val="0"/>
              </a:spcBef>
              <a:defRPr/>
            </a:pPr>
            <a:r>
              <a:rPr lang="en-US" sz="2000" spc="-100" dirty="0" smtClean="0">
                <a:solidFill>
                  <a:schemeClr val="tx1">
                    <a:tint val="75000"/>
                  </a:schemeClr>
                </a:solidFill>
                <a:latin typeface="+mj-lt"/>
                <a:ea typeface="+mj-ea"/>
                <a:cs typeface="+mj-cs"/>
              </a:rPr>
              <a:t>	7.6.2 Shell mold casting</a:t>
            </a:r>
          </a:p>
          <a:p>
            <a:pPr marL="0" lvl="1">
              <a:spcBef>
                <a:spcPct val="0"/>
              </a:spcBef>
              <a:defRPr/>
            </a:pPr>
            <a:r>
              <a:rPr lang="en-US" sz="2000" spc="-100" dirty="0" smtClean="0">
                <a:solidFill>
                  <a:schemeClr val="tx1">
                    <a:tint val="75000"/>
                  </a:schemeClr>
                </a:solidFill>
                <a:latin typeface="+mj-lt"/>
                <a:ea typeface="+mj-ea"/>
                <a:cs typeface="+mj-cs"/>
              </a:rPr>
              <a:t>	7.6.3 Investment casting</a:t>
            </a:r>
          </a:p>
          <a:p>
            <a:pPr marL="0" lvl="1">
              <a:spcBef>
                <a:spcPct val="0"/>
              </a:spcBef>
              <a:defRPr/>
            </a:pPr>
            <a:r>
              <a:rPr lang="en-US" sz="2000" spc="-100" dirty="0" smtClean="0">
                <a:solidFill>
                  <a:schemeClr val="tx1">
                    <a:tint val="75000"/>
                  </a:schemeClr>
                </a:solidFill>
                <a:latin typeface="+mj-lt"/>
                <a:ea typeface="+mj-ea"/>
                <a:cs typeface="+mj-cs"/>
              </a:rPr>
              <a:t>	7.6.4 Permanent  mold casting </a:t>
            </a:r>
          </a:p>
        </p:txBody>
      </p:sp>
      <p:sp>
        <p:nvSpPr>
          <p:cNvPr id="73729" name="Rectangle 1"/>
          <p:cNvSpPr>
            <a:spLocks noChangeArrowheads="1"/>
          </p:cNvSpPr>
          <p:nvPr/>
        </p:nvSpPr>
        <p:spPr bwMode="auto">
          <a:xfrm>
            <a:off x="214282" y="1857364"/>
            <a:ext cx="2400016" cy="1077218"/>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Char char="•"/>
              <a:tabLst>
                <a:tab pos="539750" algn="r"/>
                <a:tab pos="2636838" algn="ctr"/>
                <a:tab pos="5273675" algn="r"/>
              </a:tabLst>
            </a:pPr>
            <a:r>
              <a:rPr kumimoji="0" lang="en-US" altLang="ko-KR" b="1" i="0" u="none" strike="noStrike" cap="none" normalizeH="0" baseline="0" dirty="0" smtClean="0">
                <a:ln>
                  <a:noFill/>
                </a:ln>
                <a:solidFill>
                  <a:schemeClr val="tx1"/>
                </a:solidFill>
                <a:effectLst/>
                <a:latin typeface="Times New Roman" pitchFamily="18" charset="0"/>
                <a:ea typeface="Batang"/>
                <a:cs typeface="Times New Roman" pitchFamily="18" charset="0"/>
              </a:rPr>
              <a:t>Gravity mold casting.</a:t>
            </a:r>
          </a:p>
          <a:p>
            <a:pPr algn="justLow" fontAlgn="base">
              <a:spcBef>
                <a:spcPct val="0"/>
              </a:spcBef>
              <a:spcAft>
                <a:spcPct val="0"/>
              </a:spcAft>
              <a:buFontTx/>
              <a:buChar char="•"/>
              <a:tabLst>
                <a:tab pos="539750" algn="r"/>
                <a:tab pos="2636838" algn="ctr"/>
                <a:tab pos="5273675" algn="r"/>
              </a:tabLst>
            </a:pPr>
            <a:r>
              <a:rPr lang="en-US" altLang="ko-KR" b="1" dirty="0" smtClean="0">
                <a:latin typeface="Times New Roman" pitchFamily="18" charset="0"/>
                <a:ea typeface="Batang"/>
                <a:cs typeface="Times New Roman" pitchFamily="18" charset="0"/>
              </a:rPr>
              <a:t>Low pressure casting</a:t>
            </a:r>
          </a:p>
          <a:p>
            <a:pPr marL="0" marR="0" lvl="0" indent="0" algn="justLow" defTabSz="914400" rtl="0" eaLnBrk="1" fontAlgn="base" latinLnBrk="0" hangingPunct="1">
              <a:lnSpc>
                <a:spcPct val="100000"/>
              </a:lnSpc>
              <a:spcBef>
                <a:spcPct val="0"/>
              </a:spcBef>
              <a:spcAft>
                <a:spcPct val="0"/>
              </a:spcAft>
              <a:buClrTx/>
              <a:buSzTx/>
              <a:buFontTx/>
              <a:buChar char="•"/>
              <a:tabLst>
                <a:tab pos="539750" algn="r"/>
                <a:tab pos="2636838" algn="ctr"/>
                <a:tab pos="5273675" algn="r"/>
              </a:tabLst>
            </a:pPr>
            <a:endParaRPr kumimoji="0" lang="en-US" altLang="ko-KR" sz="2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 name="Rectangle 9"/>
          <p:cNvSpPr/>
          <p:nvPr/>
        </p:nvSpPr>
        <p:spPr>
          <a:xfrm>
            <a:off x="285720" y="2643182"/>
            <a:ext cx="2857520" cy="3416320"/>
          </a:xfrm>
          <a:prstGeom prst="rect">
            <a:avLst/>
          </a:prstGeom>
        </p:spPr>
        <p:txBody>
          <a:bodyPr wrap="square">
            <a:spAutoFit/>
          </a:bodyPr>
          <a:lstStyle/>
          <a:p>
            <a:r>
              <a:rPr lang="en-US" b="1" i="1" u="sng" dirty="0" smtClean="0"/>
              <a:t>Definition:</a:t>
            </a:r>
            <a:r>
              <a:rPr lang="en-US" b="1" dirty="0" smtClean="0"/>
              <a:t> </a:t>
            </a:r>
            <a:r>
              <a:rPr lang="en-US" dirty="0" smtClean="0"/>
              <a:t>In low pressure permanent mold casting, the mold is mounted above an induction or resistant furnace, while the molten metal, inside the furnace, is forced into die cavity through low pressure of inert gas. The mold is made of graphite or metal (e.g. cast iron). The pressure varied from 0.12 to 0.2 </a:t>
            </a:r>
            <a:r>
              <a:rPr lang="en-US" dirty="0" err="1" smtClean="0"/>
              <a:t>Mpa</a:t>
            </a:r>
            <a:r>
              <a:rPr lang="en-US" dirty="0" smtClean="0"/>
              <a:t>. </a:t>
            </a:r>
            <a:endParaRPr lang="en-US" dirty="0"/>
          </a:p>
        </p:txBody>
      </p:sp>
      <p:grpSp>
        <p:nvGrpSpPr>
          <p:cNvPr id="80898" name="Group 2"/>
          <p:cNvGrpSpPr>
            <a:grpSpLocks/>
          </p:cNvGrpSpPr>
          <p:nvPr/>
        </p:nvGrpSpPr>
        <p:grpSpPr bwMode="auto">
          <a:xfrm>
            <a:off x="3214678" y="1590699"/>
            <a:ext cx="5145088" cy="5267301"/>
            <a:chOff x="1979" y="2076"/>
            <a:chExt cx="8103" cy="8184"/>
          </a:xfrm>
        </p:grpSpPr>
        <p:pic>
          <p:nvPicPr>
            <p:cNvPr id="80899" name="Picture 3"/>
            <p:cNvPicPr>
              <a:picLocks noChangeAspect="1" noChangeArrowheads="1"/>
            </p:cNvPicPr>
            <p:nvPr/>
          </p:nvPicPr>
          <p:blipFill>
            <a:blip r:embed="rId3" cstate="print">
              <a:lum bright="-32000" contrast="74000"/>
            </a:blip>
            <a:srcRect/>
            <a:stretch>
              <a:fillRect/>
            </a:stretch>
          </p:blipFill>
          <p:spPr bwMode="auto">
            <a:xfrm>
              <a:off x="1985" y="2076"/>
              <a:ext cx="8097" cy="7607"/>
            </a:xfrm>
            <a:prstGeom prst="rect">
              <a:avLst/>
            </a:prstGeom>
            <a:noFill/>
            <a:ln w="19050">
              <a:solidFill>
                <a:srgbClr val="000000"/>
              </a:solidFill>
              <a:miter lim="800000"/>
              <a:headEnd/>
              <a:tailEnd/>
            </a:ln>
          </p:spPr>
        </p:pic>
        <p:sp>
          <p:nvSpPr>
            <p:cNvPr id="80900" name="Rectangle 4"/>
            <p:cNvSpPr>
              <a:spLocks noChangeArrowheads="1"/>
            </p:cNvSpPr>
            <p:nvPr/>
          </p:nvSpPr>
          <p:spPr bwMode="auto">
            <a:xfrm>
              <a:off x="1990" y="2083"/>
              <a:ext cx="5040" cy="540"/>
            </a:xfrm>
            <a:prstGeom prst="rect">
              <a:avLst/>
            </a:prstGeom>
            <a:solidFill>
              <a:srgbClr val="FFFFFF"/>
            </a:solidFill>
            <a:ln w="9525">
              <a:noFill/>
              <a:miter lim="800000"/>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80901" name="Text Box 5"/>
            <p:cNvSpPr txBox="1">
              <a:spLocks noChangeArrowheads="1"/>
            </p:cNvSpPr>
            <p:nvPr/>
          </p:nvSpPr>
          <p:spPr bwMode="auto">
            <a:xfrm>
              <a:off x="1979" y="9720"/>
              <a:ext cx="8100" cy="540"/>
            </a:xfrm>
            <a:prstGeom prst="rect">
              <a:avLst/>
            </a:prstGeom>
            <a:solidFill>
              <a:srgbClr val="FFFFFF"/>
            </a:solid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1" i="0" u="none" strike="noStrike" cap="none" normalizeH="0" baseline="0" smtClean="0">
                  <a:ln>
                    <a:noFill/>
                  </a:ln>
                  <a:solidFill>
                    <a:schemeClr val="tx1"/>
                  </a:solidFill>
                  <a:effectLst/>
                  <a:latin typeface="Calibri" pitchFamily="34" charset="0"/>
                  <a:ea typeface="Arial" pitchFamily="34" charset="0"/>
                  <a:cs typeface="Arial" pitchFamily="34" charset="0"/>
                </a:rPr>
                <a:t>Fig. 7.8 Low-pressure permanent mold casting.</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35</a:t>
            </a:fld>
            <a:endParaRPr lang="en-US"/>
          </a:p>
        </p:txBody>
      </p:sp>
      <p:sp>
        <p:nvSpPr>
          <p:cNvPr id="6" name="Rectangle 2"/>
          <p:cNvSpPr txBox="1">
            <a:spLocks noChangeArrowheads="1"/>
          </p:cNvSpPr>
          <p:nvPr/>
        </p:nvSpPr>
        <p:spPr>
          <a:xfrm>
            <a:off x="142844" y="1000108"/>
            <a:ext cx="8286808" cy="571504"/>
          </a:xfrm>
          <a:prstGeom prst="rect">
            <a:avLst/>
          </a:prstGeom>
        </p:spPr>
        <p:txBody>
          <a:bodyPr vert="horz" lIns="91440" tIns="45720" rIns="91440" bIns="45720" rtlCol="0" anchor="b">
            <a:noAutofit/>
          </a:bodyPr>
          <a:lstStyle/>
          <a:p>
            <a:pPr lvl="0">
              <a:spcBef>
                <a:spcPct val="0"/>
              </a:spcBef>
              <a:defRPr/>
            </a:pPr>
            <a:r>
              <a:rPr lang="en-US" sz="2000" spc="-100" dirty="0" smtClean="0">
                <a:solidFill>
                  <a:schemeClr val="tx1">
                    <a:tint val="75000"/>
                  </a:schemeClr>
                </a:solidFill>
                <a:latin typeface="+mj-lt"/>
                <a:ea typeface="+mj-ea"/>
                <a:cs typeface="+mj-cs"/>
              </a:rPr>
              <a:t> 7.6 Casting processes [7.2].</a:t>
            </a:r>
          </a:p>
          <a:p>
            <a:pPr marL="0" lvl="1">
              <a:spcBef>
                <a:spcPct val="0"/>
              </a:spcBef>
              <a:defRPr/>
            </a:pPr>
            <a:r>
              <a:rPr lang="en-US" sz="2000" spc="-100" dirty="0" smtClean="0">
                <a:solidFill>
                  <a:schemeClr val="tx1">
                    <a:tint val="75000"/>
                  </a:schemeClr>
                </a:solidFill>
                <a:latin typeface="+mj-lt"/>
                <a:ea typeface="+mj-ea"/>
                <a:cs typeface="+mj-cs"/>
              </a:rPr>
              <a:t>	7.6.1 Sand casting process</a:t>
            </a:r>
          </a:p>
          <a:p>
            <a:pPr marL="0" lvl="1">
              <a:spcBef>
                <a:spcPct val="0"/>
              </a:spcBef>
              <a:defRPr/>
            </a:pPr>
            <a:r>
              <a:rPr lang="en-US" sz="2000" spc="-100" dirty="0" smtClean="0">
                <a:solidFill>
                  <a:schemeClr val="tx1">
                    <a:tint val="75000"/>
                  </a:schemeClr>
                </a:solidFill>
                <a:latin typeface="+mj-lt"/>
                <a:ea typeface="+mj-ea"/>
                <a:cs typeface="+mj-cs"/>
              </a:rPr>
              <a:t>	7.6.2 Shell mold casting</a:t>
            </a:r>
          </a:p>
          <a:p>
            <a:pPr marL="0" lvl="1">
              <a:spcBef>
                <a:spcPct val="0"/>
              </a:spcBef>
              <a:defRPr/>
            </a:pPr>
            <a:r>
              <a:rPr lang="en-US" sz="2000" spc="-100" dirty="0" smtClean="0">
                <a:solidFill>
                  <a:schemeClr val="tx1">
                    <a:tint val="75000"/>
                  </a:schemeClr>
                </a:solidFill>
                <a:latin typeface="+mj-lt"/>
                <a:ea typeface="+mj-ea"/>
                <a:cs typeface="+mj-cs"/>
              </a:rPr>
              <a:t>	7.6.3 Investment casting</a:t>
            </a:r>
          </a:p>
          <a:p>
            <a:pPr marL="0" lvl="1">
              <a:spcBef>
                <a:spcPct val="0"/>
              </a:spcBef>
              <a:defRPr/>
            </a:pPr>
            <a:r>
              <a:rPr lang="en-US" sz="2000" spc="-100" dirty="0" smtClean="0">
                <a:solidFill>
                  <a:schemeClr val="tx1">
                    <a:tint val="75000"/>
                  </a:schemeClr>
                </a:solidFill>
                <a:latin typeface="+mj-lt"/>
                <a:ea typeface="+mj-ea"/>
                <a:cs typeface="+mj-cs"/>
              </a:rPr>
              <a:t>	7.6.4 Permanent  mold casting </a:t>
            </a:r>
          </a:p>
        </p:txBody>
      </p:sp>
      <p:sp>
        <p:nvSpPr>
          <p:cNvPr id="73729" name="Rectangle 1"/>
          <p:cNvSpPr>
            <a:spLocks noChangeArrowheads="1"/>
          </p:cNvSpPr>
          <p:nvPr/>
        </p:nvSpPr>
        <p:spPr bwMode="auto">
          <a:xfrm>
            <a:off x="214282" y="1857364"/>
            <a:ext cx="2400016" cy="1077218"/>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Char char="•"/>
              <a:tabLst>
                <a:tab pos="539750" algn="r"/>
                <a:tab pos="2636838" algn="ctr"/>
                <a:tab pos="5273675" algn="r"/>
              </a:tabLst>
            </a:pPr>
            <a:r>
              <a:rPr kumimoji="0" lang="en-US" altLang="ko-KR" b="1" i="0" u="none" strike="noStrike" cap="none" normalizeH="0" baseline="0" dirty="0" smtClean="0">
                <a:ln>
                  <a:noFill/>
                </a:ln>
                <a:solidFill>
                  <a:schemeClr val="tx1"/>
                </a:solidFill>
                <a:effectLst/>
                <a:latin typeface="Times New Roman" pitchFamily="18" charset="0"/>
                <a:ea typeface="Batang"/>
                <a:cs typeface="Times New Roman" pitchFamily="18" charset="0"/>
              </a:rPr>
              <a:t>Gravity mold casting.</a:t>
            </a:r>
          </a:p>
          <a:p>
            <a:pPr algn="justLow" fontAlgn="base">
              <a:spcBef>
                <a:spcPct val="0"/>
              </a:spcBef>
              <a:spcAft>
                <a:spcPct val="0"/>
              </a:spcAft>
              <a:buFontTx/>
              <a:buChar char="•"/>
              <a:tabLst>
                <a:tab pos="539750" algn="r"/>
                <a:tab pos="2636838" algn="ctr"/>
                <a:tab pos="5273675" algn="r"/>
              </a:tabLst>
            </a:pPr>
            <a:r>
              <a:rPr lang="en-US" altLang="ko-KR" b="1" dirty="0" smtClean="0">
                <a:latin typeface="Times New Roman" pitchFamily="18" charset="0"/>
                <a:ea typeface="Batang"/>
                <a:cs typeface="Times New Roman" pitchFamily="18" charset="0"/>
              </a:rPr>
              <a:t>Low pressure casting</a:t>
            </a:r>
          </a:p>
          <a:p>
            <a:pPr marL="0" marR="0" lvl="0" indent="0" algn="justLow" defTabSz="914400" rtl="0" eaLnBrk="1" fontAlgn="base" latinLnBrk="0" hangingPunct="1">
              <a:lnSpc>
                <a:spcPct val="100000"/>
              </a:lnSpc>
              <a:spcBef>
                <a:spcPct val="0"/>
              </a:spcBef>
              <a:spcAft>
                <a:spcPct val="0"/>
              </a:spcAft>
              <a:buClrTx/>
              <a:buSzTx/>
              <a:buFontTx/>
              <a:buChar char="•"/>
              <a:tabLst>
                <a:tab pos="539750" algn="r"/>
                <a:tab pos="2636838" algn="ctr"/>
                <a:tab pos="5273675" algn="r"/>
              </a:tabLst>
            </a:pPr>
            <a:endParaRPr kumimoji="0" lang="en-US" altLang="ko-KR" sz="2800" b="0" i="0" u="none" strike="noStrike" cap="none" normalizeH="0" baseline="0" dirty="0" smtClean="0">
              <a:ln>
                <a:noFill/>
              </a:ln>
              <a:solidFill>
                <a:schemeClr val="tx1"/>
              </a:solidFill>
              <a:effectLst/>
              <a:latin typeface="Arial" pitchFamily="34" charset="0"/>
              <a:cs typeface="Arial" pitchFamily="34" charset="0"/>
            </a:endParaRPr>
          </a:p>
        </p:txBody>
      </p:sp>
      <p:grpSp>
        <p:nvGrpSpPr>
          <p:cNvPr id="2" name="Group 2"/>
          <p:cNvGrpSpPr>
            <a:grpSpLocks/>
          </p:cNvGrpSpPr>
          <p:nvPr/>
        </p:nvGrpSpPr>
        <p:grpSpPr bwMode="auto">
          <a:xfrm>
            <a:off x="3214678" y="1590699"/>
            <a:ext cx="5145088" cy="5267301"/>
            <a:chOff x="1979" y="2076"/>
            <a:chExt cx="8103" cy="8184"/>
          </a:xfrm>
        </p:grpSpPr>
        <p:pic>
          <p:nvPicPr>
            <p:cNvPr id="80899" name="Picture 3"/>
            <p:cNvPicPr>
              <a:picLocks noChangeAspect="1" noChangeArrowheads="1"/>
            </p:cNvPicPr>
            <p:nvPr/>
          </p:nvPicPr>
          <p:blipFill>
            <a:blip r:embed="rId3" cstate="print">
              <a:lum bright="-32000" contrast="74000"/>
            </a:blip>
            <a:srcRect/>
            <a:stretch>
              <a:fillRect/>
            </a:stretch>
          </p:blipFill>
          <p:spPr bwMode="auto">
            <a:xfrm>
              <a:off x="1985" y="2076"/>
              <a:ext cx="8097" cy="7607"/>
            </a:xfrm>
            <a:prstGeom prst="rect">
              <a:avLst/>
            </a:prstGeom>
            <a:noFill/>
            <a:ln w="19050">
              <a:solidFill>
                <a:srgbClr val="000000"/>
              </a:solidFill>
              <a:miter lim="800000"/>
              <a:headEnd/>
              <a:tailEnd/>
            </a:ln>
          </p:spPr>
        </p:pic>
        <p:sp>
          <p:nvSpPr>
            <p:cNvPr id="80900" name="Rectangle 4"/>
            <p:cNvSpPr>
              <a:spLocks noChangeArrowheads="1"/>
            </p:cNvSpPr>
            <p:nvPr/>
          </p:nvSpPr>
          <p:spPr bwMode="auto">
            <a:xfrm>
              <a:off x="1990" y="2083"/>
              <a:ext cx="5040" cy="540"/>
            </a:xfrm>
            <a:prstGeom prst="rect">
              <a:avLst/>
            </a:prstGeom>
            <a:solidFill>
              <a:srgbClr val="FFFFFF"/>
            </a:solidFill>
            <a:ln w="9525">
              <a:noFill/>
              <a:miter lim="800000"/>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80901" name="Text Box 5"/>
            <p:cNvSpPr txBox="1">
              <a:spLocks noChangeArrowheads="1"/>
            </p:cNvSpPr>
            <p:nvPr/>
          </p:nvSpPr>
          <p:spPr bwMode="auto">
            <a:xfrm>
              <a:off x="1979" y="9720"/>
              <a:ext cx="8100" cy="540"/>
            </a:xfrm>
            <a:prstGeom prst="rect">
              <a:avLst/>
            </a:prstGeom>
            <a:solidFill>
              <a:srgbClr val="FFFFFF"/>
            </a:solid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1" i="0" u="none" strike="noStrike" cap="none" normalizeH="0" baseline="0" smtClean="0">
                  <a:ln>
                    <a:noFill/>
                  </a:ln>
                  <a:solidFill>
                    <a:schemeClr val="tx1"/>
                  </a:solidFill>
                  <a:effectLst/>
                  <a:latin typeface="Calibri" pitchFamily="34" charset="0"/>
                  <a:ea typeface="Arial" pitchFamily="34" charset="0"/>
                  <a:cs typeface="Arial" pitchFamily="34" charset="0"/>
                </a:rPr>
                <a:t>Fig. 7.8 Low-pressure permanent mold casting.</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sp>
        <p:nvSpPr>
          <p:cNvPr id="12" name="Rectangle 11"/>
          <p:cNvSpPr/>
          <p:nvPr/>
        </p:nvSpPr>
        <p:spPr>
          <a:xfrm>
            <a:off x="285720" y="2643182"/>
            <a:ext cx="2500330" cy="2862322"/>
          </a:xfrm>
          <a:prstGeom prst="rect">
            <a:avLst/>
          </a:prstGeom>
        </p:spPr>
        <p:txBody>
          <a:bodyPr wrap="square">
            <a:spAutoFit/>
          </a:bodyPr>
          <a:lstStyle/>
          <a:p>
            <a:r>
              <a:rPr lang="en-US" b="1" i="1" u="sng" dirty="0" smtClean="0"/>
              <a:t>Applications</a:t>
            </a:r>
            <a:r>
              <a:rPr lang="en-US" i="1" u="sng" dirty="0" smtClean="0"/>
              <a:t>:</a:t>
            </a:r>
            <a:r>
              <a:rPr lang="en-US" dirty="0" smtClean="0"/>
              <a:t>  </a:t>
            </a:r>
          </a:p>
          <a:p>
            <a:r>
              <a:rPr lang="en-US" dirty="0" smtClean="0"/>
              <a:t>Fine products and accurate dimensions are obtained using this casting process. </a:t>
            </a:r>
          </a:p>
          <a:p>
            <a:r>
              <a:rPr lang="en-US" dirty="0" smtClean="0"/>
              <a:t>Castings like car wheels, appliance panel covers, motor covers, ..etc are common products for this casting process.</a:t>
            </a:r>
            <a:endParaRPr lang="en-US" dirty="0"/>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36</a:t>
            </a:fld>
            <a:endParaRPr lang="en-US"/>
          </a:p>
        </p:txBody>
      </p:sp>
      <p:sp>
        <p:nvSpPr>
          <p:cNvPr id="6" name="Rectangle 2"/>
          <p:cNvSpPr txBox="1">
            <a:spLocks noChangeArrowheads="1"/>
          </p:cNvSpPr>
          <p:nvPr/>
        </p:nvSpPr>
        <p:spPr>
          <a:xfrm>
            <a:off x="142844" y="1000108"/>
            <a:ext cx="8286808" cy="571504"/>
          </a:xfrm>
          <a:prstGeom prst="rect">
            <a:avLst/>
          </a:prstGeom>
        </p:spPr>
        <p:txBody>
          <a:bodyPr vert="horz" lIns="91440" tIns="45720" rIns="91440" bIns="45720" rtlCol="0" anchor="b">
            <a:noAutofit/>
          </a:bodyPr>
          <a:lstStyle/>
          <a:p>
            <a:pPr lvl="0">
              <a:spcBef>
                <a:spcPct val="0"/>
              </a:spcBef>
              <a:defRPr/>
            </a:pPr>
            <a:r>
              <a:rPr lang="en-US" sz="2000" spc="-100" dirty="0" smtClean="0">
                <a:solidFill>
                  <a:schemeClr val="tx1">
                    <a:tint val="75000"/>
                  </a:schemeClr>
                </a:solidFill>
                <a:latin typeface="+mj-lt"/>
                <a:ea typeface="+mj-ea"/>
                <a:cs typeface="+mj-cs"/>
              </a:rPr>
              <a:t> 7.6 Casting processes [7.2].</a:t>
            </a:r>
          </a:p>
          <a:p>
            <a:pPr marL="0" lvl="1">
              <a:spcBef>
                <a:spcPct val="0"/>
              </a:spcBef>
              <a:defRPr/>
            </a:pPr>
            <a:r>
              <a:rPr lang="en-US" sz="2000" spc="-100" dirty="0" smtClean="0">
                <a:solidFill>
                  <a:schemeClr val="tx1">
                    <a:tint val="75000"/>
                  </a:schemeClr>
                </a:solidFill>
                <a:latin typeface="+mj-lt"/>
                <a:ea typeface="+mj-ea"/>
                <a:cs typeface="+mj-cs"/>
              </a:rPr>
              <a:t>	7.6.1 Sand casting process</a:t>
            </a:r>
          </a:p>
          <a:p>
            <a:pPr marL="0" lvl="1">
              <a:spcBef>
                <a:spcPct val="0"/>
              </a:spcBef>
              <a:defRPr/>
            </a:pPr>
            <a:r>
              <a:rPr lang="en-US" sz="2000" spc="-100" dirty="0" smtClean="0">
                <a:solidFill>
                  <a:schemeClr val="tx1">
                    <a:tint val="75000"/>
                  </a:schemeClr>
                </a:solidFill>
                <a:latin typeface="+mj-lt"/>
                <a:ea typeface="+mj-ea"/>
                <a:cs typeface="+mj-cs"/>
              </a:rPr>
              <a:t>	7.6.2 Shell mold casting</a:t>
            </a:r>
          </a:p>
          <a:p>
            <a:pPr marL="0" lvl="1">
              <a:spcBef>
                <a:spcPct val="0"/>
              </a:spcBef>
              <a:defRPr/>
            </a:pPr>
            <a:r>
              <a:rPr lang="en-US" sz="2000" spc="-100" dirty="0" smtClean="0">
                <a:solidFill>
                  <a:schemeClr val="tx1">
                    <a:tint val="75000"/>
                  </a:schemeClr>
                </a:solidFill>
                <a:latin typeface="+mj-lt"/>
                <a:ea typeface="+mj-ea"/>
                <a:cs typeface="+mj-cs"/>
              </a:rPr>
              <a:t>	7.6.3 Investment casting</a:t>
            </a:r>
          </a:p>
          <a:p>
            <a:pPr marL="0" lvl="1">
              <a:spcBef>
                <a:spcPct val="0"/>
              </a:spcBef>
              <a:defRPr/>
            </a:pPr>
            <a:r>
              <a:rPr lang="en-US" sz="2000" spc="-100" dirty="0" smtClean="0">
                <a:solidFill>
                  <a:schemeClr val="tx1">
                    <a:tint val="75000"/>
                  </a:schemeClr>
                </a:solidFill>
                <a:latin typeface="+mj-lt"/>
                <a:ea typeface="+mj-ea"/>
                <a:cs typeface="+mj-cs"/>
              </a:rPr>
              <a:t>	7.6.4 Permanent  mold casting </a:t>
            </a:r>
          </a:p>
        </p:txBody>
      </p:sp>
      <p:sp>
        <p:nvSpPr>
          <p:cNvPr id="73729" name="Rectangle 1"/>
          <p:cNvSpPr>
            <a:spLocks noChangeArrowheads="1"/>
          </p:cNvSpPr>
          <p:nvPr/>
        </p:nvSpPr>
        <p:spPr bwMode="auto">
          <a:xfrm>
            <a:off x="214282" y="1500174"/>
            <a:ext cx="2808461" cy="135421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Char char="•"/>
              <a:tabLst>
                <a:tab pos="539750" algn="r"/>
                <a:tab pos="2636838" algn="ctr"/>
                <a:tab pos="5273675" algn="r"/>
              </a:tabLst>
            </a:pPr>
            <a:r>
              <a:rPr kumimoji="0" lang="en-US" altLang="ko-KR" b="1" i="0" u="none" strike="noStrike" cap="none" normalizeH="0" baseline="0" dirty="0" smtClean="0">
                <a:ln>
                  <a:noFill/>
                </a:ln>
                <a:solidFill>
                  <a:schemeClr val="tx1"/>
                </a:solidFill>
                <a:effectLst/>
                <a:latin typeface="Times New Roman" pitchFamily="18" charset="0"/>
                <a:ea typeface="Batang"/>
                <a:cs typeface="Times New Roman" pitchFamily="18" charset="0"/>
              </a:rPr>
              <a:t>Gravity mold casting.</a:t>
            </a:r>
          </a:p>
          <a:p>
            <a:pPr algn="justLow" fontAlgn="base">
              <a:spcBef>
                <a:spcPct val="0"/>
              </a:spcBef>
              <a:spcAft>
                <a:spcPct val="0"/>
              </a:spcAft>
              <a:buFontTx/>
              <a:buChar char="•"/>
              <a:tabLst>
                <a:tab pos="539750" algn="r"/>
                <a:tab pos="2636838" algn="ctr"/>
                <a:tab pos="5273675" algn="r"/>
              </a:tabLst>
            </a:pPr>
            <a:r>
              <a:rPr lang="en-US" altLang="ko-KR" b="1" dirty="0" smtClean="0">
                <a:latin typeface="Times New Roman" pitchFamily="18" charset="0"/>
                <a:ea typeface="Batang"/>
                <a:cs typeface="Times New Roman" pitchFamily="18" charset="0"/>
              </a:rPr>
              <a:t>Low pressure casting.</a:t>
            </a:r>
          </a:p>
          <a:p>
            <a:pPr algn="justLow" fontAlgn="base">
              <a:spcBef>
                <a:spcPct val="0"/>
              </a:spcBef>
              <a:spcAft>
                <a:spcPct val="0"/>
              </a:spcAft>
              <a:buFontTx/>
              <a:buChar char="•"/>
              <a:tabLst>
                <a:tab pos="539750" algn="r"/>
                <a:tab pos="2636838" algn="ctr"/>
                <a:tab pos="5273675" algn="r"/>
              </a:tabLst>
            </a:pPr>
            <a:r>
              <a:rPr lang="en-US" altLang="ko-KR" b="1" dirty="0" smtClean="0">
                <a:latin typeface="Times New Roman" pitchFamily="18" charset="0"/>
                <a:ea typeface="Batang"/>
                <a:cs typeface="Times New Roman" pitchFamily="18" charset="0"/>
              </a:rPr>
              <a:t>High pressure die casting.</a:t>
            </a:r>
          </a:p>
          <a:p>
            <a:pPr marL="0" marR="0" lvl="0" indent="0" algn="justLow" defTabSz="914400" rtl="0" eaLnBrk="1" fontAlgn="base" latinLnBrk="0" hangingPunct="1">
              <a:lnSpc>
                <a:spcPct val="100000"/>
              </a:lnSpc>
              <a:spcBef>
                <a:spcPct val="0"/>
              </a:spcBef>
              <a:spcAft>
                <a:spcPct val="0"/>
              </a:spcAft>
              <a:buClrTx/>
              <a:buSzTx/>
              <a:buFontTx/>
              <a:buChar char="•"/>
              <a:tabLst>
                <a:tab pos="539750" algn="r"/>
                <a:tab pos="2636838" algn="ctr"/>
                <a:tab pos="5273675" algn="r"/>
              </a:tabLst>
            </a:pPr>
            <a:endParaRPr kumimoji="0" lang="en-US" altLang="ko-KR" sz="2800" b="0" i="0" u="none" strike="noStrike" cap="none" normalizeH="0" baseline="0" dirty="0" smtClean="0">
              <a:ln>
                <a:noFill/>
              </a:ln>
              <a:solidFill>
                <a:schemeClr val="tx1"/>
              </a:solidFill>
              <a:effectLst/>
              <a:latin typeface="Arial" pitchFamily="34" charset="0"/>
              <a:cs typeface="Arial" pitchFamily="34" charset="0"/>
            </a:endParaRPr>
          </a:p>
        </p:txBody>
      </p:sp>
      <p:sp>
        <p:nvSpPr>
          <p:cNvPr id="13" name="Rectangle 12"/>
          <p:cNvSpPr/>
          <p:nvPr/>
        </p:nvSpPr>
        <p:spPr>
          <a:xfrm>
            <a:off x="214282" y="2504257"/>
            <a:ext cx="8001056" cy="3139321"/>
          </a:xfrm>
          <a:prstGeom prst="rect">
            <a:avLst/>
          </a:prstGeom>
        </p:spPr>
        <p:txBody>
          <a:bodyPr wrap="square">
            <a:spAutoFit/>
          </a:bodyPr>
          <a:lstStyle/>
          <a:p>
            <a:r>
              <a:rPr lang="en-US" b="1" i="1" u="sng" dirty="0" smtClean="0"/>
              <a:t>Definition:</a:t>
            </a:r>
            <a:r>
              <a:rPr lang="en-US" dirty="0" smtClean="0"/>
              <a:t> </a:t>
            </a:r>
          </a:p>
          <a:p>
            <a:pPr>
              <a:buFont typeface="Wingdings" pitchFamily="2" charset="2"/>
              <a:buChar char="Ø"/>
            </a:pPr>
            <a:r>
              <a:rPr lang="en-US" dirty="0" smtClean="0"/>
              <a:t>In high pressure permanent mold casting (commonly called  die casting in industry), the molten metal is forced or injected to the mold cavity under high pressure varied between 2 to 300 </a:t>
            </a:r>
            <a:r>
              <a:rPr lang="en-US" dirty="0" err="1" smtClean="0"/>
              <a:t>MPa</a:t>
            </a:r>
            <a:r>
              <a:rPr lang="en-US" dirty="0" smtClean="0"/>
              <a:t>.  </a:t>
            </a:r>
          </a:p>
          <a:p>
            <a:pPr>
              <a:buFont typeface="Wingdings" pitchFamily="2" charset="2"/>
              <a:buChar char="Ø"/>
            </a:pPr>
            <a:endParaRPr lang="en-US" dirty="0" smtClean="0"/>
          </a:p>
          <a:p>
            <a:pPr>
              <a:buFont typeface="Wingdings" pitchFamily="2" charset="2"/>
              <a:buChar char="Ø"/>
            </a:pPr>
            <a:r>
              <a:rPr lang="en-US" dirty="0" smtClean="0"/>
              <a:t>The molten metal is solidified and then injected from the mold cavity as solid metal part using steel injector pins mounted inside the mold structure. </a:t>
            </a:r>
          </a:p>
          <a:p>
            <a:pPr>
              <a:buFont typeface="Wingdings" pitchFamily="2" charset="2"/>
              <a:buChar char="Ø"/>
            </a:pPr>
            <a:endParaRPr lang="en-US" dirty="0" smtClean="0"/>
          </a:p>
          <a:p>
            <a:pPr>
              <a:buFont typeface="Wingdings" pitchFamily="2" charset="2"/>
              <a:buChar char="Ø"/>
            </a:pPr>
            <a:r>
              <a:rPr lang="en-US" dirty="0" smtClean="0"/>
              <a:t>This results in a more uniform part, generally of high surface finish and  dimensional accuracy. For many parts, </a:t>
            </a:r>
            <a:r>
              <a:rPr lang="en-US" i="1" dirty="0" smtClean="0"/>
              <a:t>post-machining can be totally eliminated</a:t>
            </a:r>
            <a:r>
              <a:rPr lang="en-US" dirty="0" smtClean="0"/>
              <a:t>, or very light machining may be required to bring dimensions to size. </a:t>
            </a:r>
            <a:endParaRPr lang="en-US" dirty="0"/>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37</a:t>
            </a:fld>
            <a:endParaRPr lang="en-US"/>
          </a:p>
        </p:txBody>
      </p:sp>
      <p:sp>
        <p:nvSpPr>
          <p:cNvPr id="6" name="Rectangle 2"/>
          <p:cNvSpPr txBox="1">
            <a:spLocks noChangeArrowheads="1"/>
          </p:cNvSpPr>
          <p:nvPr/>
        </p:nvSpPr>
        <p:spPr>
          <a:xfrm>
            <a:off x="142844" y="1000108"/>
            <a:ext cx="8286808" cy="571504"/>
          </a:xfrm>
          <a:prstGeom prst="rect">
            <a:avLst/>
          </a:prstGeom>
        </p:spPr>
        <p:txBody>
          <a:bodyPr vert="horz" lIns="91440" tIns="45720" rIns="91440" bIns="45720" rtlCol="0" anchor="b">
            <a:noAutofit/>
          </a:bodyPr>
          <a:lstStyle/>
          <a:p>
            <a:pPr lvl="0">
              <a:spcBef>
                <a:spcPct val="0"/>
              </a:spcBef>
              <a:defRPr/>
            </a:pPr>
            <a:r>
              <a:rPr lang="en-US" sz="2000" spc="-100" dirty="0" smtClean="0">
                <a:solidFill>
                  <a:schemeClr val="tx1">
                    <a:tint val="75000"/>
                  </a:schemeClr>
                </a:solidFill>
                <a:latin typeface="+mj-lt"/>
                <a:ea typeface="+mj-ea"/>
                <a:cs typeface="+mj-cs"/>
              </a:rPr>
              <a:t> 7.6 Casting processes [7.2].</a:t>
            </a:r>
          </a:p>
          <a:p>
            <a:pPr marL="0" lvl="1">
              <a:spcBef>
                <a:spcPct val="0"/>
              </a:spcBef>
              <a:defRPr/>
            </a:pPr>
            <a:r>
              <a:rPr lang="en-US" sz="2000" spc="-100" dirty="0" smtClean="0">
                <a:solidFill>
                  <a:schemeClr val="tx1">
                    <a:tint val="75000"/>
                  </a:schemeClr>
                </a:solidFill>
                <a:latin typeface="+mj-lt"/>
                <a:ea typeface="+mj-ea"/>
                <a:cs typeface="+mj-cs"/>
              </a:rPr>
              <a:t>	7.6.1 Sand casting process</a:t>
            </a:r>
          </a:p>
          <a:p>
            <a:pPr marL="0" lvl="1">
              <a:spcBef>
                <a:spcPct val="0"/>
              </a:spcBef>
              <a:defRPr/>
            </a:pPr>
            <a:r>
              <a:rPr lang="en-US" sz="2000" spc="-100" dirty="0" smtClean="0">
                <a:solidFill>
                  <a:schemeClr val="tx1">
                    <a:tint val="75000"/>
                  </a:schemeClr>
                </a:solidFill>
                <a:latin typeface="+mj-lt"/>
                <a:ea typeface="+mj-ea"/>
                <a:cs typeface="+mj-cs"/>
              </a:rPr>
              <a:t>	7.6.2 Shell mold casting</a:t>
            </a:r>
          </a:p>
          <a:p>
            <a:pPr marL="0" lvl="1">
              <a:spcBef>
                <a:spcPct val="0"/>
              </a:spcBef>
              <a:defRPr/>
            </a:pPr>
            <a:r>
              <a:rPr lang="en-US" sz="2000" spc="-100" dirty="0" smtClean="0">
                <a:solidFill>
                  <a:schemeClr val="tx1">
                    <a:tint val="75000"/>
                  </a:schemeClr>
                </a:solidFill>
                <a:latin typeface="+mj-lt"/>
                <a:ea typeface="+mj-ea"/>
                <a:cs typeface="+mj-cs"/>
              </a:rPr>
              <a:t>	7.6.3 Investment casting</a:t>
            </a:r>
          </a:p>
          <a:p>
            <a:pPr marL="0" lvl="1">
              <a:spcBef>
                <a:spcPct val="0"/>
              </a:spcBef>
              <a:defRPr/>
            </a:pPr>
            <a:r>
              <a:rPr lang="en-US" sz="2000" spc="-100" dirty="0" smtClean="0">
                <a:solidFill>
                  <a:schemeClr val="tx1">
                    <a:tint val="75000"/>
                  </a:schemeClr>
                </a:solidFill>
                <a:latin typeface="+mj-lt"/>
                <a:ea typeface="+mj-ea"/>
                <a:cs typeface="+mj-cs"/>
              </a:rPr>
              <a:t>	7.6.4 Permanent  mold casting </a:t>
            </a:r>
          </a:p>
        </p:txBody>
      </p:sp>
      <p:sp>
        <p:nvSpPr>
          <p:cNvPr id="73729" name="Rectangle 1"/>
          <p:cNvSpPr>
            <a:spLocks noChangeArrowheads="1"/>
          </p:cNvSpPr>
          <p:nvPr/>
        </p:nvSpPr>
        <p:spPr bwMode="auto">
          <a:xfrm>
            <a:off x="214282" y="1500174"/>
            <a:ext cx="2808461" cy="135421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Char char="•"/>
              <a:tabLst>
                <a:tab pos="539750" algn="r"/>
                <a:tab pos="2636838" algn="ctr"/>
                <a:tab pos="5273675" algn="r"/>
              </a:tabLst>
            </a:pPr>
            <a:r>
              <a:rPr kumimoji="0" lang="en-US" altLang="ko-KR" b="1" i="0" u="none" strike="noStrike" cap="none" normalizeH="0" baseline="0" dirty="0" smtClean="0">
                <a:ln>
                  <a:noFill/>
                </a:ln>
                <a:solidFill>
                  <a:schemeClr val="tx1"/>
                </a:solidFill>
                <a:effectLst/>
                <a:latin typeface="Times New Roman" pitchFamily="18" charset="0"/>
                <a:ea typeface="Batang"/>
                <a:cs typeface="Times New Roman" pitchFamily="18" charset="0"/>
              </a:rPr>
              <a:t>Gravity mold casting.</a:t>
            </a:r>
          </a:p>
          <a:p>
            <a:pPr algn="justLow" fontAlgn="base">
              <a:spcBef>
                <a:spcPct val="0"/>
              </a:spcBef>
              <a:spcAft>
                <a:spcPct val="0"/>
              </a:spcAft>
              <a:buFontTx/>
              <a:buChar char="•"/>
              <a:tabLst>
                <a:tab pos="539750" algn="r"/>
                <a:tab pos="2636838" algn="ctr"/>
                <a:tab pos="5273675" algn="r"/>
              </a:tabLst>
            </a:pPr>
            <a:r>
              <a:rPr lang="en-US" altLang="ko-KR" b="1" dirty="0" smtClean="0">
                <a:latin typeface="Times New Roman" pitchFamily="18" charset="0"/>
                <a:ea typeface="Batang"/>
                <a:cs typeface="Times New Roman" pitchFamily="18" charset="0"/>
              </a:rPr>
              <a:t>Low pressure casting.</a:t>
            </a:r>
          </a:p>
          <a:p>
            <a:pPr algn="justLow" fontAlgn="base">
              <a:spcBef>
                <a:spcPct val="0"/>
              </a:spcBef>
              <a:spcAft>
                <a:spcPct val="0"/>
              </a:spcAft>
              <a:buFontTx/>
              <a:buChar char="•"/>
              <a:tabLst>
                <a:tab pos="539750" algn="r"/>
                <a:tab pos="2636838" algn="ctr"/>
                <a:tab pos="5273675" algn="r"/>
              </a:tabLst>
            </a:pPr>
            <a:r>
              <a:rPr lang="en-US" altLang="ko-KR" b="1" dirty="0" smtClean="0">
                <a:latin typeface="Times New Roman" pitchFamily="18" charset="0"/>
                <a:ea typeface="Batang"/>
                <a:cs typeface="Times New Roman" pitchFamily="18" charset="0"/>
              </a:rPr>
              <a:t>High pressure die casting.</a:t>
            </a:r>
          </a:p>
          <a:p>
            <a:pPr marL="0" marR="0" lvl="0" indent="0" algn="justLow" defTabSz="914400" rtl="0" eaLnBrk="1" fontAlgn="base" latinLnBrk="0" hangingPunct="1">
              <a:lnSpc>
                <a:spcPct val="100000"/>
              </a:lnSpc>
              <a:spcBef>
                <a:spcPct val="0"/>
              </a:spcBef>
              <a:spcAft>
                <a:spcPct val="0"/>
              </a:spcAft>
              <a:buClrTx/>
              <a:buSzTx/>
              <a:buFontTx/>
              <a:buChar char="•"/>
              <a:tabLst>
                <a:tab pos="539750" algn="r"/>
                <a:tab pos="2636838" algn="ctr"/>
                <a:tab pos="5273675" algn="r"/>
              </a:tabLst>
            </a:pPr>
            <a:endParaRPr kumimoji="0" lang="en-US" altLang="ko-KR" sz="2800" b="0" i="0" u="none" strike="noStrike" cap="none" normalizeH="0" baseline="0" dirty="0" smtClean="0">
              <a:ln>
                <a:noFill/>
              </a:ln>
              <a:solidFill>
                <a:schemeClr val="tx1"/>
              </a:solidFill>
              <a:effectLst/>
              <a:latin typeface="Arial" pitchFamily="34" charset="0"/>
              <a:cs typeface="Arial" pitchFamily="34" charset="0"/>
            </a:endParaRPr>
          </a:p>
        </p:txBody>
      </p:sp>
      <p:sp>
        <p:nvSpPr>
          <p:cNvPr id="82945" name="Rectangle 1"/>
          <p:cNvSpPr>
            <a:spLocks noChangeArrowheads="1"/>
          </p:cNvSpPr>
          <p:nvPr/>
        </p:nvSpPr>
        <p:spPr bwMode="auto">
          <a:xfrm>
            <a:off x="285720" y="2428868"/>
            <a:ext cx="7429552" cy="17312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228600" algn="r"/>
                <a:tab pos="2636838" algn="ctr"/>
                <a:tab pos="5273675" algn="r"/>
              </a:tabLst>
            </a:pPr>
            <a:r>
              <a:rPr kumimoji="0" lang="en-US" sz="1600" b="1" i="1" u="sng" strike="noStrike" cap="none" normalizeH="0" baseline="0" dirty="0" smtClean="0">
                <a:ln>
                  <a:noFill/>
                </a:ln>
                <a:solidFill>
                  <a:schemeClr val="tx1"/>
                </a:solidFill>
                <a:effectLst/>
                <a:latin typeface="Times New Roman" pitchFamily="18" charset="0"/>
                <a:ea typeface="Batang"/>
                <a:cs typeface="Times New Roman" pitchFamily="18" charset="0"/>
              </a:rPr>
              <a:t>Die casting processes</a:t>
            </a:r>
            <a:r>
              <a:rPr kumimoji="0" lang="en-US" sz="1600" b="0" i="1" u="sng" strike="noStrike" cap="none" normalizeH="0" baseline="0" dirty="0" smtClean="0">
                <a:ln>
                  <a:noFill/>
                </a:ln>
                <a:solidFill>
                  <a:schemeClr val="tx1"/>
                </a:solidFill>
                <a:effectLst/>
                <a:latin typeface="Times New Roman" pitchFamily="18" charset="0"/>
                <a:ea typeface="Batang"/>
                <a:cs typeface="Times New Roman" pitchFamily="18" charset="0"/>
              </a:rPr>
              <a:t>: </a:t>
            </a:r>
            <a:r>
              <a:rPr kumimoji="0" lang="en-US" sz="1600" b="0" i="0" u="none" strike="noStrike" cap="none" normalizeH="0" baseline="0" dirty="0" smtClean="0">
                <a:ln>
                  <a:noFill/>
                </a:ln>
                <a:solidFill>
                  <a:schemeClr val="tx1"/>
                </a:solidFill>
                <a:effectLst/>
                <a:latin typeface="Times New Roman" pitchFamily="18" charset="0"/>
                <a:ea typeface="Batang"/>
                <a:cs typeface="Times New Roman" pitchFamily="18" charset="0"/>
              </a:rPr>
              <a:t>Two die casting processes are common in industry.</a:t>
            </a:r>
          </a:p>
          <a:p>
            <a:pPr marL="0" marR="0" lvl="0" indent="0" algn="l" defTabSz="914400" rtl="0" eaLnBrk="1" fontAlgn="base" latinLnBrk="0" hangingPunct="1">
              <a:lnSpc>
                <a:spcPct val="100000"/>
              </a:lnSpc>
              <a:spcBef>
                <a:spcPct val="0"/>
              </a:spcBef>
              <a:spcAft>
                <a:spcPct val="0"/>
              </a:spcAft>
              <a:buClrTx/>
              <a:buSzTx/>
              <a:buFontTx/>
              <a:buNone/>
              <a:tabLst>
                <a:tab pos="228600" algn="r"/>
                <a:tab pos="2636838" algn="ctr"/>
                <a:tab pos="5273675" algn="r"/>
              </a:tabLst>
            </a:pPr>
            <a:endParaRPr kumimoji="0" lang="en-US" sz="105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tabLst>
                <a:tab pos="228600" algn="r"/>
                <a:tab pos="2636838" algn="ctr"/>
                <a:tab pos="5273675" algn="r"/>
              </a:tabLst>
            </a:pPr>
            <a:r>
              <a:rPr kumimoji="0" lang="en-US" sz="1600" b="1" i="0" u="none" strike="noStrike" cap="none" normalizeH="0" baseline="0" dirty="0" smtClean="0">
                <a:ln>
                  <a:noFill/>
                </a:ln>
                <a:solidFill>
                  <a:schemeClr val="tx1"/>
                </a:solidFill>
                <a:effectLst/>
                <a:latin typeface="Times New Roman" pitchFamily="18" charset="0"/>
                <a:ea typeface="Batang"/>
                <a:cs typeface="Times New Roman" pitchFamily="18" charset="0"/>
              </a:rPr>
              <a:t>1-Cold chamber die casting process</a:t>
            </a:r>
            <a:r>
              <a:rPr kumimoji="0" lang="en-US" sz="1600" b="0" i="0" u="none" strike="noStrike" cap="none" normalizeH="0" baseline="0" dirty="0" smtClean="0">
                <a:ln>
                  <a:noFill/>
                </a:ln>
                <a:solidFill>
                  <a:schemeClr val="tx1"/>
                </a:solidFill>
                <a:effectLst/>
                <a:latin typeface="Times New Roman" pitchFamily="18" charset="0"/>
                <a:ea typeface="Batang"/>
                <a:cs typeface="Times New Roman" pitchFamily="18" charset="0"/>
              </a:rPr>
              <a:t> : Here </a:t>
            </a:r>
            <a:r>
              <a:rPr kumimoji="0" lang="en-US" altLang="ko-KR" sz="1600" b="0" i="0" u="none" strike="noStrike" cap="none" normalizeH="0" baseline="0" dirty="0" smtClean="0">
                <a:ln>
                  <a:noFill/>
                </a:ln>
                <a:solidFill>
                  <a:schemeClr val="tx1"/>
                </a:solidFill>
                <a:effectLst/>
                <a:latin typeface="Times New Roman" pitchFamily="18" charset="0"/>
                <a:ea typeface="Batang"/>
                <a:cs typeface="Times New Roman" pitchFamily="18" charset="0"/>
              </a:rPr>
              <a:t>the molten metal is ladled into the cold chamber for each shot. There is less time exposure of the melt to the plunger walls or the plunger. This is particularly useful for metals such as Aluminum, and Copper (and its alloys) that alloy easily with Iron at higher temperatures.</a:t>
            </a:r>
            <a:endParaRPr kumimoji="0" lang="en-US" altLang="ko-KR" sz="1600" b="1" i="0" u="none" strike="noStrike" cap="none" normalizeH="0" baseline="0" dirty="0" smtClean="0">
              <a:ln>
                <a:noFill/>
              </a:ln>
              <a:solidFill>
                <a:schemeClr val="tx1"/>
              </a:solidFill>
              <a:effectLst/>
              <a:latin typeface="Times New Roman" pitchFamily="18" charset="0"/>
              <a:ea typeface="Batang"/>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228600" algn="r"/>
                <a:tab pos="2636838" algn="ctr"/>
                <a:tab pos="5273675" algn="r"/>
              </a:tabLst>
            </a:pPr>
            <a:r>
              <a:rPr kumimoji="0" lang="en-US" altLang="ko-KR" sz="1600" b="1" i="0" u="none" strike="noStrike" cap="none" normalizeH="0" baseline="0" dirty="0" smtClean="0">
                <a:ln>
                  <a:noFill/>
                </a:ln>
                <a:solidFill>
                  <a:schemeClr val="tx1"/>
                </a:solidFill>
                <a:effectLst/>
                <a:latin typeface="Times New Roman" pitchFamily="18" charset="0"/>
                <a:ea typeface="Batang"/>
                <a:cs typeface="Times New Roman" pitchFamily="18" charset="0"/>
              </a:rPr>
              <a:t> </a:t>
            </a:r>
            <a:endParaRPr kumimoji="0" lang="en-US" altLang="ko-KR" sz="2400" b="0" i="0" u="none" strike="noStrike" cap="none" normalizeH="0" baseline="0" dirty="0" smtClean="0">
              <a:ln>
                <a:noFill/>
              </a:ln>
              <a:solidFill>
                <a:schemeClr val="tx1"/>
              </a:solidFill>
              <a:effectLst/>
              <a:latin typeface="Arial" pitchFamily="34" charset="0"/>
              <a:cs typeface="Arial" pitchFamily="34" charset="0"/>
            </a:endParaRPr>
          </a:p>
        </p:txBody>
      </p:sp>
      <p:grpSp>
        <p:nvGrpSpPr>
          <p:cNvPr id="82946" name="Group 2"/>
          <p:cNvGrpSpPr>
            <a:grpSpLocks/>
          </p:cNvGrpSpPr>
          <p:nvPr/>
        </p:nvGrpSpPr>
        <p:grpSpPr bwMode="auto">
          <a:xfrm>
            <a:off x="571472" y="3929066"/>
            <a:ext cx="5963285" cy="2029005"/>
            <a:chOff x="1591" y="12464"/>
            <a:chExt cx="9391" cy="3196"/>
          </a:xfrm>
        </p:grpSpPr>
        <p:pic>
          <p:nvPicPr>
            <p:cNvPr id="82947" name="Picture 3"/>
            <p:cNvPicPr>
              <a:picLocks noChangeAspect="1" noChangeArrowheads="1"/>
            </p:cNvPicPr>
            <p:nvPr/>
          </p:nvPicPr>
          <p:blipFill>
            <a:blip r:embed="rId3"/>
            <a:srcRect t="81232"/>
            <a:stretch>
              <a:fillRect/>
            </a:stretch>
          </p:blipFill>
          <p:spPr bwMode="auto">
            <a:xfrm>
              <a:off x="1591" y="12464"/>
              <a:ext cx="9391" cy="2053"/>
            </a:xfrm>
            <a:prstGeom prst="rect">
              <a:avLst/>
            </a:prstGeom>
            <a:noFill/>
            <a:ln w="19050">
              <a:solidFill>
                <a:srgbClr val="000000"/>
              </a:solidFill>
              <a:miter lim="800000"/>
              <a:headEnd/>
              <a:tailEnd/>
            </a:ln>
          </p:spPr>
        </p:pic>
        <p:sp>
          <p:nvSpPr>
            <p:cNvPr id="82948" name="Text Box 4"/>
            <p:cNvSpPr txBox="1">
              <a:spLocks noChangeArrowheads="1"/>
            </p:cNvSpPr>
            <p:nvPr/>
          </p:nvSpPr>
          <p:spPr bwMode="auto">
            <a:xfrm>
              <a:off x="2159" y="14580"/>
              <a:ext cx="5940" cy="1080"/>
            </a:xfrm>
            <a:prstGeom prst="rect">
              <a:avLst/>
            </a:prstGeom>
            <a:solidFill>
              <a:srgbClr val="FFFFFF"/>
            </a:solid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600" b="1" i="0" u="none" strike="noStrike" cap="none" normalizeH="0" baseline="0" dirty="0" smtClean="0">
                  <a:ln>
                    <a:noFill/>
                  </a:ln>
                  <a:solidFill>
                    <a:schemeClr val="tx1"/>
                  </a:solidFill>
                  <a:effectLst/>
                  <a:latin typeface="Calibri" pitchFamily="34" charset="0"/>
                  <a:ea typeface="Arial" pitchFamily="34" charset="0"/>
                  <a:cs typeface="Arial" pitchFamily="34" charset="0"/>
                </a:rPr>
                <a:t>Fig. 7.9 Die casting process: cold-chamber die cast process.</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gr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38</a:t>
            </a:fld>
            <a:endParaRPr lang="en-US"/>
          </a:p>
        </p:txBody>
      </p:sp>
      <p:sp>
        <p:nvSpPr>
          <p:cNvPr id="6" name="Rectangle 2"/>
          <p:cNvSpPr txBox="1">
            <a:spLocks noChangeArrowheads="1"/>
          </p:cNvSpPr>
          <p:nvPr/>
        </p:nvSpPr>
        <p:spPr>
          <a:xfrm>
            <a:off x="142844" y="1000108"/>
            <a:ext cx="8286808" cy="571504"/>
          </a:xfrm>
          <a:prstGeom prst="rect">
            <a:avLst/>
          </a:prstGeom>
        </p:spPr>
        <p:txBody>
          <a:bodyPr vert="horz" lIns="91440" tIns="45720" rIns="91440" bIns="45720" rtlCol="0" anchor="b">
            <a:noAutofit/>
          </a:bodyPr>
          <a:lstStyle/>
          <a:p>
            <a:pPr lvl="0">
              <a:spcBef>
                <a:spcPct val="0"/>
              </a:spcBef>
              <a:defRPr/>
            </a:pPr>
            <a:r>
              <a:rPr lang="en-US" sz="2000" spc="-100" dirty="0" smtClean="0">
                <a:solidFill>
                  <a:schemeClr val="tx1">
                    <a:tint val="75000"/>
                  </a:schemeClr>
                </a:solidFill>
                <a:latin typeface="+mj-lt"/>
                <a:ea typeface="+mj-ea"/>
                <a:cs typeface="+mj-cs"/>
              </a:rPr>
              <a:t> 7.6 Casting processes [7.2].</a:t>
            </a:r>
          </a:p>
          <a:p>
            <a:pPr marL="0" lvl="1">
              <a:spcBef>
                <a:spcPct val="0"/>
              </a:spcBef>
              <a:defRPr/>
            </a:pPr>
            <a:r>
              <a:rPr lang="en-US" sz="2000" spc="-100" dirty="0" smtClean="0">
                <a:solidFill>
                  <a:schemeClr val="tx1">
                    <a:tint val="75000"/>
                  </a:schemeClr>
                </a:solidFill>
                <a:latin typeface="+mj-lt"/>
                <a:ea typeface="+mj-ea"/>
                <a:cs typeface="+mj-cs"/>
              </a:rPr>
              <a:t>	7.6.1 Sand casting process</a:t>
            </a:r>
          </a:p>
          <a:p>
            <a:pPr marL="0" lvl="1">
              <a:spcBef>
                <a:spcPct val="0"/>
              </a:spcBef>
              <a:defRPr/>
            </a:pPr>
            <a:r>
              <a:rPr lang="en-US" sz="2000" spc="-100" dirty="0" smtClean="0">
                <a:solidFill>
                  <a:schemeClr val="tx1">
                    <a:tint val="75000"/>
                  </a:schemeClr>
                </a:solidFill>
                <a:latin typeface="+mj-lt"/>
                <a:ea typeface="+mj-ea"/>
                <a:cs typeface="+mj-cs"/>
              </a:rPr>
              <a:t>	7.6.2 Shell mold casting</a:t>
            </a:r>
          </a:p>
          <a:p>
            <a:pPr marL="0" lvl="1">
              <a:spcBef>
                <a:spcPct val="0"/>
              </a:spcBef>
              <a:defRPr/>
            </a:pPr>
            <a:r>
              <a:rPr lang="en-US" sz="2000" spc="-100" dirty="0" smtClean="0">
                <a:solidFill>
                  <a:schemeClr val="tx1">
                    <a:tint val="75000"/>
                  </a:schemeClr>
                </a:solidFill>
                <a:latin typeface="+mj-lt"/>
                <a:ea typeface="+mj-ea"/>
                <a:cs typeface="+mj-cs"/>
              </a:rPr>
              <a:t>	7.6.3 Investment casting</a:t>
            </a:r>
          </a:p>
          <a:p>
            <a:pPr marL="0" lvl="1">
              <a:spcBef>
                <a:spcPct val="0"/>
              </a:spcBef>
              <a:defRPr/>
            </a:pPr>
            <a:r>
              <a:rPr lang="en-US" sz="2000" spc="-100" dirty="0" smtClean="0">
                <a:solidFill>
                  <a:schemeClr val="tx1">
                    <a:tint val="75000"/>
                  </a:schemeClr>
                </a:solidFill>
                <a:latin typeface="+mj-lt"/>
                <a:ea typeface="+mj-ea"/>
                <a:cs typeface="+mj-cs"/>
              </a:rPr>
              <a:t>	7.6.4 Permanent  mold casting </a:t>
            </a:r>
          </a:p>
        </p:txBody>
      </p:sp>
      <p:sp>
        <p:nvSpPr>
          <p:cNvPr id="73729" name="Rectangle 1"/>
          <p:cNvSpPr>
            <a:spLocks noChangeArrowheads="1"/>
          </p:cNvSpPr>
          <p:nvPr/>
        </p:nvSpPr>
        <p:spPr bwMode="auto">
          <a:xfrm>
            <a:off x="214282" y="1500174"/>
            <a:ext cx="2808461" cy="135421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Char char="•"/>
              <a:tabLst>
                <a:tab pos="539750" algn="r"/>
                <a:tab pos="2636838" algn="ctr"/>
                <a:tab pos="5273675" algn="r"/>
              </a:tabLst>
            </a:pPr>
            <a:r>
              <a:rPr kumimoji="0" lang="en-US" altLang="ko-KR" b="1" i="0" u="none" strike="noStrike" cap="none" normalizeH="0" baseline="0" dirty="0" smtClean="0">
                <a:ln>
                  <a:noFill/>
                </a:ln>
                <a:solidFill>
                  <a:schemeClr val="tx1"/>
                </a:solidFill>
                <a:effectLst/>
                <a:latin typeface="Times New Roman" pitchFamily="18" charset="0"/>
                <a:ea typeface="Batang"/>
                <a:cs typeface="Times New Roman" pitchFamily="18" charset="0"/>
              </a:rPr>
              <a:t>Gravity mold casting.</a:t>
            </a:r>
          </a:p>
          <a:p>
            <a:pPr algn="justLow" fontAlgn="base">
              <a:spcBef>
                <a:spcPct val="0"/>
              </a:spcBef>
              <a:spcAft>
                <a:spcPct val="0"/>
              </a:spcAft>
              <a:buFontTx/>
              <a:buChar char="•"/>
              <a:tabLst>
                <a:tab pos="539750" algn="r"/>
                <a:tab pos="2636838" algn="ctr"/>
                <a:tab pos="5273675" algn="r"/>
              </a:tabLst>
            </a:pPr>
            <a:r>
              <a:rPr lang="en-US" altLang="ko-KR" b="1" dirty="0" smtClean="0">
                <a:latin typeface="Times New Roman" pitchFamily="18" charset="0"/>
                <a:ea typeface="Batang"/>
                <a:cs typeface="Times New Roman" pitchFamily="18" charset="0"/>
              </a:rPr>
              <a:t>Low pressure casting.</a:t>
            </a:r>
          </a:p>
          <a:p>
            <a:pPr algn="justLow" fontAlgn="base">
              <a:spcBef>
                <a:spcPct val="0"/>
              </a:spcBef>
              <a:spcAft>
                <a:spcPct val="0"/>
              </a:spcAft>
              <a:buFontTx/>
              <a:buChar char="•"/>
              <a:tabLst>
                <a:tab pos="539750" algn="r"/>
                <a:tab pos="2636838" algn="ctr"/>
                <a:tab pos="5273675" algn="r"/>
              </a:tabLst>
            </a:pPr>
            <a:r>
              <a:rPr lang="en-US" altLang="ko-KR" b="1" dirty="0" smtClean="0">
                <a:latin typeface="Times New Roman" pitchFamily="18" charset="0"/>
                <a:ea typeface="Batang"/>
                <a:cs typeface="Times New Roman" pitchFamily="18" charset="0"/>
              </a:rPr>
              <a:t>High pressure die casting.</a:t>
            </a:r>
          </a:p>
          <a:p>
            <a:pPr marL="0" marR="0" lvl="0" indent="0" algn="justLow" defTabSz="914400" rtl="0" eaLnBrk="1" fontAlgn="base" latinLnBrk="0" hangingPunct="1">
              <a:lnSpc>
                <a:spcPct val="100000"/>
              </a:lnSpc>
              <a:spcBef>
                <a:spcPct val="0"/>
              </a:spcBef>
              <a:spcAft>
                <a:spcPct val="0"/>
              </a:spcAft>
              <a:buClrTx/>
              <a:buSzTx/>
              <a:buFontTx/>
              <a:buChar char="•"/>
              <a:tabLst>
                <a:tab pos="539750" algn="r"/>
                <a:tab pos="2636838" algn="ctr"/>
                <a:tab pos="5273675" algn="r"/>
              </a:tabLst>
            </a:pPr>
            <a:endParaRPr kumimoji="0" lang="en-US" altLang="ko-KR" sz="2800" b="0" i="0" u="none" strike="noStrike" cap="none" normalizeH="0" baseline="0" dirty="0" smtClean="0">
              <a:ln>
                <a:noFill/>
              </a:ln>
              <a:solidFill>
                <a:schemeClr val="tx1"/>
              </a:solidFill>
              <a:effectLst/>
              <a:latin typeface="Arial" pitchFamily="34" charset="0"/>
              <a:cs typeface="Arial" pitchFamily="34" charset="0"/>
            </a:endParaRPr>
          </a:p>
        </p:txBody>
      </p:sp>
      <p:sp>
        <p:nvSpPr>
          <p:cNvPr id="82945" name="Rectangle 1"/>
          <p:cNvSpPr>
            <a:spLocks noChangeArrowheads="1"/>
          </p:cNvSpPr>
          <p:nvPr/>
        </p:nvSpPr>
        <p:spPr bwMode="auto">
          <a:xfrm>
            <a:off x="285720" y="2357430"/>
            <a:ext cx="4000528" cy="40318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228600" algn="r"/>
                <a:tab pos="2636838" algn="ctr"/>
                <a:tab pos="5273675" algn="r"/>
              </a:tabLst>
            </a:pPr>
            <a:r>
              <a:rPr kumimoji="0" lang="en-US" sz="1600" b="1" i="1" u="sng" strike="noStrike" cap="none" normalizeH="0" baseline="0" dirty="0" smtClean="0">
                <a:ln>
                  <a:noFill/>
                </a:ln>
                <a:solidFill>
                  <a:schemeClr val="tx1"/>
                </a:solidFill>
                <a:effectLst/>
                <a:latin typeface="Times New Roman" pitchFamily="18" charset="0"/>
                <a:ea typeface="Batang"/>
                <a:cs typeface="Times New Roman" pitchFamily="18" charset="0"/>
              </a:rPr>
              <a:t>Die casting processes</a:t>
            </a:r>
            <a:r>
              <a:rPr kumimoji="0" lang="en-US" sz="1600" b="0" i="1" u="sng" strike="noStrike" cap="none" normalizeH="0" baseline="0" dirty="0" smtClean="0">
                <a:ln>
                  <a:noFill/>
                </a:ln>
                <a:solidFill>
                  <a:schemeClr val="tx1"/>
                </a:solidFill>
                <a:effectLst/>
                <a:latin typeface="Times New Roman" pitchFamily="18" charset="0"/>
                <a:ea typeface="Batang"/>
                <a:cs typeface="Times New Roman" pitchFamily="18" charset="0"/>
              </a:rPr>
              <a:t>: </a:t>
            </a:r>
            <a:r>
              <a:rPr kumimoji="0" lang="en-US" sz="1600" b="0" i="0" u="none" strike="noStrike" cap="none" normalizeH="0" baseline="0" dirty="0" smtClean="0">
                <a:ln>
                  <a:noFill/>
                </a:ln>
                <a:solidFill>
                  <a:schemeClr val="tx1"/>
                </a:solidFill>
                <a:effectLst/>
                <a:latin typeface="Times New Roman" pitchFamily="18" charset="0"/>
                <a:ea typeface="Batang"/>
                <a:cs typeface="Times New Roman" pitchFamily="18" charset="0"/>
              </a:rPr>
              <a:t>Two die casting processes are common in industry.</a:t>
            </a:r>
            <a:endParaRPr kumimoji="0" lang="en-US" sz="105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tabLst>
                <a:tab pos="228600" algn="r"/>
                <a:tab pos="2636838" algn="ctr"/>
                <a:tab pos="5273675" algn="r"/>
              </a:tabLst>
            </a:pPr>
            <a:r>
              <a:rPr kumimoji="0" lang="en-US" sz="1600" b="1" i="0" u="none" strike="noStrike" cap="none" normalizeH="0" baseline="0" dirty="0" smtClean="0">
                <a:ln>
                  <a:noFill/>
                </a:ln>
                <a:solidFill>
                  <a:schemeClr val="tx1"/>
                </a:solidFill>
                <a:effectLst/>
                <a:latin typeface="Times New Roman" pitchFamily="18" charset="0"/>
                <a:ea typeface="Batang"/>
                <a:cs typeface="Times New Roman" pitchFamily="18" charset="0"/>
              </a:rPr>
              <a:t> </a:t>
            </a:r>
            <a:endParaRPr kumimoji="0" lang="en-US" altLang="ko-KR" sz="1600" b="1" i="0" u="none" strike="noStrike" cap="none" normalizeH="0" baseline="0" dirty="0" smtClean="0">
              <a:ln>
                <a:noFill/>
              </a:ln>
              <a:solidFill>
                <a:schemeClr val="tx1"/>
              </a:solidFill>
              <a:effectLst/>
              <a:latin typeface="Times New Roman" pitchFamily="18" charset="0"/>
              <a:ea typeface="Batang"/>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228600" algn="r"/>
                <a:tab pos="2636838" algn="ctr"/>
                <a:tab pos="5273675" algn="r"/>
              </a:tabLst>
            </a:pPr>
            <a:r>
              <a:rPr kumimoji="0" lang="en-US" altLang="ko-KR" sz="1600" b="1" i="0" u="none" strike="noStrike" cap="none" normalizeH="0" baseline="0" dirty="0" smtClean="0">
                <a:ln>
                  <a:noFill/>
                </a:ln>
                <a:solidFill>
                  <a:schemeClr val="tx1"/>
                </a:solidFill>
                <a:effectLst/>
                <a:latin typeface="Times New Roman" pitchFamily="18" charset="0"/>
                <a:ea typeface="Batang"/>
                <a:cs typeface="Times New Roman" pitchFamily="18" charset="0"/>
              </a:rPr>
              <a:t>2-Hot chamber die casting process</a:t>
            </a:r>
            <a:r>
              <a:rPr kumimoji="0" lang="en-US" altLang="ko-KR" sz="1600" b="0" i="0" u="none" strike="noStrike" cap="none" normalizeH="0" baseline="0" dirty="0" smtClean="0">
                <a:ln>
                  <a:noFill/>
                </a:ln>
                <a:solidFill>
                  <a:schemeClr val="tx1"/>
                </a:solidFill>
                <a:effectLst/>
                <a:latin typeface="Times New Roman" pitchFamily="18" charset="0"/>
                <a:ea typeface="Batang"/>
                <a:cs typeface="Times New Roman" pitchFamily="18" charset="0"/>
              </a:rPr>
              <a:t> : Here the pressure chamber is connected to the die cavity which is immersed permanently in the molten metal. The inlet port of the pressurizing cylinder is uncovered as the plunger moves to the open (un-pressurized) position. This allows a new charge of molten metal to fill the cavity and thus can fill the cavity faster than the cold chamber process. The hot chamber process is used for metals of low melting point and high fluidity such as tin, zinc, and lead that tend not to alloy easily with steel at their melting temperatures.</a:t>
            </a:r>
            <a:r>
              <a:rPr kumimoji="0" lang="en-US" altLang="ko-KR" sz="1050" b="0" i="0" u="none" strike="noStrike" cap="none" normalizeH="0" baseline="0" dirty="0" smtClean="0">
                <a:ln>
                  <a:noFill/>
                </a:ln>
                <a:solidFill>
                  <a:schemeClr val="tx1"/>
                </a:solidFill>
                <a:effectLst/>
                <a:latin typeface="Arial" pitchFamily="34" charset="0"/>
                <a:cs typeface="Arial" pitchFamily="34" charset="0"/>
              </a:rPr>
              <a:t> </a:t>
            </a:r>
            <a:endParaRPr kumimoji="0" lang="en-US" altLang="ko-KR" sz="2400" b="0" i="0" u="none" strike="noStrike" cap="none" normalizeH="0" baseline="0" dirty="0" smtClean="0">
              <a:ln>
                <a:noFill/>
              </a:ln>
              <a:solidFill>
                <a:schemeClr val="tx1"/>
              </a:solidFill>
              <a:effectLst/>
              <a:latin typeface="Arial" pitchFamily="34" charset="0"/>
              <a:cs typeface="Arial" pitchFamily="34" charset="0"/>
            </a:endParaRPr>
          </a:p>
        </p:txBody>
      </p:sp>
      <p:grpSp>
        <p:nvGrpSpPr>
          <p:cNvPr id="91138" name="Group 2"/>
          <p:cNvGrpSpPr>
            <a:grpSpLocks/>
          </p:cNvGrpSpPr>
          <p:nvPr/>
        </p:nvGrpSpPr>
        <p:grpSpPr bwMode="auto">
          <a:xfrm>
            <a:off x="4357686" y="2285992"/>
            <a:ext cx="3771900" cy="3757721"/>
            <a:chOff x="2159" y="8976"/>
            <a:chExt cx="5940" cy="5919"/>
          </a:xfrm>
        </p:grpSpPr>
        <p:pic>
          <p:nvPicPr>
            <p:cNvPr id="91139" name="Picture 3"/>
            <p:cNvPicPr>
              <a:picLocks noChangeAspect="1" noChangeArrowheads="1"/>
            </p:cNvPicPr>
            <p:nvPr/>
          </p:nvPicPr>
          <p:blipFill>
            <a:blip r:embed="rId3" cstate="print"/>
            <a:srcRect b="18137"/>
            <a:stretch>
              <a:fillRect/>
            </a:stretch>
          </p:blipFill>
          <p:spPr bwMode="auto">
            <a:xfrm>
              <a:off x="2621" y="8976"/>
              <a:ext cx="4758" cy="4536"/>
            </a:xfrm>
            <a:prstGeom prst="rect">
              <a:avLst/>
            </a:prstGeom>
            <a:noFill/>
            <a:ln w="19050">
              <a:solidFill>
                <a:srgbClr val="000000"/>
              </a:solidFill>
              <a:miter lim="800000"/>
              <a:headEnd/>
              <a:tailEnd/>
            </a:ln>
          </p:spPr>
        </p:pic>
        <p:sp>
          <p:nvSpPr>
            <p:cNvPr id="91140" name="Text Box 4"/>
            <p:cNvSpPr txBox="1">
              <a:spLocks noChangeArrowheads="1"/>
            </p:cNvSpPr>
            <p:nvPr/>
          </p:nvSpPr>
          <p:spPr bwMode="auto">
            <a:xfrm>
              <a:off x="2159" y="13815"/>
              <a:ext cx="5940" cy="1080"/>
            </a:xfrm>
            <a:prstGeom prst="rect">
              <a:avLst/>
            </a:prstGeom>
            <a:solidFill>
              <a:srgbClr val="FFFFFF"/>
            </a:solid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600" b="1" i="0" u="none" strike="noStrike" cap="none" normalizeH="0" baseline="0" dirty="0" smtClean="0">
                  <a:ln>
                    <a:noFill/>
                  </a:ln>
                  <a:solidFill>
                    <a:schemeClr val="tx1"/>
                  </a:solidFill>
                  <a:effectLst/>
                  <a:latin typeface="Calibri" pitchFamily="34" charset="0"/>
                  <a:ea typeface="Arial" pitchFamily="34" charset="0"/>
                  <a:cs typeface="Arial" pitchFamily="34" charset="0"/>
                </a:rPr>
                <a:t>Fig. 7.9 Die casting process: hot chamber die, air activated; plunger activated;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gr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39</a:t>
            </a:fld>
            <a:endParaRPr lang="en-US"/>
          </a:p>
        </p:txBody>
      </p:sp>
      <p:sp>
        <p:nvSpPr>
          <p:cNvPr id="6" name="Rectangle 2"/>
          <p:cNvSpPr txBox="1">
            <a:spLocks noChangeArrowheads="1"/>
          </p:cNvSpPr>
          <p:nvPr/>
        </p:nvSpPr>
        <p:spPr>
          <a:xfrm>
            <a:off x="142844" y="1357298"/>
            <a:ext cx="8286808" cy="571504"/>
          </a:xfrm>
          <a:prstGeom prst="rect">
            <a:avLst/>
          </a:prstGeom>
        </p:spPr>
        <p:txBody>
          <a:bodyPr vert="horz" lIns="91440" tIns="45720" rIns="91440" bIns="45720" rtlCol="0" anchor="b">
            <a:noAutofit/>
          </a:bodyPr>
          <a:lstStyle/>
          <a:p>
            <a:pPr lvl="0">
              <a:spcBef>
                <a:spcPct val="0"/>
              </a:spcBef>
              <a:defRPr/>
            </a:pPr>
            <a:r>
              <a:rPr lang="en-US" sz="2000" spc="-100" dirty="0" smtClean="0">
                <a:solidFill>
                  <a:schemeClr val="tx1">
                    <a:tint val="75000"/>
                  </a:schemeClr>
                </a:solidFill>
                <a:latin typeface="+mj-lt"/>
                <a:ea typeface="+mj-ea"/>
                <a:cs typeface="+mj-cs"/>
              </a:rPr>
              <a:t> 7.6 Casting processes [7.2].</a:t>
            </a:r>
          </a:p>
          <a:p>
            <a:pPr marL="0" lvl="1">
              <a:spcBef>
                <a:spcPct val="0"/>
              </a:spcBef>
              <a:defRPr/>
            </a:pPr>
            <a:r>
              <a:rPr lang="en-US" sz="2000" spc="-100" dirty="0" smtClean="0">
                <a:solidFill>
                  <a:schemeClr val="tx1">
                    <a:tint val="75000"/>
                  </a:schemeClr>
                </a:solidFill>
                <a:latin typeface="+mj-lt"/>
                <a:ea typeface="+mj-ea"/>
                <a:cs typeface="+mj-cs"/>
              </a:rPr>
              <a:t>	7.6.1 Sand casting process</a:t>
            </a:r>
          </a:p>
          <a:p>
            <a:pPr marL="0" lvl="1">
              <a:spcBef>
                <a:spcPct val="0"/>
              </a:spcBef>
              <a:defRPr/>
            </a:pPr>
            <a:r>
              <a:rPr lang="en-US" sz="2000" spc="-100" dirty="0" smtClean="0">
                <a:solidFill>
                  <a:schemeClr val="tx1">
                    <a:tint val="75000"/>
                  </a:schemeClr>
                </a:solidFill>
                <a:latin typeface="+mj-lt"/>
                <a:ea typeface="+mj-ea"/>
                <a:cs typeface="+mj-cs"/>
              </a:rPr>
              <a:t>	7.6.2 Shell mold casting</a:t>
            </a:r>
          </a:p>
          <a:p>
            <a:pPr marL="0" lvl="1">
              <a:spcBef>
                <a:spcPct val="0"/>
              </a:spcBef>
              <a:defRPr/>
            </a:pPr>
            <a:r>
              <a:rPr lang="en-US" sz="2000" spc="-100" dirty="0" smtClean="0">
                <a:solidFill>
                  <a:schemeClr val="tx1">
                    <a:tint val="75000"/>
                  </a:schemeClr>
                </a:solidFill>
                <a:latin typeface="+mj-lt"/>
                <a:ea typeface="+mj-ea"/>
                <a:cs typeface="+mj-cs"/>
              </a:rPr>
              <a:t>	7.6.3 Investment casting</a:t>
            </a:r>
          </a:p>
          <a:p>
            <a:pPr marL="0" lvl="1">
              <a:spcBef>
                <a:spcPct val="0"/>
              </a:spcBef>
              <a:defRPr/>
            </a:pPr>
            <a:r>
              <a:rPr lang="en-US" sz="2000" spc="-100" dirty="0" smtClean="0">
                <a:solidFill>
                  <a:schemeClr val="tx1">
                    <a:tint val="75000"/>
                  </a:schemeClr>
                </a:solidFill>
                <a:latin typeface="+mj-lt"/>
                <a:ea typeface="+mj-ea"/>
                <a:cs typeface="+mj-cs"/>
              </a:rPr>
              <a:t>	7.6.4 Permanent  mold casting</a:t>
            </a:r>
          </a:p>
          <a:p>
            <a:pPr marL="0" lvl="1">
              <a:spcBef>
                <a:spcPct val="0"/>
              </a:spcBef>
              <a:defRPr/>
            </a:pPr>
            <a:r>
              <a:rPr lang="en-US" sz="2000" b="1" spc="-100" dirty="0" smtClean="0">
                <a:solidFill>
                  <a:schemeClr val="tx1">
                    <a:tint val="75000"/>
                  </a:schemeClr>
                </a:solidFill>
                <a:latin typeface="+mj-lt"/>
                <a:ea typeface="+mj-ea"/>
                <a:cs typeface="+mj-cs"/>
              </a:rPr>
              <a:t>	</a:t>
            </a:r>
            <a:r>
              <a:rPr lang="en-US" sz="2000" spc="-100" dirty="0" smtClean="0">
                <a:solidFill>
                  <a:schemeClr val="tx1">
                    <a:tint val="75000"/>
                  </a:schemeClr>
                </a:solidFill>
                <a:latin typeface="+mj-lt"/>
                <a:ea typeface="+mj-ea"/>
                <a:cs typeface="+mj-cs"/>
              </a:rPr>
              <a:t>7.6.5 Centrifugal casting </a:t>
            </a:r>
          </a:p>
        </p:txBody>
      </p:sp>
      <p:sp>
        <p:nvSpPr>
          <p:cNvPr id="93185" name="Rectangle 1"/>
          <p:cNvSpPr>
            <a:spLocks noChangeArrowheads="1"/>
          </p:cNvSpPr>
          <p:nvPr/>
        </p:nvSpPr>
        <p:spPr bwMode="auto">
          <a:xfrm>
            <a:off x="285720" y="2071679"/>
            <a:ext cx="7715304"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r>
              <a:rPr kumimoji="0" lang="en-US" sz="1600" b="1" i="1" u="sng" strike="noStrike" cap="none" normalizeH="0" baseline="0" dirty="0" smtClean="0">
                <a:ln>
                  <a:noFill/>
                </a:ln>
                <a:solidFill>
                  <a:schemeClr val="tx1"/>
                </a:solidFill>
                <a:effectLst/>
                <a:latin typeface="Times New Roman" pitchFamily="18" charset="0"/>
                <a:ea typeface="Batang"/>
                <a:cs typeface="Times New Roman" pitchFamily="18" charset="0"/>
              </a:rPr>
              <a:t>Definition :</a:t>
            </a:r>
            <a:r>
              <a:rPr kumimoji="0" lang="en-US" sz="1600" b="1" i="0" u="none" strike="noStrike" cap="none" normalizeH="0" baseline="0" dirty="0" smtClean="0">
                <a:ln>
                  <a:noFill/>
                </a:ln>
                <a:solidFill>
                  <a:schemeClr val="tx1"/>
                </a:solidFill>
                <a:effectLst/>
                <a:latin typeface="Times New Roman" pitchFamily="18" charset="0"/>
                <a:ea typeface="Batang"/>
                <a:cs typeface="Times New Roman" pitchFamily="18" charset="0"/>
              </a:rPr>
              <a:t> </a:t>
            </a:r>
          </a:p>
          <a:p>
            <a:pPr marL="0" marR="0" lvl="0" indent="0" algn="justLow" defTabSz="914400" rtl="0" eaLnBrk="1" fontAlgn="base" latinLnBrk="0" hangingPunct="1">
              <a:lnSpc>
                <a:spcPct val="100000"/>
              </a:lnSpc>
              <a:spcBef>
                <a:spcPct val="0"/>
              </a:spcBef>
              <a:spcAft>
                <a:spcPct val="0"/>
              </a:spcAft>
              <a:buClrTx/>
              <a:buSzTx/>
              <a:buFont typeface="Wingdings" pitchFamily="2" charset="2"/>
              <a:buChar char="Ø"/>
              <a:tabLst>
                <a:tab pos="457200" algn="r"/>
                <a:tab pos="2636838" algn="ctr"/>
                <a:tab pos="5273675" algn="r"/>
              </a:tabLst>
            </a:pPr>
            <a:r>
              <a:rPr kumimoji="0" lang="en-US" sz="1600" b="0" i="0" u="none" strike="noStrike" cap="none" normalizeH="0" baseline="0" dirty="0" smtClean="0">
                <a:ln>
                  <a:noFill/>
                </a:ln>
                <a:solidFill>
                  <a:schemeClr val="tx1"/>
                </a:solidFill>
                <a:effectLst/>
                <a:latin typeface="Times New Roman" pitchFamily="18" charset="0"/>
                <a:ea typeface="Batang"/>
                <a:cs typeface="Times New Roman" pitchFamily="18" charset="0"/>
              </a:rPr>
              <a:t>In centrifugal casting, the molten metal is forced to mold cavity by centrifugal forces. </a:t>
            </a:r>
          </a:p>
          <a:p>
            <a:pPr marL="0" marR="0" lvl="0" indent="0" algn="justLow" defTabSz="914400" rtl="0" eaLnBrk="1" fontAlgn="base" latinLnBrk="0" hangingPunct="1">
              <a:lnSpc>
                <a:spcPct val="100000"/>
              </a:lnSpc>
              <a:spcBef>
                <a:spcPct val="0"/>
              </a:spcBef>
              <a:spcAft>
                <a:spcPct val="0"/>
              </a:spcAft>
              <a:buClrTx/>
              <a:buSzTx/>
              <a:buFont typeface="Wingdings" pitchFamily="2" charset="2"/>
              <a:buChar char="Ø"/>
              <a:tabLst>
                <a:tab pos="457200" algn="r"/>
                <a:tab pos="2636838" algn="ctr"/>
                <a:tab pos="5273675" algn="r"/>
              </a:tabLst>
            </a:pPr>
            <a:r>
              <a:rPr kumimoji="0" lang="en-US" sz="1600" b="0" i="0" u="none" strike="noStrike" cap="none" normalizeH="0" baseline="0" dirty="0" smtClean="0">
                <a:ln>
                  <a:noFill/>
                </a:ln>
                <a:solidFill>
                  <a:schemeClr val="tx1"/>
                </a:solidFill>
                <a:effectLst/>
                <a:latin typeface="Times New Roman" pitchFamily="18" charset="0"/>
                <a:ea typeface="Batang"/>
                <a:cs typeface="Times New Roman" pitchFamily="18" charset="0"/>
              </a:rPr>
              <a:t>Where permanent or non-permanent mold is forced to rotate during metal solidification,  </a:t>
            </a:r>
          </a:p>
          <a:p>
            <a:pPr marL="0" marR="0" lvl="0" indent="0" algn="justLow" defTabSz="914400" rtl="0" eaLnBrk="1" fontAlgn="base" latinLnBrk="0" hangingPunct="1">
              <a:lnSpc>
                <a:spcPct val="100000"/>
              </a:lnSpc>
              <a:spcBef>
                <a:spcPct val="0"/>
              </a:spcBef>
              <a:spcAft>
                <a:spcPct val="0"/>
              </a:spcAft>
              <a:buClrTx/>
              <a:buSzTx/>
              <a:buFont typeface="Wingdings" pitchFamily="2" charset="2"/>
              <a:buChar char="Ø"/>
              <a:tabLst>
                <a:tab pos="457200" algn="r"/>
                <a:tab pos="2636838" algn="ctr"/>
                <a:tab pos="5273675" algn="r"/>
              </a:tabLst>
            </a:pPr>
            <a:r>
              <a:rPr kumimoji="0" lang="en-US" sz="1600" b="0" i="0" u="none" strike="noStrike" cap="none" normalizeH="0" baseline="0" dirty="0" smtClean="0">
                <a:ln>
                  <a:noFill/>
                </a:ln>
                <a:solidFill>
                  <a:schemeClr val="tx1"/>
                </a:solidFill>
                <a:effectLst/>
                <a:latin typeface="Times New Roman" pitchFamily="18" charset="0"/>
                <a:ea typeface="Batang"/>
                <a:cs typeface="Times New Roman" pitchFamily="18" charset="0"/>
              </a:rPr>
              <a:t>An example for this process is pipe casting. The process is nearly limited for symmetrical components.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grpSp>
        <p:nvGrpSpPr>
          <p:cNvPr id="93186" name="Group 2"/>
          <p:cNvGrpSpPr>
            <a:grpSpLocks/>
          </p:cNvGrpSpPr>
          <p:nvPr/>
        </p:nvGrpSpPr>
        <p:grpSpPr bwMode="auto">
          <a:xfrm>
            <a:off x="571472" y="3643314"/>
            <a:ext cx="5143536" cy="2119313"/>
            <a:chOff x="1259" y="3141"/>
            <a:chExt cx="8102" cy="3339"/>
          </a:xfrm>
        </p:grpSpPr>
        <p:pic>
          <p:nvPicPr>
            <p:cNvPr id="93187" name="Picture 3"/>
            <p:cNvPicPr>
              <a:picLocks noChangeAspect="1" noChangeArrowheads="1"/>
            </p:cNvPicPr>
            <p:nvPr/>
          </p:nvPicPr>
          <p:blipFill>
            <a:blip r:embed="rId3"/>
            <a:srcRect/>
            <a:stretch>
              <a:fillRect/>
            </a:stretch>
          </p:blipFill>
          <p:spPr bwMode="auto">
            <a:xfrm>
              <a:off x="1264" y="3141"/>
              <a:ext cx="8097" cy="2755"/>
            </a:xfrm>
            <a:prstGeom prst="rect">
              <a:avLst/>
            </a:prstGeom>
            <a:noFill/>
            <a:ln w="19050">
              <a:solidFill>
                <a:srgbClr val="000000"/>
              </a:solidFill>
              <a:miter lim="800000"/>
              <a:headEnd/>
              <a:tailEnd/>
            </a:ln>
          </p:spPr>
        </p:pic>
        <p:sp>
          <p:nvSpPr>
            <p:cNvPr id="93188" name="Text Box 4"/>
            <p:cNvSpPr txBox="1">
              <a:spLocks noChangeArrowheads="1"/>
            </p:cNvSpPr>
            <p:nvPr/>
          </p:nvSpPr>
          <p:spPr bwMode="auto">
            <a:xfrm>
              <a:off x="1259" y="5940"/>
              <a:ext cx="8100" cy="540"/>
            </a:xfrm>
            <a:prstGeom prst="rect">
              <a:avLst/>
            </a:prstGeom>
            <a:solidFill>
              <a:srgbClr val="FFFFFF"/>
            </a:solid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i="0" u="none" strike="noStrike" cap="none" normalizeH="0" baseline="0" dirty="0" smtClean="0">
                  <a:ln>
                    <a:noFill/>
                  </a:ln>
                  <a:solidFill>
                    <a:schemeClr val="tx1"/>
                  </a:solidFill>
                  <a:effectLst/>
                  <a:latin typeface="Calibri" pitchFamily="34" charset="0"/>
                  <a:ea typeface="Arial" pitchFamily="34" charset="0"/>
                  <a:cs typeface="Arial" pitchFamily="34" charset="0"/>
                </a:rPr>
                <a:t>Fig. 7.10  Centrifugal casting process</a:t>
              </a:r>
              <a:r>
                <a:rPr kumimoji="0" lang="en-US" i="0" u="none" strike="noStrike" cap="none" normalizeH="0" dirty="0" smtClean="0">
                  <a:ln>
                    <a:noFill/>
                  </a:ln>
                  <a:solidFill>
                    <a:schemeClr val="tx1"/>
                  </a:solidFill>
                  <a:effectLst/>
                  <a:latin typeface="Calibri" pitchFamily="34" charset="0"/>
                  <a:ea typeface="Arial" pitchFamily="34" charset="0"/>
                  <a:cs typeface="Arial" pitchFamily="34" charset="0"/>
                </a:rPr>
                <a:t> (Vertical and horizontal rotating axis</a:t>
              </a:r>
              <a:endParaRPr kumimoji="0" lang="en-US" sz="3200" i="0" u="none" strike="noStrike" cap="none" normalizeH="0" baseline="0" dirty="0" smtClean="0">
                <a:ln>
                  <a:noFill/>
                </a:ln>
                <a:solidFill>
                  <a:schemeClr val="tx1"/>
                </a:solidFill>
                <a:effectLst/>
                <a:latin typeface="Arial" pitchFamily="34" charset="0"/>
                <a:cs typeface="Arial" pitchFamily="34" charset="0"/>
              </a:endParaRPr>
            </a:p>
          </p:txBody>
        </p:sp>
      </p:gr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4</a:t>
            </a:fld>
            <a:endParaRPr lang="en-US"/>
          </a:p>
        </p:txBody>
      </p:sp>
      <p:sp>
        <p:nvSpPr>
          <p:cNvPr id="6" name="Rectangle 2"/>
          <p:cNvSpPr txBox="1">
            <a:spLocks noChangeArrowheads="1"/>
          </p:cNvSpPr>
          <p:nvPr/>
        </p:nvSpPr>
        <p:spPr>
          <a:xfrm>
            <a:off x="214282" y="571480"/>
            <a:ext cx="7772400" cy="571504"/>
          </a:xfrm>
          <a:prstGeom prst="rect">
            <a:avLst/>
          </a:prstGeom>
        </p:spPr>
        <p:txBody>
          <a:bodyPr vert="horz" lIns="91440" tIns="45720" rIns="91440" bIns="45720" rtlCol="0" anchor="b">
            <a:no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lang="en-US" sz="2000" spc="-100" dirty="0" smtClean="0">
                <a:solidFill>
                  <a:schemeClr val="tx1">
                    <a:tint val="75000"/>
                  </a:schemeClr>
                </a:solidFill>
                <a:latin typeface="+mj-lt"/>
                <a:ea typeface="+mj-ea"/>
                <a:cs typeface="+mj-cs"/>
              </a:rPr>
              <a:t>7.1 Introduction</a:t>
            </a:r>
          </a:p>
          <a:p>
            <a:pPr>
              <a:spcBef>
                <a:spcPct val="0"/>
              </a:spcBef>
              <a:defRPr/>
            </a:pPr>
            <a:r>
              <a:rPr lang="en-US" sz="2000" spc="-100" dirty="0" smtClean="0">
                <a:solidFill>
                  <a:schemeClr val="tx1">
                    <a:tint val="75000"/>
                  </a:schemeClr>
                </a:solidFill>
                <a:latin typeface="+mj-lt"/>
                <a:ea typeface="+mj-ea"/>
                <a:cs typeface="+mj-cs"/>
              </a:rPr>
              <a:t>7.2 Classification of major casting processes</a:t>
            </a:r>
          </a:p>
          <a:p>
            <a:pPr>
              <a:spcBef>
                <a:spcPct val="0"/>
              </a:spcBef>
              <a:defRPr/>
            </a:pPr>
            <a:endParaRPr lang="en-US" sz="2000" spc="-100" dirty="0" smtClean="0">
              <a:solidFill>
                <a:schemeClr val="tx1">
                  <a:tint val="75000"/>
                </a:schemeClr>
              </a:solidFill>
              <a:latin typeface="+mj-lt"/>
              <a:ea typeface="+mj-ea"/>
              <a:cs typeface="+mj-cs"/>
            </a:endParaRPr>
          </a:p>
        </p:txBody>
      </p:sp>
      <p:sp>
        <p:nvSpPr>
          <p:cNvPr id="10" name="Rectangle 9"/>
          <p:cNvSpPr/>
          <p:nvPr/>
        </p:nvSpPr>
        <p:spPr>
          <a:xfrm>
            <a:off x="357158" y="785794"/>
            <a:ext cx="8001056" cy="2308324"/>
          </a:xfrm>
          <a:prstGeom prst="rect">
            <a:avLst/>
          </a:prstGeom>
        </p:spPr>
        <p:txBody>
          <a:bodyPr wrap="square">
            <a:spAutoFit/>
          </a:bodyPr>
          <a:lstStyle/>
          <a:p>
            <a:r>
              <a:rPr lang="en-US" dirty="0" smtClean="0"/>
              <a:t>Major casting processes are grouped into:</a:t>
            </a:r>
          </a:p>
          <a:p>
            <a:pPr lvl="1">
              <a:buFont typeface="Wingdings" pitchFamily="2" charset="2"/>
              <a:buChar char="Ø"/>
            </a:pPr>
            <a:r>
              <a:rPr lang="en-US" dirty="0" smtClean="0"/>
              <a:t>Sand casting group,</a:t>
            </a:r>
          </a:p>
          <a:p>
            <a:pPr lvl="1">
              <a:buFont typeface="Wingdings" pitchFamily="2" charset="2"/>
              <a:buChar char="Ø"/>
            </a:pPr>
            <a:r>
              <a:rPr lang="en-US" dirty="0" smtClean="0"/>
              <a:t>Permanent metallic mold casting group,</a:t>
            </a:r>
          </a:p>
          <a:p>
            <a:pPr lvl="1">
              <a:buFont typeface="Wingdings" pitchFamily="2" charset="2"/>
              <a:buChar char="Ø"/>
            </a:pPr>
            <a:r>
              <a:rPr lang="en-US" dirty="0" smtClean="0"/>
              <a:t>Precision casting group,</a:t>
            </a:r>
          </a:p>
          <a:p>
            <a:pPr lvl="1">
              <a:buFont typeface="Wingdings" pitchFamily="2" charset="2"/>
              <a:buChar char="Ø"/>
            </a:pPr>
            <a:r>
              <a:rPr lang="en-US" dirty="0" smtClean="0"/>
              <a:t>Centrifugal casting group. </a:t>
            </a:r>
          </a:p>
          <a:p>
            <a:r>
              <a:rPr lang="en-US" dirty="0" smtClean="0"/>
              <a:t> </a:t>
            </a:r>
          </a:p>
          <a:p>
            <a:endParaRPr lang="en-US" dirty="0" smtClean="0"/>
          </a:p>
          <a:p>
            <a:endParaRPr lang="en-US" dirty="0"/>
          </a:p>
        </p:txBody>
      </p:sp>
      <p:pic>
        <p:nvPicPr>
          <p:cNvPr id="2052" name="Picture 4"/>
          <p:cNvPicPr>
            <a:picLocks noChangeAspect="1" noChangeArrowheads="1"/>
          </p:cNvPicPr>
          <p:nvPr/>
        </p:nvPicPr>
        <p:blipFill>
          <a:blip r:embed="rId3">
            <a:lum bright="-10000" contrast="20000"/>
          </a:blip>
          <a:srcRect/>
          <a:stretch>
            <a:fillRect/>
          </a:stretch>
        </p:blipFill>
        <p:spPr bwMode="auto">
          <a:xfrm rot="5400000">
            <a:off x="2101697" y="672976"/>
            <a:ext cx="4440508" cy="7643834"/>
          </a:xfrm>
          <a:prstGeom prst="rect">
            <a:avLst/>
          </a:prstGeom>
          <a:noFill/>
          <a:ln w="25400">
            <a:solidFill>
              <a:srgbClr val="C00000"/>
            </a:solidFill>
            <a:miter lim="800000"/>
            <a:headEnd/>
            <a:tailEnd/>
          </a:ln>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40</a:t>
            </a:fld>
            <a:endParaRPr lang="en-US"/>
          </a:p>
        </p:txBody>
      </p:sp>
      <p:sp>
        <p:nvSpPr>
          <p:cNvPr id="98305" name="Rectangle 1"/>
          <p:cNvSpPr>
            <a:spLocks noChangeArrowheads="1"/>
          </p:cNvSpPr>
          <p:nvPr/>
        </p:nvSpPr>
        <p:spPr bwMode="auto">
          <a:xfrm>
            <a:off x="500034" y="71414"/>
            <a:ext cx="2659574"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tabLst>
                <a:tab pos="-1143000" algn="r"/>
                <a:tab pos="2636838" algn="ctr"/>
                <a:tab pos="5273675" algn="r"/>
              </a:tabLst>
            </a:pPr>
            <a:r>
              <a:rPr lang="en-US" altLang="ko-KR" sz="2000" spc="-100" dirty="0" smtClean="0">
                <a:solidFill>
                  <a:schemeClr val="tx1">
                    <a:tint val="75000"/>
                  </a:schemeClr>
                </a:solidFill>
                <a:latin typeface="+mj-lt"/>
                <a:ea typeface="+mj-ea"/>
                <a:cs typeface="+mj-cs"/>
              </a:rPr>
              <a:t>7.8 Pouring system in mold</a:t>
            </a:r>
          </a:p>
        </p:txBody>
      </p:sp>
      <p:pic>
        <p:nvPicPr>
          <p:cNvPr id="12" name="Picture 10"/>
          <p:cNvPicPr>
            <a:picLocks noChangeAspect="1" noChangeArrowheads="1"/>
          </p:cNvPicPr>
          <p:nvPr/>
        </p:nvPicPr>
        <p:blipFill>
          <a:blip r:embed="rId3"/>
          <a:srcRect r="63328" b="8826"/>
          <a:stretch>
            <a:fillRect/>
          </a:stretch>
        </p:blipFill>
        <p:spPr bwMode="auto">
          <a:xfrm>
            <a:off x="6429388" y="142852"/>
            <a:ext cx="1785950" cy="1867130"/>
          </a:xfrm>
          <a:prstGeom prst="rect">
            <a:avLst/>
          </a:prstGeom>
          <a:noFill/>
          <a:ln w="9525">
            <a:noFill/>
            <a:miter lim="800000"/>
            <a:headEnd/>
            <a:tailEnd/>
          </a:ln>
        </p:spPr>
      </p:pic>
      <p:grpSp>
        <p:nvGrpSpPr>
          <p:cNvPr id="14" name="Group 13"/>
          <p:cNvGrpSpPr/>
          <p:nvPr/>
        </p:nvGrpSpPr>
        <p:grpSpPr>
          <a:xfrm>
            <a:off x="285720" y="428604"/>
            <a:ext cx="8072494" cy="5961829"/>
            <a:chOff x="357158" y="714356"/>
            <a:chExt cx="7852335" cy="5961829"/>
          </a:xfrm>
        </p:grpSpPr>
        <p:sp>
          <p:nvSpPr>
            <p:cNvPr id="11" name="Rectangle 10"/>
            <p:cNvSpPr/>
            <p:nvPr/>
          </p:nvSpPr>
          <p:spPr>
            <a:xfrm>
              <a:off x="428596" y="714356"/>
              <a:ext cx="5786478" cy="2031325"/>
            </a:xfrm>
            <a:prstGeom prst="rect">
              <a:avLst/>
            </a:prstGeom>
          </p:spPr>
          <p:txBody>
            <a:bodyPr wrap="square">
              <a:spAutoFit/>
            </a:bodyPr>
            <a:lstStyle/>
            <a:p>
              <a:pPr>
                <a:buFont typeface="Wingdings" pitchFamily="2" charset="2"/>
                <a:buChar char="Ø"/>
              </a:pPr>
              <a:r>
                <a:rPr lang="en-US" dirty="0" smtClean="0"/>
                <a:t>One important factor that effect obtaining castings without defects, pouring system in mold design either in permanent or non-permanent mold. Pouring molten metal in mold cavity achieved either at high pressure (2-15 </a:t>
              </a:r>
              <a:r>
                <a:rPr lang="en-US" dirty="0" err="1" smtClean="0"/>
                <a:t>Mpa</a:t>
              </a:r>
              <a:r>
                <a:rPr lang="en-US" dirty="0" smtClean="0"/>
                <a:t>), low pressure (0.12 to 0.3 </a:t>
              </a:r>
              <a:r>
                <a:rPr lang="en-US" dirty="0" err="1" smtClean="0"/>
                <a:t>Mpa</a:t>
              </a:r>
              <a:r>
                <a:rPr lang="en-US" dirty="0" smtClean="0"/>
                <a:t>), or  without pressure (gravity) technique. </a:t>
              </a:r>
            </a:p>
            <a:p>
              <a:endParaRPr lang="en-US" dirty="0"/>
            </a:p>
          </p:txBody>
        </p:sp>
        <p:sp>
          <p:nvSpPr>
            <p:cNvPr id="13" name="Rectangle 12"/>
            <p:cNvSpPr/>
            <p:nvPr/>
          </p:nvSpPr>
          <p:spPr>
            <a:xfrm>
              <a:off x="357158" y="2428868"/>
              <a:ext cx="7852335" cy="4247317"/>
            </a:xfrm>
            <a:prstGeom prst="rect">
              <a:avLst/>
            </a:prstGeom>
          </p:spPr>
          <p:txBody>
            <a:bodyPr wrap="square">
              <a:spAutoFit/>
            </a:bodyPr>
            <a:lstStyle/>
            <a:p>
              <a:pPr>
                <a:buFont typeface="Wingdings" pitchFamily="2" charset="2"/>
                <a:buChar char="Ø"/>
              </a:pPr>
              <a:r>
                <a:rPr lang="en-US" dirty="0" smtClean="0"/>
                <a:t>For higher quality and thinner sections, high pressure pouring technique is recommended. </a:t>
              </a:r>
            </a:p>
            <a:p>
              <a:pPr>
                <a:buFont typeface="Wingdings" pitchFamily="2" charset="2"/>
                <a:buChar char="Ø"/>
              </a:pPr>
              <a:r>
                <a:rPr lang="en-US" dirty="0" smtClean="0"/>
                <a:t>The molten metal is poured initially in pouring basin (common for large mold to prevent slag getting in) through the </a:t>
              </a:r>
              <a:r>
                <a:rPr lang="en-US" dirty="0" err="1" smtClean="0"/>
                <a:t>sprue</a:t>
              </a:r>
              <a:r>
                <a:rPr lang="en-US" dirty="0" smtClean="0"/>
                <a:t> in case of gravity pouring technique.</a:t>
              </a:r>
            </a:p>
            <a:p>
              <a:pPr>
                <a:buFont typeface="Wingdings" pitchFamily="2" charset="2"/>
                <a:buChar char="Ø"/>
              </a:pPr>
              <a:r>
                <a:rPr lang="en-US" dirty="0" smtClean="0"/>
                <a:t> No pouring basin is required for high pressure pouring technique, which is replaced by an injection channel system.</a:t>
              </a:r>
            </a:p>
            <a:p>
              <a:pPr>
                <a:buFont typeface="Wingdings" pitchFamily="2" charset="2"/>
                <a:buChar char="Ø"/>
              </a:pPr>
              <a:r>
                <a:rPr lang="en-US" dirty="0" smtClean="0"/>
                <a:t>The molten metal will flow from spur to  runner, then to gating system and finally to mold cavity and  riser. </a:t>
              </a:r>
            </a:p>
            <a:p>
              <a:pPr>
                <a:buFont typeface="Wingdings" pitchFamily="2" charset="2"/>
                <a:buChar char="Ø"/>
              </a:pPr>
              <a:r>
                <a:rPr lang="en-US" dirty="0" smtClean="0"/>
                <a:t>It is worth noting that poor design of runner; gating and riser systems may result in defect castings. </a:t>
              </a:r>
            </a:p>
            <a:p>
              <a:pPr>
                <a:buFont typeface="Wingdings" pitchFamily="2" charset="2"/>
                <a:buChar char="Ø"/>
              </a:pPr>
              <a:r>
                <a:rPr lang="en-US" dirty="0" smtClean="0"/>
                <a:t>Sprue is usually tapered by 2 º at the end bottom of mold for higher flow and  reduction of  air aspiration. </a:t>
              </a:r>
            </a:p>
            <a:p>
              <a:pPr>
                <a:buFont typeface="Wingdings" pitchFamily="2" charset="2"/>
                <a:buChar char="Ø"/>
              </a:pPr>
              <a:r>
                <a:rPr lang="en-US" dirty="0" smtClean="0"/>
                <a:t>More than one gate may required in mold gating system design especially with large castings. As a general design rule, the </a:t>
              </a:r>
              <a:r>
                <a:rPr lang="en-US" dirty="0" err="1" smtClean="0"/>
                <a:t>sprue</a:t>
              </a:r>
              <a:r>
                <a:rPr lang="en-US" dirty="0" smtClean="0"/>
                <a:t> cross-sectional area should be sized 20% larger than the total cross-section areas of the gate/gates system. </a:t>
              </a:r>
              <a:endParaRPr lang="en-US" dirty="0"/>
            </a:p>
          </p:txBody>
        </p:sp>
      </p:gr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41</a:t>
            </a:fld>
            <a:endParaRPr lang="en-US"/>
          </a:p>
        </p:txBody>
      </p:sp>
      <p:sp>
        <p:nvSpPr>
          <p:cNvPr id="98305" name="Rectangle 1"/>
          <p:cNvSpPr>
            <a:spLocks noChangeArrowheads="1"/>
          </p:cNvSpPr>
          <p:nvPr/>
        </p:nvSpPr>
        <p:spPr bwMode="auto">
          <a:xfrm>
            <a:off x="500034" y="71414"/>
            <a:ext cx="3700052" cy="707886"/>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tabLst>
                <a:tab pos="-1143000" algn="r"/>
                <a:tab pos="2636838" algn="ctr"/>
                <a:tab pos="5273675" algn="r"/>
              </a:tabLst>
            </a:pPr>
            <a:r>
              <a:rPr lang="en-US" altLang="ko-KR" sz="2000" spc="-100" dirty="0" smtClean="0">
                <a:solidFill>
                  <a:schemeClr val="tx1">
                    <a:tint val="75000"/>
                  </a:schemeClr>
                </a:solidFill>
                <a:latin typeface="+mj-lt"/>
                <a:ea typeface="+mj-ea"/>
                <a:cs typeface="+mj-cs"/>
              </a:rPr>
              <a:t>7.9 Riser consideration in mold design</a:t>
            </a:r>
          </a:p>
          <a:p>
            <a:pPr algn="justLow" fontAlgn="base">
              <a:spcBef>
                <a:spcPct val="0"/>
              </a:spcBef>
              <a:spcAft>
                <a:spcPct val="0"/>
              </a:spcAft>
              <a:tabLst>
                <a:tab pos="-1143000" algn="r"/>
                <a:tab pos="2636838" algn="ctr"/>
                <a:tab pos="5273675" algn="r"/>
              </a:tabLst>
            </a:pPr>
            <a:r>
              <a:rPr lang="en-US" sz="2000" b="1" dirty="0" smtClean="0"/>
              <a:t> </a:t>
            </a:r>
            <a:endParaRPr lang="en-US" altLang="ko-KR" sz="2000" spc="-100" dirty="0" smtClean="0">
              <a:solidFill>
                <a:schemeClr val="tx1">
                  <a:tint val="75000"/>
                </a:schemeClr>
              </a:solidFill>
              <a:latin typeface="+mj-lt"/>
              <a:ea typeface="+mj-ea"/>
              <a:cs typeface="+mj-cs"/>
            </a:endParaRPr>
          </a:p>
        </p:txBody>
      </p:sp>
      <p:sp>
        <p:nvSpPr>
          <p:cNvPr id="10" name="Rectangle 9"/>
          <p:cNvSpPr/>
          <p:nvPr/>
        </p:nvSpPr>
        <p:spPr>
          <a:xfrm>
            <a:off x="357158" y="571480"/>
            <a:ext cx="7858180" cy="3139321"/>
          </a:xfrm>
          <a:prstGeom prst="rect">
            <a:avLst/>
          </a:prstGeom>
        </p:spPr>
        <p:txBody>
          <a:bodyPr wrap="square">
            <a:spAutoFit/>
          </a:bodyPr>
          <a:lstStyle/>
          <a:p>
            <a:pPr>
              <a:buFont typeface="Wingdings" pitchFamily="2" charset="2"/>
              <a:buChar char="Ø"/>
            </a:pPr>
            <a:r>
              <a:rPr lang="en-US" dirty="0" smtClean="0"/>
              <a:t>When designing mold cavity and gating system, metal shrinkage must be considered in mold cavity design. </a:t>
            </a:r>
          </a:p>
          <a:p>
            <a:pPr>
              <a:buFont typeface="Wingdings" pitchFamily="2" charset="2"/>
              <a:buChar char="Ø"/>
            </a:pPr>
            <a:r>
              <a:rPr lang="en-US" dirty="0" smtClean="0"/>
              <a:t>For example, the solidification shrinkage is between 6-7% for aluminum, while it is between 1.9 to 2.5% for cast iron, for more information on mold gating design refer to literature [7.2].</a:t>
            </a:r>
          </a:p>
          <a:p>
            <a:pPr>
              <a:buFont typeface="Wingdings" pitchFamily="2" charset="2"/>
              <a:buChar char="Ø"/>
            </a:pPr>
            <a:r>
              <a:rPr lang="en-US" dirty="0" smtClean="0"/>
              <a:t>From cooling curve of metal and alloys background, there is a single melting point when metal is poured, while there are melting ranges in case of alloys.</a:t>
            </a:r>
          </a:p>
          <a:p>
            <a:pPr>
              <a:buFont typeface="Wingdings" pitchFamily="2" charset="2"/>
              <a:buChar char="Ø"/>
            </a:pPr>
            <a:r>
              <a:rPr lang="en-US" dirty="0" smtClean="0"/>
              <a:t> Volume shrinkage is not important for both liquid and solid metals, while it becomes serious for mixed solid and molten metal (during the solidification range), which result in cracks in castings.  </a:t>
            </a:r>
          </a:p>
          <a:p>
            <a:pPr>
              <a:buFont typeface="Wingdings" pitchFamily="2" charset="2"/>
              <a:buChar char="Ø"/>
            </a:pPr>
            <a:endParaRPr lang="en-US" dirty="0"/>
          </a:p>
        </p:txBody>
      </p:sp>
      <p:pic>
        <p:nvPicPr>
          <p:cNvPr id="99357" name="Picture 29"/>
          <p:cNvPicPr>
            <a:picLocks noChangeAspect="1" noChangeArrowheads="1"/>
          </p:cNvPicPr>
          <p:nvPr/>
        </p:nvPicPr>
        <p:blipFill>
          <a:blip r:embed="rId3"/>
          <a:srcRect l="6640" t="31689" r="23047" b="45606"/>
          <a:stretch>
            <a:fillRect/>
          </a:stretch>
        </p:blipFill>
        <p:spPr bwMode="auto">
          <a:xfrm>
            <a:off x="571472" y="3571876"/>
            <a:ext cx="7358114" cy="1900846"/>
          </a:xfrm>
          <a:prstGeom prst="rect">
            <a:avLst/>
          </a:prstGeom>
          <a:noFill/>
          <a:ln w="9525">
            <a:noFill/>
            <a:miter lim="800000"/>
            <a:headEnd/>
            <a:tailEnd/>
          </a:ln>
          <a:effectLst/>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42</a:t>
            </a:fld>
            <a:endParaRPr lang="en-US"/>
          </a:p>
        </p:txBody>
      </p:sp>
      <p:sp>
        <p:nvSpPr>
          <p:cNvPr id="98305" name="Rectangle 1"/>
          <p:cNvSpPr>
            <a:spLocks noChangeArrowheads="1"/>
          </p:cNvSpPr>
          <p:nvPr/>
        </p:nvSpPr>
        <p:spPr bwMode="auto">
          <a:xfrm>
            <a:off x="500034" y="71414"/>
            <a:ext cx="3700052" cy="707886"/>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tabLst>
                <a:tab pos="-1143000" algn="r"/>
                <a:tab pos="2636838" algn="ctr"/>
                <a:tab pos="5273675" algn="r"/>
              </a:tabLst>
            </a:pPr>
            <a:r>
              <a:rPr lang="en-US" altLang="ko-KR" sz="2000" spc="-100" dirty="0" smtClean="0">
                <a:solidFill>
                  <a:schemeClr val="tx1">
                    <a:tint val="75000"/>
                  </a:schemeClr>
                </a:solidFill>
                <a:latin typeface="+mj-lt"/>
                <a:ea typeface="+mj-ea"/>
                <a:cs typeface="+mj-cs"/>
              </a:rPr>
              <a:t>7.9 Riser consideration in mold design</a:t>
            </a:r>
          </a:p>
          <a:p>
            <a:pPr algn="justLow" fontAlgn="base">
              <a:spcBef>
                <a:spcPct val="0"/>
              </a:spcBef>
              <a:spcAft>
                <a:spcPct val="0"/>
              </a:spcAft>
              <a:tabLst>
                <a:tab pos="-1143000" algn="r"/>
                <a:tab pos="2636838" algn="ctr"/>
                <a:tab pos="5273675" algn="r"/>
              </a:tabLst>
            </a:pPr>
            <a:r>
              <a:rPr lang="en-US" sz="2000" b="1" dirty="0" smtClean="0"/>
              <a:t> </a:t>
            </a:r>
            <a:endParaRPr lang="en-US" altLang="ko-KR" sz="2000" spc="-100" dirty="0" smtClean="0">
              <a:solidFill>
                <a:schemeClr val="tx1">
                  <a:tint val="75000"/>
                </a:schemeClr>
              </a:solidFill>
              <a:latin typeface="+mj-lt"/>
              <a:ea typeface="+mj-ea"/>
              <a:cs typeface="+mj-cs"/>
            </a:endParaRPr>
          </a:p>
        </p:txBody>
      </p:sp>
      <p:sp>
        <p:nvSpPr>
          <p:cNvPr id="11" name="Rectangle 10"/>
          <p:cNvSpPr/>
          <p:nvPr/>
        </p:nvSpPr>
        <p:spPr>
          <a:xfrm>
            <a:off x="571472" y="571481"/>
            <a:ext cx="7786742" cy="1754326"/>
          </a:xfrm>
          <a:prstGeom prst="rect">
            <a:avLst/>
          </a:prstGeom>
        </p:spPr>
        <p:txBody>
          <a:bodyPr wrap="square">
            <a:spAutoFit/>
          </a:bodyPr>
          <a:lstStyle/>
          <a:p>
            <a:pPr>
              <a:buFont typeface="Wingdings" pitchFamily="2" charset="2"/>
              <a:buChar char="Ø"/>
            </a:pPr>
            <a:r>
              <a:rPr lang="en-US" dirty="0" smtClean="0"/>
              <a:t>To compensate for shrinkage during cooling from the pouring temperature to solidification, a reservoir of molten metal should be attached to casting (riser). </a:t>
            </a:r>
          </a:p>
          <a:p>
            <a:pPr>
              <a:buFont typeface="Wingdings" pitchFamily="2" charset="2"/>
              <a:buChar char="Ø"/>
            </a:pPr>
            <a:r>
              <a:rPr lang="en-US" dirty="0" smtClean="0"/>
              <a:t>For shrinkage compensation, the reservoir or riser must be solidified after component solidification. </a:t>
            </a:r>
          </a:p>
          <a:p>
            <a:pPr>
              <a:buFont typeface="Wingdings" pitchFamily="2" charset="2"/>
              <a:buChar char="Ø"/>
            </a:pPr>
            <a:r>
              <a:rPr lang="en-US" dirty="0" smtClean="0"/>
              <a:t>Solidification procedure of cube of molten metal with and without reservoir (riser) of molten metal.</a:t>
            </a:r>
            <a:endParaRPr lang="en-US" dirty="0"/>
          </a:p>
        </p:txBody>
      </p:sp>
      <p:pic>
        <p:nvPicPr>
          <p:cNvPr id="100354" name="Picture 2"/>
          <p:cNvPicPr>
            <a:picLocks noChangeAspect="1" noChangeArrowheads="1"/>
          </p:cNvPicPr>
          <p:nvPr/>
        </p:nvPicPr>
        <p:blipFill>
          <a:blip r:embed="rId3"/>
          <a:srcRect l="3515" t="16846" r="18554" b="39941"/>
          <a:stretch>
            <a:fillRect/>
          </a:stretch>
        </p:blipFill>
        <p:spPr bwMode="auto">
          <a:xfrm>
            <a:off x="500034" y="2428868"/>
            <a:ext cx="7072362" cy="3137364"/>
          </a:xfrm>
          <a:prstGeom prst="rect">
            <a:avLst/>
          </a:prstGeom>
          <a:noFill/>
          <a:ln w="9525">
            <a:noFill/>
            <a:miter lim="800000"/>
            <a:headEnd/>
            <a:tailEnd/>
          </a:ln>
          <a:effectLst/>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43</a:t>
            </a:fld>
            <a:endParaRPr lang="en-US"/>
          </a:p>
        </p:txBody>
      </p:sp>
      <p:sp>
        <p:nvSpPr>
          <p:cNvPr id="98305" name="Rectangle 1"/>
          <p:cNvSpPr>
            <a:spLocks noChangeArrowheads="1"/>
          </p:cNvSpPr>
          <p:nvPr/>
        </p:nvSpPr>
        <p:spPr bwMode="auto">
          <a:xfrm>
            <a:off x="500034" y="71414"/>
            <a:ext cx="3700052" cy="707886"/>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tabLst>
                <a:tab pos="-1143000" algn="r"/>
                <a:tab pos="2636838" algn="ctr"/>
                <a:tab pos="5273675" algn="r"/>
              </a:tabLst>
            </a:pPr>
            <a:r>
              <a:rPr lang="en-US" altLang="ko-KR" sz="2000" spc="-100" dirty="0" smtClean="0">
                <a:solidFill>
                  <a:schemeClr val="tx1">
                    <a:tint val="75000"/>
                  </a:schemeClr>
                </a:solidFill>
                <a:latin typeface="+mj-lt"/>
                <a:ea typeface="+mj-ea"/>
                <a:cs typeface="+mj-cs"/>
              </a:rPr>
              <a:t>7.9 Riser consideration in mold design</a:t>
            </a:r>
          </a:p>
          <a:p>
            <a:pPr algn="justLow" fontAlgn="base">
              <a:spcBef>
                <a:spcPct val="0"/>
              </a:spcBef>
              <a:spcAft>
                <a:spcPct val="0"/>
              </a:spcAft>
              <a:tabLst>
                <a:tab pos="-1143000" algn="r"/>
                <a:tab pos="2636838" algn="ctr"/>
                <a:tab pos="5273675" algn="r"/>
              </a:tabLst>
            </a:pPr>
            <a:r>
              <a:rPr lang="en-US" sz="2000" b="1" dirty="0" smtClean="0"/>
              <a:t> </a:t>
            </a:r>
            <a:endParaRPr lang="en-US" altLang="ko-KR" sz="2000" spc="-100" dirty="0" smtClean="0">
              <a:solidFill>
                <a:schemeClr val="tx1">
                  <a:tint val="75000"/>
                </a:schemeClr>
              </a:solidFill>
              <a:latin typeface="+mj-lt"/>
              <a:ea typeface="+mj-ea"/>
              <a:cs typeface="+mj-cs"/>
            </a:endParaRPr>
          </a:p>
        </p:txBody>
      </p:sp>
      <p:pic>
        <p:nvPicPr>
          <p:cNvPr id="10" name="Picture 2"/>
          <p:cNvPicPr>
            <a:picLocks noChangeAspect="1" noChangeArrowheads="1"/>
          </p:cNvPicPr>
          <p:nvPr/>
        </p:nvPicPr>
        <p:blipFill>
          <a:blip r:embed="rId3"/>
          <a:srcRect l="3515" t="16846" r="18554" b="39941"/>
          <a:stretch>
            <a:fillRect/>
          </a:stretch>
        </p:blipFill>
        <p:spPr bwMode="auto">
          <a:xfrm>
            <a:off x="428596" y="571480"/>
            <a:ext cx="7072362" cy="3137364"/>
          </a:xfrm>
          <a:prstGeom prst="rect">
            <a:avLst/>
          </a:prstGeom>
          <a:noFill/>
          <a:ln w="9525">
            <a:noFill/>
            <a:miter lim="800000"/>
            <a:headEnd/>
            <a:tailEnd/>
          </a:ln>
          <a:effectLst/>
        </p:spPr>
      </p:pic>
      <p:sp>
        <p:nvSpPr>
          <p:cNvPr id="12" name="Rectangle 11"/>
          <p:cNvSpPr/>
          <p:nvPr/>
        </p:nvSpPr>
        <p:spPr>
          <a:xfrm>
            <a:off x="285720" y="3857628"/>
            <a:ext cx="8072494" cy="2308324"/>
          </a:xfrm>
          <a:prstGeom prst="rect">
            <a:avLst/>
          </a:prstGeom>
        </p:spPr>
        <p:txBody>
          <a:bodyPr wrap="square">
            <a:spAutoFit/>
          </a:bodyPr>
          <a:lstStyle/>
          <a:p>
            <a:r>
              <a:rPr lang="en-US" dirty="0" smtClean="0"/>
              <a:t>For proper riser design, the following requirement must be achieved:</a:t>
            </a:r>
          </a:p>
          <a:p>
            <a:endParaRPr lang="en-US" dirty="0" smtClean="0"/>
          </a:p>
          <a:p>
            <a:pPr lvl="0">
              <a:buFont typeface="Wingdings" pitchFamily="2" charset="2"/>
              <a:buChar char="Ø"/>
            </a:pPr>
            <a:r>
              <a:rPr lang="en-US" dirty="0" smtClean="0"/>
              <a:t>Solidification time of riser is greater than the solidification time of casting  (</a:t>
            </a:r>
            <a:r>
              <a:rPr lang="en-US" i="1" dirty="0" err="1" smtClean="0"/>
              <a:t>t</a:t>
            </a:r>
            <a:r>
              <a:rPr lang="en-US" i="1" baseline="-25000" dirty="0" err="1" smtClean="0"/>
              <a:t>riser</a:t>
            </a:r>
            <a:r>
              <a:rPr lang="en-US" i="1" dirty="0" smtClean="0"/>
              <a:t>&gt;</a:t>
            </a:r>
            <a:r>
              <a:rPr lang="en-US" i="1" dirty="0" err="1" smtClean="0"/>
              <a:t>t</a:t>
            </a:r>
            <a:r>
              <a:rPr lang="en-US" i="1" baseline="-25000" dirty="0" err="1" smtClean="0"/>
              <a:t>casting</a:t>
            </a:r>
            <a:r>
              <a:rPr lang="en-US" dirty="0" smtClean="0"/>
              <a:t>).</a:t>
            </a:r>
          </a:p>
          <a:p>
            <a:pPr lvl="0"/>
            <a:endParaRPr lang="en-US" dirty="0" smtClean="0"/>
          </a:p>
          <a:p>
            <a:pPr lvl="0">
              <a:buFont typeface="Wingdings" pitchFamily="2" charset="2"/>
              <a:buChar char="Ø"/>
            </a:pPr>
            <a:r>
              <a:rPr lang="en-US" dirty="0" smtClean="0"/>
              <a:t>Enough feed of metal.</a:t>
            </a:r>
          </a:p>
          <a:p>
            <a:pPr lvl="0"/>
            <a:endParaRPr lang="en-US" dirty="0" smtClean="0"/>
          </a:p>
          <a:p>
            <a:pPr lvl="0">
              <a:buFont typeface="Wingdings" pitchFamily="2" charset="2"/>
              <a:buChar char="Ø"/>
            </a:pPr>
            <a:r>
              <a:rPr lang="en-US" dirty="0" smtClean="0"/>
              <a:t>Proper location (near the thickest section).</a:t>
            </a:r>
            <a:endParaRPr lang="en-US" dirty="0"/>
          </a:p>
        </p:txBody>
      </p:sp>
      <p:sp>
        <p:nvSpPr>
          <p:cNvPr id="14" name="Rounded Rectangle 13"/>
          <p:cNvSpPr/>
          <p:nvPr/>
        </p:nvSpPr>
        <p:spPr>
          <a:xfrm>
            <a:off x="285720" y="4357694"/>
            <a:ext cx="7572428" cy="71438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44</a:t>
            </a:fld>
            <a:endParaRPr lang="en-US"/>
          </a:p>
        </p:txBody>
      </p:sp>
      <p:sp>
        <p:nvSpPr>
          <p:cNvPr id="98305" name="Rectangle 1"/>
          <p:cNvSpPr>
            <a:spLocks noChangeArrowheads="1"/>
          </p:cNvSpPr>
          <p:nvPr/>
        </p:nvSpPr>
        <p:spPr bwMode="auto">
          <a:xfrm>
            <a:off x="500034" y="71414"/>
            <a:ext cx="5252079"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lgn="justLow" fontAlgn="base">
              <a:spcBef>
                <a:spcPct val="0"/>
              </a:spcBef>
              <a:spcAft>
                <a:spcPct val="0"/>
              </a:spcAft>
              <a:tabLst>
                <a:tab pos="-1143000" algn="r"/>
                <a:tab pos="2636838" algn="ctr"/>
                <a:tab pos="5273675" algn="r"/>
              </a:tabLst>
            </a:pPr>
            <a:r>
              <a:rPr lang="en-US" altLang="ko-KR" sz="2000" spc="-100" dirty="0" smtClean="0">
                <a:solidFill>
                  <a:schemeClr val="tx1">
                    <a:tint val="75000"/>
                  </a:schemeClr>
                </a:solidFill>
                <a:latin typeface="+mj-lt"/>
                <a:ea typeface="+mj-ea"/>
                <a:cs typeface="+mj-cs"/>
              </a:rPr>
              <a:t>7.10 Simplified riser design based on solidification time  </a:t>
            </a:r>
          </a:p>
        </p:txBody>
      </p:sp>
      <p:sp>
        <p:nvSpPr>
          <p:cNvPr id="11" name="Rectangle 10"/>
          <p:cNvSpPr/>
          <p:nvPr/>
        </p:nvSpPr>
        <p:spPr>
          <a:xfrm>
            <a:off x="571472" y="714356"/>
            <a:ext cx="7643866" cy="1323439"/>
          </a:xfrm>
          <a:prstGeom prst="rect">
            <a:avLst/>
          </a:prstGeom>
        </p:spPr>
        <p:txBody>
          <a:bodyPr wrap="square">
            <a:spAutoFit/>
          </a:bodyPr>
          <a:lstStyle/>
          <a:p>
            <a:pPr>
              <a:buFont typeface="Wingdings" pitchFamily="2" charset="2"/>
              <a:buChar char="Ø"/>
            </a:pPr>
            <a:r>
              <a:rPr lang="en-US" sz="2000" dirty="0" smtClean="0"/>
              <a:t>A scientist called </a:t>
            </a:r>
            <a:r>
              <a:rPr lang="en-US" sz="2000" dirty="0" err="1" smtClean="0"/>
              <a:t>Chrorinor</a:t>
            </a:r>
            <a:r>
              <a:rPr lang="en-US" sz="2000" dirty="0" smtClean="0"/>
              <a:t> stated that the solidification time of any metal component is function of its volume, surface area and molding method. </a:t>
            </a:r>
          </a:p>
          <a:p>
            <a:pPr>
              <a:buFont typeface="Wingdings" pitchFamily="2" charset="2"/>
              <a:buChar char="Ø"/>
            </a:pPr>
            <a:r>
              <a:rPr lang="en-US" sz="2000" dirty="0" smtClean="0"/>
              <a:t>The solidification time is given in  the following equation:</a:t>
            </a:r>
            <a:endParaRPr lang="en-US" sz="2000" dirty="0"/>
          </a:p>
        </p:txBody>
      </p:sp>
      <p:sp>
        <p:nvSpPr>
          <p:cNvPr id="1024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2401" name="Object 1"/>
          <p:cNvGraphicFramePr>
            <a:graphicFrameLocks noChangeAspect="1"/>
          </p:cNvGraphicFramePr>
          <p:nvPr/>
        </p:nvGraphicFramePr>
        <p:xfrm>
          <a:off x="785786" y="2224153"/>
          <a:ext cx="2171018" cy="1000132"/>
        </p:xfrm>
        <a:graphic>
          <a:graphicData uri="http://schemas.openxmlformats.org/presentationml/2006/ole">
            <mc:AlternateContent xmlns:mc="http://schemas.openxmlformats.org/markup-compatibility/2006">
              <mc:Choice xmlns:v="urn:schemas-microsoft-com:vml" Requires="v">
                <p:oleObj spid="_x0000_s102403" name="معادلة" r:id="rId4" imgW="850531" imgH="393529" progId="Equation.3">
                  <p:embed/>
                </p:oleObj>
              </mc:Choice>
              <mc:Fallback>
                <p:oleObj name="معادلة" r:id="rId4" imgW="850531" imgH="393529" progId="Equation.3">
                  <p:embed/>
                  <p:pic>
                    <p:nvPicPr>
                      <p:cNvPr id="0" name="Picture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5786" y="2224153"/>
                        <a:ext cx="2171018" cy="100013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2403"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406" name="Rectangle 6"/>
          <p:cNvSpPr>
            <a:spLocks noChangeArrowheads="1"/>
          </p:cNvSpPr>
          <p:nvPr/>
        </p:nvSpPr>
        <p:spPr bwMode="auto">
          <a:xfrm>
            <a:off x="571472" y="3295723"/>
            <a:ext cx="7643866" cy="206210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r>
              <a:rPr kumimoji="0" lang="en-US" altLang="ko-KR" sz="2000" b="0" i="0" u="none" strike="noStrike" cap="none" normalizeH="0" baseline="0" dirty="0" smtClean="0">
                <a:ln>
                  <a:noFill/>
                </a:ln>
                <a:solidFill>
                  <a:schemeClr val="tx1"/>
                </a:solidFill>
                <a:effectLst/>
                <a:latin typeface="Times New Roman" pitchFamily="18" charset="0"/>
                <a:ea typeface="Batang"/>
                <a:cs typeface="Times New Roman" pitchFamily="18" charset="0"/>
              </a:rPr>
              <a:t> </a:t>
            </a:r>
            <a:r>
              <a:rPr kumimoji="0" lang="en-US" altLang="ko-KR" sz="2800" b="0" i="0" u="none" strike="noStrike" cap="none" normalizeH="0" baseline="0" dirty="0" smtClean="0">
                <a:ln>
                  <a:noFill/>
                </a:ln>
                <a:solidFill>
                  <a:schemeClr val="tx1"/>
                </a:solidFill>
                <a:effectLst/>
                <a:latin typeface="Times New Roman" pitchFamily="18" charset="0"/>
                <a:ea typeface="Batang"/>
                <a:cs typeface="Times New Roman" pitchFamily="18" charset="0"/>
              </a:rPr>
              <a:t>t</a:t>
            </a:r>
            <a:r>
              <a:rPr kumimoji="0" lang="en-US" altLang="ko-KR" sz="2800" b="0" i="0" u="none" strike="noStrike" cap="none" normalizeH="0" baseline="-25000" dirty="0" smtClean="0">
                <a:ln>
                  <a:noFill/>
                </a:ln>
                <a:solidFill>
                  <a:schemeClr val="tx1"/>
                </a:solidFill>
                <a:effectLst/>
                <a:latin typeface="Times New Roman" pitchFamily="18" charset="0"/>
                <a:ea typeface="Batang"/>
                <a:cs typeface="Times New Roman" pitchFamily="18" charset="0"/>
              </a:rPr>
              <a:t>s</a:t>
            </a:r>
            <a:r>
              <a:rPr kumimoji="0" lang="en-US" altLang="ko-KR" sz="2000" b="0" i="0" u="none" strike="noStrike" cap="none" normalizeH="0" baseline="0" dirty="0" smtClean="0">
                <a:ln>
                  <a:noFill/>
                </a:ln>
                <a:solidFill>
                  <a:schemeClr val="tx1"/>
                </a:solidFill>
                <a:effectLst/>
                <a:latin typeface="Times New Roman" pitchFamily="18" charset="0"/>
                <a:ea typeface="Batang"/>
                <a:cs typeface="Times New Roman" pitchFamily="18" charset="0"/>
              </a:rPr>
              <a:t> Solidification time of a component.</a:t>
            </a:r>
            <a:endParaRPr kumimoji="0" lang="en-US" altLang="ko-KR"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57200" algn="r"/>
                <a:tab pos="2636838" algn="ctr"/>
                <a:tab pos="5273675" algn="r"/>
              </a:tabLst>
            </a:pPr>
            <a:r>
              <a:rPr kumimoji="0" lang="en-US" altLang="ko-KR" sz="2800" b="0" i="1" u="none" strike="noStrike" cap="none" normalizeH="0" baseline="0" dirty="0" smtClean="0">
                <a:ln>
                  <a:noFill/>
                </a:ln>
                <a:solidFill>
                  <a:schemeClr val="tx1"/>
                </a:solidFill>
                <a:effectLst/>
                <a:latin typeface="Times New Roman" pitchFamily="18" charset="0"/>
                <a:ea typeface="Batang"/>
                <a:cs typeface="Times New Roman" pitchFamily="18" charset="0"/>
              </a:rPr>
              <a:t>K </a:t>
            </a:r>
            <a:r>
              <a:rPr kumimoji="0" lang="en-US" altLang="ko-KR" sz="2000" b="0" i="0" u="none" strike="noStrike" cap="none" normalizeH="0" baseline="0" dirty="0" smtClean="0">
                <a:ln>
                  <a:noFill/>
                </a:ln>
                <a:solidFill>
                  <a:schemeClr val="tx1"/>
                </a:solidFill>
                <a:effectLst/>
                <a:latin typeface="Times New Roman" pitchFamily="18" charset="0"/>
                <a:ea typeface="Batang"/>
                <a:cs typeface="Times New Roman" pitchFamily="18" charset="0"/>
              </a:rPr>
              <a:t>: Molding condition constant (depend on mold material e.g. sand mold, die casting mold, …etc)</a:t>
            </a:r>
            <a:endParaRPr kumimoji="0" lang="en-US" altLang="ko-KR"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57200" algn="r"/>
                <a:tab pos="2636838" algn="ctr"/>
                <a:tab pos="5273675" algn="r"/>
              </a:tabLst>
            </a:pPr>
            <a:r>
              <a:rPr kumimoji="0" lang="en-US" altLang="ko-KR" sz="2400" b="0" i="1" u="none" strike="noStrike" cap="none" normalizeH="0" baseline="0" dirty="0" err="1" smtClean="0">
                <a:ln>
                  <a:noFill/>
                </a:ln>
                <a:solidFill>
                  <a:schemeClr val="tx1"/>
                </a:solidFill>
                <a:effectLst/>
                <a:latin typeface="Times New Roman" pitchFamily="18" charset="0"/>
                <a:ea typeface="Batang"/>
                <a:cs typeface="Times New Roman" pitchFamily="18" charset="0"/>
              </a:rPr>
              <a:t>Vol</a:t>
            </a:r>
            <a:r>
              <a:rPr kumimoji="0" lang="en-US" altLang="ko-KR" sz="2400" b="0" i="0" u="none" strike="noStrike" cap="none" normalizeH="0" baseline="0" dirty="0" smtClean="0">
                <a:ln>
                  <a:noFill/>
                </a:ln>
                <a:solidFill>
                  <a:schemeClr val="tx1"/>
                </a:solidFill>
                <a:effectLst/>
                <a:latin typeface="Times New Roman" pitchFamily="18" charset="0"/>
                <a:ea typeface="Batang"/>
                <a:cs typeface="Times New Roman" pitchFamily="18" charset="0"/>
              </a:rPr>
              <a:t> :</a:t>
            </a:r>
            <a:r>
              <a:rPr kumimoji="0" lang="en-US" altLang="ko-KR" sz="2000" b="0" i="0" u="none" strike="noStrike" cap="none" normalizeH="0" baseline="0" dirty="0" smtClean="0">
                <a:ln>
                  <a:noFill/>
                </a:ln>
                <a:solidFill>
                  <a:schemeClr val="tx1"/>
                </a:solidFill>
                <a:effectLst/>
                <a:latin typeface="Times New Roman" pitchFamily="18" charset="0"/>
                <a:ea typeface="Batang"/>
                <a:cs typeface="Times New Roman" pitchFamily="18" charset="0"/>
              </a:rPr>
              <a:t> Component volume.</a:t>
            </a:r>
            <a:endParaRPr kumimoji="0" lang="en-US" altLang="ko-KR"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57200" algn="r"/>
                <a:tab pos="2636838" algn="ctr"/>
                <a:tab pos="5273675" algn="r"/>
              </a:tabLst>
            </a:pPr>
            <a:r>
              <a:rPr kumimoji="0" lang="en-US" altLang="ko-KR" sz="2800" b="0" i="1" u="none" strike="noStrike" cap="none" normalizeH="0" baseline="0" dirty="0" smtClean="0">
                <a:ln>
                  <a:noFill/>
                </a:ln>
                <a:solidFill>
                  <a:schemeClr val="tx1"/>
                </a:solidFill>
                <a:effectLst/>
                <a:latin typeface="Times New Roman" pitchFamily="18" charset="0"/>
                <a:ea typeface="Batang"/>
                <a:cs typeface="Times New Roman" pitchFamily="18" charset="0"/>
              </a:rPr>
              <a:t>Sa </a:t>
            </a:r>
            <a:r>
              <a:rPr kumimoji="0" lang="en-US" altLang="ko-KR" sz="2000" b="0" i="0" u="none" strike="noStrike" cap="none" normalizeH="0" baseline="0" dirty="0" smtClean="0">
                <a:ln>
                  <a:noFill/>
                </a:ln>
                <a:solidFill>
                  <a:schemeClr val="tx1"/>
                </a:solidFill>
                <a:effectLst/>
                <a:latin typeface="Times New Roman" pitchFamily="18" charset="0"/>
                <a:ea typeface="Batang"/>
                <a:cs typeface="Times New Roman" pitchFamily="18" charset="0"/>
              </a:rPr>
              <a:t>: Component surface area.</a:t>
            </a:r>
            <a:endParaRPr kumimoji="0" lang="en-US" altLang="ko-KR"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16" name="Rounded Rectangle 15"/>
          <p:cNvSpPr/>
          <p:nvPr/>
        </p:nvSpPr>
        <p:spPr>
          <a:xfrm>
            <a:off x="500034" y="2152715"/>
            <a:ext cx="2857520" cy="1143008"/>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45</a:t>
            </a:fld>
            <a:endParaRPr lang="en-US"/>
          </a:p>
        </p:txBody>
      </p:sp>
      <p:sp>
        <p:nvSpPr>
          <p:cNvPr id="98305" name="Rectangle 1"/>
          <p:cNvSpPr>
            <a:spLocks noChangeArrowheads="1"/>
          </p:cNvSpPr>
          <p:nvPr/>
        </p:nvSpPr>
        <p:spPr bwMode="auto">
          <a:xfrm>
            <a:off x="500034" y="71414"/>
            <a:ext cx="5252079"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lgn="justLow" fontAlgn="base">
              <a:spcBef>
                <a:spcPct val="0"/>
              </a:spcBef>
              <a:spcAft>
                <a:spcPct val="0"/>
              </a:spcAft>
              <a:tabLst>
                <a:tab pos="-1143000" algn="r"/>
                <a:tab pos="2636838" algn="ctr"/>
                <a:tab pos="5273675" algn="r"/>
              </a:tabLst>
            </a:pPr>
            <a:r>
              <a:rPr lang="en-US" altLang="ko-KR" sz="2000" spc="-100" dirty="0" smtClean="0">
                <a:solidFill>
                  <a:schemeClr val="tx1">
                    <a:tint val="75000"/>
                  </a:schemeClr>
                </a:solidFill>
                <a:latin typeface="+mj-lt"/>
                <a:ea typeface="+mj-ea"/>
                <a:cs typeface="+mj-cs"/>
              </a:rPr>
              <a:t>7.10 Simplified riser design based on solidification time  </a:t>
            </a:r>
          </a:p>
        </p:txBody>
      </p:sp>
      <p:sp>
        <p:nvSpPr>
          <p:cNvPr id="1024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403"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13"/>
          <p:cNvSpPr/>
          <p:nvPr/>
        </p:nvSpPr>
        <p:spPr>
          <a:xfrm>
            <a:off x="285720" y="714356"/>
            <a:ext cx="7858180" cy="646331"/>
          </a:xfrm>
          <a:prstGeom prst="rect">
            <a:avLst/>
          </a:prstGeom>
        </p:spPr>
        <p:txBody>
          <a:bodyPr wrap="square">
            <a:spAutoFit/>
          </a:bodyPr>
          <a:lstStyle/>
          <a:p>
            <a:r>
              <a:rPr lang="en-US" dirty="0" smtClean="0"/>
              <a:t>As illustrated previously, to obtain good castings without defects, riser solidification must be occur after cast components, i.e.</a:t>
            </a:r>
            <a:endParaRPr lang="en-US" dirty="0"/>
          </a:p>
        </p:txBody>
      </p:sp>
      <p:sp>
        <p:nvSpPr>
          <p:cNvPr id="10752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7525" name="Object 5"/>
          <p:cNvGraphicFramePr>
            <a:graphicFrameLocks noChangeAspect="1"/>
          </p:cNvGraphicFramePr>
          <p:nvPr/>
        </p:nvGraphicFramePr>
        <p:xfrm>
          <a:off x="500034" y="1357298"/>
          <a:ext cx="4360576" cy="1000132"/>
        </p:xfrm>
        <a:graphic>
          <a:graphicData uri="http://schemas.openxmlformats.org/presentationml/2006/ole">
            <mc:AlternateContent xmlns:mc="http://schemas.openxmlformats.org/markup-compatibility/2006">
              <mc:Choice xmlns:v="urn:schemas-microsoft-com:vml" Requires="v">
                <p:oleObj spid="_x0000_s107539" name="معادلة" r:id="rId4" imgW="1040948" imgH="241195" progId="Equation.3">
                  <p:embed/>
                </p:oleObj>
              </mc:Choice>
              <mc:Fallback>
                <p:oleObj name="معادلة" r:id="rId4" imgW="1040948" imgH="241195" progId="Equation.3">
                  <p:embed/>
                  <p:pic>
                    <p:nvPicPr>
                      <p:cNvPr id="0"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0034" y="1357298"/>
                        <a:ext cx="4360576" cy="100013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7527" name="Rectangle 7"/>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29"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7528" name="Object 8"/>
          <p:cNvGraphicFramePr>
            <a:graphicFrameLocks noChangeAspect="1"/>
          </p:cNvGraphicFramePr>
          <p:nvPr/>
        </p:nvGraphicFramePr>
        <p:xfrm>
          <a:off x="407687" y="2643182"/>
          <a:ext cx="6521767" cy="1357322"/>
        </p:xfrm>
        <a:graphic>
          <a:graphicData uri="http://schemas.openxmlformats.org/presentationml/2006/ole">
            <mc:AlternateContent xmlns:mc="http://schemas.openxmlformats.org/markup-compatibility/2006">
              <mc:Choice xmlns:v="urn:schemas-microsoft-com:vml" Requires="v">
                <p:oleObj spid="_x0000_s107540" name="معادلة" r:id="rId6" imgW="1879600" imgH="393700" progId="Equation.3">
                  <p:embed/>
                </p:oleObj>
              </mc:Choice>
              <mc:Fallback>
                <p:oleObj name="معادلة" r:id="rId6" imgW="1879600" imgH="393700" progId="Equation.3">
                  <p:embed/>
                  <p:pic>
                    <p:nvPicPr>
                      <p:cNvPr id="0"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7687" y="2643182"/>
                        <a:ext cx="6521767" cy="135732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7530"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1" name="TextBox 20"/>
          <p:cNvSpPr txBox="1"/>
          <p:nvPr/>
        </p:nvSpPr>
        <p:spPr>
          <a:xfrm>
            <a:off x="571472" y="2428868"/>
            <a:ext cx="461986" cy="369332"/>
          </a:xfrm>
          <a:prstGeom prst="rect">
            <a:avLst/>
          </a:prstGeom>
          <a:noFill/>
        </p:spPr>
        <p:txBody>
          <a:bodyPr wrap="none" rtlCol="0">
            <a:spAutoFit/>
          </a:bodyPr>
          <a:lstStyle/>
          <a:p>
            <a:r>
              <a:rPr lang="en-US" dirty="0" smtClean="0"/>
              <a:t>OR</a:t>
            </a:r>
            <a:endParaRPr lang="en-US" dirty="0"/>
          </a:p>
        </p:txBody>
      </p:sp>
      <p:sp>
        <p:nvSpPr>
          <p:cNvPr id="22" name="Rectangle 21"/>
          <p:cNvSpPr/>
          <p:nvPr/>
        </p:nvSpPr>
        <p:spPr>
          <a:xfrm>
            <a:off x="357158" y="4000504"/>
            <a:ext cx="7500990" cy="1015663"/>
          </a:xfrm>
          <a:prstGeom prst="rect">
            <a:avLst/>
          </a:prstGeom>
        </p:spPr>
        <p:txBody>
          <a:bodyPr wrap="square">
            <a:spAutoFit/>
          </a:bodyPr>
          <a:lstStyle/>
          <a:p>
            <a:r>
              <a:rPr lang="en-US" sz="2000" b="1" i="1" u="sng" dirty="0" smtClean="0"/>
              <a:t>Definition: </a:t>
            </a:r>
          </a:p>
          <a:p>
            <a:r>
              <a:rPr lang="en-US" sz="2000" b="1" i="1" u="sng" dirty="0" smtClean="0"/>
              <a:t>Component modulus</a:t>
            </a:r>
            <a:r>
              <a:rPr lang="en-US" sz="2000" i="1" u="sng" dirty="0" smtClean="0"/>
              <a:t> :</a:t>
            </a:r>
            <a:r>
              <a:rPr lang="en-US" sz="2000" u="sng" dirty="0" smtClean="0"/>
              <a:t> </a:t>
            </a:r>
            <a:r>
              <a:rPr lang="en-US" sz="2000" dirty="0" smtClean="0"/>
              <a:t>can be define as the ratio between casting volume to its surface area and is  given as follows:</a:t>
            </a:r>
            <a:endParaRPr lang="en-US" sz="2000" dirty="0"/>
          </a:p>
        </p:txBody>
      </p:sp>
      <p:sp>
        <p:nvSpPr>
          <p:cNvPr id="107532"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7531" name="Object 11"/>
          <p:cNvGraphicFramePr>
            <a:graphicFrameLocks noChangeAspect="1"/>
          </p:cNvGraphicFramePr>
          <p:nvPr/>
        </p:nvGraphicFramePr>
        <p:xfrm>
          <a:off x="428596" y="5000636"/>
          <a:ext cx="3013075" cy="928688"/>
        </p:xfrm>
        <a:graphic>
          <a:graphicData uri="http://schemas.openxmlformats.org/presentationml/2006/ole">
            <mc:AlternateContent xmlns:mc="http://schemas.openxmlformats.org/markup-compatibility/2006">
              <mc:Choice xmlns:v="urn:schemas-microsoft-com:vml" Requires="v">
                <p:oleObj spid="_x0000_s107541" name="معادلة" r:id="rId8" imgW="1269449" imgH="393529" progId="Equation.3">
                  <p:embed/>
                </p:oleObj>
              </mc:Choice>
              <mc:Fallback>
                <p:oleObj name="معادلة" r:id="rId8" imgW="1269449" imgH="393529" progId="Equation.3">
                  <p:embed/>
                  <p:pic>
                    <p:nvPicPr>
                      <p:cNvPr id="0" name="Picture 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28596" y="5000636"/>
                        <a:ext cx="3013075" cy="9286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7533" name="Rectangle 1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6" name="Rectangle 25"/>
          <p:cNvSpPr/>
          <p:nvPr/>
        </p:nvSpPr>
        <p:spPr>
          <a:xfrm>
            <a:off x="357158" y="6000768"/>
            <a:ext cx="3445110" cy="369332"/>
          </a:xfrm>
          <a:prstGeom prst="rect">
            <a:avLst/>
          </a:prstGeom>
        </p:spPr>
        <p:txBody>
          <a:bodyPr wrap="none">
            <a:spAutoFit/>
          </a:bodyPr>
          <a:lstStyle/>
          <a:p>
            <a:r>
              <a:rPr lang="en-US" dirty="0" smtClean="0"/>
              <a:t>Hence, for any casting component:</a:t>
            </a:r>
            <a:endParaRPr lang="en-US" dirty="0"/>
          </a:p>
        </p:txBody>
      </p:sp>
      <p:sp>
        <p:nvSpPr>
          <p:cNvPr id="107535"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7534" name="Object 14"/>
          <p:cNvGraphicFramePr>
            <a:graphicFrameLocks noChangeAspect="1"/>
          </p:cNvGraphicFramePr>
          <p:nvPr/>
        </p:nvGraphicFramePr>
        <p:xfrm>
          <a:off x="500034" y="6286520"/>
          <a:ext cx="7109212" cy="571480"/>
        </p:xfrm>
        <a:graphic>
          <a:graphicData uri="http://schemas.openxmlformats.org/presentationml/2006/ole">
            <mc:AlternateContent xmlns:mc="http://schemas.openxmlformats.org/markup-compatibility/2006">
              <mc:Choice xmlns:v="urn:schemas-microsoft-com:vml" Requires="v">
                <p:oleObj spid="_x0000_s107542" name="معادلة" r:id="rId10" imgW="2959100" imgH="241300" progId="Equation.3">
                  <p:embed/>
                </p:oleObj>
              </mc:Choice>
              <mc:Fallback>
                <p:oleObj name="معادلة" r:id="rId10" imgW="2959100" imgH="241300" progId="Equation.3">
                  <p:embed/>
                  <p:pic>
                    <p:nvPicPr>
                      <p:cNvPr id="0" name="Picture 1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00034" y="6286520"/>
                        <a:ext cx="7109212" cy="5714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7536" name="Rectangle 1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46</a:t>
            </a:fld>
            <a:endParaRPr lang="en-US"/>
          </a:p>
        </p:txBody>
      </p:sp>
      <p:sp>
        <p:nvSpPr>
          <p:cNvPr id="98305" name="Rectangle 1"/>
          <p:cNvSpPr>
            <a:spLocks noChangeArrowheads="1"/>
          </p:cNvSpPr>
          <p:nvPr/>
        </p:nvSpPr>
        <p:spPr bwMode="auto">
          <a:xfrm>
            <a:off x="500034" y="71414"/>
            <a:ext cx="5252079"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lgn="justLow" fontAlgn="base">
              <a:spcBef>
                <a:spcPct val="0"/>
              </a:spcBef>
              <a:spcAft>
                <a:spcPct val="0"/>
              </a:spcAft>
              <a:tabLst>
                <a:tab pos="-1143000" algn="r"/>
                <a:tab pos="2636838" algn="ctr"/>
                <a:tab pos="5273675" algn="r"/>
              </a:tabLst>
            </a:pPr>
            <a:r>
              <a:rPr lang="en-US" altLang="ko-KR" sz="2000" spc="-100" dirty="0" smtClean="0">
                <a:solidFill>
                  <a:schemeClr val="tx1">
                    <a:tint val="75000"/>
                  </a:schemeClr>
                </a:solidFill>
                <a:latin typeface="+mj-lt"/>
                <a:ea typeface="+mj-ea"/>
                <a:cs typeface="+mj-cs"/>
              </a:rPr>
              <a:t>7.10 Simplified riser design based on solidification time  </a:t>
            </a:r>
          </a:p>
        </p:txBody>
      </p:sp>
      <p:sp>
        <p:nvSpPr>
          <p:cNvPr id="1024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403"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2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27" name="Rectangle 7"/>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29"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0"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2"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3" name="Rectangle 1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6" name="Rectangle 25"/>
          <p:cNvSpPr/>
          <p:nvPr/>
        </p:nvSpPr>
        <p:spPr>
          <a:xfrm>
            <a:off x="428596" y="714356"/>
            <a:ext cx="3445110" cy="369332"/>
          </a:xfrm>
          <a:prstGeom prst="rect">
            <a:avLst/>
          </a:prstGeom>
        </p:spPr>
        <p:txBody>
          <a:bodyPr wrap="none">
            <a:spAutoFit/>
          </a:bodyPr>
          <a:lstStyle/>
          <a:p>
            <a:r>
              <a:rPr lang="en-US" dirty="0" smtClean="0"/>
              <a:t>Hence, for any casting component:</a:t>
            </a:r>
            <a:endParaRPr lang="en-US" dirty="0"/>
          </a:p>
        </p:txBody>
      </p:sp>
      <p:sp>
        <p:nvSpPr>
          <p:cNvPr id="107535"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7534" name="Object 14"/>
          <p:cNvGraphicFramePr>
            <a:graphicFrameLocks noChangeAspect="1"/>
          </p:cNvGraphicFramePr>
          <p:nvPr/>
        </p:nvGraphicFramePr>
        <p:xfrm>
          <a:off x="428596" y="1142984"/>
          <a:ext cx="7109212" cy="571480"/>
        </p:xfrm>
        <a:graphic>
          <a:graphicData uri="http://schemas.openxmlformats.org/presentationml/2006/ole">
            <mc:AlternateContent xmlns:mc="http://schemas.openxmlformats.org/markup-compatibility/2006">
              <mc:Choice xmlns:v="urn:schemas-microsoft-com:vml" Requires="v">
                <p:oleObj spid="_x0000_s109601" name="معادلة" r:id="rId4" imgW="2959100" imgH="241300" progId="Equation.3">
                  <p:embed/>
                </p:oleObj>
              </mc:Choice>
              <mc:Fallback>
                <p:oleObj name="معادلة" r:id="rId4" imgW="2959100" imgH="241300" progId="Equation.3">
                  <p:embed/>
                  <p:pic>
                    <p:nvPicPr>
                      <p:cNvPr id="0"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8596" y="1142984"/>
                        <a:ext cx="7109212" cy="5714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7536" name="Rectangle 1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 name="Rectangle 23"/>
          <p:cNvSpPr/>
          <p:nvPr/>
        </p:nvSpPr>
        <p:spPr>
          <a:xfrm>
            <a:off x="428596" y="1785926"/>
            <a:ext cx="7858180" cy="369332"/>
          </a:xfrm>
          <a:prstGeom prst="rect">
            <a:avLst/>
          </a:prstGeom>
        </p:spPr>
        <p:txBody>
          <a:bodyPr wrap="square">
            <a:spAutoFit/>
          </a:bodyPr>
          <a:lstStyle/>
          <a:p>
            <a:r>
              <a:rPr lang="en-US" dirty="0" smtClean="0"/>
              <a:t>As a  design rule, we could define riser modulus as follows :</a:t>
            </a:r>
            <a:endParaRPr lang="en-US" dirty="0"/>
          </a:p>
        </p:txBody>
      </p:sp>
      <p:sp>
        <p:nvSpPr>
          <p:cNvPr id="109575"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9574" name="Object 6"/>
          <p:cNvGraphicFramePr>
            <a:graphicFrameLocks noChangeAspect="1"/>
          </p:cNvGraphicFramePr>
          <p:nvPr/>
        </p:nvGraphicFramePr>
        <p:xfrm>
          <a:off x="500034" y="2285992"/>
          <a:ext cx="2384243" cy="642942"/>
        </p:xfrm>
        <a:graphic>
          <a:graphicData uri="http://schemas.openxmlformats.org/presentationml/2006/ole">
            <mc:AlternateContent xmlns:mc="http://schemas.openxmlformats.org/markup-compatibility/2006">
              <mc:Choice xmlns:v="urn:schemas-microsoft-com:vml" Requires="v">
                <p:oleObj spid="_x0000_s109602" name="معادلة" r:id="rId6" imgW="850900" imgH="228600" progId="Equation.3">
                  <p:embed/>
                </p:oleObj>
              </mc:Choice>
              <mc:Fallback>
                <p:oleObj name="معادلة" r:id="rId6" imgW="850900" imgH="228600" progId="Equation.3">
                  <p:embed/>
                  <p:pic>
                    <p:nvPicPr>
                      <p:cNvPr id="0"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0034" y="2285992"/>
                        <a:ext cx="2384243" cy="64294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9576" name="Rectangle 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77" name="Rectangle 9"/>
          <p:cNvSpPr>
            <a:spLocks noChangeArrowheads="1"/>
          </p:cNvSpPr>
          <p:nvPr/>
        </p:nvSpPr>
        <p:spPr bwMode="auto">
          <a:xfrm>
            <a:off x="214282" y="3071810"/>
            <a:ext cx="5548827" cy="156966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tab pos="-1143000" algn="r"/>
                <a:tab pos="2636838" algn="ctr"/>
                <a:tab pos="5273675" algn="r"/>
              </a:tabLst>
            </a:pPr>
            <a:r>
              <a:rPr kumimoji="0" lang="en-US" altLang="ko-KR" sz="2400" b="1" i="1" u="sng" strike="noStrike" cap="none" normalizeH="0" baseline="0" dirty="0" smtClean="0">
                <a:ln>
                  <a:noFill/>
                </a:ln>
                <a:solidFill>
                  <a:schemeClr val="tx1"/>
                </a:solidFill>
                <a:effectLst/>
                <a:latin typeface="Times New Roman" pitchFamily="18" charset="0"/>
                <a:ea typeface="Batang"/>
                <a:cs typeface="Times New Roman" pitchFamily="18" charset="0"/>
              </a:rPr>
              <a:t>Example 7.3</a:t>
            </a:r>
            <a:endParaRPr kumimoji="0" lang="en-US" altLang="ko-KR"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1143000" algn="r"/>
                <a:tab pos="2636838" algn="ctr"/>
                <a:tab pos="5273675" algn="r"/>
              </a:tabLst>
            </a:pPr>
            <a:r>
              <a:rPr kumimoji="0" lang="en-US" altLang="ko-KR" sz="2400" b="0" i="0" u="none" strike="noStrike" cap="none" normalizeH="0" baseline="0" dirty="0" smtClean="0">
                <a:ln>
                  <a:noFill/>
                </a:ln>
                <a:solidFill>
                  <a:schemeClr val="tx1"/>
                </a:solidFill>
                <a:effectLst/>
                <a:latin typeface="Times New Roman" pitchFamily="18" charset="0"/>
                <a:ea typeface="Batang"/>
                <a:cs typeface="Times New Roman" pitchFamily="18" charset="0"/>
              </a:rPr>
              <a:t>Calculate the modulus of a cylinder,  given:</a:t>
            </a:r>
            <a:endParaRPr kumimoji="0" lang="en-US" altLang="ko-KR" sz="1400" b="0" i="0" u="none" strike="noStrike" cap="none" normalizeH="0" baseline="0" dirty="0" smtClean="0">
              <a:ln>
                <a:noFill/>
              </a:ln>
              <a:solidFill>
                <a:schemeClr val="tx1"/>
              </a:solidFill>
              <a:effectLst/>
              <a:latin typeface="Arial" pitchFamily="34" charset="0"/>
              <a:cs typeface="Arial" pitchFamily="34" charset="0"/>
            </a:endParaRPr>
          </a:p>
          <a:p>
            <a:pPr marL="914400" marR="0" lvl="1" indent="-457200" algn="justLow" defTabSz="914400" rtl="0" eaLnBrk="0" fontAlgn="base" latinLnBrk="0" hangingPunct="0">
              <a:lnSpc>
                <a:spcPct val="100000"/>
              </a:lnSpc>
              <a:spcBef>
                <a:spcPct val="0"/>
              </a:spcBef>
              <a:spcAft>
                <a:spcPct val="0"/>
              </a:spcAft>
              <a:buClrTx/>
              <a:buSzTx/>
              <a:buFont typeface="+mj-lt"/>
              <a:buAutoNum type="alphaLcParenR"/>
              <a:tabLst>
                <a:tab pos="-1143000" algn="r"/>
                <a:tab pos="2636838" algn="ctr"/>
                <a:tab pos="5273675" algn="r"/>
              </a:tabLst>
            </a:pPr>
            <a:r>
              <a:rPr kumimoji="0" lang="en-US" altLang="ko-KR" sz="2400" b="0" i="0" u="none" strike="noStrike" cap="none" normalizeH="0" baseline="0" dirty="0" smtClean="0">
                <a:ln>
                  <a:noFill/>
                </a:ln>
                <a:solidFill>
                  <a:schemeClr val="tx1"/>
                </a:solidFill>
                <a:effectLst/>
                <a:latin typeface="Times New Roman" pitchFamily="18" charset="0"/>
                <a:ea typeface="Batang"/>
                <a:cs typeface="Times New Roman" pitchFamily="18" charset="0"/>
              </a:rPr>
              <a:t>Diameter = height (</a:t>
            </a:r>
            <a:r>
              <a:rPr kumimoji="0" lang="en-US" altLang="ko-KR" sz="2400" b="0" i="1" u="none" strike="noStrike" cap="none" normalizeH="0" baseline="0" dirty="0" smtClean="0">
                <a:ln>
                  <a:noFill/>
                </a:ln>
                <a:solidFill>
                  <a:schemeClr val="tx1"/>
                </a:solidFill>
                <a:effectLst/>
                <a:latin typeface="Times New Roman" pitchFamily="18" charset="0"/>
                <a:ea typeface="Batang"/>
                <a:cs typeface="Times New Roman" pitchFamily="18" charset="0"/>
              </a:rPr>
              <a:t>D=H</a:t>
            </a:r>
            <a:r>
              <a:rPr kumimoji="0" lang="en-US" altLang="ko-KR" sz="2400" b="0" i="0" u="none" strike="noStrike" cap="none" normalizeH="0" baseline="0" dirty="0" smtClean="0">
                <a:ln>
                  <a:noFill/>
                </a:ln>
                <a:solidFill>
                  <a:schemeClr val="tx1"/>
                </a:solidFill>
                <a:effectLst/>
                <a:latin typeface="Times New Roman" pitchFamily="18" charset="0"/>
                <a:ea typeface="Batang"/>
                <a:cs typeface="Times New Roman" pitchFamily="18" charset="0"/>
              </a:rPr>
              <a:t>),</a:t>
            </a:r>
            <a:endParaRPr kumimoji="0" lang="en-US" altLang="ko-KR" sz="1400" b="0" i="0" u="none" strike="noStrike" cap="none" normalizeH="0" baseline="0" dirty="0" smtClean="0">
              <a:ln>
                <a:noFill/>
              </a:ln>
              <a:solidFill>
                <a:schemeClr val="tx1"/>
              </a:solidFill>
              <a:effectLst/>
              <a:latin typeface="Arial" pitchFamily="34" charset="0"/>
              <a:cs typeface="Arial" pitchFamily="34" charset="0"/>
            </a:endParaRPr>
          </a:p>
          <a:p>
            <a:pPr marL="914400" marR="0" lvl="1" indent="-457200" algn="justLow" defTabSz="914400" rtl="0" eaLnBrk="0" fontAlgn="base" latinLnBrk="0" hangingPunct="0">
              <a:lnSpc>
                <a:spcPct val="100000"/>
              </a:lnSpc>
              <a:spcBef>
                <a:spcPct val="0"/>
              </a:spcBef>
              <a:spcAft>
                <a:spcPct val="0"/>
              </a:spcAft>
              <a:buClrTx/>
              <a:buSzTx/>
              <a:buFont typeface="+mj-lt"/>
              <a:buAutoNum type="alphaLcParenR"/>
              <a:tabLst>
                <a:tab pos="-1143000" algn="r"/>
                <a:tab pos="2636838" algn="ctr"/>
                <a:tab pos="5273675" algn="r"/>
              </a:tabLst>
            </a:pPr>
            <a:r>
              <a:rPr kumimoji="0" lang="en-US" altLang="ko-KR" sz="2400" b="0" i="0" u="none" strike="noStrike" cap="none" normalizeH="0" baseline="0" dirty="0" smtClean="0">
                <a:ln>
                  <a:noFill/>
                </a:ln>
                <a:solidFill>
                  <a:schemeClr val="tx1"/>
                </a:solidFill>
                <a:effectLst/>
                <a:latin typeface="Times New Roman" pitchFamily="18" charset="0"/>
                <a:ea typeface="Batang"/>
                <a:cs typeface="Times New Roman" pitchFamily="18" charset="0"/>
              </a:rPr>
              <a:t>Diameter = 0.5 height (</a:t>
            </a:r>
            <a:r>
              <a:rPr kumimoji="0" lang="en-US" altLang="ko-KR" sz="2400" b="0" i="1" u="none" strike="noStrike" cap="none" normalizeH="0" baseline="0" dirty="0" smtClean="0">
                <a:ln>
                  <a:noFill/>
                </a:ln>
                <a:solidFill>
                  <a:schemeClr val="tx1"/>
                </a:solidFill>
                <a:effectLst/>
                <a:latin typeface="Times New Roman" pitchFamily="18" charset="0"/>
                <a:ea typeface="Batang"/>
                <a:cs typeface="Times New Roman" pitchFamily="18" charset="0"/>
              </a:rPr>
              <a:t>D=1/2H</a:t>
            </a:r>
            <a:r>
              <a:rPr kumimoji="0" lang="en-US" altLang="ko-KR" sz="2400" b="0" i="0" u="none" strike="noStrike" cap="none" normalizeH="0" baseline="0" dirty="0" smtClean="0">
                <a:ln>
                  <a:noFill/>
                </a:ln>
                <a:solidFill>
                  <a:schemeClr val="tx1"/>
                </a:solidFill>
                <a:effectLst/>
                <a:latin typeface="Times New Roman" pitchFamily="18" charset="0"/>
                <a:ea typeface="Batang"/>
                <a:cs typeface="Times New Roman" pitchFamily="18" charset="0"/>
              </a:rPr>
              <a:t>).</a:t>
            </a:r>
            <a:endParaRPr kumimoji="0" lang="en-US" altLang="ko-KR" sz="3600" b="0" i="0" u="none" strike="noStrike" cap="none" normalizeH="0" baseline="0" dirty="0" smtClean="0">
              <a:ln>
                <a:noFill/>
              </a:ln>
              <a:solidFill>
                <a:schemeClr val="tx1"/>
              </a:solidFill>
              <a:effectLst/>
              <a:latin typeface="Arial" pitchFamily="34" charset="0"/>
              <a:cs typeface="Arial" pitchFamily="34" charset="0"/>
            </a:endParaRPr>
          </a:p>
        </p:txBody>
      </p:sp>
      <p:grpSp>
        <p:nvGrpSpPr>
          <p:cNvPr id="109578" name="Group 10"/>
          <p:cNvGrpSpPr>
            <a:grpSpLocks/>
          </p:cNvGrpSpPr>
          <p:nvPr/>
        </p:nvGrpSpPr>
        <p:grpSpPr bwMode="auto">
          <a:xfrm>
            <a:off x="6500826" y="3500438"/>
            <a:ext cx="1189038" cy="1103312"/>
            <a:chOff x="7919" y="2621"/>
            <a:chExt cx="1874" cy="1736"/>
          </a:xfrm>
        </p:grpSpPr>
        <p:sp>
          <p:nvSpPr>
            <p:cNvPr id="109579" name="AutoShape 11"/>
            <p:cNvSpPr>
              <a:spLocks noChangeArrowheads="1"/>
            </p:cNvSpPr>
            <p:nvPr/>
          </p:nvSpPr>
          <p:spPr bwMode="auto">
            <a:xfrm>
              <a:off x="7919" y="3097"/>
              <a:ext cx="1260" cy="1260"/>
            </a:xfrm>
            <a:prstGeom prst="can">
              <a:avLst>
                <a:gd name="adj" fmla="val 25000"/>
              </a:avLst>
            </a:prstGeom>
            <a:solidFill>
              <a:srgbClr val="FFFFFF"/>
            </a:solidFill>
            <a:ln w="952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09580" name="Line 12"/>
            <p:cNvSpPr>
              <a:spLocks noChangeShapeType="1"/>
            </p:cNvSpPr>
            <p:nvPr/>
          </p:nvSpPr>
          <p:spPr bwMode="auto">
            <a:xfrm>
              <a:off x="9359" y="3240"/>
              <a:ext cx="0" cy="900"/>
            </a:xfrm>
            <a:prstGeom prst="line">
              <a:avLst/>
            </a:prstGeom>
            <a:noFill/>
            <a:ln w="9525">
              <a:solidFill>
                <a:srgbClr val="000000"/>
              </a:solidFill>
              <a:round/>
              <a:headEnd type="stealth" w="sm" len="lg"/>
              <a:tailEnd type="stealth" w="sm" len="lg"/>
            </a:ln>
            <a:effectLst/>
          </p:spPr>
          <p:txBody>
            <a:bodyPr vert="horz" wrap="square" lIns="91440" tIns="45720" rIns="91440" bIns="45720" numCol="1" anchor="t" anchorCtr="0" compatLnSpc="1">
              <a:prstTxWarp prst="textNoShape">
                <a:avLst/>
              </a:prstTxWarp>
            </a:bodyPr>
            <a:lstStyle/>
            <a:p>
              <a:endParaRPr lang="en-US"/>
            </a:p>
          </p:txBody>
        </p:sp>
        <p:sp>
          <p:nvSpPr>
            <p:cNvPr id="109581" name="Line 13"/>
            <p:cNvSpPr>
              <a:spLocks noChangeShapeType="1"/>
            </p:cNvSpPr>
            <p:nvPr/>
          </p:nvSpPr>
          <p:spPr bwMode="auto">
            <a:xfrm>
              <a:off x="9205" y="3240"/>
              <a:ext cx="360" cy="0"/>
            </a:xfrm>
            <a:prstGeom prst="line">
              <a:avLst/>
            </a:prstGeom>
            <a:noFill/>
            <a:ln w="952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09582" name="Line 14"/>
            <p:cNvSpPr>
              <a:spLocks noChangeShapeType="1"/>
            </p:cNvSpPr>
            <p:nvPr/>
          </p:nvSpPr>
          <p:spPr bwMode="auto">
            <a:xfrm>
              <a:off x="9244" y="4140"/>
              <a:ext cx="360" cy="0"/>
            </a:xfrm>
            <a:prstGeom prst="line">
              <a:avLst/>
            </a:prstGeom>
            <a:noFill/>
            <a:ln w="952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09583" name="Line 15"/>
            <p:cNvSpPr>
              <a:spLocks noChangeShapeType="1"/>
            </p:cNvSpPr>
            <p:nvPr/>
          </p:nvSpPr>
          <p:spPr bwMode="auto">
            <a:xfrm>
              <a:off x="9179" y="2663"/>
              <a:ext cx="0" cy="360"/>
            </a:xfrm>
            <a:prstGeom prst="line">
              <a:avLst/>
            </a:prstGeom>
            <a:noFill/>
            <a:ln w="952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09584" name="Line 16"/>
            <p:cNvSpPr>
              <a:spLocks noChangeShapeType="1"/>
            </p:cNvSpPr>
            <p:nvPr/>
          </p:nvSpPr>
          <p:spPr bwMode="auto">
            <a:xfrm>
              <a:off x="7919" y="2700"/>
              <a:ext cx="0" cy="360"/>
            </a:xfrm>
            <a:prstGeom prst="line">
              <a:avLst/>
            </a:prstGeom>
            <a:noFill/>
            <a:ln w="952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09585" name="Line 17"/>
            <p:cNvSpPr>
              <a:spLocks noChangeShapeType="1"/>
            </p:cNvSpPr>
            <p:nvPr/>
          </p:nvSpPr>
          <p:spPr bwMode="auto">
            <a:xfrm flipH="1">
              <a:off x="7919" y="2880"/>
              <a:ext cx="1260" cy="0"/>
            </a:xfrm>
            <a:prstGeom prst="line">
              <a:avLst/>
            </a:prstGeom>
            <a:noFill/>
            <a:ln w="9525">
              <a:solidFill>
                <a:srgbClr val="000000"/>
              </a:solidFill>
              <a:round/>
              <a:headEnd type="stealth" w="sm" len="lg"/>
              <a:tailEnd type="stealth" w="sm" len="lg"/>
            </a:ln>
            <a:effectLst/>
          </p:spPr>
          <p:txBody>
            <a:bodyPr vert="horz" wrap="square" lIns="91440" tIns="45720" rIns="91440" bIns="45720" numCol="1" anchor="t" anchorCtr="0" compatLnSpc="1">
              <a:prstTxWarp prst="textNoShape">
                <a:avLst/>
              </a:prstTxWarp>
            </a:bodyPr>
            <a:lstStyle/>
            <a:p>
              <a:endParaRPr lang="en-US"/>
            </a:p>
          </p:txBody>
        </p:sp>
        <p:sp>
          <p:nvSpPr>
            <p:cNvPr id="109586" name="Text Box 18"/>
            <p:cNvSpPr txBox="1">
              <a:spLocks noChangeArrowheads="1"/>
            </p:cNvSpPr>
            <p:nvPr/>
          </p:nvSpPr>
          <p:spPr bwMode="auto">
            <a:xfrm>
              <a:off x="8279" y="2621"/>
              <a:ext cx="540" cy="36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ko-KR" sz="1200" b="0" i="1" u="none" strike="noStrike" cap="none" normalizeH="0" baseline="0" smtClean="0">
                  <a:ln>
                    <a:noFill/>
                  </a:ln>
                  <a:solidFill>
                    <a:schemeClr val="tx1"/>
                  </a:solidFill>
                  <a:effectLst/>
                  <a:latin typeface="Times New Roman" pitchFamily="18" charset="0"/>
                  <a:ea typeface="Batang" charset="-127"/>
                  <a:cs typeface="Arial" pitchFamily="34" charset="0"/>
                </a:rPr>
                <a:t>D</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9587" name="Text Box 19"/>
            <p:cNvSpPr txBox="1">
              <a:spLocks noChangeArrowheads="1"/>
            </p:cNvSpPr>
            <p:nvPr/>
          </p:nvSpPr>
          <p:spPr bwMode="auto">
            <a:xfrm>
              <a:off x="9253" y="3599"/>
              <a:ext cx="540" cy="36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ko-KR" sz="1200" b="0" i="1" u="none" strike="noStrike" cap="none" normalizeH="0" baseline="0" smtClean="0">
                  <a:ln>
                    <a:noFill/>
                  </a:ln>
                  <a:solidFill>
                    <a:schemeClr val="tx1"/>
                  </a:solidFill>
                  <a:effectLst/>
                  <a:latin typeface="Times New Roman" pitchFamily="18" charset="0"/>
                  <a:ea typeface="Batang" charset="-127"/>
                  <a:cs typeface="Arial" pitchFamily="34" charset="0"/>
                </a:rPr>
                <a:t>H</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sp>
        <p:nvSpPr>
          <p:cNvPr id="109588" name="Rectangle 20"/>
          <p:cNvSpPr>
            <a:spLocks noChangeArrowheads="1"/>
          </p:cNvSpPr>
          <p:nvPr/>
        </p:nvSpPr>
        <p:spPr bwMode="auto">
          <a:xfrm>
            <a:off x="0" y="4714884"/>
            <a:ext cx="2247731" cy="83099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1" eaLnBrk="0" fontAlgn="base" hangingPunct="0">
              <a:spcBef>
                <a:spcPct val="0"/>
              </a:spcBef>
              <a:spcAft>
                <a:spcPct val="0"/>
              </a:spcAft>
              <a:tabLst>
                <a:tab pos="-1143000" algn="r"/>
                <a:tab pos="2636838" algn="ctr"/>
                <a:tab pos="5273675" algn="r"/>
              </a:tabLst>
            </a:pPr>
            <a:r>
              <a:rPr lang="en-US" altLang="ko-KR" sz="2400" dirty="0" smtClean="0">
                <a:latin typeface="Times New Roman" pitchFamily="18" charset="0"/>
                <a:ea typeface="Batang"/>
                <a:cs typeface="Times New Roman" pitchFamily="18" charset="0"/>
              </a:rPr>
              <a:t>Solution:</a:t>
            </a:r>
          </a:p>
          <a:p>
            <a:pPr lvl="1" algn="justLow" eaLnBrk="0" fontAlgn="base" hangingPunct="0">
              <a:spcBef>
                <a:spcPct val="0"/>
              </a:spcBef>
              <a:spcAft>
                <a:spcPct val="0"/>
              </a:spcAft>
              <a:tabLst>
                <a:tab pos="-1143000" algn="r"/>
                <a:tab pos="2636838" algn="ctr"/>
                <a:tab pos="5273675" algn="r"/>
              </a:tabLst>
            </a:pPr>
            <a:r>
              <a:rPr lang="en-US" altLang="ko-KR" sz="2400" dirty="0" smtClean="0">
                <a:latin typeface="Times New Roman" pitchFamily="18" charset="0"/>
                <a:ea typeface="Batang"/>
                <a:cs typeface="Times New Roman" pitchFamily="18" charset="0"/>
              </a:rPr>
              <a:t>a) For </a:t>
            </a:r>
            <a:r>
              <a:rPr lang="en-US" altLang="ko-KR" sz="2400" i="1" dirty="0" smtClean="0">
                <a:latin typeface="Times New Roman" pitchFamily="18" charset="0"/>
                <a:ea typeface="Batang"/>
                <a:cs typeface="Times New Roman" pitchFamily="18" charset="0"/>
              </a:rPr>
              <a:t>D=H</a:t>
            </a:r>
            <a:r>
              <a:rPr lang="en-US" altLang="ko-KR" sz="2400" dirty="0" smtClean="0">
                <a:latin typeface="Times New Roman" pitchFamily="18" charset="0"/>
                <a:ea typeface="Batang"/>
                <a:cs typeface="Times New Roman" pitchFamily="18" charset="0"/>
              </a:rPr>
              <a:t>: </a:t>
            </a:r>
          </a:p>
        </p:txBody>
      </p:sp>
      <p:sp>
        <p:nvSpPr>
          <p:cNvPr id="40" name="Rectangle 39"/>
          <p:cNvSpPr/>
          <p:nvPr/>
        </p:nvSpPr>
        <p:spPr>
          <a:xfrm>
            <a:off x="571472" y="5572140"/>
            <a:ext cx="1018164" cy="369332"/>
          </a:xfrm>
          <a:prstGeom prst="rect">
            <a:avLst/>
          </a:prstGeom>
        </p:spPr>
        <p:txBody>
          <a:bodyPr wrap="none">
            <a:spAutoFit/>
          </a:bodyPr>
          <a:lstStyle/>
          <a:p>
            <a:r>
              <a:rPr lang="en-US" dirty="0" smtClean="0"/>
              <a:t>Volume=</a:t>
            </a:r>
            <a:endParaRPr lang="en-US" dirty="0"/>
          </a:p>
        </p:txBody>
      </p:sp>
      <p:sp>
        <p:nvSpPr>
          <p:cNvPr id="109590"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9589" name="Object 21"/>
          <p:cNvGraphicFramePr>
            <a:graphicFrameLocks noChangeAspect="1"/>
          </p:cNvGraphicFramePr>
          <p:nvPr/>
        </p:nvGraphicFramePr>
        <p:xfrm>
          <a:off x="1643041" y="5500702"/>
          <a:ext cx="2411033" cy="428628"/>
        </p:xfrm>
        <a:graphic>
          <a:graphicData uri="http://schemas.openxmlformats.org/presentationml/2006/ole">
            <mc:AlternateContent xmlns:mc="http://schemas.openxmlformats.org/markup-compatibility/2006">
              <mc:Choice xmlns:v="urn:schemas-microsoft-com:vml" Requires="v">
                <p:oleObj spid="_x0000_s109603" name="معادلة" r:id="rId8" imgW="1282700" imgH="228600" progId="Equation.3">
                  <p:embed/>
                </p:oleObj>
              </mc:Choice>
              <mc:Fallback>
                <p:oleObj name="معادلة" r:id="rId8" imgW="1282700" imgH="228600" progId="Equation.3">
                  <p:embed/>
                  <p:pic>
                    <p:nvPicPr>
                      <p:cNvPr id="0" name="Picture 2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43041" y="5500702"/>
                        <a:ext cx="2411033" cy="42862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9591" name="Rectangle 23"/>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 name="Rectangle 43"/>
          <p:cNvSpPr/>
          <p:nvPr/>
        </p:nvSpPr>
        <p:spPr>
          <a:xfrm>
            <a:off x="571472" y="6000768"/>
            <a:ext cx="1464375" cy="369332"/>
          </a:xfrm>
          <a:prstGeom prst="rect">
            <a:avLst/>
          </a:prstGeom>
        </p:spPr>
        <p:txBody>
          <a:bodyPr wrap="none">
            <a:spAutoFit/>
          </a:bodyPr>
          <a:lstStyle/>
          <a:p>
            <a:r>
              <a:rPr lang="en-US" dirty="0" smtClean="0"/>
              <a:t>Surface area=</a:t>
            </a:r>
            <a:endParaRPr lang="en-US" dirty="0"/>
          </a:p>
        </p:txBody>
      </p:sp>
      <p:sp>
        <p:nvSpPr>
          <p:cNvPr id="109593" name="Rectangle 2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9592" name="Object 24"/>
          <p:cNvGraphicFramePr>
            <a:graphicFrameLocks noChangeAspect="1"/>
          </p:cNvGraphicFramePr>
          <p:nvPr/>
        </p:nvGraphicFramePr>
        <p:xfrm>
          <a:off x="2000232" y="5929330"/>
          <a:ext cx="2556086" cy="642942"/>
        </p:xfrm>
        <a:graphic>
          <a:graphicData uri="http://schemas.openxmlformats.org/presentationml/2006/ole">
            <mc:AlternateContent xmlns:mc="http://schemas.openxmlformats.org/markup-compatibility/2006">
              <mc:Choice xmlns:v="urn:schemas-microsoft-com:vml" Requires="v">
                <p:oleObj spid="_x0000_s109604" name="معادلة" r:id="rId10" imgW="1548728" imgH="393529" progId="Equation.3">
                  <p:embed/>
                </p:oleObj>
              </mc:Choice>
              <mc:Fallback>
                <p:oleObj name="معادلة" r:id="rId10" imgW="1548728" imgH="393529" progId="Equation.3">
                  <p:embed/>
                  <p:pic>
                    <p:nvPicPr>
                      <p:cNvPr id="0" name="Picture 2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000232" y="5929330"/>
                        <a:ext cx="2556086" cy="64294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9594" name="Rectangle 26"/>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8" name="Rectangle 47"/>
          <p:cNvSpPr/>
          <p:nvPr/>
        </p:nvSpPr>
        <p:spPr>
          <a:xfrm>
            <a:off x="4357686" y="5429264"/>
            <a:ext cx="1439818" cy="461665"/>
          </a:xfrm>
          <a:prstGeom prst="rect">
            <a:avLst/>
          </a:prstGeom>
        </p:spPr>
        <p:txBody>
          <a:bodyPr wrap="none">
            <a:spAutoFit/>
          </a:bodyPr>
          <a:lstStyle/>
          <a:p>
            <a:r>
              <a:rPr lang="en-US" sz="2400" dirty="0" smtClean="0"/>
              <a:t>Modulus=</a:t>
            </a:r>
            <a:endParaRPr lang="en-US" sz="2400" dirty="0"/>
          </a:p>
        </p:txBody>
      </p:sp>
      <p:sp>
        <p:nvSpPr>
          <p:cNvPr id="109596" name="Rectangle 2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9595" name="Object 27"/>
          <p:cNvGraphicFramePr>
            <a:graphicFrameLocks noChangeAspect="1"/>
          </p:cNvGraphicFramePr>
          <p:nvPr/>
        </p:nvGraphicFramePr>
        <p:xfrm>
          <a:off x="5715008" y="5214950"/>
          <a:ext cx="2513319" cy="857256"/>
        </p:xfrm>
        <a:graphic>
          <a:graphicData uri="http://schemas.openxmlformats.org/presentationml/2006/ole">
            <mc:AlternateContent xmlns:mc="http://schemas.openxmlformats.org/markup-compatibility/2006">
              <mc:Choice xmlns:v="urn:schemas-microsoft-com:vml" Requires="v">
                <p:oleObj spid="_x0000_s109605" name="معادلة" r:id="rId12" imgW="1231366" imgH="418918" progId="Equation.3">
                  <p:embed/>
                </p:oleObj>
              </mc:Choice>
              <mc:Fallback>
                <p:oleObj name="معادلة" r:id="rId12" imgW="1231366" imgH="418918" progId="Equation.3">
                  <p:embed/>
                  <p:pic>
                    <p:nvPicPr>
                      <p:cNvPr id="0" name="Picture 27"/>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715008" y="5214950"/>
                        <a:ext cx="2513319" cy="85725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9597" name="Rectangle 29"/>
          <p:cNvSpPr>
            <a:spLocks noChangeArrowheads="1"/>
          </p:cNvSpPr>
          <p:nvPr/>
        </p:nvSpPr>
        <p:spPr bwMode="auto">
          <a:xfrm>
            <a:off x="0" y="419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 name="Rounded Rectangle 51"/>
          <p:cNvSpPr/>
          <p:nvPr/>
        </p:nvSpPr>
        <p:spPr>
          <a:xfrm>
            <a:off x="4286248" y="5214950"/>
            <a:ext cx="4071966" cy="857256"/>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47</a:t>
            </a:fld>
            <a:endParaRPr lang="en-US"/>
          </a:p>
        </p:txBody>
      </p:sp>
      <p:sp>
        <p:nvSpPr>
          <p:cNvPr id="98305" name="Rectangle 1"/>
          <p:cNvSpPr>
            <a:spLocks noChangeArrowheads="1"/>
          </p:cNvSpPr>
          <p:nvPr/>
        </p:nvSpPr>
        <p:spPr bwMode="auto">
          <a:xfrm>
            <a:off x="500034" y="71414"/>
            <a:ext cx="5252079"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lgn="justLow" fontAlgn="base">
              <a:spcBef>
                <a:spcPct val="0"/>
              </a:spcBef>
              <a:spcAft>
                <a:spcPct val="0"/>
              </a:spcAft>
              <a:tabLst>
                <a:tab pos="-1143000" algn="r"/>
                <a:tab pos="2636838" algn="ctr"/>
                <a:tab pos="5273675" algn="r"/>
              </a:tabLst>
            </a:pPr>
            <a:r>
              <a:rPr lang="en-US" altLang="ko-KR" sz="2000" spc="-100" dirty="0" smtClean="0">
                <a:solidFill>
                  <a:schemeClr val="tx1">
                    <a:tint val="75000"/>
                  </a:schemeClr>
                </a:solidFill>
                <a:latin typeface="+mj-lt"/>
                <a:ea typeface="+mj-ea"/>
                <a:cs typeface="+mj-cs"/>
              </a:rPr>
              <a:t>7.10 Simplified riser design based on solidification time  </a:t>
            </a:r>
          </a:p>
        </p:txBody>
      </p:sp>
      <p:sp>
        <p:nvSpPr>
          <p:cNvPr id="1024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403"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2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27" name="Rectangle 7"/>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29"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0"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2"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3" name="Rectangle 1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5"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6" name="Rectangle 1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75"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76" name="Rectangle 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77" name="Rectangle 9"/>
          <p:cNvSpPr>
            <a:spLocks noChangeArrowheads="1"/>
          </p:cNvSpPr>
          <p:nvPr/>
        </p:nvSpPr>
        <p:spPr bwMode="auto">
          <a:xfrm>
            <a:off x="285720" y="714356"/>
            <a:ext cx="5548827" cy="156966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tab pos="-1143000" algn="r"/>
                <a:tab pos="2636838" algn="ctr"/>
                <a:tab pos="5273675" algn="r"/>
              </a:tabLst>
            </a:pPr>
            <a:r>
              <a:rPr kumimoji="0" lang="en-US" altLang="ko-KR" sz="2400" b="1" i="1" u="sng" strike="noStrike" cap="none" normalizeH="0" baseline="0" dirty="0" smtClean="0">
                <a:ln>
                  <a:noFill/>
                </a:ln>
                <a:solidFill>
                  <a:schemeClr val="tx1"/>
                </a:solidFill>
                <a:effectLst/>
                <a:latin typeface="Times New Roman" pitchFamily="18" charset="0"/>
                <a:ea typeface="Batang"/>
                <a:cs typeface="Times New Roman" pitchFamily="18" charset="0"/>
              </a:rPr>
              <a:t>Example 7.3</a:t>
            </a:r>
            <a:endParaRPr kumimoji="0" lang="en-US" altLang="ko-KR"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1143000" algn="r"/>
                <a:tab pos="2636838" algn="ctr"/>
                <a:tab pos="5273675" algn="r"/>
              </a:tabLst>
            </a:pPr>
            <a:r>
              <a:rPr kumimoji="0" lang="en-US" altLang="ko-KR" sz="2400" b="0" i="0" u="none" strike="noStrike" cap="none" normalizeH="0" baseline="0" dirty="0" smtClean="0">
                <a:ln>
                  <a:noFill/>
                </a:ln>
                <a:solidFill>
                  <a:schemeClr val="tx1"/>
                </a:solidFill>
                <a:effectLst/>
                <a:latin typeface="Times New Roman" pitchFamily="18" charset="0"/>
                <a:ea typeface="Batang"/>
                <a:cs typeface="Times New Roman" pitchFamily="18" charset="0"/>
              </a:rPr>
              <a:t>Calculate the modulus of a cylinder,  given:</a:t>
            </a:r>
            <a:endParaRPr kumimoji="0" lang="en-US" altLang="ko-KR" sz="1400" b="0" i="0" u="none" strike="noStrike" cap="none" normalizeH="0" baseline="0" dirty="0" smtClean="0">
              <a:ln>
                <a:noFill/>
              </a:ln>
              <a:solidFill>
                <a:schemeClr val="tx1"/>
              </a:solidFill>
              <a:effectLst/>
              <a:latin typeface="Arial" pitchFamily="34" charset="0"/>
              <a:cs typeface="Arial" pitchFamily="34" charset="0"/>
            </a:endParaRPr>
          </a:p>
          <a:p>
            <a:pPr marL="914400" marR="0" lvl="1" indent="-457200" algn="justLow" defTabSz="914400" rtl="0" eaLnBrk="0" fontAlgn="base" latinLnBrk="0" hangingPunct="0">
              <a:lnSpc>
                <a:spcPct val="100000"/>
              </a:lnSpc>
              <a:spcBef>
                <a:spcPct val="0"/>
              </a:spcBef>
              <a:spcAft>
                <a:spcPct val="0"/>
              </a:spcAft>
              <a:buClrTx/>
              <a:buSzTx/>
              <a:buFont typeface="+mj-lt"/>
              <a:buAutoNum type="alphaLcParenR"/>
              <a:tabLst>
                <a:tab pos="-1143000" algn="r"/>
                <a:tab pos="2636838" algn="ctr"/>
                <a:tab pos="5273675" algn="r"/>
              </a:tabLst>
            </a:pPr>
            <a:r>
              <a:rPr kumimoji="0" lang="en-US" altLang="ko-KR" sz="2400" b="0" i="0" u="none" strike="noStrike" cap="none" normalizeH="0" baseline="0" dirty="0" smtClean="0">
                <a:ln>
                  <a:noFill/>
                </a:ln>
                <a:solidFill>
                  <a:schemeClr val="tx1"/>
                </a:solidFill>
                <a:effectLst/>
                <a:latin typeface="Times New Roman" pitchFamily="18" charset="0"/>
                <a:ea typeface="Batang"/>
                <a:cs typeface="Times New Roman" pitchFamily="18" charset="0"/>
              </a:rPr>
              <a:t>Diameter = height (</a:t>
            </a:r>
            <a:r>
              <a:rPr kumimoji="0" lang="en-US" altLang="ko-KR" sz="2400" b="0" i="1" u="none" strike="noStrike" cap="none" normalizeH="0" baseline="0" dirty="0" smtClean="0">
                <a:ln>
                  <a:noFill/>
                </a:ln>
                <a:solidFill>
                  <a:schemeClr val="tx1"/>
                </a:solidFill>
                <a:effectLst/>
                <a:latin typeface="Times New Roman" pitchFamily="18" charset="0"/>
                <a:ea typeface="Batang"/>
                <a:cs typeface="Times New Roman" pitchFamily="18" charset="0"/>
              </a:rPr>
              <a:t>D=H</a:t>
            </a:r>
            <a:r>
              <a:rPr kumimoji="0" lang="en-US" altLang="ko-KR" sz="2400" b="0" i="0" u="none" strike="noStrike" cap="none" normalizeH="0" baseline="0" dirty="0" smtClean="0">
                <a:ln>
                  <a:noFill/>
                </a:ln>
                <a:solidFill>
                  <a:schemeClr val="tx1"/>
                </a:solidFill>
                <a:effectLst/>
                <a:latin typeface="Times New Roman" pitchFamily="18" charset="0"/>
                <a:ea typeface="Batang"/>
                <a:cs typeface="Times New Roman" pitchFamily="18" charset="0"/>
              </a:rPr>
              <a:t>),</a:t>
            </a:r>
            <a:endParaRPr kumimoji="0" lang="en-US" altLang="ko-KR" sz="1400" b="0" i="0" u="none" strike="noStrike" cap="none" normalizeH="0" baseline="0" dirty="0" smtClean="0">
              <a:ln>
                <a:noFill/>
              </a:ln>
              <a:solidFill>
                <a:schemeClr val="tx1"/>
              </a:solidFill>
              <a:effectLst/>
              <a:latin typeface="Arial" pitchFamily="34" charset="0"/>
              <a:cs typeface="Arial" pitchFamily="34" charset="0"/>
            </a:endParaRPr>
          </a:p>
          <a:p>
            <a:pPr marL="914400" marR="0" lvl="1" indent="-457200" algn="justLow" defTabSz="914400" rtl="0" eaLnBrk="0" fontAlgn="base" latinLnBrk="0" hangingPunct="0">
              <a:lnSpc>
                <a:spcPct val="100000"/>
              </a:lnSpc>
              <a:spcBef>
                <a:spcPct val="0"/>
              </a:spcBef>
              <a:spcAft>
                <a:spcPct val="0"/>
              </a:spcAft>
              <a:buClrTx/>
              <a:buSzTx/>
              <a:buFont typeface="+mj-lt"/>
              <a:buAutoNum type="alphaLcParenR"/>
              <a:tabLst>
                <a:tab pos="-1143000" algn="r"/>
                <a:tab pos="2636838" algn="ctr"/>
                <a:tab pos="5273675" algn="r"/>
              </a:tabLst>
            </a:pPr>
            <a:r>
              <a:rPr kumimoji="0" lang="en-US" altLang="ko-KR" sz="2400" b="0" i="0" u="none" strike="noStrike" cap="none" normalizeH="0" baseline="0" dirty="0" smtClean="0">
                <a:ln>
                  <a:noFill/>
                </a:ln>
                <a:solidFill>
                  <a:schemeClr val="tx1"/>
                </a:solidFill>
                <a:effectLst/>
                <a:latin typeface="Times New Roman" pitchFamily="18" charset="0"/>
                <a:ea typeface="Batang"/>
                <a:cs typeface="Times New Roman" pitchFamily="18" charset="0"/>
              </a:rPr>
              <a:t>Diameter = 0.5 height (</a:t>
            </a:r>
            <a:r>
              <a:rPr kumimoji="0" lang="en-US" altLang="ko-KR" sz="2400" b="0" i="1" u="none" strike="noStrike" cap="none" normalizeH="0" baseline="0" dirty="0" smtClean="0">
                <a:ln>
                  <a:noFill/>
                </a:ln>
                <a:solidFill>
                  <a:schemeClr val="tx1"/>
                </a:solidFill>
                <a:effectLst/>
                <a:latin typeface="Times New Roman" pitchFamily="18" charset="0"/>
                <a:ea typeface="Batang"/>
                <a:cs typeface="Times New Roman" pitchFamily="18" charset="0"/>
              </a:rPr>
              <a:t>D=1/2H</a:t>
            </a:r>
            <a:r>
              <a:rPr kumimoji="0" lang="en-US" altLang="ko-KR" sz="2400" b="0" i="0" u="none" strike="noStrike" cap="none" normalizeH="0" baseline="0" dirty="0" smtClean="0">
                <a:ln>
                  <a:noFill/>
                </a:ln>
                <a:solidFill>
                  <a:schemeClr val="tx1"/>
                </a:solidFill>
                <a:effectLst/>
                <a:latin typeface="Times New Roman" pitchFamily="18" charset="0"/>
                <a:ea typeface="Batang"/>
                <a:cs typeface="Times New Roman" pitchFamily="18" charset="0"/>
              </a:rPr>
              <a:t>).</a:t>
            </a:r>
            <a:endParaRPr kumimoji="0" lang="en-US" altLang="ko-KR" sz="3600" b="0" i="0" u="none" strike="noStrike" cap="none" normalizeH="0" baseline="0" dirty="0" smtClean="0">
              <a:ln>
                <a:noFill/>
              </a:ln>
              <a:solidFill>
                <a:schemeClr val="tx1"/>
              </a:solidFill>
              <a:effectLst/>
              <a:latin typeface="Arial" pitchFamily="34" charset="0"/>
              <a:cs typeface="Arial" pitchFamily="34" charset="0"/>
            </a:endParaRPr>
          </a:p>
        </p:txBody>
      </p:sp>
      <p:grpSp>
        <p:nvGrpSpPr>
          <p:cNvPr id="2" name="Group 10"/>
          <p:cNvGrpSpPr>
            <a:grpSpLocks/>
          </p:cNvGrpSpPr>
          <p:nvPr/>
        </p:nvGrpSpPr>
        <p:grpSpPr bwMode="auto">
          <a:xfrm>
            <a:off x="6572264" y="1142984"/>
            <a:ext cx="1189038" cy="1103312"/>
            <a:chOff x="7919" y="2621"/>
            <a:chExt cx="1874" cy="1736"/>
          </a:xfrm>
        </p:grpSpPr>
        <p:sp>
          <p:nvSpPr>
            <p:cNvPr id="109579" name="AutoShape 11"/>
            <p:cNvSpPr>
              <a:spLocks noChangeArrowheads="1"/>
            </p:cNvSpPr>
            <p:nvPr/>
          </p:nvSpPr>
          <p:spPr bwMode="auto">
            <a:xfrm>
              <a:off x="7919" y="3097"/>
              <a:ext cx="1260" cy="1260"/>
            </a:xfrm>
            <a:prstGeom prst="can">
              <a:avLst>
                <a:gd name="adj" fmla="val 25000"/>
              </a:avLst>
            </a:prstGeom>
            <a:solidFill>
              <a:srgbClr val="FFFFFF"/>
            </a:solidFill>
            <a:ln w="952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09580" name="Line 12"/>
            <p:cNvSpPr>
              <a:spLocks noChangeShapeType="1"/>
            </p:cNvSpPr>
            <p:nvPr/>
          </p:nvSpPr>
          <p:spPr bwMode="auto">
            <a:xfrm>
              <a:off x="9359" y="3240"/>
              <a:ext cx="0" cy="900"/>
            </a:xfrm>
            <a:prstGeom prst="line">
              <a:avLst/>
            </a:prstGeom>
            <a:noFill/>
            <a:ln w="9525">
              <a:solidFill>
                <a:srgbClr val="000000"/>
              </a:solidFill>
              <a:round/>
              <a:headEnd type="stealth" w="sm" len="lg"/>
              <a:tailEnd type="stealth" w="sm" len="lg"/>
            </a:ln>
            <a:effectLst/>
          </p:spPr>
          <p:txBody>
            <a:bodyPr vert="horz" wrap="square" lIns="91440" tIns="45720" rIns="91440" bIns="45720" numCol="1" anchor="t" anchorCtr="0" compatLnSpc="1">
              <a:prstTxWarp prst="textNoShape">
                <a:avLst/>
              </a:prstTxWarp>
            </a:bodyPr>
            <a:lstStyle/>
            <a:p>
              <a:endParaRPr lang="en-US"/>
            </a:p>
          </p:txBody>
        </p:sp>
        <p:sp>
          <p:nvSpPr>
            <p:cNvPr id="109581" name="Line 13"/>
            <p:cNvSpPr>
              <a:spLocks noChangeShapeType="1"/>
            </p:cNvSpPr>
            <p:nvPr/>
          </p:nvSpPr>
          <p:spPr bwMode="auto">
            <a:xfrm>
              <a:off x="9205" y="3240"/>
              <a:ext cx="360" cy="0"/>
            </a:xfrm>
            <a:prstGeom prst="line">
              <a:avLst/>
            </a:prstGeom>
            <a:noFill/>
            <a:ln w="952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09582" name="Line 14"/>
            <p:cNvSpPr>
              <a:spLocks noChangeShapeType="1"/>
            </p:cNvSpPr>
            <p:nvPr/>
          </p:nvSpPr>
          <p:spPr bwMode="auto">
            <a:xfrm>
              <a:off x="9244" y="4140"/>
              <a:ext cx="360" cy="0"/>
            </a:xfrm>
            <a:prstGeom prst="line">
              <a:avLst/>
            </a:prstGeom>
            <a:noFill/>
            <a:ln w="952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09583" name="Line 15"/>
            <p:cNvSpPr>
              <a:spLocks noChangeShapeType="1"/>
            </p:cNvSpPr>
            <p:nvPr/>
          </p:nvSpPr>
          <p:spPr bwMode="auto">
            <a:xfrm>
              <a:off x="9179" y="2663"/>
              <a:ext cx="0" cy="360"/>
            </a:xfrm>
            <a:prstGeom prst="line">
              <a:avLst/>
            </a:prstGeom>
            <a:noFill/>
            <a:ln w="952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09584" name="Line 16"/>
            <p:cNvSpPr>
              <a:spLocks noChangeShapeType="1"/>
            </p:cNvSpPr>
            <p:nvPr/>
          </p:nvSpPr>
          <p:spPr bwMode="auto">
            <a:xfrm>
              <a:off x="7919" y="2700"/>
              <a:ext cx="0" cy="360"/>
            </a:xfrm>
            <a:prstGeom prst="line">
              <a:avLst/>
            </a:prstGeom>
            <a:noFill/>
            <a:ln w="952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09585" name="Line 17"/>
            <p:cNvSpPr>
              <a:spLocks noChangeShapeType="1"/>
            </p:cNvSpPr>
            <p:nvPr/>
          </p:nvSpPr>
          <p:spPr bwMode="auto">
            <a:xfrm flipH="1">
              <a:off x="7919" y="2880"/>
              <a:ext cx="1260" cy="0"/>
            </a:xfrm>
            <a:prstGeom prst="line">
              <a:avLst/>
            </a:prstGeom>
            <a:noFill/>
            <a:ln w="9525">
              <a:solidFill>
                <a:srgbClr val="000000"/>
              </a:solidFill>
              <a:round/>
              <a:headEnd type="stealth" w="sm" len="lg"/>
              <a:tailEnd type="stealth" w="sm" len="lg"/>
            </a:ln>
            <a:effectLst/>
          </p:spPr>
          <p:txBody>
            <a:bodyPr vert="horz" wrap="square" lIns="91440" tIns="45720" rIns="91440" bIns="45720" numCol="1" anchor="t" anchorCtr="0" compatLnSpc="1">
              <a:prstTxWarp prst="textNoShape">
                <a:avLst/>
              </a:prstTxWarp>
            </a:bodyPr>
            <a:lstStyle/>
            <a:p>
              <a:endParaRPr lang="en-US"/>
            </a:p>
          </p:txBody>
        </p:sp>
        <p:sp>
          <p:nvSpPr>
            <p:cNvPr id="109586" name="Text Box 18"/>
            <p:cNvSpPr txBox="1">
              <a:spLocks noChangeArrowheads="1"/>
            </p:cNvSpPr>
            <p:nvPr/>
          </p:nvSpPr>
          <p:spPr bwMode="auto">
            <a:xfrm>
              <a:off x="8279" y="2621"/>
              <a:ext cx="540" cy="36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ko-KR" sz="1200" b="0" i="1" u="none" strike="noStrike" cap="none" normalizeH="0" baseline="0" smtClean="0">
                  <a:ln>
                    <a:noFill/>
                  </a:ln>
                  <a:solidFill>
                    <a:schemeClr val="tx1"/>
                  </a:solidFill>
                  <a:effectLst/>
                  <a:latin typeface="Times New Roman" pitchFamily="18" charset="0"/>
                  <a:ea typeface="Batang" charset="-127"/>
                  <a:cs typeface="Arial" pitchFamily="34" charset="0"/>
                </a:rPr>
                <a:t>D</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9587" name="Text Box 19"/>
            <p:cNvSpPr txBox="1">
              <a:spLocks noChangeArrowheads="1"/>
            </p:cNvSpPr>
            <p:nvPr/>
          </p:nvSpPr>
          <p:spPr bwMode="auto">
            <a:xfrm>
              <a:off x="9253" y="3599"/>
              <a:ext cx="540" cy="36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ko-KR" sz="1200" b="0" i="1" u="none" strike="noStrike" cap="none" normalizeH="0" baseline="0" smtClean="0">
                  <a:ln>
                    <a:noFill/>
                  </a:ln>
                  <a:solidFill>
                    <a:schemeClr val="tx1"/>
                  </a:solidFill>
                  <a:effectLst/>
                  <a:latin typeface="Times New Roman" pitchFamily="18" charset="0"/>
                  <a:ea typeface="Batang" charset="-127"/>
                  <a:cs typeface="Arial" pitchFamily="34" charset="0"/>
                </a:rPr>
                <a:t>H</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sp>
        <p:nvSpPr>
          <p:cNvPr id="109588" name="Rectangle 20"/>
          <p:cNvSpPr>
            <a:spLocks noChangeArrowheads="1"/>
          </p:cNvSpPr>
          <p:nvPr/>
        </p:nvSpPr>
        <p:spPr bwMode="auto">
          <a:xfrm>
            <a:off x="71438" y="2357430"/>
            <a:ext cx="2247731" cy="83099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1" eaLnBrk="0" fontAlgn="base" hangingPunct="0">
              <a:spcBef>
                <a:spcPct val="0"/>
              </a:spcBef>
              <a:spcAft>
                <a:spcPct val="0"/>
              </a:spcAft>
              <a:tabLst>
                <a:tab pos="-1143000" algn="r"/>
                <a:tab pos="2636838" algn="ctr"/>
                <a:tab pos="5273675" algn="r"/>
              </a:tabLst>
            </a:pPr>
            <a:r>
              <a:rPr lang="en-US" altLang="ko-KR" sz="2400" dirty="0" smtClean="0">
                <a:latin typeface="Times New Roman" pitchFamily="18" charset="0"/>
                <a:ea typeface="Batang"/>
                <a:cs typeface="Times New Roman" pitchFamily="18" charset="0"/>
              </a:rPr>
              <a:t>Solution:</a:t>
            </a:r>
          </a:p>
          <a:p>
            <a:pPr lvl="1" algn="justLow" eaLnBrk="0" fontAlgn="base" hangingPunct="0">
              <a:spcBef>
                <a:spcPct val="0"/>
              </a:spcBef>
              <a:spcAft>
                <a:spcPct val="0"/>
              </a:spcAft>
              <a:tabLst>
                <a:tab pos="-1143000" algn="r"/>
                <a:tab pos="2636838" algn="ctr"/>
                <a:tab pos="5273675" algn="r"/>
              </a:tabLst>
            </a:pPr>
            <a:r>
              <a:rPr lang="en-US" altLang="ko-KR" sz="2400" dirty="0" smtClean="0">
                <a:latin typeface="Times New Roman" pitchFamily="18" charset="0"/>
                <a:ea typeface="Batang"/>
                <a:cs typeface="Times New Roman" pitchFamily="18" charset="0"/>
              </a:rPr>
              <a:t>a) For </a:t>
            </a:r>
            <a:r>
              <a:rPr lang="en-US" altLang="ko-KR" sz="2400" i="1" dirty="0" smtClean="0">
                <a:latin typeface="Times New Roman" pitchFamily="18" charset="0"/>
                <a:ea typeface="Batang"/>
                <a:cs typeface="Times New Roman" pitchFamily="18" charset="0"/>
              </a:rPr>
              <a:t>D=H</a:t>
            </a:r>
            <a:r>
              <a:rPr lang="en-US" altLang="ko-KR" sz="2400" dirty="0" smtClean="0">
                <a:latin typeface="Times New Roman" pitchFamily="18" charset="0"/>
                <a:ea typeface="Batang"/>
                <a:cs typeface="Times New Roman" pitchFamily="18" charset="0"/>
              </a:rPr>
              <a:t>: </a:t>
            </a:r>
          </a:p>
        </p:txBody>
      </p:sp>
      <p:sp>
        <p:nvSpPr>
          <p:cNvPr id="40" name="Rectangle 39"/>
          <p:cNvSpPr/>
          <p:nvPr/>
        </p:nvSpPr>
        <p:spPr>
          <a:xfrm>
            <a:off x="642910" y="3214686"/>
            <a:ext cx="1018164" cy="369332"/>
          </a:xfrm>
          <a:prstGeom prst="rect">
            <a:avLst/>
          </a:prstGeom>
        </p:spPr>
        <p:txBody>
          <a:bodyPr wrap="none">
            <a:spAutoFit/>
          </a:bodyPr>
          <a:lstStyle/>
          <a:p>
            <a:r>
              <a:rPr lang="en-US" dirty="0" smtClean="0"/>
              <a:t>Volume=</a:t>
            </a:r>
            <a:endParaRPr lang="en-US" dirty="0"/>
          </a:p>
        </p:txBody>
      </p:sp>
      <p:sp>
        <p:nvSpPr>
          <p:cNvPr id="109590"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9589" name="Object 21"/>
          <p:cNvGraphicFramePr>
            <a:graphicFrameLocks noChangeAspect="1"/>
          </p:cNvGraphicFramePr>
          <p:nvPr/>
        </p:nvGraphicFramePr>
        <p:xfrm>
          <a:off x="1714479" y="3143248"/>
          <a:ext cx="2411033" cy="428628"/>
        </p:xfrm>
        <a:graphic>
          <a:graphicData uri="http://schemas.openxmlformats.org/presentationml/2006/ole">
            <mc:AlternateContent xmlns:mc="http://schemas.openxmlformats.org/markup-compatibility/2006">
              <mc:Choice xmlns:v="urn:schemas-microsoft-com:vml" Requires="v">
                <p:oleObj spid="_x0000_s111636" name="معادلة" r:id="rId4" imgW="1282700" imgH="228600" progId="Equation.3">
                  <p:embed/>
                </p:oleObj>
              </mc:Choice>
              <mc:Fallback>
                <p:oleObj name="معادلة" r:id="rId4" imgW="1282700" imgH="228600" progId="Equation.3">
                  <p:embed/>
                  <p:pic>
                    <p:nvPicPr>
                      <p:cNvPr id="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14479" y="3143248"/>
                        <a:ext cx="2411033" cy="42862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9591" name="Rectangle 23"/>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 name="Rectangle 43"/>
          <p:cNvSpPr/>
          <p:nvPr/>
        </p:nvSpPr>
        <p:spPr>
          <a:xfrm>
            <a:off x="642910" y="3697906"/>
            <a:ext cx="1464375" cy="369332"/>
          </a:xfrm>
          <a:prstGeom prst="rect">
            <a:avLst/>
          </a:prstGeom>
        </p:spPr>
        <p:txBody>
          <a:bodyPr wrap="none">
            <a:spAutoFit/>
          </a:bodyPr>
          <a:lstStyle/>
          <a:p>
            <a:r>
              <a:rPr lang="en-US" dirty="0" smtClean="0"/>
              <a:t>Surface area=</a:t>
            </a:r>
            <a:endParaRPr lang="en-US" dirty="0"/>
          </a:p>
        </p:txBody>
      </p:sp>
      <p:sp>
        <p:nvSpPr>
          <p:cNvPr id="109593" name="Rectangle 2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9592" name="Object 24"/>
          <p:cNvGraphicFramePr>
            <a:graphicFrameLocks noChangeAspect="1"/>
          </p:cNvGraphicFramePr>
          <p:nvPr/>
        </p:nvGraphicFramePr>
        <p:xfrm>
          <a:off x="2071670" y="3571876"/>
          <a:ext cx="2556086" cy="642942"/>
        </p:xfrm>
        <a:graphic>
          <a:graphicData uri="http://schemas.openxmlformats.org/presentationml/2006/ole">
            <mc:AlternateContent xmlns:mc="http://schemas.openxmlformats.org/markup-compatibility/2006">
              <mc:Choice xmlns:v="urn:schemas-microsoft-com:vml" Requires="v">
                <p:oleObj spid="_x0000_s111637" name="معادلة" r:id="rId6" imgW="1548728" imgH="393529" progId="Equation.3">
                  <p:embed/>
                </p:oleObj>
              </mc:Choice>
              <mc:Fallback>
                <p:oleObj name="معادلة" r:id="rId6" imgW="1548728" imgH="393529" progId="Equation.3">
                  <p:embed/>
                  <p:pic>
                    <p:nvPicPr>
                      <p:cNvPr id="0"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71670" y="3571876"/>
                        <a:ext cx="2556086" cy="64294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9594" name="Rectangle 26"/>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8" name="Rectangle 47"/>
          <p:cNvSpPr/>
          <p:nvPr/>
        </p:nvSpPr>
        <p:spPr>
          <a:xfrm>
            <a:off x="4429124" y="3071810"/>
            <a:ext cx="1439818" cy="461665"/>
          </a:xfrm>
          <a:prstGeom prst="rect">
            <a:avLst/>
          </a:prstGeom>
        </p:spPr>
        <p:txBody>
          <a:bodyPr wrap="none">
            <a:spAutoFit/>
          </a:bodyPr>
          <a:lstStyle/>
          <a:p>
            <a:r>
              <a:rPr lang="en-US" sz="2400" dirty="0" smtClean="0"/>
              <a:t>Modulus=</a:t>
            </a:r>
            <a:endParaRPr lang="en-US" sz="2400" dirty="0"/>
          </a:p>
        </p:txBody>
      </p:sp>
      <p:sp>
        <p:nvSpPr>
          <p:cNvPr id="109596" name="Rectangle 2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9595" name="Object 27"/>
          <p:cNvGraphicFramePr>
            <a:graphicFrameLocks noChangeAspect="1"/>
          </p:cNvGraphicFramePr>
          <p:nvPr/>
        </p:nvGraphicFramePr>
        <p:xfrm>
          <a:off x="5786446" y="2857496"/>
          <a:ext cx="2513319" cy="857256"/>
        </p:xfrm>
        <a:graphic>
          <a:graphicData uri="http://schemas.openxmlformats.org/presentationml/2006/ole">
            <mc:AlternateContent xmlns:mc="http://schemas.openxmlformats.org/markup-compatibility/2006">
              <mc:Choice xmlns:v="urn:schemas-microsoft-com:vml" Requires="v">
                <p:oleObj spid="_x0000_s111638" name="معادلة" r:id="rId8" imgW="1231366" imgH="418918" progId="Equation.3">
                  <p:embed/>
                </p:oleObj>
              </mc:Choice>
              <mc:Fallback>
                <p:oleObj name="معادلة" r:id="rId8" imgW="1231366" imgH="418918" progId="Equation.3">
                  <p:embed/>
                  <p:pic>
                    <p:nvPicPr>
                      <p:cNvPr id="0" name="Picture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786446" y="2857496"/>
                        <a:ext cx="2513319" cy="85725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9597" name="Rectangle 29"/>
          <p:cNvSpPr>
            <a:spLocks noChangeArrowheads="1"/>
          </p:cNvSpPr>
          <p:nvPr/>
        </p:nvSpPr>
        <p:spPr bwMode="auto">
          <a:xfrm>
            <a:off x="0" y="419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 name="Rounded Rectangle 51"/>
          <p:cNvSpPr/>
          <p:nvPr/>
        </p:nvSpPr>
        <p:spPr>
          <a:xfrm>
            <a:off x="4357686" y="2857496"/>
            <a:ext cx="4071966" cy="857256"/>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500034" y="4071942"/>
            <a:ext cx="2350323" cy="461665"/>
          </a:xfrm>
          <a:prstGeom prst="rect">
            <a:avLst/>
          </a:prstGeom>
        </p:spPr>
        <p:txBody>
          <a:bodyPr wrap="none">
            <a:spAutoFit/>
          </a:bodyPr>
          <a:lstStyle/>
          <a:p>
            <a:pPr marL="0" lvl="1" eaLnBrk="0" fontAlgn="base" hangingPunct="0">
              <a:spcBef>
                <a:spcPct val="0"/>
              </a:spcBef>
              <a:spcAft>
                <a:spcPct val="0"/>
              </a:spcAft>
              <a:tabLst>
                <a:tab pos="-1143000" algn="r"/>
                <a:tab pos="2636838" algn="ctr"/>
                <a:tab pos="5273675" algn="r"/>
              </a:tabLst>
            </a:pPr>
            <a:r>
              <a:rPr lang="en-US" altLang="ko-KR" sz="2400" dirty="0" smtClean="0">
                <a:latin typeface="Times New Roman" pitchFamily="18" charset="0"/>
                <a:ea typeface="Batang"/>
                <a:cs typeface="Times New Roman" pitchFamily="18" charset="0"/>
              </a:rPr>
              <a:t> b) For </a:t>
            </a:r>
            <a:r>
              <a:rPr lang="en-US" altLang="ko-KR" sz="2400" i="1" dirty="0" smtClean="0">
                <a:latin typeface="Times New Roman" pitchFamily="18" charset="0"/>
                <a:ea typeface="Batang"/>
                <a:cs typeface="Times New Roman" pitchFamily="18" charset="0"/>
              </a:rPr>
              <a:t>D=1/2H </a:t>
            </a:r>
            <a:r>
              <a:rPr lang="en-US" altLang="ko-KR" sz="2400" dirty="0" smtClean="0">
                <a:latin typeface="Times New Roman" pitchFamily="18" charset="0"/>
                <a:ea typeface="Batang"/>
                <a:cs typeface="Times New Roman" pitchFamily="18" charset="0"/>
              </a:rPr>
              <a:t>: </a:t>
            </a:r>
          </a:p>
        </p:txBody>
      </p:sp>
      <p:sp>
        <p:nvSpPr>
          <p:cNvPr id="49" name="Rectangle 48"/>
          <p:cNvSpPr/>
          <p:nvPr/>
        </p:nvSpPr>
        <p:spPr>
          <a:xfrm>
            <a:off x="714348" y="4643446"/>
            <a:ext cx="1018164" cy="369332"/>
          </a:xfrm>
          <a:prstGeom prst="rect">
            <a:avLst/>
          </a:prstGeom>
        </p:spPr>
        <p:txBody>
          <a:bodyPr wrap="none">
            <a:spAutoFit/>
          </a:bodyPr>
          <a:lstStyle/>
          <a:p>
            <a:r>
              <a:rPr lang="en-US" dirty="0" smtClean="0"/>
              <a:t>Volume=</a:t>
            </a:r>
            <a:endParaRPr lang="en-US" dirty="0"/>
          </a:p>
        </p:txBody>
      </p:sp>
      <p:sp>
        <p:nvSpPr>
          <p:cNvPr id="111624"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11623" name="Object 7"/>
          <p:cNvGraphicFramePr>
            <a:graphicFrameLocks noChangeAspect="1"/>
          </p:cNvGraphicFramePr>
          <p:nvPr/>
        </p:nvGraphicFramePr>
        <p:xfrm>
          <a:off x="1830060" y="4612952"/>
          <a:ext cx="3982669" cy="428628"/>
        </p:xfrm>
        <a:graphic>
          <a:graphicData uri="http://schemas.openxmlformats.org/presentationml/2006/ole">
            <mc:AlternateContent xmlns:mc="http://schemas.openxmlformats.org/markup-compatibility/2006">
              <mc:Choice xmlns:v="urn:schemas-microsoft-com:vml" Requires="v">
                <p:oleObj spid="_x0000_s111639" name="معادلة" r:id="rId10" imgW="2120900" imgH="228600" progId="Equation.3">
                  <p:embed/>
                </p:oleObj>
              </mc:Choice>
              <mc:Fallback>
                <p:oleObj name="معادلة" r:id="rId10" imgW="2120900" imgH="228600" progId="Equation.3">
                  <p:embed/>
                  <p:pic>
                    <p:nvPicPr>
                      <p:cNvPr id="0" name="Picture 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830060" y="4612952"/>
                        <a:ext cx="3982669" cy="42862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1625"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3" name="Rectangle 52"/>
          <p:cNvSpPr/>
          <p:nvPr/>
        </p:nvSpPr>
        <p:spPr>
          <a:xfrm>
            <a:off x="714348" y="5249498"/>
            <a:ext cx="1464375" cy="369332"/>
          </a:xfrm>
          <a:prstGeom prst="rect">
            <a:avLst/>
          </a:prstGeom>
        </p:spPr>
        <p:txBody>
          <a:bodyPr wrap="none">
            <a:spAutoFit/>
          </a:bodyPr>
          <a:lstStyle/>
          <a:p>
            <a:r>
              <a:rPr lang="en-US" dirty="0" smtClean="0"/>
              <a:t>Surface area=</a:t>
            </a:r>
            <a:endParaRPr lang="en-US" dirty="0"/>
          </a:p>
        </p:txBody>
      </p:sp>
      <p:sp>
        <p:nvSpPr>
          <p:cNvPr id="11162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11626" name="Object 10"/>
          <p:cNvGraphicFramePr>
            <a:graphicFrameLocks noChangeAspect="1"/>
          </p:cNvGraphicFramePr>
          <p:nvPr/>
        </p:nvGraphicFramePr>
        <p:xfrm>
          <a:off x="2143108" y="5072074"/>
          <a:ext cx="5140051" cy="714380"/>
        </p:xfrm>
        <a:graphic>
          <a:graphicData uri="http://schemas.openxmlformats.org/presentationml/2006/ole">
            <mc:AlternateContent xmlns:mc="http://schemas.openxmlformats.org/markup-compatibility/2006">
              <mc:Choice xmlns:v="urn:schemas-microsoft-com:vml" Requires="v">
                <p:oleObj spid="_x0000_s111640" name="معادلة" r:id="rId12" imgW="2806700" imgH="393700" progId="Equation.3">
                  <p:embed/>
                </p:oleObj>
              </mc:Choice>
              <mc:Fallback>
                <p:oleObj name="معادلة" r:id="rId12" imgW="2806700" imgH="393700" progId="Equation.3">
                  <p:embed/>
                  <p:pic>
                    <p:nvPicPr>
                      <p:cNvPr id="0" name="Picture 1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143108" y="5072074"/>
                        <a:ext cx="5140051" cy="7143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1628"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6" name="Rectangle 55"/>
          <p:cNvSpPr/>
          <p:nvPr/>
        </p:nvSpPr>
        <p:spPr>
          <a:xfrm>
            <a:off x="785786" y="6035316"/>
            <a:ext cx="1127232" cy="369332"/>
          </a:xfrm>
          <a:prstGeom prst="rect">
            <a:avLst/>
          </a:prstGeom>
        </p:spPr>
        <p:txBody>
          <a:bodyPr wrap="none">
            <a:spAutoFit/>
          </a:bodyPr>
          <a:lstStyle/>
          <a:p>
            <a:r>
              <a:rPr lang="en-US" dirty="0" smtClean="0"/>
              <a:t>Modulus=</a:t>
            </a:r>
            <a:endParaRPr lang="en-US" dirty="0"/>
          </a:p>
        </p:txBody>
      </p:sp>
      <p:sp>
        <p:nvSpPr>
          <p:cNvPr id="111630"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11629" name="Object 13"/>
          <p:cNvGraphicFramePr>
            <a:graphicFrameLocks noChangeAspect="1"/>
          </p:cNvGraphicFramePr>
          <p:nvPr/>
        </p:nvGraphicFramePr>
        <p:xfrm>
          <a:off x="1928794" y="5786454"/>
          <a:ext cx="2500330" cy="852826"/>
        </p:xfrm>
        <a:graphic>
          <a:graphicData uri="http://schemas.openxmlformats.org/presentationml/2006/ole">
            <mc:AlternateContent xmlns:mc="http://schemas.openxmlformats.org/markup-compatibility/2006">
              <mc:Choice xmlns:v="urn:schemas-microsoft-com:vml" Requires="v">
                <p:oleObj spid="_x0000_s111641" name="معادلة" r:id="rId14" imgW="1231366" imgH="418918" progId="Equation.3">
                  <p:embed/>
                </p:oleObj>
              </mc:Choice>
              <mc:Fallback>
                <p:oleObj name="معادلة" r:id="rId14" imgW="1231366" imgH="418918" progId="Equation.3">
                  <p:embed/>
                  <p:pic>
                    <p:nvPicPr>
                      <p:cNvPr id="0" name="Picture 1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928794" y="5786454"/>
                        <a:ext cx="2500330" cy="85282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1631" name="Rectangle 15"/>
          <p:cNvSpPr>
            <a:spLocks noChangeArrowheads="1"/>
          </p:cNvSpPr>
          <p:nvPr/>
        </p:nvSpPr>
        <p:spPr bwMode="auto">
          <a:xfrm>
            <a:off x="0" y="419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 name="Rounded Rectangle 59"/>
          <p:cNvSpPr/>
          <p:nvPr/>
        </p:nvSpPr>
        <p:spPr>
          <a:xfrm>
            <a:off x="785786" y="5857892"/>
            <a:ext cx="4071966" cy="857256"/>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48</a:t>
            </a:fld>
            <a:endParaRPr lang="en-US"/>
          </a:p>
        </p:txBody>
      </p:sp>
      <p:sp>
        <p:nvSpPr>
          <p:cNvPr id="98305" name="Rectangle 1"/>
          <p:cNvSpPr>
            <a:spLocks noChangeArrowheads="1"/>
          </p:cNvSpPr>
          <p:nvPr/>
        </p:nvSpPr>
        <p:spPr bwMode="auto">
          <a:xfrm>
            <a:off x="214282" y="142852"/>
            <a:ext cx="5252079"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lgn="justLow" fontAlgn="base">
              <a:spcBef>
                <a:spcPct val="0"/>
              </a:spcBef>
              <a:spcAft>
                <a:spcPct val="0"/>
              </a:spcAft>
              <a:tabLst>
                <a:tab pos="-1143000" algn="r"/>
                <a:tab pos="2636838" algn="ctr"/>
                <a:tab pos="5273675" algn="r"/>
              </a:tabLst>
            </a:pPr>
            <a:r>
              <a:rPr lang="en-US" altLang="ko-KR" sz="2000" spc="-100" dirty="0" smtClean="0">
                <a:solidFill>
                  <a:schemeClr val="tx1">
                    <a:tint val="75000"/>
                  </a:schemeClr>
                </a:solidFill>
                <a:latin typeface="+mj-lt"/>
                <a:ea typeface="+mj-ea"/>
                <a:cs typeface="+mj-cs"/>
              </a:rPr>
              <a:t>7.10 Simplified riser design based on solidification time  </a:t>
            </a:r>
          </a:p>
        </p:txBody>
      </p:sp>
      <p:sp>
        <p:nvSpPr>
          <p:cNvPr id="1024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403"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2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27" name="Rectangle 7"/>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29"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0"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2"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3" name="Rectangle 1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5"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6" name="Rectangle 1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75"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76" name="Rectangle 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0"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1" name="Rectangle 23"/>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3" name="Rectangle 2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4" name="Rectangle 26"/>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6" name="Rectangle 2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7" name="Rectangle 29"/>
          <p:cNvSpPr>
            <a:spLocks noChangeArrowheads="1"/>
          </p:cNvSpPr>
          <p:nvPr/>
        </p:nvSpPr>
        <p:spPr bwMode="auto">
          <a:xfrm>
            <a:off x="0" y="419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24"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25"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2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28"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30"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31" name="Rectangle 15"/>
          <p:cNvSpPr>
            <a:spLocks noChangeArrowheads="1"/>
          </p:cNvSpPr>
          <p:nvPr/>
        </p:nvSpPr>
        <p:spPr bwMode="auto">
          <a:xfrm>
            <a:off x="0" y="419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673" name="Rectangle 9"/>
          <p:cNvSpPr>
            <a:spLocks noChangeArrowheads="1"/>
          </p:cNvSpPr>
          <p:nvPr/>
        </p:nvSpPr>
        <p:spPr bwMode="auto">
          <a:xfrm>
            <a:off x="214282" y="642918"/>
            <a:ext cx="7643439" cy="95410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r>
              <a:rPr kumimoji="0" lang="en-US" altLang="ko-KR" sz="2800" b="1" i="1" u="sng" strike="noStrike" cap="none" normalizeH="0" baseline="0" dirty="0" smtClean="0">
                <a:ln>
                  <a:noFill/>
                </a:ln>
                <a:solidFill>
                  <a:schemeClr val="tx1"/>
                </a:solidFill>
                <a:effectLst/>
                <a:latin typeface="Times New Roman" pitchFamily="18" charset="0"/>
                <a:ea typeface="Batang"/>
                <a:cs typeface="Times New Roman" pitchFamily="18" charset="0"/>
              </a:rPr>
              <a:t>Example 7.4</a:t>
            </a:r>
            <a:endParaRPr kumimoji="0" lang="en-US" altLang="ko-KR"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57200" algn="r"/>
                <a:tab pos="2636838" algn="ctr"/>
                <a:tab pos="5273675" algn="r"/>
              </a:tabLst>
            </a:pPr>
            <a:r>
              <a:rPr kumimoji="0" lang="en-US" altLang="ko-KR" sz="2800" b="0" i="0" u="none" strike="noStrike" cap="none" normalizeH="0" baseline="0" dirty="0" smtClean="0">
                <a:ln>
                  <a:noFill/>
                </a:ln>
                <a:solidFill>
                  <a:schemeClr val="tx1"/>
                </a:solidFill>
                <a:effectLst/>
                <a:latin typeface="Times New Roman" pitchFamily="18" charset="0"/>
                <a:ea typeface="Batang"/>
                <a:cs typeface="Times New Roman" pitchFamily="18" charset="0"/>
              </a:rPr>
              <a:t>Calculate the modulus of the following geometries: </a:t>
            </a:r>
            <a:endParaRPr kumimoji="0" lang="en-US" altLang="ko-KR" sz="4000" b="0" i="0" u="none" strike="noStrike" cap="none" normalizeH="0" baseline="0" dirty="0" smtClean="0">
              <a:ln>
                <a:noFill/>
              </a:ln>
              <a:solidFill>
                <a:schemeClr val="tx1"/>
              </a:solidFill>
              <a:effectLst/>
              <a:latin typeface="Arial" pitchFamily="34" charset="0"/>
              <a:cs typeface="Arial" pitchFamily="34" charset="0"/>
            </a:endParaRPr>
          </a:p>
        </p:txBody>
      </p:sp>
      <p:grpSp>
        <p:nvGrpSpPr>
          <p:cNvPr id="113674" name="Group 10"/>
          <p:cNvGrpSpPr>
            <a:grpSpLocks/>
          </p:cNvGrpSpPr>
          <p:nvPr/>
        </p:nvGrpSpPr>
        <p:grpSpPr bwMode="auto">
          <a:xfrm>
            <a:off x="1857356" y="2071678"/>
            <a:ext cx="5643592" cy="2357454"/>
            <a:chOff x="3419" y="9180"/>
            <a:chExt cx="7387" cy="2137"/>
          </a:xfrm>
        </p:grpSpPr>
        <p:sp>
          <p:nvSpPr>
            <p:cNvPr id="113690" name="AutoShape 26"/>
            <p:cNvSpPr>
              <a:spLocks noChangeArrowheads="1"/>
            </p:cNvSpPr>
            <p:nvPr/>
          </p:nvSpPr>
          <p:spPr bwMode="auto">
            <a:xfrm>
              <a:off x="7199" y="9180"/>
              <a:ext cx="900" cy="900"/>
            </a:xfrm>
            <a:prstGeom prst="cube">
              <a:avLst>
                <a:gd name="adj" fmla="val 25000"/>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sz="3600"/>
            </a:p>
          </p:txBody>
        </p:sp>
        <p:sp>
          <p:nvSpPr>
            <p:cNvPr id="113689" name="Text Box 25"/>
            <p:cNvSpPr txBox="1">
              <a:spLocks noChangeArrowheads="1"/>
            </p:cNvSpPr>
            <p:nvPr/>
          </p:nvSpPr>
          <p:spPr bwMode="auto">
            <a:xfrm>
              <a:off x="8047" y="9323"/>
              <a:ext cx="360" cy="37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r>
                <a:rPr kumimoji="0" lang="en-US" altLang="ko-KR" sz="2400" b="0" i="1" u="none" strike="noStrike" cap="none" normalizeH="0" baseline="0" smtClean="0">
                  <a:ln>
                    <a:noFill/>
                  </a:ln>
                  <a:solidFill>
                    <a:schemeClr val="tx1"/>
                  </a:solidFill>
                  <a:effectLst/>
                  <a:latin typeface="Times New Roman" pitchFamily="18" charset="0"/>
                  <a:ea typeface="Batang" charset="-127"/>
                  <a:cs typeface="Times New Roman" pitchFamily="18" charset="0"/>
                </a:rPr>
                <a:t>a</a:t>
              </a:r>
              <a:endParaRPr kumimoji="0" lang="en-US" altLang="ko-KR" sz="14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r"/>
                  <a:tab pos="2636838" algn="ctr"/>
                  <a:tab pos="5273675" algn="r"/>
                </a:tabLst>
              </a:pPr>
              <a:endParaRPr kumimoji="0" lang="en-US" altLang="ko-KR" sz="3600" b="0" i="0" u="none" strike="noStrike" cap="none" normalizeH="0" baseline="0" smtClean="0">
                <a:ln>
                  <a:noFill/>
                </a:ln>
                <a:solidFill>
                  <a:schemeClr val="tx1"/>
                </a:solidFill>
                <a:effectLst/>
                <a:latin typeface="Arial" pitchFamily="34" charset="0"/>
                <a:cs typeface="Arial" pitchFamily="34" charset="0"/>
              </a:endParaRPr>
            </a:p>
          </p:txBody>
        </p:sp>
        <p:sp>
          <p:nvSpPr>
            <p:cNvPr id="113688" name="Text Box 24"/>
            <p:cNvSpPr txBox="1">
              <a:spLocks noChangeArrowheads="1"/>
            </p:cNvSpPr>
            <p:nvPr/>
          </p:nvSpPr>
          <p:spPr bwMode="auto">
            <a:xfrm>
              <a:off x="7919" y="9800"/>
              <a:ext cx="360" cy="37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r>
                <a:rPr kumimoji="0" lang="en-US" altLang="ko-KR" sz="2400" b="0" i="1" u="none" strike="noStrike" cap="none" normalizeH="0" baseline="0" smtClean="0">
                  <a:ln>
                    <a:noFill/>
                  </a:ln>
                  <a:solidFill>
                    <a:schemeClr val="tx1"/>
                  </a:solidFill>
                  <a:effectLst/>
                  <a:latin typeface="Times New Roman" pitchFamily="18" charset="0"/>
                  <a:ea typeface="Batang" charset="-127"/>
                  <a:cs typeface="Times New Roman" pitchFamily="18" charset="0"/>
                </a:rPr>
                <a:t>a</a:t>
              </a:r>
              <a:endParaRPr kumimoji="0" lang="en-US" altLang="ko-KR" sz="14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r"/>
                  <a:tab pos="2636838" algn="ctr"/>
                  <a:tab pos="5273675" algn="r"/>
                </a:tabLst>
              </a:pPr>
              <a:endParaRPr kumimoji="0" lang="en-US" altLang="ko-KR" sz="3600" b="0" i="0" u="none" strike="noStrike" cap="none" normalizeH="0" baseline="0" smtClean="0">
                <a:ln>
                  <a:noFill/>
                </a:ln>
                <a:solidFill>
                  <a:schemeClr val="tx1"/>
                </a:solidFill>
                <a:effectLst/>
                <a:latin typeface="Arial" pitchFamily="34" charset="0"/>
                <a:cs typeface="Arial" pitchFamily="34" charset="0"/>
              </a:endParaRPr>
            </a:p>
          </p:txBody>
        </p:sp>
        <p:sp>
          <p:nvSpPr>
            <p:cNvPr id="113687" name="Text Box 23"/>
            <p:cNvSpPr txBox="1">
              <a:spLocks noChangeArrowheads="1"/>
            </p:cNvSpPr>
            <p:nvPr/>
          </p:nvSpPr>
          <p:spPr bwMode="auto">
            <a:xfrm>
              <a:off x="7379" y="9993"/>
              <a:ext cx="360" cy="37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r>
                <a:rPr kumimoji="0" lang="en-US" altLang="ko-KR" sz="2400" b="0" i="1" u="none" strike="noStrike" cap="none" normalizeH="0" baseline="0" smtClean="0">
                  <a:ln>
                    <a:noFill/>
                  </a:ln>
                  <a:solidFill>
                    <a:schemeClr val="tx1"/>
                  </a:solidFill>
                  <a:effectLst/>
                  <a:latin typeface="Times New Roman" pitchFamily="18" charset="0"/>
                  <a:ea typeface="Batang" charset="-127"/>
                  <a:cs typeface="Times New Roman" pitchFamily="18" charset="0"/>
                </a:rPr>
                <a:t>a</a:t>
              </a:r>
              <a:endParaRPr kumimoji="0" lang="en-US" altLang="ko-KR" sz="14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r"/>
                  <a:tab pos="2636838" algn="ctr"/>
                  <a:tab pos="5273675" algn="r"/>
                </a:tabLst>
              </a:pPr>
              <a:endParaRPr kumimoji="0" lang="en-US" altLang="ko-KR" sz="3600" b="0" i="0" u="none" strike="noStrike" cap="none" normalizeH="0" baseline="0" smtClean="0">
                <a:ln>
                  <a:noFill/>
                </a:ln>
                <a:solidFill>
                  <a:schemeClr val="tx1"/>
                </a:solidFill>
                <a:effectLst/>
                <a:latin typeface="Arial" pitchFamily="34" charset="0"/>
                <a:cs typeface="Arial" pitchFamily="34" charset="0"/>
              </a:endParaRPr>
            </a:p>
          </p:txBody>
        </p:sp>
        <p:sp>
          <p:nvSpPr>
            <p:cNvPr id="113686" name="Text Box 22"/>
            <p:cNvSpPr txBox="1">
              <a:spLocks noChangeArrowheads="1"/>
            </p:cNvSpPr>
            <p:nvPr/>
          </p:nvSpPr>
          <p:spPr bwMode="auto">
            <a:xfrm>
              <a:off x="8467" y="9563"/>
              <a:ext cx="2339" cy="37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r>
                <a:rPr kumimoji="0" lang="en-US" altLang="ko-KR" sz="2400" b="0" i="0" u="none" strike="noStrike" cap="none" normalizeH="0" baseline="0" dirty="0" smtClean="0">
                  <a:ln>
                    <a:noFill/>
                  </a:ln>
                  <a:solidFill>
                    <a:schemeClr val="tx1"/>
                  </a:solidFill>
                  <a:effectLst/>
                  <a:latin typeface="Times New Roman" pitchFamily="18" charset="0"/>
                  <a:ea typeface="Batang" charset="-127"/>
                  <a:cs typeface="Times New Roman" pitchFamily="18" charset="0"/>
                </a:rPr>
                <a:t>Cube</a:t>
              </a:r>
              <a:endParaRPr kumimoji="0" lang="en-US" altLang="ko-KR"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r"/>
                  <a:tab pos="2636838" algn="ctr"/>
                  <a:tab pos="5273675" algn="r"/>
                </a:tabLst>
              </a:pPr>
              <a:endParaRPr kumimoji="0" lang="en-US" altLang="ko-KR" sz="3600" b="0" i="0" u="none" strike="noStrike" cap="none" normalizeH="0" baseline="0" dirty="0" smtClean="0">
                <a:ln>
                  <a:noFill/>
                </a:ln>
                <a:solidFill>
                  <a:schemeClr val="tx1"/>
                </a:solidFill>
                <a:effectLst/>
                <a:latin typeface="Arial" pitchFamily="34" charset="0"/>
                <a:cs typeface="Arial" pitchFamily="34" charset="0"/>
              </a:endParaRPr>
            </a:p>
          </p:txBody>
        </p:sp>
        <p:sp>
          <p:nvSpPr>
            <p:cNvPr id="113685" name="AutoShape 21"/>
            <p:cNvSpPr>
              <a:spLocks noChangeArrowheads="1"/>
            </p:cNvSpPr>
            <p:nvPr/>
          </p:nvSpPr>
          <p:spPr bwMode="auto">
            <a:xfrm>
              <a:off x="6839" y="10440"/>
              <a:ext cx="1800" cy="540"/>
            </a:xfrm>
            <a:prstGeom prst="cube">
              <a:avLst>
                <a:gd name="adj" fmla="val 67778"/>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sz="3600"/>
            </a:p>
          </p:txBody>
        </p:sp>
        <p:sp>
          <p:nvSpPr>
            <p:cNvPr id="113684" name="Text Box 20"/>
            <p:cNvSpPr txBox="1">
              <a:spLocks noChangeArrowheads="1"/>
            </p:cNvSpPr>
            <p:nvPr/>
          </p:nvSpPr>
          <p:spPr bwMode="auto">
            <a:xfrm>
              <a:off x="8435" y="10648"/>
              <a:ext cx="360" cy="37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r>
                <a:rPr kumimoji="0" lang="en-US" altLang="ko-KR" sz="2400" b="0" i="1" u="none" strike="noStrike" cap="none" normalizeH="0" baseline="0" dirty="0" smtClean="0">
                  <a:ln>
                    <a:noFill/>
                  </a:ln>
                  <a:solidFill>
                    <a:schemeClr val="tx1"/>
                  </a:solidFill>
                  <a:effectLst/>
                  <a:latin typeface="Times New Roman" pitchFamily="18" charset="0"/>
                  <a:ea typeface="Batang" charset="-127"/>
                  <a:cs typeface="Times New Roman" pitchFamily="18" charset="0"/>
                </a:rPr>
                <a:t>w</a:t>
              </a:r>
              <a:endParaRPr kumimoji="0" lang="en-US" altLang="ko-KR"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r"/>
                  <a:tab pos="2636838" algn="ctr"/>
                  <a:tab pos="5273675" algn="r"/>
                </a:tabLst>
              </a:pPr>
              <a:endParaRPr kumimoji="0" lang="en-US" altLang="ko-KR" sz="3600" b="0" i="0" u="none" strike="noStrike" cap="none" normalizeH="0" baseline="0" dirty="0" smtClean="0">
                <a:ln>
                  <a:noFill/>
                </a:ln>
                <a:solidFill>
                  <a:schemeClr val="tx1"/>
                </a:solidFill>
                <a:effectLst/>
                <a:latin typeface="Arial" pitchFamily="34" charset="0"/>
                <a:cs typeface="Arial" pitchFamily="34" charset="0"/>
              </a:endParaRPr>
            </a:p>
          </p:txBody>
        </p:sp>
        <p:sp>
          <p:nvSpPr>
            <p:cNvPr id="113683" name="Text Box 19"/>
            <p:cNvSpPr txBox="1">
              <a:spLocks noChangeArrowheads="1"/>
            </p:cNvSpPr>
            <p:nvPr/>
          </p:nvSpPr>
          <p:spPr bwMode="auto">
            <a:xfrm>
              <a:off x="7379" y="10943"/>
              <a:ext cx="360" cy="37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r>
                <a:rPr kumimoji="0" lang="en-US" altLang="ko-KR" sz="2400" b="0" i="1" u="none" strike="noStrike" cap="none" normalizeH="0" baseline="0" smtClean="0">
                  <a:ln>
                    <a:noFill/>
                  </a:ln>
                  <a:solidFill>
                    <a:schemeClr val="tx1"/>
                  </a:solidFill>
                  <a:effectLst/>
                  <a:latin typeface="Times New Roman" pitchFamily="18" charset="0"/>
                  <a:ea typeface="Batang" charset="-127"/>
                  <a:cs typeface="Times New Roman" pitchFamily="18" charset="0"/>
                </a:rPr>
                <a:t>l</a:t>
              </a:r>
              <a:endParaRPr kumimoji="0" lang="en-US" altLang="ko-KR" sz="14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r"/>
                  <a:tab pos="2636838" algn="ctr"/>
                  <a:tab pos="5273675" algn="r"/>
                </a:tabLst>
              </a:pPr>
              <a:endParaRPr kumimoji="0" lang="en-US" altLang="ko-KR" sz="3600" b="0" i="0" u="none" strike="noStrike" cap="none" normalizeH="0" baseline="0" smtClean="0">
                <a:ln>
                  <a:noFill/>
                </a:ln>
                <a:solidFill>
                  <a:schemeClr val="tx1"/>
                </a:solidFill>
                <a:effectLst/>
                <a:latin typeface="Arial" pitchFamily="34" charset="0"/>
                <a:cs typeface="Arial" pitchFamily="34" charset="0"/>
              </a:endParaRPr>
            </a:p>
          </p:txBody>
        </p:sp>
        <p:sp>
          <p:nvSpPr>
            <p:cNvPr id="113682" name="Text Box 18"/>
            <p:cNvSpPr txBox="1">
              <a:spLocks noChangeArrowheads="1"/>
            </p:cNvSpPr>
            <p:nvPr/>
          </p:nvSpPr>
          <p:spPr bwMode="auto">
            <a:xfrm>
              <a:off x="8574" y="10327"/>
              <a:ext cx="360" cy="37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r>
                <a:rPr kumimoji="0" lang="en-US" altLang="ko-KR" sz="2400" b="0" i="1" u="none" strike="noStrike" cap="none" normalizeH="0" baseline="0" smtClean="0">
                  <a:ln>
                    <a:noFill/>
                  </a:ln>
                  <a:solidFill>
                    <a:schemeClr val="tx1"/>
                  </a:solidFill>
                  <a:effectLst/>
                  <a:latin typeface="Times New Roman" pitchFamily="18" charset="0"/>
                  <a:ea typeface="Batang" charset="-127"/>
                  <a:cs typeface="Times New Roman" pitchFamily="18" charset="0"/>
                </a:rPr>
                <a:t>t</a:t>
              </a:r>
              <a:endParaRPr kumimoji="0" lang="en-US" altLang="ko-KR" sz="14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r"/>
                  <a:tab pos="2636838" algn="ctr"/>
                  <a:tab pos="5273675" algn="r"/>
                </a:tabLst>
              </a:pPr>
              <a:endParaRPr kumimoji="0" lang="en-US" altLang="ko-KR" sz="3600" b="0" i="0" u="none" strike="noStrike" cap="none" normalizeH="0" baseline="0" smtClean="0">
                <a:ln>
                  <a:noFill/>
                </a:ln>
                <a:solidFill>
                  <a:schemeClr val="tx1"/>
                </a:solidFill>
                <a:effectLst/>
                <a:latin typeface="Arial" pitchFamily="34" charset="0"/>
                <a:cs typeface="Arial" pitchFamily="34" charset="0"/>
              </a:endParaRPr>
            </a:p>
          </p:txBody>
        </p:sp>
        <p:sp>
          <p:nvSpPr>
            <p:cNvPr id="113680" name="Text Box 16"/>
            <p:cNvSpPr txBox="1">
              <a:spLocks noChangeArrowheads="1"/>
            </p:cNvSpPr>
            <p:nvPr/>
          </p:nvSpPr>
          <p:spPr bwMode="auto">
            <a:xfrm>
              <a:off x="8999" y="10403"/>
              <a:ext cx="1620" cy="37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endParaRPr kumimoji="0" lang="en-US" sz="3600" b="0" i="0" u="none" strike="noStrike" cap="none" normalizeH="0" baseline="0" smtClean="0">
                <a:ln>
                  <a:noFill/>
                </a:ln>
                <a:solidFill>
                  <a:schemeClr val="tx1"/>
                </a:solidFill>
                <a:effectLst/>
                <a:latin typeface="Arial" pitchFamily="34" charset="0"/>
                <a:cs typeface="Arial" pitchFamily="34" charset="0"/>
              </a:endParaRPr>
            </a:p>
          </p:txBody>
        </p:sp>
        <p:sp>
          <p:nvSpPr>
            <p:cNvPr id="113679" name="AutoShape 15"/>
            <p:cNvSpPr>
              <a:spLocks noChangeArrowheads="1"/>
            </p:cNvSpPr>
            <p:nvPr/>
          </p:nvSpPr>
          <p:spPr bwMode="auto">
            <a:xfrm>
              <a:off x="3419" y="9503"/>
              <a:ext cx="2340" cy="540"/>
            </a:xfrm>
            <a:prstGeom prst="cube">
              <a:avLst>
                <a:gd name="adj" fmla="val 27222"/>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sz="3600"/>
            </a:p>
          </p:txBody>
        </p:sp>
        <p:sp>
          <p:nvSpPr>
            <p:cNvPr id="113678" name="Text Box 14"/>
            <p:cNvSpPr txBox="1">
              <a:spLocks noChangeArrowheads="1"/>
            </p:cNvSpPr>
            <p:nvPr/>
          </p:nvSpPr>
          <p:spPr bwMode="auto">
            <a:xfrm>
              <a:off x="5707" y="9542"/>
              <a:ext cx="360" cy="37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r>
                <a:rPr kumimoji="0" lang="en-US" altLang="ko-KR" sz="2400" b="0" i="1" u="none" strike="noStrike" cap="none" normalizeH="0" baseline="0" smtClean="0">
                  <a:ln>
                    <a:noFill/>
                  </a:ln>
                  <a:solidFill>
                    <a:schemeClr val="tx1"/>
                  </a:solidFill>
                  <a:effectLst/>
                  <a:latin typeface="Times New Roman" pitchFamily="18" charset="0"/>
                  <a:ea typeface="Batang" charset="-127"/>
                  <a:cs typeface="Times New Roman" pitchFamily="18" charset="0"/>
                </a:rPr>
                <a:t>a</a:t>
              </a:r>
              <a:endParaRPr kumimoji="0" lang="en-US" altLang="ko-KR" sz="14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r"/>
                  <a:tab pos="2636838" algn="ctr"/>
                  <a:tab pos="5273675" algn="r"/>
                </a:tabLst>
              </a:pPr>
              <a:endParaRPr kumimoji="0" lang="en-US" altLang="ko-KR" sz="3600" b="0" i="0" u="none" strike="noStrike" cap="none" normalizeH="0" baseline="0" smtClean="0">
                <a:ln>
                  <a:noFill/>
                </a:ln>
                <a:solidFill>
                  <a:schemeClr val="tx1"/>
                </a:solidFill>
                <a:effectLst/>
                <a:latin typeface="Arial" pitchFamily="34" charset="0"/>
                <a:cs typeface="Arial" pitchFamily="34" charset="0"/>
              </a:endParaRPr>
            </a:p>
          </p:txBody>
        </p:sp>
        <p:sp>
          <p:nvSpPr>
            <p:cNvPr id="113677" name="Text Box 13"/>
            <p:cNvSpPr txBox="1">
              <a:spLocks noChangeArrowheads="1"/>
            </p:cNvSpPr>
            <p:nvPr/>
          </p:nvSpPr>
          <p:spPr bwMode="auto">
            <a:xfrm>
              <a:off x="5579" y="9863"/>
              <a:ext cx="360" cy="37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r>
                <a:rPr kumimoji="0" lang="en-US" altLang="ko-KR" sz="2400" b="0" i="1" u="none" strike="noStrike" cap="none" normalizeH="0" baseline="0" smtClean="0">
                  <a:ln>
                    <a:noFill/>
                  </a:ln>
                  <a:solidFill>
                    <a:schemeClr val="tx1"/>
                  </a:solidFill>
                  <a:effectLst/>
                  <a:latin typeface="Times New Roman" pitchFamily="18" charset="0"/>
                  <a:ea typeface="Batang" charset="-127"/>
                  <a:cs typeface="Times New Roman" pitchFamily="18" charset="0"/>
                </a:rPr>
                <a:t>a</a:t>
              </a:r>
              <a:endParaRPr kumimoji="0" lang="en-US" altLang="ko-KR" sz="14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r"/>
                  <a:tab pos="2636838" algn="ctr"/>
                  <a:tab pos="5273675" algn="r"/>
                </a:tabLst>
              </a:pPr>
              <a:endParaRPr kumimoji="0" lang="en-US" altLang="ko-KR" sz="3600" b="0" i="0" u="none" strike="noStrike" cap="none" normalizeH="0" baseline="0" smtClean="0">
                <a:ln>
                  <a:noFill/>
                </a:ln>
                <a:solidFill>
                  <a:schemeClr val="tx1"/>
                </a:solidFill>
                <a:effectLst/>
                <a:latin typeface="Arial" pitchFamily="34" charset="0"/>
                <a:cs typeface="Arial" pitchFamily="34" charset="0"/>
              </a:endParaRPr>
            </a:p>
          </p:txBody>
        </p:sp>
        <p:sp>
          <p:nvSpPr>
            <p:cNvPr id="113676" name="Text Box 12"/>
            <p:cNvSpPr txBox="1">
              <a:spLocks noChangeArrowheads="1"/>
            </p:cNvSpPr>
            <p:nvPr/>
          </p:nvSpPr>
          <p:spPr bwMode="auto">
            <a:xfrm>
              <a:off x="4319" y="10043"/>
              <a:ext cx="360" cy="37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r>
                <a:rPr kumimoji="0" lang="en-US" altLang="ko-KR" sz="2400" b="0" i="1" u="none" strike="noStrike" cap="none" normalizeH="0" baseline="0" smtClean="0">
                  <a:ln>
                    <a:noFill/>
                  </a:ln>
                  <a:solidFill>
                    <a:schemeClr val="tx1"/>
                  </a:solidFill>
                  <a:effectLst/>
                  <a:latin typeface="Times New Roman" pitchFamily="18" charset="0"/>
                  <a:ea typeface="Batang" charset="-127"/>
                  <a:cs typeface="Times New Roman" pitchFamily="18" charset="0"/>
                </a:rPr>
                <a:t>l</a:t>
              </a:r>
              <a:endParaRPr kumimoji="0" lang="en-US" altLang="ko-KR" sz="14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r"/>
                  <a:tab pos="2636838" algn="ctr"/>
                  <a:tab pos="5273675" algn="r"/>
                </a:tabLst>
              </a:pPr>
              <a:endParaRPr kumimoji="0" lang="en-US" altLang="ko-KR" sz="3600" b="0" i="0" u="none" strike="noStrike" cap="none" normalizeH="0" baseline="0" smtClean="0">
                <a:ln>
                  <a:noFill/>
                </a:ln>
                <a:solidFill>
                  <a:schemeClr val="tx1"/>
                </a:solidFill>
                <a:effectLst/>
                <a:latin typeface="Arial" pitchFamily="34" charset="0"/>
                <a:cs typeface="Arial" pitchFamily="34" charset="0"/>
              </a:endParaRPr>
            </a:p>
          </p:txBody>
        </p:sp>
        <p:sp>
          <p:nvSpPr>
            <p:cNvPr id="113675" name="Text Box 11"/>
            <p:cNvSpPr txBox="1">
              <a:spLocks noChangeArrowheads="1"/>
            </p:cNvSpPr>
            <p:nvPr/>
          </p:nvSpPr>
          <p:spPr bwMode="auto">
            <a:xfrm>
              <a:off x="4859" y="10223"/>
              <a:ext cx="1178" cy="37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r>
                <a:rPr kumimoji="0" lang="en-US" altLang="ko-KR" sz="2400" b="0" i="0" u="none" strike="noStrike" cap="none" normalizeH="0" baseline="0" dirty="0" smtClean="0">
                  <a:ln>
                    <a:noFill/>
                  </a:ln>
                  <a:solidFill>
                    <a:schemeClr val="tx1"/>
                  </a:solidFill>
                  <a:effectLst/>
                  <a:latin typeface="Times New Roman" pitchFamily="18" charset="0"/>
                  <a:ea typeface="Batang" charset="-127"/>
                  <a:cs typeface="Times New Roman" pitchFamily="18" charset="0"/>
                </a:rPr>
                <a:t>Bar</a:t>
              </a:r>
              <a:endParaRPr kumimoji="0" lang="en-US" altLang="ko-KR"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r"/>
                  <a:tab pos="2636838" algn="ctr"/>
                  <a:tab pos="5273675" algn="r"/>
                </a:tabLst>
              </a:pPr>
              <a:endParaRPr kumimoji="0" lang="en-US" altLang="ko-KR" sz="3600" b="0" i="0" u="none" strike="noStrike" cap="none" normalizeH="0" baseline="0" dirty="0" smtClean="0">
                <a:ln>
                  <a:noFill/>
                </a:ln>
                <a:solidFill>
                  <a:schemeClr val="tx1"/>
                </a:solidFill>
                <a:effectLst/>
                <a:latin typeface="Arial" pitchFamily="34" charset="0"/>
                <a:cs typeface="Arial" pitchFamily="34" charset="0"/>
              </a:endParaRPr>
            </a:p>
          </p:txBody>
        </p:sp>
      </p:grpSp>
      <p:sp>
        <p:nvSpPr>
          <p:cNvPr id="113691" name="Rectangle 2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endParaRPr kumimoji="0" lang="en-US" altLang="ko-KR" sz="1800" b="0" i="0" u="none" strike="noStrike" cap="none" normalizeH="0" baseline="0" smtClean="0">
              <a:ln>
                <a:noFill/>
              </a:ln>
              <a:solidFill>
                <a:schemeClr val="tx1"/>
              </a:solidFill>
              <a:effectLst/>
              <a:latin typeface="Arial" pitchFamily="34" charset="0"/>
              <a:cs typeface="Arial" pitchFamily="34" charset="0"/>
            </a:endParaRPr>
          </a:p>
        </p:txBody>
      </p:sp>
      <p:sp>
        <p:nvSpPr>
          <p:cNvPr id="113705" name="Rectangle 41"/>
          <p:cNvSpPr>
            <a:spLocks noChangeArrowheads="1"/>
          </p:cNvSpPr>
          <p:nvPr/>
        </p:nvSpPr>
        <p:spPr bwMode="auto">
          <a:xfrm>
            <a:off x="214282" y="1571612"/>
            <a:ext cx="1470274" cy="138499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228600" marR="0" lvl="0" indent="-228600" algn="l" defTabSz="914400" rtl="0" eaLnBrk="1" fontAlgn="base" latinLnBrk="0" hangingPunct="1">
              <a:lnSpc>
                <a:spcPct val="100000"/>
              </a:lnSpc>
              <a:spcBef>
                <a:spcPct val="0"/>
              </a:spcBef>
              <a:spcAft>
                <a:spcPct val="0"/>
              </a:spcAft>
              <a:buClrTx/>
              <a:buSzTx/>
              <a:buFont typeface="+mj-lt"/>
              <a:buAutoNum type="alphaLcParenR"/>
              <a:tabLst>
                <a:tab pos="-1257300" algn="r"/>
                <a:tab pos="2636838" algn="ctr"/>
                <a:tab pos="5273675" algn="r"/>
              </a:tabLst>
            </a:pPr>
            <a:r>
              <a:rPr kumimoji="0" lang="en-US" altLang="ko-KR" sz="2800" b="0" i="0" u="none" strike="noStrike" cap="none" normalizeH="0" baseline="0" dirty="0" smtClean="0">
                <a:ln>
                  <a:noFill/>
                </a:ln>
                <a:solidFill>
                  <a:schemeClr val="tx1"/>
                </a:solidFill>
                <a:effectLst/>
                <a:latin typeface="Times New Roman" pitchFamily="18" charset="0"/>
                <a:ea typeface="Batang" charset="-127"/>
                <a:cs typeface="Times New Roman" pitchFamily="18" charset="0"/>
              </a:rPr>
              <a:t> Cube,</a:t>
            </a:r>
          </a:p>
          <a:p>
            <a:pPr marL="228600" marR="0" lvl="0" indent="-228600" algn="l" defTabSz="914400" rtl="0" eaLnBrk="1" fontAlgn="base" latinLnBrk="0" hangingPunct="1">
              <a:lnSpc>
                <a:spcPct val="100000"/>
              </a:lnSpc>
              <a:spcBef>
                <a:spcPct val="0"/>
              </a:spcBef>
              <a:spcAft>
                <a:spcPct val="0"/>
              </a:spcAft>
              <a:buClrTx/>
              <a:buSzTx/>
              <a:buFont typeface="+mj-lt"/>
              <a:buAutoNum type="alphaLcParenR"/>
              <a:tabLst>
                <a:tab pos="-1257300" algn="r"/>
                <a:tab pos="2636838" algn="ctr"/>
                <a:tab pos="5273675" algn="r"/>
              </a:tabLst>
            </a:pPr>
            <a:r>
              <a:rPr kumimoji="0" lang="en-US" altLang="ko-KR" sz="2800" b="0" i="0" u="none" strike="noStrike" cap="none" normalizeH="0" baseline="0" dirty="0" smtClean="0">
                <a:ln>
                  <a:noFill/>
                </a:ln>
                <a:solidFill>
                  <a:schemeClr val="tx1"/>
                </a:solidFill>
                <a:effectLst/>
                <a:latin typeface="Times New Roman" pitchFamily="18" charset="0"/>
                <a:ea typeface="Batang" charset="-127"/>
                <a:cs typeface="Times New Roman" pitchFamily="18" charset="0"/>
              </a:rPr>
              <a:t> Plate, </a:t>
            </a:r>
          </a:p>
          <a:p>
            <a:pPr marL="228600" marR="0" lvl="0" indent="-228600" algn="l" defTabSz="914400" rtl="0" eaLnBrk="0" fontAlgn="base" latinLnBrk="0" hangingPunct="0">
              <a:lnSpc>
                <a:spcPct val="100000"/>
              </a:lnSpc>
              <a:spcBef>
                <a:spcPct val="0"/>
              </a:spcBef>
              <a:spcAft>
                <a:spcPct val="0"/>
              </a:spcAft>
              <a:buClrTx/>
              <a:buSzTx/>
              <a:buFont typeface="+mj-lt"/>
              <a:buAutoNum type="alphaLcParenR"/>
              <a:tabLst>
                <a:tab pos="-1257300" algn="r"/>
                <a:tab pos="2636838" algn="ctr"/>
                <a:tab pos="5273675" algn="r"/>
              </a:tabLst>
            </a:pPr>
            <a:r>
              <a:rPr kumimoji="0" lang="en-US" altLang="ko-KR" sz="2800" b="0" i="0" u="none" strike="noStrike" cap="none" normalizeH="0" baseline="0" dirty="0" smtClean="0">
                <a:ln>
                  <a:noFill/>
                </a:ln>
                <a:solidFill>
                  <a:schemeClr val="tx1"/>
                </a:solidFill>
                <a:effectLst/>
                <a:latin typeface="Times New Roman" pitchFamily="18" charset="0"/>
                <a:ea typeface="Batang" charset="-127"/>
                <a:cs typeface="Times New Roman" pitchFamily="18" charset="0"/>
              </a:rPr>
              <a:t> Bar</a:t>
            </a:r>
            <a:r>
              <a:rPr kumimoji="0" lang="en-US" altLang="ko-KR" sz="1600" b="0" i="0" u="none" strike="noStrike" cap="none" normalizeH="0" baseline="0" dirty="0" smtClean="0">
                <a:ln>
                  <a:noFill/>
                </a:ln>
                <a:solidFill>
                  <a:schemeClr val="tx1"/>
                </a:solidFill>
                <a:effectLst/>
                <a:latin typeface="Arial" pitchFamily="34" charset="0"/>
                <a:cs typeface="Arial" pitchFamily="34" charset="0"/>
              </a:rPr>
              <a:t> </a:t>
            </a:r>
            <a:endParaRPr kumimoji="0" lang="en-US" altLang="ko-KR" sz="40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113706" name="Object 42"/>
          <p:cNvGraphicFramePr>
            <a:graphicFrameLocks noChangeAspect="1"/>
          </p:cNvGraphicFramePr>
          <p:nvPr/>
        </p:nvGraphicFramePr>
        <p:xfrm>
          <a:off x="7045034" y="3602370"/>
          <a:ext cx="928694" cy="401027"/>
        </p:xfrm>
        <a:graphic>
          <a:graphicData uri="http://schemas.openxmlformats.org/presentationml/2006/ole">
            <mc:AlternateContent xmlns:mc="http://schemas.openxmlformats.org/markup-compatibility/2006">
              <mc:Choice xmlns:v="urn:schemas-microsoft-com:vml" Requires="v">
                <p:oleObj spid="_x0000_s113720" name="معادلة" r:id="rId4" imgW="418918" imgH="177723" progId="Equation.3">
                  <p:embed/>
                </p:oleObj>
              </mc:Choice>
              <mc:Fallback>
                <p:oleObj name="معادلة" r:id="rId4" imgW="418918" imgH="177723" progId="Equation.3">
                  <p:embed/>
                  <p:pic>
                    <p:nvPicPr>
                      <p:cNvPr id="0" name="Picture 4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45034" y="3602370"/>
                        <a:ext cx="928694" cy="40102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3708" name="Rectangle 44"/>
          <p:cNvSpPr>
            <a:spLocks noChangeArrowheads="1"/>
          </p:cNvSpPr>
          <p:nvPr/>
        </p:nvSpPr>
        <p:spPr bwMode="auto">
          <a:xfrm>
            <a:off x="0" y="638175"/>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2" name="Rectangle 81"/>
          <p:cNvSpPr/>
          <p:nvPr/>
        </p:nvSpPr>
        <p:spPr>
          <a:xfrm>
            <a:off x="6357950" y="3643314"/>
            <a:ext cx="654538" cy="369332"/>
          </a:xfrm>
          <a:prstGeom prst="rect">
            <a:avLst/>
          </a:prstGeom>
        </p:spPr>
        <p:txBody>
          <a:bodyPr wrap="none">
            <a:spAutoFit/>
          </a:bodyPr>
          <a:lstStyle/>
          <a:p>
            <a:r>
              <a:rPr lang="en-US" dirty="0" smtClean="0"/>
              <a:t>Plate</a:t>
            </a:r>
            <a:endParaRPr lang="en-US" dirty="0"/>
          </a:p>
        </p:txBody>
      </p:sp>
      <p:sp>
        <p:nvSpPr>
          <p:cNvPr id="83" name="Rectangle 82"/>
          <p:cNvSpPr/>
          <p:nvPr/>
        </p:nvSpPr>
        <p:spPr>
          <a:xfrm>
            <a:off x="142844" y="3286124"/>
            <a:ext cx="1891736" cy="523220"/>
          </a:xfrm>
          <a:prstGeom prst="rect">
            <a:avLst/>
          </a:prstGeom>
        </p:spPr>
        <p:txBody>
          <a:bodyPr wrap="none">
            <a:spAutoFit/>
          </a:bodyPr>
          <a:lstStyle/>
          <a:p>
            <a:pPr marL="342900" lvl="2" indent="-342900">
              <a:buFont typeface="+mj-lt"/>
              <a:buAutoNum type="alphaLcParenR"/>
            </a:pPr>
            <a:r>
              <a:rPr lang="en-US" sz="2800" dirty="0" smtClean="0"/>
              <a:t>For cube:</a:t>
            </a:r>
            <a:endParaRPr lang="en-US" sz="2800" dirty="0"/>
          </a:p>
        </p:txBody>
      </p:sp>
      <p:sp>
        <p:nvSpPr>
          <p:cNvPr id="113710" name="Rectangle 4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13709" name="Object 45"/>
          <p:cNvGraphicFramePr>
            <a:graphicFrameLocks noChangeAspect="1"/>
          </p:cNvGraphicFramePr>
          <p:nvPr/>
        </p:nvGraphicFramePr>
        <p:xfrm>
          <a:off x="285719" y="3714752"/>
          <a:ext cx="3699095" cy="785818"/>
        </p:xfrm>
        <a:graphic>
          <a:graphicData uri="http://schemas.openxmlformats.org/presentationml/2006/ole">
            <mc:AlternateContent xmlns:mc="http://schemas.openxmlformats.org/markup-compatibility/2006">
              <mc:Choice xmlns:v="urn:schemas-microsoft-com:vml" Requires="v">
                <p:oleObj spid="_x0000_s113721" name="معادلة" r:id="rId6" imgW="1841500" imgH="393700" progId="Equation.3">
                  <p:embed/>
                </p:oleObj>
              </mc:Choice>
              <mc:Fallback>
                <p:oleObj name="معادلة" r:id="rId6" imgW="1841500" imgH="393700" progId="Equation.3">
                  <p:embed/>
                  <p:pic>
                    <p:nvPicPr>
                      <p:cNvPr id="0" name="Picture 4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5719" y="3714752"/>
                        <a:ext cx="3699095" cy="78581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3711" name="Rectangle 4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7" name="Rectangle 86"/>
          <p:cNvSpPr/>
          <p:nvPr/>
        </p:nvSpPr>
        <p:spPr>
          <a:xfrm>
            <a:off x="142844" y="4286256"/>
            <a:ext cx="1950277" cy="523220"/>
          </a:xfrm>
          <a:prstGeom prst="rect">
            <a:avLst/>
          </a:prstGeom>
        </p:spPr>
        <p:txBody>
          <a:bodyPr wrap="none">
            <a:spAutoFit/>
          </a:bodyPr>
          <a:lstStyle/>
          <a:p>
            <a:pPr marL="342900" lvl="2" indent="-342900"/>
            <a:r>
              <a:rPr lang="en-US" sz="2800" dirty="0" smtClean="0"/>
              <a:t>b) For plate:</a:t>
            </a:r>
            <a:endParaRPr lang="en-US" sz="2800" dirty="0"/>
          </a:p>
        </p:txBody>
      </p:sp>
      <p:sp>
        <p:nvSpPr>
          <p:cNvPr id="113713" name="Rectangle 4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13712" name="Object 48"/>
          <p:cNvGraphicFramePr>
            <a:graphicFrameLocks noChangeAspect="1"/>
          </p:cNvGraphicFramePr>
          <p:nvPr/>
        </p:nvGraphicFramePr>
        <p:xfrm>
          <a:off x="214282" y="4643446"/>
          <a:ext cx="6234156" cy="785818"/>
        </p:xfrm>
        <a:graphic>
          <a:graphicData uri="http://schemas.openxmlformats.org/presentationml/2006/ole">
            <mc:AlternateContent xmlns:mc="http://schemas.openxmlformats.org/markup-compatibility/2006">
              <mc:Choice xmlns:v="urn:schemas-microsoft-com:vml" Requires="v">
                <p:oleObj spid="_x0000_s113722" name="معادلة" r:id="rId8" imgW="3403600" imgH="431800" progId="Equation.3">
                  <p:embed/>
                </p:oleObj>
              </mc:Choice>
              <mc:Fallback>
                <p:oleObj name="معادلة" r:id="rId8" imgW="3403600" imgH="431800" progId="Equation.3">
                  <p:embed/>
                  <p:pic>
                    <p:nvPicPr>
                      <p:cNvPr id="0" name="Picture 4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4282" y="4643446"/>
                        <a:ext cx="6234156" cy="78581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3714" name="Rectangle 50"/>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1" name="Rectangle 90"/>
          <p:cNvSpPr/>
          <p:nvPr/>
        </p:nvSpPr>
        <p:spPr>
          <a:xfrm>
            <a:off x="214282" y="5214950"/>
            <a:ext cx="2973763" cy="523220"/>
          </a:xfrm>
          <a:prstGeom prst="rect">
            <a:avLst/>
          </a:prstGeom>
        </p:spPr>
        <p:txBody>
          <a:bodyPr wrap="none">
            <a:spAutoFit/>
          </a:bodyPr>
          <a:lstStyle/>
          <a:p>
            <a:pPr marL="0" lvl="2"/>
            <a:r>
              <a:rPr lang="en-US" sz="2800" dirty="0" smtClean="0"/>
              <a:t>c) For Bar: ( </a:t>
            </a:r>
            <a:r>
              <a:rPr lang="en-US" sz="2800" i="1" dirty="0" smtClean="0"/>
              <a:t>w=t=a</a:t>
            </a:r>
            <a:r>
              <a:rPr lang="en-US" sz="2800" dirty="0" smtClean="0"/>
              <a:t>)</a:t>
            </a:r>
            <a:endParaRPr lang="en-US" sz="2800" dirty="0"/>
          </a:p>
        </p:txBody>
      </p:sp>
      <p:sp>
        <p:nvSpPr>
          <p:cNvPr id="113716" name="Rectangle 5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13715" name="Object 51"/>
          <p:cNvGraphicFramePr>
            <a:graphicFrameLocks noChangeAspect="1"/>
          </p:cNvGraphicFramePr>
          <p:nvPr/>
        </p:nvGraphicFramePr>
        <p:xfrm>
          <a:off x="214282" y="5643578"/>
          <a:ext cx="7980028" cy="1000108"/>
        </p:xfrm>
        <a:graphic>
          <a:graphicData uri="http://schemas.openxmlformats.org/presentationml/2006/ole">
            <mc:AlternateContent xmlns:mc="http://schemas.openxmlformats.org/markup-compatibility/2006">
              <mc:Choice xmlns:v="urn:schemas-microsoft-com:vml" Requires="v">
                <p:oleObj spid="_x0000_s113723" name="معادلة" r:id="rId10" imgW="3644900" imgH="457200" progId="Equation.3">
                  <p:embed/>
                </p:oleObj>
              </mc:Choice>
              <mc:Fallback>
                <p:oleObj name="معادلة" r:id="rId10" imgW="3644900" imgH="457200" progId="Equation.3">
                  <p:embed/>
                  <p:pic>
                    <p:nvPicPr>
                      <p:cNvPr id="0" name="Picture 5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14282" y="5643578"/>
                        <a:ext cx="7980028" cy="100010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3717" name="Rectangle 53"/>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49</a:t>
            </a:fld>
            <a:endParaRPr lang="en-US"/>
          </a:p>
        </p:txBody>
      </p:sp>
      <p:sp>
        <p:nvSpPr>
          <p:cNvPr id="98305" name="Rectangle 1"/>
          <p:cNvSpPr>
            <a:spLocks noChangeArrowheads="1"/>
          </p:cNvSpPr>
          <p:nvPr/>
        </p:nvSpPr>
        <p:spPr bwMode="auto">
          <a:xfrm>
            <a:off x="214282" y="142852"/>
            <a:ext cx="5252079"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lgn="justLow" fontAlgn="base">
              <a:spcBef>
                <a:spcPct val="0"/>
              </a:spcBef>
              <a:spcAft>
                <a:spcPct val="0"/>
              </a:spcAft>
              <a:tabLst>
                <a:tab pos="-1143000" algn="r"/>
                <a:tab pos="2636838" algn="ctr"/>
                <a:tab pos="5273675" algn="r"/>
              </a:tabLst>
            </a:pPr>
            <a:r>
              <a:rPr lang="en-US" altLang="ko-KR" sz="2000" spc="-100" dirty="0" smtClean="0">
                <a:solidFill>
                  <a:schemeClr val="tx1">
                    <a:tint val="75000"/>
                  </a:schemeClr>
                </a:solidFill>
                <a:latin typeface="+mj-lt"/>
                <a:ea typeface="+mj-ea"/>
                <a:cs typeface="+mj-cs"/>
              </a:rPr>
              <a:t>7.10 Simplified riser design based on solidification time  </a:t>
            </a:r>
          </a:p>
        </p:txBody>
      </p:sp>
      <p:sp>
        <p:nvSpPr>
          <p:cNvPr id="1024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403"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2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27" name="Rectangle 7"/>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29"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0"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2"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3" name="Rectangle 1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5"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6" name="Rectangle 1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75"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76" name="Rectangle 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0"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1" name="Rectangle 23"/>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3" name="Rectangle 2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4" name="Rectangle 26"/>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6" name="Rectangle 2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7" name="Rectangle 29"/>
          <p:cNvSpPr>
            <a:spLocks noChangeArrowheads="1"/>
          </p:cNvSpPr>
          <p:nvPr/>
        </p:nvSpPr>
        <p:spPr bwMode="auto">
          <a:xfrm>
            <a:off x="0" y="419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24"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25"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2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28"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30"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31" name="Rectangle 15"/>
          <p:cNvSpPr>
            <a:spLocks noChangeArrowheads="1"/>
          </p:cNvSpPr>
          <p:nvPr/>
        </p:nvSpPr>
        <p:spPr bwMode="auto">
          <a:xfrm>
            <a:off x="0" y="419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691" name="Rectangle 2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endParaRPr kumimoji="0" lang="en-US" altLang="ko-KR" sz="1800" b="0" i="0" u="none" strike="noStrike" cap="none" normalizeH="0" baseline="0" smtClean="0">
              <a:ln>
                <a:noFill/>
              </a:ln>
              <a:solidFill>
                <a:schemeClr val="tx1"/>
              </a:solidFill>
              <a:effectLst/>
              <a:latin typeface="Arial" pitchFamily="34" charset="0"/>
              <a:cs typeface="Arial" pitchFamily="34" charset="0"/>
            </a:endParaRPr>
          </a:p>
        </p:txBody>
      </p:sp>
      <p:sp>
        <p:nvSpPr>
          <p:cNvPr id="113708" name="Rectangle 44"/>
          <p:cNvSpPr>
            <a:spLocks noChangeArrowheads="1"/>
          </p:cNvSpPr>
          <p:nvPr/>
        </p:nvSpPr>
        <p:spPr bwMode="auto">
          <a:xfrm>
            <a:off x="0" y="638175"/>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3710" name="Rectangle 4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1" name="Rectangle 4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3" name="Rectangle 4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4" name="Rectangle 50"/>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6" name="Rectangle 5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7" name="Rectangle 53"/>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5718" name="Rectangle 6"/>
          <p:cNvSpPr>
            <a:spLocks noChangeArrowheads="1"/>
          </p:cNvSpPr>
          <p:nvPr/>
        </p:nvSpPr>
        <p:spPr bwMode="auto">
          <a:xfrm>
            <a:off x="214282" y="642918"/>
            <a:ext cx="8072494" cy="14773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r>
              <a:rPr kumimoji="0" lang="en-US" altLang="ko-KR" b="1" i="1" u="sng" strike="noStrike" cap="none" normalizeH="0" baseline="0" dirty="0" smtClean="0">
                <a:ln>
                  <a:noFill/>
                </a:ln>
                <a:solidFill>
                  <a:schemeClr val="tx1"/>
                </a:solidFill>
                <a:effectLst/>
                <a:latin typeface="Times New Roman" pitchFamily="18" charset="0"/>
                <a:ea typeface="Batang"/>
                <a:cs typeface="Times New Roman" pitchFamily="18" charset="0"/>
              </a:rPr>
              <a:t>Example 7.5</a:t>
            </a:r>
            <a:endParaRPr kumimoji="0" lang="en-US" altLang="ko-KR"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57200" algn="r"/>
                <a:tab pos="2636838" algn="ctr"/>
                <a:tab pos="5273675" algn="r"/>
              </a:tabLst>
            </a:pPr>
            <a:r>
              <a:rPr kumimoji="0" lang="en-US" altLang="ko-KR" b="0" i="0" u="none" strike="noStrike" cap="none" normalizeH="0" baseline="0" dirty="0" smtClean="0">
                <a:ln>
                  <a:noFill/>
                </a:ln>
                <a:solidFill>
                  <a:schemeClr val="tx1"/>
                </a:solidFill>
                <a:effectLst/>
                <a:latin typeface="Times New Roman" pitchFamily="18" charset="0"/>
                <a:ea typeface="Batang"/>
                <a:cs typeface="Times New Roman" pitchFamily="18" charset="0"/>
              </a:rPr>
              <a:t>The solidification time of a cube having 10 cm edge length is 6 min., calculates the solidification time of another cube with 15 cm edge length and a cylinder having the same volume and equal height and  diameter (</a:t>
            </a:r>
            <a:r>
              <a:rPr kumimoji="0" lang="en-US" altLang="ko-KR" b="0" i="1" u="none" strike="noStrike" cap="none" normalizeH="0" baseline="0" dirty="0" smtClean="0">
                <a:ln>
                  <a:noFill/>
                </a:ln>
                <a:solidFill>
                  <a:schemeClr val="tx1"/>
                </a:solidFill>
                <a:effectLst/>
                <a:latin typeface="Times New Roman" pitchFamily="18" charset="0"/>
                <a:ea typeface="Batang"/>
                <a:cs typeface="Times New Roman" pitchFamily="18" charset="0"/>
              </a:rPr>
              <a:t>H=D</a:t>
            </a:r>
            <a:r>
              <a:rPr kumimoji="0" lang="en-US" altLang="ko-KR" b="0" i="0" u="none" strike="noStrike" cap="none" normalizeH="0" baseline="0" dirty="0" smtClean="0">
                <a:ln>
                  <a:noFill/>
                </a:ln>
                <a:solidFill>
                  <a:schemeClr val="tx1"/>
                </a:solidFill>
                <a:effectLst/>
                <a:latin typeface="Times New Roman" pitchFamily="18" charset="0"/>
                <a:ea typeface="Batang"/>
                <a:cs typeface="Times New Roman" pitchFamily="18" charset="0"/>
              </a:rPr>
              <a:t>) and molded with same condition?</a:t>
            </a:r>
            <a:endParaRPr kumimoji="0" lang="en-US" altLang="ko-KR" sz="2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15719" name="Picture 7"/>
          <p:cNvPicPr>
            <a:picLocks noChangeAspect="1" noChangeArrowheads="1"/>
          </p:cNvPicPr>
          <p:nvPr/>
        </p:nvPicPr>
        <p:blipFill>
          <a:blip r:embed="rId3">
            <a:lum bright="-27000" contrast="23000"/>
          </a:blip>
          <a:srcRect l="2929" t="23437" r="4492" b="14306"/>
          <a:stretch>
            <a:fillRect/>
          </a:stretch>
        </p:blipFill>
        <p:spPr bwMode="auto">
          <a:xfrm>
            <a:off x="186547" y="2214554"/>
            <a:ext cx="8100229" cy="4357718"/>
          </a:xfrm>
          <a:prstGeom prst="rect">
            <a:avLst/>
          </a:prstGeom>
          <a:noFill/>
          <a:ln w="9525">
            <a:solidFill>
              <a:schemeClr val="tx1"/>
            </a:solidFill>
            <a:miter lim="800000"/>
            <a:headEnd/>
            <a:tailEnd/>
          </a:ln>
          <a:effectLst/>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5</a:t>
            </a:fld>
            <a:endParaRPr lang="en-US"/>
          </a:p>
        </p:txBody>
      </p:sp>
      <p:sp>
        <p:nvSpPr>
          <p:cNvPr id="6" name="Rectangle 2"/>
          <p:cNvSpPr txBox="1">
            <a:spLocks noChangeArrowheads="1"/>
          </p:cNvSpPr>
          <p:nvPr/>
        </p:nvSpPr>
        <p:spPr>
          <a:xfrm>
            <a:off x="214282" y="571480"/>
            <a:ext cx="7772400" cy="571504"/>
          </a:xfrm>
          <a:prstGeom prst="rect">
            <a:avLst/>
          </a:prstGeom>
        </p:spPr>
        <p:txBody>
          <a:bodyPr vert="horz" lIns="91440" tIns="45720" rIns="91440" bIns="45720" rtlCol="0" anchor="b">
            <a:no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lang="en-US" sz="2000" spc="-100" dirty="0" smtClean="0">
                <a:solidFill>
                  <a:schemeClr val="tx1">
                    <a:tint val="75000"/>
                  </a:schemeClr>
                </a:solidFill>
                <a:latin typeface="+mj-lt"/>
                <a:ea typeface="+mj-ea"/>
                <a:cs typeface="+mj-cs"/>
              </a:rPr>
              <a:t>7.1 Introduction</a:t>
            </a:r>
          </a:p>
          <a:p>
            <a:pPr>
              <a:spcBef>
                <a:spcPct val="0"/>
              </a:spcBef>
              <a:defRPr/>
            </a:pPr>
            <a:r>
              <a:rPr lang="en-US" sz="2000" spc="-100" dirty="0" smtClean="0">
                <a:solidFill>
                  <a:schemeClr val="tx1">
                    <a:tint val="75000"/>
                  </a:schemeClr>
                </a:solidFill>
                <a:latin typeface="+mj-lt"/>
                <a:ea typeface="+mj-ea"/>
                <a:cs typeface="+mj-cs"/>
              </a:rPr>
              <a:t>7.2 Classification of major casting processes</a:t>
            </a:r>
          </a:p>
          <a:p>
            <a:pPr>
              <a:spcBef>
                <a:spcPct val="0"/>
              </a:spcBef>
              <a:defRPr/>
            </a:pPr>
            <a:endParaRPr lang="en-US" sz="2000" spc="-100" dirty="0" smtClean="0">
              <a:solidFill>
                <a:schemeClr val="tx1">
                  <a:tint val="75000"/>
                </a:schemeClr>
              </a:solidFill>
              <a:latin typeface="+mj-lt"/>
              <a:ea typeface="+mj-ea"/>
              <a:cs typeface="+mj-cs"/>
            </a:endParaRPr>
          </a:p>
        </p:txBody>
      </p:sp>
      <p:sp>
        <p:nvSpPr>
          <p:cNvPr id="11" name="Rectangle 10"/>
          <p:cNvSpPr/>
          <p:nvPr/>
        </p:nvSpPr>
        <p:spPr>
          <a:xfrm>
            <a:off x="214282" y="764528"/>
            <a:ext cx="8501122" cy="646331"/>
          </a:xfrm>
          <a:prstGeom prst="rect">
            <a:avLst/>
          </a:prstGeom>
        </p:spPr>
        <p:txBody>
          <a:bodyPr wrap="square">
            <a:spAutoFit/>
          </a:bodyPr>
          <a:lstStyle/>
          <a:p>
            <a:r>
              <a:rPr lang="en-US" dirty="0" smtClean="0"/>
              <a:t>Manufacturing stages involved in the casting process. The dashed lines in the drawing represent feedback and corrections.</a:t>
            </a:r>
            <a:endParaRPr lang="en-US" dirty="0"/>
          </a:p>
        </p:txBody>
      </p:sp>
      <p:grpSp>
        <p:nvGrpSpPr>
          <p:cNvPr id="3074" name="Group 2"/>
          <p:cNvGrpSpPr>
            <a:grpSpLocks/>
          </p:cNvGrpSpPr>
          <p:nvPr/>
        </p:nvGrpSpPr>
        <p:grpSpPr bwMode="auto">
          <a:xfrm>
            <a:off x="1643042" y="1310119"/>
            <a:ext cx="7029450" cy="5810250"/>
            <a:chOff x="629" y="1469"/>
            <a:chExt cx="11070" cy="9151"/>
          </a:xfrm>
        </p:grpSpPr>
        <p:grpSp>
          <p:nvGrpSpPr>
            <p:cNvPr id="3075" name="Group 3"/>
            <p:cNvGrpSpPr>
              <a:grpSpLocks/>
            </p:cNvGrpSpPr>
            <p:nvPr/>
          </p:nvGrpSpPr>
          <p:grpSpPr bwMode="auto">
            <a:xfrm>
              <a:off x="1979" y="1469"/>
              <a:ext cx="6989" cy="9151"/>
              <a:chOff x="3073" y="1469"/>
              <a:chExt cx="5895" cy="9121"/>
            </a:xfrm>
          </p:grpSpPr>
          <p:pic>
            <p:nvPicPr>
              <p:cNvPr id="3076" name="Picture 4"/>
              <p:cNvPicPr>
                <a:picLocks noChangeAspect="1" noChangeArrowheads="1"/>
              </p:cNvPicPr>
              <p:nvPr/>
            </p:nvPicPr>
            <p:blipFill>
              <a:blip r:embed="rId3"/>
              <a:srcRect/>
              <a:stretch>
                <a:fillRect/>
              </a:stretch>
            </p:blipFill>
            <p:spPr bwMode="auto">
              <a:xfrm>
                <a:off x="3073" y="1469"/>
                <a:ext cx="5895" cy="8085"/>
              </a:xfrm>
              <a:prstGeom prst="rect">
                <a:avLst/>
              </a:prstGeom>
              <a:noFill/>
              <a:ln w="9525">
                <a:noFill/>
                <a:miter lim="800000"/>
                <a:headEnd/>
                <a:tailEnd/>
              </a:ln>
            </p:spPr>
          </p:pic>
          <p:sp>
            <p:nvSpPr>
              <p:cNvPr id="3077" name="Text Box 5"/>
              <p:cNvSpPr txBox="1">
                <a:spLocks noChangeArrowheads="1"/>
              </p:cNvSpPr>
              <p:nvPr/>
            </p:nvSpPr>
            <p:spPr bwMode="auto">
              <a:xfrm>
                <a:off x="3239" y="9510"/>
                <a:ext cx="5580" cy="108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1" i="0" u="none" strike="noStrike" cap="none" normalizeH="0" baseline="0" smtClean="0">
                    <a:ln>
                      <a:noFill/>
                    </a:ln>
                    <a:solidFill>
                      <a:schemeClr val="tx1"/>
                    </a:solidFill>
                    <a:effectLst/>
                    <a:latin typeface="Calibri" pitchFamily="34" charset="0"/>
                    <a:ea typeface="Arial" pitchFamily="34" charset="0"/>
                    <a:cs typeface="Arial" pitchFamily="34" charset="0"/>
                  </a:rPr>
                  <a:t>Fig. 7.1 The main operations of producing components by casting process.</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sp>
          <p:nvSpPr>
            <p:cNvPr id="3078" name="AutoShape 6"/>
            <p:cNvSpPr>
              <a:spLocks noChangeArrowheads="1"/>
            </p:cNvSpPr>
            <p:nvPr/>
          </p:nvSpPr>
          <p:spPr bwMode="auto">
            <a:xfrm flipH="1">
              <a:off x="629" y="1980"/>
              <a:ext cx="2160" cy="1440"/>
            </a:xfrm>
            <a:prstGeom prst="leftArrow">
              <a:avLst>
                <a:gd name="adj1" fmla="val 50000"/>
                <a:gd name="adj2" fmla="val 37500"/>
              </a:avLst>
            </a:prstGeom>
            <a:solidFill>
              <a:srgbClr val="FFFFFF"/>
            </a:solidFill>
            <a:ln w="9525">
              <a:solidFill>
                <a:srgbClr val="000000"/>
              </a:solidFill>
              <a:prstDash val="dash"/>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ko-KR" sz="1000" b="0" i="0" u="none" strike="noStrike" cap="none" normalizeH="0" baseline="0" smtClean="0">
                  <a:ln>
                    <a:noFill/>
                  </a:ln>
                  <a:solidFill>
                    <a:schemeClr val="tx1"/>
                  </a:solidFill>
                  <a:effectLst/>
                  <a:latin typeface="Times New Roman" pitchFamily="18" charset="0"/>
                  <a:ea typeface="Batang" charset="-127"/>
                  <a:cs typeface="Arial" pitchFamily="34" charset="0"/>
                </a:rPr>
                <a:t>Drawing, allowances, tolerances,</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9" name="AutoShape 7"/>
            <p:cNvSpPr>
              <a:spLocks noChangeArrowheads="1"/>
            </p:cNvSpPr>
            <p:nvPr/>
          </p:nvSpPr>
          <p:spPr bwMode="auto">
            <a:xfrm>
              <a:off x="6659" y="7200"/>
              <a:ext cx="4140" cy="900"/>
            </a:xfrm>
            <a:prstGeom prst="leftArrow">
              <a:avLst>
                <a:gd name="adj1" fmla="val 50000"/>
                <a:gd name="adj2" fmla="val 115000"/>
              </a:avLst>
            </a:prstGeom>
            <a:solidFill>
              <a:srgbClr val="FFFFFF"/>
            </a:solidFill>
            <a:ln w="9525">
              <a:solidFill>
                <a:srgbClr val="000000"/>
              </a:solidFill>
              <a:prstDash val="dash"/>
              <a:miter lim="800000"/>
              <a:headEnd/>
              <a:tailEnd/>
            </a:ln>
            <a:effectLst/>
          </p:spPr>
          <p:txBody>
            <a:bodyPr vert="horz" wrap="square" lIns="91440" tIns="45720" rIns="91440" bIns="4572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ts val="1000"/>
                </a:spcAft>
                <a:buClrTx/>
                <a:buSzTx/>
                <a:buFontTx/>
                <a:buNone/>
                <a:tabLst/>
              </a:pPr>
              <a:r>
                <a:rPr kumimoji="0" lang="en-US" sz="1000" b="0" i="0" u="none" strike="noStrike" cap="none" normalizeH="0" baseline="0" smtClean="0">
                  <a:ln>
                    <a:noFill/>
                  </a:ln>
                  <a:solidFill>
                    <a:schemeClr val="tx1"/>
                  </a:solidFill>
                  <a:effectLst/>
                  <a:latin typeface="Calibri" pitchFamily="34" charset="0"/>
                  <a:ea typeface="Arial" pitchFamily="34" charset="0"/>
                  <a:cs typeface="Arial" pitchFamily="34" charset="0"/>
                </a:rPr>
                <a:t>Removing component from mold cavity</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0" name="AutoShape 8"/>
            <p:cNvSpPr>
              <a:spLocks noChangeArrowheads="1"/>
            </p:cNvSpPr>
            <p:nvPr/>
          </p:nvSpPr>
          <p:spPr bwMode="auto">
            <a:xfrm>
              <a:off x="6659" y="8460"/>
              <a:ext cx="4500" cy="900"/>
            </a:xfrm>
            <a:prstGeom prst="leftArrow">
              <a:avLst>
                <a:gd name="adj1" fmla="val 50000"/>
                <a:gd name="adj2" fmla="val 125000"/>
              </a:avLst>
            </a:prstGeom>
            <a:solidFill>
              <a:srgbClr val="FFFFFF"/>
            </a:solidFill>
            <a:ln w="9525">
              <a:solidFill>
                <a:srgbClr val="000000"/>
              </a:solidFill>
              <a:prstDash val="dash"/>
              <a:miter lim="800000"/>
              <a:headEnd/>
              <a:tailEnd/>
            </a:ln>
            <a:effectLst/>
          </p:spPr>
          <p:txBody>
            <a:bodyPr vert="horz" wrap="square" lIns="91440" tIns="45720" rIns="91440" bIns="4572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ts val="1000"/>
                </a:spcAft>
                <a:buClrTx/>
                <a:buSzTx/>
                <a:buFontTx/>
                <a:buNone/>
                <a:tabLst/>
              </a:pPr>
              <a:r>
                <a:rPr kumimoji="0" lang="en-US" sz="1000" b="0" i="0" u="none" strike="noStrike" cap="none" normalizeH="0" baseline="0" smtClean="0">
                  <a:ln>
                    <a:noFill/>
                  </a:ln>
                  <a:solidFill>
                    <a:schemeClr val="tx1"/>
                  </a:solidFill>
                  <a:effectLst/>
                  <a:latin typeface="Calibri" pitchFamily="34" charset="0"/>
                  <a:ea typeface="Arial" pitchFamily="34" charset="0"/>
                  <a:cs typeface="Arial" pitchFamily="34" charset="0"/>
                </a:rPr>
                <a:t>Checking dimensions, quality, heat treatment</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1" name="AutoShape 9"/>
            <p:cNvSpPr>
              <a:spLocks noChangeArrowheads="1"/>
            </p:cNvSpPr>
            <p:nvPr/>
          </p:nvSpPr>
          <p:spPr bwMode="auto">
            <a:xfrm>
              <a:off x="8279" y="3600"/>
              <a:ext cx="3060" cy="900"/>
            </a:xfrm>
            <a:prstGeom prst="leftArrow">
              <a:avLst>
                <a:gd name="adj1" fmla="val 50000"/>
                <a:gd name="adj2" fmla="val 85000"/>
              </a:avLst>
            </a:prstGeom>
            <a:solidFill>
              <a:srgbClr val="FFFFFF"/>
            </a:solidFill>
            <a:ln w="9525">
              <a:solidFill>
                <a:srgbClr val="000000"/>
              </a:solidFill>
              <a:prstDash val="dash"/>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000" b="0" i="0" u="none" strike="noStrike" cap="none" normalizeH="0" baseline="0" smtClean="0">
                  <a:ln>
                    <a:noFill/>
                  </a:ln>
                  <a:solidFill>
                    <a:schemeClr val="tx1"/>
                  </a:solidFill>
                  <a:effectLst/>
                  <a:latin typeface="Calibri" pitchFamily="34" charset="0"/>
                  <a:ea typeface="Arial" pitchFamily="34" charset="0"/>
                  <a:cs typeface="Arial" pitchFamily="34" charset="0"/>
                </a:rPr>
                <a:t>Chemical composition check</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2" name="AutoShape 10"/>
            <p:cNvSpPr>
              <a:spLocks noChangeArrowheads="1"/>
            </p:cNvSpPr>
            <p:nvPr/>
          </p:nvSpPr>
          <p:spPr bwMode="auto">
            <a:xfrm>
              <a:off x="6659" y="5040"/>
              <a:ext cx="4140" cy="900"/>
            </a:xfrm>
            <a:prstGeom prst="leftArrow">
              <a:avLst>
                <a:gd name="adj1" fmla="val 50000"/>
                <a:gd name="adj2" fmla="val 115000"/>
              </a:avLst>
            </a:prstGeom>
            <a:solidFill>
              <a:srgbClr val="FFFFFF"/>
            </a:solidFill>
            <a:ln w="9525">
              <a:solidFill>
                <a:srgbClr val="000000"/>
              </a:solidFill>
              <a:prstDash val="dash"/>
              <a:miter lim="800000"/>
              <a:headEnd/>
              <a:tailEnd/>
            </a:ln>
            <a:effectLst/>
          </p:spPr>
          <p:txBody>
            <a:bodyPr vert="horz" wrap="square" lIns="91440" tIns="45720" rIns="91440" bIns="4572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ts val="1000"/>
                </a:spcAft>
                <a:buClrTx/>
                <a:buSzTx/>
                <a:buFontTx/>
                <a:buNone/>
                <a:tabLst/>
              </a:pPr>
              <a:r>
                <a:rPr kumimoji="0" lang="en-US" sz="1000" b="0" i="0" u="none" strike="noStrike" cap="none" normalizeH="0" baseline="0" smtClean="0">
                  <a:ln>
                    <a:noFill/>
                  </a:ln>
                  <a:solidFill>
                    <a:schemeClr val="tx1"/>
                  </a:solidFill>
                  <a:effectLst/>
                  <a:latin typeface="Calibri" pitchFamily="34" charset="0"/>
                  <a:ea typeface="Arial" pitchFamily="34" charset="0"/>
                  <a:cs typeface="Arial" pitchFamily="34" charset="0"/>
                </a:rPr>
                <a:t>Pouring liquid material in mold </a:t>
              </a: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cavity</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3" name="AutoShape 11"/>
            <p:cNvSpPr>
              <a:spLocks noChangeArrowheads="1"/>
            </p:cNvSpPr>
            <p:nvPr/>
          </p:nvSpPr>
          <p:spPr bwMode="auto">
            <a:xfrm>
              <a:off x="8279" y="2700"/>
              <a:ext cx="3420" cy="900"/>
            </a:xfrm>
            <a:prstGeom prst="leftArrow">
              <a:avLst>
                <a:gd name="adj1" fmla="val 50000"/>
                <a:gd name="adj2" fmla="val 95000"/>
              </a:avLst>
            </a:prstGeom>
            <a:solidFill>
              <a:srgbClr val="FFFFFF"/>
            </a:solidFill>
            <a:ln w="9525">
              <a:solidFill>
                <a:srgbClr val="000000"/>
              </a:solidFill>
              <a:prstDash val="dash"/>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000" b="0" i="0" u="none" strike="noStrike" cap="none" normalizeH="0" baseline="0" dirty="0" smtClean="0">
                  <a:ln>
                    <a:noFill/>
                  </a:ln>
                  <a:solidFill>
                    <a:schemeClr val="tx1"/>
                  </a:solidFill>
                  <a:effectLst/>
                  <a:latin typeface="Calibri" pitchFamily="34" charset="0"/>
                  <a:ea typeface="Arial" pitchFamily="34" charset="0"/>
                  <a:cs typeface="Arial" pitchFamily="34" charset="0"/>
                </a:rPr>
                <a:t>Melting using industrial furnaces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50</a:t>
            </a:fld>
            <a:endParaRPr lang="en-US"/>
          </a:p>
        </p:txBody>
      </p:sp>
      <p:sp>
        <p:nvSpPr>
          <p:cNvPr id="98305" name="Rectangle 1"/>
          <p:cNvSpPr>
            <a:spLocks noChangeArrowheads="1"/>
          </p:cNvSpPr>
          <p:nvPr/>
        </p:nvSpPr>
        <p:spPr bwMode="auto">
          <a:xfrm>
            <a:off x="214282" y="142852"/>
            <a:ext cx="5252079"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lgn="justLow" fontAlgn="base">
              <a:spcBef>
                <a:spcPct val="0"/>
              </a:spcBef>
              <a:spcAft>
                <a:spcPct val="0"/>
              </a:spcAft>
              <a:tabLst>
                <a:tab pos="-1143000" algn="r"/>
                <a:tab pos="2636838" algn="ctr"/>
                <a:tab pos="5273675" algn="r"/>
              </a:tabLst>
            </a:pPr>
            <a:r>
              <a:rPr lang="en-US" altLang="ko-KR" sz="2000" spc="-100" dirty="0" smtClean="0">
                <a:solidFill>
                  <a:schemeClr val="tx1">
                    <a:tint val="75000"/>
                  </a:schemeClr>
                </a:solidFill>
                <a:latin typeface="+mj-lt"/>
                <a:ea typeface="+mj-ea"/>
                <a:cs typeface="+mj-cs"/>
              </a:rPr>
              <a:t>7.10 Simplified riser design based on solidification time  </a:t>
            </a:r>
          </a:p>
        </p:txBody>
      </p:sp>
      <p:sp>
        <p:nvSpPr>
          <p:cNvPr id="1024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403"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2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27" name="Rectangle 7"/>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29"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0"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2"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3" name="Rectangle 1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5"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6" name="Rectangle 1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75"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76" name="Rectangle 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0"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1" name="Rectangle 23"/>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3" name="Rectangle 2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4" name="Rectangle 26"/>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6" name="Rectangle 2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7" name="Rectangle 29"/>
          <p:cNvSpPr>
            <a:spLocks noChangeArrowheads="1"/>
          </p:cNvSpPr>
          <p:nvPr/>
        </p:nvSpPr>
        <p:spPr bwMode="auto">
          <a:xfrm>
            <a:off x="0" y="419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24"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25"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2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28"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30"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31" name="Rectangle 15"/>
          <p:cNvSpPr>
            <a:spLocks noChangeArrowheads="1"/>
          </p:cNvSpPr>
          <p:nvPr/>
        </p:nvSpPr>
        <p:spPr bwMode="auto">
          <a:xfrm>
            <a:off x="0" y="419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691" name="Rectangle 2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endParaRPr kumimoji="0" lang="en-US" altLang="ko-KR" sz="1800" b="0" i="0" u="none" strike="noStrike" cap="none" normalizeH="0" baseline="0" smtClean="0">
              <a:ln>
                <a:noFill/>
              </a:ln>
              <a:solidFill>
                <a:schemeClr val="tx1"/>
              </a:solidFill>
              <a:effectLst/>
              <a:latin typeface="Arial" pitchFamily="34" charset="0"/>
              <a:cs typeface="Arial" pitchFamily="34" charset="0"/>
            </a:endParaRPr>
          </a:p>
        </p:txBody>
      </p:sp>
      <p:sp>
        <p:nvSpPr>
          <p:cNvPr id="113708" name="Rectangle 44"/>
          <p:cNvSpPr>
            <a:spLocks noChangeArrowheads="1"/>
          </p:cNvSpPr>
          <p:nvPr/>
        </p:nvSpPr>
        <p:spPr bwMode="auto">
          <a:xfrm>
            <a:off x="214282" y="500042"/>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3710" name="Rectangle 4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1" name="Rectangle 4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3" name="Rectangle 4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4" name="Rectangle 50"/>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6" name="Rectangle 5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7" name="Rectangle 53"/>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3" name="Rectangle 3"/>
          <p:cNvSpPr>
            <a:spLocks noChangeArrowheads="1"/>
          </p:cNvSpPr>
          <p:nvPr/>
        </p:nvSpPr>
        <p:spPr bwMode="auto">
          <a:xfrm>
            <a:off x="214282" y="642918"/>
            <a:ext cx="2905475"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R="0" algn="justLow" fontAlgn="base">
              <a:lnSpc>
                <a:spcPct val="100000"/>
              </a:lnSpc>
              <a:spcBef>
                <a:spcPct val="0"/>
              </a:spcBef>
              <a:spcAft>
                <a:spcPct val="0"/>
              </a:spcAft>
              <a:buClrTx/>
              <a:buSzTx/>
              <a:tabLst>
                <a:tab pos="-1143000" algn="r"/>
                <a:tab pos="2636838" algn="ctr"/>
                <a:tab pos="5273675" algn="r"/>
              </a:tabLst>
            </a:pPr>
            <a:r>
              <a:rPr lang="en-US" altLang="ko-KR" sz="2000" spc="-100" dirty="0" smtClean="0">
                <a:solidFill>
                  <a:schemeClr val="tx1">
                    <a:tint val="75000"/>
                  </a:schemeClr>
                </a:solidFill>
                <a:latin typeface="+mj-lt"/>
                <a:ea typeface="+mj-ea"/>
                <a:cs typeface="+mj-cs"/>
              </a:rPr>
              <a:t>7.10.1 Riser design procedure</a:t>
            </a:r>
          </a:p>
        </p:txBody>
      </p:sp>
      <p:sp>
        <p:nvSpPr>
          <p:cNvPr id="117765" name="Rectangle 5"/>
          <p:cNvSpPr>
            <a:spLocks noChangeArrowheads="1"/>
          </p:cNvSpPr>
          <p:nvPr/>
        </p:nvSpPr>
        <p:spPr bwMode="auto">
          <a:xfrm>
            <a:off x="214283" y="1071546"/>
            <a:ext cx="7858180"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r>
              <a:rPr kumimoji="0" lang="en-US" altLang="ko-KR" b="0" i="0" u="none" strike="noStrike" cap="none" normalizeH="0" baseline="0" dirty="0" smtClean="0">
                <a:ln>
                  <a:noFill/>
                </a:ln>
                <a:solidFill>
                  <a:schemeClr val="tx1"/>
                </a:solidFill>
                <a:effectLst/>
                <a:latin typeface="Times New Roman" pitchFamily="18" charset="0"/>
                <a:ea typeface="Batang" charset="-127"/>
                <a:cs typeface="Times New Roman" pitchFamily="18" charset="0"/>
              </a:rPr>
              <a:t>Based on design rule Eq. 7.6 and Modulus definition, riser design based on solidification time is given as follows:</a:t>
            </a:r>
            <a:endParaRPr kumimoji="0" lang="en-US" altLang="ko-KR"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Char char="•"/>
              <a:tabLst>
                <a:tab pos="457200" algn="r"/>
                <a:tab pos="2636838" algn="ctr"/>
                <a:tab pos="5273675" algn="r"/>
              </a:tabLst>
            </a:pPr>
            <a:r>
              <a:rPr kumimoji="0" lang="en-US" altLang="ko-KR" b="0" i="0" u="none" strike="noStrike" cap="none" normalizeH="0" baseline="0" dirty="0" smtClean="0">
                <a:ln>
                  <a:noFill/>
                </a:ln>
                <a:solidFill>
                  <a:schemeClr val="tx1"/>
                </a:solidFill>
                <a:effectLst/>
                <a:latin typeface="Times New Roman" pitchFamily="18" charset="0"/>
                <a:ea typeface="Batang" charset="-127"/>
                <a:cs typeface="Times New Roman" pitchFamily="18" charset="0"/>
              </a:rPr>
              <a:t>Assume </a:t>
            </a:r>
            <a:r>
              <a:rPr kumimoji="0" lang="en-US" altLang="ko-KR" b="0" i="1" u="none" strike="noStrike" cap="none" normalizeH="0" baseline="0" dirty="0" smtClean="0">
                <a:ln>
                  <a:noFill/>
                </a:ln>
                <a:solidFill>
                  <a:schemeClr val="tx1"/>
                </a:solidFill>
                <a:effectLst/>
                <a:latin typeface="Times New Roman" pitchFamily="18" charset="0"/>
                <a:ea typeface="Batang" charset="-127"/>
                <a:cs typeface="Times New Roman" pitchFamily="18" charset="0"/>
              </a:rPr>
              <a:t>D</a:t>
            </a:r>
            <a:r>
              <a:rPr kumimoji="0" lang="en-US" altLang="ko-KR" b="0" i="1" u="none" strike="noStrike" cap="none" normalizeH="0" baseline="-30000" dirty="0" smtClean="0">
                <a:ln>
                  <a:noFill/>
                </a:ln>
                <a:solidFill>
                  <a:schemeClr val="tx1"/>
                </a:solidFill>
                <a:effectLst/>
                <a:latin typeface="Times New Roman" pitchFamily="18" charset="0"/>
                <a:ea typeface="Batang" charset="-127"/>
                <a:cs typeface="Times New Roman" pitchFamily="18" charset="0"/>
              </a:rPr>
              <a:t>r</a:t>
            </a:r>
            <a:r>
              <a:rPr kumimoji="0" lang="en-US" altLang="ko-KR" b="0" i="1" u="none" strike="noStrike" cap="none" normalizeH="0" baseline="0" dirty="0" smtClean="0">
                <a:ln>
                  <a:noFill/>
                </a:ln>
                <a:solidFill>
                  <a:schemeClr val="tx1"/>
                </a:solidFill>
                <a:effectLst/>
                <a:latin typeface="Times New Roman" pitchFamily="18" charset="0"/>
                <a:ea typeface="Batang" charset="-127"/>
                <a:cs typeface="Times New Roman" pitchFamily="18" charset="0"/>
              </a:rPr>
              <a:t>=H</a:t>
            </a:r>
            <a:r>
              <a:rPr kumimoji="0" lang="en-US" altLang="ko-KR" b="0" i="1" u="none" strike="noStrike" cap="none" normalizeH="0" baseline="-30000" dirty="0" smtClean="0">
                <a:ln>
                  <a:noFill/>
                </a:ln>
                <a:solidFill>
                  <a:schemeClr val="tx1"/>
                </a:solidFill>
                <a:effectLst/>
                <a:latin typeface="Times New Roman" pitchFamily="18" charset="0"/>
                <a:ea typeface="Batang" charset="-127"/>
                <a:cs typeface="Times New Roman" pitchFamily="18" charset="0"/>
              </a:rPr>
              <a:t>r </a:t>
            </a:r>
            <a:r>
              <a:rPr kumimoji="0" lang="en-US" altLang="ko-KR" b="0" i="1" u="none" strike="noStrike" cap="none" normalizeH="0" baseline="0" dirty="0" smtClean="0">
                <a:ln>
                  <a:noFill/>
                </a:ln>
                <a:solidFill>
                  <a:schemeClr val="tx1"/>
                </a:solidFill>
                <a:effectLst/>
                <a:latin typeface="Times New Roman" pitchFamily="18" charset="0"/>
                <a:ea typeface="Batang" charset="-127"/>
                <a:cs typeface="Times New Roman" pitchFamily="18" charset="0"/>
              </a:rPr>
              <a:t> </a:t>
            </a:r>
            <a:r>
              <a:rPr kumimoji="0" lang="en-US" altLang="ko-KR" b="0" i="0" u="none" strike="noStrike" cap="none" normalizeH="0" baseline="0" dirty="0" smtClean="0">
                <a:ln>
                  <a:noFill/>
                </a:ln>
                <a:solidFill>
                  <a:schemeClr val="tx1"/>
                </a:solidFill>
                <a:effectLst/>
                <a:latin typeface="Times New Roman" pitchFamily="18" charset="0"/>
                <a:ea typeface="Batang" charset="-127"/>
                <a:cs typeface="Times New Roman" pitchFamily="18" charset="0"/>
              </a:rPr>
              <a:t>for riser (if not stated), then </a:t>
            </a:r>
            <a:endParaRPr kumimoji="0" lang="en-US" altLang="ko-KR" sz="2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117764" name="Object 4"/>
          <p:cNvGraphicFramePr>
            <a:graphicFrameLocks noChangeAspect="1"/>
          </p:cNvGraphicFramePr>
          <p:nvPr/>
        </p:nvGraphicFramePr>
        <p:xfrm>
          <a:off x="4643438" y="1571612"/>
          <a:ext cx="3671292" cy="428628"/>
        </p:xfrm>
        <a:graphic>
          <a:graphicData uri="http://schemas.openxmlformats.org/presentationml/2006/ole">
            <mc:AlternateContent xmlns:mc="http://schemas.openxmlformats.org/markup-compatibility/2006">
              <mc:Choice xmlns:v="urn:schemas-microsoft-com:vml" Requires="v">
                <p:oleObj spid="_x0000_s117809" name="معادلة" r:id="rId4" imgW="1879600" imgH="215900" progId="Equation.3">
                  <p:embed/>
                </p:oleObj>
              </mc:Choice>
              <mc:Fallback>
                <p:oleObj name="معادلة" r:id="rId4" imgW="1879600" imgH="215900" progId="Equation.3">
                  <p:embed/>
                  <p:pic>
                    <p:nvPicPr>
                      <p:cNvPr id="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3438" y="1571612"/>
                        <a:ext cx="3671292" cy="42862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7766" name="Rectangle 6"/>
          <p:cNvSpPr>
            <a:spLocks noChangeArrowheads="1"/>
          </p:cNvSpPr>
          <p:nvPr/>
        </p:nvSpPr>
        <p:spPr bwMode="auto">
          <a:xfrm>
            <a:off x="214282" y="2143116"/>
            <a:ext cx="6917278" cy="92333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 typeface="Arial" pitchFamily="34" charset="0"/>
              <a:buChar char="•"/>
              <a:tabLst>
                <a:tab pos="228600" algn="r"/>
                <a:tab pos="2636838" algn="ctr"/>
                <a:tab pos="5273675" algn="r"/>
              </a:tabLst>
            </a:pPr>
            <a:r>
              <a:rPr kumimoji="0" lang="en-US" altLang="ko-KR" b="0" i="0" u="none" strike="noStrike" cap="none" normalizeH="0" baseline="0" dirty="0" smtClean="0">
                <a:ln>
                  <a:noFill/>
                </a:ln>
                <a:solidFill>
                  <a:schemeClr val="tx1"/>
                </a:solidFill>
                <a:effectLst/>
                <a:latin typeface="Times New Roman" pitchFamily="18" charset="0"/>
                <a:ea typeface="Batang" charset="-127"/>
                <a:cs typeface="Times New Roman" pitchFamily="18" charset="0"/>
              </a:rPr>
              <a:t> Calculate the casting modulus </a:t>
            </a:r>
            <a:r>
              <a:rPr kumimoji="0" lang="en-US" altLang="ko-KR" b="0" i="1" u="none" strike="noStrike" cap="none" normalizeH="0" baseline="0" dirty="0" smtClean="0">
                <a:ln>
                  <a:noFill/>
                </a:ln>
                <a:solidFill>
                  <a:schemeClr val="tx1"/>
                </a:solidFill>
                <a:effectLst/>
                <a:latin typeface="Times New Roman" pitchFamily="18" charset="0"/>
                <a:ea typeface="Batang" charset="-127"/>
                <a:cs typeface="Times New Roman" pitchFamily="18" charset="0"/>
              </a:rPr>
              <a:t>M</a:t>
            </a:r>
            <a:r>
              <a:rPr kumimoji="0" lang="en-US" altLang="ko-KR" b="0" i="1" u="none" strike="noStrike" cap="none" normalizeH="0" baseline="-30000" dirty="0" smtClean="0">
                <a:ln>
                  <a:noFill/>
                </a:ln>
                <a:solidFill>
                  <a:schemeClr val="tx1"/>
                </a:solidFill>
                <a:effectLst/>
                <a:latin typeface="Times New Roman" pitchFamily="18" charset="0"/>
                <a:ea typeface="Batang" charset="-127"/>
                <a:cs typeface="Times New Roman" pitchFamily="18" charset="0"/>
              </a:rPr>
              <a:t>c</a:t>
            </a:r>
            <a:r>
              <a:rPr kumimoji="0" lang="en-US" altLang="ko-KR" b="0" i="1" u="none" strike="noStrike" cap="none" normalizeH="0" baseline="0" dirty="0" smtClean="0">
                <a:ln>
                  <a:noFill/>
                </a:ln>
                <a:solidFill>
                  <a:schemeClr val="tx1"/>
                </a:solidFill>
                <a:effectLst/>
                <a:latin typeface="Times New Roman" pitchFamily="18" charset="0"/>
                <a:ea typeface="Batang" charset="-127"/>
                <a:cs typeface="Times New Roman" pitchFamily="18" charset="0"/>
              </a:rPr>
              <a:t> .</a:t>
            </a:r>
            <a:endParaRPr kumimoji="0" lang="en-US" altLang="ko-KR"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Char char="•"/>
              <a:tabLst>
                <a:tab pos="228600" algn="r"/>
                <a:tab pos="2636838" algn="ctr"/>
                <a:tab pos="5273675" algn="r"/>
              </a:tabLst>
            </a:pPr>
            <a:r>
              <a:rPr kumimoji="0" lang="en-US" altLang="ko-KR" b="0" i="0" u="none" strike="noStrike" cap="none" normalizeH="0" baseline="0" dirty="0" smtClean="0">
                <a:ln>
                  <a:noFill/>
                </a:ln>
                <a:solidFill>
                  <a:schemeClr val="tx1"/>
                </a:solidFill>
                <a:effectLst/>
                <a:latin typeface="Times New Roman" pitchFamily="18" charset="0"/>
                <a:ea typeface="Batang" charset="-127"/>
                <a:cs typeface="Times New Roman" pitchFamily="18" charset="0"/>
              </a:rPr>
              <a:t>Calculate riser based on design rule Eq. 7.6 (</a:t>
            </a:r>
            <a:r>
              <a:rPr kumimoji="0" lang="en-US" altLang="ko-KR" b="0" i="1" u="none" strike="noStrike" cap="none" normalizeH="0" baseline="0" dirty="0" err="1" smtClean="0">
                <a:ln>
                  <a:noFill/>
                </a:ln>
                <a:solidFill>
                  <a:schemeClr val="tx1"/>
                </a:solidFill>
                <a:effectLst/>
                <a:latin typeface="Times New Roman" pitchFamily="18" charset="0"/>
                <a:ea typeface="Batang" charset="-127"/>
                <a:cs typeface="Times New Roman" pitchFamily="18" charset="0"/>
              </a:rPr>
              <a:t>M</a:t>
            </a:r>
            <a:r>
              <a:rPr kumimoji="0" lang="en-US" altLang="ko-KR" b="0" i="1" u="none" strike="noStrike" cap="none" normalizeH="0" baseline="-30000" dirty="0" err="1" smtClean="0">
                <a:ln>
                  <a:noFill/>
                </a:ln>
                <a:solidFill>
                  <a:schemeClr val="tx1"/>
                </a:solidFill>
                <a:effectLst/>
                <a:latin typeface="Times New Roman" pitchFamily="18" charset="0"/>
                <a:ea typeface="Batang" charset="-127"/>
                <a:cs typeface="Times New Roman" pitchFamily="18" charset="0"/>
              </a:rPr>
              <a:t>r</a:t>
            </a:r>
            <a:r>
              <a:rPr kumimoji="0" lang="en-US" altLang="ko-KR" b="0" i="1" u="none" strike="noStrike" cap="none" normalizeH="0" baseline="0" dirty="0" smtClean="0">
                <a:ln>
                  <a:noFill/>
                </a:ln>
                <a:solidFill>
                  <a:schemeClr val="tx1"/>
                </a:solidFill>
                <a:effectLst/>
                <a:latin typeface="Times New Roman" pitchFamily="18" charset="0"/>
                <a:ea typeface="Batang" charset="-127"/>
                <a:cs typeface="Times New Roman" pitchFamily="18" charset="0"/>
              </a:rPr>
              <a:t>=1.2 M</a:t>
            </a:r>
            <a:r>
              <a:rPr kumimoji="0" lang="en-US" altLang="ko-KR" b="0" i="1" u="none" strike="noStrike" cap="none" normalizeH="0" baseline="-30000" dirty="0" smtClean="0">
                <a:ln>
                  <a:noFill/>
                </a:ln>
                <a:solidFill>
                  <a:schemeClr val="tx1"/>
                </a:solidFill>
                <a:effectLst/>
                <a:latin typeface="Times New Roman" pitchFamily="18" charset="0"/>
                <a:ea typeface="Batang" charset="-127"/>
                <a:cs typeface="Times New Roman" pitchFamily="18" charset="0"/>
              </a:rPr>
              <a:t>c</a:t>
            </a:r>
            <a:r>
              <a:rPr kumimoji="0" lang="en-US" altLang="ko-KR" b="0" i="0" u="none" strike="noStrike" cap="none" normalizeH="0" baseline="0" dirty="0" smtClean="0">
                <a:ln>
                  <a:noFill/>
                </a:ln>
                <a:solidFill>
                  <a:schemeClr val="tx1"/>
                </a:solidFill>
                <a:effectLst/>
                <a:latin typeface="Times New Roman" pitchFamily="18" charset="0"/>
                <a:ea typeface="Batang" charset="-127"/>
                <a:cs typeface="Times New Roman" pitchFamily="18" charset="0"/>
              </a:rPr>
              <a:t>).</a:t>
            </a:r>
            <a:endParaRPr kumimoji="0" lang="en-US" altLang="ko-KR"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Char char="•"/>
              <a:tabLst>
                <a:tab pos="228600" algn="r"/>
                <a:tab pos="2636838" algn="ctr"/>
                <a:tab pos="5273675" algn="r"/>
              </a:tabLst>
            </a:pPr>
            <a:r>
              <a:rPr kumimoji="0" lang="en-US" altLang="ko-KR" b="0" i="0" u="none" strike="noStrike" cap="none" normalizeH="0" baseline="0" dirty="0" smtClean="0">
                <a:ln>
                  <a:noFill/>
                </a:ln>
                <a:solidFill>
                  <a:schemeClr val="tx1"/>
                </a:solidFill>
                <a:effectLst/>
                <a:latin typeface="Times New Roman" pitchFamily="18" charset="0"/>
                <a:ea typeface="Batang" charset="-127"/>
                <a:cs typeface="Times New Roman" pitchFamily="18" charset="0"/>
              </a:rPr>
              <a:t>Calculate riser diameter as </a:t>
            </a:r>
            <a:r>
              <a:rPr kumimoji="0" lang="en-US" altLang="ko-KR" b="0" i="1" u="none" strike="noStrike" cap="none" normalizeH="0" baseline="0" dirty="0" smtClean="0">
                <a:ln>
                  <a:noFill/>
                </a:ln>
                <a:solidFill>
                  <a:schemeClr val="tx1"/>
                </a:solidFill>
                <a:effectLst/>
                <a:latin typeface="Times New Roman" pitchFamily="18" charset="0"/>
                <a:ea typeface="Batang" charset="-127"/>
                <a:cs typeface="Times New Roman" pitchFamily="18" charset="0"/>
              </a:rPr>
              <a:t>D</a:t>
            </a:r>
            <a:r>
              <a:rPr kumimoji="0" lang="en-US" altLang="ko-KR" b="0" i="1" u="none" strike="noStrike" cap="none" normalizeH="0" baseline="-30000" dirty="0" smtClean="0">
                <a:ln>
                  <a:noFill/>
                </a:ln>
                <a:solidFill>
                  <a:schemeClr val="tx1"/>
                </a:solidFill>
                <a:effectLst/>
                <a:latin typeface="Times New Roman" pitchFamily="18" charset="0"/>
                <a:ea typeface="Batang" charset="-127"/>
                <a:cs typeface="Times New Roman" pitchFamily="18" charset="0"/>
              </a:rPr>
              <a:t>r</a:t>
            </a:r>
            <a:r>
              <a:rPr kumimoji="0" lang="en-US" altLang="ko-KR" b="0" i="1" u="none" strike="noStrike" cap="none" normalizeH="0" baseline="0" dirty="0" smtClean="0">
                <a:ln>
                  <a:noFill/>
                </a:ln>
                <a:solidFill>
                  <a:schemeClr val="tx1"/>
                </a:solidFill>
                <a:effectLst/>
                <a:latin typeface="Times New Roman" pitchFamily="18" charset="0"/>
                <a:ea typeface="Batang" charset="-127"/>
                <a:cs typeface="Times New Roman" pitchFamily="18" charset="0"/>
              </a:rPr>
              <a:t>=6 M</a:t>
            </a:r>
            <a:r>
              <a:rPr kumimoji="0" lang="en-US" altLang="ko-KR" b="0" i="1" u="none" strike="noStrike" cap="none" normalizeH="0" baseline="-30000" dirty="0" smtClean="0">
                <a:ln>
                  <a:noFill/>
                </a:ln>
                <a:solidFill>
                  <a:schemeClr val="tx1"/>
                </a:solidFill>
                <a:effectLst/>
                <a:latin typeface="Times New Roman" pitchFamily="18" charset="0"/>
                <a:ea typeface="Batang" charset="-127"/>
                <a:cs typeface="Times New Roman" pitchFamily="18" charset="0"/>
              </a:rPr>
              <a:t>r</a:t>
            </a:r>
            <a:r>
              <a:rPr kumimoji="0" lang="en-US" altLang="ko-KR" b="0" i="1" u="none" strike="noStrike" cap="none" normalizeH="0" baseline="0" dirty="0" smtClean="0">
                <a:ln>
                  <a:noFill/>
                </a:ln>
                <a:solidFill>
                  <a:schemeClr val="tx1"/>
                </a:solidFill>
                <a:effectLst/>
                <a:latin typeface="Times New Roman" pitchFamily="18" charset="0"/>
                <a:ea typeface="Batang" charset="-127"/>
                <a:cs typeface="Times New Roman" pitchFamily="18" charset="0"/>
              </a:rPr>
              <a:t> </a:t>
            </a:r>
            <a:r>
              <a:rPr kumimoji="0" lang="en-US" altLang="ko-KR" b="0" i="0" u="none" strike="noStrike" cap="none" normalizeH="0" baseline="0" dirty="0" smtClean="0">
                <a:ln>
                  <a:noFill/>
                </a:ln>
                <a:solidFill>
                  <a:schemeClr val="tx1"/>
                </a:solidFill>
                <a:effectLst/>
                <a:latin typeface="Times New Roman" pitchFamily="18" charset="0"/>
                <a:ea typeface="Batang" charset="-127"/>
                <a:cs typeface="Times New Roman" pitchFamily="18" charset="0"/>
              </a:rPr>
              <a:t>(Assume </a:t>
            </a:r>
            <a:r>
              <a:rPr kumimoji="0" lang="en-US" altLang="ko-KR" b="0" i="1" u="none" strike="noStrike" cap="none" normalizeH="0" baseline="0" dirty="0" smtClean="0">
                <a:ln>
                  <a:noFill/>
                </a:ln>
                <a:solidFill>
                  <a:schemeClr val="tx1"/>
                </a:solidFill>
                <a:effectLst/>
                <a:latin typeface="Times New Roman" pitchFamily="18" charset="0"/>
                <a:ea typeface="Batang" charset="-127"/>
                <a:cs typeface="Times New Roman" pitchFamily="18" charset="0"/>
              </a:rPr>
              <a:t>D</a:t>
            </a:r>
            <a:r>
              <a:rPr kumimoji="0" lang="en-US" altLang="ko-KR" b="0" i="1" u="none" strike="noStrike" cap="none" normalizeH="0" baseline="-30000" dirty="0" smtClean="0">
                <a:ln>
                  <a:noFill/>
                </a:ln>
                <a:solidFill>
                  <a:schemeClr val="tx1"/>
                </a:solidFill>
                <a:effectLst/>
                <a:latin typeface="Times New Roman" pitchFamily="18" charset="0"/>
                <a:ea typeface="Batang" charset="-127"/>
                <a:cs typeface="Times New Roman" pitchFamily="18" charset="0"/>
              </a:rPr>
              <a:t>r</a:t>
            </a:r>
            <a:r>
              <a:rPr kumimoji="0" lang="en-US" altLang="ko-KR" b="0" i="1" u="none" strike="noStrike" cap="none" normalizeH="0" baseline="0" dirty="0" smtClean="0">
                <a:ln>
                  <a:noFill/>
                </a:ln>
                <a:solidFill>
                  <a:schemeClr val="tx1"/>
                </a:solidFill>
                <a:effectLst/>
                <a:latin typeface="Times New Roman" pitchFamily="18" charset="0"/>
                <a:ea typeface="Batang" charset="-127"/>
                <a:cs typeface="Times New Roman" pitchFamily="18" charset="0"/>
              </a:rPr>
              <a:t>=H</a:t>
            </a:r>
            <a:r>
              <a:rPr kumimoji="0" lang="en-US" altLang="ko-KR" b="0" i="1" u="none" strike="noStrike" cap="none" normalizeH="0" baseline="-30000" dirty="0" smtClean="0">
                <a:ln>
                  <a:noFill/>
                </a:ln>
                <a:solidFill>
                  <a:schemeClr val="tx1"/>
                </a:solidFill>
                <a:effectLst/>
                <a:latin typeface="Times New Roman" pitchFamily="18" charset="0"/>
                <a:ea typeface="Batang" charset="-127"/>
                <a:cs typeface="Times New Roman" pitchFamily="18" charset="0"/>
              </a:rPr>
              <a:t>r</a:t>
            </a:r>
            <a:r>
              <a:rPr kumimoji="0" lang="en-US" altLang="ko-KR" b="0" i="1" u="none" strike="noStrike" cap="none" normalizeH="0" baseline="0" dirty="0" smtClean="0">
                <a:ln>
                  <a:noFill/>
                </a:ln>
                <a:solidFill>
                  <a:schemeClr val="tx1"/>
                </a:solidFill>
                <a:effectLst/>
                <a:latin typeface="Times New Roman" pitchFamily="18" charset="0"/>
                <a:ea typeface="Batang" charset="-127"/>
                <a:cs typeface="Times New Roman" pitchFamily="18" charset="0"/>
              </a:rPr>
              <a:t> </a:t>
            </a:r>
            <a:r>
              <a:rPr kumimoji="0" lang="en-US" altLang="ko-KR" b="0" i="0" u="none" strike="noStrike" cap="none" normalizeH="0" baseline="0" dirty="0" smtClean="0">
                <a:ln>
                  <a:noFill/>
                </a:ln>
                <a:solidFill>
                  <a:schemeClr val="tx1"/>
                </a:solidFill>
                <a:effectLst/>
                <a:latin typeface="Times New Roman" pitchFamily="18" charset="0"/>
                <a:ea typeface="Batang" charset="-127"/>
                <a:cs typeface="Times New Roman" pitchFamily="18" charset="0"/>
              </a:rPr>
              <a:t>for riser geometry).</a:t>
            </a:r>
            <a:endParaRPr kumimoji="0" lang="en-US" altLang="ko-KR" sz="2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7768" name="Rectangle 8"/>
          <p:cNvSpPr>
            <a:spLocks noChangeArrowheads="1"/>
          </p:cNvSpPr>
          <p:nvPr/>
        </p:nvSpPr>
        <p:spPr bwMode="auto">
          <a:xfrm>
            <a:off x="214283" y="3143248"/>
            <a:ext cx="8001056"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r>
              <a:rPr kumimoji="0" lang="en-US" altLang="ko-KR" sz="1600" b="1" i="1" u="sng" strike="noStrike" cap="none" normalizeH="0" baseline="0" dirty="0" smtClean="0">
                <a:ln>
                  <a:noFill/>
                </a:ln>
                <a:solidFill>
                  <a:schemeClr val="tx1"/>
                </a:solidFill>
                <a:effectLst/>
                <a:latin typeface="Times New Roman" pitchFamily="18" charset="0"/>
                <a:ea typeface="Batang"/>
                <a:cs typeface="Times New Roman" pitchFamily="18" charset="0"/>
              </a:rPr>
              <a:t>Example 7.6</a:t>
            </a:r>
            <a:endParaRPr kumimoji="0" lang="en-US" altLang="ko-KR" sz="105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57200" algn="r"/>
                <a:tab pos="2636838" algn="ctr"/>
                <a:tab pos="5273675" algn="r"/>
              </a:tabLst>
            </a:pPr>
            <a:r>
              <a:rPr kumimoji="0" lang="en-US" altLang="ko-KR" sz="1600" b="0" i="0" u="none" strike="noStrike" cap="none" normalizeH="0" baseline="0" dirty="0" smtClean="0">
                <a:ln>
                  <a:noFill/>
                </a:ln>
                <a:solidFill>
                  <a:schemeClr val="tx1"/>
                </a:solidFill>
                <a:effectLst/>
                <a:latin typeface="Times New Roman" pitchFamily="18" charset="0"/>
                <a:ea typeface="Batang"/>
                <a:cs typeface="Times New Roman" pitchFamily="18" charset="0"/>
              </a:rPr>
              <a:t>Based on the design rule given above, find out riser geometry required to mold a plate having an overall  dimensions of 100 x 50 x 10 cm, assume </a:t>
            </a:r>
            <a:r>
              <a:rPr kumimoji="0" lang="en-US" altLang="ko-KR" sz="1600" b="0" i="1" u="none" strike="noStrike" cap="none" normalizeH="0" baseline="0" dirty="0" smtClean="0">
                <a:ln>
                  <a:noFill/>
                </a:ln>
                <a:solidFill>
                  <a:schemeClr val="tx1"/>
                </a:solidFill>
                <a:effectLst/>
                <a:latin typeface="Times New Roman" pitchFamily="18" charset="0"/>
                <a:ea typeface="Batang"/>
                <a:cs typeface="Times New Roman" pitchFamily="18" charset="0"/>
              </a:rPr>
              <a:t>D</a:t>
            </a:r>
            <a:r>
              <a:rPr kumimoji="0" lang="en-US" altLang="ko-KR" sz="1600" b="0" i="1" u="none" strike="noStrike" cap="none" normalizeH="0" baseline="-30000" dirty="0" smtClean="0">
                <a:ln>
                  <a:noFill/>
                </a:ln>
                <a:solidFill>
                  <a:schemeClr val="tx1"/>
                </a:solidFill>
                <a:effectLst/>
                <a:latin typeface="Times New Roman" pitchFamily="18" charset="0"/>
                <a:ea typeface="Batang"/>
                <a:cs typeface="Times New Roman" pitchFamily="18" charset="0"/>
              </a:rPr>
              <a:t>r</a:t>
            </a:r>
            <a:r>
              <a:rPr kumimoji="0" lang="en-US" altLang="ko-KR" sz="1600" b="0" i="1" u="none" strike="noStrike" cap="none" normalizeH="0" baseline="0" dirty="0" smtClean="0">
                <a:ln>
                  <a:noFill/>
                </a:ln>
                <a:solidFill>
                  <a:schemeClr val="tx1"/>
                </a:solidFill>
                <a:effectLst/>
                <a:latin typeface="Times New Roman" pitchFamily="18" charset="0"/>
                <a:ea typeface="Batang"/>
                <a:cs typeface="Times New Roman" pitchFamily="18" charset="0"/>
              </a:rPr>
              <a:t>=H</a:t>
            </a:r>
            <a:r>
              <a:rPr kumimoji="0" lang="en-US" altLang="ko-KR" sz="1600" b="0" i="1" u="none" strike="noStrike" cap="none" normalizeH="0" baseline="-30000" dirty="0" smtClean="0">
                <a:ln>
                  <a:noFill/>
                </a:ln>
                <a:solidFill>
                  <a:schemeClr val="tx1"/>
                </a:solidFill>
                <a:effectLst/>
                <a:latin typeface="Times New Roman" pitchFamily="18" charset="0"/>
                <a:ea typeface="Batang"/>
                <a:cs typeface="Times New Roman" pitchFamily="18" charset="0"/>
              </a:rPr>
              <a:t>r</a:t>
            </a:r>
            <a:r>
              <a:rPr kumimoji="0" lang="en-US" altLang="ko-KR" sz="1600" b="0" i="1" u="none" strike="noStrike" cap="none" normalizeH="0" baseline="0" dirty="0" smtClean="0">
                <a:ln>
                  <a:noFill/>
                </a:ln>
                <a:solidFill>
                  <a:schemeClr val="tx1"/>
                </a:solidFill>
                <a:effectLst/>
                <a:latin typeface="Times New Roman" pitchFamily="18" charset="0"/>
                <a:ea typeface="Batang"/>
                <a:cs typeface="Times New Roman" pitchFamily="18" charset="0"/>
              </a:rPr>
              <a:t> </a:t>
            </a:r>
            <a:r>
              <a:rPr kumimoji="0" lang="en-US" altLang="ko-KR" sz="1600" b="0" i="0" u="none" strike="noStrike" cap="none" normalizeH="0" baseline="0" dirty="0" smtClean="0">
                <a:ln>
                  <a:noFill/>
                </a:ln>
                <a:solidFill>
                  <a:schemeClr val="tx1"/>
                </a:solidFill>
                <a:effectLst/>
                <a:latin typeface="Times New Roman" pitchFamily="18" charset="0"/>
                <a:ea typeface="Batang"/>
                <a:cs typeface="Times New Roman" pitchFamily="18" charset="0"/>
              </a:rPr>
              <a:t>for riser geometry?</a:t>
            </a:r>
            <a:endParaRPr kumimoji="0" lang="en-US" altLang="ko-KR" sz="2400" b="0" i="0" u="none" strike="noStrike" cap="none" normalizeH="0" baseline="0" dirty="0" smtClean="0">
              <a:ln>
                <a:noFill/>
              </a:ln>
              <a:solidFill>
                <a:schemeClr val="tx1"/>
              </a:solidFill>
              <a:effectLst/>
              <a:latin typeface="Arial" pitchFamily="34" charset="0"/>
              <a:cs typeface="Arial" pitchFamily="34" charset="0"/>
            </a:endParaRPr>
          </a:p>
        </p:txBody>
      </p:sp>
      <p:grpSp>
        <p:nvGrpSpPr>
          <p:cNvPr id="117769" name="Group 9"/>
          <p:cNvGrpSpPr>
            <a:grpSpLocks/>
          </p:cNvGrpSpPr>
          <p:nvPr/>
        </p:nvGrpSpPr>
        <p:grpSpPr bwMode="auto">
          <a:xfrm>
            <a:off x="6072198" y="4214818"/>
            <a:ext cx="2057400" cy="595312"/>
            <a:chOff x="7199" y="14361"/>
            <a:chExt cx="3240" cy="937"/>
          </a:xfrm>
        </p:grpSpPr>
        <p:sp>
          <p:nvSpPr>
            <p:cNvPr id="117770" name="AutoShape 10"/>
            <p:cNvSpPr>
              <a:spLocks noChangeArrowheads="1"/>
            </p:cNvSpPr>
            <p:nvPr/>
          </p:nvSpPr>
          <p:spPr bwMode="auto">
            <a:xfrm>
              <a:off x="8665" y="14361"/>
              <a:ext cx="360" cy="360"/>
            </a:xfrm>
            <a:prstGeom prst="can">
              <a:avLst>
                <a:gd name="adj" fmla="val 17778"/>
              </a:avLst>
            </a:prstGeom>
            <a:solidFill>
              <a:srgbClr val="FFFFFF"/>
            </a:solidFill>
            <a:ln w="952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17771" name="AutoShape 11"/>
            <p:cNvSpPr>
              <a:spLocks noChangeArrowheads="1"/>
            </p:cNvSpPr>
            <p:nvPr/>
          </p:nvSpPr>
          <p:spPr bwMode="auto">
            <a:xfrm>
              <a:off x="8819" y="14400"/>
              <a:ext cx="1620" cy="540"/>
            </a:xfrm>
            <a:prstGeom prst="cube">
              <a:avLst>
                <a:gd name="adj" fmla="val 82037"/>
              </a:avLst>
            </a:prstGeom>
            <a:solidFill>
              <a:srgbClr val="FFFFFF"/>
            </a:solidFill>
            <a:ln w="9525">
              <a:solidFill>
                <a:srgbClr val="000000"/>
              </a:solidFill>
              <a:miter lim="800000"/>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17772" name="Line 12"/>
            <p:cNvSpPr>
              <a:spLocks noChangeShapeType="1"/>
            </p:cNvSpPr>
            <p:nvPr/>
          </p:nvSpPr>
          <p:spPr bwMode="auto">
            <a:xfrm flipH="1">
              <a:off x="8639" y="14940"/>
              <a:ext cx="720" cy="180"/>
            </a:xfrm>
            <a:prstGeom prst="line">
              <a:avLst/>
            </a:prstGeom>
            <a:noFill/>
            <a:ln w="9525">
              <a:solidFill>
                <a:srgbClr val="000000"/>
              </a:solidFill>
              <a:round/>
              <a:headEnd type="stealth" w="sm" len="lg"/>
              <a:tailEnd/>
            </a:ln>
            <a:effectLst/>
          </p:spPr>
          <p:txBody>
            <a:bodyPr vert="horz" wrap="square" lIns="91440" tIns="45720" rIns="91440" bIns="45720" numCol="1" anchor="t" anchorCtr="0" compatLnSpc="1">
              <a:prstTxWarp prst="textNoShape">
                <a:avLst/>
              </a:prstTxWarp>
            </a:bodyPr>
            <a:lstStyle/>
            <a:p>
              <a:endParaRPr lang="en-US"/>
            </a:p>
          </p:txBody>
        </p:sp>
        <p:sp>
          <p:nvSpPr>
            <p:cNvPr id="117773" name="Line 13"/>
            <p:cNvSpPr>
              <a:spLocks noChangeShapeType="1"/>
            </p:cNvSpPr>
            <p:nvPr/>
          </p:nvSpPr>
          <p:spPr bwMode="auto">
            <a:xfrm flipH="1">
              <a:off x="7919" y="14580"/>
              <a:ext cx="720" cy="180"/>
            </a:xfrm>
            <a:prstGeom prst="line">
              <a:avLst/>
            </a:prstGeom>
            <a:noFill/>
            <a:ln w="9525">
              <a:solidFill>
                <a:srgbClr val="000000"/>
              </a:solidFill>
              <a:round/>
              <a:headEnd type="stealth" w="sm" len="lg"/>
              <a:tailEnd/>
            </a:ln>
            <a:effectLst/>
          </p:spPr>
          <p:txBody>
            <a:bodyPr vert="horz" wrap="square" lIns="91440" tIns="45720" rIns="91440" bIns="45720" numCol="1" anchor="t" anchorCtr="0" compatLnSpc="1">
              <a:prstTxWarp prst="textNoShape">
                <a:avLst/>
              </a:prstTxWarp>
            </a:bodyPr>
            <a:lstStyle/>
            <a:p>
              <a:endParaRPr lang="en-US"/>
            </a:p>
          </p:txBody>
        </p:sp>
        <p:sp>
          <p:nvSpPr>
            <p:cNvPr id="117774" name="Text Box 14"/>
            <p:cNvSpPr txBox="1">
              <a:spLocks noChangeArrowheads="1"/>
            </p:cNvSpPr>
            <p:nvPr/>
          </p:nvSpPr>
          <p:spPr bwMode="auto">
            <a:xfrm>
              <a:off x="7199" y="14580"/>
              <a:ext cx="900"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1" eaLnBrk="1" fontAlgn="base" latinLnBrk="0" hangingPunct="1">
                <a:lnSpc>
                  <a:spcPct val="100000"/>
                </a:lnSpc>
                <a:spcBef>
                  <a:spcPct val="0"/>
                </a:spcBef>
                <a:spcAft>
                  <a:spcPct val="0"/>
                </a:spcAft>
                <a:buClrTx/>
                <a:buSzTx/>
                <a:buFontTx/>
                <a:buNone/>
                <a:tabLst/>
              </a:pPr>
              <a:r>
                <a:rPr kumimoji="0" lang="en-US" altLang="ko-KR" sz="1200" b="0" i="1" u="none" strike="noStrike" cap="none" normalizeH="0" baseline="0" smtClean="0">
                  <a:ln>
                    <a:noFill/>
                  </a:ln>
                  <a:solidFill>
                    <a:schemeClr val="tx1"/>
                  </a:solidFill>
                  <a:effectLst/>
                  <a:latin typeface="Times New Roman" pitchFamily="18" charset="0"/>
                  <a:ea typeface="Batang" charset="-127"/>
                  <a:cs typeface="Arial" pitchFamily="34" charset="0"/>
                </a:rPr>
                <a:t>Riser</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7775" name="Text Box 15"/>
            <p:cNvSpPr txBox="1">
              <a:spLocks noChangeArrowheads="1"/>
            </p:cNvSpPr>
            <p:nvPr/>
          </p:nvSpPr>
          <p:spPr bwMode="auto">
            <a:xfrm>
              <a:off x="7947" y="14938"/>
              <a:ext cx="900"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1" eaLnBrk="1" fontAlgn="base" latinLnBrk="0" hangingPunct="1">
                <a:lnSpc>
                  <a:spcPct val="100000"/>
                </a:lnSpc>
                <a:spcBef>
                  <a:spcPct val="0"/>
                </a:spcBef>
                <a:spcAft>
                  <a:spcPct val="0"/>
                </a:spcAft>
                <a:buClrTx/>
                <a:buSzTx/>
                <a:buFontTx/>
                <a:buNone/>
                <a:tabLst/>
              </a:pPr>
              <a:r>
                <a:rPr kumimoji="0" lang="en-US" altLang="ko-KR" sz="1200" b="0" i="1" u="none" strike="noStrike" cap="none" normalizeH="0" baseline="0" smtClean="0">
                  <a:ln>
                    <a:noFill/>
                  </a:ln>
                  <a:solidFill>
                    <a:schemeClr val="tx1"/>
                  </a:solidFill>
                  <a:effectLst/>
                  <a:latin typeface="Times New Roman" pitchFamily="18" charset="0"/>
                  <a:ea typeface="Batang" charset="-127"/>
                  <a:cs typeface="Arial" pitchFamily="34" charset="0"/>
                </a:rPr>
                <a:t>Plate</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sp>
        <p:nvSpPr>
          <p:cNvPr id="117798" name="Rectangle 3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801" name="Rectangle 41"/>
          <p:cNvSpPr>
            <a:spLocks noChangeArrowheads="1"/>
          </p:cNvSpPr>
          <p:nvPr/>
        </p:nvSpPr>
        <p:spPr bwMode="auto">
          <a:xfrm>
            <a:off x="285720" y="4000504"/>
            <a:ext cx="5857916"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r>
              <a:rPr kumimoji="0" lang="en-US" altLang="ko-KR" sz="1600" b="1" i="1" u="none" strike="noStrike" cap="none" normalizeH="0" baseline="0" dirty="0" smtClean="0">
                <a:ln>
                  <a:noFill/>
                </a:ln>
                <a:solidFill>
                  <a:schemeClr val="tx1"/>
                </a:solidFill>
                <a:effectLst/>
                <a:latin typeface="Times New Roman" pitchFamily="18" charset="0"/>
                <a:ea typeface="Batang" charset="-127"/>
                <a:cs typeface="Times New Roman" pitchFamily="18" charset="0"/>
              </a:rPr>
              <a:t>Solution: </a:t>
            </a:r>
            <a:endParaRPr kumimoji="0" lang="en-US" altLang="ko-KR" sz="1600" b="1" i="0" u="none" strike="noStrike" cap="none" normalizeH="0" baseline="0" dirty="0" smtClean="0">
              <a:ln>
                <a:noFill/>
              </a:ln>
              <a:solidFill>
                <a:schemeClr val="tx1"/>
              </a:solidFill>
              <a:effectLst/>
              <a:latin typeface="Times New Roman" pitchFamily="18" charset="0"/>
              <a:ea typeface="Batang" charset="-127"/>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r"/>
                <a:tab pos="2636838" algn="ctr"/>
                <a:tab pos="5273675" algn="r"/>
              </a:tabLst>
            </a:pPr>
            <a:r>
              <a:rPr kumimoji="0" lang="en-US" altLang="ko-KR" sz="1600" b="0" i="0" u="none" strike="noStrike" cap="none" normalizeH="0" baseline="0" dirty="0" smtClean="0">
                <a:ln>
                  <a:noFill/>
                </a:ln>
                <a:solidFill>
                  <a:schemeClr val="tx1"/>
                </a:solidFill>
                <a:effectLst/>
                <a:latin typeface="Times New Roman" pitchFamily="18" charset="0"/>
                <a:ea typeface="Batang" charset="-127"/>
                <a:cs typeface="Times New Roman" pitchFamily="18" charset="0"/>
              </a:rPr>
              <a:t>Plate volume </a:t>
            </a:r>
            <a:r>
              <a:rPr kumimoji="0" lang="en-US" altLang="ko-KR" sz="1600" b="0" i="1" u="none" strike="noStrike" cap="none" normalizeH="0" baseline="0" dirty="0" err="1" smtClean="0">
                <a:ln>
                  <a:noFill/>
                </a:ln>
                <a:solidFill>
                  <a:schemeClr val="tx1"/>
                </a:solidFill>
                <a:effectLst/>
                <a:latin typeface="Times New Roman" pitchFamily="18" charset="0"/>
                <a:ea typeface="Batang" charset="-127"/>
                <a:cs typeface="Times New Roman" pitchFamily="18" charset="0"/>
              </a:rPr>
              <a:t>Vol</a:t>
            </a:r>
            <a:r>
              <a:rPr kumimoji="0" lang="en-US" altLang="ko-KR" sz="1600" b="0" i="1" u="none" strike="noStrike" cap="none" normalizeH="0" baseline="0" dirty="0" smtClean="0">
                <a:ln>
                  <a:noFill/>
                </a:ln>
                <a:solidFill>
                  <a:schemeClr val="tx1"/>
                </a:solidFill>
                <a:effectLst/>
                <a:latin typeface="Times New Roman" pitchFamily="18" charset="0"/>
                <a:ea typeface="Batang" charset="-127"/>
                <a:cs typeface="Times New Roman" pitchFamily="18" charset="0"/>
              </a:rPr>
              <a:t>=100(50)(10)=50000 cm</a:t>
            </a:r>
            <a:r>
              <a:rPr kumimoji="0" lang="en-US" altLang="ko-KR" sz="1600" b="0" i="1" u="none" strike="noStrike" cap="none" normalizeH="0" baseline="30000" dirty="0" smtClean="0">
                <a:ln>
                  <a:noFill/>
                </a:ln>
                <a:solidFill>
                  <a:schemeClr val="tx1"/>
                </a:solidFill>
                <a:effectLst/>
                <a:latin typeface="Times New Roman" pitchFamily="18" charset="0"/>
                <a:ea typeface="Batang" charset="-127"/>
                <a:cs typeface="Times New Roman" pitchFamily="18" charset="0"/>
              </a:rPr>
              <a:t>3</a:t>
            </a:r>
            <a:r>
              <a:rPr kumimoji="0" lang="en-US" altLang="ko-KR" sz="1050" b="0" i="0" u="none" strike="noStrike" cap="none" normalizeH="0" baseline="0" dirty="0" smtClean="0">
                <a:ln>
                  <a:noFill/>
                </a:ln>
                <a:solidFill>
                  <a:schemeClr val="tx1"/>
                </a:solidFill>
                <a:effectLst/>
                <a:latin typeface="Arial" pitchFamily="34" charset="0"/>
                <a:cs typeface="Arial" pitchFamily="34" charset="0"/>
              </a:rPr>
              <a:t> </a:t>
            </a:r>
            <a:endParaRPr kumimoji="0" lang="en-US" altLang="ko-KR"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117802" name="Rectangle 42"/>
          <p:cNvSpPr>
            <a:spLocks noChangeArrowheads="1"/>
          </p:cNvSpPr>
          <p:nvPr/>
        </p:nvSpPr>
        <p:spPr bwMode="auto">
          <a:xfrm>
            <a:off x="285720" y="4643446"/>
            <a:ext cx="5279009" cy="338554"/>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r>
              <a:rPr kumimoji="0" lang="en-US" altLang="ko-KR" sz="1600" b="0" i="0" u="none" strike="noStrike" cap="none" normalizeH="0" baseline="0" dirty="0" smtClean="0">
                <a:ln>
                  <a:noFill/>
                </a:ln>
                <a:solidFill>
                  <a:schemeClr val="tx1"/>
                </a:solidFill>
                <a:effectLst/>
                <a:latin typeface="Times New Roman" pitchFamily="18" charset="0"/>
                <a:ea typeface="Batang" charset="-127"/>
                <a:cs typeface="Times New Roman" pitchFamily="18" charset="0"/>
              </a:rPr>
              <a:t>Plate surface area </a:t>
            </a:r>
            <a:r>
              <a:rPr kumimoji="0" lang="en-US" altLang="ko-KR" sz="1600" b="0" i="1" u="none" strike="noStrike" cap="none" normalizeH="0" baseline="0" dirty="0" smtClean="0">
                <a:ln>
                  <a:noFill/>
                </a:ln>
                <a:solidFill>
                  <a:schemeClr val="tx1"/>
                </a:solidFill>
                <a:effectLst/>
                <a:latin typeface="Times New Roman" pitchFamily="18" charset="0"/>
                <a:ea typeface="Batang" charset="-127"/>
                <a:cs typeface="Times New Roman" pitchFamily="18" charset="0"/>
              </a:rPr>
              <a:t>Sa=2(50)(100)+2(100+50)(10)=13000 cm</a:t>
            </a:r>
            <a:r>
              <a:rPr kumimoji="0" lang="en-US" altLang="ko-KR" sz="1600" b="0" i="1" u="none" strike="noStrike" cap="none" normalizeH="0" baseline="30000" dirty="0" smtClean="0">
                <a:ln>
                  <a:noFill/>
                </a:ln>
                <a:solidFill>
                  <a:schemeClr val="tx1"/>
                </a:solidFill>
                <a:effectLst/>
                <a:latin typeface="Times New Roman" pitchFamily="18" charset="0"/>
                <a:ea typeface="Batang" charset="-127"/>
                <a:cs typeface="Times New Roman" pitchFamily="18" charset="0"/>
              </a:rPr>
              <a:t>2</a:t>
            </a:r>
            <a:r>
              <a:rPr kumimoji="0" lang="en-US" altLang="ko-KR" sz="1600" b="0" i="1" u="none" strike="noStrike" cap="none" normalizeH="0" baseline="0" dirty="0" smtClean="0">
                <a:ln>
                  <a:noFill/>
                </a:ln>
                <a:solidFill>
                  <a:schemeClr val="tx1"/>
                </a:solidFill>
                <a:effectLst/>
                <a:latin typeface="Times New Roman" pitchFamily="18" charset="0"/>
                <a:ea typeface="Batang" charset="-127"/>
                <a:cs typeface="Times New Roman" pitchFamily="18" charset="0"/>
              </a:rPr>
              <a:t>,</a:t>
            </a:r>
            <a:endParaRPr kumimoji="0" lang="en-US" altLang="ko-KR"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80" name="Rectangle 79"/>
          <p:cNvSpPr/>
          <p:nvPr/>
        </p:nvSpPr>
        <p:spPr>
          <a:xfrm>
            <a:off x="293360" y="5072074"/>
            <a:ext cx="3732112" cy="338554"/>
          </a:xfrm>
          <a:prstGeom prst="rect">
            <a:avLst/>
          </a:prstGeom>
        </p:spPr>
        <p:txBody>
          <a:bodyPr wrap="none">
            <a:spAutoFit/>
          </a:bodyPr>
          <a:lstStyle/>
          <a:p>
            <a:pPr algn="justLow" fontAlgn="base">
              <a:spcBef>
                <a:spcPct val="0"/>
              </a:spcBef>
              <a:spcAft>
                <a:spcPct val="0"/>
              </a:spcAft>
              <a:tabLst>
                <a:tab pos="457200" algn="r"/>
                <a:tab pos="2636838" algn="ctr"/>
                <a:tab pos="5273675" algn="r"/>
              </a:tabLst>
            </a:pPr>
            <a:r>
              <a:rPr lang="en-US" altLang="ko-KR" sz="1600" dirty="0" smtClean="0">
                <a:latin typeface="Times New Roman" pitchFamily="18" charset="0"/>
                <a:ea typeface="Batang" charset="-127"/>
                <a:cs typeface="Times New Roman" pitchFamily="18" charset="0"/>
              </a:rPr>
              <a:t>Plate Modulus Mc=50000/13000=3.85 cm </a:t>
            </a:r>
          </a:p>
        </p:txBody>
      </p:sp>
      <p:sp>
        <p:nvSpPr>
          <p:cNvPr id="117807" name="Rectangle 4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17806" name="Object 46"/>
          <p:cNvGraphicFramePr>
            <a:graphicFrameLocks noChangeAspect="1"/>
          </p:cNvGraphicFramePr>
          <p:nvPr/>
        </p:nvGraphicFramePr>
        <p:xfrm>
          <a:off x="3929058" y="5072074"/>
          <a:ext cx="404840" cy="323872"/>
        </p:xfrm>
        <a:graphic>
          <a:graphicData uri="http://schemas.openxmlformats.org/presentationml/2006/ole">
            <mc:AlternateContent xmlns:mc="http://schemas.openxmlformats.org/markup-compatibility/2006">
              <mc:Choice xmlns:v="urn:schemas-microsoft-com:vml" Requires="v">
                <p:oleObj spid="_x0000_s117810" name="معادلة" r:id="rId6" imgW="190417" imgH="152334" progId="Equation.3">
                  <p:embed/>
                </p:oleObj>
              </mc:Choice>
              <mc:Fallback>
                <p:oleObj name="معادلة" r:id="rId6" imgW="190417" imgH="152334" progId="Equation.3">
                  <p:embed/>
                  <p:pic>
                    <p:nvPicPr>
                      <p:cNvPr id="0" name="Picture 4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29058" y="5072074"/>
                        <a:ext cx="404840" cy="32387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7808" name="Rectangle 48"/>
          <p:cNvSpPr>
            <a:spLocks noChangeArrowheads="1"/>
          </p:cNvSpPr>
          <p:nvPr/>
        </p:nvSpPr>
        <p:spPr bwMode="auto">
          <a:xfrm>
            <a:off x="0" y="609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4" name="Rectangle 83"/>
          <p:cNvSpPr/>
          <p:nvPr/>
        </p:nvSpPr>
        <p:spPr>
          <a:xfrm>
            <a:off x="4357686" y="5072074"/>
            <a:ext cx="2728632" cy="338554"/>
          </a:xfrm>
          <a:prstGeom prst="rect">
            <a:avLst/>
          </a:prstGeom>
        </p:spPr>
        <p:txBody>
          <a:bodyPr wrap="none">
            <a:spAutoFit/>
          </a:bodyPr>
          <a:lstStyle/>
          <a:p>
            <a:pPr algn="justLow" fontAlgn="base">
              <a:spcBef>
                <a:spcPct val="0"/>
              </a:spcBef>
              <a:spcAft>
                <a:spcPct val="0"/>
              </a:spcAft>
              <a:tabLst>
                <a:tab pos="457200" algn="r"/>
                <a:tab pos="2636838" algn="ctr"/>
                <a:tab pos="5273675" algn="r"/>
              </a:tabLst>
            </a:pPr>
            <a:r>
              <a:rPr lang="en-US" altLang="ko-KR" sz="1600" i="1" dirty="0" smtClean="0">
                <a:latin typeface="Times New Roman" pitchFamily="18" charset="0"/>
                <a:ea typeface="Batang" charset="-127"/>
                <a:cs typeface="Times New Roman" pitchFamily="18" charset="0"/>
              </a:rPr>
              <a:t>Mr=1.2 Mc=1.2(3.85)=4.6 cm </a:t>
            </a:r>
          </a:p>
        </p:txBody>
      </p:sp>
      <p:sp>
        <p:nvSpPr>
          <p:cNvPr id="85" name="Rectangle 84"/>
          <p:cNvSpPr/>
          <p:nvPr/>
        </p:nvSpPr>
        <p:spPr>
          <a:xfrm>
            <a:off x="428596" y="5572140"/>
            <a:ext cx="1944763" cy="338554"/>
          </a:xfrm>
          <a:prstGeom prst="rect">
            <a:avLst/>
          </a:prstGeom>
        </p:spPr>
        <p:txBody>
          <a:bodyPr wrap="none">
            <a:spAutoFit/>
          </a:bodyPr>
          <a:lstStyle/>
          <a:p>
            <a:r>
              <a:rPr lang="en-US" sz="1600" i="1" dirty="0" smtClean="0">
                <a:latin typeface="Times New Roman" pitchFamily="18" charset="0"/>
                <a:cs typeface="Times New Roman" pitchFamily="18" charset="0"/>
              </a:rPr>
              <a:t>D</a:t>
            </a:r>
            <a:r>
              <a:rPr lang="en-US" sz="1600" i="1" baseline="-25000" dirty="0" smtClean="0">
                <a:latin typeface="Times New Roman" pitchFamily="18" charset="0"/>
                <a:cs typeface="Times New Roman" pitchFamily="18" charset="0"/>
              </a:rPr>
              <a:t>r</a:t>
            </a:r>
            <a:r>
              <a:rPr lang="en-US" sz="1600" i="1" dirty="0" smtClean="0">
                <a:latin typeface="Times New Roman" pitchFamily="18" charset="0"/>
                <a:cs typeface="Times New Roman" pitchFamily="18" charset="0"/>
              </a:rPr>
              <a:t>=H</a:t>
            </a:r>
            <a:r>
              <a:rPr lang="en-US" sz="1600" i="1" baseline="-25000" dirty="0" smtClean="0">
                <a:latin typeface="Times New Roman" pitchFamily="18" charset="0"/>
                <a:cs typeface="Times New Roman" pitchFamily="18" charset="0"/>
              </a:rPr>
              <a:t>r</a:t>
            </a:r>
            <a:r>
              <a:rPr lang="en-US" sz="1600" i="1" dirty="0" smtClean="0">
                <a:latin typeface="Times New Roman" pitchFamily="18" charset="0"/>
                <a:cs typeface="Times New Roman" pitchFamily="18" charset="0"/>
              </a:rPr>
              <a:t>=6M</a:t>
            </a:r>
            <a:r>
              <a:rPr lang="en-US" sz="1600" i="1" baseline="-25000" dirty="0" smtClean="0">
                <a:latin typeface="Times New Roman" pitchFamily="18" charset="0"/>
                <a:cs typeface="Times New Roman" pitchFamily="18" charset="0"/>
              </a:rPr>
              <a:t>r</a:t>
            </a:r>
            <a:r>
              <a:rPr lang="en-US" sz="1600" i="1" dirty="0" smtClean="0">
                <a:latin typeface="Times New Roman" pitchFamily="18" charset="0"/>
                <a:cs typeface="Times New Roman" pitchFamily="18" charset="0"/>
              </a:rPr>
              <a:t>=27.6</a:t>
            </a:r>
            <a:r>
              <a:rPr lang="en-US" sz="1600" i="1" dirty="0" smtClean="0"/>
              <a:t> cm </a:t>
            </a:r>
            <a:endParaRPr lang="en-US" sz="1600" dirty="0"/>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51</a:t>
            </a:fld>
            <a:endParaRPr lang="en-US"/>
          </a:p>
        </p:txBody>
      </p:sp>
      <p:sp>
        <p:nvSpPr>
          <p:cNvPr id="98305" name="Rectangle 1"/>
          <p:cNvSpPr>
            <a:spLocks noChangeArrowheads="1"/>
          </p:cNvSpPr>
          <p:nvPr/>
        </p:nvSpPr>
        <p:spPr bwMode="auto">
          <a:xfrm>
            <a:off x="214282" y="142852"/>
            <a:ext cx="5252079"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lgn="justLow" fontAlgn="base">
              <a:spcBef>
                <a:spcPct val="0"/>
              </a:spcBef>
              <a:spcAft>
                <a:spcPct val="0"/>
              </a:spcAft>
              <a:tabLst>
                <a:tab pos="-1143000" algn="r"/>
                <a:tab pos="2636838" algn="ctr"/>
                <a:tab pos="5273675" algn="r"/>
              </a:tabLst>
            </a:pPr>
            <a:r>
              <a:rPr lang="en-US" altLang="ko-KR" sz="2000" spc="-100" dirty="0" smtClean="0">
                <a:solidFill>
                  <a:schemeClr val="tx1">
                    <a:tint val="75000"/>
                  </a:schemeClr>
                </a:solidFill>
                <a:latin typeface="+mj-lt"/>
                <a:ea typeface="+mj-ea"/>
                <a:cs typeface="+mj-cs"/>
              </a:rPr>
              <a:t>7.10 Simplified riser design based on solidification time  </a:t>
            </a:r>
          </a:p>
        </p:txBody>
      </p:sp>
      <p:sp>
        <p:nvSpPr>
          <p:cNvPr id="1024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403"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2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27" name="Rectangle 7"/>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29"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0"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2"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3" name="Rectangle 1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5"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6" name="Rectangle 1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75"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76" name="Rectangle 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0"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1" name="Rectangle 23"/>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3" name="Rectangle 2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4" name="Rectangle 26"/>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6" name="Rectangle 2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7" name="Rectangle 29"/>
          <p:cNvSpPr>
            <a:spLocks noChangeArrowheads="1"/>
          </p:cNvSpPr>
          <p:nvPr/>
        </p:nvSpPr>
        <p:spPr bwMode="auto">
          <a:xfrm>
            <a:off x="0" y="419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24"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25"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2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28"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30"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31" name="Rectangle 15"/>
          <p:cNvSpPr>
            <a:spLocks noChangeArrowheads="1"/>
          </p:cNvSpPr>
          <p:nvPr/>
        </p:nvSpPr>
        <p:spPr bwMode="auto">
          <a:xfrm>
            <a:off x="0" y="419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691" name="Rectangle 2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endParaRPr kumimoji="0" lang="en-US" altLang="ko-KR" sz="1800" b="0" i="0" u="none" strike="noStrike" cap="none" normalizeH="0" baseline="0" smtClean="0">
              <a:ln>
                <a:noFill/>
              </a:ln>
              <a:solidFill>
                <a:schemeClr val="tx1"/>
              </a:solidFill>
              <a:effectLst/>
              <a:latin typeface="Arial" pitchFamily="34" charset="0"/>
              <a:cs typeface="Arial" pitchFamily="34" charset="0"/>
            </a:endParaRPr>
          </a:p>
        </p:txBody>
      </p:sp>
      <p:sp>
        <p:nvSpPr>
          <p:cNvPr id="113708" name="Rectangle 44"/>
          <p:cNvSpPr>
            <a:spLocks noChangeArrowheads="1"/>
          </p:cNvSpPr>
          <p:nvPr/>
        </p:nvSpPr>
        <p:spPr bwMode="auto">
          <a:xfrm>
            <a:off x="214282" y="500042"/>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3710" name="Rectangle 4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1" name="Rectangle 4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3" name="Rectangle 4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4" name="Rectangle 50"/>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6" name="Rectangle 5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7" name="Rectangle 53"/>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3" name="Rectangle 3"/>
          <p:cNvSpPr>
            <a:spLocks noChangeArrowheads="1"/>
          </p:cNvSpPr>
          <p:nvPr/>
        </p:nvSpPr>
        <p:spPr bwMode="auto">
          <a:xfrm>
            <a:off x="214282" y="642918"/>
            <a:ext cx="2905475"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R="0" algn="justLow" fontAlgn="base">
              <a:lnSpc>
                <a:spcPct val="100000"/>
              </a:lnSpc>
              <a:spcBef>
                <a:spcPct val="0"/>
              </a:spcBef>
              <a:spcAft>
                <a:spcPct val="0"/>
              </a:spcAft>
              <a:buClrTx/>
              <a:buSzTx/>
              <a:tabLst>
                <a:tab pos="-1143000" algn="r"/>
                <a:tab pos="2636838" algn="ctr"/>
                <a:tab pos="5273675" algn="r"/>
              </a:tabLst>
            </a:pPr>
            <a:r>
              <a:rPr lang="en-US" altLang="ko-KR" sz="2000" spc="-100" dirty="0" smtClean="0">
                <a:solidFill>
                  <a:schemeClr val="tx1">
                    <a:tint val="75000"/>
                  </a:schemeClr>
                </a:solidFill>
                <a:latin typeface="+mj-lt"/>
                <a:ea typeface="+mj-ea"/>
                <a:cs typeface="+mj-cs"/>
              </a:rPr>
              <a:t>7.10.1 Riser design procedure</a:t>
            </a:r>
          </a:p>
        </p:txBody>
      </p:sp>
      <p:sp>
        <p:nvSpPr>
          <p:cNvPr id="117798" name="Rectangle 3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807" name="Rectangle 4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808" name="Rectangle 48"/>
          <p:cNvSpPr>
            <a:spLocks noChangeArrowheads="1"/>
          </p:cNvSpPr>
          <p:nvPr/>
        </p:nvSpPr>
        <p:spPr bwMode="auto">
          <a:xfrm>
            <a:off x="0" y="609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9812" name="Rectangle 4"/>
          <p:cNvSpPr>
            <a:spLocks noChangeArrowheads="1"/>
          </p:cNvSpPr>
          <p:nvPr/>
        </p:nvSpPr>
        <p:spPr bwMode="auto">
          <a:xfrm>
            <a:off x="142844" y="1071546"/>
            <a:ext cx="8072494" cy="264687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r>
              <a:rPr kumimoji="0" lang="en-US" altLang="ko-KR" b="1" i="1" u="sng" strike="noStrike" cap="none" normalizeH="0" baseline="0" dirty="0" smtClean="0">
                <a:ln>
                  <a:noFill/>
                </a:ln>
                <a:solidFill>
                  <a:schemeClr val="tx1"/>
                </a:solidFill>
                <a:effectLst/>
                <a:latin typeface="Times New Roman" pitchFamily="18" charset="0"/>
                <a:ea typeface="Batang" charset="-127"/>
                <a:cs typeface="Times New Roman" pitchFamily="18" charset="0"/>
              </a:rPr>
              <a:t>Example 7.7</a:t>
            </a:r>
          </a:p>
          <a:p>
            <a:pPr marL="0" marR="0" lvl="0" indent="0" algn="l"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endParaRPr kumimoji="0" lang="en-US" altLang="ko-KR"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r"/>
                <a:tab pos="2636838" algn="ctr"/>
                <a:tab pos="5273675" algn="r"/>
              </a:tabLst>
            </a:pPr>
            <a:r>
              <a:rPr kumimoji="0" lang="en-US" altLang="ko-KR" b="0" i="0" u="none" strike="noStrike" cap="none" normalizeH="0" baseline="0" dirty="0" smtClean="0">
                <a:ln>
                  <a:noFill/>
                </a:ln>
                <a:solidFill>
                  <a:schemeClr val="tx1"/>
                </a:solidFill>
                <a:effectLst/>
                <a:latin typeface="Times New Roman" pitchFamily="18" charset="0"/>
                <a:ea typeface="Batang" charset="-127"/>
                <a:cs typeface="Times New Roman" pitchFamily="18" charset="0"/>
              </a:rPr>
              <a:t>The solidification time of a cylinder with outer diameter of 10 cm and length of 18 cm is 2.582 Min.</a:t>
            </a:r>
          </a:p>
          <a:p>
            <a:pPr marL="0" marR="0" lvl="0" indent="0" algn="l" defTabSz="914400" rtl="0" eaLnBrk="0" fontAlgn="base" latinLnBrk="0" hangingPunct="0">
              <a:lnSpc>
                <a:spcPct val="100000"/>
              </a:lnSpc>
              <a:spcBef>
                <a:spcPct val="0"/>
              </a:spcBef>
              <a:spcAft>
                <a:spcPct val="0"/>
              </a:spcAft>
              <a:buClrTx/>
              <a:buSzTx/>
              <a:buFontTx/>
              <a:buNone/>
              <a:tabLst>
                <a:tab pos="457200" algn="r"/>
                <a:tab pos="2636838" algn="ctr"/>
                <a:tab pos="5273675" algn="r"/>
              </a:tabLst>
            </a:pPr>
            <a:endParaRPr kumimoji="0" lang="en-US" altLang="ko-KR" sz="1100" b="0" i="0" u="none" strike="noStrike" cap="none" normalizeH="0" baseline="0" dirty="0" smtClean="0">
              <a:ln>
                <a:noFill/>
              </a:ln>
              <a:solidFill>
                <a:schemeClr val="tx1"/>
              </a:solidFill>
              <a:effectLst/>
              <a:latin typeface="Arial" pitchFamily="34" charset="0"/>
              <a:cs typeface="Arial"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lphaLcParenR"/>
              <a:tabLst>
                <a:tab pos="457200" algn="r"/>
                <a:tab pos="2636838" algn="ctr"/>
                <a:tab pos="5273675" algn="r"/>
              </a:tabLst>
            </a:pPr>
            <a:r>
              <a:rPr kumimoji="0" lang="en-US" altLang="ko-KR" b="0" i="0" u="none" strike="noStrike" cap="none" normalizeH="0" baseline="0" dirty="0" smtClean="0">
                <a:ln>
                  <a:noFill/>
                </a:ln>
                <a:solidFill>
                  <a:schemeClr val="tx1"/>
                </a:solidFill>
                <a:effectLst/>
                <a:latin typeface="Times New Roman" pitchFamily="18" charset="0"/>
                <a:ea typeface="Batang" charset="-127"/>
                <a:cs typeface="Times New Roman" pitchFamily="18" charset="0"/>
              </a:rPr>
              <a:t>Calculate the solidification time for the part shown in Fig. 7.13?</a:t>
            </a:r>
            <a:endParaRPr kumimoji="0" lang="en-US" altLang="ko-KR" sz="1100" b="0" i="0" u="none" strike="noStrike" cap="none" normalizeH="0" baseline="0" dirty="0" smtClean="0">
              <a:ln>
                <a:noFill/>
              </a:ln>
              <a:solidFill>
                <a:schemeClr val="tx1"/>
              </a:solidFill>
              <a:effectLst/>
              <a:latin typeface="Arial" pitchFamily="34" charset="0"/>
              <a:cs typeface="Arial"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lphaLcParenR"/>
              <a:tabLst>
                <a:tab pos="457200" algn="r"/>
                <a:tab pos="2636838" algn="ctr"/>
                <a:tab pos="5273675" algn="r"/>
              </a:tabLst>
            </a:pPr>
            <a:r>
              <a:rPr kumimoji="0" lang="en-US" altLang="ko-KR" b="0" i="0" u="none" strike="noStrike" cap="none" normalizeH="0" baseline="0" dirty="0" smtClean="0">
                <a:ln>
                  <a:noFill/>
                </a:ln>
                <a:solidFill>
                  <a:schemeClr val="tx1"/>
                </a:solidFill>
                <a:effectLst/>
                <a:latin typeface="Times New Roman" pitchFamily="18" charset="0"/>
                <a:ea typeface="Batang" charset="-127"/>
                <a:cs typeface="Times New Roman" pitchFamily="18" charset="0"/>
              </a:rPr>
              <a:t>Design a riser for the casting shown in Fig. 7.13 based on the simplified solidification time method, assume </a:t>
            </a:r>
            <a:r>
              <a:rPr kumimoji="0" lang="en-US" altLang="ko-KR" b="0" i="1" u="none" strike="noStrike" cap="none" normalizeH="0" baseline="0" dirty="0" smtClean="0">
                <a:ln>
                  <a:noFill/>
                </a:ln>
                <a:solidFill>
                  <a:schemeClr val="tx1"/>
                </a:solidFill>
                <a:effectLst/>
                <a:latin typeface="Times New Roman" pitchFamily="18" charset="0"/>
                <a:ea typeface="Batang" charset="-127"/>
                <a:cs typeface="Times New Roman" pitchFamily="18" charset="0"/>
              </a:rPr>
              <a:t>D</a:t>
            </a:r>
            <a:r>
              <a:rPr kumimoji="0" lang="en-US" altLang="ko-KR" b="0" i="1" u="none" strike="noStrike" cap="none" normalizeH="0" baseline="-30000" dirty="0" smtClean="0">
                <a:ln>
                  <a:noFill/>
                </a:ln>
                <a:solidFill>
                  <a:schemeClr val="tx1"/>
                </a:solidFill>
                <a:effectLst/>
                <a:latin typeface="Times New Roman" pitchFamily="18" charset="0"/>
                <a:ea typeface="Batang" charset="-127"/>
                <a:cs typeface="Times New Roman" pitchFamily="18" charset="0"/>
              </a:rPr>
              <a:t>r</a:t>
            </a:r>
            <a:r>
              <a:rPr kumimoji="0" lang="en-US" altLang="ko-KR" b="0" i="1" u="none" strike="noStrike" cap="none" normalizeH="0" baseline="0" dirty="0" smtClean="0">
                <a:ln>
                  <a:noFill/>
                </a:ln>
                <a:solidFill>
                  <a:schemeClr val="tx1"/>
                </a:solidFill>
                <a:effectLst/>
                <a:latin typeface="Times New Roman" pitchFamily="18" charset="0"/>
                <a:ea typeface="Batang" charset="-127"/>
                <a:cs typeface="Times New Roman" pitchFamily="18" charset="0"/>
              </a:rPr>
              <a:t> = H</a:t>
            </a:r>
            <a:r>
              <a:rPr kumimoji="0" lang="en-US" altLang="ko-KR" b="0" i="1" u="none" strike="noStrike" cap="none" normalizeH="0" baseline="-30000" dirty="0" smtClean="0">
                <a:ln>
                  <a:noFill/>
                </a:ln>
                <a:solidFill>
                  <a:schemeClr val="tx1"/>
                </a:solidFill>
                <a:effectLst/>
                <a:latin typeface="Times New Roman" pitchFamily="18" charset="0"/>
                <a:ea typeface="Batang" charset="-127"/>
                <a:cs typeface="Times New Roman" pitchFamily="18" charset="0"/>
              </a:rPr>
              <a:t>r</a:t>
            </a:r>
            <a:r>
              <a:rPr kumimoji="0" lang="en-US" altLang="ko-KR" b="0" i="1" u="none" strike="noStrike" cap="none" normalizeH="0" baseline="0" dirty="0" smtClean="0">
                <a:ln>
                  <a:noFill/>
                </a:ln>
                <a:solidFill>
                  <a:schemeClr val="tx1"/>
                </a:solidFill>
                <a:effectLst/>
                <a:latin typeface="Times New Roman" pitchFamily="18" charset="0"/>
                <a:ea typeface="Batang" charset="-127"/>
                <a:cs typeface="Times New Roman" pitchFamily="18" charset="0"/>
              </a:rPr>
              <a:t> </a:t>
            </a:r>
            <a:r>
              <a:rPr kumimoji="0" lang="en-US" altLang="ko-KR" b="0" i="0" u="none" strike="noStrike" cap="none" normalizeH="0" baseline="0" dirty="0" smtClean="0">
                <a:ln>
                  <a:noFill/>
                </a:ln>
                <a:solidFill>
                  <a:schemeClr val="tx1"/>
                </a:solidFill>
                <a:effectLst/>
                <a:latin typeface="Times New Roman" pitchFamily="18" charset="0"/>
                <a:ea typeface="Batang" charset="-127"/>
                <a:cs typeface="Times New Roman" pitchFamily="18" charset="0"/>
              </a:rPr>
              <a:t>for riser?</a:t>
            </a:r>
          </a:p>
          <a:p>
            <a:pPr marL="342900" marR="0" lvl="0" indent="-342900" algn="l" defTabSz="914400" rtl="0" eaLnBrk="0" fontAlgn="base" latinLnBrk="0" hangingPunct="0">
              <a:lnSpc>
                <a:spcPct val="100000"/>
              </a:lnSpc>
              <a:spcBef>
                <a:spcPct val="0"/>
              </a:spcBef>
              <a:spcAft>
                <a:spcPct val="0"/>
              </a:spcAft>
              <a:buClrTx/>
              <a:buSzTx/>
              <a:buFont typeface="+mj-lt"/>
              <a:buAutoNum type="alphaLcParenR"/>
              <a:tabLst>
                <a:tab pos="457200" algn="r"/>
                <a:tab pos="2636838" algn="ctr"/>
                <a:tab pos="5273675" algn="r"/>
              </a:tabLst>
            </a:pPr>
            <a:r>
              <a:rPr kumimoji="0" lang="en-US" altLang="ko-KR" b="0" i="0" u="none" strike="noStrike" cap="none" normalizeH="0" baseline="0" dirty="0" smtClean="0">
                <a:ln>
                  <a:noFill/>
                </a:ln>
                <a:solidFill>
                  <a:schemeClr val="tx1"/>
                </a:solidFill>
                <a:effectLst/>
                <a:latin typeface="Times New Roman" pitchFamily="18" charset="0"/>
                <a:ea typeface="Batang" charset="-127"/>
                <a:cs typeface="Times New Roman" pitchFamily="18" charset="0"/>
              </a:rPr>
              <a:t>Make net sketch of sand molding for the given casting showing; riser and its position, cope, drag, parting line, and core/cores (if required).</a:t>
            </a:r>
            <a:r>
              <a:rPr kumimoji="0" lang="en-US" altLang="ko-KR" sz="1100" b="0" i="0" u="none" strike="noStrike" cap="none" normalizeH="0" baseline="0" dirty="0" smtClean="0">
                <a:ln>
                  <a:noFill/>
                </a:ln>
                <a:solidFill>
                  <a:schemeClr val="tx1"/>
                </a:solidFill>
                <a:effectLst/>
                <a:latin typeface="Arial" pitchFamily="34" charset="0"/>
                <a:cs typeface="Arial" pitchFamily="34" charset="0"/>
              </a:rPr>
              <a:t> </a:t>
            </a:r>
            <a:endParaRPr kumimoji="0" lang="en-US" altLang="ko-KR" sz="2800" b="0" i="0" u="none" strike="noStrike" cap="none" normalizeH="0" baseline="0" dirty="0" smtClean="0">
              <a:ln>
                <a:noFill/>
              </a:ln>
              <a:solidFill>
                <a:schemeClr val="tx1"/>
              </a:solidFill>
              <a:effectLst/>
              <a:latin typeface="Arial" pitchFamily="34" charset="0"/>
              <a:cs typeface="Arial" pitchFamily="34" charset="0"/>
            </a:endParaRPr>
          </a:p>
        </p:txBody>
      </p:sp>
      <p:grpSp>
        <p:nvGrpSpPr>
          <p:cNvPr id="119813" name="Group 5"/>
          <p:cNvGrpSpPr>
            <a:grpSpLocks/>
          </p:cNvGrpSpPr>
          <p:nvPr/>
        </p:nvGrpSpPr>
        <p:grpSpPr bwMode="auto">
          <a:xfrm>
            <a:off x="785786" y="3667140"/>
            <a:ext cx="5815330" cy="1976438"/>
            <a:chOff x="1799" y="4500"/>
            <a:chExt cx="9158" cy="3112"/>
          </a:xfrm>
        </p:grpSpPr>
        <p:sp>
          <p:nvSpPr>
            <p:cNvPr id="119814" name="Rectangle 6" descr="Light downward diagonal"/>
            <p:cNvSpPr>
              <a:spLocks noChangeArrowheads="1"/>
            </p:cNvSpPr>
            <p:nvPr/>
          </p:nvSpPr>
          <p:spPr bwMode="auto">
            <a:xfrm>
              <a:off x="3239" y="5040"/>
              <a:ext cx="3780" cy="2160"/>
            </a:xfrm>
            <a:prstGeom prst="rect">
              <a:avLst/>
            </a:prstGeom>
            <a:pattFill prst="ltDnDiag">
              <a:fgClr>
                <a:srgbClr val="000000"/>
              </a:fgClr>
              <a:bgClr>
                <a:srgbClr val="FFFFFF"/>
              </a:bgClr>
            </a:pattFill>
            <a:ln w="9525">
              <a:solidFill>
                <a:srgbClr val="000000"/>
              </a:solidFill>
              <a:miter lim="800000"/>
              <a:headEnd/>
              <a:tailEnd/>
            </a:ln>
            <a:effectLst/>
          </p:spPr>
          <p:txBody>
            <a:bodyPr vert="horz" wrap="square" lIns="91440" tIns="45720" rIns="91440" bIns="45720" numCol="1" anchor="t" anchorCtr="0" compatLnSpc="1">
              <a:prstTxWarp prst="textNoShape">
                <a:avLst/>
              </a:prstTxWarp>
            </a:bodyPr>
            <a:lstStyle/>
            <a:p>
              <a:endParaRPr lang="en-US" sz="2000"/>
            </a:p>
          </p:txBody>
        </p:sp>
        <p:sp>
          <p:nvSpPr>
            <p:cNvPr id="119815" name="Rectangle 7"/>
            <p:cNvSpPr>
              <a:spLocks noChangeArrowheads="1"/>
            </p:cNvSpPr>
            <p:nvPr/>
          </p:nvSpPr>
          <p:spPr bwMode="auto">
            <a:xfrm>
              <a:off x="3239" y="5504"/>
              <a:ext cx="3420" cy="1260"/>
            </a:xfrm>
            <a:prstGeom prst="rect">
              <a:avLst/>
            </a:prstGeom>
            <a:solidFill>
              <a:srgbClr val="FFFFFF"/>
            </a:solidFill>
            <a:ln w="9525">
              <a:solidFill>
                <a:srgbClr val="000000"/>
              </a:solidFill>
              <a:miter lim="800000"/>
              <a:headEnd/>
              <a:tailEnd/>
            </a:ln>
            <a:effectLst/>
          </p:spPr>
          <p:txBody>
            <a:bodyPr vert="horz" wrap="square" lIns="91440" tIns="45720" rIns="91440" bIns="45720" numCol="1" anchor="t" anchorCtr="0" compatLnSpc="1">
              <a:prstTxWarp prst="textNoShape">
                <a:avLst/>
              </a:prstTxWarp>
            </a:bodyPr>
            <a:lstStyle/>
            <a:p>
              <a:endParaRPr lang="en-US" sz="2000"/>
            </a:p>
          </p:txBody>
        </p:sp>
        <p:sp>
          <p:nvSpPr>
            <p:cNvPr id="119816" name="Rectangle 8"/>
            <p:cNvSpPr>
              <a:spLocks noChangeArrowheads="1"/>
            </p:cNvSpPr>
            <p:nvPr/>
          </p:nvSpPr>
          <p:spPr bwMode="auto">
            <a:xfrm>
              <a:off x="3239" y="5324"/>
              <a:ext cx="1980" cy="1620"/>
            </a:xfrm>
            <a:prstGeom prst="rect">
              <a:avLst/>
            </a:prstGeom>
            <a:solidFill>
              <a:srgbClr val="FFFFFF"/>
            </a:solidFill>
            <a:ln w="9525">
              <a:solidFill>
                <a:srgbClr val="000000"/>
              </a:solidFill>
              <a:miter lim="800000"/>
              <a:headEnd/>
              <a:tailEnd/>
            </a:ln>
            <a:effectLst/>
          </p:spPr>
          <p:txBody>
            <a:bodyPr vert="horz" wrap="square" lIns="91440" tIns="45720" rIns="91440" bIns="45720" numCol="1" anchor="t" anchorCtr="0" compatLnSpc="1">
              <a:prstTxWarp prst="textNoShape">
                <a:avLst/>
              </a:prstTxWarp>
            </a:bodyPr>
            <a:lstStyle/>
            <a:p>
              <a:endParaRPr lang="en-US" sz="2000"/>
            </a:p>
          </p:txBody>
        </p:sp>
        <p:sp>
          <p:nvSpPr>
            <p:cNvPr id="119817" name="Line 9"/>
            <p:cNvSpPr>
              <a:spLocks noChangeShapeType="1"/>
            </p:cNvSpPr>
            <p:nvPr/>
          </p:nvSpPr>
          <p:spPr bwMode="auto">
            <a:xfrm>
              <a:off x="2879" y="6120"/>
              <a:ext cx="4860" cy="0"/>
            </a:xfrm>
            <a:prstGeom prst="line">
              <a:avLst/>
            </a:prstGeom>
            <a:noFill/>
            <a:ln w="9525">
              <a:solidFill>
                <a:srgbClr val="000000"/>
              </a:solidFill>
              <a:prstDash val="lgDashDot"/>
              <a:round/>
              <a:headEnd/>
              <a:tailEnd/>
            </a:ln>
            <a:effectLst/>
          </p:spPr>
          <p:txBody>
            <a:bodyPr vert="horz" wrap="square" lIns="91440" tIns="45720" rIns="91440" bIns="45720" numCol="1" anchor="t" anchorCtr="0" compatLnSpc="1">
              <a:prstTxWarp prst="textNoShape">
                <a:avLst/>
              </a:prstTxWarp>
            </a:bodyPr>
            <a:lstStyle/>
            <a:p>
              <a:endParaRPr lang="en-US" sz="2000"/>
            </a:p>
          </p:txBody>
        </p:sp>
        <p:sp>
          <p:nvSpPr>
            <p:cNvPr id="119818" name="Line 10"/>
            <p:cNvSpPr>
              <a:spLocks noChangeShapeType="1"/>
            </p:cNvSpPr>
            <p:nvPr/>
          </p:nvSpPr>
          <p:spPr bwMode="auto">
            <a:xfrm>
              <a:off x="2777" y="5502"/>
              <a:ext cx="0" cy="1260"/>
            </a:xfrm>
            <a:prstGeom prst="line">
              <a:avLst/>
            </a:prstGeom>
            <a:noFill/>
            <a:ln w="3175">
              <a:solidFill>
                <a:srgbClr val="000000"/>
              </a:solidFill>
              <a:round/>
              <a:headEnd type="stealth" w="sm" len="lg"/>
              <a:tailEnd type="stealth" w="sm" len="lg"/>
            </a:ln>
            <a:effectLst/>
          </p:spPr>
          <p:txBody>
            <a:bodyPr vert="horz" wrap="square" lIns="91440" tIns="45720" rIns="91440" bIns="45720" numCol="1" anchor="t" anchorCtr="0" compatLnSpc="1">
              <a:prstTxWarp prst="textNoShape">
                <a:avLst/>
              </a:prstTxWarp>
            </a:bodyPr>
            <a:lstStyle/>
            <a:p>
              <a:endParaRPr lang="en-US" sz="2000"/>
            </a:p>
          </p:txBody>
        </p:sp>
        <p:grpSp>
          <p:nvGrpSpPr>
            <p:cNvPr id="119819" name="Group 11"/>
            <p:cNvGrpSpPr>
              <a:grpSpLocks/>
            </p:cNvGrpSpPr>
            <p:nvPr/>
          </p:nvGrpSpPr>
          <p:grpSpPr bwMode="auto">
            <a:xfrm>
              <a:off x="2647" y="5502"/>
              <a:ext cx="2880" cy="1260"/>
              <a:chOff x="3278" y="6222"/>
              <a:chExt cx="2301" cy="1260"/>
            </a:xfrm>
          </p:grpSpPr>
          <p:sp>
            <p:nvSpPr>
              <p:cNvPr id="119820" name="Line 12"/>
              <p:cNvSpPr>
                <a:spLocks noChangeShapeType="1"/>
              </p:cNvSpPr>
              <p:nvPr/>
            </p:nvSpPr>
            <p:spPr bwMode="auto">
              <a:xfrm>
                <a:off x="3278" y="6222"/>
                <a:ext cx="2301" cy="0"/>
              </a:xfrm>
              <a:prstGeom prst="line">
                <a:avLst/>
              </a:prstGeom>
              <a:noFill/>
              <a:ln w="317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en-US" sz="2000"/>
              </a:p>
            </p:txBody>
          </p:sp>
          <p:sp>
            <p:nvSpPr>
              <p:cNvPr id="119821" name="Line 13"/>
              <p:cNvSpPr>
                <a:spLocks noChangeShapeType="1"/>
              </p:cNvSpPr>
              <p:nvPr/>
            </p:nvSpPr>
            <p:spPr bwMode="auto">
              <a:xfrm>
                <a:off x="3278" y="7482"/>
                <a:ext cx="2301" cy="0"/>
              </a:xfrm>
              <a:prstGeom prst="line">
                <a:avLst/>
              </a:prstGeom>
              <a:noFill/>
              <a:ln w="317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en-US" sz="2000"/>
              </a:p>
            </p:txBody>
          </p:sp>
        </p:grpSp>
        <p:sp>
          <p:nvSpPr>
            <p:cNvPr id="119822" name="Line 14"/>
            <p:cNvSpPr>
              <a:spLocks noChangeShapeType="1"/>
            </p:cNvSpPr>
            <p:nvPr/>
          </p:nvSpPr>
          <p:spPr bwMode="auto">
            <a:xfrm>
              <a:off x="3239" y="4717"/>
              <a:ext cx="3780" cy="0"/>
            </a:xfrm>
            <a:prstGeom prst="line">
              <a:avLst/>
            </a:prstGeom>
            <a:noFill/>
            <a:ln w="3175">
              <a:solidFill>
                <a:srgbClr val="000000"/>
              </a:solidFill>
              <a:round/>
              <a:headEnd type="stealth" w="sm" len="lg"/>
              <a:tailEnd type="stealth" w="sm" len="lg"/>
            </a:ln>
            <a:effectLst/>
          </p:spPr>
          <p:txBody>
            <a:bodyPr vert="horz" wrap="square" lIns="91440" tIns="45720" rIns="91440" bIns="45720" numCol="1" anchor="t" anchorCtr="0" compatLnSpc="1">
              <a:prstTxWarp prst="textNoShape">
                <a:avLst/>
              </a:prstTxWarp>
            </a:bodyPr>
            <a:lstStyle/>
            <a:p>
              <a:endParaRPr lang="en-US" sz="2000"/>
            </a:p>
          </p:txBody>
        </p:sp>
        <p:sp>
          <p:nvSpPr>
            <p:cNvPr id="119823" name="Line 15"/>
            <p:cNvSpPr>
              <a:spLocks noChangeShapeType="1"/>
            </p:cNvSpPr>
            <p:nvPr/>
          </p:nvSpPr>
          <p:spPr bwMode="auto">
            <a:xfrm>
              <a:off x="7019" y="4680"/>
              <a:ext cx="0" cy="295"/>
            </a:xfrm>
            <a:prstGeom prst="line">
              <a:avLst/>
            </a:prstGeom>
            <a:noFill/>
            <a:ln w="317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en-US" sz="2000"/>
            </a:p>
          </p:txBody>
        </p:sp>
        <p:sp>
          <p:nvSpPr>
            <p:cNvPr id="119824" name="Line 16"/>
            <p:cNvSpPr>
              <a:spLocks noChangeShapeType="1"/>
            </p:cNvSpPr>
            <p:nvPr/>
          </p:nvSpPr>
          <p:spPr bwMode="auto">
            <a:xfrm>
              <a:off x="3239" y="4680"/>
              <a:ext cx="0" cy="297"/>
            </a:xfrm>
            <a:prstGeom prst="line">
              <a:avLst/>
            </a:prstGeom>
            <a:noFill/>
            <a:ln w="317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en-US" sz="2000"/>
            </a:p>
          </p:txBody>
        </p:sp>
        <p:sp>
          <p:nvSpPr>
            <p:cNvPr id="119825" name="Line 17"/>
            <p:cNvSpPr>
              <a:spLocks noChangeShapeType="1"/>
            </p:cNvSpPr>
            <p:nvPr/>
          </p:nvSpPr>
          <p:spPr bwMode="auto">
            <a:xfrm flipV="1">
              <a:off x="3239" y="7497"/>
              <a:ext cx="1980" cy="0"/>
            </a:xfrm>
            <a:prstGeom prst="line">
              <a:avLst/>
            </a:prstGeom>
            <a:noFill/>
            <a:ln w="3175">
              <a:solidFill>
                <a:srgbClr val="000000"/>
              </a:solidFill>
              <a:round/>
              <a:headEnd type="stealth" w="sm" len="lg"/>
              <a:tailEnd type="stealth" w="sm" len="lg"/>
            </a:ln>
            <a:effectLst/>
          </p:spPr>
          <p:txBody>
            <a:bodyPr vert="horz" wrap="square" lIns="91440" tIns="45720" rIns="91440" bIns="45720" numCol="1" anchor="t" anchorCtr="0" compatLnSpc="1">
              <a:prstTxWarp prst="textNoShape">
                <a:avLst/>
              </a:prstTxWarp>
            </a:bodyPr>
            <a:lstStyle/>
            <a:p>
              <a:endParaRPr lang="en-US" sz="2000"/>
            </a:p>
          </p:txBody>
        </p:sp>
        <p:sp>
          <p:nvSpPr>
            <p:cNvPr id="119826" name="Line 18"/>
            <p:cNvSpPr>
              <a:spLocks noChangeShapeType="1"/>
            </p:cNvSpPr>
            <p:nvPr/>
          </p:nvSpPr>
          <p:spPr bwMode="auto">
            <a:xfrm>
              <a:off x="3239" y="7239"/>
              <a:ext cx="0" cy="321"/>
            </a:xfrm>
            <a:prstGeom prst="line">
              <a:avLst/>
            </a:prstGeom>
            <a:noFill/>
            <a:ln w="317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en-US" sz="2000"/>
            </a:p>
          </p:txBody>
        </p:sp>
        <p:sp>
          <p:nvSpPr>
            <p:cNvPr id="119827" name="Line 19"/>
            <p:cNvSpPr>
              <a:spLocks noChangeShapeType="1"/>
            </p:cNvSpPr>
            <p:nvPr/>
          </p:nvSpPr>
          <p:spPr bwMode="auto">
            <a:xfrm>
              <a:off x="5219" y="7020"/>
              <a:ext cx="0" cy="540"/>
            </a:xfrm>
            <a:prstGeom prst="line">
              <a:avLst/>
            </a:prstGeom>
            <a:noFill/>
            <a:ln w="317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en-US" sz="2000"/>
            </a:p>
          </p:txBody>
        </p:sp>
        <p:grpSp>
          <p:nvGrpSpPr>
            <p:cNvPr id="119828" name="Group 20"/>
            <p:cNvGrpSpPr>
              <a:grpSpLocks/>
            </p:cNvGrpSpPr>
            <p:nvPr/>
          </p:nvGrpSpPr>
          <p:grpSpPr bwMode="auto">
            <a:xfrm>
              <a:off x="2336" y="5309"/>
              <a:ext cx="835" cy="1616"/>
              <a:chOff x="2339" y="5760"/>
              <a:chExt cx="835" cy="2160"/>
            </a:xfrm>
          </p:grpSpPr>
          <p:grpSp>
            <p:nvGrpSpPr>
              <p:cNvPr id="119829" name="Group 21"/>
              <p:cNvGrpSpPr>
                <a:grpSpLocks/>
              </p:cNvGrpSpPr>
              <p:nvPr/>
            </p:nvGrpSpPr>
            <p:grpSpPr bwMode="auto">
              <a:xfrm>
                <a:off x="2339" y="5760"/>
                <a:ext cx="835" cy="2160"/>
                <a:chOff x="3278" y="6222"/>
                <a:chExt cx="2301" cy="1260"/>
              </a:xfrm>
            </p:grpSpPr>
            <p:sp>
              <p:nvSpPr>
                <p:cNvPr id="119830" name="Line 22"/>
                <p:cNvSpPr>
                  <a:spLocks noChangeShapeType="1"/>
                </p:cNvSpPr>
                <p:nvPr/>
              </p:nvSpPr>
              <p:spPr bwMode="auto">
                <a:xfrm>
                  <a:off x="3278" y="6222"/>
                  <a:ext cx="2301" cy="0"/>
                </a:xfrm>
                <a:prstGeom prst="line">
                  <a:avLst/>
                </a:prstGeom>
                <a:noFill/>
                <a:ln w="317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en-US" sz="2000"/>
                </a:p>
              </p:txBody>
            </p:sp>
            <p:sp>
              <p:nvSpPr>
                <p:cNvPr id="119831" name="Line 23"/>
                <p:cNvSpPr>
                  <a:spLocks noChangeShapeType="1"/>
                </p:cNvSpPr>
                <p:nvPr/>
              </p:nvSpPr>
              <p:spPr bwMode="auto">
                <a:xfrm>
                  <a:off x="3278" y="7482"/>
                  <a:ext cx="2301" cy="0"/>
                </a:xfrm>
                <a:prstGeom prst="line">
                  <a:avLst/>
                </a:prstGeom>
                <a:noFill/>
                <a:ln w="317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en-US" sz="2000"/>
                </a:p>
              </p:txBody>
            </p:sp>
          </p:grpSp>
          <p:sp>
            <p:nvSpPr>
              <p:cNvPr id="119832" name="Line 24"/>
              <p:cNvSpPr>
                <a:spLocks noChangeShapeType="1"/>
              </p:cNvSpPr>
              <p:nvPr/>
            </p:nvSpPr>
            <p:spPr bwMode="auto">
              <a:xfrm>
                <a:off x="2467" y="5760"/>
                <a:ext cx="0" cy="2160"/>
              </a:xfrm>
              <a:prstGeom prst="line">
                <a:avLst/>
              </a:prstGeom>
              <a:noFill/>
              <a:ln w="3175">
                <a:solidFill>
                  <a:srgbClr val="000000"/>
                </a:solidFill>
                <a:round/>
                <a:headEnd type="stealth" w="sm" len="lg"/>
                <a:tailEnd type="stealth" w="sm" len="lg"/>
              </a:ln>
              <a:effectLst/>
            </p:spPr>
            <p:txBody>
              <a:bodyPr vert="horz" wrap="square" lIns="91440" tIns="45720" rIns="91440" bIns="45720" numCol="1" anchor="t" anchorCtr="0" compatLnSpc="1">
                <a:prstTxWarp prst="textNoShape">
                  <a:avLst/>
                </a:prstTxWarp>
              </a:bodyPr>
              <a:lstStyle/>
              <a:p>
                <a:endParaRPr lang="en-US" sz="2000"/>
              </a:p>
            </p:txBody>
          </p:sp>
        </p:grpSp>
        <p:grpSp>
          <p:nvGrpSpPr>
            <p:cNvPr id="119833" name="Group 25"/>
            <p:cNvGrpSpPr>
              <a:grpSpLocks/>
            </p:cNvGrpSpPr>
            <p:nvPr/>
          </p:nvGrpSpPr>
          <p:grpSpPr bwMode="auto">
            <a:xfrm flipH="1">
              <a:off x="7082" y="5040"/>
              <a:ext cx="477" cy="2160"/>
              <a:chOff x="2339" y="5760"/>
              <a:chExt cx="835" cy="2160"/>
            </a:xfrm>
          </p:grpSpPr>
          <p:grpSp>
            <p:nvGrpSpPr>
              <p:cNvPr id="119834" name="Group 26"/>
              <p:cNvGrpSpPr>
                <a:grpSpLocks/>
              </p:cNvGrpSpPr>
              <p:nvPr/>
            </p:nvGrpSpPr>
            <p:grpSpPr bwMode="auto">
              <a:xfrm>
                <a:off x="2339" y="5760"/>
                <a:ext cx="835" cy="2160"/>
                <a:chOff x="3278" y="6222"/>
                <a:chExt cx="2301" cy="1260"/>
              </a:xfrm>
            </p:grpSpPr>
            <p:sp>
              <p:nvSpPr>
                <p:cNvPr id="119835" name="Line 27"/>
                <p:cNvSpPr>
                  <a:spLocks noChangeShapeType="1"/>
                </p:cNvSpPr>
                <p:nvPr/>
              </p:nvSpPr>
              <p:spPr bwMode="auto">
                <a:xfrm>
                  <a:off x="3278" y="6222"/>
                  <a:ext cx="2301" cy="0"/>
                </a:xfrm>
                <a:prstGeom prst="line">
                  <a:avLst/>
                </a:prstGeom>
                <a:noFill/>
                <a:ln w="317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en-US" sz="2000"/>
                </a:p>
              </p:txBody>
            </p:sp>
            <p:sp>
              <p:nvSpPr>
                <p:cNvPr id="119836" name="Line 28"/>
                <p:cNvSpPr>
                  <a:spLocks noChangeShapeType="1"/>
                </p:cNvSpPr>
                <p:nvPr/>
              </p:nvSpPr>
              <p:spPr bwMode="auto">
                <a:xfrm>
                  <a:off x="3278" y="7482"/>
                  <a:ext cx="2301" cy="0"/>
                </a:xfrm>
                <a:prstGeom prst="line">
                  <a:avLst/>
                </a:prstGeom>
                <a:noFill/>
                <a:ln w="317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en-US" sz="2000"/>
                </a:p>
              </p:txBody>
            </p:sp>
          </p:grpSp>
          <p:sp>
            <p:nvSpPr>
              <p:cNvPr id="119837" name="Line 29"/>
              <p:cNvSpPr>
                <a:spLocks noChangeShapeType="1"/>
              </p:cNvSpPr>
              <p:nvPr/>
            </p:nvSpPr>
            <p:spPr bwMode="auto">
              <a:xfrm>
                <a:off x="2467" y="5760"/>
                <a:ext cx="0" cy="2160"/>
              </a:xfrm>
              <a:prstGeom prst="line">
                <a:avLst/>
              </a:prstGeom>
              <a:noFill/>
              <a:ln w="3175">
                <a:solidFill>
                  <a:srgbClr val="000000"/>
                </a:solidFill>
                <a:round/>
                <a:headEnd type="stealth" w="sm" len="lg"/>
                <a:tailEnd type="stealth" w="sm" len="lg"/>
              </a:ln>
              <a:effectLst/>
            </p:spPr>
            <p:txBody>
              <a:bodyPr vert="horz" wrap="square" lIns="91440" tIns="45720" rIns="91440" bIns="45720" numCol="1" anchor="t" anchorCtr="0" compatLnSpc="1">
                <a:prstTxWarp prst="textNoShape">
                  <a:avLst/>
                </a:prstTxWarp>
              </a:bodyPr>
              <a:lstStyle/>
              <a:p>
                <a:endParaRPr lang="en-US" sz="2000"/>
              </a:p>
            </p:txBody>
          </p:sp>
        </p:grpSp>
        <p:sp>
          <p:nvSpPr>
            <p:cNvPr id="119838" name="Text Box 30"/>
            <p:cNvSpPr txBox="1">
              <a:spLocks noChangeArrowheads="1"/>
            </p:cNvSpPr>
            <p:nvPr/>
          </p:nvSpPr>
          <p:spPr bwMode="auto">
            <a:xfrm>
              <a:off x="7199" y="6007"/>
              <a:ext cx="900" cy="36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ts val="1000"/>
                </a:spcAft>
                <a:buClrTx/>
                <a:buSzTx/>
                <a:buFontTx/>
                <a:buNone/>
                <a:tabLst/>
              </a:pPr>
              <a:r>
                <a:rPr kumimoji="0" lang="en-US" sz="1200" b="0" i="0" u="none" strike="noStrike" cap="none" normalizeH="0" baseline="0" smtClean="0">
                  <a:ln>
                    <a:noFill/>
                  </a:ln>
                  <a:solidFill>
                    <a:srgbClr val="FFFFFF"/>
                  </a:solidFill>
                  <a:effectLst/>
                  <a:latin typeface="Arial" pitchFamily="34" charset="0"/>
                  <a:ea typeface="Arial" pitchFamily="34" charset="0"/>
                  <a:cs typeface="Arial" pitchFamily="34" charset="0"/>
                </a:rPr>
                <a:t>.</a:t>
              </a:r>
              <a:r>
                <a:rPr kumimoji="0" lang="en-US" sz="1200" b="0" i="0" u="none" strike="noStrike" cap="none" normalizeH="0" baseline="0" smtClean="0">
                  <a:ln>
                    <a:noFill/>
                  </a:ln>
                  <a:solidFill>
                    <a:schemeClr val="tx1"/>
                  </a:solidFill>
                  <a:effectLst/>
                  <a:latin typeface="Calibri" pitchFamily="34" charset="0"/>
                  <a:ea typeface="Arial" pitchFamily="34" charset="0"/>
                  <a:cs typeface="Arial" pitchFamily="34" charset="0"/>
                </a:rPr>
                <a:t>ø 20</a:t>
              </a:r>
              <a:endParaRPr kumimoji="0" lang="en-US" sz="2000" b="0" i="0" u="none" strike="noStrike" cap="none" normalizeH="0" baseline="0" smtClean="0">
                <a:ln>
                  <a:noFill/>
                </a:ln>
                <a:solidFill>
                  <a:schemeClr val="tx1"/>
                </a:solidFill>
                <a:effectLst/>
                <a:latin typeface="Arial" pitchFamily="34" charset="0"/>
                <a:cs typeface="Arial" pitchFamily="34" charset="0"/>
              </a:endParaRPr>
            </a:p>
          </p:txBody>
        </p:sp>
        <p:sp>
          <p:nvSpPr>
            <p:cNvPr id="119839" name="Text Box 31"/>
            <p:cNvSpPr txBox="1">
              <a:spLocks noChangeArrowheads="1"/>
            </p:cNvSpPr>
            <p:nvPr/>
          </p:nvSpPr>
          <p:spPr bwMode="auto">
            <a:xfrm>
              <a:off x="4679" y="4500"/>
              <a:ext cx="900" cy="36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ts val="1000"/>
                </a:spcAft>
                <a:buClrTx/>
                <a:buSzTx/>
                <a:buFontTx/>
                <a:buNone/>
                <a:tabLst/>
              </a:pPr>
              <a:r>
                <a:rPr kumimoji="0" lang="en-US" sz="1200" b="0" i="0" u="none" strike="noStrike" cap="none" normalizeH="0" baseline="0" smtClean="0">
                  <a:ln>
                    <a:noFill/>
                  </a:ln>
                  <a:solidFill>
                    <a:schemeClr val="tx1"/>
                  </a:solidFill>
                  <a:effectLst/>
                  <a:latin typeface="Calibri" pitchFamily="34" charset="0"/>
                  <a:ea typeface="Arial" pitchFamily="34" charset="0"/>
                  <a:cs typeface="Arial" pitchFamily="34" charset="0"/>
                </a:rPr>
                <a:t> 30</a:t>
              </a:r>
              <a:endParaRPr kumimoji="0" lang="en-US" sz="2000" b="0" i="0" u="none" strike="noStrike" cap="none" normalizeH="0" baseline="0" smtClean="0">
                <a:ln>
                  <a:noFill/>
                </a:ln>
                <a:solidFill>
                  <a:schemeClr val="tx1"/>
                </a:solidFill>
                <a:effectLst/>
                <a:latin typeface="Arial" pitchFamily="34" charset="0"/>
                <a:cs typeface="Arial" pitchFamily="34" charset="0"/>
              </a:endParaRPr>
            </a:p>
          </p:txBody>
        </p:sp>
        <p:sp>
          <p:nvSpPr>
            <p:cNvPr id="119840" name="Text Box 32"/>
            <p:cNvSpPr txBox="1">
              <a:spLocks noChangeArrowheads="1"/>
            </p:cNvSpPr>
            <p:nvPr/>
          </p:nvSpPr>
          <p:spPr bwMode="auto">
            <a:xfrm>
              <a:off x="3959" y="7237"/>
              <a:ext cx="900" cy="36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ts val="1000"/>
                </a:spcAft>
                <a:buClrTx/>
                <a:buSzTx/>
                <a:buFontTx/>
                <a:buNone/>
                <a:tabLst/>
              </a:pPr>
              <a:r>
                <a:rPr kumimoji="0" lang="en-US" sz="1200" b="0" i="0" u="none" strike="noStrike" cap="none" normalizeH="0" baseline="0" smtClean="0">
                  <a:ln>
                    <a:noFill/>
                  </a:ln>
                  <a:solidFill>
                    <a:srgbClr val="FFFFFF"/>
                  </a:solidFill>
                  <a:effectLst/>
                  <a:latin typeface="Arial" pitchFamily="34" charset="0"/>
                  <a:ea typeface="Arial" pitchFamily="34" charset="0"/>
                  <a:cs typeface="Arial" pitchFamily="34" charset="0"/>
                </a:rPr>
                <a:t>.</a:t>
              </a:r>
              <a:r>
                <a:rPr kumimoji="0" lang="en-US" sz="1200" b="0" i="0" u="none" strike="noStrike" cap="none" normalizeH="0" baseline="0" smtClean="0">
                  <a:ln>
                    <a:noFill/>
                  </a:ln>
                  <a:solidFill>
                    <a:schemeClr val="tx1"/>
                  </a:solidFill>
                  <a:effectLst/>
                  <a:latin typeface="Calibri" pitchFamily="34" charset="0"/>
                  <a:ea typeface="Arial" pitchFamily="34" charset="0"/>
                  <a:cs typeface="Arial" pitchFamily="34" charset="0"/>
                </a:rPr>
                <a:t> 12</a:t>
              </a:r>
              <a:endParaRPr kumimoji="0" lang="en-US" sz="2000" b="0" i="0" u="none" strike="noStrike" cap="none" normalizeH="0" baseline="0" smtClean="0">
                <a:ln>
                  <a:noFill/>
                </a:ln>
                <a:solidFill>
                  <a:schemeClr val="tx1"/>
                </a:solidFill>
                <a:effectLst/>
                <a:latin typeface="Arial" pitchFamily="34" charset="0"/>
                <a:cs typeface="Arial" pitchFamily="34" charset="0"/>
              </a:endParaRPr>
            </a:p>
          </p:txBody>
        </p:sp>
        <p:sp>
          <p:nvSpPr>
            <p:cNvPr id="119841" name="Line 33"/>
            <p:cNvSpPr>
              <a:spLocks noChangeShapeType="1"/>
            </p:cNvSpPr>
            <p:nvPr/>
          </p:nvSpPr>
          <p:spPr bwMode="auto">
            <a:xfrm>
              <a:off x="6659" y="6840"/>
              <a:ext cx="0" cy="720"/>
            </a:xfrm>
            <a:prstGeom prst="line">
              <a:avLst/>
            </a:prstGeom>
            <a:noFill/>
            <a:ln w="317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en-US" sz="2000"/>
            </a:p>
          </p:txBody>
        </p:sp>
        <p:sp>
          <p:nvSpPr>
            <p:cNvPr id="119842" name="Line 34"/>
            <p:cNvSpPr>
              <a:spLocks noChangeShapeType="1"/>
            </p:cNvSpPr>
            <p:nvPr/>
          </p:nvSpPr>
          <p:spPr bwMode="auto">
            <a:xfrm>
              <a:off x="5219" y="7497"/>
              <a:ext cx="1440" cy="0"/>
            </a:xfrm>
            <a:prstGeom prst="line">
              <a:avLst/>
            </a:prstGeom>
            <a:noFill/>
            <a:ln w="3175">
              <a:solidFill>
                <a:srgbClr val="000000"/>
              </a:solidFill>
              <a:round/>
              <a:headEnd type="stealth" w="sm" len="lg"/>
              <a:tailEnd type="stealth" w="sm" len="lg"/>
            </a:ln>
            <a:effectLst/>
          </p:spPr>
          <p:txBody>
            <a:bodyPr vert="horz" wrap="square" lIns="91440" tIns="45720" rIns="91440" bIns="45720" numCol="1" anchor="t" anchorCtr="0" compatLnSpc="1">
              <a:prstTxWarp prst="textNoShape">
                <a:avLst/>
              </a:prstTxWarp>
            </a:bodyPr>
            <a:lstStyle/>
            <a:p>
              <a:endParaRPr lang="en-US" sz="2000"/>
            </a:p>
          </p:txBody>
        </p:sp>
        <p:sp>
          <p:nvSpPr>
            <p:cNvPr id="119843" name="Text Box 35"/>
            <p:cNvSpPr txBox="1">
              <a:spLocks noChangeArrowheads="1"/>
            </p:cNvSpPr>
            <p:nvPr/>
          </p:nvSpPr>
          <p:spPr bwMode="auto">
            <a:xfrm>
              <a:off x="5579" y="7252"/>
              <a:ext cx="720" cy="36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ts val="1000"/>
                </a:spcAft>
                <a:buClrTx/>
                <a:buSzTx/>
                <a:buFontTx/>
                <a:buNone/>
                <a:tabLst/>
              </a:pPr>
              <a:r>
                <a:rPr kumimoji="0" lang="en-US" sz="1200" b="0" i="0" u="none" strike="noStrike" cap="none" normalizeH="0" baseline="0" smtClean="0">
                  <a:ln>
                    <a:noFill/>
                  </a:ln>
                  <a:solidFill>
                    <a:srgbClr val="FFFFFF"/>
                  </a:solidFill>
                  <a:effectLst/>
                  <a:latin typeface="Arial" pitchFamily="34" charset="0"/>
                  <a:ea typeface="Arial" pitchFamily="34" charset="0"/>
                  <a:cs typeface="Arial" pitchFamily="34" charset="0"/>
                </a:rPr>
                <a:t>.</a:t>
              </a:r>
              <a:r>
                <a:rPr kumimoji="0" lang="en-US" sz="1200" b="0" i="0" u="none" strike="noStrike" cap="none" normalizeH="0" baseline="0" smtClean="0">
                  <a:ln>
                    <a:noFill/>
                  </a:ln>
                  <a:solidFill>
                    <a:schemeClr val="tx1"/>
                  </a:solidFill>
                  <a:effectLst/>
                  <a:latin typeface="Calibri" pitchFamily="34" charset="0"/>
                  <a:ea typeface="Arial" pitchFamily="34" charset="0"/>
                  <a:cs typeface="Arial" pitchFamily="34" charset="0"/>
                </a:rPr>
                <a:t> 8</a:t>
              </a:r>
              <a:endParaRPr kumimoji="0" lang="en-US" sz="2000" b="0" i="0" u="none" strike="noStrike" cap="none" normalizeH="0" baseline="0" smtClean="0">
                <a:ln>
                  <a:noFill/>
                </a:ln>
                <a:solidFill>
                  <a:schemeClr val="tx1"/>
                </a:solidFill>
                <a:effectLst/>
                <a:latin typeface="Arial" pitchFamily="34" charset="0"/>
                <a:cs typeface="Arial" pitchFamily="34" charset="0"/>
              </a:endParaRPr>
            </a:p>
          </p:txBody>
        </p:sp>
        <p:sp>
          <p:nvSpPr>
            <p:cNvPr id="119844" name="Text Box 36"/>
            <p:cNvSpPr txBox="1">
              <a:spLocks noChangeArrowheads="1"/>
            </p:cNvSpPr>
            <p:nvPr/>
          </p:nvSpPr>
          <p:spPr bwMode="auto">
            <a:xfrm>
              <a:off x="2519" y="5940"/>
              <a:ext cx="900" cy="36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ts val="1000"/>
                </a:spcAft>
                <a:buClrTx/>
                <a:buSzTx/>
                <a:buFontTx/>
                <a:buNone/>
                <a:tabLst/>
              </a:pPr>
              <a:r>
                <a:rPr kumimoji="0" lang="en-US" sz="1200" b="0" i="0" u="none" strike="noStrike" cap="none" normalizeH="0" baseline="0" smtClean="0">
                  <a:ln>
                    <a:noFill/>
                  </a:ln>
                  <a:solidFill>
                    <a:srgbClr val="FFFFFF"/>
                  </a:solidFill>
                  <a:effectLst/>
                  <a:latin typeface="Arial" pitchFamily="34" charset="0"/>
                  <a:ea typeface="Arial" pitchFamily="34" charset="0"/>
                  <a:cs typeface="Arial" pitchFamily="34" charset="0"/>
                </a:rPr>
                <a:t>.</a:t>
              </a:r>
              <a:r>
                <a:rPr kumimoji="0" lang="en-US" sz="1200" b="0" i="0" u="none" strike="noStrike" cap="none" normalizeH="0" baseline="0" smtClean="0">
                  <a:ln>
                    <a:noFill/>
                  </a:ln>
                  <a:solidFill>
                    <a:schemeClr val="tx1"/>
                  </a:solidFill>
                  <a:effectLst/>
                  <a:latin typeface="Calibri" pitchFamily="34" charset="0"/>
                  <a:ea typeface="Arial" pitchFamily="34" charset="0"/>
                  <a:cs typeface="Arial" pitchFamily="34" charset="0"/>
                </a:rPr>
                <a:t>ø 10</a:t>
              </a:r>
              <a:endParaRPr kumimoji="0" lang="en-US" sz="2000" b="0" i="0" u="none" strike="noStrike" cap="none" normalizeH="0" baseline="0" smtClean="0">
                <a:ln>
                  <a:noFill/>
                </a:ln>
                <a:solidFill>
                  <a:schemeClr val="tx1"/>
                </a:solidFill>
                <a:effectLst/>
                <a:latin typeface="Arial" pitchFamily="34" charset="0"/>
                <a:cs typeface="Arial" pitchFamily="34" charset="0"/>
              </a:endParaRPr>
            </a:p>
          </p:txBody>
        </p:sp>
        <p:sp>
          <p:nvSpPr>
            <p:cNvPr id="119845" name="Text Box 37"/>
            <p:cNvSpPr txBox="1">
              <a:spLocks noChangeArrowheads="1"/>
            </p:cNvSpPr>
            <p:nvPr/>
          </p:nvSpPr>
          <p:spPr bwMode="auto">
            <a:xfrm>
              <a:off x="1799" y="5940"/>
              <a:ext cx="900" cy="36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ts val="1000"/>
                </a:spcAft>
                <a:buClrTx/>
                <a:buSzTx/>
                <a:buFontTx/>
                <a:buNone/>
                <a:tabLst/>
              </a:pPr>
              <a:r>
                <a:rPr kumimoji="0" lang="en-US" sz="1200" b="0" i="0" u="none" strike="noStrike" cap="none" normalizeH="0" baseline="0" smtClean="0">
                  <a:ln>
                    <a:noFill/>
                  </a:ln>
                  <a:solidFill>
                    <a:srgbClr val="FFFFFF"/>
                  </a:solidFill>
                  <a:effectLst/>
                  <a:latin typeface="Arial" pitchFamily="34" charset="0"/>
                  <a:ea typeface="Arial" pitchFamily="34" charset="0"/>
                  <a:cs typeface="Arial" pitchFamily="34" charset="0"/>
                </a:rPr>
                <a:t>.</a:t>
              </a:r>
              <a:r>
                <a:rPr kumimoji="0" lang="en-US" sz="1200" b="0" i="0" u="none" strike="noStrike" cap="none" normalizeH="0" baseline="0" smtClean="0">
                  <a:ln>
                    <a:noFill/>
                  </a:ln>
                  <a:solidFill>
                    <a:schemeClr val="tx1"/>
                  </a:solidFill>
                  <a:effectLst/>
                  <a:latin typeface="Calibri" pitchFamily="34" charset="0"/>
                  <a:ea typeface="Arial" pitchFamily="34" charset="0"/>
                  <a:cs typeface="Arial" pitchFamily="34" charset="0"/>
                </a:rPr>
                <a:t>ø 15</a:t>
              </a:r>
              <a:endParaRPr kumimoji="0" lang="en-US" sz="2000" b="0" i="0" u="none" strike="noStrike" cap="none" normalizeH="0" baseline="0" smtClean="0">
                <a:ln>
                  <a:noFill/>
                </a:ln>
                <a:solidFill>
                  <a:schemeClr val="tx1"/>
                </a:solidFill>
                <a:effectLst/>
                <a:latin typeface="Arial" pitchFamily="34" charset="0"/>
                <a:cs typeface="Arial" pitchFamily="34" charset="0"/>
              </a:endParaRPr>
            </a:p>
          </p:txBody>
        </p:sp>
        <p:sp>
          <p:nvSpPr>
            <p:cNvPr id="119846" name="Text Box 38"/>
            <p:cNvSpPr txBox="1">
              <a:spLocks noChangeArrowheads="1"/>
            </p:cNvSpPr>
            <p:nvPr/>
          </p:nvSpPr>
          <p:spPr bwMode="auto">
            <a:xfrm>
              <a:off x="8437" y="5362"/>
              <a:ext cx="2520" cy="72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ts val="1000"/>
                </a:spcAft>
                <a:buClrTx/>
                <a:buSzTx/>
                <a:buFontTx/>
                <a:buNone/>
                <a:tabLst/>
              </a:pPr>
              <a:r>
                <a:rPr kumimoji="0" lang="en-US" sz="1200" b="0" i="0" u="none" strike="noStrike" cap="none" normalizeH="0" baseline="0" dirty="0" smtClean="0">
                  <a:ln>
                    <a:noFill/>
                  </a:ln>
                  <a:solidFill>
                    <a:srgbClr val="000000"/>
                  </a:solidFill>
                  <a:effectLst/>
                  <a:latin typeface="Calibri" pitchFamily="34" charset="0"/>
                  <a:ea typeface="Arial" pitchFamily="34" charset="0"/>
                  <a:cs typeface="Arial" pitchFamily="34" charset="0"/>
                </a:rPr>
                <a:t>All dimensions in cm.</a:t>
              </a:r>
            </a:p>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ko-KR" sz="1400" b="1" i="0" u="none" strike="noStrike" cap="none" normalizeH="0" baseline="0" dirty="0" smtClean="0">
                  <a:ln>
                    <a:noFill/>
                  </a:ln>
                  <a:solidFill>
                    <a:srgbClr val="000000"/>
                  </a:solidFill>
                  <a:effectLst/>
                  <a:latin typeface="Times New Roman" pitchFamily="18" charset="0"/>
                  <a:ea typeface="Batang" charset="-127"/>
                  <a:cs typeface="Arial" pitchFamily="34" charset="0"/>
                </a:rPr>
                <a:t>Fig. 7.13</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gr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52</a:t>
            </a:fld>
            <a:endParaRPr lang="en-US"/>
          </a:p>
        </p:txBody>
      </p:sp>
      <p:sp>
        <p:nvSpPr>
          <p:cNvPr id="98305" name="Rectangle 1"/>
          <p:cNvSpPr>
            <a:spLocks noChangeArrowheads="1"/>
          </p:cNvSpPr>
          <p:nvPr/>
        </p:nvSpPr>
        <p:spPr bwMode="auto">
          <a:xfrm>
            <a:off x="214282" y="142852"/>
            <a:ext cx="5252079"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lgn="justLow" fontAlgn="base">
              <a:spcBef>
                <a:spcPct val="0"/>
              </a:spcBef>
              <a:spcAft>
                <a:spcPct val="0"/>
              </a:spcAft>
              <a:tabLst>
                <a:tab pos="-1143000" algn="r"/>
                <a:tab pos="2636838" algn="ctr"/>
                <a:tab pos="5273675" algn="r"/>
              </a:tabLst>
            </a:pPr>
            <a:r>
              <a:rPr lang="en-US" altLang="ko-KR" sz="2000" spc="-100" dirty="0" smtClean="0">
                <a:solidFill>
                  <a:schemeClr val="tx1">
                    <a:tint val="75000"/>
                  </a:schemeClr>
                </a:solidFill>
                <a:latin typeface="+mj-lt"/>
                <a:ea typeface="+mj-ea"/>
                <a:cs typeface="+mj-cs"/>
              </a:rPr>
              <a:t>7.10 Simplified riser design based on solidification time  </a:t>
            </a:r>
          </a:p>
        </p:txBody>
      </p:sp>
      <p:sp>
        <p:nvSpPr>
          <p:cNvPr id="1024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403"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2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27" name="Rectangle 7"/>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29"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0"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2"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3" name="Rectangle 1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5"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6" name="Rectangle 1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75"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76" name="Rectangle 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0"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1" name="Rectangle 23"/>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3" name="Rectangle 2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4" name="Rectangle 26"/>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6" name="Rectangle 2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7" name="Rectangle 29"/>
          <p:cNvSpPr>
            <a:spLocks noChangeArrowheads="1"/>
          </p:cNvSpPr>
          <p:nvPr/>
        </p:nvSpPr>
        <p:spPr bwMode="auto">
          <a:xfrm>
            <a:off x="0" y="419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24"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25"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2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28"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30"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31" name="Rectangle 15"/>
          <p:cNvSpPr>
            <a:spLocks noChangeArrowheads="1"/>
          </p:cNvSpPr>
          <p:nvPr/>
        </p:nvSpPr>
        <p:spPr bwMode="auto">
          <a:xfrm>
            <a:off x="0" y="419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691" name="Rectangle 2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endParaRPr kumimoji="0" lang="en-US" altLang="ko-KR" sz="1800" b="0" i="0" u="none" strike="noStrike" cap="none" normalizeH="0" baseline="0" smtClean="0">
              <a:ln>
                <a:noFill/>
              </a:ln>
              <a:solidFill>
                <a:schemeClr val="tx1"/>
              </a:solidFill>
              <a:effectLst/>
              <a:latin typeface="Arial" pitchFamily="34" charset="0"/>
              <a:cs typeface="Arial" pitchFamily="34" charset="0"/>
            </a:endParaRPr>
          </a:p>
        </p:txBody>
      </p:sp>
      <p:sp>
        <p:nvSpPr>
          <p:cNvPr id="113708" name="Rectangle 44"/>
          <p:cNvSpPr>
            <a:spLocks noChangeArrowheads="1"/>
          </p:cNvSpPr>
          <p:nvPr/>
        </p:nvSpPr>
        <p:spPr bwMode="auto">
          <a:xfrm>
            <a:off x="214282" y="500042"/>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3710" name="Rectangle 4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1" name="Rectangle 4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3" name="Rectangle 4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4" name="Rectangle 50"/>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6" name="Rectangle 5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7" name="Rectangle 53"/>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3" name="Rectangle 3"/>
          <p:cNvSpPr>
            <a:spLocks noChangeArrowheads="1"/>
          </p:cNvSpPr>
          <p:nvPr/>
        </p:nvSpPr>
        <p:spPr bwMode="auto">
          <a:xfrm>
            <a:off x="214282" y="642918"/>
            <a:ext cx="2905475"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R="0" algn="justLow" fontAlgn="base">
              <a:lnSpc>
                <a:spcPct val="100000"/>
              </a:lnSpc>
              <a:spcBef>
                <a:spcPct val="0"/>
              </a:spcBef>
              <a:spcAft>
                <a:spcPct val="0"/>
              </a:spcAft>
              <a:buClrTx/>
              <a:buSzTx/>
              <a:tabLst>
                <a:tab pos="-1143000" algn="r"/>
                <a:tab pos="2636838" algn="ctr"/>
                <a:tab pos="5273675" algn="r"/>
              </a:tabLst>
            </a:pPr>
            <a:r>
              <a:rPr lang="en-US" altLang="ko-KR" sz="2000" spc="-100" dirty="0" smtClean="0">
                <a:solidFill>
                  <a:schemeClr val="tx1">
                    <a:tint val="75000"/>
                  </a:schemeClr>
                </a:solidFill>
                <a:latin typeface="+mj-lt"/>
                <a:ea typeface="+mj-ea"/>
                <a:cs typeface="+mj-cs"/>
              </a:rPr>
              <a:t>7.10.1 Riser design procedure</a:t>
            </a:r>
          </a:p>
        </p:txBody>
      </p:sp>
      <p:sp>
        <p:nvSpPr>
          <p:cNvPr id="117798" name="Rectangle 3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807" name="Rectangle 4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808" name="Rectangle 48"/>
          <p:cNvSpPr>
            <a:spLocks noChangeArrowheads="1"/>
          </p:cNvSpPr>
          <p:nvPr/>
        </p:nvSpPr>
        <p:spPr bwMode="auto">
          <a:xfrm>
            <a:off x="0" y="609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9812" name="Rectangle 4"/>
          <p:cNvSpPr>
            <a:spLocks noChangeArrowheads="1"/>
          </p:cNvSpPr>
          <p:nvPr/>
        </p:nvSpPr>
        <p:spPr bwMode="auto">
          <a:xfrm>
            <a:off x="142844" y="1071546"/>
            <a:ext cx="1500198" cy="81560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r>
              <a:rPr kumimoji="0" lang="en-US" altLang="ko-KR" b="1" i="1" u="sng" strike="noStrike" cap="none" normalizeH="0" baseline="0" dirty="0" smtClean="0">
                <a:ln>
                  <a:noFill/>
                </a:ln>
                <a:solidFill>
                  <a:schemeClr val="tx1"/>
                </a:solidFill>
                <a:effectLst/>
                <a:latin typeface="Times New Roman" pitchFamily="18" charset="0"/>
                <a:ea typeface="Batang" charset="-127"/>
                <a:cs typeface="Times New Roman" pitchFamily="18" charset="0"/>
              </a:rPr>
              <a:t>Example 7.7</a:t>
            </a:r>
          </a:p>
          <a:p>
            <a:pPr marL="0" marR="0" lvl="0" indent="0" algn="l"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endParaRPr kumimoji="0" lang="en-US" altLang="ko-KR"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r"/>
                <a:tab pos="2636838" algn="ctr"/>
                <a:tab pos="5273675" algn="r"/>
              </a:tabLst>
            </a:pPr>
            <a:r>
              <a:rPr kumimoji="0" lang="en-US" altLang="ko-KR" b="0" i="0" u="none" strike="noStrike" cap="none" normalizeH="0" baseline="0" dirty="0" smtClean="0">
                <a:ln>
                  <a:noFill/>
                </a:ln>
                <a:solidFill>
                  <a:schemeClr val="tx1"/>
                </a:solidFill>
                <a:effectLst/>
                <a:latin typeface="Times New Roman" pitchFamily="18" charset="0"/>
                <a:ea typeface="Batang" charset="-127"/>
                <a:cs typeface="Times New Roman" pitchFamily="18" charset="0"/>
              </a:rPr>
              <a:t> </a:t>
            </a:r>
            <a:endParaRPr kumimoji="0" lang="en-US" altLang="ko-KR" sz="2800" b="0" i="0" u="none" strike="noStrike" cap="none" normalizeH="0" baseline="0" dirty="0" smtClean="0">
              <a:ln>
                <a:noFill/>
              </a:ln>
              <a:solidFill>
                <a:schemeClr val="tx1"/>
              </a:solidFill>
              <a:effectLst/>
              <a:latin typeface="Arial" pitchFamily="34" charset="0"/>
              <a:cs typeface="Arial" pitchFamily="34" charset="0"/>
            </a:endParaRPr>
          </a:p>
        </p:txBody>
      </p:sp>
      <p:grpSp>
        <p:nvGrpSpPr>
          <p:cNvPr id="2" name="Group 5"/>
          <p:cNvGrpSpPr>
            <a:grpSpLocks/>
          </p:cNvGrpSpPr>
          <p:nvPr/>
        </p:nvGrpSpPr>
        <p:grpSpPr bwMode="auto">
          <a:xfrm>
            <a:off x="2643174" y="1071546"/>
            <a:ext cx="5815330" cy="1976438"/>
            <a:chOff x="1799" y="4500"/>
            <a:chExt cx="9158" cy="3112"/>
          </a:xfrm>
        </p:grpSpPr>
        <p:sp>
          <p:nvSpPr>
            <p:cNvPr id="119814" name="Rectangle 6" descr="Light downward diagonal"/>
            <p:cNvSpPr>
              <a:spLocks noChangeArrowheads="1"/>
            </p:cNvSpPr>
            <p:nvPr/>
          </p:nvSpPr>
          <p:spPr bwMode="auto">
            <a:xfrm>
              <a:off x="3239" y="5040"/>
              <a:ext cx="3780" cy="2160"/>
            </a:xfrm>
            <a:prstGeom prst="rect">
              <a:avLst/>
            </a:prstGeom>
            <a:pattFill prst="ltDnDiag">
              <a:fgClr>
                <a:srgbClr val="000000"/>
              </a:fgClr>
              <a:bgClr>
                <a:srgbClr val="FFFFFF"/>
              </a:bgClr>
            </a:pattFill>
            <a:ln w="9525">
              <a:solidFill>
                <a:srgbClr val="000000"/>
              </a:solidFill>
              <a:miter lim="800000"/>
              <a:headEnd/>
              <a:tailEnd/>
            </a:ln>
            <a:effectLst/>
          </p:spPr>
          <p:txBody>
            <a:bodyPr vert="horz" wrap="square" lIns="91440" tIns="45720" rIns="91440" bIns="45720" numCol="1" anchor="t" anchorCtr="0" compatLnSpc="1">
              <a:prstTxWarp prst="textNoShape">
                <a:avLst/>
              </a:prstTxWarp>
            </a:bodyPr>
            <a:lstStyle/>
            <a:p>
              <a:endParaRPr lang="en-US" sz="2000"/>
            </a:p>
          </p:txBody>
        </p:sp>
        <p:sp>
          <p:nvSpPr>
            <p:cNvPr id="119815" name="Rectangle 7"/>
            <p:cNvSpPr>
              <a:spLocks noChangeArrowheads="1"/>
            </p:cNvSpPr>
            <p:nvPr/>
          </p:nvSpPr>
          <p:spPr bwMode="auto">
            <a:xfrm>
              <a:off x="3239" y="5504"/>
              <a:ext cx="3420" cy="1260"/>
            </a:xfrm>
            <a:prstGeom prst="rect">
              <a:avLst/>
            </a:prstGeom>
            <a:solidFill>
              <a:srgbClr val="FFFFFF"/>
            </a:solidFill>
            <a:ln w="9525">
              <a:solidFill>
                <a:srgbClr val="000000"/>
              </a:solidFill>
              <a:miter lim="800000"/>
              <a:headEnd/>
              <a:tailEnd/>
            </a:ln>
            <a:effectLst/>
          </p:spPr>
          <p:txBody>
            <a:bodyPr vert="horz" wrap="square" lIns="91440" tIns="45720" rIns="91440" bIns="45720" numCol="1" anchor="t" anchorCtr="0" compatLnSpc="1">
              <a:prstTxWarp prst="textNoShape">
                <a:avLst/>
              </a:prstTxWarp>
            </a:bodyPr>
            <a:lstStyle/>
            <a:p>
              <a:endParaRPr lang="en-US" sz="2000"/>
            </a:p>
          </p:txBody>
        </p:sp>
        <p:sp>
          <p:nvSpPr>
            <p:cNvPr id="119816" name="Rectangle 8"/>
            <p:cNvSpPr>
              <a:spLocks noChangeArrowheads="1"/>
            </p:cNvSpPr>
            <p:nvPr/>
          </p:nvSpPr>
          <p:spPr bwMode="auto">
            <a:xfrm>
              <a:off x="3239" y="5324"/>
              <a:ext cx="1980" cy="1620"/>
            </a:xfrm>
            <a:prstGeom prst="rect">
              <a:avLst/>
            </a:prstGeom>
            <a:solidFill>
              <a:srgbClr val="FFFFFF"/>
            </a:solidFill>
            <a:ln w="9525">
              <a:solidFill>
                <a:srgbClr val="000000"/>
              </a:solidFill>
              <a:miter lim="800000"/>
              <a:headEnd/>
              <a:tailEnd/>
            </a:ln>
            <a:effectLst/>
          </p:spPr>
          <p:txBody>
            <a:bodyPr vert="horz" wrap="square" lIns="91440" tIns="45720" rIns="91440" bIns="45720" numCol="1" anchor="t" anchorCtr="0" compatLnSpc="1">
              <a:prstTxWarp prst="textNoShape">
                <a:avLst/>
              </a:prstTxWarp>
            </a:bodyPr>
            <a:lstStyle/>
            <a:p>
              <a:endParaRPr lang="en-US" sz="2000"/>
            </a:p>
          </p:txBody>
        </p:sp>
        <p:sp>
          <p:nvSpPr>
            <p:cNvPr id="119817" name="Line 9"/>
            <p:cNvSpPr>
              <a:spLocks noChangeShapeType="1"/>
            </p:cNvSpPr>
            <p:nvPr/>
          </p:nvSpPr>
          <p:spPr bwMode="auto">
            <a:xfrm>
              <a:off x="2879" y="6120"/>
              <a:ext cx="4860" cy="0"/>
            </a:xfrm>
            <a:prstGeom prst="line">
              <a:avLst/>
            </a:prstGeom>
            <a:noFill/>
            <a:ln w="9525">
              <a:solidFill>
                <a:srgbClr val="000000"/>
              </a:solidFill>
              <a:prstDash val="lgDashDot"/>
              <a:round/>
              <a:headEnd/>
              <a:tailEnd/>
            </a:ln>
            <a:effectLst/>
          </p:spPr>
          <p:txBody>
            <a:bodyPr vert="horz" wrap="square" lIns="91440" tIns="45720" rIns="91440" bIns="45720" numCol="1" anchor="t" anchorCtr="0" compatLnSpc="1">
              <a:prstTxWarp prst="textNoShape">
                <a:avLst/>
              </a:prstTxWarp>
            </a:bodyPr>
            <a:lstStyle/>
            <a:p>
              <a:endParaRPr lang="en-US" sz="2000"/>
            </a:p>
          </p:txBody>
        </p:sp>
        <p:sp>
          <p:nvSpPr>
            <p:cNvPr id="119818" name="Line 10"/>
            <p:cNvSpPr>
              <a:spLocks noChangeShapeType="1"/>
            </p:cNvSpPr>
            <p:nvPr/>
          </p:nvSpPr>
          <p:spPr bwMode="auto">
            <a:xfrm>
              <a:off x="2777" y="5502"/>
              <a:ext cx="0" cy="1260"/>
            </a:xfrm>
            <a:prstGeom prst="line">
              <a:avLst/>
            </a:prstGeom>
            <a:noFill/>
            <a:ln w="3175">
              <a:solidFill>
                <a:srgbClr val="000000"/>
              </a:solidFill>
              <a:round/>
              <a:headEnd type="stealth" w="sm" len="lg"/>
              <a:tailEnd type="stealth" w="sm" len="lg"/>
            </a:ln>
            <a:effectLst/>
          </p:spPr>
          <p:txBody>
            <a:bodyPr vert="horz" wrap="square" lIns="91440" tIns="45720" rIns="91440" bIns="45720" numCol="1" anchor="t" anchorCtr="0" compatLnSpc="1">
              <a:prstTxWarp prst="textNoShape">
                <a:avLst/>
              </a:prstTxWarp>
            </a:bodyPr>
            <a:lstStyle/>
            <a:p>
              <a:endParaRPr lang="en-US" sz="2000"/>
            </a:p>
          </p:txBody>
        </p:sp>
        <p:grpSp>
          <p:nvGrpSpPr>
            <p:cNvPr id="3" name="Group 11"/>
            <p:cNvGrpSpPr>
              <a:grpSpLocks/>
            </p:cNvGrpSpPr>
            <p:nvPr/>
          </p:nvGrpSpPr>
          <p:grpSpPr bwMode="auto">
            <a:xfrm>
              <a:off x="2647" y="5502"/>
              <a:ext cx="2880" cy="1260"/>
              <a:chOff x="3278" y="6222"/>
              <a:chExt cx="2301" cy="1260"/>
            </a:xfrm>
          </p:grpSpPr>
          <p:sp>
            <p:nvSpPr>
              <p:cNvPr id="119820" name="Line 12"/>
              <p:cNvSpPr>
                <a:spLocks noChangeShapeType="1"/>
              </p:cNvSpPr>
              <p:nvPr/>
            </p:nvSpPr>
            <p:spPr bwMode="auto">
              <a:xfrm>
                <a:off x="3278" y="6222"/>
                <a:ext cx="2301" cy="0"/>
              </a:xfrm>
              <a:prstGeom prst="line">
                <a:avLst/>
              </a:prstGeom>
              <a:noFill/>
              <a:ln w="317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en-US" sz="2000"/>
              </a:p>
            </p:txBody>
          </p:sp>
          <p:sp>
            <p:nvSpPr>
              <p:cNvPr id="119821" name="Line 13"/>
              <p:cNvSpPr>
                <a:spLocks noChangeShapeType="1"/>
              </p:cNvSpPr>
              <p:nvPr/>
            </p:nvSpPr>
            <p:spPr bwMode="auto">
              <a:xfrm>
                <a:off x="3278" y="7482"/>
                <a:ext cx="2301" cy="0"/>
              </a:xfrm>
              <a:prstGeom prst="line">
                <a:avLst/>
              </a:prstGeom>
              <a:noFill/>
              <a:ln w="317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en-US" sz="2000"/>
              </a:p>
            </p:txBody>
          </p:sp>
        </p:grpSp>
        <p:sp>
          <p:nvSpPr>
            <p:cNvPr id="119822" name="Line 14"/>
            <p:cNvSpPr>
              <a:spLocks noChangeShapeType="1"/>
            </p:cNvSpPr>
            <p:nvPr/>
          </p:nvSpPr>
          <p:spPr bwMode="auto">
            <a:xfrm>
              <a:off x="3239" y="4717"/>
              <a:ext cx="3780" cy="0"/>
            </a:xfrm>
            <a:prstGeom prst="line">
              <a:avLst/>
            </a:prstGeom>
            <a:noFill/>
            <a:ln w="3175">
              <a:solidFill>
                <a:srgbClr val="000000"/>
              </a:solidFill>
              <a:round/>
              <a:headEnd type="stealth" w="sm" len="lg"/>
              <a:tailEnd type="stealth" w="sm" len="lg"/>
            </a:ln>
            <a:effectLst/>
          </p:spPr>
          <p:txBody>
            <a:bodyPr vert="horz" wrap="square" lIns="91440" tIns="45720" rIns="91440" bIns="45720" numCol="1" anchor="t" anchorCtr="0" compatLnSpc="1">
              <a:prstTxWarp prst="textNoShape">
                <a:avLst/>
              </a:prstTxWarp>
            </a:bodyPr>
            <a:lstStyle/>
            <a:p>
              <a:endParaRPr lang="en-US" sz="2000"/>
            </a:p>
          </p:txBody>
        </p:sp>
        <p:sp>
          <p:nvSpPr>
            <p:cNvPr id="119823" name="Line 15"/>
            <p:cNvSpPr>
              <a:spLocks noChangeShapeType="1"/>
            </p:cNvSpPr>
            <p:nvPr/>
          </p:nvSpPr>
          <p:spPr bwMode="auto">
            <a:xfrm>
              <a:off x="7019" y="4680"/>
              <a:ext cx="0" cy="295"/>
            </a:xfrm>
            <a:prstGeom prst="line">
              <a:avLst/>
            </a:prstGeom>
            <a:noFill/>
            <a:ln w="317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en-US" sz="2000"/>
            </a:p>
          </p:txBody>
        </p:sp>
        <p:sp>
          <p:nvSpPr>
            <p:cNvPr id="119824" name="Line 16"/>
            <p:cNvSpPr>
              <a:spLocks noChangeShapeType="1"/>
            </p:cNvSpPr>
            <p:nvPr/>
          </p:nvSpPr>
          <p:spPr bwMode="auto">
            <a:xfrm>
              <a:off x="3239" y="4680"/>
              <a:ext cx="0" cy="297"/>
            </a:xfrm>
            <a:prstGeom prst="line">
              <a:avLst/>
            </a:prstGeom>
            <a:noFill/>
            <a:ln w="317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en-US" sz="2000"/>
            </a:p>
          </p:txBody>
        </p:sp>
        <p:sp>
          <p:nvSpPr>
            <p:cNvPr id="119825" name="Line 17"/>
            <p:cNvSpPr>
              <a:spLocks noChangeShapeType="1"/>
            </p:cNvSpPr>
            <p:nvPr/>
          </p:nvSpPr>
          <p:spPr bwMode="auto">
            <a:xfrm flipV="1">
              <a:off x="3239" y="7497"/>
              <a:ext cx="1980" cy="0"/>
            </a:xfrm>
            <a:prstGeom prst="line">
              <a:avLst/>
            </a:prstGeom>
            <a:noFill/>
            <a:ln w="3175">
              <a:solidFill>
                <a:srgbClr val="000000"/>
              </a:solidFill>
              <a:round/>
              <a:headEnd type="stealth" w="sm" len="lg"/>
              <a:tailEnd type="stealth" w="sm" len="lg"/>
            </a:ln>
            <a:effectLst/>
          </p:spPr>
          <p:txBody>
            <a:bodyPr vert="horz" wrap="square" lIns="91440" tIns="45720" rIns="91440" bIns="45720" numCol="1" anchor="t" anchorCtr="0" compatLnSpc="1">
              <a:prstTxWarp prst="textNoShape">
                <a:avLst/>
              </a:prstTxWarp>
            </a:bodyPr>
            <a:lstStyle/>
            <a:p>
              <a:endParaRPr lang="en-US" sz="2000"/>
            </a:p>
          </p:txBody>
        </p:sp>
        <p:sp>
          <p:nvSpPr>
            <p:cNvPr id="119826" name="Line 18"/>
            <p:cNvSpPr>
              <a:spLocks noChangeShapeType="1"/>
            </p:cNvSpPr>
            <p:nvPr/>
          </p:nvSpPr>
          <p:spPr bwMode="auto">
            <a:xfrm>
              <a:off x="3239" y="7239"/>
              <a:ext cx="0" cy="321"/>
            </a:xfrm>
            <a:prstGeom prst="line">
              <a:avLst/>
            </a:prstGeom>
            <a:noFill/>
            <a:ln w="317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en-US" sz="2000"/>
            </a:p>
          </p:txBody>
        </p:sp>
        <p:sp>
          <p:nvSpPr>
            <p:cNvPr id="119827" name="Line 19"/>
            <p:cNvSpPr>
              <a:spLocks noChangeShapeType="1"/>
            </p:cNvSpPr>
            <p:nvPr/>
          </p:nvSpPr>
          <p:spPr bwMode="auto">
            <a:xfrm>
              <a:off x="5219" y="7020"/>
              <a:ext cx="0" cy="540"/>
            </a:xfrm>
            <a:prstGeom prst="line">
              <a:avLst/>
            </a:prstGeom>
            <a:noFill/>
            <a:ln w="317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en-US" sz="2000"/>
            </a:p>
          </p:txBody>
        </p:sp>
        <p:grpSp>
          <p:nvGrpSpPr>
            <p:cNvPr id="4" name="Group 20"/>
            <p:cNvGrpSpPr>
              <a:grpSpLocks/>
            </p:cNvGrpSpPr>
            <p:nvPr/>
          </p:nvGrpSpPr>
          <p:grpSpPr bwMode="auto">
            <a:xfrm>
              <a:off x="2336" y="5309"/>
              <a:ext cx="835" cy="1616"/>
              <a:chOff x="2339" y="5760"/>
              <a:chExt cx="835" cy="2160"/>
            </a:xfrm>
          </p:grpSpPr>
          <p:grpSp>
            <p:nvGrpSpPr>
              <p:cNvPr id="5" name="Group 21"/>
              <p:cNvGrpSpPr>
                <a:grpSpLocks/>
              </p:cNvGrpSpPr>
              <p:nvPr/>
            </p:nvGrpSpPr>
            <p:grpSpPr bwMode="auto">
              <a:xfrm>
                <a:off x="2339" y="5760"/>
                <a:ext cx="835" cy="2160"/>
                <a:chOff x="3278" y="6222"/>
                <a:chExt cx="2301" cy="1260"/>
              </a:xfrm>
            </p:grpSpPr>
            <p:sp>
              <p:nvSpPr>
                <p:cNvPr id="119830" name="Line 22"/>
                <p:cNvSpPr>
                  <a:spLocks noChangeShapeType="1"/>
                </p:cNvSpPr>
                <p:nvPr/>
              </p:nvSpPr>
              <p:spPr bwMode="auto">
                <a:xfrm>
                  <a:off x="3278" y="6222"/>
                  <a:ext cx="2301" cy="0"/>
                </a:xfrm>
                <a:prstGeom prst="line">
                  <a:avLst/>
                </a:prstGeom>
                <a:noFill/>
                <a:ln w="317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en-US" sz="2000"/>
                </a:p>
              </p:txBody>
            </p:sp>
            <p:sp>
              <p:nvSpPr>
                <p:cNvPr id="119831" name="Line 23"/>
                <p:cNvSpPr>
                  <a:spLocks noChangeShapeType="1"/>
                </p:cNvSpPr>
                <p:nvPr/>
              </p:nvSpPr>
              <p:spPr bwMode="auto">
                <a:xfrm>
                  <a:off x="3278" y="7482"/>
                  <a:ext cx="2301" cy="0"/>
                </a:xfrm>
                <a:prstGeom prst="line">
                  <a:avLst/>
                </a:prstGeom>
                <a:noFill/>
                <a:ln w="317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en-US" sz="2000"/>
                </a:p>
              </p:txBody>
            </p:sp>
          </p:grpSp>
          <p:sp>
            <p:nvSpPr>
              <p:cNvPr id="119832" name="Line 24"/>
              <p:cNvSpPr>
                <a:spLocks noChangeShapeType="1"/>
              </p:cNvSpPr>
              <p:nvPr/>
            </p:nvSpPr>
            <p:spPr bwMode="auto">
              <a:xfrm>
                <a:off x="2467" y="5760"/>
                <a:ext cx="0" cy="2160"/>
              </a:xfrm>
              <a:prstGeom prst="line">
                <a:avLst/>
              </a:prstGeom>
              <a:noFill/>
              <a:ln w="3175">
                <a:solidFill>
                  <a:srgbClr val="000000"/>
                </a:solidFill>
                <a:round/>
                <a:headEnd type="stealth" w="sm" len="lg"/>
                <a:tailEnd type="stealth" w="sm" len="lg"/>
              </a:ln>
              <a:effectLst/>
            </p:spPr>
            <p:txBody>
              <a:bodyPr vert="horz" wrap="square" lIns="91440" tIns="45720" rIns="91440" bIns="45720" numCol="1" anchor="t" anchorCtr="0" compatLnSpc="1">
                <a:prstTxWarp prst="textNoShape">
                  <a:avLst/>
                </a:prstTxWarp>
              </a:bodyPr>
              <a:lstStyle/>
              <a:p>
                <a:endParaRPr lang="en-US" sz="2000"/>
              </a:p>
            </p:txBody>
          </p:sp>
        </p:grpSp>
        <p:grpSp>
          <p:nvGrpSpPr>
            <p:cNvPr id="6" name="Group 25"/>
            <p:cNvGrpSpPr>
              <a:grpSpLocks/>
            </p:cNvGrpSpPr>
            <p:nvPr/>
          </p:nvGrpSpPr>
          <p:grpSpPr bwMode="auto">
            <a:xfrm flipH="1">
              <a:off x="7082" y="5040"/>
              <a:ext cx="477" cy="2160"/>
              <a:chOff x="2339" y="5760"/>
              <a:chExt cx="835" cy="2160"/>
            </a:xfrm>
          </p:grpSpPr>
          <p:grpSp>
            <p:nvGrpSpPr>
              <p:cNvPr id="10" name="Group 26"/>
              <p:cNvGrpSpPr>
                <a:grpSpLocks/>
              </p:cNvGrpSpPr>
              <p:nvPr/>
            </p:nvGrpSpPr>
            <p:grpSpPr bwMode="auto">
              <a:xfrm>
                <a:off x="2339" y="5760"/>
                <a:ext cx="835" cy="2160"/>
                <a:chOff x="3278" y="6222"/>
                <a:chExt cx="2301" cy="1260"/>
              </a:xfrm>
            </p:grpSpPr>
            <p:sp>
              <p:nvSpPr>
                <p:cNvPr id="119835" name="Line 27"/>
                <p:cNvSpPr>
                  <a:spLocks noChangeShapeType="1"/>
                </p:cNvSpPr>
                <p:nvPr/>
              </p:nvSpPr>
              <p:spPr bwMode="auto">
                <a:xfrm>
                  <a:off x="3278" y="6222"/>
                  <a:ext cx="2301" cy="0"/>
                </a:xfrm>
                <a:prstGeom prst="line">
                  <a:avLst/>
                </a:prstGeom>
                <a:noFill/>
                <a:ln w="317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en-US" sz="2000"/>
                </a:p>
              </p:txBody>
            </p:sp>
            <p:sp>
              <p:nvSpPr>
                <p:cNvPr id="119836" name="Line 28"/>
                <p:cNvSpPr>
                  <a:spLocks noChangeShapeType="1"/>
                </p:cNvSpPr>
                <p:nvPr/>
              </p:nvSpPr>
              <p:spPr bwMode="auto">
                <a:xfrm>
                  <a:off x="3278" y="7482"/>
                  <a:ext cx="2301" cy="0"/>
                </a:xfrm>
                <a:prstGeom prst="line">
                  <a:avLst/>
                </a:prstGeom>
                <a:noFill/>
                <a:ln w="317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en-US" sz="2000"/>
                </a:p>
              </p:txBody>
            </p:sp>
          </p:grpSp>
          <p:sp>
            <p:nvSpPr>
              <p:cNvPr id="119837" name="Line 29"/>
              <p:cNvSpPr>
                <a:spLocks noChangeShapeType="1"/>
              </p:cNvSpPr>
              <p:nvPr/>
            </p:nvSpPr>
            <p:spPr bwMode="auto">
              <a:xfrm>
                <a:off x="2467" y="5760"/>
                <a:ext cx="0" cy="2160"/>
              </a:xfrm>
              <a:prstGeom prst="line">
                <a:avLst/>
              </a:prstGeom>
              <a:noFill/>
              <a:ln w="3175">
                <a:solidFill>
                  <a:srgbClr val="000000"/>
                </a:solidFill>
                <a:round/>
                <a:headEnd type="stealth" w="sm" len="lg"/>
                <a:tailEnd type="stealth" w="sm" len="lg"/>
              </a:ln>
              <a:effectLst/>
            </p:spPr>
            <p:txBody>
              <a:bodyPr vert="horz" wrap="square" lIns="91440" tIns="45720" rIns="91440" bIns="45720" numCol="1" anchor="t" anchorCtr="0" compatLnSpc="1">
                <a:prstTxWarp prst="textNoShape">
                  <a:avLst/>
                </a:prstTxWarp>
              </a:bodyPr>
              <a:lstStyle/>
              <a:p>
                <a:endParaRPr lang="en-US" sz="2000"/>
              </a:p>
            </p:txBody>
          </p:sp>
        </p:grpSp>
        <p:sp>
          <p:nvSpPr>
            <p:cNvPr id="119838" name="Text Box 30"/>
            <p:cNvSpPr txBox="1">
              <a:spLocks noChangeArrowheads="1"/>
            </p:cNvSpPr>
            <p:nvPr/>
          </p:nvSpPr>
          <p:spPr bwMode="auto">
            <a:xfrm>
              <a:off x="7199" y="6007"/>
              <a:ext cx="900" cy="36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ts val="1000"/>
                </a:spcAft>
                <a:buClrTx/>
                <a:buSzTx/>
                <a:buFontTx/>
                <a:buNone/>
                <a:tabLst/>
              </a:pPr>
              <a:r>
                <a:rPr kumimoji="0" lang="en-US" sz="1200" b="0" i="0" u="none" strike="noStrike" cap="none" normalizeH="0" baseline="0" smtClean="0">
                  <a:ln>
                    <a:noFill/>
                  </a:ln>
                  <a:solidFill>
                    <a:srgbClr val="FFFFFF"/>
                  </a:solidFill>
                  <a:effectLst/>
                  <a:latin typeface="Arial" pitchFamily="34" charset="0"/>
                  <a:ea typeface="Arial" pitchFamily="34" charset="0"/>
                  <a:cs typeface="Arial" pitchFamily="34" charset="0"/>
                </a:rPr>
                <a:t>.</a:t>
              </a:r>
              <a:r>
                <a:rPr kumimoji="0" lang="en-US" sz="1200" b="0" i="0" u="none" strike="noStrike" cap="none" normalizeH="0" baseline="0" smtClean="0">
                  <a:ln>
                    <a:noFill/>
                  </a:ln>
                  <a:solidFill>
                    <a:schemeClr val="tx1"/>
                  </a:solidFill>
                  <a:effectLst/>
                  <a:latin typeface="Calibri" pitchFamily="34" charset="0"/>
                  <a:ea typeface="Arial" pitchFamily="34" charset="0"/>
                  <a:cs typeface="Arial" pitchFamily="34" charset="0"/>
                </a:rPr>
                <a:t>ø 20</a:t>
              </a:r>
              <a:endParaRPr kumimoji="0" lang="en-US" sz="2000" b="0" i="0" u="none" strike="noStrike" cap="none" normalizeH="0" baseline="0" smtClean="0">
                <a:ln>
                  <a:noFill/>
                </a:ln>
                <a:solidFill>
                  <a:schemeClr val="tx1"/>
                </a:solidFill>
                <a:effectLst/>
                <a:latin typeface="Arial" pitchFamily="34" charset="0"/>
                <a:cs typeface="Arial" pitchFamily="34" charset="0"/>
              </a:endParaRPr>
            </a:p>
          </p:txBody>
        </p:sp>
        <p:sp>
          <p:nvSpPr>
            <p:cNvPr id="119839" name="Text Box 31"/>
            <p:cNvSpPr txBox="1">
              <a:spLocks noChangeArrowheads="1"/>
            </p:cNvSpPr>
            <p:nvPr/>
          </p:nvSpPr>
          <p:spPr bwMode="auto">
            <a:xfrm>
              <a:off x="4679" y="4500"/>
              <a:ext cx="900" cy="36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ts val="1000"/>
                </a:spcAft>
                <a:buClrTx/>
                <a:buSzTx/>
                <a:buFontTx/>
                <a:buNone/>
                <a:tabLst/>
              </a:pPr>
              <a:r>
                <a:rPr kumimoji="0" lang="en-US" sz="1200" b="0" i="0" u="none" strike="noStrike" cap="none" normalizeH="0" baseline="0" smtClean="0">
                  <a:ln>
                    <a:noFill/>
                  </a:ln>
                  <a:solidFill>
                    <a:schemeClr val="tx1"/>
                  </a:solidFill>
                  <a:effectLst/>
                  <a:latin typeface="Calibri" pitchFamily="34" charset="0"/>
                  <a:ea typeface="Arial" pitchFamily="34" charset="0"/>
                  <a:cs typeface="Arial" pitchFamily="34" charset="0"/>
                </a:rPr>
                <a:t> 30</a:t>
              </a:r>
              <a:endParaRPr kumimoji="0" lang="en-US" sz="2000" b="0" i="0" u="none" strike="noStrike" cap="none" normalizeH="0" baseline="0" smtClean="0">
                <a:ln>
                  <a:noFill/>
                </a:ln>
                <a:solidFill>
                  <a:schemeClr val="tx1"/>
                </a:solidFill>
                <a:effectLst/>
                <a:latin typeface="Arial" pitchFamily="34" charset="0"/>
                <a:cs typeface="Arial" pitchFamily="34" charset="0"/>
              </a:endParaRPr>
            </a:p>
          </p:txBody>
        </p:sp>
        <p:sp>
          <p:nvSpPr>
            <p:cNvPr id="119840" name="Text Box 32"/>
            <p:cNvSpPr txBox="1">
              <a:spLocks noChangeArrowheads="1"/>
            </p:cNvSpPr>
            <p:nvPr/>
          </p:nvSpPr>
          <p:spPr bwMode="auto">
            <a:xfrm>
              <a:off x="3959" y="7237"/>
              <a:ext cx="900" cy="36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ts val="1000"/>
                </a:spcAft>
                <a:buClrTx/>
                <a:buSzTx/>
                <a:buFontTx/>
                <a:buNone/>
                <a:tabLst/>
              </a:pPr>
              <a:r>
                <a:rPr kumimoji="0" lang="en-US" sz="1200" b="0" i="0" u="none" strike="noStrike" cap="none" normalizeH="0" baseline="0" dirty="0" smtClean="0">
                  <a:ln>
                    <a:noFill/>
                  </a:ln>
                  <a:solidFill>
                    <a:srgbClr val="FFFFFF"/>
                  </a:solidFill>
                  <a:effectLst/>
                  <a:latin typeface="Arial" pitchFamily="34" charset="0"/>
                  <a:ea typeface="Arial" pitchFamily="34" charset="0"/>
                  <a:cs typeface="Arial" pitchFamily="34" charset="0"/>
                </a:rPr>
                <a:t>.</a:t>
              </a:r>
              <a:r>
                <a:rPr kumimoji="0" lang="en-US" sz="1200" b="0" i="0" u="none" strike="noStrike" cap="none" normalizeH="0" baseline="0" dirty="0" smtClean="0">
                  <a:ln>
                    <a:noFill/>
                  </a:ln>
                  <a:solidFill>
                    <a:schemeClr val="tx1"/>
                  </a:solidFill>
                  <a:effectLst/>
                  <a:latin typeface="Calibri" pitchFamily="34" charset="0"/>
                  <a:ea typeface="Arial" pitchFamily="34" charset="0"/>
                  <a:cs typeface="Arial" pitchFamily="34" charset="0"/>
                </a:rPr>
                <a:t> 12</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119841" name="Line 33"/>
            <p:cNvSpPr>
              <a:spLocks noChangeShapeType="1"/>
            </p:cNvSpPr>
            <p:nvPr/>
          </p:nvSpPr>
          <p:spPr bwMode="auto">
            <a:xfrm>
              <a:off x="6659" y="6840"/>
              <a:ext cx="0" cy="720"/>
            </a:xfrm>
            <a:prstGeom prst="line">
              <a:avLst/>
            </a:prstGeom>
            <a:noFill/>
            <a:ln w="3175">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en-US" sz="2000"/>
            </a:p>
          </p:txBody>
        </p:sp>
        <p:sp>
          <p:nvSpPr>
            <p:cNvPr id="119842" name="Line 34"/>
            <p:cNvSpPr>
              <a:spLocks noChangeShapeType="1"/>
            </p:cNvSpPr>
            <p:nvPr/>
          </p:nvSpPr>
          <p:spPr bwMode="auto">
            <a:xfrm>
              <a:off x="5219" y="7497"/>
              <a:ext cx="1440" cy="0"/>
            </a:xfrm>
            <a:prstGeom prst="line">
              <a:avLst/>
            </a:prstGeom>
            <a:noFill/>
            <a:ln w="3175">
              <a:solidFill>
                <a:srgbClr val="000000"/>
              </a:solidFill>
              <a:round/>
              <a:headEnd type="stealth" w="sm" len="lg"/>
              <a:tailEnd type="stealth" w="sm" len="lg"/>
            </a:ln>
            <a:effectLst/>
          </p:spPr>
          <p:txBody>
            <a:bodyPr vert="horz" wrap="square" lIns="91440" tIns="45720" rIns="91440" bIns="45720" numCol="1" anchor="t" anchorCtr="0" compatLnSpc="1">
              <a:prstTxWarp prst="textNoShape">
                <a:avLst/>
              </a:prstTxWarp>
            </a:bodyPr>
            <a:lstStyle/>
            <a:p>
              <a:endParaRPr lang="en-US" sz="2000"/>
            </a:p>
          </p:txBody>
        </p:sp>
        <p:sp>
          <p:nvSpPr>
            <p:cNvPr id="119843" name="Text Box 35"/>
            <p:cNvSpPr txBox="1">
              <a:spLocks noChangeArrowheads="1"/>
            </p:cNvSpPr>
            <p:nvPr/>
          </p:nvSpPr>
          <p:spPr bwMode="auto">
            <a:xfrm>
              <a:off x="5579" y="7252"/>
              <a:ext cx="720" cy="36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ts val="1000"/>
                </a:spcAft>
                <a:buClrTx/>
                <a:buSzTx/>
                <a:buFontTx/>
                <a:buNone/>
                <a:tabLst/>
              </a:pPr>
              <a:r>
                <a:rPr kumimoji="0" lang="en-US" sz="1200" b="0" i="0" u="none" strike="noStrike" cap="none" normalizeH="0" baseline="0" smtClean="0">
                  <a:ln>
                    <a:noFill/>
                  </a:ln>
                  <a:solidFill>
                    <a:srgbClr val="FFFFFF"/>
                  </a:solidFill>
                  <a:effectLst/>
                  <a:latin typeface="Arial" pitchFamily="34" charset="0"/>
                  <a:ea typeface="Arial" pitchFamily="34" charset="0"/>
                  <a:cs typeface="Arial" pitchFamily="34" charset="0"/>
                </a:rPr>
                <a:t>.</a:t>
              </a:r>
              <a:r>
                <a:rPr kumimoji="0" lang="en-US" sz="1200" b="0" i="0" u="none" strike="noStrike" cap="none" normalizeH="0" baseline="0" smtClean="0">
                  <a:ln>
                    <a:noFill/>
                  </a:ln>
                  <a:solidFill>
                    <a:schemeClr val="tx1"/>
                  </a:solidFill>
                  <a:effectLst/>
                  <a:latin typeface="Calibri" pitchFamily="34" charset="0"/>
                  <a:ea typeface="Arial" pitchFamily="34" charset="0"/>
                  <a:cs typeface="Arial" pitchFamily="34" charset="0"/>
                </a:rPr>
                <a:t> 8</a:t>
              </a:r>
              <a:endParaRPr kumimoji="0" lang="en-US" sz="2000" b="0" i="0" u="none" strike="noStrike" cap="none" normalizeH="0" baseline="0" smtClean="0">
                <a:ln>
                  <a:noFill/>
                </a:ln>
                <a:solidFill>
                  <a:schemeClr val="tx1"/>
                </a:solidFill>
                <a:effectLst/>
                <a:latin typeface="Arial" pitchFamily="34" charset="0"/>
                <a:cs typeface="Arial" pitchFamily="34" charset="0"/>
              </a:endParaRPr>
            </a:p>
          </p:txBody>
        </p:sp>
        <p:sp>
          <p:nvSpPr>
            <p:cNvPr id="119844" name="Text Box 36"/>
            <p:cNvSpPr txBox="1">
              <a:spLocks noChangeArrowheads="1"/>
            </p:cNvSpPr>
            <p:nvPr/>
          </p:nvSpPr>
          <p:spPr bwMode="auto">
            <a:xfrm>
              <a:off x="2519" y="5940"/>
              <a:ext cx="900" cy="36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ts val="1000"/>
                </a:spcAft>
                <a:buClrTx/>
                <a:buSzTx/>
                <a:buFontTx/>
                <a:buNone/>
                <a:tabLst/>
              </a:pPr>
              <a:r>
                <a:rPr kumimoji="0" lang="en-US" sz="1200" b="0" i="0" u="none" strike="noStrike" cap="none" normalizeH="0" baseline="0" smtClean="0">
                  <a:ln>
                    <a:noFill/>
                  </a:ln>
                  <a:solidFill>
                    <a:srgbClr val="FFFFFF"/>
                  </a:solidFill>
                  <a:effectLst/>
                  <a:latin typeface="Arial" pitchFamily="34" charset="0"/>
                  <a:ea typeface="Arial" pitchFamily="34" charset="0"/>
                  <a:cs typeface="Arial" pitchFamily="34" charset="0"/>
                </a:rPr>
                <a:t>.</a:t>
              </a:r>
              <a:r>
                <a:rPr kumimoji="0" lang="en-US" sz="1200" b="0" i="0" u="none" strike="noStrike" cap="none" normalizeH="0" baseline="0" smtClean="0">
                  <a:ln>
                    <a:noFill/>
                  </a:ln>
                  <a:solidFill>
                    <a:schemeClr val="tx1"/>
                  </a:solidFill>
                  <a:effectLst/>
                  <a:latin typeface="Calibri" pitchFamily="34" charset="0"/>
                  <a:ea typeface="Arial" pitchFamily="34" charset="0"/>
                  <a:cs typeface="Arial" pitchFamily="34" charset="0"/>
                </a:rPr>
                <a:t>ø 10</a:t>
              </a:r>
              <a:endParaRPr kumimoji="0" lang="en-US" sz="2000" b="0" i="0" u="none" strike="noStrike" cap="none" normalizeH="0" baseline="0" smtClean="0">
                <a:ln>
                  <a:noFill/>
                </a:ln>
                <a:solidFill>
                  <a:schemeClr val="tx1"/>
                </a:solidFill>
                <a:effectLst/>
                <a:latin typeface="Arial" pitchFamily="34" charset="0"/>
                <a:cs typeface="Arial" pitchFamily="34" charset="0"/>
              </a:endParaRPr>
            </a:p>
          </p:txBody>
        </p:sp>
        <p:sp>
          <p:nvSpPr>
            <p:cNvPr id="119845" name="Text Box 37"/>
            <p:cNvSpPr txBox="1">
              <a:spLocks noChangeArrowheads="1"/>
            </p:cNvSpPr>
            <p:nvPr/>
          </p:nvSpPr>
          <p:spPr bwMode="auto">
            <a:xfrm>
              <a:off x="1799" y="5940"/>
              <a:ext cx="900" cy="36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ts val="1000"/>
                </a:spcAft>
                <a:buClrTx/>
                <a:buSzTx/>
                <a:buFontTx/>
                <a:buNone/>
                <a:tabLst/>
              </a:pPr>
              <a:r>
                <a:rPr kumimoji="0" lang="en-US" sz="1200" b="0" i="0" u="none" strike="noStrike" cap="none" normalizeH="0" baseline="0" smtClean="0">
                  <a:ln>
                    <a:noFill/>
                  </a:ln>
                  <a:solidFill>
                    <a:srgbClr val="FFFFFF"/>
                  </a:solidFill>
                  <a:effectLst/>
                  <a:latin typeface="Arial" pitchFamily="34" charset="0"/>
                  <a:ea typeface="Arial" pitchFamily="34" charset="0"/>
                  <a:cs typeface="Arial" pitchFamily="34" charset="0"/>
                </a:rPr>
                <a:t>.</a:t>
              </a:r>
              <a:r>
                <a:rPr kumimoji="0" lang="en-US" sz="1200" b="0" i="0" u="none" strike="noStrike" cap="none" normalizeH="0" baseline="0" smtClean="0">
                  <a:ln>
                    <a:noFill/>
                  </a:ln>
                  <a:solidFill>
                    <a:schemeClr val="tx1"/>
                  </a:solidFill>
                  <a:effectLst/>
                  <a:latin typeface="Calibri" pitchFamily="34" charset="0"/>
                  <a:ea typeface="Arial" pitchFamily="34" charset="0"/>
                  <a:cs typeface="Arial" pitchFamily="34" charset="0"/>
                </a:rPr>
                <a:t>ø 15</a:t>
              </a:r>
              <a:endParaRPr kumimoji="0" lang="en-US" sz="2000" b="0" i="0" u="none" strike="noStrike" cap="none" normalizeH="0" baseline="0" smtClean="0">
                <a:ln>
                  <a:noFill/>
                </a:ln>
                <a:solidFill>
                  <a:schemeClr val="tx1"/>
                </a:solidFill>
                <a:effectLst/>
                <a:latin typeface="Arial" pitchFamily="34" charset="0"/>
                <a:cs typeface="Arial" pitchFamily="34" charset="0"/>
              </a:endParaRPr>
            </a:p>
          </p:txBody>
        </p:sp>
        <p:sp>
          <p:nvSpPr>
            <p:cNvPr id="119846" name="Text Box 38"/>
            <p:cNvSpPr txBox="1">
              <a:spLocks noChangeArrowheads="1"/>
            </p:cNvSpPr>
            <p:nvPr/>
          </p:nvSpPr>
          <p:spPr bwMode="auto">
            <a:xfrm>
              <a:off x="8437" y="5362"/>
              <a:ext cx="2520" cy="72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ts val="1000"/>
                </a:spcAft>
                <a:buClrTx/>
                <a:buSzTx/>
                <a:buFontTx/>
                <a:buNone/>
                <a:tabLst/>
              </a:pPr>
              <a:r>
                <a:rPr kumimoji="0" lang="en-US" sz="1200" b="0" i="0" u="none" strike="noStrike" cap="none" normalizeH="0" baseline="0" dirty="0" smtClean="0">
                  <a:ln>
                    <a:noFill/>
                  </a:ln>
                  <a:solidFill>
                    <a:srgbClr val="000000"/>
                  </a:solidFill>
                  <a:effectLst/>
                  <a:latin typeface="Calibri" pitchFamily="34" charset="0"/>
                  <a:ea typeface="Arial" pitchFamily="34" charset="0"/>
                  <a:cs typeface="Arial" pitchFamily="34" charset="0"/>
                </a:rPr>
                <a:t>All dimensions in cm.</a:t>
              </a:r>
            </a:p>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ko-KR" sz="1400" b="1" i="0" u="none" strike="noStrike" cap="none" normalizeH="0" baseline="0" dirty="0" smtClean="0">
                  <a:ln>
                    <a:noFill/>
                  </a:ln>
                  <a:solidFill>
                    <a:srgbClr val="000000"/>
                  </a:solidFill>
                  <a:effectLst/>
                  <a:latin typeface="Times New Roman" pitchFamily="18" charset="0"/>
                  <a:ea typeface="Batang" charset="-127"/>
                  <a:cs typeface="Arial" pitchFamily="34" charset="0"/>
                </a:rPr>
                <a:t>Fig. 7.13</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grpSp>
      <p:sp>
        <p:nvSpPr>
          <p:cNvPr id="78" name="Rectangle 77"/>
          <p:cNvSpPr/>
          <p:nvPr/>
        </p:nvSpPr>
        <p:spPr>
          <a:xfrm>
            <a:off x="357158" y="3143248"/>
            <a:ext cx="7643866" cy="923330"/>
          </a:xfrm>
          <a:prstGeom prst="rect">
            <a:avLst/>
          </a:prstGeom>
        </p:spPr>
        <p:txBody>
          <a:bodyPr wrap="square">
            <a:spAutoFit/>
          </a:bodyPr>
          <a:lstStyle/>
          <a:p>
            <a:pPr marL="0" lvl="1"/>
            <a:r>
              <a:rPr lang="en-US" dirty="0" smtClean="0">
                <a:latin typeface="Times New Roman" pitchFamily="18" charset="0"/>
                <a:cs typeface="Times New Roman" pitchFamily="18" charset="0"/>
              </a:rPr>
              <a:t>b) Riser design rule given in section 7.10.1, will be used:</a:t>
            </a:r>
          </a:p>
          <a:p>
            <a:r>
              <a:rPr lang="en-US" dirty="0" smtClean="0">
                <a:latin typeface="Times New Roman" pitchFamily="18" charset="0"/>
                <a:cs typeface="Times New Roman" pitchFamily="18" charset="0"/>
              </a:rPr>
              <a:t>Riser modulus </a:t>
            </a:r>
            <a:r>
              <a:rPr lang="en-US" i="1" dirty="0" smtClean="0">
                <a:latin typeface="Times New Roman" pitchFamily="18" charset="0"/>
                <a:cs typeface="Times New Roman" pitchFamily="18" charset="0"/>
              </a:rPr>
              <a:t>M</a:t>
            </a:r>
            <a:r>
              <a:rPr lang="en-US" i="1" baseline="-25000" dirty="0" smtClean="0">
                <a:latin typeface="Times New Roman" pitchFamily="18" charset="0"/>
                <a:cs typeface="Times New Roman" pitchFamily="18" charset="0"/>
              </a:rPr>
              <a:t>r</a:t>
            </a:r>
            <a:r>
              <a:rPr lang="en-US" i="1" dirty="0" smtClean="0">
                <a:latin typeface="Times New Roman" pitchFamily="18" charset="0"/>
                <a:cs typeface="Times New Roman" pitchFamily="18" charset="0"/>
              </a:rPr>
              <a:t>=1.2 M</a:t>
            </a:r>
            <a:r>
              <a:rPr lang="en-US" i="1" baseline="-25000" dirty="0" smtClean="0">
                <a:latin typeface="Times New Roman" pitchFamily="18" charset="0"/>
                <a:cs typeface="Times New Roman" pitchFamily="18" charset="0"/>
              </a:rPr>
              <a:t>c</a:t>
            </a:r>
            <a:r>
              <a:rPr lang="en-US" i="1" dirty="0" smtClean="0">
                <a:latin typeface="Times New Roman" pitchFamily="18" charset="0"/>
                <a:cs typeface="Times New Roman" pitchFamily="18" charset="0"/>
              </a:rPr>
              <a:t>=1.2 (2)=2.4 </a:t>
            </a:r>
            <a:r>
              <a:rPr lang="en-US" dirty="0" smtClean="0">
                <a:latin typeface="Times New Roman" pitchFamily="18" charset="0"/>
                <a:cs typeface="Times New Roman" pitchFamily="18" charset="0"/>
              </a:rPr>
              <a:t>cm. &lt;</a:t>
            </a:r>
          </a:p>
          <a:p>
            <a:r>
              <a:rPr lang="en-US" dirty="0" smtClean="0">
                <a:latin typeface="Times New Roman" pitchFamily="18" charset="0"/>
                <a:cs typeface="Times New Roman" pitchFamily="18" charset="0"/>
              </a:rPr>
              <a:t>Then riser diameter </a:t>
            </a:r>
            <a:r>
              <a:rPr lang="en-US" i="1" dirty="0" smtClean="0">
                <a:latin typeface="Times New Roman" pitchFamily="18" charset="0"/>
                <a:cs typeface="Times New Roman" pitchFamily="18" charset="0"/>
              </a:rPr>
              <a:t>D</a:t>
            </a:r>
            <a:r>
              <a:rPr lang="en-US" i="1" baseline="-25000" dirty="0" smtClean="0">
                <a:latin typeface="Times New Roman" pitchFamily="18" charset="0"/>
                <a:cs typeface="Times New Roman" pitchFamily="18" charset="0"/>
              </a:rPr>
              <a:t>r</a:t>
            </a:r>
            <a:r>
              <a:rPr lang="en-US" i="1" dirty="0" smtClean="0">
                <a:latin typeface="Times New Roman" pitchFamily="18" charset="0"/>
                <a:cs typeface="Times New Roman" pitchFamily="18" charset="0"/>
              </a:rPr>
              <a:t>=H</a:t>
            </a:r>
            <a:r>
              <a:rPr lang="en-US" i="1" baseline="-25000" dirty="0" smtClean="0">
                <a:latin typeface="Times New Roman" pitchFamily="18" charset="0"/>
                <a:cs typeface="Times New Roman" pitchFamily="18" charset="0"/>
              </a:rPr>
              <a:t>r</a:t>
            </a:r>
            <a:r>
              <a:rPr lang="en-US" i="1" dirty="0" smtClean="0">
                <a:latin typeface="Times New Roman" pitchFamily="18" charset="0"/>
                <a:cs typeface="Times New Roman" pitchFamily="18" charset="0"/>
              </a:rPr>
              <a:t>=6 M</a:t>
            </a:r>
            <a:r>
              <a:rPr lang="en-US" i="1" baseline="-25000" dirty="0" smtClean="0">
                <a:latin typeface="Times New Roman" pitchFamily="18" charset="0"/>
                <a:cs typeface="Times New Roman" pitchFamily="18" charset="0"/>
              </a:rPr>
              <a:t>r</a:t>
            </a:r>
            <a:r>
              <a:rPr lang="en-US" i="1" dirty="0" smtClean="0">
                <a:latin typeface="Times New Roman" pitchFamily="18" charset="0"/>
                <a:cs typeface="Times New Roman" pitchFamily="18" charset="0"/>
              </a:rPr>
              <a:t>=6(2.4)=14.4 cm </a:t>
            </a:r>
            <a:r>
              <a:rPr lang="en-US" dirty="0" smtClean="0">
                <a:latin typeface="Times New Roman" pitchFamily="18" charset="0"/>
                <a:cs typeface="Times New Roman" pitchFamily="18" charset="0"/>
              </a:rPr>
              <a:t>&lt;&lt;</a:t>
            </a:r>
            <a:endParaRPr lang="en-US" dirty="0">
              <a:latin typeface="Times New Roman" pitchFamily="18" charset="0"/>
              <a:cs typeface="Times New Roman" pitchFamily="18" charset="0"/>
            </a:endParaRPr>
          </a:p>
        </p:txBody>
      </p:sp>
      <p:sp>
        <p:nvSpPr>
          <p:cNvPr id="121859" name="Rectangle 3"/>
          <p:cNvSpPr>
            <a:spLocks noChangeArrowheads="1"/>
          </p:cNvSpPr>
          <p:nvPr/>
        </p:nvSpPr>
        <p:spPr bwMode="auto">
          <a:xfrm>
            <a:off x="285721" y="4357694"/>
            <a:ext cx="7929618" cy="14773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1" algn="l" defTabSz="914400" rtl="0" eaLnBrk="1" fontAlgn="base" latinLnBrk="0" hangingPunct="1">
              <a:lnSpc>
                <a:spcPct val="100000"/>
              </a:lnSpc>
              <a:spcBef>
                <a:spcPct val="0"/>
              </a:spcBef>
              <a:spcAft>
                <a:spcPct val="0"/>
              </a:spcAft>
              <a:buClrTx/>
              <a:buSzTx/>
              <a:tabLst>
                <a:tab pos="2636838" algn="ctr"/>
                <a:tab pos="5273675" algn="r"/>
              </a:tabLst>
            </a:pPr>
            <a:r>
              <a:rPr kumimoji="0" lang="en-US" altLang="ko-KR" b="0" i="0" u="none" strike="noStrike" cap="none" normalizeH="0" baseline="0" dirty="0" smtClean="0">
                <a:ln>
                  <a:noFill/>
                </a:ln>
                <a:solidFill>
                  <a:schemeClr val="tx1"/>
                </a:solidFill>
                <a:effectLst/>
                <a:latin typeface="Times New Roman" pitchFamily="18" charset="0"/>
                <a:ea typeface="Batang" charset="-127"/>
                <a:cs typeface="Times New Roman" pitchFamily="18" charset="0"/>
              </a:rPr>
              <a:t>c) Fig. 7.14 shows  a neat sketch for the  sand molding of the  given casting. In Fig. 7.14, two molding techniques are shown; vertical and horizontal configuration. Vertical molding technique required two cores, one core used to obtain the external surfaces, while the other is for internal surfaces.</a:t>
            </a:r>
            <a:endParaRPr kumimoji="0" lang="en-US" altLang="ko-KR"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r"/>
                <a:tab pos="2636838" algn="ctr"/>
                <a:tab pos="5273675" algn="r"/>
              </a:tabLst>
            </a:pPr>
            <a:endParaRPr kumimoji="0" lang="en-US" altLang="ko-KR"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53</a:t>
            </a:fld>
            <a:endParaRPr lang="en-US"/>
          </a:p>
        </p:txBody>
      </p:sp>
      <p:sp>
        <p:nvSpPr>
          <p:cNvPr id="98305" name="Rectangle 1"/>
          <p:cNvSpPr>
            <a:spLocks noChangeArrowheads="1"/>
          </p:cNvSpPr>
          <p:nvPr/>
        </p:nvSpPr>
        <p:spPr bwMode="auto">
          <a:xfrm>
            <a:off x="214282" y="142852"/>
            <a:ext cx="5252079"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lgn="justLow" fontAlgn="base">
              <a:spcBef>
                <a:spcPct val="0"/>
              </a:spcBef>
              <a:spcAft>
                <a:spcPct val="0"/>
              </a:spcAft>
              <a:tabLst>
                <a:tab pos="-1143000" algn="r"/>
                <a:tab pos="2636838" algn="ctr"/>
                <a:tab pos="5273675" algn="r"/>
              </a:tabLst>
            </a:pPr>
            <a:r>
              <a:rPr lang="en-US" altLang="ko-KR" sz="2000" spc="-100" dirty="0" smtClean="0">
                <a:solidFill>
                  <a:schemeClr val="tx1">
                    <a:tint val="75000"/>
                  </a:schemeClr>
                </a:solidFill>
                <a:latin typeface="+mj-lt"/>
                <a:ea typeface="+mj-ea"/>
                <a:cs typeface="+mj-cs"/>
              </a:rPr>
              <a:t>7.10 Simplified riser design based on solidification time  </a:t>
            </a:r>
          </a:p>
        </p:txBody>
      </p:sp>
      <p:sp>
        <p:nvSpPr>
          <p:cNvPr id="1024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403"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2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27" name="Rectangle 7"/>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29"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0"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2"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3" name="Rectangle 1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5"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6" name="Rectangle 1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75"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76" name="Rectangle 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0"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1" name="Rectangle 23"/>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3" name="Rectangle 2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4" name="Rectangle 26"/>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6" name="Rectangle 2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7" name="Rectangle 29"/>
          <p:cNvSpPr>
            <a:spLocks noChangeArrowheads="1"/>
          </p:cNvSpPr>
          <p:nvPr/>
        </p:nvSpPr>
        <p:spPr bwMode="auto">
          <a:xfrm>
            <a:off x="0" y="419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24"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25"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2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28"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30"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31" name="Rectangle 15"/>
          <p:cNvSpPr>
            <a:spLocks noChangeArrowheads="1"/>
          </p:cNvSpPr>
          <p:nvPr/>
        </p:nvSpPr>
        <p:spPr bwMode="auto">
          <a:xfrm>
            <a:off x="0" y="419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691" name="Rectangle 2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endParaRPr kumimoji="0" lang="en-US" altLang="ko-KR" sz="1800" b="0" i="0" u="none" strike="noStrike" cap="none" normalizeH="0" baseline="0" smtClean="0">
              <a:ln>
                <a:noFill/>
              </a:ln>
              <a:solidFill>
                <a:schemeClr val="tx1"/>
              </a:solidFill>
              <a:effectLst/>
              <a:latin typeface="Arial" pitchFamily="34" charset="0"/>
              <a:cs typeface="Arial" pitchFamily="34" charset="0"/>
            </a:endParaRPr>
          </a:p>
        </p:txBody>
      </p:sp>
      <p:sp>
        <p:nvSpPr>
          <p:cNvPr id="113708" name="Rectangle 44"/>
          <p:cNvSpPr>
            <a:spLocks noChangeArrowheads="1"/>
          </p:cNvSpPr>
          <p:nvPr/>
        </p:nvSpPr>
        <p:spPr bwMode="auto">
          <a:xfrm>
            <a:off x="214282" y="500042"/>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3710" name="Rectangle 4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1" name="Rectangle 4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3" name="Rectangle 4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4" name="Rectangle 50"/>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6" name="Rectangle 5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7" name="Rectangle 53"/>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3" name="Rectangle 3"/>
          <p:cNvSpPr>
            <a:spLocks noChangeArrowheads="1"/>
          </p:cNvSpPr>
          <p:nvPr/>
        </p:nvSpPr>
        <p:spPr bwMode="auto">
          <a:xfrm>
            <a:off x="214282" y="642918"/>
            <a:ext cx="2905475"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R="0" algn="justLow" fontAlgn="base">
              <a:lnSpc>
                <a:spcPct val="100000"/>
              </a:lnSpc>
              <a:spcBef>
                <a:spcPct val="0"/>
              </a:spcBef>
              <a:spcAft>
                <a:spcPct val="0"/>
              </a:spcAft>
              <a:buClrTx/>
              <a:buSzTx/>
              <a:tabLst>
                <a:tab pos="-1143000" algn="r"/>
                <a:tab pos="2636838" algn="ctr"/>
                <a:tab pos="5273675" algn="r"/>
              </a:tabLst>
            </a:pPr>
            <a:r>
              <a:rPr lang="en-US" altLang="ko-KR" sz="2000" spc="-100" dirty="0" smtClean="0">
                <a:solidFill>
                  <a:schemeClr val="tx1">
                    <a:tint val="75000"/>
                  </a:schemeClr>
                </a:solidFill>
                <a:latin typeface="+mj-lt"/>
                <a:ea typeface="+mj-ea"/>
                <a:cs typeface="+mj-cs"/>
              </a:rPr>
              <a:t>7.10.1 Riser design procedure</a:t>
            </a:r>
          </a:p>
        </p:txBody>
      </p:sp>
      <p:sp>
        <p:nvSpPr>
          <p:cNvPr id="117798" name="Rectangle 3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807" name="Rectangle 4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808" name="Rectangle 48"/>
          <p:cNvSpPr>
            <a:spLocks noChangeArrowheads="1"/>
          </p:cNvSpPr>
          <p:nvPr/>
        </p:nvSpPr>
        <p:spPr bwMode="auto">
          <a:xfrm>
            <a:off x="0" y="609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9812" name="Rectangle 4"/>
          <p:cNvSpPr>
            <a:spLocks noChangeArrowheads="1"/>
          </p:cNvSpPr>
          <p:nvPr/>
        </p:nvSpPr>
        <p:spPr bwMode="auto">
          <a:xfrm>
            <a:off x="142844" y="1071546"/>
            <a:ext cx="1500198" cy="81560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r>
              <a:rPr kumimoji="0" lang="en-US" altLang="ko-KR" b="1" i="1" u="sng" strike="noStrike" cap="none" normalizeH="0" baseline="0" dirty="0" smtClean="0">
                <a:ln>
                  <a:noFill/>
                </a:ln>
                <a:solidFill>
                  <a:schemeClr val="tx1"/>
                </a:solidFill>
                <a:effectLst/>
                <a:latin typeface="Times New Roman" pitchFamily="18" charset="0"/>
                <a:ea typeface="Batang" charset="-127"/>
                <a:cs typeface="Times New Roman" pitchFamily="18" charset="0"/>
              </a:rPr>
              <a:t>Example 7.7</a:t>
            </a:r>
          </a:p>
          <a:p>
            <a:pPr marL="0" marR="0" lvl="0" indent="0" algn="l"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endParaRPr kumimoji="0" lang="en-US" altLang="ko-KR"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r"/>
                <a:tab pos="2636838" algn="ctr"/>
                <a:tab pos="5273675" algn="r"/>
              </a:tabLst>
            </a:pPr>
            <a:r>
              <a:rPr kumimoji="0" lang="en-US" altLang="ko-KR" b="0" i="0" u="none" strike="noStrike" cap="none" normalizeH="0" baseline="0" dirty="0" smtClean="0">
                <a:ln>
                  <a:noFill/>
                </a:ln>
                <a:solidFill>
                  <a:schemeClr val="tx1"/>
                </a:solidFill>
                <a:effectLst/>
                <a:latin typeface="Times New Roman" pitchFamily="18" charset="0"/>
                <a:ea typeface="Batang" charset="-127"/>
                <a:cs typeface="Times New Roman" pitchFamily="18" charset="0"/>
              </a:rPr>
              <a:t> </a:t>
            </a:r>
            <a:endParaRPr kumimoji="0" lang="en-US" altLang="ko-KR" sz="2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23906" name="Picture 2"/>
          <p:cNvPicPr>
            <a:picLocks noChangeAspect="1" noChangeArrowheads="1"/>
          </p:cNvPicPr>
          <p:nvPr/>
        </p:nvPicPr>
        <p:blipFill>
          <a:blip r:embed="rId3"/>
          <a:srcRect l="17578" t="16846" r="16211" b="8447"/>
          <a:stretch>
            <a:fillRect/>
          </a:stretch>
        </p:blipFill>
        <p:spPr bwMode="auto">
          <a:xfrm>
            <a:off x="571472" y="1714488"/>
            <a:ext cx="4857784" cy="4384902"/>
          </a:xfrm>
          <a:prstGeom prst="rect">
            <a:avLst/>
          </a:prstGeom>
          <a:noFill/>
          <a:ln w="9525">
            <a:noFill/>
            <a:miter lim="800000"/>
            <a:headEnd/>
            <a:tailEnd/>
          </a:ln>
          <a:effectLst/>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54</a:t>
            </a:fld>
            <a:endParaRPr lang="en-US"/>
          </a:p>
        </p:txBody>
      </p:sp>
      <p:sp>
        <p:nvSpPr>
          <p:cNvPr id="98305" name="Rectangle 1"/>
          <p:cNvSpPr>
            <a:spLocks noChangeArrowheads="1"/>
          </p:cNvSpPr>
          <p:nvPr/>
        </p:nvSpPr>
        <p:spPr bwMode="auto">
          <a:xfrm>
            <a:off x="214282" y="142852"/>
            <a:ext cx="5252079"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lgn="justLow" fontAlgn="base">
              <a:spcBef>
                <a:spcPct val="0"/>
              </a:spcBef>
              <a:spcAft>
                <a:spcPct val="0"/>
              </a:spcAft>
              <a:tabLst>
                <a:tab pos="-1143000" algn="r"/>
                <a:tab pos="2636838" algn="ctr"/>
                <a:tab pos="5273675" algn="r"/>
              </a:tabLst>
            </a:pPr>
            <a:r>
              <a:rPr lang="en-US" altLang="ko-KR" sz="2000" spc="-100" dirty="0" smtClean="0">
                <a:solidFill>
                  <a:schemeClr val="tx1">
                    <a:tint val="75000"/>
                  </a:schemeClr>
                </a:solidFill>
                <a:latin typeface="+mj-lt"/>
                <a:ea typeface="+mj-ea"/>
                <a:cs typeface="+mj-cs"/>
              </a:rPr>
              <a:t>7.10 Simplified riser design based on solidification time  </a:t>
            </a:r>
          </a:p>
        </p:txBody>
      </p:sp>
      <p:sp>
        <p:nvSpPr>
          <p:cNvPr id="1024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403"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2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27" name="Rectangle 7"/>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29"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0"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2"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3" name="Rectangle 1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5"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6" name="Rectangle 1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75"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76" name="Rectangle 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0"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1" name="Rectangle 23"/>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3" name="Rectangle 2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4" name="Rectangle 26"/>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6" name="Rectangle 2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7" name="Rectangle 29"/>
          <p:cNvSpPr>
            <a:spLocks noChangeArrowheads="1"/>
          </p:cNvSpPr>
          <p:nvPr/>
        </p:nvSpPr>
        <p:spPr bwMode="auto">
          <a:xfrm>
            <a:off x="0" y="419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24"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25"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2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28"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30"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31" name="Rectangle 15"/>
          <p:cNvSpPr>
            <a:spLocks noChangeArrowheads="1"/>
          </p:cNvSpPr>
          <p:nvPr/>
        </p:nvSpPr>
        <p:spPr bwMode="auto">
          <a:xfrm>
            <a:off x="0" y="419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691" name="Rectangle 2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endParaRPr kumimoji="0" lang="en-US" altLang="ko-KR" sz="1800" b="0" i="0" u="none" strike="noStrike" cap="none" normalizeH="0" baseline="0" smtClean="0">
              <a:ln>
                <a:noFill/>
              </a:ln>
              <a:solidFill>
                <a:schemeClr val="tx1"/>
              </a:solidFill>
              <a:effectLst/>
              <a:latin typeface="Arial" pitchFamily="34" charset="0"/>
              <a:cs typeface="Arial" pitchFamily="34" charset="0"/>
            </a:endParaRPr>
          </a:p>
        </p:txBody>
      </p:sp>
      <p:sp>
        <p:nvSpPr>
          <p:cNvPr id="113708" name="Rectangle 44"/>
          <p:cNvSpPr>
            <a:spLocks noChangeArrowheads="1"/>
          </p:cNvSpPr>
          <p:nvPr/>
        </p:nvSpPr>
        <p:spPr bwMode="auto">
          <a:xfrm>
            <a:off x="214282" y="500042"/>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3710" name="Rectangle 4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1" name="Rectangle 4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3" name="Rectangle 4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4" name="Rectangle 50"/>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6" name="Rectangle 5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7" name="Rectangle 53"/>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3" name="Rectangle 3"/>
          <p:cNvSpPr>
            <a:spLocks noChangeArrowheads="1"/>
          </p:cNvSpPr>
          <p:nvPr/>
        </p:nvSpPr>
        <p:spPr bwMode="auto">
          <a:xfrm>
            <a:off x="214282" y="642918"/>
            <a:ext cx="2905475"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R="0" algn="justLow" fontAlgn="base">
              <a:lnSpc>
                <a:spcPct val="100000"/>
              </a:lnSpc>
              <a:spcBef>
                <a:spcPct val="0"/>
              </a:spcBef>
              <a:spcAft>
                <a:spcPct val="0"/>
              </a:spcAft>
              <a:buClrTx/>
              <a:buSzTx/>
              <a:tabLst>
                <a:tab pos="-1143000" algn="r"/>
                <a:tab pos="2636838" algn="ctr"/>
                <a:tab pos="5273675" algn="r"/>
              </a:tabLst>
            </a:pPr>
            <a:r>
              <a:rPr lang="en-US" altLang="ko-KR" sz="2000" spc="-100" dirty="0" smtClean="0">
                <a:solidFill>
                  <a:schemeClr val="tx1">
                    <a:tint val="75000"/>
                  </a:schemeClr>
                </a:solidFill>
                <a:latin typeface="+mj-lt"/>
                <a:ea typeface="+mj-ea"/>
                <a:cs typeface="+mj-cs"/>
              </a:rPr>
              <a:t>7.10.1 Riser design procedure</a:t>
            </a:r>
          </a:p>
        </p:txBody>
      </p:sp>
      <p:sp>
        <p:nvSpPr>
          <p:cNvPr id="117798" name="Rectangle 3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807" name="Rectangle 4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808" name="Rectangle 48"/>
          <p:cNvSpPr>
            <a:spLocks noChangeArrowheads="1"/>
          </p:cNvSpPr>
          <p:nvPr/>
        </p:nvSpPr>
        <p:spPr bwMode="auto">
          <a:xfrm>
            <a:off x="0" y="609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9812" name="Rectangle 4"/>
          <p:cNvSpPr>
            <a:spLocks noChangeArrowheads="1"/>
          </p:cNvSpPr>
          <p:nvPr/>
        </p:nvSpPr>
        <p:spPr bwMode="auto">
          <a:xfrm>
            <a:off x="142844" y="1071546"/>
            <a:ext cx="1500198" cy="81560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r>
              <a:rPr kumimoji="0" lang="en-US" altLang="ko-KR" b="1" i="1" u="sng" strike="noStrike" cap="none" normalizeH="0" baseline="0" dirty="0" smtClean="0">
                <a:ln>
                  <a:noFill/>
                </a:ln>
                <a:solidFill>
                  <a:schemeClr val="tx1"/>
                </a:solidFill>
                <a:effectLst/>
                <a:latin typeface="Times New Roman" pitchFamily="18" charset="0"/>
                <a:ea typeface="Batang" charset="-127"/>
                <a:cs typeface="Times New Roman" pitchFamily="18" charset="0"/>
              </a:rPr>
              <a:t>Example 7.7</a:t>
            </a:r>
          </a:p>
          <a:p>
            <a:pPr marL="0" marR="0" lvl="0" indent="0" algn="l"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endParaRPr kumimoji="0" lang="en-US" altLang="ko-KR"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r"/>
                <a:tab pos="2636838" algn="ctr"/>
                <a:tab pos="5273675" algn="r"/>
              </a:tabLst>
            </a:pPr>
            <a:r>
              <a:rPr kumimoji="0" lang="en-US" altLang="ko-KR" b="0" i="0" u="none" strike="noStrike" cap="none" normalizeH="0" baseline="0" dirty="0" smtClean="0">
                <a:ln>
                  <a:noFill/>
                </a:ln>
                <a:solidFill>
                  <a:schemeClr val="tx1"/>
                </a:solidFill>
                <a:effectLst/>
                <a:latin typeface="Times New Roman" pitchFamily="18" charset="0"/>
                <a:ea typeface="Batang" charset="-127"/>
                <a:cs typeface="Times New Roman" pitchFamily="18" charset="0"/>
              </a:rPr>
              <a:t> </a:t>
            </a:r>
            <a:endParaRPr kumimoji="0" lang="en-US" altLang="ko-KR" sz="2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24930" name="Picture 2"/>
          <p:cNvPicPr>
            <a:picLocks noChangeAspect="1" noChangeArrowheads="1"/>
          </p:cNvPicPr>
          <p:nvPr/>
        </p:nvPicPr>
        <p:blipFill>
          <a:blip r:embed="rId3"/>
          <a:srcRect l="18164" t="19043" r="16211" b="18701"/>
          <a:stretch>
            <a:fillRect/>
          </a:stretch>
        </p:blipFill>
        <p:spPr bwMode="auto">
          <a:xfrm>
            <a:off x="714348" y="1643050"/>
            <a:ext cx="5357850" cy="4066225"/>
          </a:xfrm>
          <a:prstGeom prst="rect">
            <a:avLst/>
          </a:prstGeom>
          <a:noFill/>
          <a:ln w="9525">
            <a:noFill/>
            <a:miter lim="800000"/>
            <a:headEnd/>
            <a:tailEnd/>
          </a:ln>
          <a:effectLst/>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55</a:t>
            </a:fld>
            <a:endParaRPr lang="en-US"/>
          </a:p>
        </p:txBody>
      </p:sp>
      <p:sp>
        <p:nvSpPr>
          <p:cNvPr id="1024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403"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2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27" name="Rectangle 7"/>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29"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0"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2"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3" name="Rectangle 1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5"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6" name="Rectangle 1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75"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76" name="Rectangle 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0"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1" name="Rectangle 23"/>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3" name="Rectangle 2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4" name="Rectangle 26"/>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6" name="Rectangle 2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7" name="Rectangle 29"/>
          <p:cNvSpPr>
            <a:spLocks noChangeArrowheads="1"/>
          </p:cNvSpPr>
          <p:nvPr/>
        </p:nvSpPr>
        <p:spPr bwMode="auto">
          <a:xfrm>
            <a:off x="0" y="419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24"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25"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2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28"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30"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31" name="Rectangle 15"/>
          <p:cNvSpPr>
            <a:spLocks noChangeArrowheads="1"/>
          </p:cNvSpPr>
          <p:nvPr/>
        </p:nvSpPr>
        <p:spPr bwMode="auto">
          <a:xfrm>
            <a:off x="0" y="419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691" name="Rectangle 2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endParaRPr kumimoji="0" lang="en-US" altLang="ko-KR" sz="1800" b="0" i="0" u="none" strike="noStrike" cap="none" normalizeH="0" baseline="0" smtClean="0">
              <a:ln>
                <a:noFill/>
              </a:ln>
              <a:solidFill>
                <a:schemeClr val="tx1"/>
              </a:solidFill>
              <a:effectLst/>
              <a:latin typeface="Arial" pitchFamily="34" charset="0"/>
              <a:cs typeface="Arial" pitchFamily="34" charset="0"/>
            </a:endParaRPr>
          </a:p>
        </p:txBody>
      </p:sp>
      <p:sp>
        <p:nvSpPr>
          <p:cNvPr id="113708" name="Rectangle 44"/>
          <p:cNvSpPr>
            <a:spLocks noChangeArrowheads="1"/>
          </p:cNvSpPr>
          <p:nvPr/>
        </p:nvSpPr>
        <p:spPr bwMode="auto">
          <a:xfrm>
            <a:off x="214282" y="500042"/>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3710" name="Rectangle 4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1" name="Rectangle 4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3" name="Rectangle 4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4" name="Rectangle 50"/>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6" name="Rectangle 5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7" name="Rectangle 53"/>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98" name="Rectangle 3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808" name="Rectangle 48"/>
          <p:cNvSpPr>
            <a:spLocks noChangeArrowheads="1"/>
          </p:cNvSpPr>
          <p:nvPr/>
        </p:nvSpPr>
        <p:spPr bwMode="auto">
          <a:xfrm>
            <a:off x="0" y="609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25954" name="Picture 2"/>
          <p:cNvPicPr>
            <a:picLocks noChangeAspect="1" noChangeArrowheads="1"/>
          </p:cNvPicPr>
          <p:nvPr/>
        </p:nvPicPr>
        <p:blipFill>
          <a:blip r:embed="rId3"/>
          <a:srcRect l="1758" t="19529" r="1562" b="16504"/>
          <a:stretch>
            <a:fillRect/>
          </a:stretch>
        </p:blipFill>
        <p:spPr bwMode="auto">
          <a:xfrm>
            <a:off x="285719" y="142852"/>
            <a:ext cx="7962871" cy="4214842"/>
          </a:xfrm>
          <a:prstGeom prst="rect">
            <a:avLst/>
          </a:prstGeom>
          <a:noFill/>
          <a:ln w="9525">
            <a:noFill/>
            <a:miter lim="800000"/>
            <a:headEnd/>
            <a:tailEnd/>
          </a:ln>
          <a:effectLst/>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56</a:t>
            </a:fld>
            <a:endParaRPr lang="en-US"/>
          </a:p>
        </p:txBody>
      </p:sp>
      <p:sp>
        <p:nvSpPr>
          <p:cNvPr id="1024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403"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2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27" name="Rectangle 7"/>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29"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0"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2"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3" name="Rectangle 1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5"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6" name="Rectangle 1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75"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76" name="Rectangle 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0"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1" name="Rectangle 23"/>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3" name="Rectangle 2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4" name="Rectangle 26"/>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6" name="Rectangle 2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7" name="Rectangle 29"/>
          <p:cNvSpPr>
            <a:spLocks noChangeArrowheads="1"/>
          </p:cNvSpPr>
          <p:nvPr/>
        </p:nvSpPr>
        <p:spPr bwMode="auto">
          <a:xfrm>
            <a:off x="0" y="419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24"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25"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2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28"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30"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31" name="Rectangle 15"/>
          <p:cNvSpPr>
            <a:spLocks noChangeArrowheads="1"/>
          </p:cNvSpPr>
          <p:nvPr/>
        </p:nvSpPr>
        <p:spPr bwMode="auto">
          <a:xfrm>
            <a:off x="0" y="419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691" name="Rectangle 2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endParaRPr kumimoji="0" lang="en-US" altLang="ko-KR" sz="1800" b="0" i="0" u="none" strike="noStrike" cap="none" normalizeH="0" baseline="0" smtClean="0">
              <a:ln>
                <a:noFill/>
              </a:ln>
              <a:solidFill>
                <a:schemeClr val="tx1"/>
              </a:solidFill>
              <a:effectLst/>
              <a:latin typeface="Arial" pitchFamily="34" charset="0"/>
              <a:cs typeface="Arial" pitchFamily="34" charset="0"/>
            </a:endParaRPr>
          </a:p>
        </p:txBody>
      </p:sp>
      <p:sp>
        <p:nvSpPr>
          <p:cNvPr id="113708" name="Rectangle 44"/>
          <p:cNvSpPr>
            <a:spLocks noChangeArrowheads="1"/>
          </p:cNvSpPr>
          <p:nvPr/>
        </p:nvSpPr>
        <p:spPr bwMode="auto">
          <a:xfrm>
            <a:off x="214282" y="500042"/>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3710" name="Rectangle 4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1" name="Rectangle 4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3" name="Rectangle 4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4" name="Rectangle 50"/>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6" name="Rectangle 5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7" name="Rectangle 53"/>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98" name="Rectangle 3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808" name="Rectangle 48"/>
          <p:cNvSpPr>
            <a:spLocks noChangeArrowheads="1"/>
          </p:cNvSpPr>
          <p:nvPr/>
        </p:nvSpPr>
        <p:spPr bwMode="auto">
          <a:xfrm>
            <a:off x="0" y="609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26978" name="Picture 2"/>
          <p:cNvPicPr>
            <a:picLocks noChangeAspect="1" noChangeArrowheads="1"/>
          </p:cNvPicPr>
          <p:nvPr/>
        </p:nvPicPr>
        <p:blipFill>
          <a:blip r:embed="rId3"/>
          <a:srcRect l="2344" t="38086" r="3906" b="27490"/>
          <a:stretch>
            <a:fillRect/>
          </a:stretch>
        </p:blipFill>
        <p:spPr bwMode="auto">
          <a:xfrm>
            <a:off x="118556" y="357166"/>
            <a:ext cx="8311096" cy="2441384"/>
          </a:xfrm>
          <a:prstGeom prst="rect">
            <a:avLst/>
          </a:prstGeom>
          <a:noFill/>
          <a:ln w="9525">
            <a:noFill/>
            <a:miter lim="800000"/>
            <a:headEnd/>
            <a:tailEnd/>
          </a:ln>
          <a:effectLst/>
        </p:spPr>
      </p:pic>
      <p:pic>
        <p:nvPicPr>
          <p:cNvPr id="127019" name="Picture 43"/>
          <p:cNvPicPr>
            <a:picLocks noChangeAspect="1" noChangeArrowheads="1"/>
          </p:cNvPicPr>
          <p:nvPr/>
        </p:nvPicPr>
        <p:blipFill>
          <a:blip r:embed="rId4"/>
          <a:srcRect l="12500" t="20703" r="19531" b="19238"/>
          <a:stretch>
            <a:fillRect/>
          </a:stretch>
        </p:blipFill>
        <p:spPr bwMode="auto">
          <a:xfrm>
            <a:off x="1000100" y="2285992"/>
            <a:ext cx="5760320" cy="4071966"/>
          </a:xfrm>
          <a:prstGeom prst="rect">
            <a:avLst/>
          </a:prstGeom>
          <a:noFill/>
          <a:ln w="9525">
            <a:noFill/>
            <a:miter lim="800000"/>
            <a:headEnd/>
            <a:tailEnd/>
          </a:ln>
          <a:effectLst/>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57</a:t>
            </a:fld>
            <a:endParaRPr lang="en-US"/>
          </a:p>
        </p:txBody>
      </p:sp>
      <p:sp>
        <p:nvSpPr>
          <p:cNvPr id="1024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403"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2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27" name="Rectangle 7"/>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29"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0"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2"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3" name="Rectangle 1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5"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6" name="Rectangle 1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75"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76" name="Rectangle 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0"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1" name="Rectangle 23"/>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3" name="Rectangle 2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4" name="Rectangle 26"/>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6" name="Rectangle 2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7" name="Rectangle 29"/>
          <p:cNvSpPr>
            <a:spLocks noChangeArrowheads="1"/>
          </p:cNvSpPr>
          <p:nvPr/>
        </p:nvSpPr>
        <p:spPr bwMode="auto">
          <a:xfrm>
            <a:off x="0" y="419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24"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25"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2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28"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30"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31" name="Rectangle 15"/>
          <p:cNvSpPr>
            <a:spLocks noChangeArrowheads="1"/>
          </p:cNvSpPr>
          <p:nvPr/>
        </p:nvSpPr>
        <p:spPr bwMode="auto">
          <a:xfrm>
            <a:off x="0" y="419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691" name="Rectangle 2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endParaRPr kumimoji="0" lang="en-US" altLang="ko-KR" sz="1800" b="0" i="0" u="none" strike="noStrike" cap="none" normalizeH="0" baseline="0" smtClean="0">
              <a:ln>
                <a:noFill/>
              </a:ln>
              <a:solidFill>
                <a:schemeClr val="tx1"/>
              </a:solidFill>
              <a:effectLst/>
              <a:latin typeface="Arial" pitchFamily="34" charset="0"/>
              <a:cs typeface="Arial" pitchFamily="34" charset="0"/>
            </a:endParaRPr>
          </a:p>
        </p:txBody>
      </p:sp>
      <p:sp>
        <p:nvSpPr>
          <p:cNvPr id="113708" name="Rectangle 44"/>
          <p:cNvSpPr>
            <a:spLocks noChangeArrowheads="1"/>
          </p:cNvSpPr>
          <p:nvPr/>
        </p:nvSpPr>
        <p:spPr bwMode="auto">
          <a:xfrm>
            <a:off x="214282" y="500042"/>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3710" name="Rectangle 4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1" name="Rectangle 4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3" name="Rectangle 4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4" name="Rectangle 50"/>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6" name="Rectangle 5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7" name="Rectangle 53"/>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98" name="Rectangle 3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808" name="Rectangle 48"/>
          <p:cNvSpPr>
            <a:spLocks noChangeArrowheads="1"/>
          </p:cNvSpPr>
          <p:nvPr/>
        </p:nvSpPr>
        <p:spPr bwMode="auto">
          <a:xfrm>
            <a:off x="0" y="609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28003" name="Picture 3"/>
          <p:cNvPicPr>
            <a:picLocks noChangeAspect="1" noChangeArrowheads="1"/>
          </p:cNvPicPr>
          <p:nvPr/>
        </p:nvPicPr>
        <p:blipFill>
          <a:blip r:embed="rId3"/>
          <a:srcRect l="1953" t="30224" r="5468" b="42676"/>
          <a:stretch>
            <a:fillRect/>
          </a:stretch>
        </p:blipFill>
        <p:spPr bwMode="auto">
          <a:xfrm>
            <a:off x="285720" y="642918"/>
            <a:ext cx="8001056" cy="1873665"/>
          </a:xfrm>
          <a:prstGeom prst="rect">
            <a:avLst/>
          </a:prstGeom>
          <a:noFill/>
          <a:ln w="9525">
            <a:noFill/>
            <a:miter lim="800000"/>
            <a:headEnd/>
            <a:tailEnd/>
          </a:ln>
          <a:effectLst/>
        </p:spPr>
      </p:pic>
      <p:pic>
        <p:nvPicPr>
          <p:cNvPr id="128004" name="Picture 4"/>
          <p:cNvPicPr>
            <a:picLocks noChangeAspect="1" noChangeArrowheads="1"/>
          </p:cNvPicPr>
          <p:nvPr/>
        </p:nvPicPr>
        <p:blipFill>
          <a:blip r:embed="rId4"/>
          <a:srcRect l="8984" t="30957" r="14844" b="19970"/>
          <a:stretch>
            <a:fillRect/>
          </a:stretch>
        </p:blipFill>
        <p:spPr bwMode="auto">
          <a:xfrm>
            <a:off x="731408" y="2928934"/>
            <a:ext cx="6626674" cy="3415286"/>
          </a:xfrm>
          <a:prstGeom prst="rect">
            <a:avLst/>
          </a:prstGeom>
          <a:noFill/>
          <a:ln w="9525">
            <a:noFill/>
            <a:miter lim="800000"/>
            <a:headEnd/>
            <a:tailEnd/>
          </a:ln>
          <a:effectLst/>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58</a:t>
            </a:fld>
            <a:endParaRPr lang="en-US"/>
          </a:p>
        </p:txBody>
      </p:sp>
      <p:sp>
        <p:nvSpPr>
          <p:cNvPr id="1024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403"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2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27" name="Rectangle 7"/>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29"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0"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2"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3" name="Rectangle 1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5"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6" name="Rectangle 1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75"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76" name="Rectangle 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0"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1" name="Rectangle 23"/>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3" name="Rectangle 2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4" name="Rectangle 26"/>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6" name="Rectangle 2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7" name="Rectangle 29"/>
          <p:cNvSpPr>
            <a:spLocks noChangeArrowheads="1"/>
          </p:cNvSpPr>
          <p:nvPr/>
        </p:nvSpPr>
        <p:spPr bwMode="auto">
          <a:xfrm>
            <a:off x="0" y="419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24"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25"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2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28"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30"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31" name="Rectangle 15"/>
          <p:cNvSpPr>
            <a:spLocks noChangeArrowheads="1"/>
          </p:cNvSpPr>
          <p:nvPr/>
        </p:nvSpPr>
        <p:spPr bwMode="auto">
          <a:xfrm>
            <a:off x="0" y="419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691" name="Rectangle 2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endParaRPr kumimoji="0" lang="en-US" altLang="ko-KR" sz="1800" b="0" i="0" u="none" strike="noStrike" cap="none" normalizeH="0" baseline="0" smtClean="0">
              <a:ln>
                <a:noFill/>
              </a:ln>
              <a:solidFill>
                <a:schemeClr val="tx1"/>
              </a:solidFill>
              <a:effectLst/>
              <a:latin typeface="Arial" pitchFamily="34" charset="0"/>
              <a:cs typeface="Arial" pitchFamily="34" charset="0"/>
            </a:endParaRPr>
          </a:p>
        </p:txBody>
      </p:sp>
      <p:sp>
        <p:nvSpPr>
          <p:cNvPr id="113708" name="Rectangle 44"/>
          <p:cNvSpPr>
            <a:spLocks noChangeArrowheads="1"/>
          </p:cNvSpPr>
          <p:nvPr/>
        </p:nvSpPr>
        <p:spPr bwMode="auto">
          <a:xfrm>
            <a:off x="214282" y="500042"/>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3710" name="Rectangle 4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1" name="Rectangle 4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3" name="Rectangle 4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4" name="Rectangle 50"/>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6" name="Rectangle 5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7" name="Rectangle 53"/>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98" name="Rectangle 3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808" name="Rectangle 48"/>
          <p:cNvSpPr>
            <a:spLocks noChangeArrowheads="1"/>
          </p:cNvSpPr>
          <p:nvPr/>
        </p:nvSpPr>
        <p:spPr bwMode="auto">
          <a:xfrm>
            <a:off x="0" y="609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29026" name="Picture 2"/>
          <p:cNvPicPr>
            <a:picLocks noChangeAspect="1" noChangeArrowheads="1"/>
          </p:cNvPicPr>
          <p:nvPr/>
        </p:nvPicPr>
        <p:blipFill>
          <a:blip r:embed="rId3"/>
          <a:srcRect l="2344" t="18310" r="9765" b="9912"/>
          <a:stretch>
            <a:fillRect/>
          </a:stretch>
        </p:blipFill>
        <p:spPr bwMode="auto">
          <a:xfrm>
            <a:off x="214282" y="214290"/>
            <a:ext cx="8200790" cy="5357850"/>
          </a:xfrm>
          <a:prstGeom prst="rect">
            <a:avLst/>
          </a:prstGeom>
          <a:noFill/>
          <a:ln w="9525">
            <a:noFill/>
            <a:miter lim="800000"/>
            <a:headEnd/>
            <a:tailEnd/>
          </a:ln>
          <a:effectLst/>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59</a:t>
            </a:fld>
            <a:endParaRPr lang="en-US"/>
          </a:p>
        </p:txBody>
      </p:sp>
      <p:sp>
        <p:nvSpPr>
          <p:cNvPr id="1024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403" name="Rectangle 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2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27" name="Rectangle 7"/>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29"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0" name="Rectangle 10"/>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2"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3" name="Rectangle 13"/>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5"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7536" name="Rectangle 16"/>
          <p:cNvSpPr>
            <a:spLocks noChangeArrowheads="1"/>
          </p:cNvSpPr>
          <p:nvPr/>
        </p:nvSpPr>
        <p:spPr bwMode="auto">
          <a:xfrm>
            <a:off x="0" y="238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75"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76" name="Rectangle 8"/>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0"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1" name="Rectangle 23"/>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3" name="Rectangle 2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4" name="Rectangle 26"/>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6" name="Rectangle 2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9597" name="Rectangle 29"/>
          <p:cNvSpPr>
            <a:spLocks noChangeArrowheads="1"/>
          </p:cNvSpPr>
          <p:nvPr/>
        </p:nvSpPr>
        <p:spPr bwMode="auto">
          <a:xfrm>
            <a:off x="0" y="419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24"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25" name="Rectangle 9"/>
          <p:cNvSpPr>
            <a:spLocks noChangeArrowheads="1"/>
          </p:cNvSpPr>
          <p:nvPr/>
        </p:nvSpPr>
        <p:spPr bwMode="auto">
          <a:xfrm>
            <a:off x="0" y="228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2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28" name="Rectangle 12"/>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30"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1631" name="Rectangle 15"/>
          <p:cNvSpPr>
            <a:spLocks noChangeArrowheads="1"/>
          </p:cNvSpPr>
          <p:nvPr/>
        </p:nvSpPr>
        <p:spPr bwMode="auto">
          <a:xfrm>
            <a:off x="0" y="419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691" name="Rectangle 2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endParaRPr kumimoji="0" lang="en-US" altLang="ko-KR" sz="1800" b="0" i="0" u="none" strike="noStrike" cap="none" normalizeH="0" baseline="0" smtClean="0">
              <a:ln>
                <a:noFill/>
              </a:ln>
              <a:solidFill>
                <a:schemeClr val="tx1"/>
              </a:solidFill>
              <a:effectLst/>
              <a:latin typeface="Arial" pitchFamily="34" charset="0"/>
              <a:cs typeface="Arial" pitchFamily="34" charset="0"/>
            </a:endParaRPr>
          </a:p>
        </p:txBody>
      </p:sp>
      <p:sp>
        <p:nvSpPr>
          <p:cNvPr id="113708" name="Rectangle 44"/>
          <p:cNvSpPr>
            <a:spLocks noChangeArrowheads="1"/>
          </p:cNvSpPr>
          <p:nvPr/>
        </p:nvSpPr>
        <p:spPr bwMode="auto">
          <a:xfrm>
            <a:off x="214282" y="500042"/>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57200" algn="r"/>
                <a:tab pos="2636838" algn="ctr"/>
                <a:tab pos="5273675" algn="r"/>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3710" name="Rectangle 4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1" name="Rectangle 47"/>
          <p:cNvSpPr>
            <a:spLocks noChangeArrowheads="1"/>
          </p:cNvSpPr>
          <p:nvPr/>
        </p:nvSpPr>
        <p:spPr bwMode="auto">
          <a:xfrm>
            <a:off x="0" y="39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3" name="Rectangle 4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4" name="Rectangle 50"/>
          <p:cNvSpPr>
            <a:spLocks noChangeArrowheads="1"/>
          </p:cNvSpPr>
          <p:nvPr/>
        </p:nvSpPr>
        <p:spPr bwMode="auto">
          <a:xfrm>
            <a:off x="0" y="428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6" name="Rectangle 5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3717" name="Rectangle 53"/>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98" name="Rectangle 3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808" name="Rectangle 48"/>
          <p:cNvSpPr>
            <a:spLocks noChangeArrowheads="1"/>
          </p:cNvSpPr>
          <p:nvPr/>
        </p:nvSpPr>
        <p:spPr bwMode="auto">
          <a:xfrm>
            <a:off x="0" y="609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 name="Curved Down Ribbon 40"/>
          <p:cNvSpPr/>
          <p:nvPr/>
        </p:nvSpPr>
        <p:spPr>
          <a:xfrm>
            <a:off x="714348" y="2500306"/>
            <a:ext cx="6858048" cy="2000264"/>
          </a:xfrm>
          <a:prstGeom prst="ellipseRibb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t>End Chapter 7</a:t>
            </a:r>
            <a:endParaRPr lang="en-US" sz="3200" dirty="0"/>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6</a:t>
            </a:fld>
            <a:endParaRPr lang="en-US"/>
          </a:p>
        </p:txBody>
      </p:sp>
      <p:sp>
        <p:nvSpPr>
          <p:cNvPr id="6" name="Rectangle 2"/>
          <p:cNvSpPr txBox="1">
            <a:spLocks noChangeArrowheads="1"/>
          </p:cNvSpPr>
          <p:nvPr/>
        </p:nvSpPr>
        <p:spPr>
          <a:xfrm>
            <a:off x="142844" y="785794"/>
            <a:ext cx="3071834" cy="571504"/>
          </a:xfrm>
          <a:prstGeom prst="rect">
            <a:avLst/>
          </a:prstGeom>
        </p:spPr>
        <p:txBody>
          <a:bodyPr vert="horz" lIns="91440" tIns="45720" rIns="91440" bIns="45720" rtlCol="0" anchor="b">
            <a:no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lang="en-US" sz="2000" spc="-100" dirty="0" smtClean="0">
                <a:solidFill>
                  <a:schemeClr val="tx1">
                    <a:tint val="75000"/>
                  </a:schemeClr>
                </a:solidFill>
                <a:latin typeface="+mj-lt"/>
                <a:ea typeface="+mj-ea"/>
                <a:cs typeface="+mj-cs"/>
              </a:rPr>
              <a:t>7.1 Introduction</a:t>
            </a:r>
          </a:p>
          <a:p>
            <a:pPr>
              <a:spcBef>
                <a:spcPct val="0"/>
              </a:spcBef>
              <a:defRPr/>
            </a:pPr>
            <a:r>
              <a:rPr lang="en-US" sz="2000" spc="-100" dirty="0" smtClean="0">
                <a:solidFill>
                  <a:schemeClr val="tx1">
                    <a:tint val="75000"/>
                  </a:schemeClr>
                </a:solidFill>
                <a:latin typeface="+mj-lt"/>
                <a:ea typeface="+mj-ea"/>
                <a:cs typeface="+mj-cs"/>
              </a:rPr>
              <a:t>7.2 Classification of major casting processes</a:t>
            </a:r>
          </a:p>
          <a:p>
            <a:pPr>
              <a:spcBef>
                <a:spcPct val="0"/>
              </a:spcBef>
              <a:defRPr/>
            </a:pPr>
            <a:endParaRPr lang="en-US" sz="2000" spc="-100" dirty="0" smtClean="0">
              <a:solidFill>
                <a:schemeClr val="tx1">
                  <a:tint val="75000"/>
                </a:schemeClr>
              </a:solidFill>
              <a:latin typeface="+mj-lt"/>
              <a:ea typeface="+mj-ea"/>
              <a:cs typeface="+mj-cs"/>
            </a:endParaRPr>
          </a:p>
        </p:txBody>
      </p:sp>
      <p:sp>
        <p:nvSpPr>
          <p:cNvPr id="18" name="Rectangle 17"/>
          <p:cNvSpPr/>
          <p:nvPr/>
        </p:nvSpPr>
        <p:spPr>
          <a:xfrm>
            <a:off x="142844" y="2143116"/>
            <a:ext cx="8215370" cy="4247317"/>
          </a:xfrm>
          <a:prstGeom prst="rect">
            <a:avLst/>
          </a:prstGeom>
          <a:solidFill>
            <a:schemeClr val="tx2">
              <a:lumMod val="20000"/>
              <a:lumOff val="80000"/>
            </a:schemeClr>
          </a:solidFill>
        </p:spPr>
        <p:txBody>
          <a:bodyPr wrap="square">
            <a:spAutoFit/>
          </a:bodyPr>
          <a:lstStyle/>
          <a:p>
            <a:pPr marL="0" lvl="1">
              <a:buFont typeface="Wingdings" pitchFamily="2" charset="2"/>
              <a:buChar char="Ø"/>
            </a:pPr>
            <a:r>
              <a:rPr lang="en-US" b="1" i="1" dirty="0" smtClean="0">
                <a:solidFill>
                  <a:srgbClr val="FF0000"/>
                </a:solidFill>
              </a:rPr>
              <a:t>Component specification</a:t>
            </a:r>
            <a:r>
              <a:rPr lang="en-US" i="1" dirty="0" smtClean="0">
                <a:solidFill>
                  <a:srgbClr val="FF0000"/>
                </a:solidFill>
              </a:rPr>
              <a:t>:</a:t>
            </a:r>
            <a:r>
              <a:rPr lang="en-US" dirty="0" smtClean="0">
                <a:solidFill>
                  <a:srgbClr val="FF0000"/>
                </a:solidFill>
              </a:rPr>
              <a:t> </a:t>
            </a:r>
            <a:r>
              <a:rPr lang="en-US" dirty="0" smtClean="0"/>
              <a:t>cover component geometry drawing, material, tolerances, final properties (e.g. surface finish), number of components produced.</a:t>
            </a:r>
          </a:p>
          <a:p>
            <a:pPr marL="0" lvl="1">
              <a:buFont typeface="Wingdings" pitchFamily="2" charset="2"/>
              <a:buChar char="Ø"/>
            </a:pPr>
            <a:endParaRPr lang="en-US" dirty="0" smtClean="0"/>
          </a:p>
          <a:p>
            <a:pPr marL="0" lvl="1">
              <a:buFont typeface="Wingdings" pitchFamily="2" charset="2"/>
              <a:buChar char="Ø"/>
            </a:pPr>
            <a:r>
              <a:rPr lang="en-US" b="1" i="1" dirty="0" smtClean="0">
                <a:solidFill>
                  <a:srgbClr val="FF0000"/>
                </a:solidFill>
              </a:rPr>
              <a:t>Raw material</a:t>
            </a:r>
            <a:r>
              <a:rPr lang="en-US" i="1" dirty="0" smtClean="0">
                <a:solidFill>
                  <a:srgbClr val="FF0000"/>
                </a:solidFill>
              </a:rPr>
              <a:t>: </a:t>
            </a:r>
            <a:r>
              <a:rPr lang="en-US" dirty="0" smtClean="0"/>
              <a:t>usually selected by the costumers.</a:t>
            </a:r>
          </a:p>
          <a:p>
            <a:pPr marL="0" lvl="1">
              <a:buFont typeface="Wingdings" pitchFamily="2" charset="2"/>
              <a:buChar char="Ø"/>
            </a:pPr>
            <a:endParaRPr lang="en-US" dirty="0" smtClean="0"/>
          </a:p>
          <a:p>
            <a:pPr marL="0" lvl="1">
              <a:buFont typeface="Wingdings" pitchFamily="2" charset="2"/>
              <a:buChar char="Ø"/>
            </a:pPr>
            <a:r>
              <a:rPr lang="en-US" b="1" i="1" dirty="0" smtClean="0">
                <a:solidFill>
                  <a:srgbClr val="FF0000"/>
                </a:solidFill>
              </a:rPr>
              <a:t>Melting</a:t>
            </a:r>
            <a:r>
              <a:rPr lang="en-US" i="1" dirty="0" smtClean="0">
                <a:solidFill>
                  <a:srgbClr val="FF0000"/>
                </a:solidFill>
              </a:rPr>
              <a:t>: </a:t>
            </a:r>
            <a:r>
              <a:rPr lang="en-US" dirty="0" smtClean="0"/>
              <a:t>usually carried out through industrial melting furnaces. Controlling the chemical composition is carried during melting process, where elements are added and removed as necessary, to correct the composition before pouring process.</a:t>
            </a:r>
          </a:p>
          <a:p>
            <a:pPr marL="0" lvl="1">
              <a:buFont typeface="Wingdings" pitchFamily="2" charset="2"/>
              <a:buChar char="Ø"/>
            </a:pPr>
            <a:endParaRPr lang="en-US" dirty="0" smtClean="0"/>
          </a:p>
          <a:p>
            <a:pPr>
              <a:buFont typeface="Wingdings" pitchFamily="2" charset="2"/>
              <a:buChar char="Ø"/>
            </a:pPr>
            <a:r>
              <a:rPr lang="en-US" b="1" i="1" dirty="0" smtClean="0">
                <a:solidFill>
                  <a:srgbClr val="FF0000"/>
                </a:solidFill>
              </a:rPr>
              <a:t>Mold production</a:t>
            </a:r>
            <a:r>
              <a:rPr lang="en-US" i="1" dirty="0" smtClean="0">
                <a:solidFill>
                  <a:srgbClr val="FF0000"/>
                </a:solidFill>
              </a:rPr>
              <a:t>: </a:t>
            </a:r>
            <a:r>
              <a:rPr lang="en-US" dirty="0" smtClean="0"/>
              <a:t>mold production usually carried out through traditional and non-traditional machining processes, when metallic mold is used. Both in metallic and non-metallic molds, riser and runner designs have to be considered in mold production.. The mold production is usually subjected to many corrections even after initial mold production. This can be done after initial casting batch through poring and solidification stages. </a:t>
            </a:r>
            <a:endParaRPr lang="en-US" dirty="0"/>
          </a:p>
        </p:txBody>
      </p:sp>
      <p:pic>
        <p:nvPicPr>
          <p:cNvPr id="4098" name="Picture 2"/>
          <p:cNvPicPr>
            <a:picLocks noChangeAspect="1" noChangeArrowheads="1"/>
          </p:cNvPicPr>
          <p:nvPr/>
        </p:nvPicPr>
        <p:blipFill>
          <a:blip r:embed="rId3"/>
          <a:srcRect l="29589" t="35156" r="13280" b="45800"/>
          <a:stretch>
            <a:fillRect/>
          </a:stretch>
        </p:blipFill>
        <p:spPr bwMode="auto">
          <a:xfrm>
            <a:off x="2786050" y="428604"/>
            <a:ext cx="5572164" cy="1485910"/>
          </a:xfrm>
          <a:prstGeom prst="rect">
            <a:avLst/>
          </a:prstGeom>
          <a:noFill/>
          <a:ln w="9525">
            <a:noFill/>
            <a:miter lim="800000"/>
            <a:headEnd/>
            <a:tailEnd/>
          </a:ln>
          <a:effectLst/>
        </p:spPr>
      </p:pic>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7</a:t>
            </a:fld>
            <a:endParaRPr lang="en-US"/>
          </a:p>
        </p:txBody>
      </p:sp>
      <p:sp>
        <p:nvSpPr>
          <p:cNvPr id="6" name="Rectangle 2"/>
          <p:cNvSpPr txBox="1">
            <a:spLocks noChangeArrowheads="1"/>
          </p:cNvSpPr>
          <p:nvPr/>
        </p:nvSpPr>
        <p:spPr>
          <a:xfrm>
            <a:off x="142844" y="1428736"/>
            <a:ext cx="4214842" cy="571504"/>
          </a:xfrm>
          <a:prstGeom prst="rect">
            <a:avLst/>
          </a:prstGeom>
        </p:spPr>
        <p:txBody>
          <a:bodyPr vert="horz" lIns="91440" tIns="45720" rIns="91440" bIns="45720" rtlCol="0" anchor="b">
            <a:no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lang="en-US" sz="2000" spc="-100" dirty="0" smtClean="0">
                <a:solidFill>
                  <a:schemeClr val="tx1">
                    <a:tint val="75000"/>
                  </a:schemeClr>
                </a:solidFill>
                <a:latin typeface="+mj-lt"/>
                <a:ea typeface="+mj-ea"/>
                <a:cs typeface="+mj-cs"/>
              </a:rPr>
              <a:t>7.1 Introduction</a:t>
            </a:r>
          </a:p>
          <a:p>
            <a:pPr>
              <a:spcBef>
                <a:spcPct val="0"/>
              </a:spcBef>
              <a:defRPr/>
            </a:pPr>
            <a:r>
              <a:rPr lang="en-US" sz="2000" spc="-100" dirty="0" smtClean="0">
                <a:solidFill>
                  <a:schemeClr val="tx1">
                    <a:tint val="75000"/>
                  </a:schemeClr>
                </a:solidFill>
                <a:latin typeface="+mj-lt"/>
                <a:ea typeface="+mj-ea"/>
                <a:cs typeface="+mj-cs"/>
              </a:rPr>
              <a:t>7.2 Classification of major casting processes</a:t>
            </a:r>
          </a:p>
          <a:p>
            <a:pPr lvl="0">
              <a:spcBef>
                <a:spcPct val="0"/>
              </a:spcBef>
              <a:defRPr/>
            </a:pPr>
            <a:r>
              <a:rPr lang="en-US" sz="2000" spc="-100" dirty="0" smtClean="0">
                <a:solidFill>
                  <a:srgbClr val="FF0000"/>
                </a:solidFill>
                <a:latin typeface="+mj-lt"/>
                <a:ea typeface="+mj-ea"/>
                <a:cs typeface="+mj-cs"/>
              </a:rPr>
              <a:t>7.3Melting and control of composition</a:t>
            </a:r>
          </a:p>
          <a:p>
            <a:pPr>
              <a:spcBef>
                <a:spcPct val="0"/>
              </a:spcBef>
              <a:defRPr/>
            </a:pPr>
            <a:endParaRPr lang="en-US" sz="2000" spc="-100" dirty="0" smtClean="0">
              <a:solidFill>
                <a:schemeClr val="tx1">
                  <a:tint val="75000"/>
                </a:schemeClr>
              </a:solidFill>
              <a:latin typeface="+mj-lt"/>
              <a:ea typeface="+mj-ea"/>
              <a:cs typeface="+mj-cs"/>
            </a:endParaRPr>
          </a:p>
          <a:p>
            <a:pPr>
              <a:spcBef>
                <a:spcPct val="0"/>
              </a:spcBef>
              <a:defRPr/>
            </a:pPr>
            <a:endParaRPr lang="en-US" sz="2000" spc="-100" dirty="0" smtClean="0">
              <a:solidFill>
                <a:schemeClr val="tx1">
                  <a:tint val="75000"/>
                </a:schemeClr>
              </a:solidFill>
              <a:latin typeface="+mj-lt"/>
              <a:ea typeface="+mj-ea"/>
              <a:cs typeface="+mj-cs"/>
            </a:endParaRPr>
          </a:p>
        </p:txBody>
      </p:sp>
      <p:pic>
        <p:nvPicPr>
          <p:cNvPr id="4098" name="Picture 2"/>
          <p:cNvPicPr>
            <a:picLocks noChangeAspect="1" noChangeArrowheads="1"/>
          </p:cNvPicPr>
          <p:nvPr/>
        </p:nvPicPr>
        <p:blipFill>
          <a:blip r:embed="rId3"/>
          <a:srcRect l="29589" t="35156" r="15477" b="37376"/>
          <a:stretch>
            <a:fillRect/>
          </a:stretch>
        </p:blipFill>
        <p:spPr bwMode="auto">
          <a:xfrm>
            <a:off x="2786050" y="71414"/>
            <a:ext cx="5357850" cy="2143140"/>
          </a:xfrm>
          <a:prstGeom prst="rect">
            <a:avLst/>
          </a:prstGeom>
          <a:noFill/>
          <a:ln w="9525">
            <a:noFill/>
            <a:miter lim="800000"/>
            <a:headEnd/>
            <a:tailEnd/>
          </a:ln>
          <a:effectLst/>
        </p:spPr>
      </p:pic>
      <p:sp>
        <p:nvSpPr>
          <p:cNvPr id="10" name="Oval 9"/>
          <p:cNvSpPr/>
          <p:nvPr/>
        </p:nvSpPr>
        <p:spPr>
          <a:xfrm>
            <a:off x="6143636" y="1664316"/>
            <a:ext cx="2000264" cy="428628"/>
          </a:xfrm>
          <a:prstGeom prst="ellipse">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32" y="2328524"/>
            <a:ext cx="8429684" cy="4524315"/>
          </a:xfrm>
          <a:prstGeom prst="rect">
            <a:avLst/>
          </a:prstGeom>
          <a:solidFill>
            <a:schemeClr val="tx2">
              <a:lumMod val="20000"/>
              <a:lumOff val="80000"/>
            </a:schemeClr>
          </a:solidFill>
        </p:spPr>
        <p:txBody>
          <a:bodyPr wrap="square">
            <a:spAutoFit/>
          </a:bodyPr>
          <a:lstStyle/>
          <a:p>
            <a:pPr marL="0" lvl="1">
              <a:buFont typeface="Wingdings" pitchFamily="2" charset="2"/>
              <a:buChar char="Ø"/>
            </a:pPr>
            <a:r>
              <a:rPr lang="en-US" dirty="0" smtClean="0"/>
              <a:t>For efficient casting process, chemical composition of metal must be controlled before the pouring process. This can be achieved by adding or/and removing elements and minimizing the dissolved gases that may result in defect casing.</a:t>
            </a:r>
          </a:p>
          <a:p>
            <a:pPr marL="0" lvl="1">
              <a:buFont typeface="Wingdings" pitchFamily="2" charset="2"/>
              <a:buChar char="Ø"/>
            </a:pPr>
            <a:endParaRPr lang="en-US" dirty="0" smtClean="0"/>
          </a:p>
          <a:p>
            <a:pPr marL="0" lvl="1">
              <a:buFont typeface="Wingdings" pitchFamily="2" charset="2"/>
              <a:buChar char="Ø"/>
            </a:pPr>
            <a:r>
              <a:rPr lang="en-US" dirty="0" smtClean="0"/>
              <a:t>Melting temperature must be controlled. Pouring at lower temperatures will freeze metal before filling mold cavity which result in defect casings. Pouring at higher temperature will result in reaction between mold walls and molten metal, which also results in mold damage and generation of gases that results in defect castings.</a:t>
            </a:r>
          </a:p>
          <a:p>
            <a:pPr marL="0" lvl="1">
              <a:buFont typeface="Wingdings" pitchFamily="2" charset="2"/>
              <a:buChar char="Ø"/>
            </a:pPr>
            <a:endParaRPr lang="en-US" dirty="0" smtClean="0"/>
          </a:p>
          <a:p>
            <a:pPr marL="0" lvl="1">
              <a:buFont typeface="Wingdings" pitchFamily="2" charset="2"/>
              <a:buChar char="Ø"/>
            </a:pPr>
            <a:r>
              <a:rPr lang="en-US" dirty="0" smtClean="0"/>
              <a:t>Furnaces must prevent metal contamination, this can be achieved by lining the furnace with the proper refractory materials. This will protect molten metal from oxidation and gas generation which also results in defect casings. Two furnace lining are common; acidic (e.g. quartz) and base (e.g. limestone).</a:t>
            </a:r>
          </a:p>
          <a:p>
            <a:pPr marL="0" lvl="1">
              <a:buFont typeface="Wingdings" pitchFamily="2" charset="2"/>
              <a:buChar char="Ø"/>
            </a:pPr>
            <a:endParaRPr lang="en-US" dirty="0" smtClean="0"/>
          </a:p>
          <a:p>
            <a:pPr>
              <a:buFont typeface="Wingdings" pitchFamily="2" charset="2"/>
              <a:buChar char="Ø"/>
            </a:pPr>
            <a:r>
              <a:rPr lang="en-US" dirty="0" smtClean="0"/>
              <a:t>Using slug lining on the top of molten metal of pouring crucible will protect the molten metal from: atmosphere (O</a:t>
            </a:r>
            <a:r>
              <a:rPr lang="en-US" baseline="-25000" dirty="0" smtClean="0"/>
              <a:t>2</a:t>
            </a:r>
            <a:r>
              <a:rPr lang="en-US" dirty="0" smtClean="0"/>
              <a:t>, N</a:t>
            </a:r>
            <a:r>
              <a:rPr lang="en-US" baseline="-25000" dirty="0" smtClean="0"/>
              <a:t>2</a:t>
            </a:r>
            <a:r>
              <a:rPr lang="en-US" dirty="0" smtClean="0"/>
              <a:t>,) and combustion product (Co</a:t>
            </a:r>
            <a:r>
              <a:rPr lang="en-US" baseline="-25000" dirty="0" smtClean="0"/>
              <a:t>2</a:t>
            </a:r>
            <a:r>
              <a:rPr lang="en-US" dirty="0" smtClean="0"/>
              <a:t>, Co, H</a:t>
            </a:r>
            <a:r>
              <a:rPr lang="en-US" baseline="-25000" dirty="0" smtClean="0"/>
              <a:t>2</a:t>
            </a:r>
            <a:r>
              <a:rPr lang="en-US" dirty="0" smtClean="0"/>
              <a:t>O.).</a:t>
            </a:r>
            <a:endParaRPr lang="en-US" dirty="0"/>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8</a:t>
            </a:fld>
            <a:endParaRPr lang="en-US"/>
          </a:p>
        </p:txBody>
      </p:sp>
      <p:sp>
        <p:nvSpPr>
          <p:cNvPr id="6" name="Rectangle 2"/>
          <p:cNvSpPr txBox="1">
            <a:spLocks noChangeArrowheads="1"/>
          </p:cNvSpPr>
          <p:nvPr/>
        </p:nvSpPr>
        <p:spPr>
          <a:xfrm>
            <a:off x="142844" y="1000108"/>
            <a:ext cx="7500990" cy="571504"/>
          </a:xfrm>
          <a:prstGeom prst="rect">
            <a:avLst/>
          </a:prstGeom>
        </p:spPr>
        <p:txBody>
          <a:bodyPr vert="horz" lIns="91440" tIns="45720" rIns="91440" bIns="45720" rtlCol="0" anchor="b">
            <a:no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lang="en-US" sz="2000" spc="-100" dirty="0" smtClean="0">
                <a:solidFill>
                  <a:schemeClr val="tx1">
                    <a:tint val="75000"/>
                  </a:schemeClr>
                </a:solidFill>
                <a:latin typeface="+mj-lt"/>
                <a:ea typeface="+mj-ea"/>
                <a:cs typeface="+mj-cs"/>
              </a:rPr>
              <a:t>7.1 Introduction</a:t>
            </a:r>
          </a:p>
          <a:p>
            <a:pPr>
              <a:spcBef>
                <a:spcPct val="0"/>
              </a:spcBef>
              <a:defRPr/>
            </a:pPr>
            <a:r>
              <a:rPr lang="en-US" sz="2000" spc="-100" dirty="0" smtClean="0">
                <a:solidFill>
                  <a:schemeClr val="tx1">
                    <a:tint val="75000"/>
                  </a:schemeClr>
                </a:solidFill>
                <a:latin typeface="+mj-lt"/>
                <a:ea typeface="+mj-ea"/>
                <a:cs typeface="+mj-cs"/>
              </a:rPr>
              <a:t>7.2 Classification of major casting processes</a:t>
            </a:r>
          </a:p>
          <a:p>
            <a:pPr lvl="0">
              <a:spcBef>
                <a:spcPct val="0"/>
              </a:spcBef>
              <a:defRPr/>
            </a:pPr>
            <a:r>
              <a:rPr lang="en-US" sz="2000" spc="-100" dirty="0" smtClean="0">
                <a:solidFill>
                  <a:schemeClr val="tx1">
                    <a:tint val="75000"/>
                  </a:schemeClr>
                </a:solidFill>
                <a:latin typeface="+mj-lt"/>
                <a:ea typeface="+mj-ea"/>
                <a:cs typeface="+mj-cs"/>
              </a:rPr>
              <a:t>7.3Melting and control of composition</a:t>
            </a:r>
          </a:p>
          <a:p>
            <a:pPr>
              <a:spcBef>
                <a:spcPct val="0"/>
              </a:spcBef>
              <a:defRPr/>
            </a:pPr>
            <a:r>
              <a:rPr lang="en-US" sz="2000" spc="-100" dirty="0" smtClean="0">
                <a:solidFill>
                  <a:schemeClr val="tx1">
                    <a:tint val="75000"/>
                  </a:schemeClr>
                </a:solidFill>
                <a:latin typeface="+mj-lt"/>
                <a:ea typeface="+mj-ea"/>
                <a:cs typeface="+mj-cs"/>
              </a:rPr>
              <a:t>7.4 Classification of mostly used industrial melting furnaces [7.1]</a:t>
            </a:r>
          </a:p>
        </p:txBody>
      </p:sp>
      <p:grpSp>
        <p:nvGrpSpPr>
          <p:cNvPr id="1026" name="Group 2"/>
          <p:cNvGrpSpPr>
            <a:grpSpLocks/>
          </p:cNvGrpSpPr>
          <p:nvPr/>
        </p:nvGrpSpPr>
        <p:grpSpPr bwMode="auto">
          <a:xfrm>
            <a:off x="3643306" y="1643050"/>
            <a:ext cx="4814877" cy="4972064"/>
            <a:chOff x="1079" y="4860"/>
            <a:chExt cx="10172" cy="10080"/>
          </a:xfrm>
        </p:grpSpPr>
        <p:pic>
          <p:nvPicPr>
            <p:cNvPr id="1027" name="Picture 3"/>
            <p:cNvPicPr>
              <a:picLocks noChangeAspect="1" noChangeArrowheads="1"/>
            </p:cNvPicPr>
            <p:nvPr/>
          </p:nvPicPr>
          <p:blipFill>
            <a:blip r:embed="rId3" cstate="print"/>
            <a:srcRect/>
            <a:stretch>
              <a:fillRect/>
            </a:stretch>
          </p:blipFill>
          <p:spPr bwMode="auto">
            <a:xfrm>
              <a:off x="1233" y="4863"/>
              <a:ext cx="6495" cy="9465"/>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a:stretch>
              <a:fillRect/>
            </a:stretch>
          </p:blipFill>
          <p:spPr bwMode="auto">
            <a:xfrm>
              <a:off x="7629" y="4863"/>
              <a:ext cx="3622" cy="2924"/>
            </a:xfrm>
            <a:prstGeom prst="rect">
              <a:avLst/>
            </a:prstGeom>
            <a:noFill/>
            <a:ln w="9525">
              <a:noFill/>
              <a:miter lim="800000"/>
              <a:headEnd/>
              <a:tailEnd/>
            </a:ln>
          </p:spPr>
        </p:pic>
        <p:pic>
          <p:nvPicPr>
            <p:cNvPr id="1029" name="Picture 5"/>
            <p:cNvPicPr>
              <a:picLocks noChangeAspect="1" noChangeArrowheads="1"/>
            </p:cNvPicPr>
            <p:nvPr/>
          </p:nvPicPr>
          <p:blipFill>
            <a:blip r:embed="rId5" cstate="print"/>
            <a:srcRect/>
            <a:stretch>
              <a:fillRect/>
            </a:stretch>
          </p:blipFill>
          <p:spPr bwMode="auto">
            <a:xfrm>
              <a:off x="8433" y="8103"/>
              <a:ext cx="2422" cy="3207"/>
            </a:xfrm>
            <a:prstGeom prst="rect">
              <a:avLst/>
            </a:prstGeom>
            <a:noFill/>
            <a:ln w="9525">
              <a:noFill/>
              <a:miter lim="800000"/>
              <a:headEnd/>
              <a:tailEnd/>
            </a:ln>
          </p:spPr>
        </p:pic>
        <p:pic>
          <p:nvPicPr>
            <p:cNvPr id="1030" name="Picture 6"/>
            <p:cNvPicPr>
              <a:picLocks noChangeAspect="1" noChangeArrowheads="1"/>
            </p:cNvPicPr>
            <p:nvPr/>
          </p:nvPicPr>
          <p:blipFill>
            <a:blip r:embed="rId6" cstate="print"/>
            <a:srcRect/>
            <a:stretch>
              <a:fillRect/>
            </a:stretch>
          </p:blipFill>
          <p:spPr bwMode="auto">
            <a:xfrm>
              <a:off x="7893" y="11343"/>
              <a:ext cx="3098" cy="3491"/>
            </a:xfrm>
            <a:prstGeom prst="rect">
              <a:avLst/>
            </a:prstGeom>
            <a:noFill/>
            <a:ln w="9525">
              <a:noFill/>
              <a:miter lim="800000"/>
              <a:headEnd/>
              <a:tailEnd/>
            </a:ln>
          </p:spPr>
        </p:pic>
        <p:sp>
          <p:nvSpPr>
            <p:cNvPr id="1031" name="Rectangle 7"/>
            <p:cNvSpPr>
              <a:spLocks noChangeArrowheads="1"/>
            </p:cNvSpPr>
            <p:nvPr/>
          </p:nvSpPr>
          <p:spPr bwMode="auto">
            <a:xfrm>
              <a:off x="7397" y="4860"/>
              <a:ext cx="360" cy="9540"/>
            </a:xfrm>
            <a:prstGeom prst="rect">
              <a:avLst/>
            </a:prstGeom>
            <a:solidFill>
              <a:srgbClr val="FFFFFF"/>
            </a:solidFill>
            <a:ln w="9525">
              <a:noFill/>
              <a:miter lim="800000"/>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032" name="Rectangle 8"/>
            <p:cNvSpPr>
              <a:spLocks noChangeArrowheads="1"/>
            </p:cNvSpPr>
            <p:nvPr/>
          </p:nvSpPr>
          <p:spPr bwMode="auto">
            <a:xfrm>
              <a:off x="1079" y="5043"/>
              <a:ext cx="360" cy="9540"/>
            </a:xfrm>
            <a:prstGeom prst="rect">
              <a:avLst/>
            </a:prstGeom>
            <a:solidFill>
              <a:srgbClr val="FFFFFF"/>
            </a:solidFill>
            <a:ln w="9525">
              <a:noFill/>
              <a:miter lim="800000"/>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033" name="Rectangle 9"/>
            <p:cNvSpPr>
              <a:spLocks noChangeArrowheads="1"/>
            </p:cNvSpPr>
            <p:nvPr/>
          </p:nvSpPr>
          <p:spPr bwMode="auto">
            <a:xfrm>
              <a:off x="1233" y="14040"/>
              <a:ext cx="6300" cy="360"/>
            </a:xfrm>
            <a:prstGeom prst="rect">
              <a:avLst/>
            </a:prstGeom>
            <a:solidFill>
              <a:srgbClr val="FFFFFF"/>
            </a:solidFill>
            <a:ln w="9525">
              <a:noFill/>
              <a:miter lim="800000"/>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034" name="Rectangle 10"/>
            <p:cNvSpPr>
              <a:spLocks noChangeArrowheads="1"/>
            </p:cNvSpPr>
            <p:nvPr/>
          </p:nvSpPr>
          <p:spPr bwMode="auto">
            <a:xfrm>
              <a:off x="1233" y="4863"/>
              <a:ext cx="6300" cy="360"/>
            </a:xfrm>
            <a:prstGeom prst="rect">
              <a:avLst/>
            </a:prstGeom>
            <a:solidFill>
              <a:srgbClr val="FFFFFF"/>
            </a:solidFill>
            <a:ln w="9525">
              <a:noFill/>
              <a:miter lim="800000"/>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035" name="Text Box 11"/>
            <p:cNvSpPr txBox="1">
              <a:spLocks noChangeArrowheads="1"/>
            </p:cNvSpPr>
            <p:nvPr/>
          </p:nvSpPr>
          <p:spPr bwMode="auto">
            <a:xfrm>
              <a:off x="7510" y="5108"/>
              <a:ext cx="720" cy="540"/>
            </a:xfrm>
            <a:prstGeom prst="rect">
              <a:avLst/>
            </a:prstGeom>
            <a:solidFill>
              <a:srgbClr val="FFFFFF"/>
            </a:solid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E</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6" name="Text Box 12"/>
            <p:cNvSpPr txBox="1">
              <a:spLocks noChangeArrowheads="1"/>
            </p:cNvSpPr>
            <p:nvPr/>
          </p:nvSpPr>
          <p:spPr bwMode="auto">
            <a:xfrm>
              <a:off x="7893" y="8463"/>
              <a:ext cx="720" cy="540"/>
            </a:xfrm>
            <a:prstGeom prst="rect">
              <a:avLst/>
            </a:prstGeom>
            <a:solidFill>
              <a:srgbClr val="FFFFFF"/>
            </a:solid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F</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7" name="Text Box 13"/>
            <p:cNvSpPr txBox="1">
              <a:spLocks noChangeArrowheads="1"/>
            </p:cNvSpPr>
            <p:nvPr/>
          </p:nvSpPr>
          <p:spPr bwMode="auto">
            <a:xfrm>
              <a:off x="7713" y="12063"/>
              <a:ext cx="720" cy="540"/>
            </a:xfrm>
            <a:prstGeom prst="rect">
              <a:avLst/>
            </a:prstGeom>
            <a:solidFill>
              <a:srgbClr val="FFFFFF"/>
            </a:solid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G</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8" name="Text Box 14"/>
            <p:cNvSpPr txBox="1">
              <a:spLocks noChangeArrowheads="1"/>
            </p:cNvSpPr>
            <p:nvPr/>
          </p:nvSpPr>
          <p:spPr bwMode="auto">
            <a:xfrm>
              <a:off x="3393" y="5223"/>
              <a:ext cx="720" cy="540"/>
            </a:xfrm>
            <a:prstGeom prst="rect">
              <a:avLst/>
            </a:prstGeom>
            <a:solidFill>
              <a:srgbClr val="FFFFFF"/>
            </a:solid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A</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9" name="Text Box 15"/>
            <p:cNvSpPr txBox="1">
              <a:spLocks noChangeArrowheads="1"/>
            </p:cNvSpPr>
            <p:nvPr/>
          </p:nvSpPr>
          <p:spPr bwMode="auto">
            <a:xfrm>
              <a:off x="6453" y="8823"/>
              <a:ext cx="720" cy="540"/>
            </a:xfrm>
            <a:prstGeom prst="rect">
              <a:avLst/>
            </a:prstGeom>
            <a:solidFill>
              <a:srgbClr val="FFFFFF"/>
            </a:solid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B</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40" name="Text Box 16"/>
            <p:cNvSpPr txBox="1">
              <a:spLocks noChangeArrowheads="1"/>
            </p:cNvSpPr>
            <p:nvPr/>
          </p:nvSpPr>
          <p:spPr bwMode="auto">
            <a:xfrm>
              <a:off x="3983" y="10286"/>
              <a:ext cx="720" cy="540"/>
            </a:xfrm>
            <a:prstGeom prst="rect">
              <a:avLst/>
            </a:prstGeom>
            <a:solidFill>
              <a:srgbClr val="FFFFFF"/>
            </a:solid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C</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41" name="Text Box 17"/>
            <p:cNvSpPr txBox="1">
              <a:spLocks noChangeArrowheads="1"/>
            </p:cNvSpPr>
            <p:nvPr/>
          </p:nvSpPr>
          <p:spPr bwMode="auto">
            <a:xfrm>
              <a:off x="6993" y="12963"/>
              <a:ext cx="720" cy="540"/>
            </a:xfrm>
            <a:prstGeom prst="rect">
              <a:avLst/>
            </a:prstGeom>
            <a:solidFill>
              <a:srgbClr val="FFFFFF"/>
            </a:solid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D</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42" name="Text Box 18"/>
            <p:cNvSpPr txBox="1">
              <a:spLocks noChangeArrowheads="1"/>
            </p:cNvSpPr>
            <p:nvPr/>
          </p:nvSpPr>
          <p:spPr bwMode="auto">
            <a:xfrm>
              <a:off x="1439" y="14220"/>
              <a:ext cx="7020" cy="720"/>
            </a:xfrm>
            <a:prstGeom prst="rect">
              <a:avLst/>
            </a:prstGeom>
            <a:solidFill>
              <a:srgbClr val="FFFFFF"/>
            </a:solid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1" i="0" u="none" strike="noStrike" cap="none" normalizeH="0" baseline="0" smtClean="0">
                  <a:ln>
                    <a:noFill/>
                  </a:ln>
                  <a:solidFill>
                    <a:schemeClr val="tx1"/>
                  </a:solidFill>
                  <a:effectLst/>
                  <a:latin typeface="Calibri" pitchFamily="34" charset="0"/>
                  <a:ea typeface="Arial" pitchFamily="34" charset="0"/>
                  <a:cs typeface="Arial" pitchFamily="34" charset="0"/>
                </a:rPr>
                <a:t>Fig. 7.2 Commonly used industrial melting furnaces.</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sp>
        <p:nvSpPr>
          <p:cNvPr id="1043" name="Rectangle 19"/>
          <p:cNvSpPr>
            <a:spLocks noChangeArrowheads="1"/>
          </p:cNvSpPr>
          <p:nvPr/>
        </p:nvSpPr>
        <p:spPr bwMode="auto">
          <a:xfrm>
            <a:off x="0" y="1714488"/>
            <a:ext cx="3643338" cy="350865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tabLst>
                <a:tab pos="457200" algn="r"/>
                <a:tab pos="2636838" algn="ctr"/>
                <a:tab pos="5273675" algn="r"/>
              </a:tabLst>
            </a:pPr>
            <a:r>
              <a:rPr lang="en-US" altLang="ko-KR" b="1" dirty="0" smtClean="0">
                <a:solidFill>
                  <a:srgbClr val="002060"/>
                </a:solidFill>
                <a:latin typeface="+mj-lt"/>
                <a:ea typeface="Batang"/>
                <a:cs typeface="Times New Roman" pitchFamily="18" charset="0"/>
              </a:rPr>
              <a:t>7.4.1</a:t>
            </a:r>
            <a:r>
              <a:rPr kumimoji="0" lang="en-US" altLang="ko-KR" b="1" i="0" u="none" strike="noStrike" cap="none" normalizeH="0" baseline="0" dirty="0" smtClean="0">
                <a:ln>
                  <a:noFill/>
                </a:ln>
                <a:solidFill>
                  <a:srgbClr val="002060"/>
                </a:solidFill>
                <a:effectLst/>
                <a:latin typeface="+mj-lt"/>
                <a:ea typeface="Batang"/>
                <a:cs typeface="Times New Roman" pitchFamily="18" charset="0"/>
              </a:rPr>
              <a:t>Cupola furnace (Fig.7.2 A)</a:t>
            </a:r>
          </a:p>
          <a:p>
            <a:pPr marL="0" marR="0" lvl="0" indent="0" algn="justLow" defTabSz="914400" rtl="0" eaLnBrk="1" fontAlgn="base" latinLnBrk="0" hangingPunct="1">
              <a:lnSpc>
                <a:spcPct val="100000"/>
              </a:lnSpc>
              <a:spcBef>
                <a:spcPct val="0"/>
              </a:spcBef>
              <a:spcAft>
                <a:spcPct val="0"/>
              </a:spcAft>
              <a:buClrTx/>
              <a:buSzTx/>
              <a:tabLst>
                <a:tab pos="457200" algn="r"/>
                <a:tab pos="2636838" algn="ctr"/>
                <a:tab pos="5273675" algn="r"/>
              </a:tabLst>
            </a:pPr>
            <a:r>
              <a:rPr lang="en-US" sz="1200" dirty="0" smtClean="0"/>
              <a:t>*Melt cast iron (and sometimes copper/copper alloys). </a:t>
            </a:r>
          </a:p>
          <a:p>
            <a:pPr lvl="0" algn="justLow" fontAlgn="base">
              <a:spcBef>
                <a:spcPct val="0"/>
              </a:spcBef>
              <a:spcAft>
                <a:spcPct val="0"/>
              </a:spcAft>
              <a:tabLst>
                <a:tab pos="457200" algn="r"/>
                <a:tab pos="2636838" algn="ctr"/>
                <a:tab pos="5273675" algn="r"/>
              </a:tabLst>
            </a:pPr>
            <a:r>
              <a:rPr lang="en-US" sz="1200" dirty="0" smtClean="0"/>
              <a:t>*It is charged continuously by a layer of coke and layer of pig iron (or scarp).</a:t>
            </a:r>
          </a:p>
          <a:p>
            <a:pPr lvl="0" algn="justLow" fontAlgn="base">
              <a:spcBef>
                <a:spcPct val="0"/>
              </a:spcBef>
              <a:spcAft>
                <a:spcPct val="0"/>
              </a:spcAft>
              <a:tabLst>
                <a:tab pos="457200" algn="r"/>
                <a:tab pos="2636838" algn="ctr"/>
                <a:tab pos="5273675" algn="r"/>
              </a:tabLst>
            </a:pPr>
            <a:r>
              <a:rPr kumimoji="0" lang="en-US" altLang="ko-KR" sz="1200" b="1" i="0" u="none" strike="noStrike" cap="none" normalizeH="0" baseline="0" dirty="0" smtClean="0">
                <a:ln>
                  <a:noFill/>
                </a:ln>
                <a:solidFill>
                  <a:srgbClr val="002060"/>
                </a:solidFill>
                <a:effectLst/>
                <a:latin typeface="+mj-lt"/>
                <a:ea typeface="Batang"/>
                <a:cs typeface="Times New Roman" pitchFamily="18" charset="0"/>
              </a:rPr>
              <a:t>*</a:t>
            </a:r>
            <a:r>
              <a:rPr lang="en-US" sz="1200" dirty="0" smtClean="0"/>
              <a:t> 8-10 Ton per hour per square meter of furnace cross-section area</a:t>
            </a:r>
            <a:endParaRPr kumimoji="0" lang="en-US" altLang="ko-KR" sz="1200" b="1" i="0" u="none" strike="noStrike" cap="none" normalizeH="0" baseline="0" dirty="0" smtClean="0">
              <a:ln>
                <a:noFill/>
              </a:ln>
              <a:solidFill>
                <a:srgbClr val="002060"/>
              </a:solidFill>
              <a:effectLst/>
              <a:latin typeface="+mj-lt"/>
              <a:ea typeface="Batang"/>
              <a:cs typeface="Times New Roman" pitchFamily="18" charset="0"/>
            </a:endParaRPr>
          </a:p>
          <a:p>
            <a:pPr algn="justLow" fontAlgn="base">
              <a:spcBef>
                <a:spcPct val="0"/>
              </a:spcBef>
              <a:spcAft>
                <a:spcPct val="0"/>
              </a:spcAft>
              <a:tabLst>
                <a:tab pos="457200" algn="r"/>
                <a:tab pos="2636838" algn="ctr"/>
                <a:tab pos="5273675" algn="r"/>
              </a:tabLst>
            </a:pPr>
            <a:r>
              <a:rPr lang="en-US" b="1" dirty="0" smtClean="0">
                <a:solidFill>
                  <a:srgbClr val="002060"/>
                </a:solidFill>
                <a:latin typeface="+mj-lt"/>
              </a:rPr>
              <a:t>7.4.2Open-hearth furnace (Fig. 7.2B)</a:t>
            </a:r>
          </a:p>
          <a:p>
            <a:pPr algn="justLow" fontAlgn="base">
              <a:spcBef>
                <a:spcPct val="0"/>
              </a:spcBef>
              <a:spcAft>
                <a:spcPct val="0"/>
              </a:spcAft>
              <a:tabLst>
                <a:tab pos="457200" algn="r"/>
                <a:tab pos="2636838" algn="ctr"/>
                <a:tab pos="5273675" algn="r"/>
              </a:tabLst>
            </a:pPr>
            <a:r>
              <a:rPr lang="en-US" sz="1200" dirty="0" smtClean="0"/>
              <a:t>*Mainly used in steel foundries to produce steel castings.  </a:t>
            </a:r>
          </a:p>
          <a:p>
            <a:pPr algn="justLow" fontAlgn="base">
              <a:spcBef>
                <a:spcPct val="0"/>
              </a:spcBef>
              <a:spcAft>
                <a:spcPct val="0"/>
              </a:spcAft>
              <a:tabLst>
                <a:tab pos="457200" algn="r"/>
                <a:tab pos="2636838" algn="ctr"/>
                <a:tab pos="5273675" algn="r"/>
              </a:tabLst>
            </a:pPr>
            <a:r>
              <a:rPr lang="en-US" sz="1200" dirty="0" smtClean="0"/>
              <a:t>*Natural gas, or oil-fired are commonly.</a:t>
            </a:r>
          </a:p>
          <a:p>
            <a:pPr algn="justLow" fontAlgn="base">
              <a:spcBef>
                <a:spcPct val="0"/>
              </a:spcBef>
              <a:spcAft>
                <a:spcPct val="0"/>
              </a:spcAft>
              <a:tabLst>
                <a:tab pos="457200" algn="r"/>
                <a:tab pos="2636838" algn="ctr"/>
                <a:tab pos="5273675" algn="r"/>
              </a:tabLst>
            </a:pPr>
            <a:r>
              <a:rPr lang="en-US" sz="1200" dirty="0" smtClean="0"/>
              <a:t>*The capacity ranges from 25-350 Ton per charge/8Hr</a:t>
            </a:r>
            <a:endParaRPr lang="en-US" sz="1200" b="1" dirty="0" smtClean="0">
              <a:solidFill>
                <a:srgbClr val="002060"/>
              </a:solidFill>
              <a:latin typeface="+mj-lt"/>
            </a:endParaRPr>
          </a:p>
          <a:p>
            <a:pPr algn="justLow" fontAlgn="base">
              <a:spcBef>
                <a:spcPct val="0"/>
              </a:spcBef>
              <a:spcAft>
                <a:spcPct val="0"/>
              </a:spcAft>
              <a:tabLst>
                <a:tab pos="457200" algn="r"/>
                <a:tab pos="2636838" algn="ctr"/>
                <a:tab pos="5273675" algn="r"/>
              </a:tabLst>
            </a:pPr>
            <a:r>
              <a:rPr lang="en-US" altLang="ko-KR" b="1" dirty="0" smtClean="0">
                <a:solidFill>
                  <a:srgbClr val="002060"/>
                </a:solidFill>
                <a:latin typeface="+mj-lt"/>
                <a:ea typeface="Batang"/>
                <a:cs typeface="Times New Roman" pitchFamily="18" charset="0"/>
              </a:rPr>
              <a:t>7.4.3 Rotary furnace(Fig. 7.2C).</a:t>
            </a:r>
          </a:p>
          <a:p>
            <a:pPr algn="justLow" fontAlgn="base">
              <a:spcBef>
                <a:spcPct val="0"/>
              </a:spcBef>
              <a:spcAft>
                <a:spcPct val="0"/>
              </a:spcAft>
              <a:tabLst>
                <a:tab pos="457200" algn="r"/>
                <a:tab pos="2636838" algn="ctr"/>
                <a:tab pos="5273675" algn="r"/>
              </a:tabLst>
            </a:pPr>
            <a:r>
              <a:rPr lang="en-US" sz="1200" dirty="0" smtClean="0"/>
              <a:t>*Usually used to melt cast iron and non-ferrous metals.  *Natural gas or oil-fired are commonly used as a fuels for this type of furnace. </a:t>
            </a:r>
          </a:p>
          <a:p>
            <a:pPr algn="justLow" fontAlgn="base">
              <a:spcBef>
                <a:spcPct val="0"/>
              </a:spcBef>
              <a:spcAft>
                <a:spcPct val="0"/>
              </a:spcAft>
              <a:tabLst>
                <a:tab pos="457200" algn="r"/>
                <a:tab pos="2636838" algn="ctr"/>
                <a:tab pos="5273675" algn="r"/>
              </a:tabLst>
            </a:pPr>
            <a:r>
              <a:rPr lang="en-US" sz="1200" dirty="0" smtClean="0"/>
              <a:t>*Furnace capacity ranges from 0.5 to 10 Tons per charge</a:t>
            </a:r>
            <a:endParaRPr lang="en-US" altLang="ko-KR" sz="1200" b="1" dirty="0" smtClean="0">
              <a:solidFill>
                <a:srgbClr val="002060"/>
              </a:solidFill>
              <a:latin typeface="+mj-lt"/>
              <a:ea typeface="Batang"/>
              <a:cs typeface="Times New Roman" pitchFamily="18" charset="0"/>
            </a:endParaRPr>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E7ACB052-F538-41D2-B62C-20A99C946529}" type="datetime1">
              <a:rPr lang="en-US" smtClean="0"/>
              <a:pPr/>
              <a:t>4/19/2017</a:t>
            </a:fld>
            <a:endParaRPr lang="en-US"/>
          </a:p>
        </p:txBody>
      </p:sp>
      <p:sp>
        <p:nvSpPr>
          <p:cNvPr id="8" name="Footer Placeholder 7"/>
          <p:cNvSpPr>
            <a:spLocks noGrp="1"/>
          </p:cNvSpPr>
          <p:nvPr>
            <p:ph type="ftr" sz="quarter" idx="11"/>
          </p:nvPr>
        </p:nvSpPr>
        <p:spPr/>
        <p:txBody>
          <a:bodyPr/>
          <a:lstStyle/>
          <a:p>
            <a:r>
              <a:rPr lang="en-US" dirty="0" smtClean="0"/>
              <a:t>Chapter 7: Casting and casting processes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9</a:t>
            </a:fld>
            <a:endParaRPr lang="en-US"/>
          </a:p>
        </p:txBody>
      </p:sp>
      <p:sp>
        <p:nvSpPr>
          <p:cNvPr id="6" name="Rectangle 2"/>
          <p:cNvSpPr txBox="1">
            <a:spLocks noChangeArrowheads="1"/>
          </p:cNvSpPr>
          <p:nvPr/>
        </p:nvSpPr>
        <p:spPr>
          <a:xfrm>
            <a:off x="142844" y="1000108"/>
            <a:ext cx="7500990" cy="571504"/>
          </a:xfrm>
          <a:prstGeom prst="rect">
            <a:avLst/>
          </a:prstGeom>
        </p:spPr>
        <p:txBody>
          <a:bodyPr vert="horz" lIns="91440" tIns="45720" rIns="91440" bIns="45720" rtlCol="0" anchor="b">
            <a:no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lang="en-US" sz="2000" spc="-100" dirty="0" smtClean="0">
                <a:solidFill>
                  <a:schemeClr val="tx1">
                    <a:tint val="75000"/>
                  </a:schemeClr>
                </a:solidFill>
                <a:latin typeface="+mj-lt"/>
                <a:ea typeface="+mj-ea"/>
                <a:cs typeface="+mj-cs"/>
              </a:rPr>
              <a:t>7.1 Introduction</a:t>
            </a:r>
          </a:p>
          <a:p>
            <a:pPr>
              <a:spcBef>
                <a:spcPct val="0"/>
              </a:spcBef>
              <a:defRPr/>
            </a:pPr>
            <a:r>
              <a:rPr lang="en-US" sz="2000" spc="-100" dirty="0" smtClean="0">
                <a:solidFill>
                  <a:schemeClr val="tx1">
                    <a:tint val="75000"/>
                  </a:schemeClr>
                </a:solidFill>
                <a:latin typeface="+mj-lt"/>
                <a:ea typeface="+mj-ea"/>
                <a:cs typeface="+mj-cs"/>
              </a:rPr>
              <a:t>7.2 Classification of major casting processes</a:t>
            </a:r>
          </a:p>
          <a:p>
            <a:pPr lvl="0">
              <a:spcBef>
                <a:spcPct val="0"/>
              </a:spcBef>
              <a:defRPr/>
            </a:pPr>
            <a:r>
              <a:rPr lang="en-US" sz="2000" spc="-100" dirty="0" smtClean="0">
                <a:solidFill>
                  <a:schemeClr val="tx1">
                    <a:tint val="75000"/>
                  </a:schemeClr>
                </a:solidFill>
                <a:latin typeface="+mj-lt"/>
                <a:ea typeface="+mj-ea"/>
                <a:cs typeface="+mj-cs"/>
              </a:rPr>
              <a:t>7.3Melting and control of composition</a:t>
            </a:r>
          </a:p>
          <a:p>
            <a:pPr>
              <a:spcBef>
                <a:spcPct val="0"/>
              </a:spcBef>
              <a:defRPr/>
            </a:pPr>
            <a:r>
              <a:rPr lang="en-US" sz="2000" spc="-100" dirty="0" smtClean="0">
                <a:solidFill>
                  <a:schemeClr val="tx1">
                    <a:tint val="75000"/>
                  </a:schemeClr>
                </a:solidFill>
                <a:latin typeface="+mj-lt"/>
                <a:ea typeface="+mj-ea"/>
                <a:cs typeface="+mj-cs"/>
              </a:rPr>
              <a:t>7.4 Classification of mostly used industrial melting furnaces [7.1]</a:t>
            </a:r>
          </a:p>
        </p:txBody>
      </p:sp>
      <p:grpSp>
        <p:nvGrpSpPr>
          <p:cNvPr id="2" name="Group 2"/>
          <p:cNvGrpSpPr>
            <a:grpSpLocks/>
          </p:cNvGrpSpPr>
          <p:nvPr/>
        </p:nvGrpSpPr>
        <p:grpSpPr bwMode="auto">
          <a:xfrm>
            <a:off x="3643306" y="1643050"/>
            <a:ext cx="4814877" cy="4972064"/>
            <a:chOff x="1079" y="4860"/>
            <a:chExt cx="10172" cy="10080"/>
          </a:xfrm>
        </p:grpSpPr>
        <p:pic>
          <p:nvPicPr>
            <p:cNvPr id="1027" name="Picture 3"/>
            <p:cNvPicPr>
              <a:picLocks noChangeAspect="1" noChangeArrowheads="1"/>
            </p:cNvPicPr>
            <p:nvPr/>
          </p:nvPicPr>
          <p:blipFill>
            <a:blip r:embed="rId3" cstate="print"/>
            <a:srcRect/>
            <a:stretch>
              <a:fillRect/>
            </a:stretch>
          </p:blipFill>
          <p:spPr bwMode="auto">
            <a:xfrm>
              <a:off x="1233" y="4863"/>
              <a:ext cx="6495" cy="9465"/>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a:stretch>
              <a:fillRect/>
            </a:stretch>
          </p:blipFill>
          <p:spPr bwMode="auto">
            <a:xfrm>
              <a:off x="7629" y="4863"/>
              <a:ext cx="3622" cy="2924"/>
            </a:xfrm>
            <a:prstGeom prst="rect">
              <a:avLst/>
            </a:prstGeom>
            <a:noFill/>
            <a:ln w="9525">
              <a:noFill/>
              <a:miter lim="800000"/>
              <a:headEnd/>
              <a:tailEnd/>
            </a:ln>
          </p:spPr>
        </p:pic>
        <p:pic>
          <p:nvPicPr>
            <p:cNvPr id="1029" name="Picture 5"/>
            <p:cNvPicPr>
              <a:picLocks noChangeAspect="1" noChangeArrowheads="1"/>
            </p:cNvPicPr>
            <p:nvPr/>
          </p:nvPicPr>
          <p:blipFill>
            <a:blip r:embed="rId5" cstate="print"/>
            <a:srcRect/>
            <a:stretch>
              <a:fillRect/>
            </a:stretch>
          </p:blipFill>
          <p:spPr bwMode="auto">
            <a:xfrm>
              <a:off x="8433" y="8103"/>
              <a:ext cx="2422" cy="3207"/>
            </a:xfrm>
            <a:prstGeom prst="rect">
              <a:avLst/>
            </a:prstGeom>
            <a:noFill/>
            <a:ln w="9525">
              <a:noFill/>
              <a:miter lim="800000"/>
              <a:headEnd/>
              <a:tailEnd/>
            </a:ln>
          </p:spPr>
        </p:pic>
        <p:pic>
          <p:nvPicPr>
            <p:cNvPr id="1030" name="Picture 6"/>
            <p:cNvPicPr>
              <a:picLocks noChangeAspect="1" noChangeArrowheads="1"/>
            </p:cNvPicPr>
            <p:nvPr/>
          </p:nvPicPr>
          <p:blipFill>
            <a:blip r:embed="rId6" cstate="print"/>
            <a:srcRect/>
            <a:stretch>
              <a:fillRect/>
            </a:stretch>
          </p:blipFill>
          <p:spPr bwMode="auto">
            <a:xfrm>
              <a:off x="7893" y="11343"/>
              <a:ext cx="3098" cy="3491"/>
            </a:xfrm>
            <a:prstGeom prst="rect">
              <a:avLst/>
            </a:prstGeom>
            <a:noFill/>
            <a:ln w="9525">
              <a:noFill/>
              <a:miter lim="800000"/>
              <a:headEnd/>
              <a:tailEnd/>
            </a:ln>
          </p:spPr>
        </p:pic>
        <p:sp>
          <p:nvSpPr>
            <p:cNvPr id="1031" name="Rectangle 7"/>
            <p:cNvSpPr>
              <a:spLocks noChangeArrowheads="1"/>
            </p:cNvSpPr>
            <p:nvPr/>
          </p:nvSpPr>
          <p:spPr bwMode="auto">
            <a:xfrm>
              <a:off x="7397" y="4860"/>
              <a:ext cx="360" cy="9540"/>
            </a:xfrm>
            <a:prstGeom prst="rect">
              <a:avLst/>
            </a:prstGeom>
            <a:solidFill>
              <a:srgbClr val="FFFFFF"/>
            </a:solidFill>
            <a:ln w="9525">
              <a:noFill/>
              <a:miter lim="800000"/>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032" name="Rectangle 8"/>
            <p:cNvSpPr>
              <a:spLocks noChangeArrowheads="1"/>
            </p:cNvSpPr>
            <p:nvPr/>
          </p:nvSpPr>
          <p:spPr bwMode="auto">
            <a:xfrm>
              <a:off x="1079" y="5043"/>
              <a:ext cx="360" cy="9540"/>
            </a:xfrm>
            <a:prstGeom prst="rect">
              <a:avLst/>
            </a:prstGeom>
            <a:solidFill>
              <a:srgbClr val="FFFFFF"/>
            </a:solidFill>
            <a:ln w="9525">
              <a:noFill/>
              <a:miter lim="800000"/>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033" name="Rectangle 9"/>
            <p:cNvSpPr>
              <a:spLocks noChangeArrowheads="1"/>
            </p:cNvSpPr>
            <p:nvPr/>
          </p:nvSpPr>
          <p:spPr bwMode="auto">
            <a:xfrm>
              <a:off x="1233" y="14040"/>
              <a:ext cx="6300" cy="360"/>
            </a:xfrm>
            <a:prstGeom prst="rect">
              <a:avLst/>
            </a:prstGeom>
            <a:solidFill>
              <a:srgbClr val="FFFFFF"/>
            </a:solidFill>
            <a:ln w="9525">
              <a:noFill/>
              <a:miter lim="800000"/>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034" name="Rectangle 10"/>
            <p:cNvSpPr>
              <a:spLocks noChangeArrowheads="1"/>
            </p:cNvSpPr>
            <p:nvPr/>
          </p:nvSpPr>
          <p:spPr bwMode="auto">
            <a:xfrm>
              <a:off x="1233" y="4863"/>
              <a:ext cx="6300" cy="360"/>
            </a:xfrm>
            <a:prstGeom prst="rect">
              <a:avLst/>
            </a:prstGeom>
            <a:solidFill>
              <a:srgbClr val="FFFFFF"/>
            </a:solidFill>
            <a:ln w="9525">
              <a:noFill/>
              <a:miter lim="800000"/>
              <a:headEnd/>
              <a:tailEnd/>
            </a:ln>
            <a:effectLst/>
          </p:spPr>
          <p:txBody>
            <a:bodyPr vert="horz" wrap="square" lIns="91440" tIns="45720" rIns="91440" bIns="45720" numCol="1" anchor="t" anchorCtr="0" compatLnSpc="1">
              <a:prstTxWarp prst="textNoShape">
                <a:avLst/>
              </a:prstTxWarp>
            </a:bodyPr>
            <a:lstStyle/>
            <a:p>
              <a:endParaRPr lang="en-US"/>
            </a:p>
          </p:txBody>
        </p:sp>
        <p:sp>
          <p:nvSpPr>
            <p:cNvPr id="1035" name="Text Box 11"/>
            <p:cNvSpPr txBox="1">
              <a:spLocks noChangeArrowheads="1"/>
            </p:cNvSpPr>
            <p:nvPr/>
          </p:nvSpPr>
          <p:spPr bwMode="auto">
            <a:xfrm>
              <a:off x="7510" y="5108"/>
              <a:ext cx="720" cy="540"/>
            </a:xfrm>
            <a:prstGeom prst="rect">
              <a:avLst/>
            </a:prstGeom>
            <a:solidFill>
              <a:srgbClr val="FFFFFF"/>
            </a:solid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E</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6" name="Text Box 12"/>
            <p:cNvSpPr txBox="1">
              <a:spLocks noChangeArrowheads="1"/>
            </p:cNvSpPr>
            <p:nvPr/>
          </p:nvSpPr>
          <p:spPr bwMode="auto">
            <a:xfrm>
              <a:off x="7893" y="8463"/>
              <a:ext cx="720" cy="540"/>
            </a:xfrm>
            <a:prstGeom prst="rect">
              <a:avLst/>
            </a:prstGeom>
            <a:solidFill>
              <a:srgbClr val="FFFFFF"/>
            </a:solid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F</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7" name="Text Box 13"/>
            <p:cNvSpPr txBox="1">
              <a:spLocks noChangeArrowheads="1"/>
            </p:cNvSpPr>
            <p:nvPr/>
          </p:nvSpPr>
          <p:spPr bwMode="auto">
            <a:xfrm>
              <a:off x="7713" y="12063"/>
              <a:ext cx="720" cy="540"/>
            </a:xfrm>
            <a:prstGeom prst="rect">
              <a:avLst/>
            </a:prstGeom>
            <a:solidFill>
              <a:srgbClr val="FFFFFF"/>
            </a:solid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G</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8" name="Text Box 14"/>
            <p:cNvSpPr txBox="1">
              <a:spLocks noChangeArrowheads="1"/>
            </p:cNvSpPr>
            <p:nvPr/>
          </p:nvSpPr>
          <p:spPr bwMode="auto">
            <a:xfrm>
              <a:off x="3393" y="5223"/>
              <a:ext cx="720" cy="540"/>
            </a:xfrm>
            <a:prstGeom prst="rect">
              <a:avLst/>
            </a:prstGeom>
            <a:solidFill>
              <a:srgbClr val="FFFFFF"/>
            </a:solid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A</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9" name="Text Box 15"/>
            <p:cNvSpPr txBox="1">
              <a:spLocks noChangeArrowheads="1"/>
            </p:cNvSpPr>
            <p:nvPr/>
          </p:nvSpPr>
          <p:spPr bwMode="auto">
            <a:xfrm>
              <a:off x="6453" y="8823"/>
              <a:ext cx="720" cy="540"/>
            </a:xfrm>
            <a:prstGeom prst="rect">
              <a:avLst/>
            </a:prstGeom>
            <a:solidFill>
              <a:srgbClr val="FFFFFF"/>
            </a:solid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B</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40" name="Text Box 16"/>
            <p:cNvSpPr txBox="1">
              <a:spLocks noChangeArrowheads="1"/>
            </p:cNvSpPr>
            <p:nvPr/>
          </p:nvSpPr>
          <p:spPr bwMode="auto">
            <a:xfrm>
              <a:off x="3983" y="10286"/>
              <a:ext cx="720" cy="540"/>
            </a:xfrm>
            <a:prstGeom prst="rect">
              <a:avLst/>
            </a:prstGeom>
            <a:solidFill>
              <a:srgbClr val="FFFFFF"/>
            </a:solid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C</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41" name="Text Box 17"/>
            <p:cNvSpPr txBox="1">
              <a:spLocks noChangeArrowheads="1"/>
            </p:cNvSpPr>
            <p:nvPr/>
          </p:nvSpPr>
          <p:spPr bwMode="auto">
            <a:xfrm>
              <a:off x="6993" y="12963"/>
              <a:ext cx="720" cy="540"/>
            </a:xfrm>
            <a:prstGeom prst="rect">
              <a:avLst/>
            </a:prstGeom>
            <a:solidFill>
              <a:srgbClr val="FFFFFF"/>
            </a:solid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smtClean="0">
                  <a:ln>
                    <a:noFill/>
                  </a:ln>
                  <a:solidFill>
                    <a:schemeClr val="tx1"/>
                  </a:solidFill>
                  <a:effectLst/>
                  <a:latin typeface="Calibri" pitchFamily="34" charset="0"/>
                  <a:ea typeface="Arial" pitchFamily="34" charset="0"/>
                  <a:cs typeface="Arial" pitchFamily="34" charset="0"/>
                </a:rPr>
                <a:t>D</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42" name="Text Box 18"/>
            <p:cNvSpPr txBox="1">
              <a:spLocks noChangeArrowheads="1"/>
            </p:cNvSpPr>
            <p:nvPr/>
          </p:nvSpPr>
          <p:spPr bwMode="auto">
            <a:xfrm>
              <a:off x="1439" y="14220"/>
              <a:ext cx="7020" cy="720"/>
            </a:xfrm>
            <a:prstGeom prst="rect">
              <a:avLst/>
            </a:prstGeom>
            <a:solidFill>
              <a:srgbClr val="FFFFFF"/>
            </a:solid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1" i="0" u="none" strike="noStrike" cap="none" normalizeH="0" baseline="0" smtClean="0">
                  <a:ln>
                    <a:noFill/>
                  </a:ln>
                  <a:solidFill>
                    <a:schemeClr val="tx1"/>
                  </a:solidFill>
                  <a:effectLst/>
                  <a:latin typeface="Calibri" pitchFamily="34" charset="0"/>
                  <a:ea typeface="Arial" pitchFamily="34" charset="0"/>
                  <a:cs typeface="Arial" pitchFamily="34" charset="0"/>
                </a:rPr>
                <a:t>Fig. 7.2 Commonly used industrial melting furnaces.</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sp>
        <p:nvSpPr>
          <p:cNvPr id="1043" name="Rectangle 19"/>
          <p:cNvSpPr>
            <a:spLocks noChangeArrowheads="1"/>
          </p:cNvSpPr>
          <p:nvPr/>
        </p:nvSpPr>
        <p:spPr bwMode="auto">
          <a:xfrm>
            <a:off x="0" y="1714488"/>
            <a:ext cx="3643338" cy="42473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tabLst>
                <a:tab pos="457200" algn="r"/>
                <a:tab pos="2636838" algn="ctr"/>
                <a:tab pos="5273675" algn="r"/>
              </a:tabLst>
            </a:pPr>
            <a:r>
              <a:rPr lang="en-US" altLang="ko-KR" b="1" dirty="0" smtClean="0">
                <a:solidFill>
                  <a:srgbClr val="002060"/>
                </a:solidFill>
                <a:latin typeface="+mj-lt"/>
                <a:ea typeface="Batang"/>
                <a:cs typeface="Times New Roman" pitchFamily="18" charset="0"/>
              </a:rPr>
              <a:t>7.4.4 Crucible furnace(Fig. 7.2D)</a:t>
            </a:r>
          </a:p>
          <a:p>
            <a:pPr algn="justLow" fontAlgn="base">
              <a:spcBef>
                <a:spcPct val="0"/>
              </a:spcBef>
              <a:spcAft>
                <a:spcPct val="0"/>
              </a:spcAft>
              <a:tabLst>
                <a:tab pos="457200" algn="r"/>
                <a:tab pos="2636838" algn="ctr"/>
                <a:tab pos="5273675" algn="r"/>
              </a:tabLst>
            </a:pPr>
            <a:r>
              <a:rPr lang="en-US" sz="1200" dirty="0" smtClean="0"/>
              <a:t>*Oil-fired or natural gas are used as fuel for this type of furnace. </a:t>
            </a:r>
          </a:p>
          <a:p>
            <a:pPr algn="justLow" fontAlgn="base">
              <a:spcBef>
                <a:spcPct val="0"/>
              </a:spcBef>
              <a:spcAft>
                <a:spcPct val="0"/>
              </a:spcAft>
              <a:tabLst>
                <a:tab pos="457200" algn="r"/>
                <a:tab pos="2636838" algn="ctr"/>
                <a:tab pos="5273675" algn="r"/>
              </a:tabLst>
            </a:pPr>
            <a:r>
              <a:rPr lang="en-US" sz="1200" dirty="0" smtClean="0"/>
              <a:t>*Electric resistance or induction coils are also used to heat the furnace crucible mounted around the external walls of the crucible.</a:t>
            </a:r>
          </a:p>
          <a:p>
            <a:pPr algn="justLow" fontAlgn="base">
              <a:spcBef>
                <a:spcPct val="0"/>
              </a:spcBef>
              <a:spcAft>
                <a:spcPct val="0"/>
              </a:spcAft>
              <a:tabLst>
                <a:tab pos="457200" algn="r"/>
                <a:tab pos="2636838" algn="ctr"/>
                <a:tab pos="5273675" algn="r"/>
              </a:tabLst>
            </a:pPr>
            <a:r>
              <a:rPr lang="en-US" sz="1200" dirty="0" smtClean="0"/>
              <a:t>*Capacity 0.5kg to 500Kg</a:t>
            </a:r>
          </a:p>
          <a:p>
            <a:pPr algn="justLow" fontAlgn="base">
              <a:spcBef>
                <a:spcPct val="0"/>
              </a:spcBef>
              <a:spcAft>
                <a:spcPct val="0"/>
              </a:spcAft>
              <a:tabLst>
                <a:tab pos="457200" algn="r"/>
                <a:tab pos="2636838" algn="ctr"/>
                <a:tab pos="5273675" algn="r"/>
              </a:tabLst>
            </a:pPr>
            <a:r>
              <a:rPr lang="en-US" altLang="ko-KR" b="1" dirty="0" smtClean="0">
                <a:solidFill>
                  <a:srgbClr val="002060"/>
                </a:solidFill>
                <a:latin typeface="+mj-lt"/>
                <a:ea typeface="Batang"/>
                <a:cs typeface="Times New Roman" pitchFamily="18" charset="0"/>
              </a:rPr>
              <a:t>7.4.5 Arc furnace(Fig. 7.2E) </a:t>
            </a:r>
          </a:p>
          <a:p>
            <a:pPr algn="justLow" fontAlgn="base">
              <a:spcBef>
                <a:spcPct val="0"/>
              </a:spcBef>
              <a:spcAft>
                <a:spcPct val="0"/>
              </a:spcAft>
              <a:tabLst>
                <a:tab pos="457200" algn="r"/>
                <a:tab pos="2636838" algn="ctr"/>
                <a:tab pos="5273675" algn="r"/>
              </a:tabLst>
            </a:pPr>
            <a:r>
              <a:rPr lang="en-US" sz="1200" dirty="0" smtClean="0"/>
              <a:t>*Two types are common: direct and indirect arc furnaces. </a:t>
            </a:r>
          </a:p>
          <a:p>
            <a:pPr algn="justLow" fontAlgn="base">
              <a:spcBef>
                <a:spcPct val="0"/>
              </a:spcBef>
              <a:spcAft>
                <a:spcPct val="0"/>
              </a:spcAft>
              <a:tabLst>
                <a:tab pos="457200" algn="r"/>
                <a:tab pos="2636838" algn="ctr"/>
                <a:tab pos="5273675" algn="r"/>
              </a:tabLst>
            </a:pPr>
            <a:r>
              <a:rPr lang="en-US" sz="1200" dirty="0" smtClean="0"/>
              <a:t>*The arc is generated between charge and the graphite electrodes in case of direct arc furnaces. </a:t>
            </a:r>
          </a:p>
          <a:p>
            <a:pPr algn="justLow" fontAlgn="base">
              <a:spcBef>
                <a:spcPct val="0"/>
              </a:spcBef>
              <a:spcAft>
                <a:spcPct val="0"/>
              </a:spcAft>
              <a:tabLst>
                <a:tab pos="457200" algn="r"/>
                <a:tab pos="2636838" algn="ctr"/>
                <a:tab pos="5273675" algn="r"/>
              </a:tabLst>
            </a:pPr>
            <a:r>
              <a:rPr lang="en-US" sz="1200" dirty="0" smtClean="0"/>
              <a:t>*In indirect arc furnace, the arc is developed between graphite electrodes, where heat is transmitted to the charge by radiation, conduction and convection.</a:t>
            </a:r>
          </a:p>
          <a:p>
            <a:pPr algn="justLow" fontAlgn="base">
              <a:spcBef>
                <a:spcPct val="0"/>
              </a:spcBef>
              <a:spcAft>
                <a:spcPct val="0"/>
              </a:spcAft>
              <a:tabLst>
                <a:tab pos="457200" algn="r"/>
                <a:tab pos="2636838" algn="ctr"/>
                <a:tab pos="5273675" algn="r"/>
              </a:tabLst>
            </a:pPr>
            <a:r>
              <a:rPr lang="en-US" sz="1200" dirty="0" smtClean="0"/>
              <a:t>*Arc furnaces are most commonly used to melt cast iron and steel. </a:t>
            </a:r>
          </a:p>
          <a:p>
            <a:pPr algn="justLow" fontAlgn="base">
              <a:spcBef>
                <a:spcPct val="0"/>
              </a:spcBef>
              <a:spcAft>
                <a:spcPct val="0"/>
              </a:spcAft>
              <a:tabLst>
                <a:tab pos="457200" algn="r"/>
                <a:tab pos="2636838" algn="ctr"/>
                <a:tab pos="5273675" algn="r"/>
              </a:tabLst>
            </a:pPr>
            <a:r>
              <a:rPr lang="en-US" sz="1200" dirty="0" smtClean="0"/>
              <a:t>*Direct arc furnace capacity ranges from 2- 30 Tons, while indirect arc furnace used for lower capacities due to its low efficiency.</a:t>
            </a:r>
          </a:p>
          <a:p>
            <a:pPr lvl="0" algn="justLow" fontAlgn="base">
              <a:spcBef>
                <a:spcPct val="0"/>
              </a:spcBef>
              <a:spcAft>
                <a:spcPct val="0"/>
              </a:spcAft>
              <a:tabLst>
                <a:tab pos="457200" algn="r"/>
                <a:tab pos="2636838" algn="ctr"/>
                <a:tab pos="5273675" algn="r"/>
              </a:tabLst>
            </a:pPr>
            <a:r>
              <a:rPr lang="en-US" altLang="ko-KR" b="1" dirty="0" smtClean="0">
                <a:solidFill>
                  <a:srgbClr val="002060"/>
                </a:solidFill>
                <a:latin typeface="+mj-lt"/>
                <a:ea typeface="Batang"/>
                <a:cs typeface="Times New Roman" pitchFamily="18" charset="0"/>
              </a:rPr>
              <a:t> </a:t>
            </a:r>
            <a:endParaRPr kumimoji="0" lang="en-US" altLang="ko-KR" sz="1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2683</TotalTime>
  <Words>5926</Words>
  <Application>Microsoft Office PowerPoint</Application>
  <PresentationFormat>On-screen Show (4:3)</PresentationFormat>
  <Paragraphs>692</Paragraphs>
  <Slides>59</Slides>
  <Notes>59</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59</vt:i4>
      </vt:variant>
    </vt:vector>
  </HeadingPairs>
  <TitlesOfParts>
    <vt:vector size="67" baseType="lpstr">
      <vt:lpstr>Batang</vt:lpstr>
      <vt:lpstr>맑은 고딕</vt:lpstr>
      <vt:lpstr>Arial</vt:lpstr>
      <vt:lpstr>Calibri</vt:lpstr>
      <vt:lpstr>Times New Roman</vt:lpstr>
      <vt:lpstr>Wingdings</vt:lpstr>
      <vt:lpstr>Adjacency</vt:lpstr>
      <vt:lpstr>معادلة</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King Saud University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8</dc:title>
  <dc:creator>User</dc:creator>
  <cp:lastModifiedBy>Ali M Alsamhan</cp:lastModifiedBy>
  <cp:revision>185</cp:revision>
  <dcterms:created xsi:type="dcterms:W3CDTF">2013-11-11T18:21:24Z</dcterms:created>
  <dcterms:modified xsi:type="dcterms:W3CDTF">2017-04-19T07:55:56Z</dcterms:modified>
</cp:coreProperties>
</file>