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2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58" r:id="rId10"/>
    <p:sldId id="259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43B90-E43C-46B0-ABBF-FA397F9A403A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8B40A-6664-4DF5-A39B-05C9ACEC5F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2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8B40A-6664-4DF5-A39B-05C9ACEC5FA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C8B40A-6664-4DF5-A39B-05C9ACEC5FA0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FF1DB06-09BA-441E-BFD5-514A45CDC5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BC258-D428-4D44-BA08-A0F7A1822603}" type="datetimeFigureOut">
              <a:rPr lang="en-US" smtClean="0"/>
              <a:pPr/>
              <a:t>11/11/2015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65ACD-B853-4C8E-B053-D8303DD6C7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Chapter 7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Energy</a:t>
            </a:r>
          </a:p>
          <a:p>
            <a:r>
              <a:rPr lang="en-US"/>
              <a:t>and</a:t>
            </a:r>
          </a:p>
          <a:p>
            <a:r>
              <a:rPr lang="en-US"/>
              <a:t>Energy Transfer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57200"/>
            <a:ext cx="35337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62000" y="26670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Unit : N-m (</a:t>
            </a:r>
            <a:r>
              <a:rPr lang="en-US" sz="3200" dirty="0" err="1" smtClean="0">
                <a:solidFill>
                  <a:srgbClr val="C00000"/>
                </a:solidFill>
              </a:rPr>
              <a:t>joul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en-US" sz="3200" dirty="0" smtClean="0">
                <a:solidFill>
                  <a:srgbClr val="C00000"/>
                </a:solidFill>
              </a:rPr>
              <a:t>(J))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743200"/>
            <a:ext cx="4572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831" y="69688"/>
            <a:ext cx="2731477" cy="259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57200"/>
            <a:ext cx="72866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4004310"/>
            <a:ext cx="7848600" cy="2158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922156"/>
            <a:ext cx="7848600" cy="195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143000" y="3048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C00000"/>
                </a:solidFill>
              </a:rPr>
              <a:t>Mr</a:t>
            </a:r>
            <a:r>
              <a:rPr lang="en-US" sz="3600" dirty="0" smtClean="0">
                <a:solidFill>
                  <a:srgbClr val="C00000"/>
                </a:solidFill>
              </a:rPr>
              <a:t> Clean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76600"/>
            <a:ext cx="43148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3657600"/>
            <a:ext cx="26384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748004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95400"/>
            <a:ext cx="715474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057400"/>
            <a:ext cx="2743200" cy="61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895600"/>
            <a:ext cx="36732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257800"/>
            <a:ext cx="308734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3733800"/>
            <a:ext cx="449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685800"/>
            <a:ext cx="190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57400" y="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Commutative law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6002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Distributive  law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514600"/>
            <a:ext cx="3505200" cy="695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3505200"/>
            <a:ext cx="3276600" cy="794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4419600"/>
            <a:ext cx="3200400" cy="123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62200" y="5562600"/>
            <a:ext cx="2971800" cy="53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8400" y="6172200"/>
            <a:ext cx="300585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"/>
            <a:ext cx="71723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581400"/>
            <a:ext cx="7732059" cy="122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4876800"/>
            <a:ext cx="7086600" cy="71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5715000"/>
            <a:ext cx="4953000" cy="58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8600"/>
            <a:ext cx="6076134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143000"/>
            <a:ext cx="2743200" cy="255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7809" y="4114800"/>
            <a:ext cx="28228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1524000"/>
            <a:ext cx="1524000" cy="51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2133600"/>
            <a:ext cx="1600200" cy="98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33600" y="3276600"/>
            <a:ext cx="2667000" cy="81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4191000"/>
            <a:ext cx="1905000" cy="87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28261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590800"/>
            <a:ext cx="3048000" cy="81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657600"/>
            <a:ext cx="505015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62400"/>
            <a:ext cx="4268943" cy="274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343400"/>
            <a:ext cx="464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5257800" cy="2356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0657" y="228600"/>
            <a:ext cx="3673343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048000"/>
            <a:ext cx="4582287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199" y="3657600"/>
            <a:ext cx="4020015" cy="297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"/>
            <a:ext cx="330062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447800"/>
            <a:ext cx="1600200" cy="487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423190"/>
            <a:ext cx="4191000" cy="550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438400"/>
            <a:ext cx="3657600" cy="229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410200"/>
            <a:ext cx="4247042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 to Energy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concept of energy is one of the most important topics in science</a:t>
            </a:r>
          </a:p>
          <a:p>
            <a:r>
              <a:rPr lang="en-US"/>
              <a:t>Every physical process that occurs in the Universe involves energy and energy transfers or transformations</a:t>
            </a:r>
          </a:p>
          <a:p>
            <a:r>
              <a:rPr lang="en-US"/>
              <a:t>Energy is not easily defined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4775200" cy="74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990600"/>
            <a:ext cx="717752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870752"/>
            <a:ext cx="4876800" cy="498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828800"/>
            <a:ext cx="30765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3581400"/>
            <a:ext cx="3581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048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Kinetic energy and the work-kinetic energy theorem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199" y="990600"/>
            <a:ext cx="3649717" cy="384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4800" y="1295400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33CC"/>
                </a:solidFill>
              </a:rPr>
              <a:t>The net force acting on the object is </a:t>
            </a:r>
            <a:endParaRPr lang="en-US" sz="2800" dirty="0">
              <a:solidFill>
                <a:srgbClr val="0033CC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828800"/>
            <a:ext cx="457200" cy="37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600" y="2743200"/>
            <a:ext cx="457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33CC"/>
                </a:solidFill>
              </a:rPr>
              <a:t>According to Newton’s law it must have an acceleration </a:t>
            </a:r>
            <a:r>
              <a:rPr lang="en-US" sz="2800" b="1" i="1" dirty="0" smtClean="0">
                <a:latin typeface="Arial Rounded MT Bold" pitchFamily="34" charset="0"/>
              </a:rPr>
              <a:t>a</a:t>
            </a:r>
            <a:endParaRPr lang="en-US" sz="2800" b="1" i="1" dirty="0">
              <a:latin typeface="Arial Rounded MT Bold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724400"/>
            <a:ext cx="2209800" cy="46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04800" y="3962400"/>
            <a:ext cx="4495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If the displacement is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4572000"/>
            <a:ext cx="1524000" cy="73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5410200"/>
            <a:ext cx="2743200" cy="99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0" y="52578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The work done 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305800" cy="218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0"/>
            <a:ext cx="2743200" cy="99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200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7200" y="4876800"/>
            <a:ext cx="655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33CC"/>
                </a:solidFill>
              </a:rPr>
              <a:t>But this is a general result</a:t>
            </a:r>
            <a:r>
              <a:rPr lang="en-US" dirty="0" smtClean="0">
                <a:solidFill>
                  <a:srgbClr val="0033CC"/>
                </a:solidFill>
              </a:rPr>
              <a:t>.</a:t>
            </a:r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38862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This equation was derived for the specific situation of one dimension of motion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63880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Work done by the net force acting on a particle of mass </a:t>
            </a:r>
            <a:r>
              <a:rPr lang="en-US" sz="2800" i="1" dirty="0" smtClean="0">
                <a:solidFill>
                  <a:srgbClr val="FF0000"/>
                </a:solidFill>
              </a:rPr>
              <a:t>m </a:t>
            </a:r>
            <a:r>
              <a:rPr lang="en-US" sz="2800" dirty="0" smtClean="0">
                <a:solidFill>
                  <a:srgbClr val="FF0000"/>
                </a:solidFill>
              </a:rPr>
              <a:t>is equal to the difference of the quantity ½ mv</a:t>
            </a:r>
            <a:r>
              <a:rPr lang="en-US" sz="2800" baseline="30000" dirty="0" smtClean="0">
                <a:solidFill>
                  <a:srgbClr val="FF0000"/>
                </a:solidFill>
              </a:rPr>
              <a:t>2</a:t>
            </a:r>
            <a:r>
              <a:rPr lang="en-US" sz="2800" dirty="0" smtClean="0">
                <a:solidFill>
                  <a:srgbClr val="FF0000"/>
                </a:solidFill>
              </a:rPr>
              <a:t> at x</a:t>
            </a:r>
            <a:r>
              <a:rPr lang="en-US" sz="2800" baseline="-25000" dirty="0" smtClean="0">
                <a:solidFill>
                  <a:srgbClr val="FF0000"/>
                </a:solidFill>
              </a:rPr>
              <a:t>i</a:t>
            </a:r>
            <a:r>
              <a:rPr lang="en-US" sz="2800" dirty="0" smtClean="0">
                <a:solidFill>
                  <a:srgbClr val="FF0000"/>
                </a:solidFill>
              </a:rPr>
              <a:t> and </a:t>
            </a:r>
            <a:r>
              <a:rPr lang="en-US" sz="2800" dirty="0" err="1" smtClean="0">
                <a:solidFill>
                  <a:srgbClr val="FF0000"/>
                </a:solidFill>
              </a:rPr>
              <a:t>x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f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. </a:t>
            </a:r>
            <a:endParaRPr 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76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447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The  quantity  </a:t>
            </a:r>
            <a:r>
              <a:rPr lang="en-US" sz="2800" i="1" dirty="0" smtClean="0">
                <a:solidFill>
                  <a:srgbClr val="C00000"/>
                </a:solidFill>
              </a:rPr>
              <a:t>½ mv</a:t>
            </a:r>
            <a:r>
              <a:rPr lang="en-US" sz="2800" i="1" baseline="30000" dirty="0" smtClean="0">
                <a:solidFill>
                  <a:srgbClr val="C00000"/>
                </a:solidFill>
              </a:rPr>
              <a:t>2</a:t>
            </a:r>
            <a:r>
              <a:rPr lang="en-US" sz="2800" dirty="0" smtClean="0">
                <a:solidFill>
                  <a:srgbClr val="C00000"/>
                </a:solidFill>
              </a:rPr>
              <a:t> is called </a:t>
            </a:r>
            <a:r>
              <a:rPr lang="en-US" sz="2800" b="1" dirty="0" smtClean="0">
                <a:solidFill>
                  <a:srgbClr val="0033CC"/>
                </a:solidFill>
              </a:rPr>
              <a:t>kinetic energy </a:t>
            </a:r>
            <a:r>
              <a:rPr lang="en-US" sz="2800" dirty="0" smtClean="0">
                <a:solidFill>
                  <a:srgbClr val="C00000"/>
                </a:solidFill>
              </a:rPr>
              <a:t>of the particles.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86000"/>
            <a:ext cx="86868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3124200"/>
            <a:ext cx="2033587" cy="115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267200"/>
            <a:ext cx="8305800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4802" y="5715000"/>
            <a:ext cx="367518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0" y="50292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It is often convenient to write  the above equation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8955"/>
            <a:ext cx="7772400" cy="63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90600"/>
            <a:ext cx="3079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33400" y="198120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33CC"/>
                </a:solidFill>
              </a:rPr>
              <a:t>This is an important result and it is known as the </a:t>
            </a:r>
            <a:r>
              <a:rPr lang="en-US" sz="3200" b="1" dirty="0" smtClean="0">
                <a:solidFill>
                  <a:srgbClr val="C00000"/>
                </a:solidFill>
              </a:rPr>
              <a:t>work  kinetic energy theorem</a:t>
            </a:r>
            <a:endParaRPr lang="en-US" sz="3200" b="1" dirty="0">
              <a:solidFill>
                <a:srgbClr val="C0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079135"/>
            <a:ext cx="3866455" cy="377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381000"/>
            <a:ext cx="7239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</a:rPr>
              <a:t>The quantity </a:t>
            </a:r>
            <a:r>
              <a:rPr lang="en-US" sz="2800" i="1" dirty="0" smtClean="0">
                <a:solidFill>
                  <a:srgbClr val="0033CC"/>
                </a:solidFill>
                <a:sym typeface="Symbol"/>
              </a:rPr>
              <a:t>K</a:t>
            </a:r>
            <a:r>
              <a:rPr lang="en-US" sz="2800" dirty="0" smtClean="0">
                <a:solidFill>
                  <a:srgbClr val="0033CC"/>
                </a:solidFill>
                <a:sym typeface="Symbol"/>
              </a:rPr>
              <a:t> in the work –kinetic energy theorem</a:t>
            </a:r>
            <a:r>
              <a:rPr lang="en-US" sz="2800" dirty="0" smtClean="0">
                <a:solidFill>
                  <a:srgbClr val="C00000"/>
                </a:solidFill>
                <a:sym typeface="Symbol"/>
              </a:rPr>
              <a:t> only refers to the initial and final speed. It does not depend on the details of path followed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276600"/>
            <a:ext cx="844731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2000" y="23622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Problems</a:t>
            </a:r>
            <a:endParaRPr lang="en-US" sz="36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800600"/>
            <a:ext cx="8305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"/>
            <a:ext cx="7696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81200"/>
            <a:ext cx="7772400" cy="162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962400"/>
            <a:ext cx="3581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3886200"/>
            <a:ext cx="3657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0"/>
            <a:ext cx="8001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057400"/>
            <a:ext cx="800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204903"/>
            <a:ext cx="7467600" cy="81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143000"/>
            <a:ext cx="1600200" cy="86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57200" y="1524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Power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12192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Average Power  is 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9718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Instantaneous Power is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895600"/>
            <a:ext cx="324602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267200"/>
            <a:ext cx="4648200" cy="122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5715000"/>
            <a:ext cx="1676400" cy="49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791200"/>
            <a:ext cx="3685309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8991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600200"/>
            <a:ext cx="1747837" cy="110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3276600"/>
            <a:ext cx="4679305" cy="84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572000"/>
            <a:ext cx="796094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Energy Approach to Problems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energy approach to describing motion is particularly useful when the force is not constant</a:t>
            </a:r>
          </a:p>
          <a:p>
            <a:r>
              <a:rPr lang="en-US"/>
              <a:t>An approach will involve </a:t>
            </a:r>
            <a:r>
              <a:rPr lang="en-US" i="1"/>
              <a:t>Conservation of Energy</a:t>
            </a:r>
            <a:endParaRPr lang="en-US"/>
          </a:p>
          <a:p>
            <a:pPr lvl="1"/>
            <a:r>
              <a:rPr lang="en-US"/>
              <a:t>This could be extended to biological organisms, technological systems and engineering situations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"/>
            <a:ext cx="82296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971800"/>
            <a:ext cx="654544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10000"/>
            <a:ext cx="8001000" cy="279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417195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99669"/>
            <a:ext cx="8153400" cy="145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533400"/>
            <a:ext cx="4762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</a:t>
            </a:r>
            <a:r>
              <a:rPr lang="en-US" i="1"/>
              <a:t>system</a:t>
            </a:r>
            <a:r>
              <a:rPr lang="en-US"/>
              <a:t> is a small portion of the Universe</a:t>
            </a:r>
          </a:p>
          <a:p>
            <a:pPr lvl="1"/>
            <a:r>
              <a:rPr lang="en-US"/>
              <a:t>We will ignore the details of the rest of the Universe</a:t>
            </a:r>
          </a:p>
          <a:p>
            <a:r>
              <a:rPr lang="en-US"/>
              <a:t>A critical skill is to identify the system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 System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valid system may</a:t>
            </a:r>
          </a:p>
          <a:p>
            <a:pPr lvl="1"/>
            <a:r>
              <a:rPr lang="en-US"/>
              <a:t>be a single object or particle</a:t>
            </a:r>
          </a:p>
          <a:p>
            <a:pPr lvl="1"/>
            <a:r>
              <a:rPr lang="en-US"/>
              <a:t>be a collection of objects or particles</a:t>
            </a:r>
          </a:p>
          <a:p>
            <a:pPr lvl="1"/>
            <a:r>
              <a:rPr lang="en-US"/>
              <a:t>be a region of space</a:t>
            </a:r>
          </a:p>
          <a:p>
            <a:pPr lvl="1"/>
            <a:r>
              <a:rPr lang="en-US"/>
              <a:t>vary in size and shape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 Solving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Does the problem require the system approach?</a:t>
            </a:r>
          </a:p>
          <a:p>
            <a:pPr lvl="1"/>
            <a:r>
              <a:rPr lang="en-US"/>
              <a:t>What is the particular system and what is its nature?</a:t>
            </a:r>
          </a:p>
          <a:p>
            <a:r>
              <a:rPr lang="en-US"/>
              <a:t>Can the problem be solved by the particle approach?</a:t>
            </a:r>
          </a:p>
          <a:p>
            <a:pPr lvl="1"/>
            <a:r>
              <a:rPr lang="en-US"/>
              <a:t>The particle approach is what we have been using to this time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Environment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is a </a:t>
            </a:r>
            <a:r>
              <a:rPr lang="en-US" i="1"/>
              <a:t>system boundary</a:t>
            </a:r>
            <a:r>
              <a:rPr lang="en-US"/>
              <a:t> around the system</a:t>
            </a:r>
          </a:p>
          <a:p>
            <a:pPr lvl="1"/>
            <a:r>
              <a:rPr lang="en-US"/>
              <a:t>The boundary is an imaginary surface</a:t>
            </a:r>
          </a:p>
          <a:p>
            <a:pPr lvl="1"/>
            <a:r>
              <a:rPr lang="en-US"/>
              <a:t>It does not necessarily correspond to a physical boundary</a:t>
            </a:r>
          </a:p>
          <a:p>
            <a:r>
              <a:rPr lang="en-US"/>
              <a:t>The boundary divides the system from the </a:t>
            </a:r>
            <a:r>
              <a:rPr lang="en-US" i="1"/>
              <a:t>environment</a:t>
            </a:r>
            <a:endParaRPr lang="en-US"/>
          </a:p>
          <a:p>
            <a:pPr lvl="1"/>
            <a:r>
              <a:rPr lang="en-US"/>
              <a:t>The environment is the rest of the Universe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257800"/>
            <a:ext cx="8610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 Example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normal force, n, and the gravitational force, </a:t>
            </a:r>
            <a:r>
              <a:rPr lang="en-US" sz="2800" i="1"/>
              <a:t>m </a:t>
            </a:r>
            <a:r>
              <a:rPr lang="en-US" sz="2800"/>
              <a:t>g, do no work on the object</a:t>
            </a:r>
          </a:p>
          <a:p>
            <a:pPr lvl="1"/>
            <a:r>
              <a:rPr lang="en-US" sz="2400"/>
              <a:t>cos </a:t>
            </a:r>
            <a:r>
              <a:rPr lang="en-US" sz="2400" i="1">
                <a:latin typeface="Symbol" pitchFamily="18" charset="2"/>
              </a:rPr>
              <a:t>q</a:t>
            </a:r>
            <a:r>
              <a:rPr lang="en-US" sz="2400"/>
              <a:t> = cos 90° = 0</a:t>
            </a:r>
          </a:p>
          <a:p>
            <a:r>
              <a:rPr lang="en-US" sz="2800"/>
              <a:t>The force </a:t>
            </a:r>
            <a:r>
              <a:rPr lang="en-US" sz="2800" b="1"/>
              <a:t>F</a:t>
            </a:r>
            <a:r>
              <a:rPr lang="en-US" sz="2800"/>
              <a:t> does do work on the object</a:t>
            </a:r>
          </a:p>
        </p:txBody>
      </p:sp>
      <p:pic>
        <p:nvPicPr>
          <p:cNvPr id="12295" name="Picture 7" descr="0703.jpg                                                       00045989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263775"/>
            <a:ext cx="3810000" cy="3622675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3505200" cy="2778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09600" y="152400"/>
            <a:ext cx="80010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Work done on a system by an agent exerting constant force  on the system is given by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947077"/>
            <a:ext cx="2286000" cy="63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2667000"/>
            <a:ext cx="48672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5715000"/>
            <a:ext cx="8239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448</Words>
  <Application>Microsoft Office PowerPoint</Application>
  <PresentationFormat>On-screen Show (4:3)</PresentationFormat>
  <Paragraphs>60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Chapter 7</vt:lpstr>
      <vt:lpstr>Introduction to Energy</vt:lpstr>
      <vt:lpstr>Energy Approach to Problems</vt:lpstr>
      <vt:lpstr>Systems</vt:lpstr>
      <vt:lpstr>Valid System</vt:lpstr>
      <vt:lpstr>Problem Solving</vt:lpstr>
      <vt:lpstr>Environment</vt:lpstr>
      <vt:lpstr>Work 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King Saud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and Energy </dc:title>
  <dc:creator>Shahabuddin</dc:creator>
  <cp:lastModifiedBy>dell</cp:lastModifiedBy>
  <cp:revision>19</cp:revision>
  <dcterms:created xsi:type="dcterms:W3CDTF">2011-11-13T16:59:42Z</dcterms:created>
  <dcterms:modified xsi:type="dcterms:W3CDTF">2015-11-11T20:30:23Z</dcterms:modified>
</cp:coreProperties>
</file>