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86" r:id="rId10"/>
    <p:sldId id="287" r:id="rId11"/>
    <p:sldId id="264" r:id="rId12"/>
    <p:sldId id="265" r:id="rId13"/>
    <p:sldId id="267" r:id="rId14"/>
    <p:sldId id="268" r:id="rId15"/>
    <p:sldId id="269" r:id="rId16"/>
    <p:sldId id="270" r:id="rId17"/>
    <p:sldId id="273" r:id="rId18"/>
    <p:sldId id="271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B0EE0C-1EB6-4AFD-AABC-7AD330D6A59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BA88A7-0667-4303-B7F0-9F79E0C404AA}">
      <dgm:prSet phldrT="[Text]"/>
      <dgm:spPr/>
      <dgm:t>
        <a:bodyPr/>
        <a:lstStyle/>
        <a:p>
          <a:r>
            <a:rPr lang="en-US" dirty="0" smtClean="0"/>
            <a:t>Inclusion</a:t>
          </a:r>
        </a:p>
        <a:p>
          <a:r>
            <a:rPr lang="en-US" dirty="0" smtClean="0"/>
            <a:t>&amp; Identity</a:t>
          </a:r>
          <a:endParaRPr lang="en-US" dirty="0"/>
        </a:p>
      </dgm:t>
    </dgm:pt>
    <dgm:pt modelId="{933D981E-3EBB-469B-93B5-B3CF7D49F2FE}" type="parTrans" cxnId="{51EDD19C-BF3F-458C-954D-3D4D5DFD38DA}">
      <dgm:prSet/>
      <dgm:spPr/>
      <dgm:t>
        <a:bodyPr/>
        <a:lstStyle/>
        <a:p>
          <a:endParaRPr lang="en-US"/>
        </a:p>
      </dgm:t>
    </dgm:pt>
    <dgm:pt modelId="{868C0F1B-8383-4C7F-9A47-9D77B2527369}" type="sibTrans" cxnId="{51EDD19C-BF3F-458C-954D-3D4D5DFD38DA}">
      <dgm:prSet/>
      <dgm:spPr/>
      <dgm:t>
        <a:bodyPr/>
        <a:lstStyle/>
        <a:p>
          <a:endParaRPr lang="en-US"/>
        </a:p>
      </dgm:t>
    </dgm:pt>
    <dgm:pt modelId="{D427B9E2-85DB-4807-9864-34178176CCA6}">
      <dgm:prSet phldrT="[Text]"/>
      <dgm:spPr/>
      <dgm:t>
        <a:bodyPr/>
        <a:lstStyle/>
        <a:p>
          <a:r>
            <a:rPr lang="en-US" dirty="0" smtClean="0"/>
            <a:t>Synonymy</a:t>
          </a:r>
          <a:endParaRPr lang="en-US" dirty="0"/>
        </a:p>
      </dgm:t>
    </dgm:pt>
    <dgm:pt modelId="{45645C37-A824-4A1E-A207-EC14AEA27A7E}" type="parTrans" cxnId="{A5C6D4EA-C984-425D-954A-A5A52248EDB0}">
      <dgm:prSet/>
      <dgm:spPr/>
      <dgm:t>
        <a:bodyPr/>
        <a:lstStyle/>
        <a:p>
          <a:endParaRPr lang="en-US"/>
        </a:p>
      </dgm:t>
    </dgm:pt>
    <dgm:pt modelId="{B7A677BC-2497-435C-97D1-3A7CDA32AE6F}" type="sibTrans" cxnId="{A5C6D4EA-C984-425D-954A-A5A52248EDB0}">
      <dgm:prSet/>
      <dgm:spPr/>
      <dgm:t>
        <a:bodyPr/>
        <a:lstStyle/>
        <a:p>
          <a:endParaRPr lang="en-US"/>
        </a:p>
      </dgm:t>
    </dgm:pt>
    <dgm:pt modelId="{2B5057CB-8DF2-4A5B-91CC-1E12016400A7}">
      <dgm:prSet phldrT="[Text]"/>
      <dgm:spPr/>
      <dgm:t>
        <a:bodyPr/>
        <a:lstStyle/>
        <a:p>
          <a:r>
            <a:rPr lang="en-US" dirty="0" smtClean="0"/>
            <a:t>Hyponymy</a:t>
          </a:r>
          <a:endParaRPr lang="en-US" dirty="0"/>
        </a:p>
      </dgm:t>
    </dgm:pt>
    <dgm:pt modelId="{736EE80C-F0FC-4627-8424-AC80C63B2058}" type="parTrans" cxnId="{B1779B80-BE8C-40E4-A159-8CF26534479E}">
      <dgm:prSet/>
      <dgm:spPr/>
      <dgm:t>
        <a:bodyPr/>
        <a:lstStyle/>
        <a:p>
          <a:endParaRPr lang="en-US"/>
        </a:p>
      </dgm:t>
    </dgm:pt>
    <dgm:pt modelId="{2572216B-6B6C-4666-B2BE-879BA2FBBE18}" type="sibTrans" cxnId="{B1779B80-BE8C-40E4-A159-8CF26534479E}">
      <dgm:prSet/>
      <dgm:spPr/>
      <dgm:t>
        <a:bodyPr/>
        <a:lstStyle/>
        <a:p>
          <a:endParaRPr lang="en-US"/>
        </a:p>
      </dgm:t>
    </dgm:pt>
    <dgm:pt modelId="{4868DF00-2E13-4CE1-98D3-C5854C08AD3E}">
      <dgm:prSet phldrT="[Text]"/>
      <dgm:spPr/>
      <dgm:t>
        <a:bodyPr/>
        <a:lstStyle/>
        <a:p>
          <a:r>
            <a:rPr lang="en-US" dirty="0" smtClean="0"/>
            <a:t>Exclusion &amp; opposition  </a:t>
          </a:r>
          <a:endParaRPr lang="en-US" dirty="0"/>
        </a:p>
      </dgm:t>
    </dgm:pt>
    <dgm:pt modelId="{661E200D-6708-438B-A1A7-807F384E75C5}" type="parTrans" cxnId="{C1C7FE26-0BAB-4591-8194-C8A2292EFA3E}">
      <dgm:prSet/>
      <dgm:spPr/>
      <dgm:t>
        <a:bodyPr/>
        <a:lstStyle/>
        <a:p>
          <a:endParaRPr lang="en-US"/>
        </a:p>
      </dgm:t>
    </dgm:pt>
    <dgm:pt modelId="{3BFA11AD-1353-4914-B65F-2A035AD0C212}" type="sibTrans" cxnId="{C1C7FE26-0BAB-4591-8194-C8A2292EFA3E}">
      <dgm:prSet/>
      <dgm:spPr/>
      <dgm:t>
        <a:bodyPr/>
        <a:lstStyle/>
        <a:p>
          <a:endParaRPr lang="en-US"/>
        </a:p>
      </dgm:t>
    </dgm:pt>
    <dgm:pt modelId="{561C105A-B5DE-4B34-A351-FBB0B2F2B96A}">
      <dgm:prSet phldrT="[Text]"/>
      <dgm:spPr/>
      <dgm:t>
        <a:bodyPr/>
        <a:lstStyle/>
        <a:p>
          <a:r>
            <a:rPr lang="en-US" dirty="0" err="1" smtClean="0"/>
            <a:t>Antonymy</a:t>
          </a:r>
          <a:r>
            <a:rPr lang="en-US" dirty="0" smtClean="0"/>
            <a:t> </a:t>
          </a:r>
          <a:endParaRPr lang="en-US" dirty="0"/>
        </a:p>
      </dgm:t>
    </dgm:pt>
    <dgm:pt modelId="{FAA69780-BAC9-40E9-A972-246B874F7F6E}" type="parTrans" cxnId="{FF7185AB-7579-484C-B56D-FDA342307C41}">
      <dgm:prSet/>
      <dgm:spPr/>
      <dgm:t>
        <a:bodyPr/>
        <a:lstStyle/>
        <a:p>
          <a:endParaRPr lang="en-US"/>
        </a:p>
      </dgm:t>
    </dgm:pt>
    <dgm:pt modelId="{1666D1E9-0B68-4850-AFEE-BC196E2DFD86}" type="sibTrans" cxnId="{FF7185AB-7579-484C-B56D-FDA342307C41}">
      <dgm:prSet/>
      <dgm:spPr/>
      <dgm:t>
        <a:bodyPr/>
        <a:lstStyle/>
        <a:p>
          <a:endParaRPr lang="en-US"/>
        </a:p>
      </dgm:t>
    </dgm:pt>
    <dgm:pt modelId="{BA09D28A-DFFA-447A-AC68-740F9ED0229F}">
      <dgm:prSet phldrT="[Text]" phldr="1"/>
      <dgm:spPr/>
      <dgm:t>
        <a:bodyPr/>
        <a:lstStyle/>
        <a:p>
          <a:endParaRPr lang="en-US" dirty="0"/>
        </a:p>
      </dgm:t>
    </dgm:pt>
    <dgm:pt modelId="{46383449-5CEE-46D3-B1F1-9D8533DDAF46}" type="parTrans" cxnId="{CC1AC271-06EF-49BD-9CD7-B6BE4D45A9DD}">
      <dgm:prSet/>
      <dgm:spPr/>
      <dgm:t>
        <a:bodyPr/>
        <a:lstStyle/>
        <a:p>
          <a:endParaRPr lang="en-US"/>
        </a:p>
      </dgm:t>
    </dgm:pt>
    <dgm:pt modelId="{6000DA39-AF24-4D39-882D-261BF3CD4356}" type="sibTrans" cxnId="{CC1AC271-06EF-49BD-9CD7-B6BE4D45A9DD}">
      <dgm:prSet/>
      <dgm:spPr/>
      <dgm:t>
        <a:bodyPr/>
        <a:lstStyle/>
        <a:p>
          <a:endParaRPr lang="en-US"/>
        </a:p>
      </dgm:t>
    </dgm:pt>
    <dgm:pt modelId="{CC7D6228-E945-4057-BE2E-D2A851E618D9}">
      <dgm:prSet phldrT="[Text]"/>
      <dgm:spPr/>
      <dgm:t>
        <a:bodyPr/>
        <a:lstStyle/>
        <a:p>
          <a:r>
            <a:rPr lang="en-US" dirty="0" err="1" smtClean="0"/>
            <a:t>Meronymy</a:t>
          </a:r>
          <a:r>
            <a:rPr lang="en-US" dirty="0" smtClean="0"/>
            <a:t> </a:t>
          </a:r>
          <a:endParaRPr lang="en-US" dirty="0"/>
        </a:p>
      </dgm:t>
    </dgm:pt>
    <dgm:pt modelId="{816E4BD9-13BF-49A6-99FA-9F5DBB32F68B}" type="parTrans" cxnId="{2C04A5E4-0890-4557-803C-E49F0ED1AFAB}">
      <dgm:prSet/>
      <dgm:spPr/>
      <dgm:t>
        <a:bodyPr/>
        <a:lstStyle/>
        <a:p>
          <a:endParaRPr lang="en-US"/>
        </a:p>
      </dgm:t>
    </dgm:pt>
    <dgm:pt modelId="{3B4AE35F-289B-45C5-95F6-3E7E101391BE}" type="sibTrans" cxnId="{2C04A5E4-0890-4557-803C-E49F0ED1AFAB}">
      <dgm:prSet/>
      <dgm:spPr/>
      <dgm:t>
        <a:bodyPr/>
        <a:lstStyle/>
        <a:p>
          <a:endParaRPr lang="en-US"/>
        </a:p>
      </dgm:t>
    </dgm:pt>
    <dgm:pt modelId="{1EC1A6F3-B787-4AE4-925C-A5B7997C67CC}" type="pres">
      <dgm:prSet presAssocID="{39B0EE0C-1EB6-4AFD-AABC-7AD330D6A5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26D627-DB02-4863-A6DA-0E9C1272E3A8}" type="pres">
      <dgm:prSet presAssocID="{1CBA88A7-0667-4303-B7F0-9F79E0C404AA}" presName="linNode" presStyleCnt="0"/>
      <dgm:spPr/>
    </dgm:pt>
    <dgm:pt modelId="{FAFAA0B8-1BDF-40E4-AF61-A83578C4A7EB}" type="pres">
      <dgm:prSet presAssocID="{1CBA88A7-0667-4303-B7F0-9F79E0C404A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20B881-4B31-48D6-A243-FB96D402DB01}" type="pres">
      <dgm:prSet presAssocID="{1CBA88A7-0667-4303-B7F0-9F79E0C404AA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D5AE0F-8421-4A9F-B3A7-3CB73D212220}" type="pres">
      <dgm:prSet presAssocID="{868C0F1B-8383-4C7F-9A47-9D77B2527369}" presName="spacing" presStyleCnt="0"/>
      <dgm:spPr/>
    </dgm:pt>
    <dgm:pt modelId="{CC932753-0D8D-4BE8-8E68-3D334F8CA015}" type="pres">
      <dgm:prSet presAssocID="{4868DF00-2E13-4CE1-98D3-C5854C08AD3E}" presName="linNode" presStyleCnt="0"/>
      <dgm:spPr/>
    </dgm:pt>
    <dgm:pt modelId="{AE98894E-EABD-4A19-AC05-AC11BA466649}" type="pres">
      <dgm:prSet presAssocID="{4868DF00-2E13-4CE1-98D3-C5854C08AD3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A00CB0-3188-4379-9FE8-7D3EB78B19C7}" type="pres">
      <dgm:prSet presAssocID="{4868DF00-2E13-4CE1-98D3-C5854C08AD3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C6D4EA-C984-425D-954A-A5A52248EDB0}" srcId="{1CBA88A7-0667-4303-B7F0-9F79E0C404AA}" destId="{D427B9E2-85DB-4807-9864-34178176CCA6}" srcOrd="0" destOrd="0" parTransId="{45645C37-A824-4A1E-A207-EC14AEA27A7E}" sibTransId="{B7A677BC-2497-435C-97D1-3A7CDA32AE6F}"/>
    <dgm:cxn modelId="{5186986B-3FCC-4A11-B51D-B55F6CEFC8DE}" type="presOf" srcId="{BA09D28A-DFFA-447A-AC68-740F9ED0229F}" destId="{FCA00CB0-3188-4379-9FE8-7D3EB78B19C7}" srcOrd="0" destOrd="1" presId="urn:microsoft.com/office/officeart/2005/8/layout/vList6"/>
    <dgm:cxn modelId="{B1779B80-BE8C-40E4-A159-8CF26534479E}" srcId="{1CBA88A7-0667-4303-B7F0-9F79E0C404AA}" destId="{2B5057CB-8DF2-4A5B-91CC-1E12016400A7}" srcOrd="1" destOrd="0" parTransId="{736EE80C-F0FC-4627-8424-AC80C63B2058}" sibTransId="{2572216B-6B6C-4666-B2BE-879BA2FBBE18}"/>
    <dgm:cxn modelId="{995471A0-C537-4457-965E-A3C77BC39DBA}" type="presOf" srcId="{561C105A-B5DE-4B34-A351-FBB0B2F2B96A}" destId="{FCA00CB0-3188-4379-9FE8-7D3EB78B19C7}" srcOrd="0" destOrd="0" presId="urn:microsoft.com/office/officeart/2005/8/layout/vList6"/>
    <dgm:cxn modelId="{C1C7FE26-0BAB-4591-8194-C8A2292EFA3E}" srcId="{39B0EE0C-1EB6-4AFD-AABC-7AD330D6A590}" destId="{4868DF00-2E13-4CE1-98D3-C5854C08AD3E}" srcOrd="1" destOrd="0" parTransId="{661E200D-6708-438B-A1A7-807F384E75C5}" sibTransId="{3BFA11AD-1353-4914-B65F-2A035AD0C212}"/>
    <dgm:cxn modelId="{D88C5A5F-698F-4F66-A3AD-787AF4CCE7A3}" type="presOf" srcId="{1CBA88A7-0667-4303-B7F0-9F79E0C404AA}" destId="{FAFAA0B8-1BDF-40E4-AF61-A83578C4A7EB}" srcOrd="0" destOrd="0" presId="urn:microsoft.com/office/officeart/2005/8/layout/vList6"/>
    <dgm:cxn modelId="{FF7185AB-7579-484C-B56D-FDA342307C41}" srcId="{4868DF00-2E13-4CE1-98D3-C5854C08AD3E}" destId="{561C105A-B5DE-4B34-A351-FBB0B2F2B96A}" srcOrd="0" destOrd="0" parTransId="{FAA69780-BAC9-40E9-A972-246B874F7F6E}" sibTransId="{1666D1E9-0B68-4850-AFEE-BC196E2DFD86}"/>
    <dgm:cxn modelId="{2E514960-B4F7-4C44-8F8D-CAC92E2A8304}" type="presOf" srcId="{2B5057CB-8DF2-4A5B-91CC-1E12016400A7}" destId="{BA20B881-4B31-48D6-A243-FB96D402DB01}" srcOrd="0" destOrd="1" presId="urn:microsoft.com/office/officeart/2005/8/layout/vList6"/>
    <dgm:cxn modelId="{5F3EE55A-0F2B-47FB-A892-A33286142B2B}" type="presOf" srcId="{4868DF00-2E13-4CE1-98D3-C5854C08AD3E}" destId="{AE98894E-EABD-4A19-AC05-AC11BA466649}" srcOrd="0" destOrd="0" presId="urn:microsoft.com/office/officeart/2005/8/layout/vList6"/>
    <dgm:cxn modelId="{2C04A5E4-0890-4557-803C-E49F0ED1AFAB}" srcId="{1CBA88A7-0667-4303-B7F0-9F79E0C404AA}" destId="{CC7D6228-E945-4057-BE2E-D2A851E618D9}" srcOrd="2" destOrd="0" parTransId="{816E4BD9-13BF-49A6-99FA-9F5DBB32F68B}" sibTransId="{3B4AE35F-289B-45C5-95F6-3E7E101391BE}"/>
    <dgm:cxn modelId="{82F9EC44-0F84-4CC3-8A5D-CA4271288C4E}" type="presOf" srcId="{CC7D6228-E945-4057-BE2E-D2A851E618D9}" destId="{BA20B881-4B31-48D6-A243-FB96D402DB01}" srcOrd="0" destOrd="2" presId="urn:microsoft.com/office/officeart/2005/8/layout/vList6"/>
    <dgm:cxn modelId="{1EF95B07-A19D-4C95-A1B6-F99D7EEA98B7}" type="presOf" srcId="{D427B9E2-85DB-4807-9864-34178176CCA6}" destId="{BA20B881-4B31-48D6-A243-FB96D402DB01}" srcOrd="0" destOrd="0" presId="urn:microsoft.com/office/officeart/2005/8/layout/vList6"/>
    <dgm:cxn modelId="{6130B3B4-9AA1-48DB-9042-3F1B0FEB7835}" type="presOf" srcId="{39B0EE0C-1EB6-4AFD-AABC-7AD330D6A590}" destId="{1EC1A6F3-B787-4AE4-925C-A5B7997C67CC}" srcOrd="0" destOrd="0" presId="urn:microsoft.com/office/officeart/2005/8/layout/vList6"/>
    <dgm:cxn modelId="{CC1AC271-06EF-49BD-9CD7-B6BE4D45A9DD}" srcId="{4868DF00-2E13-4CE1-98D3-C5854C08AD3E}" destId="{BA09D28A-DFFA-447A-AC68-740F9ED0229F}" srcOrd="1" destOrd="0" parTransId="{46383449-5CEE-46D3-B1F1-9D8533DDAF46}" sibTransId="{6000DA39-AF24-4D39-882D-261BF3CD4356}"/>
    <dgm:cxn modelId="{51EDD19C-BF3F-458C-954D-3D4D5DFD38DA}" srcId="{39B0EE0C-1EB6-4AFD-AABC-7AD330D6A590}" destId="{1CBA88A7-0667-4303-B7F0-9F79E0C404AA}" srcOrd="0" destOrd="0" parTransId="{933D981E-3EBB-469B-93B5-B3CF7D49F2FE}" sibTransId="{868C0F1B-8383-4C7F-9A47-9D77B2527369}"/>
    <dgm:cxn modelId="{69D19CE9-93F2-4C38-A213-176EFF7BC746}" type="presParOf" srcId="{1EC1A6F3-B787-4AE4-925C-A5B7997C67CC}" destId="{B026D627-DB02-4863-A6DA-0E9C1272E3A8}" srcOrd="0" destOrd="0" presId="urn:microsoft.com/office/officeart/2005/8/layout/vList6"/>
    <dgm:cxn modelId="{1A81809D-F32B-4AA3-96FE-B54C260FCBD7}" type="presParOf" srcId="{B026D627-DB02-4863-A6DA-0E9C1272E3A8}" destId="{FAFAA0B8-1BDF-40E4-AF61-A83578C4A7EB}" srcOrd="0" destOrd="0" presId="urn:microsoft.com/office/officeart/2005/8/layout/vList6"/>
    <dgm:cxn modelId="{11C3E8B7-AFE1-4BB0-8DB1-D6B0AFFE8DD1}" type="presParOf" srcId="{B026D627-DB02-4863-A6DA-0E9C1272E3A8}" destId="{BA20B881-4B31-48D6-A243-FB96D402DB01}" srcOrd="1" destOrd="0" presId="urn:microsoft.com/office/officeart/2005/8/layout/vList6"/>
    <dgm:cxn modelId="{7D7FFFD9-3D18-415F-9A47-A71EEA15214B}" type="presParOf" srcId="{1EC1A6F3-B787-4AE4-925C-A5B7997C67CC}" destId="{29D5AE0F-8421-4A9F-B3A7-3CB73D212220}" srcOrd="1" destOrd="0" presId="urn:microsoft.com/office/officeart/2005/8/layout/vList6"/>
    <dgm:cxn modelId="{BFE1BEC3-483D-4847-A192-2D8EFA5C27AE}" type="presParOf" srcId="{1EC1A6F3-B787-4AE4-925C-A5B7997C67CC}" destId="{CC932753-0D8D-4BE8-8E68-3D334F8CA015}" srcOrd="2" destOrd="0" presId="urn:microsoft.com/office/officeart/2005/8/layout/vList6"/>
    <dgm:cxn modelId="{A0317E67-AC66-424C-B268-187CD13B0EE7}" type="presParOf" srcId="{CC932753-0D8D-4BE8-8E68-3D334F8CA015}" destId="{AE98894E-EABD-4A19-AC05-AC11BA466649}" srcOrd="0" destOrd="0" presId="urn:microsoft.com/office/officeart/2005/8/layout/vList6"/>
    <dgm:cxn modelId="{67E63F29-D5AF-45C6-ABD0-6B860DFE2FD8}" type="presParOf" srcId="{CC932753-0D8D-4BE8-8E68-3D334F8CA015}" destId="{FCA00CB0-3188-4379-9FE8-7D3EB78B19C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203B9-8AB5-466F-960F-2C3A2750A0AB}" type="doc">
      <dgm:prSet loTypeId="urn:microsoft.com/office/officeart/2005/8/layout/venn2" loCatId="relationship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D4554F46-181A-4CD0-98F7-E4E6D71DFF9B}">
      <dgm:prSet phldrT="[Text]" custT="1"/>
      <dgm:spPr/>
      <dgm:t>
        <a:bodyPr/>
        <a:lstStyle/>
        <a:p>
          <a:r>
            <a:rPr lang="en-US" sz="1400" dirty="0" smtClean="0"/>
            <a:t>FRUIT </a:t>
          </a:r>
          <a:endParaRPr lang="en-US" sz="1400" dirty="0"/>
        </a:p>
      </dgm:t>
    </dgm:pt>
    <dgm:pt modelId="{949E79A4-C7CF-4808-AC90-90A5FB843D44}" type="parTrans" cxnId="{7C905348-BF50-4C9C-85D5-D12B2D9CD7A1}">
      <dgm:prSet/>
      <dgm:spPr/>
      <dgm:t>
        <a:bodyPr/>
        <a:lstStyle/>
        <a:p>
          <a:endParaRPr lang="en-US"/>
        </a:p>
      </dgm:t>
    </dgm:pt>
    <dgm:pt modelId="{CA117EE0-32EF-49BE-B0EE-3A38C8B65784}" type="sibTrans" cxnId="{7C905348-BF50-4C9C-85D5-D12B2D9CD7A1}">
      <dgm:prSet/>
      <dgm:spPr/>
      <dgm:t>
        <a:bodyPr/>
        <a:lstStyle/>
        <a:p>
          <a:endParaRPr lang="en-US"/>
        </a:p>
      </dgm:t>
    </dgm:pt>
    <dgm:pt modelId="{139E1D18-338F-4E64-BD9B-276D75C61D43}">
      <dgm:prSet phldrT="[Text]" custT="1"/>
      <dgm:spPr/>
      <dgm:t>
        <a:bodyPr/>
        <a:lstStyle/>
        <a:p>
          <a:r>
            <a:rPr lang="en-US" sz="1400" dirty="0" smtClean="0"/>
            <a:t>Apple</a:t>
          </a:r>
          <a:endParaRPr lang="en-US" sz="1400" dirty="0"/>
        </a:p>
      </dgm:t>
    </dgm:pt>
    <dgm:pt modelId="{B1E26772-2B98-4459-A0BB-F6E172C946B5}" type="parTrans" cxnId="{8AADB52B-CF26-445E-B165-74DDCC64B6DE}">
      <dgm:prSet/>
      <dgm:spPr/>
      <dgm:t>
        <a:bodyPr/>
        <a:lstStyle/>
        <a:p>
          <a:endParaRPr lang="en-US"/>
        </a:p>
      </dgm:t>
    </dgm:pt>
    <dgm:pt modelId="{71CF01DA-2496-4C6B-A299-E891A256D5B5}" type="sibTrans" cxnId="{8AADB52B-CF26-445E-B165-74DDCC64B6DE}">
      <dgm:prSet/>
      <dgm:spPr/>
      <dgm:t>
        <a:bodyPr/>
        <a:lstStyle/>
        <a:p>
          <a:endParaRPr lang="en-US"/>
        </a:p>
      </dgm:t>
    </dgm:pt>
    <dgm:pt modelId="{2398FB05-F1EA-4B5B-A4ED-14DB9EFB0C21}">
      <dgm:prSet phldrT="[Text]"/>
      <dgm:spPr/>
      <dgm:t>
        <a:bodyPr/>
        <a:lstStyle/>
        <a:p>
          <a:r>
            <a:rPr lang="en-US" dirty="0" smtClean="0"/>
            <a:t>Apple  </a:t>
          </a:r>
          <a:endParaRPr lang="en-US" dirty="0"/>
        </a:p>
      </dgm:t>
    </dgm:pt>
    <dgm:pt modelId="{8359967E-96D0-4C84-86B5-B6691329D8D8}" type="parTrans" cxnId="{354CCCAD-C20C-4567-98C8-5D2EC83AFF57}">
      <dgm:prSet/>
      <dgm:spPr/>
      <dgm:t>
        <a:bodyPr/>
        <a:lstStyle/>
        <a:p>
          <a:endParaRPr lang="en-US"/>
        </a:p>
      </dgm:t>
    </dgm:pt>
    <dgm:pt modelId="{614376AB-1BFB-42BF-9CEB-C7144AE6AFD0}" type="sibTrans" cxnId="{354CCCAD-C20C-4567-98C8-5D2EC83AFF57}">
      <dgm:prSet/>
      <dgm:spPr/>
      <dgm:t>
        <a:bodyPr/>
        <a:lstStyle/>
        <a:p>
          <a:endParaRPr lang="en-US"/>
        </a:p>
      </dgm:t>
    </dgm:pt>
    <dgm:pt modelId="{EBD3D137-6D5B-4766-8CF1-C83B9FFCDC44}">
      <dgm:prSet phldrT="[Text]"/>
      <dgm:spPr/>
      <dgm:t>
        <a:bodyPr/>
        <a:lstStyle/>
        <a:p>
          <a:r>
            <a:rPr lang="en-US" dirty="0" smtClean="0"/>
            <a:t>FRUIT </a:t>
          </a:r>
          <a:endParaRPr lang="en-US" dirty="0"/>
        </a:p>
      </dgm:t>
    </dgm:pt>
    <dgm:pt modelId="{F8E82AE7-D1F5-4092-B653-A0F683FB6DFF}" type="parTrans" cxnId="{B995A7F3-9493-4C54-9135-4C49A9948E6C}">
      <dgm:prSet/>
      <dgm:spPr/>
      <dgm:t>
        <a:bodyPr/>
        <a:lstStyle/>
        <a:p>
          <a:endParaRPr lang="en-US"/>
        </a:p>
      </dgm:t>
    </dgm:pt>
    <dgm:pt modelId="{33FAF12C-EFC2-4157-AD0C-713CF8F96FC0}" type="sibTrans" cxnId="{B995A7F3-9493-4C54-9135-4C49A9948E6C}">
      <dgm:prSet/>
      <dgm:spPr/>
      <dgm:t>
        <a:bodyPr/>
        <a:lstStyle/>
        <a:p>
          <a:endParaRPr lang="en-US"/>
        </a:p>
      </dgm:t>
    </dgm:pt>
    <dgm:pt modelId="{CE4B4A06-17D5-41F2-B059-CC1A476CE119}" type="pres">
      <dgm:prSet presAssocID="{4D9203B9-8AB5-466F-960F-2C3A2750A0A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6923556-4A92-4F33-A539-A03D9EC59185}" type="pres">
      <dgm:prSet presAssocID="{4D9203B9-8AB5-466F-960F-2C3A2750A0AB}" presName="comp1" presStyleCnt="0"/>
      <dgm:spPr/>
    </dgm:pt>
    <dgm:pt modelId="{981D2C4C-9E63-48E0-96F6-91B5245A75E6}" type="pres">
      <dgm:prSet presAssocID="{4D9203B9-8AB5-466F-960F-2C3A2750A0AB}" presName="circle1" presStyleLbl="node1" presStyleIdx="0" presStyleCnt="4" custLinFactNeighborX="-66327" custLinFactNeighborY="18980"/>
      <dgm:spPr/>
      <dgm:t>
        <a:bodyPr/>
        <a:lstStyle/>
        <a:p>
          <a:endParaRPr lang="en-US"/>
        </a:p>
      </dgm:t>
    </dgm:pt>
    <dgm:pt modelId="{9F0FA3B0-092B-4A4C-BF25-1EA772E20BD1}" type="pres">
      <dgm:prSet presAssocID="{4D9203B9-8AB5-466F-960F-2C3A2750A0AB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663D74-6769-4D2D-AD46-0A994C910E6E}" type="pres">
      <dgm:prSet presAssocID="{4D9203B9-8AB5-466F-960F-2C3A2750A0AB}" presName="comp2" presStyleCnt="0"/>
      <dgm:spPr/>
    </dgm:pt>
    <dgm:pt modelId="{11D31600-3B9E-469C-A2CE-703C56EE07D4}" type="pres">
      <dgm:prSet presAssocID="{4D9203B9-8AB5-466F-960F-2C3A2750A0AB}" presName="circle2" presStyleLbl="node1" presStyleIdx="1" presStyleCnt="4" custScaleX="91263" custScaleY="45431" custLinFactNeighborX="-84694" custLinFactNeighborY="-680"/>
      <dgm:spPr/>
      <dgm:t>
        <a:bodyPr/>
        <a:lstStyle/>
        <a:p>
          <a:endParaRPr lang="en-US"/>
        </a:p>
      </dgm:t>
    </dgm:pt>
    <dgm:pt modelId="{715A5AE7-D8E2-4C6A-8586-65903F9C452B}" type="pres">
      <dgm:prSet presAssocID="{4D9203B9-8AB5-466F-960F-2C3A2750A0AB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DBA6A-044C-4F3A-85E1-F5A1F6CCFBED}" type="pres">
      <dgm:prSet presAssocID="{4D9203B9-8AB5-466F-960F-2C3A2750A0AB}" presName="comp3" presStyleCnt="0"/>
      <dgm:spPr/>
    </dgm:pt>
    <dgm:pt modelId="{CFAF48AE-79D8-4C43-9020-09BBC5276B1E}" type="pres">
      <dgm:prSet presAssocID="{4D9203B9-8AB5-466F-960F-2C3A2750A0AB}" presName="circle3" presStyleLbl="node1" presStyleIdx="2" presStyleCnt="4" custScaleX="140816" custScaleY="144899" custLinFactNeighborX="60204" custLinFactNeighborY="-61565"/>
      <dgm:spPr/>
      <dgm:t>
        <a:bodyPr/>
        <a:lstStyle/>
        <a:p>
          <a:endParaRPr lang="en-US"/>
        </a:p>
      </dgm:t>
    </dgm:pt>
    <dgm:pt modelId="{F2237706-B961-4AE6-83CC-AE1EBCE0F276}" type="pres">
      <dgm:prSet presAssocID="{4D9203B9-8AB5-466F-960F-2C3A2750A0AB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33A59-1EC3-40AA-A2DA-BFBCEE7A9957}" type="pres">
      <dgm:prSet presAssocID="{4D9203B9-8AB5-466F-960F-2C3A2750A0AB}" presName="comp4" presStyleCnt="0"/>
      <dgm:spPr/>
    </dgm:pt>
    <dgm:pt modelId="{8680DA8A-1046-4F06-A46C-317F31C6909F}" type="pres">
      <dgm:prSet presAssocID="{4D9203B9-8AB5-466F-960F-2C3A2750A0AB}" presName="circle4" presStyleLbl="node1" presStyleIdx="3" presStyleCnt="4" custScaleX="130611" custLinFactNeighborX="88265" custLinFactNeighborY="-64285"/>
      <dgm:spPr/>
      <dgm:t>
        <a:bodyPr/>
        <a:lstStyle/>
        <a:p>
          <a:endParaRPr lang="en-US"/>
        </a:p>
      </dgm:t>
    </dgm:pt>
    <dgm:pt modelId="{98E37FD5-8495-40A0-A3E0-665DA0AF88A9}" type="pres">
      <dgm:prSet presAssocID="{4D9203B9-8AB5-466F-960F-2C3A2750A0AB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ADB52B-CF26-445E-B165-74DDCC64B6DE}" srcId="{4D9203B9-8AB5-466F-960F-2C3A2750A0AB}" destId="{139E1D18-338F-4E64-BD9B-276D75C61D43}" srcOrd="1" destOrd="0" parTransId="{B1E26772-2B98-4459-A0BB-F6E172C946B5}" sibTransId="{71CF01DA-2496-4C6B-A299-E891A256D5B5}"/>
    <dgm:cxn modelId="{337AC284-288E-485F-B6A1-712C9F3D4A57}" type="presOf" srcId="{EBD3D137-6D5B-4766-8CF1-C83B9FFCDC44}" destId="{8680DA8A-1046-4F06-A46C-317F31C6909F}" srcOrd="0" destOrd="0" presId="urn:microsoft.com/office/officeart/2005/8/layout/venn2"/>
    <dgm:cxn modelId="{354CCCAD-C20C-4567-98C8-5D2EC83AFF57}" srcId="{4D9203B9-8AB5-466F-960F-2C3A2750A0AB}" destId="{2398FB05-F1EA-4B5B-A4ED-14DB9EFB0C21}" srcOrd="2" destOrd="0" parTransId="{8359967E-96D0-4C84-86B5-B6691329D8D8}" sibTransId="{614376AB-1BFB-42BF-9CEB-C7144AE6AFD0}"/>
    <dgm:cxn modelId="{7D7F1E09-14BE-44F0-974E-FDE9C633B3A2}" type="presOf" srcId="{139E1D18-338F-4E64-BD9B-276D75C61D43}" destId="{11D31600-3B9E-469C-A2CE-703C56EE07D4}" srcOrd="0" destOrd="0" presId="urn:microsoft.com/office/officeart/2005/8/layout/venn2"/>
    <dgm:cxn modelId="{FA646889-E328-45DF-B92D-D44B9FBF3DFE}" type="presOf" srcId="{D4554F46-181A-4CD0-98F7-E4E6D71DFF9B}" destId="{981D2C4C-9E63-48E0-96F6-91B5245A75E6}" srcOrd="0" destOrd="0" presId="urn:microsoft.com/office/officeart/2005/8/layout/venn2"/>
    <dgm:cxn modelId="{231B7A50-B499-477F-9583-358423F48672}" type="presOf" srcId="{EBD3D137-6D5B-4766-8CF1-C83B9FFCDC44}" destId="{98E37FD5-8495-40A0-A3E0-665DA0AF88A9}" srcOrd="1" destOrd="0" presId="urn:microsoft.com/office/officeart/2005/8/layout/venn2"/>
    <dgm:cxn modelId="{B995A7F3-9493-4C54-9135-4C49A9948E6C}" srcId="{4D9203B9-8AB5-466F-960F-2C3A2750A0AB}" destId="{EBD3D137-6D5B-4766-8CF1-C83B9FFCDC44}" srcOrd="3" destOrd="0" parTransId="{F8E82AE7-D1F5-4092-B653-A0F683FB6DFF}" sibTransId="{33FAF12C-EFC2-4157-AD0C-713CF8F96FC0}"/>
    <dgm:cxn modelId="{A1F603C2-A8E4-42AB-B79A-D5B4ECB96B90}" type="presOf" srcId="{4D9203B9-8AB5-466F-960F-2C3A2750A0AB}" destId="{CE4B4A06-17D5-41F2-B059-CC1A476CE119}" srcOrd="0" destOrd="0" presId="urn:microsoft.com/office/officeart/2005/8/layout/venn2"/>
    <dgm:cxn modelId="{67497947-B89B-47DD-85CD-E45743245B68}" type="presOf" srcId="{2398FB05-F1EA-4B5B-A4ED-14DB9EFB0C21}" destId="{F2237706-B961-4AE6-83CC-AE1EBCE0F276}" srcOrd="1" destOrd="0" presId="urn:microsoft.com/office/officeart/2005/8/layout/venn2"/>
    <dgm:cxn modelId="{CCE9EB62-92A6-4F97-8577-3F6DC05F9FE8}" type="presOf" srcId="{D4554F46-181A-4CD0-98F7-E4E6D71DFF9B}" destId="{9F0FA3B0-092B-4A4C-BF25-1EA772E20BD1}" srcOrd="1" destOrd="0" presId="urn:microsoft.com/office/officeart/2005/8/layout/venn2"/>
    <dgm:cxn modelId="{7C905348-BF50-4C9C-85D5-D12B2D9CD7A1}" srcId="{4D9203B9-8AB5-466F-960F-2C3A2750A0AB}" destId="{D4554F46-181A-4CD0-98F7-E4E6D71DFF9B}" srcOrd="0" destOrd="0" parTransId="{949E79A4-C7CF-4808-AC90-90A5FB843D44}" sibTransId="{CA117EE0-32EF-49BE-B0EE-3A38C8B65784}"/>
    <dgm:cxn modelId="{FF70FFC9-629E-4837-A1B6-A7A0B0E649CC}" type="presOf" srcId="{139E1D18-338F-4E64-BD9B-276D75C61D43}" destId="{715A5AE7-D8E2-4C6A-8586-65903F9C452B}" srcOrd="1" destOrd="0" presId="urn:microsoft.com/office/officeart/2005/8/layout/venn2"/>
    <dgm:cxn modelId="{BBE79156-68F9-4B97-8463-5B228FE1B100}" type="presOf" srcId="{2398FB05-F1EA-4B5B-A4ED-14DB9EFB0C21}" destId="{CFAF48AE-79D8-4C43-9020-09BBC5276B1E}" srcOrd="0" destOrd="0" presId="urn:microsoft.com/office/officeart/2005/8/layout/venn2"/>
    <dgm:cxn modelId="{D7A18000-1BFB-4AEF-B2CE-B224FC3E7224}" type="presParOf" srcId="{CE4B4A06-17D5-41F2-B059-CC1A476CE119}" destId="{76923556-4A92-4F33-A539-A03D9EC59185}" srcOrd="0" destOrd="0" presId="urn:microsoft.com/office/officeart/2005/8/layout/venn2"/>
    <dgm:cxn modelId="{E1DD1D82-12D5-4776-8D3F-7A290768D1A4}" type="presParOf" srcId="{76923556-4A92-4F33-A539-A03D9EC59185}" destId="{981D2C4C-9E63-48E0-96F6-91B5245A75E6}" srcOrd="0" destOrd="0" presId="urn:microsoft.com/office/officeart/2005/8/layout/venn2"/>
    <dgm:cxn modelId="{3E65D0F4-3DF4-4AC8-93A0-7F613C591552}" type="presParOf" srcId="{76923556-4A92-4F33-A539-A03D9EC59185}" destId="{9F0FA3B0-092B-4A4C-BF25-1EA772E20BD1}" srcOrd="1" destOrd="0" presId="urn:microsoft.com/office/officeart/2005/8/layout/venn2"/>
    <dgm:cxn modelId="{67A2B669-68F1-4F40-B332-1761D347BE82}" type="presParOf" srcId="{CE4B4A06-17D5-41F2-B059-CC1A476CE119}" destId="{2A663D74-6769-4D2D-AD46-0A994C910E6E}" srcOrd="1" destOrd="0" presId="urn:microsoft.com/office/officeart/2005/8/layout/venn2"/>
    <dgm:cxn modelId="{4F1FB828-C909-4AB6-973C-5ACAF2E9188D}" type="presParOf" srcId="{2A663D74-6769-4D2D-AD46-0A994C910E6E}" destId="{11D31600-3B9E-469C-A2CE-703C56EE07D4}" srcOrd="0" destOrd="0" presId="urn:microsoft.com/office/officeart/2005/8/layout/venn2"/>
    <dgm:cxn modelId="{55A04C34-525F-4D6E-A806-77CDD9C3C1EE}" type="presParOf" srcId="{2A663D74-6769-4D2D-AD46-0A994C910E6E}" destId="{715A5AE7-D8E2-4C6A-8586-65903F9C452B}" srcOrd="1" destOrd="0" presId="urn:microsoft.com/office/officeart/2005/8/layout/venn2"/>
    <dgm:cxn modelId="{E116B73D-0F66-4724-8459-56D3F74EE63B}" type="presParOf" srcId="{CE4B4A06-17D5-41F2-B059-CC1A476CE119}" destId="{63BDBA6A-044C-4F3A-85E1-F5A1F6CCFBED}" srcOrd="2" destOrd="0" presId="urn:microsoft.com/office/officeart/2005/8/layout/venn2"/>
    <dgm:cxn modelId="{1FE24072-A4BD-4D22-8F89-8ED08C22AD38}" type="presParOf" srcId="{63BDBA6A-044C-4F3A-85E1-F5A1F6CCFBED}" destId="{CFAF48AE-79D8-4C43-9020-09BBC5276B1E}" srcOrd="0" destOrd="0" presId="urn:microsoft.com/office/officeart/2005/8/layout/venn2"/>
    <dgm:cxn modelId="{3213CBB4-8DC9-4E91-BC25-0967506033AC}" type="presParOf" srcId="{63BDBA6A-044C-4F3A-85E1-F5A1F6CCFBED}" destId="{F2237706-B961-4AE6-83CC-AE1EBCE0F276}" srcOrd="1" destOrd="0" presId="urn:microsoft.com/office/officeart/2005/8/layout/venn2"/>
    <dgm:cxn modelId="{3A378D90-E3FA-4A9E-9DFD-CE593EAF71DC}" type="presParOf" srcId="{CE4B4A06-17D5-41F2-B059-CC1A476CE119}" destId="{D7733A59-1EC3-40AA-A2DA-BFBCEE7A9957}" srcOrd="3" destOrd="0" presId="urn:microsoft.com/office/officeart/2005/8/layout/venn2"/>
    <dgm:cxn modelId="{A41E857A-E6EE-457B-9620-A4092C7D1457}" type="presParOf" srcId="{D7733A59-1EC3-40AA-A2DA-BFBCEE7A9957}" destId="{8680DA8A-1046-4F06-A46C-317F31C6909F}" srcOrd="0" destOrd="0" presId="urn:microsoft.com/office/officeart/2005/8/layout/venn2"/>
    <dgm:cxn modelId="{9F47DD54-D769-4F66-AEF1-98D650132C82}" type="presParOf" srcId="{D7733A59-1EC3-40AA-A2DA-BFBCEE7A9957}" destId="{98E37FD5-8495-40A0-A3E0-665DA0AF88A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0F134D-4428-4A4D-BDDE-784FB71DC05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436F8E65-3935-4F7E-9965-D2D143F98D9C}">
      <dgm:prSet phldrT="[نص]"/>
      <dgm:spPr/>
      <dgm:t>
        <a:bodyPr/>
        <a:lstStyle/>
        <a:p>
          <a:pPr rtl="1"/>
          <a:r>
            <a:rPr lang="en-US" dirty="0" smtClean="0"/>
            <a:t>Discourse interaction rules can be violated through…</a:t>
          </a:r>
        </a:p>
        <a:p>
          <a:pPr rtl="1"/>
          <a:r>
            <a:rPr lang="en-US" dirty="0" smtClean="0"/>
            <a:t> </a:t>
          </a:r>
          <a:endParaRPr lang="ar-SA" dirty="0"/>
        </a:p>
      </dgm:t>
    </dgm:pt>
    <dgm:pt modelId="{C94A6E9E-C130-438C-8B7E-E7B5411A3EB4}" type="parTrans" cxnId="{E3CDED55-09C5-41C0-8DCB-9012E5F5102A}">
      <dgm:prSet/>
      <dgm:spPr/>
      <dgm:t>
        <a:bodyPr/>
        <a:lstStyle/>
        <a:p>
          <a:pPr rtl="1"/>
          <a:endParaRPr lang="ar-SA"/>
        </a:p>
      </dgm:t>
    </dgm:pt>
    <dgm:pt modelId="{C64739EE-4FB5-4C3E-B9CA-FA359E822E2E}" type="sibTrans" cxnId="{E3CDED55-09C5-41C0-8DCB-9012E5F5102A}">
      <dgm:prSet/>
      <dgm:spPr/>
      <dgm:t>
        <a:bodyPr/>
        <a:lstStyle/>
        <a:p>
          <a:pPr rtl="1"/>
          <a:endParaRPr lang="ar-SA"/>
        </a:p>
      </dgm:t>
    </dgm:pt>
    <dgm:pt modelId="{05667487-31C3-421A-8098-152945D1D417}">
      <dgm:prSet phldrT="[نص]"/>
      <dgm:spPr/>
      <dgm:t>
        <a:bodyPr/>
        <a:lstStyle/>
        <a:p>
          <a:pPr rtl="1"/>
          <a:r>
            <a:rPr lang="en-US" dirty="0" smtClean="0"/>
            <a:t>Register clash </a:t>
          </a:r>
          <a:endParaRPr lang="ar-SA" dirty="0"/>
        </a:p>
      </dgm:t>
    </dgm:pt>
    <dgm:pt modelId="{1F5D446A-11C1-4C83-96EE-705D3CCDC860}" type="parTrans" cxnId="{A08E19A2-FA28-474D-B846-2606CD74DDB9}">
      <dgm:prSet/>
      <dgm:spPr/>
      <dgm:t>
        <a:bodyPr/>
        <a:lstStyle/>
        <a:p>
          <a:pPr rtl="1"/>
          <a:endParaRPr lang="ar-SA"/>
        </a:p>
      </dgm:t>
    </dgm:pt>
    <dgm:pt modelId="{0B9E8774-42C9-4351-A197-A3B5287EF50F}" type="sibTrans" cxnId="{A08E19A2-FA28-474D-B846-2606CD74DDB9}">
      <dgm:prSet/>
      <dgm:spPr/>
      <dgm:t>
        <a:bodyPr/>
        <a:lstStyle/>
        <a:p>
          <a:pPr rtl="1"/>
          <a:endParaRPr lang="ar-SA"/>
        </a:p>
      </dgm:t>
    </dgm:pt>
    <dgm:pt modelId="{14417AD6-CF89-49EA-A252-57EB06B40039}">
      <dgm:prSet phldrT="[نص]"/>
      <dgm:spPr/>
      <dgm:t>
        <a:bodyPr/>
        <a:lstStyle/>
        <a:p>
          <a:pPr rtl="1"/>
          <a:r>
            <a:rPr lang="en-US" dirty="0" smtClean="0"/>
            <a:t>Violation of cultural norms </a:t>
          </a:r>
          <a:endParaRPr lang="ar-SA" dirty="0"/>
        </a:p>
      </dgm:t>
    </dgm:pt>
    <dgm:pt modelId="{CA5E8B99-FB6F-4173-B446-27591B9A3D3F}" type="parTrans" cxnId="{16BE7681-30B8-4582-8F43-706CB072BAA5}">
      <dgm:prSet/>
      <dgm:spPr/>
      <dgm:t>
        <a:bodyPr/>
        <a:lstStyle/>
        <a:p>
          <a:pPr rtl="1"/>
          <a:endParaRPr lang="ar-SA"/>
        </a:p>
      </dgm:t>
    </dgm:pt>
    <dgm:pt modelId="{2DFEF50D-1F79-429C-AB42-02E2B276F073}" type="sibTrans" cxnId="{16BE7681-30B8-4582-8F43-706CB072BAA5}">
      <dgm:prSet/>
      <dgm:spPr/>
      <dgm:t>
        <a:bodyPr/>
        <a:lstStyle/>
        <a:p>
          <a:pPr rtl="1"/>
          <a:endParaRPr lang="ar-SA"/>
        </a:p>
      </dgm:t>
    </dgm:pt>
    <dgm:pt modelId="{7D442994-74F0-4213-91B6-8682FFACDA62}">
      <dgm:prSet phldrT="[نص]"/>
      <dgm:spPr/>
      <dgm:t>
        <a:bodyPr/>
        <a:lstStyle/>
        <a:p>
          <a:pPr rtl="1"/>
          <a:r>
            <a:rPr lang="en-US" dirty="0" err="1" smtClean="0"/>
            <a:t>Syntagmatic</a:t>
          </a:r>
          <a:r>
            <a:rPr lang="en-US" dirty="0" smtClean="0"/>
            <a:t> interaction</a:t>
          </a:r>
        </a:p>
        <a:p>
          <a:pPr rtl="1"/>
          <a:r>
            <a:rPr lang="en-US" dirty="0" smtClean="0"/>
            <a:t>rules can be violated through … </a:t>
          </a:r>
          <a:endParaRPr lang="ar-SA" dirty="0"/>
        </a:p>
      </dgm:t>
    </dgm:pt>
    <dgm:pt modelId="{3EE64AF5-4C1A-40A7-9624-6698B657974A}" type="parTrans" cxnId="{D14FB363-6086-49C8-B4C9-6558E92CF451}">
      <dgm:prSet/>
      <dgm:spPr/>
      <dgm:t>
        <a:bodyPr/>
        <a:lstStyle/>
        <a:p>
          <a:pPr rtl="1"/>
          <a:endParaRPr lang="ar-SA"/>
        </a:p>
      </dgm:t>
    </dgm:pt>
    <dgm:pt modelId="{5304BC03-784E-4715-9B30-76156865B951}" type="sibTrans" cxnId="{D14FB363-6086-49C8-B4C9-6558E92CF451}">
      <dgm:prSet/>
      <dgm:spPr/>
      <dgm:t>
        <a:bodyPr/>
        <a:lstStyle/>
        <a:p>
          <a:pPr rtl="1"/>
          <a:endParaRPr lang="ar-SA"/>
        </a:p>
      </dgm:t>
    </dgm:pt>
    <dgm:pt modelId="{01D0A259-0151-4500-96F8-EF5129D466D0}">
      <dgm:prSet phldrT="[نص]"/>
      <dgm:spPr/>
      <dgm:t>
        <a:bodyPr/>
        <a:lstStyle/>
        <a:p>
          <a:pPr rtl="1"/>
          <a:r>
            <a:rPr lang="en-US" dirty="0" smtClean="0"/>
            <a:t>Semantic clash</a:t>
          </a:r>
          <a:endParaRPr lang="ar-SA" dirty="0"/>
        </a:p>
      </dgm:t>
    </dgm:pt>
    <dgm:pt modelId="{6F5A986C-B686-4087-8226-C288C1F9A701}" type="sibTrans" cxnId="{19AFCB73-26E4-4531-8CD4-F570C6E26858}">
      <dgm:prSet/>
      <dgm:spPr/>
      <dgm:t>
        <a:bodyPr/>
        <a:lstStyle/>
        <a:p>
          <a:pPr rtl="1"/>
          <a:endParaRPr lang="ar-SA"/>
        </a:p>
      </dgm:t>
    </dgm:pt>
    <dgm:pt modelId="{9CCDA8B6-BE06-44A1-B152-8F28E1AAEF12}" type="parTrans" cxnId="{19AFCB73-26E4-4531-8CD4-F570C6E26858}">
      <dgm:prSet/>
      <dgm:spPr/>
      <dgm:t>
        <a:bodyPr/>
        <a:lstStyle/>
        <a:p>
          <a:pPr rtl="1"/>
          <a:endParaRPr lang="ar-SA"/>
        </a:p>
      </dgm:t>
    </dgm:pt>
    <dgm:pt modelId="{69EE9270-F879-40BE-9304-DAE448A39B32}">
      <dgm:prSet phldrT="[نص]"/>
      <dgm:spPr/>
      <dgm:t>
        <a:bodyPr/>
        <a:lstStyle/>
        <a:p>
          <a:pPr rtl="1"/>
          <a:r>
            <a:rPr lang="en-US" dirty="0" smtClean="0"/>
            <a:t>Pleonasm </a:t>
          </a:r>
          <a:endParaRPr lang="ar-SA" dirty="0"/>
        </a:p>
      </dgm:t>
    </dgm:pt>
    <dgm:pt modelId="{67633B2D-025C-4DAF-8C32-9E32E8AC2598}" type="sibTrans" cxnId="{6E812DA0-A05C-4824-8550-818150DE590D}">
      <dgm:prSet/>
      <dgm:spPr/>
      <dgm:t>
        <a:bodyPr/>
        <a:lstStyle/>
        <a:p>
          <a:pPr rtl="1"/>
          <a:endParaRPr lang="ar-SA"/>
        </a:p>
      </dgm:t>
    </dgm:pt>
    <dgm:pt modelId="{E40A8535-18A9-4C28-9139-D4A7400656C8}" type="parTrans" cxnId="{6E812DA0-A05C-4824-8550-818150DE590D}">
      <dgm:prSet/>
      <dgm:spPr/>
      <dgm:t>
        <a:bodyPr/>
        <a:lstStyle/>
        <a:p>
          <a:pPr rtl="1"/>
          <a:endParaRPr lang="ar-SA"/>
        </a:p>
      </dgm:t>
    </dgm:pt>
    <dgm:pt modelId="{430EE24C-6B2D-4849-B137-41B4554110E9}" type="pres">
      <dgm:prSet presAssocID="{3D0F134D-4428-4A4D-BDDE-784FB71DC05A}" presName="Name0" presStyleCnt="0">
        <dgm:presLayoutVars>
          <dgm:dir/>
          <dgm:animLvl val="lvl"/>
          <dgm:resizeHandles val="exact"/>
        </dgm:presLayoutVars>
      </dgm:prSet>
      <dgm:spPr/>
    </dgm:pt>
    <dgm:pt modelId="{327D3620-7681-4E63-AD22-B9EFD17C30D1}" type="pres">
      <dgm:prSet presAssocID="{436F8E65-3935-4F7E-9965-D2D143F98D9C}" presName="linNode" presStyleCnt="0"/>
      <dgm:spPr/>
    </dgm:pt>
    <dgm:pt modelId="{72CDD13B-F71A-4305-AEE2-4C26F978C045}" type="pres">
      <dgm:prSet presAssocID="{436F8E65-3935-4F7E-9965-D2D143F98D9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0DF24D08-56E3-40D2-97F7-4300D5623352}" type="pres">
      <dgm:prSet presAssocID="{436F8E65-3935-4F7E-9965-D2D143F98D9C}" presName="descendantText" presStyleLbl="alignAccFollowNode1" presStyleIdx="0" presStyleCnt="2">
        <dgm:presLayoutVars>
          <dgm:bulletEnabled val="1"/>
        </dgm:presLayoutVars>
      </dgm:prSet>
      <dgm:spPr/>
    </dgm:pt>
    <dgm:pt modelId="{3C5433B6-22C3-46FF-A72A-9364F5BB3BCF}" type="pres">
      <dgm:prSet presAssocID="{C64739EE-4FB5-4C3E-B9CA-FA359E822E2E}" presName="sp" presStyleCnt="0"/>
      <dgm:spPr/>
    </dgm:pt>
    <dgm:pt modelId="{52E0C8CE-952C-4A17-B4C9-B952B04F30B3}" type="pres">
      <dgm:prSet presAssocID="{7D442994-74F0-4213-91B6-8682FFACDA62}" presName="linNode" presStyleCnt="0"/>
      <dgm:spPr/>
    </dgm:pt>
    <dgm:pt modelId="{7627DD13-190B-421F-A165-A4779D25A954}" type="pres">
      <dgm:prSet presAssocID="{7D442994-74F0-4213-91B6-8682FFACDA62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8418BA5-4B12-425F-95FC-03E3E6A76D0B}" type="pres">
      <dgm:prSet presAssocID="{7D442994-74F0-4213-91B6-8682FFACDA62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A08E19A2-FA28-474D-B846-2606CD74DDB9}" srcId="{436F8E65-3935-4F7E-9965-D2D143F98D9C}" destId="{05667487-31C3-421A-8098-152945D1D417}" srcOrd="0" destOrd="0" parTransId="{1F5D446A-11C1-4C83-96EE-705D3CCDC860}" sibTransId="{0B9E8774-42C9-4351-A197-A3B5287EF50F}"/>
    <dgm:cxn modelId="{EACAC443-36CE-44A3-91A6-53F602E2EAB7}" type="presOf" srcId="{14417AD6-CF89-49EA-A252-57EB06B40039}" destId="{0DF24D08-56E3-40D2-97F7-4300D5623352}" srcOrd="0" destOrd="1" presId="urn:microsoft.com/office/officeart/2005/8/layout/vList5"/>
    <dgm:cxn modelId="{19AFCB73-26E4-4531-8CD4-F570C6E26858}" srcId="{7D442994-74F0-4213-91B6-8682FFACDA62}" destId="{01D0A259-0151-4500-96F8-EF5129D466D0}" srcOrd="1" destOrd="0" parTransId="{9CCDA8B6-BE06-44A1-B152-8F28E1AAEF12}" sibTransId="{6F5A986C-B686-4087-8226-C288C1F9A701}"/>
    <dgm:cxn modelId="{16BE7681-30B8-4582-8F43-706CB072BAA5}" srcId="{436F8E65-3935-4F7E-9965-D2D143F98D9C}" destId="{14417AD6-CF89-49EA-A252-57EB06B40039}" srcOrd="1" destOrd="0" parTransId="{CA5E8B99-FB6F-4173-B446-27591B9A3D3F}" sibTransId="{2DFEF50D-1F79-429C-AB42-02E2B276F073}"/>
    <dgm:cxn modelId="{0D329412-341E-4DE6-968A-28E55D4A057D}" type="presOf" srcId="{3D0F134D-4428-4A4D-BDDE-784FB71DC05A}" destId="{430EE24C-6B2D-4849-B137-41B4554110E9}" srcOrd="0" destOrd="0" presId="urn:microsoft.com/office/officeart/2005/8/layout/vList5"/>
    <dgm:cxn modelId="{64FFD4E9-2D58-4428-B483-B2EAFD6DE625}" type="presOf" srcId="{69EE9270-F879-40BE-9304-DAE448A39B32}" destId="{D8418BA5-4B12-425F-95FC-03E3E6A76D0B}" srcOrd="0" destOrd="0" presId="urn:microsoft.com/office/officeart/2005/8/layout/vList5"/>
    <dgm:cxn modelId="{E3CDED55-09C5-41C0-8DCB-9012E5F5102A}" srcId="{3D0F134D-4428-4A4D-BDDE-784FB71DC05A}" destId="{436F8E65-3935-4F7E-9965-D2D143F98D9C}" srcOrd="0" destOrd="0" parTransId="{C94A6E9E-C130-438C-8B7E-E7B5411A3EB4}" sibTransId="{C64739EE-4FB5-4C3E-B9CA-FA359E822E2E}"/>
    <dgm:cxn modelId="{E4625482-4EB7-41C9-BCF1-10F64E3AEB6B}" type="presOf" srcId="{7D442994-74F0-4213-91B6-8682FFACDA62}" destId="{7627DD13-190B-421F-A165-A4779D25A954}" srcOrd="0" destOrd="0" presId="urn:microsoft.com/office/officeart/2005/8/layout/vList5"/>
    <dgm:cxn modelId="{D14FB363-6086-49C8-B4C9-6558E92CF451}" srcId="{3D0F134D-4428-4A4D-BDDE-784FB71DC05A}" destId="{7D442994-74F0-4213-91B6-8682FFACDA62}" srcOrd="1" destOrd="0" parTransId="{3EE64AF5-4C1A-40A7-9624-6698B657974A}" sibTransId="{5304BC03-784E-4715-9B30-76156865B951}"/>
    <dgm:cxn modelId="{BCED408D-6862-47EF-B150-EEA59C47FF72}" type="presOf" srcId="{01D0A259-0151-4500-96F8-EF5129D466D0}" destId="{D8418BA5-4B12-425F-95FC-03E3E6A76D0B}" srcOrd="0" destOrd="1" presId="urn:microsoft.com/office/officeart/2005/8/layout/vList5"/>
    <dgm:cxn modelId="{CD39395B-C7B0-4251-B3AC-C7150E40FFD9}" type="presOf" srcId="{05667487-31C3-421A-8098-152945D1D417}" destId="{0DF24D08-56E3-40D2-97F7-4300D5623352}" srcOrd="0" destOrd="0" presId="urn:microsoft.com/office/officeart/2005/8/layout/vList5"/>
    <dgm:cxn modelId="{6E812DA0-A05C-4824-8550-818150DE590D}" srcId="{7D442994-74F0-4213-91B6-8682FFACDA62}" destId="{69EE9270-F879-40BE-9304-DAE448A39B32}" srcOrd="0" destOrd="0" parTransId="{E40A8535-18A9-4C28-9139-D4A7400656C8}" sibTransId="{67633B2D-025C-4DAF-8C32-9E32E8AC2598}"/>
    <dgm:cxn modelId="{90661A23-F47A-4734-8ADE-F98118F1DA28}" type="presOf" srcId="{436F8E65-3935-4F7E-9965-D2D143F98D9C}" destId="{72CDD13B-F71A-4305-AEE2-4C26F978C045}" srcOrd="0" destOrd="0" presId="urn:microsoft.com/office/officeart/2005/8/layout/vList5"/>
    <dgm:cxn modelId="{5A411907-D787-4E4C-B4D0-114AF482E23D}" type="presParOf" srcId="{430EE24C-6B2D-4849-B137-41B4554110E9}" destId="{327D3620-7681-4E63-AD22-B9EFD17C30D1}" srcOrd="0" destOrd="0" presId="urn:microsoft.com/office/officeart/2005/8/layout/vList5"/>
    <dgm:cxn modelId="{72A5A513-F15F-49FE-8971-C86EA5A88C83}" type="presParOf" srcId="{327D3620-7681-4E63-AD22-B9EFD17C30D1}" destId="{72CDD13B-F71A-4305-AEE2-4C26F978C045}" srcOrd="0" destOrd="0" presId="urn:microsoft.com/office/officeart/2005/8/layout/vList5"/>
    <dgm:cxn modelId="{62DB1E8A-3D19-42F2-B963-16740BAB46F7}" type="presParOf" srcId="{327D3620-7681-4E63-AD22-B9EFD17C30D1}" destId="{0DF24D08-56E3-40D2-97F7-4300D5623352}" srcOrd="1" destOrd="0" presId="urn:microsoft.com/office/officeart/2005/8/layout/vList5"/>
    <dgm:cxn modelId="{7F5E0AA7-BAE7-4D73-B49D-5C3B32567224}" type="presParOf" srcId="{430EE24C-6B2D-4849-B137-41B4554110E9}" destId="{3C5433B6-22C3-46FF-A72A-9364F5BB3BCF}" srcOrd="1" destOrd="0" presId="urn:microsoft.com/office/officeart/2005/8/layout/vList5"/>
    <dgm:cxn modelId="{767A32C2-ACB4-43BC-933D-8282C9B96F77}" type="presParOf" srcId="{430EE24C-6B2D-4849-B137-41B4554110E9}" destId="{52E0C8CE-952C-4A17-B4C9-B952B04F30B3}" srcOrd="2" destOrd="0" presId="urn:microsoft.com/office/officeart/2005/8/layout/vList5"/>
    <dgm:cxn modelId="{705586BC-3D51-4D0B-B719-446CC6B8C8DA}" type="presParOf" srcId="{52E0C8CE-952C-4A17-B4C9-B952B04F30B3}" destId="{7627DD13-190B-421F-A165-A4779D25A954}" srcOrd="0" destOrd="0" presId="urn:microsoft.com/office/officeart/2005/8/layout/vList5"/>
    <dgm:cxn modelId="{F623BC54-00EE-447C-AF31-C23B81E19F7F}" type="presParOf" srcId="{52E0C8CE-952C-4A17-B4C9-B952B04F30B3}" destId="{D8418BA5-4B12-425F-95FC-03E3E6A76D0B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FD1BA8-23CC-4898-AE53-CFEB14F14305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AE42C0C0-ED0E-4311-9C89-D9A33D0729D6}">
      <dgm:prSet phldrT="[نص]"/>
      <dgm:spPr/>
      <dgm:t>
        <a:bodyPr/>
        <a:lstStyle/>
        <a:p>
          <a:pPr rtl="1"/>
          <a:r>
            <a:rPr lang="en-US" dirty="0" smtClean="0"/>
            <a:t>Semantic clash </a:t>
          </a:r>
          <a:endParaRPr lang="ar-SA" dirty="0"/>
        </a:p>
      </dgm:t>
    </dgm:pt>
    <dgm:pt modelId="{9BBDC0F8-1C0C-4324-B72F-EC2C874C777A}" type="parTrans" cxnId="{ECB52FD9-CD57-4D94-A4D0-874BF88D6894}">
      <dgm:prSet/>
      <dgm:spPr/>
      <dgm:t>
        <a:bodyPr/>
        <a:lstStyle/>
        <a:p>
          <a:pPr rtl="1"/>
          <a:endParaRPr lang="ar-SA"/>
        </a:p>
      </dgm:t>
    </dgm:pt>
    <dgm:pt modelId="{EC0E599C-BC89-4977-96BD-97CF681B6FF4}" type="sibTrans" cxnId="{ECB52FD9-CD57-4D94-A4D0-874BF88D6894}">
      <dgm:prSet/>
      <dgm:spPr/>
      <dgm:t>
        <a:bodyPr/>
        <a:lstStyle/>
        <a:p>
          <a:pPr rtl="1"/>
          <a:endParaRPr lang="ar-SA"/>
        </a:p>
      </dgm:t>
    </dgm:pt>
    <dgm:pt modelId="{D29102A4-9D67-4490-A80E-3DC0D52CCC2B}">
      <dgm:prSet phldrT="[نص]"/>
      <dgm:spPr/>
      <dgm:t>
        <a:bodyPr/>
        <a:lstStyle/>
        <a:p>
          <a:pPr rtl="1"/>
          <a:r>
            <a:rPr lang="en-US" dirty="0" smtClean="0"/>
            <a:t>Non-satisfaction of </a:t>
          </a:r>
          <a:r>
            <a:rPr lang="en-US" dirty="0" err="1" smtClean="0"/>
            <a:t>collocational</a:t>
          </a:r>
          <a:r>
            <a:rPr lang="en-US" dirty="0" smtClean="0"/>
            <a:t> preferences </a:t>
          </a:r>
        </a:p>
        <a:p>
          <a:pPr rtl="1"/>
          <a:r>
            <a:rPr lang="en-US" dirty="0" smtClean="0"/>
            <a:t>(inappropriateness) </a:t>
          </a:r>
        </a:p>
        <a:p>
          <a:pPr rtl="1"/>
          <a:r>
            <a:rPr lang="en-US" dirty="0" smtClean="0">
              <a:solidFill>
                <a:srgbClr val="FF0000"/>
              </a:solidFill>
            </a:rPr>
            <a:t>Correctable </a:t>
          </a:r>
          <a:endParaRPr lang="ar-SA" dirty="0">
            <a:solidFill>
              <a:srgbClr val="FF0000"/>
            </a:solidFill>
          </a:endParaRPr>
        </a:p>
      </dgm:t>
    </dgm:pt>
    <dgm:pt modelId="{AEC0A3CB-6E52-40FA-B762-CEC83BF936FB}" type="parTrans" cxnId="{2F770E94-B512-46B3-8A99-E3F6092C5E36}">
      <dgm:prSet/>
      <dgm:spPr/>
      <dgm:t>
        <a:bodyPr/>
        <a:lstStyle/>
        <a:p>
          <a:pPr rtl="1"/>
          <a:endParaRPr lang="ar-SA"/>
        </a:p>
      </dgm:t>
    </dgm:pt>
    <dgm:pt modelId="{8203959B-4D29-47FC-B1C1-8DFF2A68F8D5}" type="sibTrans" cxnId="{2F770E94-B512-46B3-8A99-E3F6092C5E36}">
      <dgm:prSet/>
      <dgm:spPr/>
      <dgm:t>
        <a:bodyPr/>
        <a:lstStyle/>
        <a:p>
          <a:pPr rtl="1"/>
          <a:endParaRPr lang="ar-SA"/>
        </a:p>
      </dgm:t>
    </dgm:pt>
    <dgm:pt modelId="{5231EC6C-B96A-4FE4-8564-41F23E27FDED}">
      <dgm:prSet phldrT="[نص]"/>
      <dgm:spPr/>
      <dgm:t>
        <a:bodyPr/>
        <a:lstStyle/>
        <a:p>
          <a:pPr rtl="1"/>
          <a:r>
            <a:rPr lang="en-US" dirty="0" smtClean="0"/>
            <a:t>Non-satisfaction of </a:t>
          </a:r>
          <a:r>
            <a:rPr lang="en-US" dirty="0" err="1" smtClean="0"/>
            <a:t>selectional</a:t>
          </a:r>
          <a:r>
            <a:rPr lang="en-US" dirty="0" smtClean="0"/>
            <a:t> preferences </a:t>
          </a:r>
        </a:p>
        <a:p>
          <a:pPr rtl="1"/>
          <a:r>
            <a:rPr lang="en-US" dirty="0" smtClean="0"/>
            <a:t>(paradox)</a:t>
          </a:r>
        </a:p>
        <a:p>
          <a:pPr rtl="1"/>
          <a:r>
            <a:rPr lang="en-US" dirty="0" smtClean="0">
              <a:solidFill>
                <a:srgbClr val="FF0000"/>
              </a:solidFill>
            </a:rPr>
            <a:t>Correctable </a:t>
          </a:r>
          <a:endParaRPr lang="ar-SA" dirty="0"/>
        </a:p>
      </dgm:t>
    </dgm:pt>
    <dgm:pt modelId="{53C3519C-EDF6-4826-BFF7-EE86448C15AD}" type="parTrans" cxnId="{F13F3CE8-087A-43DD-8631-BF858D49F578}">
      <dgm:prSet/>
      <dgm:spPr/>
      <dgm:t>
        <a:bodyPr/>
        <a:lstStyle/>
        <a:p>
          <a:pPr rtl="1"/>
          <a:endParaRPr lang="ar-SA"/>
        </a:p>
      </dgm:t>
    </dgm:pt>
    <dgm:pt modelId="{C42DDA51-116C-4448-AB13-13541E885D61}" type="sibTrans" cxnId="{F13F3CE8-087A-43DD-8631-BF858D49F578}">
      <dgm:prSet/>
      <dgm:spPr/>
      <dgm:t>
        <a:bodyPr/>
        <a:lstStyle/>
        <a:p>
          <a:pPr rtl="1"/>
          <a:endParaRPr lang="ar-SA"/>
        </a:p>
      </dgm:t>
    </dgm:pt>
    <dgm:pt modelId="{ACBC7560-62E2-4589-BCB0-68AA1BAC2D40}">
      <dgm:prSet phldrT="[نص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en-US" dirty="0" smtClean="0"/>
            <a:t>Non-satisfaction of </a:t>
          </a:r>
          <a:r>
            <a:rPr lang="en-US" dirty="0" err="1" smtClean="0"/>
            <a:t>selectional</a:t>
          </a:r>
          <a:r>
            <a:rPr lang="en-US" dirty="0" smtClean="0"/>
            <a:t> preferences (incongruity) </a:t>
          </a:r>
        </a:p>
        <a:p>
          <a:pPr rtl="1"/>
          <a:r>
            <a:rPr lang="en-US" dirty="0" smtClean="0">
              <a:solidFill>
                <a:srgbClr val="FF0000"/>
              </a:solidFill>
            </a:rPr>
            <a:t>Cannot be corrected</a:t>
          </a:r>
          <a:r>
            <a:rPr lang="en-US" dirty="0" smtClean="0"/>
            <a:t>  </a:t>
          </a:r>
        </a:p>
        <a:p>
          <a:pPr rtl="1"/>
          <a:endParaRPr lang="ar-SA" dirty="0" smtClean="0"/>
        </a:p>
        <a:p>
          <a:pPr rtl="1"/>
          <a:endParaRPr lang="ar-SA" dirty="0"/>
        </a:p>
      </dgm:t>
    </dgm:pt>
    <dgm:pt modelId="{73060572-91AB-4C77-B99B-7E61B4261E98}" type="parTrans" cxnId="{F9E2A585-CE7D-4D7B-9F24-F270985FDF57}">
      <dgm:prSet/>
      <dgm:spPr/>
      <dgm:t>
        <a:bodyPr/>
        <a:lstStyle/>
        <a:p>
          <a:pPr rtl="1"/>
          <a:endParaRPr lang="ar-SA"/>
        </a:p>
      </dgm:t>
    </dgm:pt>
    <dgm:pt modelId="{42D25232-F284-4E25-9D61-F61EDEB6073F}" type="sibTrans" cxnId="{F9E2A585-CE7D-4D7B-9F24-F270985FDF57}">
      <dgm:prSet/>
      <dgm:spPr/>
      <dgm:t>
        <a:bodyPr/>
        <a:lstStyle/>
        <a:p>
          <a:pPr rtl="1"/>
          <a:endParaRPr lang="ar-SA"/>
        </a:p>
      </dgm:t>
    </dgm:pt>
    <dgm:pt modelId="{C6937E01-4870-47CB-9E2A-9661858EF891}" type="pres">
      <dgm:prSet presAssocID="{19FD1BA8-23CC-4898-AE53-CFEB14F14305}" presName="composite" presStyleCnt="0">
        <dgm:presLayoutVars>
          <dgm:chMax val="1"/>
          <dgm:dir/>
          <dgm:resizeHandles val="exact"/>
        </dgm:presLayoutVars>
      </dgm:prSet>
      <dgm:spPr/>
    </dgm:pt>
    <dgm:pt modelId="{5F7A8B94-1BDD-494E-B296-F374849460A4}" type="pres">
      <dgm:prSet presAssocID="{AE42C0C0-ED0E-4311-9C89-D9A33D0729D6}" presName="roof" presStyleLbl="dkBgShp" presStyleIdx="0" presStyleCnt="2"/>
      <dgm:spPr/>
    </dgm:pt>
    <dgm:pt modelId="{E203C194-5FC7-4C12-82D5-E1617EDF56A1}" type="pres">
      <dgm:prSet presAssocID="{AE42C0C0-ED0E-4311-9C89-D9A33D0729D6}" presName="pillars" presStyleCnt="0"/>
      <dgm:spPr/>
    </dgm:pt>
    <dgm:pt modelId="{3397A965-0F37-4517-8673-F216765C3E6F}" type="pres">
      <dgm:prSet presAssocID="{AE42C0C0-ED0E-4311-9C89-D9A33D0729D6}" presName="pillar1" presStyleLbl="node1" presStyleIdx="0" presStyleCnt="3">
        <dgm:presLayoutVars>
          <dgm:bulletEnabled val="1"/>
        </dgm:presLayoutVars>
      </dgm:prSet>
      <dgm:spPr/>
    </dgm:pt>
    <dgm:pt modelId="{A84691FD-81C6-4C98-8816-A3153F636ED5}" type="pres">
      <dgm:prSet presAssocID="{5231EC6C-B96A-4FE4-8564-41F23E27FDED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E1FD39-A90B-4912-9ACE-19AD0F623A44}" type="pres">
      <dgm:prSet presAssocID="{ACBC7560-62E2-4589-BCB0-68AA1BAC2D4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A8FF7CA-F481-4B6C-9BB0-ED8D321C3807}" type="pres">
      <dgm:prSet presAssocID="{AE42C0C0-ED0E-4311-9C89-D9A33D0729D6}" presName="base" presStyleLbl="dkBgShp" presStyleIdx="1" presStyleCnt="2"/>
      <dgm:spPr/>
    </dgm:pt>
  </dgm:ptLst>
  <dgm:cxnLst>
    <dgm:cxn modelId="{2F770E94-B512-46B3-8A99-E3F6092C5E36}" srcId="{AE42C0C0-ED0E-4311-9C89-D9A33D0729D6}" destId="{D29102A4-9D67-4490-A80E-3DC0D52CCC2B}" srcOrd="0" destOrd="0" parTransId="{AEC0A3CB-6E52-40FA-B762-CEC83BF936FB}" sibTransId="{8203959B-4D29-47FC-B1C1-8DFF2A68F8D5}"/>
    <dgm:cxn modelId="{F9E2A585-CE7D-4D7B-9F24-F270985FDF57}" srcId="{AE42C0C0-ED0E-4311-9C89-D9A33D0729D6}" destId="{ACBC7560-62E2-4589-BCB0-68AA1BAC2D40}" srcOrd="2" destOrd="0" parTransId="{73060572-91AB-4C77-B99B-7E61B4261E98}" sibTransId="{42D25232-F284-4E25-9D61-F61EDEB6073F}"/>
    <dgm:cxn modelId="{E4D6CD5D-93B9-438F-950C-200FCB4B71C6}" type="presOf" srcId="{19FD1BA8-23CC-4898-AE53-CFEB14F14305}" destId="{C6937E01-4870-47CB-9E2A-9661858EF891}" srcOrd="0" destOrd="0" presId="urn:microsoft.com/office/officeart/2005/8/layout/hList3"/>
    <dgm:cxn modelId="{5797BD4F-F9AA-4D37-BB34-D9160C6F778B}" type="presOf" srcId="{ACBC7560-62E2-4589-BCB0-68AA1BAC2D40}" destId="{F0E1FD39-A90B-4912-9ACE-19AD0F623A44}" srcOrd="0" destOrd="0" presId="urn:microsoft.com/office/officeart/2005/8/layout/hList3"/>
    <dgm:cxn modelId="{ECB52FD9-CD57-4D94-A4D0-874BF88D6894}" srcId="{19FD1BA8-23CC-4898-AE53-CFEB14F14305}" destId="{AE42C0C0-ED0E-4311-9C89-D9A33D0729D6}" srcOrd="0" destOrd="0" parTransId="{9BBDC0F8-1C0C-4324-B72F-EC2C874C777A}" sibTransId="{EC0E599C-BC89-4977-96BD-97CF681B6FF4}"/>
    <dgm:cxn modelId="{7590C432-62B7-472D-A86F-DE027A6F4E3D}" type="presOf" srcId="{5231EC6C-B96A-4FE4-8564-41F23E27FDED}" destId="{A84691FD-81C6-4C98-8816-A3153F636ED5}" srcOrd="0" destOrd="0" presId="urn:microsoft.com/office/officeart/2005/8/layout/hList3"/>
    <dgm:cxn modelId="{F13F3CE8-087A-43DD-8631-BF858D49F578}" srcId="{AE42C0C0-ED0E-4311-9C89-D9A33D0729D6}" destId="{5231EC6C-B96A-4FE4-8564-41F23E27FDED}" srcOrd="1" destOrd="0" parTransId="{53C3519C-EDF6-4826-BFF7-EE86448C15AD}" sibTransId="{C42DDA51-116C-4448-AB13-13541E885D61}"/>
    <dgm:cxn modelId="{2067F835-A898-4440-AB36-7E14D59A6AE3}" type="presOf" srcId="{AE42C0C0-ED0E-4311-9C89-D9A33D0729D6}" destId="{5F7A8B94-1BDD-494E-B296-F374849460A4}" srcOrd="0" destOrd="0" presId="urn:microsoft.com/office/officeart/2005/8/layout/hList3"/>
    <dgm:cxn modelId="{E87DB038-A825-4F71-B36D-C7A2B6E98A30}" type="presOf" srcId="{D29102A4-9D67-4490-A80E-3DC0D52CCC2B}" destId="{3397A965-0F37-4517-8673-F216765C3E6F}" srcOrd="0" destOrd="0" presId="urn:microsoft.com/office/officeart/2005/8/layout/hList3"/>
    <dgm:cxn modelId="{69021B86-7930-45AF-9651-F2762668E71B}" type="presParOf" srcId="{C6937E01-4870-47CB-9E2A-9661858EF891}" destId="{5F7A8B94-1BDD-494E-B296-F374849460A4}" srcOrd="0" destOrd="0" presId="urn:microsoft.com/office/officeart/2005/8/layout/hList3"/>
    <dgm:cxn modelId="{1168D1C7-0FD0-43BD-96E7-CDC73735C71B}" type="presParOf" srcId="{C6937E01-4870-47CB-9E2A-9661858EF891}" destId="{E203C194-5FC7-4C12-82D5-E1617EDF56A1}" srcOrd="1" destOrd="0" presId="urn:microsoft.com/office/officeart/2005/8/layout/hList3"/>
    <dgm:cxn modelId="{6B1C4528-EAC1-4F47-BABF-251480B2096E}" type="presParOf" srcId="{E203C194-5FC7-4C12-82D5-E1617EDF56A1}" destId="{3397A965-0F37-4517-8673-F216765C3E6F}" srcOrd="0" destOrd="0" presId="urn:microsoft.com/office/officeart/2005/8/layout/hList3"/>
    <dgm:cxn modelId="{5018C484-1EE0-4407-BF6D-7E9E4EC2090A}" type="presParOf" srcId="{E203C194-5FC7-4C12-82D5-E1617EDF56A1}" destId="{A84691FD-81C6-4C98-8816-A3153F636ED5}" srcOrd="1" destOrd="0" presId="urn:microsoft.com/office/officeart/2005/8/layout/hList3"/>
    <dgm:cxn modelId="{53BFB0B4-8184-478B-8F86-F5DD27663EA5}" type="presParOf" srcId="{E203C194-5FC7-4C12-82D5-E1617EDF56A1}" destId="{F0E1FD39-A90B-4912-9ACE-19AD0F623A44}" srcOrd="2" destOrd="0" presId="urn:microsoft.com/office/officeart/2005/8/layout/hList3"/>
    <dgm:cxn modelId="{B663DCA3-9047-437C-BB83-6D778FB2F3D1}" type="presParOf" srcId="{C6937E01-4870-47CB-9E2A-9661858EF891}" destId="{6A8FF7CA-F481-4B6C-9BB0-ED8D321C3807}" srcOrd="2" destOrd="0" presId="urn:microsoft.com/office/officeart/2005/8/layout/hList3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0B881-4B31-48D6-A243-FB96D402DB01}">
      <dsp:nvSpPr>
        <dsp:cNvPr id="0" name=""/>
        <dsp:cNvSpPr/>
      </dsp:nvSpPr>
      <dsp:spPr>
        <a:xfrm>
          <a:off x="3291839" y="552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Synonymy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smtClean="0"/>
            <a:t>Hyponymy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Meronymy</a:t>
          </a:r>
          <a:r>
            <a:rPr lang="en-US" sz="3300" kern="1200" dirty="0" smtClean="0"/>
            <a:t> </a:t>
          </a:r>
          <a:endParaRPr lang="en-US" sz="3300" kern="1200" dirty="0"/>
        </a:p>
      </dsp:txBody>
      <dsp:txXfrm>
        <a:off x="3291839" y="269889"/>
        <a:ext cx="4129750" cy="1616020"/>
      </dsp:txXfrm>
    </dsp:sp>
    <dsp:sp modelId="{FAFAA0B8-1BDF-40E4-AF61-A83578C4A7EB}">
      <dsp:nvSpPr>
        <dsp:cNvPr id="0" name=""/>
        <dsp:cNvSpPr/>
      </dsp:nvSpPr>
      <dsp:spPr>
        <a:xfrm>
          <a:off x="0" y="552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Inclusion</a:t>
          </a:r>
        </a:p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&amp; Identity</a:t>
          </a:r>
          <a:endParaRPr lang="en-US" sz="4600" kern="1200" dirty="0"/>
        </a:p>
      </dsp:txBody>
      <dsp:txXfrm>
        <a:off x="105183" y="105735"/>
        <a:ext cx="3081474" cy="1944328"/>
      </dsp:txXfrm>
    </dsp:sp>
    <dsp:sp modelId="{FCA00CB0-3188-4379-9FE8-7D3EB78B19C7}">
      <dsp:nvSpPr>
        <dsp:cNvPr id="0" name=""/>
        <dsp:cNvSpPr/>
      </dsp:nvSpPr>
      <dsp:spPr>
        <a:xfrm>
          <a:off x="3291839" y="2370716"/>
          <a:ext cx="4937760" cy="21546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300" kern="1200" dirty="0" err="1" smtClean="0"/>
            <a:t>Antonymy</a:t>
          </a:r>
          <a:r>
            <a:rPr lang="en-US" sz="3300" kern="1200" dirty="0" smtClean="0"/>
            <a:t> 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300" kern="1200" dirty="0"/>
        </a:p>
      </dsp:txBody>
      <dsp:txXfrm>
        <a:off x="3291839" y="2640053"/>
        <a:ext cx="4129750" cy="1616020"/>
      </dsp:txXfrm>
    </dsp:sp>
    <dsp:sp modelId="{AE98894E-EABD-4A19-AC05-AC11BA466649}">
      <dsp:nvSpPr>
        <dsp:cNvPr id="0" name=""/>
        <dsp:cNvSpPr/>
      </dsp:nvSpPr>
      <dsp:spPr>
        <a:xfrm>
          <a:off x="0" y="2370716"/>
          <a:ext cx="3291840" cy="2154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87630" rIns="175260" bIns="8763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Exclusion &amp; opposition  </a:t>
          </a:r>
          <a:endParaRPr lang="en-US" sz="4600" kern="1200" dirty="0"/>
        </a:p>
      </dsp:txBody>
      <dsp:txXfrm>
        <a:off x="105183" y="2475899"/>
        <a:ext cx="3081474" cy="19443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D2C4C-9E63-48E0-96F6-91B5245A75E6}">
      <dsp:nvSpPr>
        <dsp:cNvPr id="0" name=""/>
        <dsp:cNvSpPr/>
      </dsp:nvSpPr>
      <dsp:spPr>
        <a:xfrm>
          <a:off x="0" y="0"/>
          <a:ext cx="2743200" cy="2743200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FRUIT </a:t>
          </a:r>
          <a:endParaRPr lang="en-US" sz="1400" kern="1200" dirty="0"/>
        </a:p>
      </dsp:txBody>
      <dsp:txXfrm>
        <a:off x="988100" y="137160"/>
        <a:ext cx="766998" cy="411480"/>
      </dsp:txXfrm>
    </dsp:sp>
    <dsp:sp modelId="{11D31600-3B9E-469C-A2CE-703C56EE07D4}">
      <dsp:nvSpPr>
        <dsp:cNvPr id="0" name=""/>
        <dsp:cNvSpPr/>
      </dsp:nvSpPr>
      <dsp:spPr>
        <a:xfrm>
          <a:off x="92059" y="655008"/>
          <a:ext cx="2194560" cy="1582475"/>
        </a:xfrm>
        <a:prstGeom prst="ellipse">
          <a:avLst/>
        </a:prstGeom>
        <a:solidFill>
          <a:schemeClr val="accent1">
            <a:shade val="80000"/>
            <a:hueOff val="102082"/>
            <a:satOff val="-1464"/>
            <a:lumOff val="85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Apple</a:t>
          </a:r>
          <a:endParaRPr lang="en-US" sz="1400" kern="1200" dirty="0"/>
        </a:p>
      </dsp:txBody>
      <dsp:txXfrm>
        <a:off x="805839" y="749957"/>
        <a:ext cx="766998" cy="284845"/>
      </dsp:txXfrm>
    </dsp:sp>
    <dsp:sp modelId="{CFAF48AE-79D8-4C43-9020-09BBC5276B1E}">
      <dsp:nvSpPr>
        <dsp:cNvPr id="0" name=""/>
        <dsp:cNvSpPr/>
      </dsp:nvSpPr>
      <dsp:spPr>
        <a:xfrm>
          <a:off x="2880050" y="0"/>
          <a:ext cx="2317718" cy="2384921"/>
        </a:xfrm>
        <a:prstGeom prst="ellipse">
          <a:avLst/>
        </a:prstGeom>
        <a:solidFill>
          <a:schemeClr val="accent1">
            <a:shade val="80000"/>
            <a:hueOff val="204164"/>
            <a:satOff val="-2928"/>
            <a:lumOff val="170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Apple  </a:t>
          </a:r>
          <a:endParaRPr lang="en-US" sz="1700" kern="1200" dirty="0"/>
        </a:p>
      </dsp:txBody>
      <dsp:txXfrm>
        <a:off x="3498881" y="178869"/>
        <a:ext cx="1080056" cy="536607"/>
      </dsp:txXfrm>
    </dsp:sp>
    <dsp:sp modelId="{8680DA8A-1046-4F06-A46C-317F31C6909F}">
      <dsp:nvSpPr>
        <dsp:cNvPr id="0" name=""/>
        <dsp:cNvSpPr/>
      </dsp:nvSpPr>
      <dsp:spPr>
        <a:xfrm>
          <a:off x="3299930" y="755783"/>
          <a:ext cx="1433168" cy="1097280"/>
        </a:xfrm>
        <a:prstGeom prst="ellipse">
          <a:avLst/>
        </a:prstGeom>
        <a:solidFill>
          <a:schemeClr val="accent1">
            <a:shade val="80000"/>
            <a:hueOff val="306246"/>
            <a:satOff val="-4392"/>
            <a:lumOff val="256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FRUIT </a:t>
          </a:r>
          <a:endParaRPr lang="en-US" sz="1700" kern="1200" dirty="0"/>
        </a:p>
      </dsp:txBody>
      <dsp:txXfrm>
        <a:off x="3509812" y="1030103"/>
        <a:ext cx="1013403" cy="5486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582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58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9506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067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478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288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76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269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025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501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79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165DB-4184-4089-8F2B-35A5EBC5A77D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3FB0-8FA5-4542-AA95-B3E14C66AD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58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8 &amp; 9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Semantics &amp; Pragmatics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74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8.2.3 Synonymy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8.2.3.1 Absolute synonymy</a:t>
            </a:r>
          </a:p>
          <a:p>
            <a:pPr>
              <a:buNone/>
            </a:pPr>
            <a:r>
              <a:rPr lang="en-US" dirty="0" smtClean="0"/>
              <a:t>Absolute </a:t>
            </a:r>
            <a:r>
              <a:rPr lang="en-US" dirty="0" err="1" smtClean="0"/>
              <a:t>synonymscan</a:t>
            </a:r>
            <a:r>
              <a:rPr lang="en-US" dirty="0" smtClean="0"/>
              <a:t> be defined as items which are </a:t>
            </a:r>
            <a:r>
              <a:rPr lang="en-US" dirty="0" err="1" smtClean="0"/>
              <a:t>equinormal</a:t>
            </a:r>
            <a:r>
              <a:rPr lang="en-US" dirty="0" smtClean="0"/>
              <a:t> in all contexts.</a:t>
            </a:r>
          </a:p>
          <a:p>
            <a:pPr>
              <a:buNone/>
            </a:pPr>
            <a:r>
              <a:rPr lang="en-US" dirty="0" smtClean="0"/>
              <a:t>Examples are </a:t>
            </a:r>
            <a:r>
              <a:rPr lang="en-US" i="1" dirty="0" err="1" smtClean="0"/>
              <a:t>sofa:settee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pullover: sweater.</a:t>
            </a:r>
            <a:endParaRPr lang="ar-SA" dirty="0" smtClean="0"/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8.2.3.3 </a:t>
            </a:r>
            <a:r>
              <a:rPr lang="en-US" b="1" dirty="0" smtClean="0">
                <a:solidFill>
                  <a:srgbClr val="FF0000"/>
                </a:solidFill>
              </a:rPr>
              <a:t>Near-synonymy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Near-synonyms </a:t>
            </a:r>
            <a:r>
              <a:rPr lang="en-US" dirty="0" smtClean="0"/>
              <a:t>can contrast in certain contexts. For example, consider the following: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8.2.3 </a:t>
            </a:r>
            <a:r>
              <a:rPr lang="en-US" b="1" dirty="0" smtClean="0">
                <a:solidFill>
                  <a:srgbClr val="FF0000"/>
                </a:solidFill>
              </a:rPr>
              <a:t>Synonymy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8.2.3.3 Near-synonymy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(iii) </a:t>
            </a:r>
            <a:r>
              <a:rPr lang="en-US" i="1" dirty="0"/>
              <a:t>big: large</a:t>
            </a:r>
            <a:endParaRPr lang="en-US" dirty="0"/>
          </a:p>
          <a:p>
            <a:r>
              <a:rPr lang="en-US" dirty="0"/>
              <a:t>He's a big baby, isn't he? (+)</a:t>
            </a:r>
          </a:p>
          <a:p>
            <a:r>
              <a:rPr lang="en-US" dirty="0"/>
              <a:t>He's a large baby, isn't he? </a:t>
            </a:r>
            <a:r>
              <a:rPr lang="en-US" dirty="0" smtClean="0"/>
              <a:t>(-)</a:t>
            </a:r>
          </a:p>
          <a:p>
            <a:pPr marL="0" indent="0">
              <a:buNone/>
            </a:pPr>
            <a:r>
              <a:rPr lang="en-US" dirty="0"/>
              <a:t>(v) </a:t>
            </a:r>
            <a:r>
              <a:rPr lang="en-US" i="1" dirty="0"/>
              <a:t>die: kick the bucket</a:t>
            </a:r>
            <a:endParaRPr lang="en-US" dirty="0"/>
          </a:p>
          <a:p>
            <a:r>
              <a:rPr lang="en-US" dirty="0"/>
              <a:t>Apparently he died in considerable pain. (+)</a:t>
            </a:r>
          </a:p>
          <a:p>
            <a:r>
              <a:rPr lang="en-US" dirty="0"/>
              <a:t>Apparently he kicked the bucket in considerable pain. (-)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576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Chapter 9: Paradigmatic Sense Relations of Exclusion &amp; opposition (</a:t>
            </a:r>
            <a:r>
              <a:rPr lang="en-US" dirty="0" err="1" smtClean="0">
                <a:solidFill>
                  <a:srgbClr val="FF0000"/>
                </a:solidFill>
              </a:rPr>
              <a:t>antonymy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 smtClean="0"/>
              <a:t>Antonyms: words that are opposite in meaning.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Complementary:</a:t>
            </a:r>
            <a:r>
              <a:rPr lang="en-US" dirty="0" smtClean="0"/>
              <a:t> dead x alive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Gradable:</a:t>
            </a:r>
            <a:r>
              <a:rPr lang="en-US" dirty="0" smtClean="0"/>
              <a:t> happy x sad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Converses</a:t>
            </a:r>
            <a:r>
              <a:rPr lang="en-US" dirty="0" smtClean="0"/>
              <a:t> (relational opposites)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43054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Converses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special type of </a:t>
            </a:r>
            <a:r>
              <a:rPr lang="en-US" dirty="0" err="1"/>
              <a:t>antonymy</a:t>
            </a:r>
            <a:r>
              <a:rPr lang="en-US" dirty="0"/>
              <a:t> in that the members of a pair do not constitute a positive-negative opposition. </a:t>
            </a:r>
            <a:r>
              <a:rPr lang="en-US" b="1" dirty="0"/>
              <a:t>They show the reversal of a relationship between two entities.</a:t>
            </a: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7399423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Converses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Reciprocal social roles </a:t>
            </a:r>
            <a:r>
              <a:rPr lang="en-US" dirty="0" smtClean="0"/>
              <a:t>employer x employee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Kinship relations </a:t>
            </a:r>
            <a:r>
              <a:rPr lang="en-US" dirty="0" smtClean="0"/>
              <a:t>husband x wife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Temporal relations </a:t>
            </a:r>
            <a:r>
              <a:rPr lang="en-US" dirty="0" smtClean="0"/>
              <a:t>before x after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Spatial relations </a:t>
            </a:r>
            <a:r>
              <a:rPr lang="en-US" dirty="0" smtClean="0"/>
              <a:t>in front of x behind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136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Antonyms (in terms of their structure)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rgbClr val="FF0000"/>
                </a:solidFill>
              </a:rPr>
              <a:t>Markedness</a:t>
            </a:r>
            <a:r>
              <a:rPr lang="en-US" u="sng" dirty="0" smtClean="0">
                <a:solidFill>
                  <a:srgbClr val="FF0000"/>
                </a:solidFill>
              </a:rPr>
              <a:t> (two types)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Morphological </a:t>
            </a:r>
            <a:r>
              <a:rPr lang="en-US" b="1" dirty="0" err="1" smtClean="0">
                <a:solidFill>
                  <a:srgbClr val="FF0000"/>
                </a:solidFill>
              </a:rPr>
              <a:t>markedness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/>
              <a:t>one member of the opposition carries a morphological 'mark' that the other lacks. This mark is most frequently a negative prefix:</a:t>
            </a:r>
          </a:p>
          <a:p>
            <a:pPr marL="0" indent="0">
              <a:buNone/>
            </a:pPr>
            <a:r>
              <a:rPr lang="en-US" dirty="0"/>
              <a:t>possible: impossible     happy: unhappy</a:t>
            </a:r>
          </a:p>
          <a:p>
            <a:pPr marL="0" indent="0">
              <a:buNone/>
            </a:pPr>
            <a:r>
              <a:rPr lang="en-US" dirty="0"/>
              <a:t>kind: unkind                  true: untrue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404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Distributional </a:t>
            </a:r>
            <a:r>
              <a:rPr lang="en-US" dirty="0" err="1" smtClean="0">
                <a:solidFill>
                  <a:srgbClr val="FF0000"/>
                </a:solidFill>
              </a:rPr>
              <a:t>markedness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unmarked term according to this conception is the one which occurs in the widest variety of contexts or context-types. By this criterion it could be argued that </a:t>
            </a:r>
            <a:r>
              <a:rPr lang="en-US" i="1" dirty="0">
                <a:solidFill>
                  <a:srgbClr val="FF0000"/>
                </a:solidFill>
              </a:rPr>
              <a:t>long</a:t>
            </a:r>
            <a:r>
              <a:rPr lang="en-US" i="1" dirty="0"/>
              <a:t> </a:t>
            </a:r>
            <a:r>
              <a:rPr lang="en-US" dirty="0" smtClean="0"/>
              <a:t>is unmarked </a:t>
            </a:r>
            <a:r>
              <a:rPr lang="en-US" dirty="0"/>
              <a:t>with respect to </a:t>
            </a:r>
            <a:r>
              <a:rPr lang="en-US" i="1" dirty="0"/>
              <a:t>short </a:t>
            </a:r>
            <a:r>
              <a:rPr lang="en-US" dirty="0"/>
              <a:t>because it occurs in a variety of </a:t>
            </a:r>
            <a:r>
              <a:rPr lang="en-US" dirty="0" smtClean="0"/>
              <a:t>expressions from </a:t>
            </a:r>
            <a:r>
              <a:rPr lang="en-US" dirty="0"/>
              <a:t>which </a:t>
            </a:r>
            <a:r>
              <a:rPr lang="en-US" i="1" dirty="0"/>
              <a:t>short </a:t>
            </a:r>
            <a:r>
              <a:rPr lang="en-US" dirty="0"/>
              <a:t>is excluded:</a:t>
            </a:r>
          </a:p>
          <a:p>
            <a:r>
              <a:rPr lang="en-US" dirty="0"/>
              <a:t>This one is ten </a:t>
            </a:r>
            <a:r>
              <a:rPr lang="en-US" dirty="0" err="1"/>
              <a:t>metres</a:t>
            </a:r>
            <a:r>
              <a:rPr lang="en-US" dirty="0"/>
              <a:t> long.</a:t>
            </a:r>
          </a:p>
          <a:p>
            <a:r>
              <a:rPr lang="en-US" dirty="0"/>
              <a:t>What is its length?</a:t>
            </a:r>
          </a:p>
          <a:p>
            <a:r>
              <a:rPr lang="en-US" dirty="0"/>
              <a:t>How long is it? (neutral question)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494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Syntagmatic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Relations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6119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12.1 </a:t>
            </a:r>
            <a:r>
              <a:rPr lang="en-US" dirty="0">
                <a:solidFill>
                  <a:srgbClr val="FF0000"/>
                </a:solidFill>
              </a:rPr>
              <a:t>Normal and abnormal co-occurrence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It </a:t>
            </a:r>
            <a:r>
              <a:rPr lang="en-US" dirty="0"/>
              <a:t>is necessary to make a distinction between two types of interaction between meaningful elements in a discourse. We shall distinguish the two types by the terms</a:t>
            </a:r>
            <a:r>
              <a:rPr lang="en-US" b="1" dirty="0"/>
              <a:t> discourse interaction </a:t>
            </a:r>
            <a:r>
              <a:rPr lang="en-US" dirty="0"/>
              <a:t>and</a:t>
            </a:r>
            <a:r>
              <a:rPr lang="en-US" b="1" dirty="0"/>
              <a:t> syntagmatic interaction.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207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Discourse Interaction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(I) John and Mary will be joined in holy matrimony next week: who's </a:t>
            </a:r>
            <a:r>
              <a:rPr lang="en-US" dirty="0" smtClean="0"/>
              <a:t>going to </a:t>
            </a:r>
            <a:r>
              <a:rPr lang="en-US" dirty="0"/>
              <a:t>get the </a:t>
            </a:r>
            <a:r>
              <a:rPr lang="en-US" dirty="0">
                <a:solidFill>
                  <a:srgbClr val="FF0000"/>
                </a:solidFill>
              </a:rPr>
              <a:t>spuds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There are </a:t>
            </a:r>
            <a:r>
              <a:rPr lang="en-US" dirty="0">
                <a:solidFill>
                  <a:srgbClr val="FF0000"/>
                </a:solidFill>
              </a:rPr>
              <a:t>two</a:t>
            </a:r>
            <a:r>
              <a:rPr lang="en-US" dirty="0"/>
              <a:t> sorts of oddness here. The first is the </a:t>
            </a:r>
            <a:r>
              <a:rPr lang="en-US" b="1" dirty="0"/>
              <a:t>register clash</a:t>
            </a:r>
            <a:r>
              <a:rPr lang="en-US" dirty="0"/>
              <a:t> between </a:t>
            </a:r>
            <a:r>
              <a:rPr lang="en-US" i="1" dirty="0" smtClean="0"/>
              <a:t>holy Matrimony </a:t>
            </a:r>
            <a:r>
              <a:rPr lang="en-US" dirty="0"/>
              <a:t>and </a:t>
            </a:r>
            <a:r>
              <a:rPr lang="en-US" i="1" dirty="0"/>
              <a:t>spuds. </a:t>
            </a:r>
            <a:r>
              <a:rPr lang="en-US" dirty="0"/>
              <a:t>This can easily be cured</a:t>
            </a:r>
            <a:r>
              <a:rPr lang="en-US" dirty="0" smtClean="0"/>
              <a:t>: 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(2) John and Mary will be joined in holy matrimony next week: who is </a:t>
            </a:r>
            <a:r>
              <a:rPr lang="en-US" dirty="0" smtClean="0"/>
              <a:t>going to </a:t>
            </a:r>
            <a:r>
              <a:rPr lang="en-US" dirty="0"/>
              <a:t>get the </a:t>
            </a:r>
            <a:r>
              <a:rPr lang="en-US" dirty="0">
                <a:solidFill>
                  <a:srgbClr val="FF0000"/>
                </a:solidFill>
              </a:rPr>
              <a:t>potatoes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But we are still left with the difficulty of finding the relevance of </a:t>
            </a:r>
            <a:r>
              <a:rPr lang="en-US" dirty="0">
                <a:solidFill>
                  <a:srgbClr val="FF0000"/>
                </a:solidFill>
              </a:rPr>
              <a:t>potatoes</a:t>
            </a:r>
            <a:r>
              <a:rPr lang="en-US" dirty="0"/>
              <a:t> to John and Mary's marriage. (There would be no problem if </a:t>
            </a:r>
            <a:r>
              <a:rPr lang="en-US" i="1" dirty="0"/>
              <a:t>potatoes was </a:t>
            </a:r>
            <a:r>
              <a:rPr lang="en-US" dirty="0"/>
              <a:t>replaced by </a:t>
            </a:r>
            <a:r>
              <a:rPr lang="en-US" i="1" dirty="0"/>
              <a:t>confetti, </a:t>
            </a:r>
            <a:r>
              <a:rPr lang="en-US" dirty="0"/>
              <a:t>or even, </a:t>
            </a:r>
            <a:r>
              <a:rPr lang="en-US" i="1" dirty="0"/>
              <a:t>rice.) 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/>
              <a:t>are both aspects of </a:t>
            </a:r>
            <a:r>
              <a:rPr lang="en-US" b="1" dirty="0">
                <a:solidFill>
                  <a:srgbClr val="FF0000"/>
                </a:solidFill>
              </a:rPr>
              <a:t>discourse interaction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755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8.1.3 Varieties of sense </a:t>
            </a:r>
            <a:r>
              <a:rPr lang="en-US" b="1" dirty="0" smtClean="0">
                <a:solidFill>
                  <a:srgbClr val="FF0000"/>
                </a:solidFill>
              </a:rPr>
              <a:t>relations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Sense relations situate themselves on one of three major axes: paradigmatic, syntagmatic, or </a:t>
            </a:r>
            <a:r>
              <a:rPr lang="en-US" strike="sngStrike" dirty="0" smtClean="0"/>
              <a:t>derivational.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3276600"/>
            <a:ext cx="6124575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12381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Syntagmatic Relations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12.2 </a:t>
            </a:r>
            <a:r>
              <a:rPr lang="en-US" b="1" dirty="0">
                <a:solidFill>
                  <a:srgbClr val="FF0000"/>
                </a:solidFill>
              </a:rPr>
              <a:t>Types of abnormality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/>
              <a:t>basic types of abnormality resulting from the combination of two senses can be distinguished. The </a:t>
            </a:r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is where meanings simply do not 'go together'; the </a:t>
            </a:r>
            <a:r>
              <a:rPr lang="en-US" dirty="0">
                <a:solidFill>
                  <a:srgbClr val="FF0000"/>
                </a:solidFill>
              </a:rPr>
              <a:t>second</a:t>
            </a:r>
            <a:r>
              <a:rPr lang="en-US" dirty="0"/>
              <a:t> is when one meaning adds nothing new to another one with which it is combined and thus appears unnecessary, or redundant. We shall call these </a:t>
            </a:r>
            <a:r>
              <a:rPr lang="en-US" b="1" dirty="0"/>
              <a:t>clash </a:t>
            </a:r>
            <a:r>
              <a:rPr lang="en-US" dirty="0"/>
              <a:t>and </a:t>
            </a:r>
            <a:r>
              <a:rPr lang="en-US" b="1" dirty="0"/>
              <a:t>pleonasm, </a:t>
            </a:r>
            <a:r>
              <a:rPr lang="en-US" dirty="0"/>
              <a:t>respectively.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2476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12.2.1 Semantic clash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first distinction is between clashes which result from the non-satisfaction of  </a:t>
            </a:r>
            <a:r>
              <a:rPr lang="en-US" b="1" dirty="0"/>
              <a:t>collocational preferences, </a:t>
            </a:r>
            <a:r>
              <a:rPr lang="en-US" dirty="0"/>
              <a:t>and those which result from the non-satisfaction of </a:t>
            </a:r>
            <a:r>
              <a:rPr lang="en-US" b="1" dirty="0" err="1"/>
              <a:t>selectional</a:t>
            </a:r>
            <a:r>
              <a:rPr lang="en-US" b="1" dirty="0"/>
              <a:t> </a:t>
            </a:r>
            <a:r>
              <a:rPr lang="en-US" b="1" dirty="0" smtClean="0"/>
              <a:t>preferences (dissonance).</a:t>
            </a:r>
            <a:r>
              <a:rPr lang="en-US" dirty="0" smtClean="0"/>
              <a:t> </a:t>
            </a:r>
            <a:r>
              <a:rPr lang="en-US" dirty="0"/>
              <a:t>This latter distinction—between collocational and </a:t>
            </a:r>
            <a:r>
              <a:rPr lang="en-US" dirty="0" err="1"/>
              <a:t>selectional</a:t>
            </a:r>
            <a:r>
              <a:rPr lang="en-US" dirty="0"/>
              <a:t> preferences—depends on whether the preferences in question are an inherent consequence of propositional content or not.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1. inappropriateness</a:t>
            </a:r>
            <a:r>
              <a:rPr lang="en-US" b="1" dirty="0" smtClean="0"/>
              <a:t>:  </a:t>
            </a:r>
            <a:r>
              <a:rPr lang="en-US" dirty="0" smtClean="0"/>
              <a:t>If </a:t>
            </a:r>
            <a:r>
              <a:rPr lang="en-US" dirty="0"/>
              <a:t>a collocational preference is contravened, we may say that </a:t>
            </a:r>
            <a:r>
              <a:rPr lang="en-US" b="1" dirty="0"/>
              <a:t>inappropriateness </a:t>
            </a:r>
            <a:r>
              <a:rPr lang="en-US" dirty="0"/>
              <a:t>results: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inappropriateness </a:t>
            </a:r>
            <a:r>
              <a:rPr lang="en-US" dirty="0"/>
              <a:t>is then the lowest degree of clash</a:t>
            </a:r>
            <a:r>
              <a:rPr lang="en-US" dirty="0" smtClean="0"/>
              <a:t>.</a:t>
            </a:r>
          </a:p>
          <a:p>
            <a:r>
              <a:rPr lang="en-US" i="1" dirty="0">
                <a:solidFill>
                  <a:srgbClr val="FF0000"/>
                </a:solidFill>
              </a:rPr>
              <a:t>My geraniums have kicked the bucket.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02891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12.2.1 Semantic </a:t>
            </a:r>
            <a:r>
              <a:rPr lang="en-US" b="1" dirty="0" smtClean="0">
                <a:solidFill>
                  <a:srgbClr val="FF0000"/>
                </a:solidFill>
              </a:rPr>
              <a:t>clash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what is here called a </a:t>
            </a:r>
            <a:r>
              <a:rPr lang="en-US" dirty="0" err="1"/>
              <a:t>selectional</a:t>
            </a:r>
            <a:r>
              <a:rPr lang="en-US" dirty="0"/>
              <a:t> preference is </a:t>
            </a:r>
            <a:r>
              <a:rPr lang="en-US" dirty="0" smtClean="0"/>
              <a:t>contravened (</a:t>
            </a:r>
            <a:r>
              <a:rPr lang="en-US" dirty="0" err="1" smtClean="0"/>
              <a:t>dissonanace</a:t>
            </a:r>
            <a:r>
              <a:rPr lang="en-US" dirty="0" smtClean="0"/>
              <a:t>), </a:t>
            </a:r>
            <a:r>
              <a:rPr lang="en-US" dirty="0"/>
              <a:t>the clash is more serious.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2. Paradox</a:t>
            </a:r>
          </a:p>
          <a:p>
            <a:pPr marL="0" indent="0">
              <a:buNone/>
            </a:pPr>
            <a:r>
              <a:rPr lang="en-US" dirty="0"/>
              <a:t>Paradox is also evident in the following: </a:t>
            </a:r>
            <a:r>
              <a:rPr lang="en-US" i="1" dirty="0"/>
              <a:t>It's too </a:t>
            </a:r>
            <a:r>
              <a:rPr lang="en-US" i="1" dirty="0">
                <a:solidFill>
                  <a:srgbClr val="FF0000"/>
                </a:solidFill>
              </a:rPr>
              <a:t>small</a:t>
            </a:r>
            <a:r>
              <a:rPr lang="en-US" i="1" dirty="0"/>
              <a:t> to fit into this box, Rain falls </a:t>
            </a:r>
            <a:r>
              <a:rPr lang="en-US" i="1" dirty="0">
                <a:solidFill>
                  <a:srgbClr val="FF0000"/>
                </a:solidFill>
              </a:rPr>
              <a:t>upwards</a:t>
            </a:r>
            <a:r>
              <a:rPr lang="en-US" i="1" dirty="0"/>
              <a:t>, usually, If you walk any faster, you'll be </a:t>
            </a:r>
            <a:r>
              <a:rPr lang="en-US" i="1" dirty="0">
                <a:solidFill>
                  <a:srgbClr val="FF0000"/>
                </a:solidFill>
              </a:rPr>
              <a:t>standing still</a:t>
            </a:r>
            <a:r>
              <a:rPr lang="en-US" i="1" dirty="0"/>
              <a:t>. </a:t>
            </a:r>
            <a:r>
              <a:rPr lang="en-US" dirty="0"/>
              <a:t>Paradoxes are typically 'correctable'.</a:t>
            </a:r>
          </a:p>
        </p:txBody>
      </p:sp>
    </p:spTree>
    <p:extLst>
      <p:ext uri="{BB962C8B-B14F-4D97-AF65-F5344CB8AC3E}">
        <p14:creationId xmlns:p14="http://schemas.microsoft.com/office/powerpoint/2010/main" xmlns="" val="2630702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12.2.1 Semantic clash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3. I</a:t>
            </a:r>
            <a:r>
              <a:rPr lang="en-US" b="1" dirty="0" smtClean="0">
                <a:solidFill>
                  <a:srgbClr val="FF0000"/>
                </a:solidFill>
              </a:rPr>
              <a:t>ncongruity</a:t>
            </a:r>
            <a:r>
              <a:rPr lang="en-US" b="1" dirty="0"/>
              <a:t>. </a:t>
            </a:r>
            <a:r>
              <a:rPr lang="en-US" dirty="0" smtClean="0"/>
              <a:t>The </a:t>
            </a:r>
            <a:r>
              <a:rPr lang="en-US" dirty="0"/>
              <a:t>most serious degree of clash is </a:t>
            </a:r>
            <a:r>
              <a:rPr lang="en-US" dirty="0" smtClean="0"/>
              <a:t>This </a:t>
            </a:r>
            <a:r>
              <a:rPr lang="en-US" dirty="0"/>
              <a:t>is when </a:t>
            </a:r>
            <a:r>
              <a:rPr lang="en-US" dirty="0" smtClean="0"/>
              <a:t>the discrepancy </a:t>
            </a:r>
            <a:r>
              <a:rPr lang="en-US" dirty="0"/>
              <a:t>is so large that no sense can be extracted at </a:t>
            </a:r>
            <a:r>
              <a:rPr lang="en-US" dirty="0" smtClean="0"/>
              <a:t>all. There </a:t>
            </a:r>
            <a:r>
              <a:rPr lang="en-US" dirty="0"/>
              <a:t>is no feeling that the utterance could be corrected. Examples are:</a:t>
            </a:r>
          </a:p>
          <a:p>
            <a:r>
              <a:rPr lang="en-US" dirty="0"/>
              <a:t>purple gestures of rat milk</a:t>
            </a:r>
          </a:p>
          <a:p>
            <a:r>
              <a:rPr lang="en-US" dirty="0"/>
              <a:t>the sky's nipple is a dictionary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165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12.2.2 Pleonasm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pleonastic relation between two elements occurs when one of them </a:t>
            </a:r>
            <a:r>
              <a:rPr lang="en-US" dirty="0" smtClean="0"/>
              <a:t>seems </a:t>
            </a:r>
            <a:r>
              <a:rPr lang="en-US" dirty="0" smtClean="0">
                <a:solidFill>
                  <a:srgbClr val="FF0000"/>
                </a:solidFill>
              </a:rPr>
              <a:t>redundant</a:t>
            </a:r>
            <a:r>
              <a:rPr lang="en-US" dirty="0" smtClean="0"/>
              <a:t>. So</a:t>
            </a:r>
            <a:r>
              <a:rPr lang="en-US" dirty="0"/>
              <a:t>, for instance:</a:t>
            </a:r>
          </a:p>
          <a:p>
            <a:pPr marL="0" indent="0">
              <a:buNone/>
            </a:pPr>
            <a:r>
              <a:rPr lang="en-US" dirty="0"/>
              <a:t>(3) John kicked the ball </a:t>
            </a:r>
            <a:r>
              <a:rPr lang="en-US" dirty="0">
                <a:solidFill>
                  <a:srgbClr val="FF0000"/>
                </a:solidFill>
              </a:rPr>
              <a:t>with his foot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Pleonasm </a:t>
            </a:r>
            <a:r>
              <a:rPr lang="en-US" dirty="0"/>
              <a:t>can be </a:t>
            </a:r>
            <a:r>
              <a:rPr lang="en-US" dirty="0">
                <a:solidFill>
                  <a:srgbClr val="FF0000"/>
                </a:solidFill>
              </a:rPr>
              <a:t>avoided</a:t>
            </a:r>
            <a:r>
              <a:rPr lang="en-US" dirty="0"/>
              <a:t> either by omitting </a:t>
            </a:r>
            <a:r>
              <a:rPr lang="en-US" i="1" u="sng" dirty="0"/>
              <a:t>with his foot:</a:t>
            </a:r>
            <a:endParaRPr lang="en-US" u="sng" dirty="0"/>
          </a:p>
          <a:p>
            <a:pPr marL="0" indent="0">
              <a:buNone/>
            </a:pPr>
            <a:r>
              <a:rPr lang="en-US" dirty="0"/>
              <a:t>(4) John kicked the ball.</a:t>
            </a:r>
          </a:p>
          <a:p>
            <a:pPr marL="0" indent="0">
              <a:buNone/>
            </a:pPr>
            <a:r>
              <a:rPr lang="en-US" dirty="0"/>
              <a:t>or by replacing </a:t>
            </a:r>
            <a:r>
              <a:rPr lang="en-US" i="1" dirty="0"/>
              <a:t>kick </a:t>
            </a:r>
            <a:r>
              <a:rPr lang="en-US" dirty="0"/>
              <a:t>with </a:t>
            </a:r>
            <a:r>
              <a:rPr lang="en-US" i="1" u="sng" dirty="0"/>
              <a:t>strike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(5) John struck the ball with his foot.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44460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12.2.2 Pleonasm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Notice, however, that (6) is </a:t>
            </a:r>
            <a:r>
              <a:rPr lang="en-US" dirty="0">
                <a:solidFill>
                  <a:srgbClr val="FF0000"/>
                </a:solidFill>
              </a:rPr>
              <a:t>not pleonastic:</a:t>
            </a:r>
          </a:p>
          <a:p>
            <a:pPr marL="0" indent="0">
              <a:buNone/>
            </a:pPr>
            <a:r>
              <a:rPr lang="en-US" dirty="0"/>
              <a:t>6) John kicked the ball with his left foot.</a:t>
            </a:r>
          </a:p>
          <a:p>
            <a:pPr marL="0" indent="0">
              <a:buNone/>
            </a:pPr>
            <a:r>
              <a:rPr lang="en-US" dirty="0"/>
              <a:t>This is because the phrase </a:t>
            </a:r>
            <a:r>
              <a:rPr lang="en-US" i="1" dirty="0"/>
              <a:t>with his left foot </a:t>
            </a:r>
            <a:r>
              <a:rPr lang="en-US" dirty="0"/>
              <a:t>now contains new information. </a:t>
            </a:r>
          </a:p>
          <a:p>
            <a:pPr marL="0" indent="0">
              <a:buNone/>
            </a:pPr>
            <a:r>
              <a:rPr lang="en-US" dirty="0"/>
              <a:t>In some cases, repetition has an </a:t>
            </a:r>
            <a:r>
              <a:rPr lang="en-US" dirty="0">
                <a:solidFill>
                  <a:srgbClr val="FF0000"/>
                </a:solidFill>
              </a:rPr>
              <a:t>intensifying</a:t>
            </a:r>
            <a:r>
              <a:rPr lang="en-US" dirty="0"/>
              <a:t>, rather than a pleonastic</a:t>
            </a:r>
          </a:p>
          <a:p>
            <a:pPr marL="0" indent="0">
              <a:buNone/>
            </a:pPr>
            <a:r>
              <a:rPr lang="en-US" dirty="0"/>
              <a:t>effect:</a:t>
            </a:r>
          </a:p>
          <a:p>
            <a:pPr marL="0" indent="0">
              <a:buNone/>
            </a:pPr>
            <a:r>
              <a:rPr lang="en-US" dirty="0"/>
              <a:t>(9) That is very, very good.</a:t>
            </a:r>
          </a:p>
          <a:p>
            <a:pPr marL="0" indent="0">
              <a:buNone/>
            </a:pPr>
            <a:r>
              <a:rPr lang="en-US" dirty="0"/>
              <a:t>(10) Mary rushed quickly to the window.</a:t>
            </a:r>
          </a:p>
          <a:p>
            <a:pPr marL="0" indent="0">
              <a:buNone/>
            </a:pPr>
            <a:r>
              <a:rPr lang="en-US" dirty="0"/>
              <a:t>Notice that the idea of "quickly" is part of the meaning of </a:t>
            </a:r>
            <a:r>
              <a:rPr lang="en-US" i="1" dirty="0"/>
              <a:t>rush, </a:t>
            </a:r>
            <a:r>
              <a:rPr lang="en-US" dirty="0"/>
              <a:t>which is </a:t>
            </a:r>
            <a:r>
              <a:rPr lang="en-US" dirty="0" smtClean="0"/>
              <a:t>why we </a:t>
            </a:r>
            <a:r>
              <a:rPr lang="en-US" dirty="0"/>
              <a:t>get a paradox if we qualify an act of rushing with the opposite term:</a:t>
            </a:r>
          </a:p>
          <a:p>
            <a:pPr marL="0" indent="0">
              <a:buNone/>
            </a:pPr>
            <a:r>
              <a:rPr lang="en-US" dirty="0"/>
              <a:t>(11) ?Mary rushed slowly to the window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(clash)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511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12.5 Syntagmatic and paradigmatic relations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12.5.1 Pleonasm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 cases of pleonasm, the oddness can in general be 'cured' by substituting one of the words by a </a:t>
            </a:r>
            <a:r>
              <a:rPr lang="en-US" dirty="0">
                <a:solidFill>
                  <a:srgbClr val="FF0000"/>
                </a:solidFill>
              </a:rPr>
              <a:t>hyponym</a:t>
            </a:r>
            <a:r>
              <a:rPr lang="en-US" dirty="0"/>
              <a:t> or </a:t>
            </a:r>
            <a:r>
              <a:rPr lang="en-US" dirty="0" err="1"/>
              <a:t>hyponymous</a:t>
            </a:r>
            <a:r>
              <a:rPr lang="en-US" dirty="0"/>
              <a:t> expression, or the other by a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superordinate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(18) He kicked it with his foot. (pleonastic)</a:t>
            </a:r>
          </a:p>
          <a:p>
            <a:pPr marL="0" indent="0">
              <a:buNone/>
            </a:pPr>
            <a:r>
              <a:rPr lang="en-US" dirty="0"/>
              <a:t>He kicked it with his </a:t>
            </a:r>
            <a:r>
              <a:rPr lang="en-US" i="1" dirty="0"/>
              <a:t>left</a:t>
            </a:r>
            <a:r>
              <a:rPr lang="en-US" dirty="0"/>
              <a:t> foot. (normal: </a:t>
            </a:r>
            <a:r>
              <a:rPr lang="en-US" i="1" dirty="0"/>
              <a:t>left foot </a:t>
            </a:r>
            <a:r>
              <a:rPr lang="en-US" dirty="0"/>
              <a:t>is </a:t>
            </a:r>
            <a:r>
              <a:rPr lang="en-US" dirty="0" err="1">
                <a:solidFill>
                  <a:srgbClr val="FF0000"/>
                </a:solidFill>
              </a:rPr>
              <a:t>hyponymous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</a:t>
            </a:r>
            <a:r>
              <a:rPr lang="en-US" i="1" dirty="0"/>
              <a:t>foot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He </a:t>
            </a:r>
            <a:r>
              <a:rPr lang="en-US" i="1" dirty="0"/>
              <a:t>struck</a:t>
            </a:r>
            <a:r>
              <a:rPr lang="en-US" dirty="0"/>
              <a:t> it with his foot. (normal: </a:t>
            </a:r>
            <a:r>
              <a:rPr lang="en-US" i="1" dirty="0"/>
              <a:t>struck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superordinate</a:t>
            </a:r>
            <a:r>
              <a:rPr lang="en-US" dirty="0"/>
              <a:t> to </a:t>
            </a:r>
            <a:r>
              <a:rPr lang="en-US" i="1" dirty="0"/>
              <a:t>kick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3783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12.5 Syntagmatic and paradigmatic relations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12.5.2 Clash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The severity of a clash can be roughly estimated by examining the minimal</a:t>
            </a:r>
          </a:p>
          <a:p>
            <a:pPr marL="0" indent="0">
              <a:buNone/>
            </a:pPr>
            <a:r>
              <a:rPr lang="en-US" dirty="0"/>
              <a:t>change required to cure it. </a:t>
            </a:r>
            <a:r>
              <a:rPr lang="en-US" dirty="0" smtClean="0">
                <a:solidFill>
                  <a:srgbClr val="FF0000"/>
                </a:solidFill>
              </a:rPr>
              <a:t>Inappropriateness</a:t>
            </a:r>
            <a:r>
              <a:rPr lang="en-US" dirty="0" smtClean="0"/>
              <a:t> </a:t>
            </a:r>
            <a:r>
              <a:rPr lang="en-US" dirty="0"/>
              <a:t>is a</a:t>
            </a:r>
          </a:p>
          <a:p>
            <a:pPr marL="0" indent="0">
              <a:buNone/>
            </a:pPr>
            <a:r>
              <a:rPr lang="en-US" dirty="0"/>
              <a:t>type of clash which can be cured by substitution of one of the words by a</a:t>
            </a:r>
          </a:p>
          <a:p>
            <a:pPr marL="0" indent="0">
              <a:buNone/>
            </a:pPr>
            <a:r>
              <a:rPr lang="en-US" dirty="0"/>
              <a:t>propositional synonym:</a:t>
            </a:r>
          </a:p>
          <a:p>
            <a:pPr marL="0" indent="0">
              <a:buNone/>
            </a:pPr>
            <a:r>
              <a:rPr lang="en-US" dirty="0"/>
              <a:t>(19) The geranium passed away. (inappropriateness)</a:t>
            </a:r>
          </a:p>
          <a:p>
            <a:pPr marL="0" indent="0">
              <a:buNone/>
            </a:pPr>
            <a:r>
              <a:rPr lang="en-US" dirty="0"/>
              <a:t>The geranium died. (normal: </a:t>
            </a:r>
            <a:r>
              <a:rPr lang="en-US" i="1" dirty="0"/>
              <a:t>died </a:t>
            </a:r>
            <a:r>
              <a:rPr lang="en-US" dirty="0"/>
              <a:t>is a propositional synonym of </a:t>
            </a:r>
            <a:r>
              <a:rPr lang="en-US" i="1" dirty="0"/>
              <a:t>pass away)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Paradox</a:t>
            </a:r>
            <a:r>
              <a:rPr lang="en-US" dirty="0"/>
              <a:t> is a more serious type of clash which can be cured by substituting</a:t>
            </a:r>
          </a:p>
          <a:p>
            <a:pPr marL="0" indent="0">
              <a:buNone/>
            </a:pPr>
            <a:r>
              <a:rPr lang="en-US" dirty="0"/>
              <a:t>one of the words by an incompatible or immediate superordinate:</a:t>
            </a:r>
          </a:p>
          <a:p>
            <a:pPr marL="0" indent="0">
              <a:buNone/>
            </a:pPr>
            <a:r>
              <a:rPr lang="en-US" dirty="0"/>
              <a:t>(20) </a:t>
            </a:r>
            <a:r>
              <a:rPr lang="en-US" i="1" dirty="0"/>
              <a:t>It's too small to fit into this box</a:t>
            </a:r>
            <a:r>
              <a:rPr lang="en-US" dirty="0"/>
              <a:t>. (paradox)</a:t>
            </a:r>
          </a:p>
          <a:p>
            <a:pPr marL="0" indent="0">
              <a:buNone/>
            </a:pPr>
            <a:r>
              <a:rPr lang="en-US" i="1" dirty="0"/>
              <a:t>It's too big to fit into this box</a:t>
            </a:r>
            <a:r>
              <a:rPr lang="en-US" dirty="0"/>
              <a:t>. (normal: </a:t>
            </a:r>
            <a:r>
              <a:rPr lang="en-US" i="1" dirty="0"/>
              <a:t>big </a:t>
            </a:r>
            <a:r>
              <a:rPr lang="en-US" dirty="0"/>
              <a:t>is an incompatible </a:t>
            </a:r>
            <a:r>
              <a:rPr lang="en-US" i="1" dirty="0"/>
              <a:t>of small)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Incongruity</a:t>
            </a:r>
            <a:r>
              <a:rPr lang="en-US" dirty="0"/>
              <a:t> is an incurable clash:</a:t>
            </a:r>
          </a:p>
          <a:p>
            <a:pPr marL="0" indent="0">
              <a:buNone/>
            </a:pPr>
            <a:r>
              <a:rPr lang="en-US" dirty="0"/>
              <a:t>(21) powdered thrills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99997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12.8 Co-occurrence patterns between words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a commonplace observation that words prefer some partners to others</a:t>
            </a:r>
            <a:r>
              <a:rPr lang="en-US" dirty="0" smtClean="0"/>
              <a:t>.</a:t>
            </a:r>
          </a:p>
          <a:p>
            <a:r>
              <a:rPr lang="en-US" dirty="0"/>
              <a:t>And some dictionaries take it upon themselves to impart what they call 'collocational information' to their readers.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9270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Reasons for collocational behavior of words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12.8.1 </a:t>
            </a:r>
            <a:r>
              <a:rPr lang="en-US" b="1" dirty="0" err="1"/>
              <a:t>Extralinguistic</a:t>
            </a:r>
            <a:r>
              <a:rPr lang="en-US" b="1" dirty="0"/>
              <a:t> factors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Some of the possible reasons for the greater affinity of A for X rather than </a:t>
            </a:r>
            <a:r>
              <a:rPr lang="en-US" dirty="0" smtClean="0"/>
              <a:t>Y are </a:t>
            </a:r>
            <a:r>
              <a:rPr lang="en-US" dirty="0"/>
              <a:t>not located in the language at all, but in the </a:t>
            </a:r>
            <a:r>
              <a:rPr lang="en-US" dirty="0" err="1"/>
              <a:t>extralinguistic</a:t>
            </a:r>
            <a:r>
              <a:rPr lang="en-US" dirty="0"/>
              <a:t> world. </a:t>
            </a:r>
            <a:r>
              <a:rPr lang="en-US" dirty="0" smtClean="0"/>
              <a:t>For instance</a:t>
            </a:r>
            <a:r>
              <a:rPr lang="en-US" dirty="0"/>
              <a:t>, one reason why </a:t>
            </a:r>
            <a:r>
              <a:rPr lang="en-US" i="1" dirty="0"/>
              <a:t>Jane fried the egg </a:t>
            </a:r>
            <a:r>
              <a:rPr lang="en-US" dirty="0"/>
              <a:t>is more </a:t>
            </a:r>
            <a:r>
              <a:rPr lang="en-US" dirty="0">
                <a:solidFill>
                  <a:srgbClr val="FF0000"/>
                </a:solidFill>
              </a:rPr>
              <a:t>frequent</a:t>
            </a:r>
            <a:r>
              <a:rPr lang="en-US" dirty="0"/>
              <a:t> than </a:t>
            </a:r>
            <a:r>
              <a:rPr lang="en-US" i="1" dirty="0"/>
              <a:t>Jane fried </a:t>
            </a:r>
            <a:r>
              <a:rPr lang="en-US" i="1" dirty="0" smtClean="0"/>
              <a:t>the lettuce.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further governing factor is </a:t>
            </a:r>
            <a:r>
              <a:rPr lang="en-US" dirty="0">
                <a:solidFill>
                  <a:srgbClr val="FF0000"/>
                </a:solidFill>
              </a:rPr>
              <a:t>significance</a:t>
            </a:r>
            <a:r>
              <a:rPr lang="en-US" dirty="0"/>
              <a:t>: to what extent does it matter whether something is old or not? </a:t>
            </a:r>
            <a:r>
              <a:rPr lang="en-US" dirty="0" smtClean="0"/>
              <a:t>It </a:t>
            </a:r>
            <a:r>
              <a:rPr lang="en-US" dirty="0"/>
              <a:t>makes a great deal of difference (generally) whether a man is old or </a:t>
            </a:r>
            <a:r>
              <a:rPr lang="en-US" dirty="0" smtClean="0"/>
              <a:t>young, but not a tree.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57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8.1.3.1 Paradigmatic relations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Paradigmatic </a:t>
            </a:r>
            <a:r>
              <a:rPr lang="en-US" dirty="0">
                <a:solidFill>
                  <a:srgbClr val="FF0000"/>
                </a:solidFill>
              </a:rPr>
              <a:t>relations reflect the semantic </a:t>
            </a:r>
            <a:r>
              <a:rPr lang="en-US" i="1" dirty="0">
                <a:solidFill>
                  <a:srgbClr val="FF0000"/>
                </a:solidFill>
              </a:rPr>
              <a:t>choices</a:t>
            </a:r>
            <a:r>
              <a:rPr lang="en-US" dirty="0">
                <a:solidFill>
                  <a:srgbClr val="FF0000"/>
                </a:solidFill>
              </a:rPr>
              <a:t> available at a particular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structure point in a sentence. For instance:</a:t>
            </a:r>
          </a:p>
          <a:p>
            <a:pPr marL="0" indent="0">
              <a:buNone/>
            </a:pPr>
            <a:r>
              <a:rPr lang="en-US" dirty="0"/>
              <a:t>I'll have a glass of — .</a:t>
            </a:r>
          </a:p>
          <a:p>
            <a:pPr marL="0" indent="0">
              <a:buNone/>
            </a:pPr>
            <a:r>
              <a:rPr lang="en-US" dirty="0"/>
              <a:t>beer</a:t>
            </a:r>
          </a:p>
          <a:p>
            <a:pPr marL="0" indent="0">
              <a:buNone/>
            </a:pPr>
            <a:r>
              <a:rPr lang="en-US" dirty="0"/>
              <a:t>wine</a:t>
            </a:r>
          </a:p>
          <a:p>
            <a:pPr marL="0" indent="0">
              <a:buNone/>
            </a:pPr>
            <a:r>
              <a:rPr lang="en-US" dirty="0"/>
              <a:t>water</a:t>
            </a:r>
          </a:p>
          <a:p>
            <a:pPr marL="0" indent="0">
              <a:buNone/>
            </a:pPr>
            <a:r>
              <a:rPr lang="en-US" dirty="0"/>
              <a:t>lemonade</a:t>
            </a:r>
          </a:p>
          <a:p>
            <a:pPr marL="0" indent="0">
              <a:buNone/>
            </a:pPr>
            <a:r>
              <a:rPr lang="en-US" dirty="0"/>
              <a:t>etc.</a:t>
            </a:r>
          </a:p>
          <a:p>
            <a:pPr marL="0" indent="0">
              <a:buNone/>
            </a:pPr>
            <a:r>
              <a:rPr lang="en-US" dirty="0"/>
              <a:t>Typically, paradigmatic relations involve words belonging to the same syntactic</a:t>
            </a:r>
          </a:p>
          <a:p>
            <a:pPr marL="0" indent="0">
              <a:buNone/>
            </a:pPr>
            <a:r>
              <a:rPr lang="en-US" dirty="0"/>
              <a:t>category, although not infrequently there are minor differences:</a:t>
            </a:r>
          </a:p>
          <a:p>
            <a:pPr marL="0" indent="0">
              <a:buNone/>
            </a:pPr>
            <a:r>
              <a:rPr lang="en-US" dirty="0"/>
              <a:t>We bought some — .</a:t>
            </a:r>
          </a:p>
          <a:p>
            <a:pPr marL="0" indent="0">
              <a:buNone/>
            </a:pPr>
            <a:r>
              <a:rPr lang="en-US" dirty="0"/>
              <a:t>knives</a:t>
            </a:r>
          </a:p>
          <a:p>
            <a:pPr marL="0" indent="0">
              <a:buNone/>
            </a:pPr>
            <a:r>
              <a:rPr lang="en-US" dirty="0"/>
              <a:t>forks</a:t>
            </a:r>
          </a:p>
          <a:p>
            <a:pPr marL="0" indent="0">
              <a:buNone/>
            </a:pPr>
            <a:r>
              <a:rPr lang="en-US" dirty="0"/>
              <a:t>spoons</a:t>
            </a:r>
          </a:p>
          <a:p>
            <a:pPr marL="0" indent="0">
              <a:buNone/>
            </a:pPr>
            <a:r>
              <a:rPr lang="en-US" dirty="0" smtClean="0"/>
              <a:t>Cutlery</a:t>
            </a:r>
          </a:p>
          <a:p>
            <a:pPr marL="0" indent="0">
              <a:buNone/>
            </a:pPr>
            <a:r>
              <a:rPr lang="en-US" dirty="0"/>
              <a:t>Here, </a:t>
            </a:r>
            <a:r>
              <a:rPr lang="en-US" i="1" dirty="0"/>
              <a:t>cutlery </a:t>
            </a:r>
            <a:r>
              <a:rPr lang="en-US" dirty="0"/>
              <a:t>is a mass noun, whereas all the others in the list are count nouns.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0113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Reasons for collocational behavior of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12.8.2 Stereotypic combinations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A factor leading to collocational affinity which lies on the border between the linguistic and the non-linguistic is the existence of </a:t>
            </a:r>
            <a:r>
              <a:rPr lang="en-US" b="1" dirty="0"/>
              <a:t>stereotypic combinations</a:t>
            </a:r>
            <a:r>
              <a:rPr lang="en-US" b="1" dirty="0" smtClean="0"/>
              <a:t>, </a:t>
            </a:r>
            <a:r>
              <a:rPr lang="en-US" dirty="0" smtClean="0"/>
              <a:t>such </a:t>
            </a:r>
            <a:r>
              <a:rPr lang="en-US" dirty="0"/>
              <a:t>as the co-occurrence of </a:t>
            </a:r>
            <a:r>
              <a:rPr lang="en-US" i="1" dirty="0"/>
              <a:t>beautiful </a:t>
            </a:r>
            <a:r>
              <a:rPr lang="en-US" dirty="0"/>
              <a:t>with </a:t>
            </a:r>
            <a:r>
              <a:rPr lang="en-US" i="1" dirty="0"/>
              <a:t>flower(s), </a:t>
            </a:r>
            <a:r>
              <a:rPr lang="en-US" dirty="0"/>
              <a:t>or </a:t>
            </a:r>
            <a:r>
              <a:rPr lang="en-US" i="1" dirty="0"/>
              <a:t>dear with friend.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81498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Reasons for collocational behavior of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12.8.3 Default patterns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number of factors leading to collocational affinity are, of course, part of the language. </a:t>
            </a:r>
          </a:p>
          <a:p>
            <a:pPr marL="0" indent="0">
              <a:buNone/>
            </a:pPr>
            <a:r>
              <a:rPr lang="en-US" dirty="0"/>
              <a:t>(50) X was last night under intense pressure to resign.</a:t>
            </a:r>
          </a:p>
          <a:p>
            <a:pPr marL="0" indent="0">
              <a:buNone/>
            </a:pPr>
            <a:r>
              <a:rPr lang="en-US" dirty="0"/>
              <a:t>Here, the meaning of </a:t>
            </a:r>
            <a:r>
              <a:rPr lang="en-US" i="1" dirty="0"/>
              <a:t>intense </a:t>
            </a:r>
            <a:r>
              <a:rPr lang="en-US" dirty="0"/>
              <a:t>would be equally well conveyed by </a:t>
            </a:r>
            <a:r>
              <a:rPr lang="en-US" i="1"/>
              <a:t>strong </a:t>
            </a:r>
            <a:r>
              <a:rPr lang="en-US" smtClean="0"/>
              <a:t>or </a:t>
            </a:r>
            <a:r>
              <a:rPr lang="en-US" i="1" smtClean="0"/>
              <a:t>extreme</a:t>
            </a:r>
            <a:r>
              <a:rPr lang="en-US" i="1" dirty="0"/>
              <a:t>, </a:t>
            </a:r>
            <a:r>
              <a:rPr lang="en-US" dirty="0"/>
              <a:t>but is significantly more likely. Similarly, </a:t>
            </a:r>
            <a:r>
              <a:rPr lang="en-US" i="1" dirty="0"/>
              <a:t>fresh allegations </a:t>
            </a:r>
            <a:r>
              <a:rPr lang="en-US" dirty="0"/>
              <a:t>(cf. </a:t>
            </a:r>
            <a:r>
              <a:rPr lang="en-US" i="1" dirty="0"/>
              <a:t>new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allegations), gross negligence </a:t>
            </a:r>
            <a:r>
              <a:rPr lang="en-US" dirty="0"/>
              <a:t>(cf. </a:t>
            </a:r>
            <a:r>
              <a:rPr lang="en-US" i="1" dirty="0"/>
              <a:t>great negligence), </a:t>
            </a:r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xmlns="" val="15527942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recap.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recap.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Paradigmatic sense relations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In principle, paradigmatic relations may hold between members of any of </a:t>
            </a:r>
            <a:r>
              <a:rPr lang="en-US" dirty="0" smtClean="0"/>
              <a:t>the major </a:t>
            </a:r>
            <a:r>
              <a:rPr lang="en-US" dirty="0"/>
              <a:t>syntactic categories. The following are examples involving </a:t>
            </a:r>
            <a:r>
              <a:rPr lang="en-US" dirty="0">
                <a:solidFill>
                  <a:srgbClr val="FF0000"/>
                </a:solidFill>
              </a:rPr>
              <a:t>verbs</a:t>
            </a:r>
            <a:r>
              <a:rPr lang="en-US" dirty="0"/>
              <a:t> </a:t>
            </a:r>
            <a:r>
              <a:rPr lang="en-US" dirty="0" smtClean="0"/>
              <a:t>and adjectives </a:t>
            </a:r>
            <a:r>
              <a:rPr lang="en-US" dirty="0"/>
              <a:t>respectively:</a:t>
            </a:r>
          </a:p>
          <a:p>
            <a:pPr marL="0" indent="0">
              <a:buNone/>
            </a:pPr>
            <a:r>
              <a:rPr lang="en-US" dirty="0"/>
              <a:t>John — across the field,</a:t>
            </a:r>
          </a:p>
          <a:p>
            <a:pPr marL="0" indent="0">
              <a:buNone/>
            </a:pPr>
            <a:r>
              <a:rPr lang="en-US" dirty="0"/>
              <a:t>ran</a:t>
            </a:r>
          </a:p>
          <a:p>
            <a:pPr marL="0" indent="0">
              <a:buNone/>
            </a:pPr>
            <a:r>
              <a:rPr lang="en-US" dirty="0"/>
              <a:t>walked</a:t>
            </a:r>
          </a:p>
          <a:p>
            <a:pPr marL="0" indent="0">
              <a:buNone/>
            </a:pPr>
            <a:r>
              <a:rPr lang="en-US" dirty="0"/>
              <a:t>crawled</a:t>
            </a:r>
          </a:p>
          <a:p>
            <a:pPr marL="0" indent="0">
              <a:buNone/>
            </a:pPr>
            <a:r>
              <a:rPr lang="en-US" dirty="0"/>
              <a:t>I'd like a glass of — sherry.</a:t>
            </a:r>
          </a:p>
          <a:p>
            <a:pPr marL="0" indent="0">
              <a:buNone/>
            </a:pPr>
            <a:r>
              <a:rPr lang="en-US" dirty="0"/>
              <a:t>dry</a:t>
            </a:r>
          </a:p>
          <a:p>
            <a:pPr marL="0" indent="0">
              <a:buNone/>
            </a:pPr>
            <a:r>
              <a:rPr lang="en-US" dirty="0"/>
              <a:t>sweet</a:t>
            </a:r>
          </a:p>
          <a:p>
            <a:pPr marL="0" indent="0">
              <a:buNone/>
            </a:pPr>
            <a:r>
              <a:rPr lang="en-US" dirty="0"/>
              <a:t>Notice that the pairs </a:t>
            </a:r>
            <a:r>
              <a:rPr lang="en-US" i="1" dirty="0"/>
              <a:t>knives/forks, knives/cutlery, </a:t>
            </a:r>
            <a:r>
              <a:rPr lang="en-US" dirty="0"/>
              <a:t>and </a:t>
            </a:r>
            <a:r>
              <a:rPr lang="en-US" i="1" dirty="0"/>
              <a:t>dry/sweet </a:t>
            </a:r>
            <a:r>
              <a:rPr lang="en-US" dirty="0"/>
              <a:t>exemplify </a:t>
            </a:r>
            <a:r>
              <a:rPr lang="en-US" dirty="0" smtClean="0"/>
              <a:t>different paradigmatic </a:t>
            </a:r>
            <a:r>
              <a:rPr lang="en-US" dirty="0"/>
              <a:t>sense relations.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304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8.1.3.2 Syntagmatic relations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Syntagmatic </a:t>
            </a:r>
            <a:r>
              <a:rPr lang="en-US" dirty="0"/>
              <a:t>relations hold between items which occur in the same </a:t>
            </a:r>
            <a:r>
              <a:rPr lang="en-US" dirty="0" smtClean="0"/>
              <a:t>sentence. </a:t>
            </a:r>
          </a:p>
          <a:p>
            <a:r>
              <a:rPr lang="en-US" dirty="0" smtClean="0"/>
              <a:t>For instance</a:t>
            </a:r>
            <a:r>
              <a:rPr lang="en-US" dirty="0"/>
              <a:t>, it is by virtue of syntagmatic sense relations, in this case between</a:t>
            </a:r>
          </a:p>
          <a:p>
            <a:pPr marL="0" indent="0">
              <a:buNone/>
            </a:pPr>
            <a:r>
              <a:rPr lang="en-US" dirty="0"/>
              <a:t>adjective and head noun, that </a:t>
            </a:r>
            <a:r>
              <a:rPr lang="en-US" i="1" dirty="0"/>
              <a:t>I'd like a glass of dry sherry </a:t>
            </a:r>
            <a:r>
              <a:rPr lang="en-US" dirty="0"/>
              <a:t>is normal, </a:t>
            </a:r>
            <a:r>
              <a:rPr lang="en-US" dirty="0" smtClean="0"/>
              <a:t>whereas </a:t>
            </a:r>
            <a:r>
              <a:rPr lang="en-US" i="1" dirty="0" smtClean="0"/>
              <a:t>I'd </a:t>
            </a:r>
            <a:r>
              <a:rPr lang="en-US" i="1" dirty="0"/>
              <a:t>like a glass of striped sherry </a:t>
            </a:r>
            <a:r>
              <a:rPr lang="en-US" dirty="0"/>
              <a:t>is odd.</a:t>
            </a:r>
          </a:p>
        </p:txBody>
      </p:sp>
    </p:spTree>
    <p:extLst>
      <p:ext uri="{BB962C8B-B14F-4D97-AF65-F5344CB8AC3E}">
        <p14:creationId xmlns:p14="http://schemas.microsoft.com/office/powerpoint/2010/main" xmlns="" val="159955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Paradigmatic Relations (TWO TYPES)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58725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9877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8.2.1 Hyponymy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</a:t>
            </a:r>
            <a:r>
              <a:rPr lang="en-US" i="1" dirty="0"/>
              <a:t>apple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hyponym</a:t>
            </a:r>
            <a:r>
              <a:rPr lang="en-US" dirty="0"/>
              <a:t> </a:t>
            </a:r>
            <a:r>
              <a:rPr lang="en-US" i="1" dirty="0"/>
              <a:t>of fruit, </a:t>
            </a:r>
            <a:r>
              <a:rPr lang="en-US" dirty="0"/>
              <a:t>and conversely, </a:t>
            </a:r>
            <a:r>
              <a:rPr lang="en-US" i="1" dirty="0"/>
              <a:t>that fruit </a:t>
            </a:r>
            <a:r>
              <a:rPr lang="en-US" dirty="0"/>
              <a:t>is a </a:t>
            </a:r>
            <a:r>
              <a:rPr lang="en-US" dirty="0">
                <a:solidFill>
                  <a:srgbClr val="FF0000"/>
                </a:solidFill>
              </a:rPr>
              <a:t>superordinate</a:t>
            </a:r>
            <a:r>
              <a:rPr lang="en-US" dirty="0"/>
              <a:t> (occasionally </a:t>
            </a:r>
            <a:r>
              <a:rPr lang="en-US" dirty="0" err="1">
                <a:solidFill>
                  <a:srgbClr val="FF0000"/>
                </a:solidFill>
              </a:rPr>
              <a:t>hyperonym</a:t>
            </a:r>
            <a:r>
              <a:rPr lang="en-US" dirty="0"/>
              <a:t>) </a:t>
            </a:r>
            <a:r>
              <a:rPr lang="en-US" i="1" dirty="0"/>
              <a:t>of apple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</a:t>
            </a:r>
            <a:endParaRPr lang="en-US" i="1" dirty="0" smtClean="0"/>
          </a:p>
          <a:p>
            <a:pPr marL="0" indent="0">
              <a:buNone/>
            </a:pPr>
            <a:r>
              <a:rPr lang="en-US" sz="1400" i="1" dirty="0" smtClean="0"/>
              <a:t>Inclusion </a:t>
            </a:r>
          </a:p>
          <a:p>
            <a:pPr marL="0" indent="0">
              <a:buNone/>
            </a:pPr>
            <a:r>
              <a:rPr lang="en-US" sz="1400" i="1" dirty="0" smtClean="0"/>
              <a:t> </a:t>
            </a:r>
            <a:r>
              <a:rPr lang="en-US" sz="1400" i="1" dirty="0" smtClean="0">
                <a:solidFill>
                  <a:srgbClr val="FF0000"/>
                </a:solidFill>
              </a:rPr>
              <a:t>Extensionally                                                                                                                                     </a:t>
            </a:r>
            <a:r>
              <a:rPr lang="en-US" sz="1400" i="1" dirty="0" err="1" smtClean="0">
                <a:solidFill>
                  <a:srgbClr val="FF0000"/>
                </a:solidFill>
              </a:rPr>
              <a:t>intensionally</a:t>
            </a:r>
            <a:r>
              <a:rPr lang="en-US" sz="1400" i="1" dirty="0" smtClean="0">
                <a:solidFill>
                  <a:srgbClr val="FF0000"/>
                </a:solidFill>
              </a:rPr>
              <a:t>  </a:t>
            </a:r>
            <a:r>
              <a:rPr lang="en-US" sz="1400" i="1" dirty="0" smtClean="0"/>
              <a:t>inclusion</a:t>
            </a:r>
            <a:endParaRPr lang="en-US" sz="1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03457980"/>
              </p:ext>
            </p:extLst>
          </p:nvPr>
        </p:nvGraphicFramePr>
        <p:xfrm>
          <a:off x="1524000" y="3124200"/>
          <a:ext cx="6096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1143000" y="3352800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15000" y="3429000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4450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8.2.2 </a:t>
            </a:r>
            <a:r>
              <a:rPr lang="en-US" b="1" dirty="0" err="1" smtClean="0">
                <a:solidFill>
                  <a:srgbClr val="FF0000"/>
                </a:solidFill>
              </a:rPr>
              <a:t>Meronymy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Another </a:t>
            </a:r>
            <a:r>
              <a:rPr lang="en-US" dirty="0"/>
              <a:t>relation of inclusion is </a:t>
            </a:r>
            <a:r>
              <a:rPr lang="en-US" dirty="0" err="1"/>
              <a:t>meronymy</a:t>
            </a:r>
            <a:r>
              <a:rPr lang="en-US" dirty="0"/>
              <a:t> (part-whole relation). </a:t>
            </a:r>
            <a:r>
              <a:rPr lang="en-US" dirty="0">
                <a:solidFill>
                  <a:srgbClr val="FF0000"/>
                </a:solidFill>
              </a:rPr>
              <a:t>Examples of </a:t>
            </a:r>
            <a:r>
              <a:rPr lang="en-US" dirty="0" err="1">
                <a:solidFill>
                  <a:srgbClr val="FF0000"/>
                </a:solidFill>
              </a:rPr>
              <a:t>meronymy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are: </a:t>
            </a:r>
            <a:r>
              <a:rPr lang="en-US" i="1" dirty="0"/>
              <a:t>hand: finger, teapot: spout, wheel: spoke, car: engine, telescope: lens, tree: branch, </a:t>
            </a:r>
            <a:r>
              <a:rPr lang="en-US" dirty="0"/>
              <a:t>and so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 is a relation of inclusion (</a:t>
            </a:r>
            <a:r>
              <a:rPr lang="en-US" dirty="0" err="1" smtClean="0"/>
              <a:t>intensionally</a:t>
            </a:r>
            <a:r>
              <a:rPr lang="en-US" dirty="0" smtClean="0"/>
              <a:t> &amp; extensionally) because a </a:t>
            </a:r>
            <a:r>
              <a:rPr lang="en-US" dirty="0"/>
              <a:t>hand physically includes the </a:t>
            </a:r>
            <a:r>
              <a:rPr lang="en-US" dirty="0" smtClean="0"/>
              <a:t>fingers; </a:t>
            </a:r>
            <a:r>
              <a:rPr lang="en-US" dirty="0"/>
              <a:t>but the meaning </a:t>
            </a:r>
            <a:r>
              <a:rPr lang="en-US" i="1" dirty="0"/>
              <a:t>of finger </a:t>
            </a:r>
            <a:r>
              <a:rPr lang="en-US" dirty="0"/>
              <a:t>somehow incorporates the sense of </a:t>
            </a:r>
            <a:r>
              <a:rPr lang="en-US" i="1" dirty="0" smtClean="0"/>
              <a:t>hand (</a:t>
            </a:r>
            <a:r>
              <a:rPr lang="en-US" dirty="0" err="1" smtClean="0"/>
              <a:t>Langacker</a:t>
            </a:r>
            <a:r>
              <a:rPr lang="en-US" dirty="0" smtClean="0"/>
              <a:t>)</a:t>
            </a:r>
            <a:r>
              <a:rPr lang="en-US" i="1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804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8.2.3 Synonymy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Synonyms are </a:t>
            </a:r>
            <a:r>
              <a:rPr lang="en-US" dirty="0" smtClean="0"/>
              <a:t>words whose semantic similarities are more salient than their </a:t>
            </a:r>
            <a:r>
              <a:rPr lang="en-US" dirty="0" smtClean="0"/>
              <a:t>differences. 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Two types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8.2.3.1 Absolute synonymy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8.2.3.3 </a:t>
            </a:r>
            <a:r>
              <a:rPr lang="en-US" b="1" dirty="0" smtClean="0">
                <a:solidFill>
                  <a:srgbClr val="FF0000"/>
                </a:solidFill>
              </a:rPr>
              <a:t>Near-synonymy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1804</Words>
  <Application>Microsoft Office PowerPoint</Application>
  <PresentationFormat>عرض على الشاشة (3:4)‏</PresentationFormat>
  <Paragraphs>197</Paragraphs>
  <Slides>33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Office Theme</vt:lpstr>
      <vt:lpstr>Chapter 8 &amp; 9 </vt:lpstr>
      <vt:lpstr>8.1.3 Varieties of sense relations </vt:lpstr>
      <vt:lpstr> 8.1.3.1 Paradigmatic relations </vt:lpstr>
      <vt:lpstr>Paradigmatic sense relations </vt:lpstr>
      <vt:lpstr>8.1.3.2 Syntagmatic relations </vt:lpstr>
      <vt:lpstr>Paradigmatic Relations (TWO TYPES) </vt:lpstr>
      <vt:lpstr>8.2.1 Hyponymy</vt:lpstr>
      <vt:lpstr>8.2.2 Meronymy </vt:lpstr>
      <vt:lpstr>8.2.3 Synonymy</vt:lpstr>
      <vt:lpstr>8.2.3 Synonymy</vt:lpstr>
      <vt:lpstr>  8.2.3 Synonymy 8.2.3.3 Near-synonymy  </vt:lpstr>
      <vt:lpstr>Chapter 9: Paradigmatic Sense Relations of Exclusion &amp; opposition (antonymy)</vt:lpstr>
      <vt:lpstr>Converses </vt:lpstr>
      <vt:lpstr>Converses </vt:lpstr>
      <vt:lpstr>Antonyms (in terms of their structure)</vt:lpstr>
      <vt:lpstr>الشريحة 16</vt:lpstr>
      <vt:lpstr>Chapter 12 </vt:lpstr>
      <vt:lpstr> 12.1 Normal and abnormal co-occurrence </vt:lpstr>
      <vt:lpstr>Discourse Interaction </vt:lpstr>
      <vt:lpstr>Syntagmatic Relations  12.2 Types of abnormality </vt:lpstr>
      <vt:lpstr>12.2.1 Semantic clash </vt:lpstr>
      <vt:lpstr>12.2.1 Semantic clash  </vt:lpstr>
      <vt:lpstr>12.2.1 Semantic clash</vt:lpstr>
      <vt:lpstr>12.2.2 Pleonasm </vt:lpstr>
      <vt:lpstr>12.2.2 Pleonasm </vt:lpstr>
      <vt:lpstr>12.5 Syntagmatic and paradigmatic relations </vt:lpstr>
      <vt:lpstr>12.5 Syntagmatic and paradigmatic relations </vt:lpstr>
      <vt:lpstr>12.8 Co-occurrence patterns between words </vt:lpstr>
      <vt:lpstr>Reasons for collocational behavior of words </vt:lpstr>
      <vt:lpstr>Reasons for collocational behavior of words </vt:lpstr>
      <vt:lpstr>Reasons for collocational behavior of words </vt:lpstr>
      <vt:lpstr>To recap. </vt:lpstr>
      <vt:lpstr>To recap.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pc</dc:creator>
  <cp:lastModifiedBy>vip</cp:lastModifiedBy>
  <cp:revision>21</cp:revision>
  <dcterms:created xsi:type="dcterms:W3CDTF">2015-03-17T04:47:46Z</dcterms:created>
  <dcterms:modified xsi:type="dcterms:W3CDTF">2015-03-31T09:44:30Z</dcterms:modified>
</cp:coreProperties>
</file>