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62" r:id="rId6"/>
    <p:sldId id="259" r:id="rId7"/>
    <p:sldId id="280" r:id="rId8"/>
    <p:sldId id="281" r:id="rId9"/>
    <p:sldId id="276" r:id="rId10"/>
    <p:sldId id="282" r:id="rId11"/>
    <p:sldId id="283" r:id="rId12"/>
    <p:sldId id="284" r:id="rId13"/>
    <p:sldId id="285" r:id="rId14"/>
    <p:sldId id="289" r:id="rId15"/>
    <p:sldId id="291" r:id="rId16"/>
    <p:sldId id="290" r:id="rId17"/>
    <p:sldId id="286" r:id="rId18"/>
    <p:sldId id="288" r:id="rId19"/>
    <p:sldId id="292" r:id="rId2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FFE7DA-49C6-4DEE-AB4A-C7B06BC7E52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Database structure and space</a:t>
            </a:r>
            <a:br>
              <a:rPr lang="en-US"/>
            </a:br>
            <a:r>
              <a:rPr lang="en-US"/>
              <a:t>Management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Allocate More Space for a Database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The size of a tablespace is the size of the datafiles that constitute the tablespace. The size of a database is the collective size of the tablespaces that constitute the database.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You can enlarge a database in three ways: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Add a datafile to a tablespace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Add a new tablespace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Increase the size of a datafile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When you add another datafile to an existing tablespace, you increase the amount of disk space allocated for the corresponding tablespace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en-US"/>
          </a:p>
        </p:txBody>
      </p:sp>
      <p:pic>
        <p:nvPicPr>
          <p:cNvPr id="33796" name="Picture 4" descr="cncpt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60350"/>
            <a:ext cx="7532712" cy="583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>
              <a:buFontTx/>
              <a:buNone/>
            </a:pPr>
            <a:endParaRPr lang="en-US"/>
          </a:p>
        </p:txBody>
      </p:sp>
      <p:pic>
        <p:nvPicPr>
          <p:cNvPr id="34820" name="Picture 4" descr="cncpt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60350"/>
            <a:ext cx="7532712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en-US"/>
          </a:p>
        </p:txBody>
      </p:sp>
      <p:pic>
        <p:nvPicPr>
          <p:cNvPr id="35844" name="Picture 4" descr="cncpt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60350"/>
            <a:ext cx="7461274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 space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CREATE TABLESPACE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tablespace_name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DATAFILE 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file_name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[SIZE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M] [REUSE]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DEFAULT STORAGE 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INITIAL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M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NEXT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M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MINEXTENTS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integer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MAXEXTENTS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PCTINCREASE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)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ONLINE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or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OFFLINE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PERMANENT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or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TEMPORARY;</a:t>
            </a:r>
            <a:r>
              <a:rPr lang="en-US" altLang="zh-CN" sz="2800">
                <a:ea typeface="SimSun" pitchFamily="2" charset="-122"/>
                <a:cs typeface="Courier New" pitchFamily="49" charset="0"/>
              </a:rPr>
              <a:t> </a:t>
            </a:r>
            <a:endParaRPr lang="en-US" sz="2800">
              <a:ea typeface="SimSun" pitchFamily="2" charset="-122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 space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TABLESPACE :</a:t>
            </a:r>
            <a:r>
              <a:rPr lang="en-US" altLang="zh-CN" sz="2400" b="1">
                <a:ea typeface="SimSun" pitchFamily="2" charset="-122"/>
              </a:rPr>
              <a:t> Tablespace in which you want the table to reside.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INITIAL SIZE:</a:t>
            </a:r>
            <a:r>
              <a:rPr lang="en-US" altLang="zh-CN" sz="2400" b="1">
                <a:ea typeface="SimSun" pitchFamily="2" charset="-122"/>
              </a:rPr>
              <a:t> The size for the initial extent of the table.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NEXT SIZE:</a:t>
            </a:r>
            <a:r>
              <a:rPr lang="en-US" altLang="zh-CN" sz="2400" b="1">
                <a:ea typeface="SimSun" pitchFamily="2" charset="-122"/>
              </a:rPr>
              <a:t> The value for any additional extents the table may take through growth.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MINEXTENTS and  MAXEXTENTS:</a:t>
            </a:r>
            <a:r>
              <a:rPr lang="en-US" altLang="zh-CN" sz="2400" b="1">
                <a:ea typeface="SimSun" pitchFamily="2" charset="-122"/>
              </a:rPr>
              <a:t> Identify the minimum and maximum extents allowed for the table.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PCTINCREASE:</a:t>
            </a:r>
            <a:r>
              <a:rPr lang="en-US" altLang="zh-CN" sz="2400" b="1">
                <a:ea typeface="SimSun" pitchFamily="2" charset="-122"/>
              </a:rPr>
              <a:t> Identifies the percentage the next extent will be increased each time the table grows, or takes another extent.</a:t>
            </a:r>
            <a:endParaRPr lang="en-US"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200184" y="1341438"/>
            <a:ext cx="7372344" cy="532765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b="1" dirty="0">
                <a:ea typeface="SimSun" pitchFamily="2" charset="-122"/>
              </a:rPr>
              <a:t>CREATE TABLESPACE </a:t>
            </a:r>
            <a:r>
              <a:rPr lang="en-US" altLang="zh-CN" b="1" dirty="0" err="1">
                <a:ea typeface="SimSun" pitchFamily="2" charset="-122"/>
              </a:rPr>
              <a:t>tp</a:t>
            </a:r>
            <a:r>
              <a:rPr lang="en-US" altLang="zh-CN" b="1" dirty="0">
                <a:ea typeface="SimSun" pitchFamily="2" charset="-122"/>
              </a:rPr>
              <a:t>        DATAFILE 'df.ora' SIZE 10M        DEFAULT STORAGE(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            INITIAL 10K 	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            NEXT 50K      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            MINEXTENTS 1 	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            MAXEXTENTS 999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            PCTINCREASE 10)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ONLINE  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 dirty="0">
                <a:ea typeface="SimSun" pitchFamily="2" charset="-122"/>
              </a:rPr>
              <a:t>permanent;</a:t>
            </a:r>
            <a:r>
              <a:rPr lang="en-US" altLang="zh-CN" dirty="0">
                <a:ea typeface="SimSun" pitchFamily="2" charset="-122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CN" sz="2400" b="1" u="sng" dirty="0">
                <a:solidFill>
                  <a:srgbClr val="FF0000"/>
                </a:solidFill>
                <a:ea typeface="SimSun" pitchFamily="2" charset="-122"/>
              </a:rPr>
              <a:t>SQL </a:t>
            </a:r>
            <a:r>
              <a:rPr lang="en-US" altLang="zh-CN" sz="2400" b="1" u="sng" dirty="0" smtClean="0">
                <a:solidFill>
                  <a:srgbClr val="FF0000"/>
                </a:solidFill>
                <a:ea typeface="SimSun" pitchFamily="2" charset="-122"/>
              </a:rPr>
              <a:t>Statement:</a:t>
            </a:r>
          </a:p>
          <a:p>
            <a:pPr algn="l" rtl="0">
              <a:buNone/>
            </a:pPr>
            <a:r>
              <a:rPr lang="en-US" altLang="zh-CN" sz="2400" b="1" u="sng" dirty="0" smtClean="0">
                <a:solidFill>
                  <a:srgbClr val="FF0000"/>
                </a:solidFill>
                <a:ea typeface="SimSun" pitchFamily="2" charset="-122"/>
              </a:rPr>
              <a:t> </a:t>
            </a:r>
            <a:r>
              <a:rPr lang="en-US" altLang="zh-CN" sz="2400" b="1" u="sng" dirty="0" smtClean="0">
                <a:solidFill>
                  <a:srgbClr val="FF0000"/>
                </a:solidFill>
                <a:ea typeface="SimSun" pitchFamily="2" charset="-122"/>
              </a:rPr>
              <a:t>  </a:t>
            </a:r>
            <a:r>
              <a:rPr lang="en-US" altLang="zh-CN" sz="2400" b="1" dirty="0" smtClean="0">
                <a:solidFill>
                  <a:srgbClr val="000000"/>
                </a:solidFill>
                <a:ea typeface="SimSun" pitchFamily="2" charset="-122"/>
              </a:rPr>
              <a:t>CREATE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TABLE </a:t>
            </a:r>
            <a:r>
              <a:rPr lang="en-US" altLang="zh-CN" sz="2400" b="1" i="1" dirty="0" err="1">
                <a:solidFill>
                  <a:srgbClr val="0000FF"/>
                </a:solidFill>
                <a:ea typeface="SimSun" pitchFamily="2" charset="-122"/>
              </a:rPr>
              <a:t>table_name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(</a:t>
            </a:r>
            <a:r>
              <a:rPr lang="en-US" altLang="zh-CN" sz="2400" b="1" i="1" dirty="0" err="1">
                <a:solidFill>
                  <a:srgbClr val="0000FF"/>
                </a:solidFill>
                <a:ea typeface="SimSun" pitchFamily="2" charset="-122"/>
              </a:rPr>
              <a:t>column_name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  </a:t>
            </a:r>
            <a:r>
              <a:rPr lang="en-US" altLang="zh-CN" sz="2400" b="1" i="1" dirty="0" err="1">
                <a:solidFill>
                  <a:srgbClr val="0000FF"/>
                </a:solidFill>
                <a:ea typeface="SimSun" pitchFamily="2" charset="-122"/>
              </a:rPr>
              <a:t>data_type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 [DEFAULT exp] [CONSTRAINT])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</a:t>
            </a:r>
          </a:p>
          <a:p>
            <a:pPr algn="l" rtl="0"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   TABLESPACE </a:t>
            </a:r>
            <a:r>
              <a:rPr lang="en-US" altLang="zh-CN" sz="2400" b="1" i="1" dirty="0" err="1">
                <a:solidFill>
                  <a:srgbClr val="0000FF"/>
                </a:solidFill>
                <a:ea typeface="SimSun" pitchFamily="2" charset="-122"/>
              </a:rPr>
              <a:t>tablespace_name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</a:t>
            </a:r>
          </a:p>
          <a:p>
            <a:pPr algn="l" rtl="0"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STORAGE (INITIAL </a:t>
            </a:r>
            <a:r>
              <a:rPr lang="en-US" altLang="zh-CN" sz="2400" b="1" i="1" dirty="0">
                <a:solidFill>
                  <a:srgbClr val="0000FF"/>
                </a:solidFill>
                <a:ea typeface="SimSun" pitchFamily="2" charset="-122"/>
              </a:rPr>
              <a:t>size K or 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</a:t>
            </a:r>
          </a:p>
          <a:p>
            <a:pPr algn="l" rtl="0"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NEXT </a:t>
            </a:r>
            <a:r>
              <a:rPr lang="en-US" altLang="zh-CN" sz="2400" b="1" i="1" dirty="0">
                <a:solidFill>
                  <a:srgbClr val="0000FF"/>
                </a:solidFill>
                <a:ea typeface="SimSun" pitchFamily="2" charset="-122"/>
              </a:rPr>
              <a:t>size K or M</a:t>
            </a:r>
            <a:endParaRPr lang="en-US" altLang="zh-CN" sz="2400" dirty="0">
              <a:solidFill>
                <a:srgbClr val="000000"/>
              </a:solidFill>
              <a:ea typeface="SimSun" pitchFamily="2" charset="-122"/>
            </a:endParaRPr>
          </a:p>
          <a:p>
            <a:pPr algn="l" rtl="0"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MINEXTENTS </a:t>
            </a:r>
            <a:r>
              <a:rPr lang="en-US" altLang="zh-CN" sz="2400" b="1" i="1" dirty="0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</a:t>
            </a:r>
          </a:p>
          <a:p>
            <a:pPr algn="l" rtl="0"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MAXEXTENTS </a:t>
            </a:r>
            <a:r>
              <a:rPr lang="en-US" altLang="zh-CN" sz="2400" b="1" i="1" dirty="0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</a:t>
            </a:r>
          </a:p>
          <a:p>
            <a:pPr algn="l" rtl="0"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PCTINCREASE </a:t>
            </a:r>
            <a:r>
              <a:rPr lang="en-US" altLang="zh-CN" sz="2400" b="1" i="1" dirty="0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 b="1" dirty="0">
                <a:solidFill>
                  <a:srgbClr val="000000"/>
                </a:solidFill>
                <a:ea typeface="SimSun" pitchFamily="2" charset="-122"/>
              </a:rPr>
              <a:t>);</a:t>
            </a:r>
            <a:r>
              <a:rPr lang="en-US" altLang="zh-CN" sz="2400" dirty="0">
                <a:ea typeface="SimSun" pitchFamily="2" charset="-122"/>
              </a:rPr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zh-CN" sz="2800" b="1" dirty="0">
                <a:ea typeface="SimSun" pitchFamily="2" charset="-122"/>
              </a:rPr>
              <a:t>CREATE TABLE </a:t>
            </a:r>
            <a:r>
              <a:rPr lang="en-US" altLang="zh-CN" sz="2800" b="1" dirty="0" err="1">
                <a:ea typeface="SimSun" pitchFamily="2" charset="-122"/>
              </a:rPr>
              <a:t>maha</a:t>
            </a:r>
            <a:r>
              <a:rPr lang="en-US" altLang="zh-CN" sz="2800" b="1" dirty="0">
                <a:ea typeface="SimSun" pitchFamily="2" charset="-122"/>
              </a:rPr>
              <a:t>       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  id  NUMBER  CONSTRAINT </a:t>
            </a:r>
            <a:r>
              <a:rPr lang="en-US" altLang="zh-CN" sz="2800" b="1" dirty="0" err="1">
                <a:ea typeface="SimSun" pitchFamily="2" charset="-122"/>
              </a:rPr>
              <a:t>co_id</a:t>
            </a:r>
            <a:r>
              <a:rPr lang="en-US" altLang="zh-CN" sz="2800" b="1" dirty="0">
                <a:ea typeface="SimSun" pitchFamily="2" charset="-122"/>
              </a:rPr>
              <a:t>  PRIMARY KEY,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name </a:t>
            </a:r>
            <a:r>
              <a:rPr lang="en-US" altLang="zh-CN" sz="2800" b="1" dirty="0" err="1">
                <a:ea typeface="SimSun" pitchFamily="2" charset="-122"/>
              </a:rPr>
              <a:t>varchar</a:t>
            </a:r>
            <a:r>
              <a:rPr lang="en-US" altLang="zh-CN" sz="2800" b="1" dirty="0">
                <a:ea typeface="SimSun" pitchFamily="2" charset="-122"/>
              </a:rPr>
              <a:t>(20))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TABLESPACE </a:t>
            </a:r>
            <a:r>
              <a:rPr lang="en-US" altLang="zh-CN" sz="2800" b="1" dirty="0" err="1">
                <a:ea typeface="SimSun" pitchFamily="2" charset="-122"/>
              </a:rPr>
              <a:t>tp</a:t>
            </a:r>
            <a:r>
              <a:rPr lang="en-US" altLang="zh-CN" sz="2800" b="1" dirty="0">
                <a:ea typeface="SimSun" pitchFamily="2" charset="-122"/>
              </a:rPr>
              <a:t>       </a:t>
            </a:r>
            <a:endParaRPr lang="en-US" altLang="zh-CN" sz="2800" b="1" dirty="0" smtClean="0">
              <a:ea typeface="SimSun" pitchFamily="2" charset="-122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 smtClean="0">
                <a:ea typeface="SimSun" pitchFamily="2" charset="-122"/>
              </a:rPr>
              <a:t> </a:t>
            </a:r>
            <a:r>
              <a:rPr lang="en-US" altLang="zh-CN" sz="2800" b="1" dirty="0" smtClean="0">
                <a:ea typeface="SimSun" pitchFamily="2" charset="-122"/>
              </a:rPr>
              <a:t> </a:t>
            </a:r>
            <a:r>
              <a:rPr lang="en-US" altLang="zh-CN" sz="2800" b="1" dirty="0" smtClean="0">
                <a:ea typeface="SimSun" pitchFamily="2" charset="-122"/>
              </a:rPr>
              <a:t>STORAGE </a:t>
            </a:r>
            <a:r>
              <a:rPr lang="en-US" altLang="zh-CN" sz="2800" b="1" dirty="0">
                <a:ea typeface="SimSun" pitchFamily="2" charset="-122"/>
              </a:rPr>
              <a:t>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 smtClean="0">
                <a:ea typeface="SimSun" pitchFamily="2" charset="-122"/>
              </a:rPr>
              <a:t>		INITIAL  </a:t>
            </a:r>
            <a:r>
              <a:rPr lang="en-US" altLang="zh-CN" sz="2800" b="1" dirty="0">
                <a:ea typeface="SimSun" pitchFamily="2" charset="-122"/>
              </a:rPr>
              <a:t>7000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</a:t>
            </a:r>
            <a:r>
              <a:rPr lang="en-US" altLang="zh-CN" sz="2800" b="1" dirty="0" smtClean="0">
                <a:ea typeface="SimSun" pitchFamily="2" charset="-122"/>
              </a:rPr>
              <a:t>	NEXT     </a:t>
            </a:r>
            <a:r>
              <a:rPr lang="en-US" altLang="zh-CN" sz="2800" b="1" dirty="0">
                <a:ea typeface="SimSun" pitchFamily="2" charset="-122"/>
              </a:rPr>
              <a:t>7000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</a:t>
            </a:r>
            <a:r>
              <a:rPr lang="en-US" altLang="zh-CN" sz="2800" b="1" dirty="0" smtClean="0">
                <a:ea typeface="SimSun" pitchFamily="2" charset="-122"/>
              </a:rPr>
              <a:t>	MINEXTENTS  </a:t>
            </a:r>
            <a:r>
              <a:rPr lang="en-US" altLang="zh-CN" sz="2800" b="1" dirty="0">
                <a:ea typeface="SimSun" pitchFamily="2" charset="-122"/>
              </a:rPr>
              <a:t>1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</a:t>
            </a:r>
            <a:r>
              <a:rPr lang="en-US" altLang="zh-CN" sz="2800" b="1" dirty="0" smtClean="0">
                <a:ea typeface="SimSun" pitchFamily="2" charset="-122"/>
              </a:rPr>
              <a:t>	MAXEXTENTS  </a:t>
            </a:r>
            <a:r>
              <a:rPr lang="en-US" altLang="zh-CN" sz="2800" b="1" dirty="0">
                <a:ea typeface="SimSun" pitchFamily="2" charset="-122"/>
              </a:rPr>
              <a:t>5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ea typeface="SimSun" pitchFamily="2" charset="-122"/>
              </a:rPr>
              <a:t>   </a:t>
            </a:r>
            <a:r>
              <a:rPr lang="en-US" altLang="zh-CN" sz="2800" b="1" dirty="0" smtClean="0">
                <a:ea typeface="SimSun" pitchFamily="2" charset="-122"/>
              </a:rPr>
              <a:t>	PCTINCREASE 5 ) ;</a:t>
            </a:r>
            <a:r>
              <a:rPr lang="en-US" altLang="zh-CN" sz="2800" dirty="0" smtClean="0">
                <a:ea typeface="SimSun" pitchFamily="2" charset="-122"/>
              </a:rPr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space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CN" b="1">
                <a:ea typeface="SimSun" pitchFamily="2" charset="-122"/>
              </a:rPr>
              <a:t>Most major RDBMSs have default settings for table sizes and table locations.</a:t>
            </a:r>
          </a:p>
          <a:p>
            <a:pPr algn="l" rtl="0"/>
            <a:r>
              <a:rPr lang="en-US" altLang="zh-CN" b="1">
                <a:ea typeface="SimSun" pitchFamily="2" charset="-122"/>
              </a:rPr>
              <a:t> If you do not specify table size and location, then the table will take the defaults. </a:t>
            </a:r>
          </a:p>
          <a:p>
            <a:pPr algn="l" rtl="0"/>
            <a:r>
              <a:rPr lang="en-US" altLang="zh-CN" b="1">
                <a:ea typeface="SimSun" pitchFamily="2" charset="-122"/>
              </a:rPr>
              <a:t>The defaults may be very undesirable, especially for large tables.</a:t>
            </a:r>
            <a:r>
              <a:rPr lang="en-US" altLang="zh-CN">
                <a:ea typeface="SimSun" pitchFamily="2" charset="-122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Database Structure</a:t>
            </a:r>
            <a:r>
              <a:rPr lang="ar-SA"/>
              <a:t> 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/>
              <a:t>An ORACLE database has both a physical and logical structure. By separating physical and logical database structure, the physical storage of data can be managed without affecting the access to logical storage structures.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419475" y="1844675"/>
            <a:ext cx="2592388" cy="1008063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716463" y="2852738"/>
            <a:ext cx="12239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>
            <a:off x="3708400" y="2852738"/>
            <a:ext cx="93503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580063" y="3860800"/>
            <a:ext cx="1655762" cy="93662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268538" y="3860800"/>
            <a:ext cx="1655762" cy="93662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995738" y="1989138"/>
            <a:ext cx="1439862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Database structures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484438" y="41497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Logical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867400" y="41497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Physical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Database Structure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Tablespace - stores related database objects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Segments - stores an individual database object, such as a table or an index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Extent - a contiguous unit of storage space within a segment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Data Block - smallest storage unit that the database can address. Extents consist of data blocks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endParaRPr 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Database Structure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2700338" y="3789363"/>
            <a:ext cx="71913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3563938" y="3860800"/>
            <a:ext cx="71913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2411413" y="2781300"/>
            <a:ext cx="230505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859338" y="2781300"/>
            <a:ext cx="230505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619250" y="1773238"/>
            <a:ext cx="6913563" cy="36718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2051050" y="4005263"/>
            <a:ext cx="865188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>
            <a:off x="2124075" y="4076700"/>
            <a:ext cx="1584325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067175" y="2060575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Segments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31913" y="5734050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Data blocks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771775" y="3213100"/>
            <a:ext cx="172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Extents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076825" y="3213100"/>
            <a:ext cx="172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Extents</a:t>
            </a: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971550" y="1196975"/>
            <a:ext cx="8172450" cy="46799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067175" y="1341438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Tablespace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space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32" y="1571612"/>
            <a:ext cx="7943848" cy="4525963"/>
          </a:xfrm>
        </p:spPr>
        <p:txBody>
          <a:bodyPr/>
          <a:lstStyle/>
          <a:p>
            <a:pPr algn="l" rtl="0"/>
            <a:r>
              <a:rPr lang="en-US" dirty="0"/>
              <a:t>Each Database is logically divided into one or more table spaces </a:t>
            </a:r>
          </a:p>
          <a:p>
            <a:pPr algn="l" rtl="0"/>
            <a:r>
              <a:rPr lang="en-US" dirty="0"/>
              <a:t>Table space can be online (accessible) {default}  or offline (Not accessible</a:t>
            </a:r>
            <a:r>
              <a:rPr lang="ar-SA" dirty="0"/>
              <a:t>(</a:t>
            </a:r>
            <a:endParaRPr lang="en-US" dirty="0"/>
          </a:p>
          <a:p>
            <a:pPr algn="l" rtl="0"/>
            <a:r>
              <a:rPr lang="en-US" dirty="0"/>
              <a:t>You can create a new </a:t>
            </a:r>
            <a:r>
              <a:rPr lang="en-US" dirty="0" err="1"/>
              <a:t>tablespace</a:t>
            </a:r>
            <a:r>
              <a:rPr lang="en-US" dirty="0"/>
              <a:t> to increase the size of a database</a:t>
            </a:r>
            <a:endParaRPr lang="ar-SA" dirty="0"/>
          </a:p>
          <a:p>
            <a:pPr algn="l" rtl="0"/>
            <a:r>
              <a:rPr lang="en-US" dirty="0"/>
              <a:t>The database Administrator can bring any </a:t>
            </a:r>
            <a:r>
              <a:rPr lang="en-US" dirty="0" err="1"/>
              <a:t>tablespace</a:t>
            </a:r>
            <a:r>
              <a:rPr lang="en-US" dirty="0"/>
              <a:t> in an oracle online or offline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Database, Tablespaces, and data files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algn="l" rtl="0"/>
            <a:r>
              <a:rPr lang="en-US" sz="3600"/>
              <a:t>Oracle stores data logically in </a:t>
            </a:r>
            <a:r>
              <a:rPr lang="en-US" sz="3600" b="1"/>
              <a:t>tablespaces</a:t>
            </a:r>
            <a:r>
              <a:rPr lang="en-US" sz="3600"/>
              <a:t> and physically in </a:t>
            </a:r>
            <a:r>
              <a:rPr lang="en-US" sz="3600" b="1"/>
              <a:t>datafiles</a:t>
            </a:r>
            <a:r>
              <a:rPr lang="en-US" sz="3600"/>
              <a:t> associated with the corresponding tablespace.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/>
          </a:p>
        </p:txBody>
      </p:sp>
      <p:pic>
        <p:nvPicPr>
          <p:cNvPr id="31748" name="Picture 4" descr="cncpt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33375"/>
            <a:ext cx="7461274" cy="575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Database, Tablespaces, and data files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algn="l" rtl="0">
              <a:lnSpc>
                <a:spcPct val="90000"/>
              </a:lnSpc>
            </a:pPr>
            <a:r>
              <a:rPr lang="en-US" sz="2800"/>
              <a:t>The relationship among databases, tablespaces, and data files :</a:t>
            </a:r>
          </a:p>
          <a:p>
            <a:pPr marL="914400" lvl="1" indent="-457200" algn="l" rtl="0">
              <a:lnSpc>
                <a:spcPct val="90000"/>
              </a:lnSpc>
              <a:buFontTx/>
              <a:buNone/>
            </a:pPr>
            <a:r>
              <a:rPr lang="en-US" sz="2400"/>
              <a:t>     1. Each database is logically divided into one or more tablespaces. </a:t>
            </a:r>
            <a:br>
              <a:rPr lang="en-US" sz="2400"/>
            </a:br>
            <a:r>
              <a:rPr lang="en-US" sz="2400"/>
              <a:t>2. One or more data files are explicitly created for each tablespace to physically store the data of all logical structures in a tablespace. </a:t>
            </a:r>
            <a:br>
              <a:rPr lang="en-US" sz="2400"/>
            </a:br>
            <a:r>
              <a:rPr lang="en-US" sz="2400"/>
              <a:t>3. The combined size of a tablespace's data files in the total storage capacity of the tablespace.</a:t>
            </a:r>
            <a:br>
              <a:rPr lang="en-US" sz="2400"/>
            </a:br>
            <a:r>
              <a:rPr lang="en-US" sz="2400"/>
              <a:t>4. The combined storage capacity of a database's tablespaces is the total storage capacity of the database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458</TotalTime>
  <Words>562</Words>
  <Application>Microsoft Office PowerPoint</Application>
  <PresentationFormat>عرض على الشاشة (3:4)‏</PresentationFormat>
  <Paragraphs>83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انقلاب</vt:lpstr>
      <vt:lpstr>Database structure and space Management  </vt:lpstr>
      <vt:lpstr>Database Structure </vt:lpstr>
      <vt:lpstr>الشريحة 3</vt:lpstr>
      <vt:lpstr>Logical Database Structure</vt:lpstr>
      <vt:lpstr>Logical Database Structure</vt:lpstr>
      <vt:lpstr>Table space</vt:lpstr>
      <vt:lpstr>Database, Tablespaces, and data files </vt:lpstr>
      <vt:lpstr>الشريحة 8</vt:lpstr>
      <vt:lpstr>Database, Tablespaces, and data files </vt:lpstr>
      <vt:lpstr>Allocate More Space for a Database </vt:lpstr>
      <vt:lpstr>الشريحة 11</vt:lpstr>
      <vt:lpstr>الشريحة 12</vt:lpstr>
      <vt:lpstr>الشريحة 13</vt:lpstr>
      <vt:lpstr>Create table space</vt:lpstr>
      <vt:lpstr>Create table space</vt:lpstr>
      <vt:lpstr>Example</vt:lpstr>
      <vt:lpstr>Create Table</vt:lpstr>
      <vt:lpstr>Example</vt:lpstr>
      <vt:lpstr>Table space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structure and space Management</dc:title>
  <dc:creator>accer</dc:creator>
  <cp:lastModifiedBy>GK</cp:lastModifiedBy>
  <cp:revision>36</cp:revision>
  <dcterms:created xsi:type="dcterms:W3CDTF">2008-02-17T07:46:05Z</dcterms:created>
  <dcterms:modified xsi:type="dcterms:W3CDTF">2014-11-10T16:35:30Z</dcterms:modified>
</cp:coreProperties>
</file>