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72" r:id="rId6"/>
    <p:sldId id="260" r:id="rId7"/>
    <p:sldId id="261" r:id="rId8"/>
    <p:sldId id="274" r:id="rId9"/>
    <p:sldId id="275" r:id="rId10"/>
    <p:sldId id="273" r:id="rId11"/>
    <p:sldId id="262" r:id="rId12"/>
    <p:sldId id="263" r:id="rId13"/>
    <p:sldId id="264" r:id="rId14"/>
    <p:sldId id="265" r:id="rId15"/>
    <p:sldId id="277" r:id="rId16"/>
    <p:sldId id="278" r:id="rId17"/>
    <p:sldId id="279" r:id="rId18"/>
    <p:sldId id="280" r:id="rId19"/>
    <p:sldId id="281" r:id="rId20"/>
    <p:sldId id="266" r:id="rId21"/>
    <p:sldId id="267" r:id="rId22"/>
    <p:sldId id="268" r:id="rId23"/>
    <p:sldId id="269" r:id="rId24"/>
    <p:sldId id="270" r:id="rId25"/>
    <p:sldId id="271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9012ECD-51FC-41F1-AA8D-1B2483CD663E}" styleName="نمط فاتح 2 - تمييز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14" d="100"/>
          <a:sy n="114" d="100"/>
        </p:scale>
        <p:origin x="-126" y="9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3B2336-751B-465C-BCF6-B20822510508}" type="doc">
      <dgm:prSet loTypeId="urn:microsoft.com/office/officeart/2005/8/layout/arrow2" loCatId="process" qsTypeId="urn:microsoft.com/office/officeart/2005/8/quickstyle/simple2" qsCatId="simple" csTypeId="urn:microsoft.com/office/officeart/2005/8/colors/accent1_2" csCatId="accent1" phldr="1"/>
      <dgm:spPr/>
    </dgm:pt>
    <dgm:pt modelId="{CF0C2636-CE9B-4684-8FD4-0B69D45E59D0}">
      <dgm:prSet phldrT="[Text]" custT="1"/>
      <dgm:spPr/>
      <dgm:t>
        <a:bodyPr/>
        <a:lstStyle/>
        <a:p>
          <a:pPr rtl="1"/>
          <a:r>
            <a:rPr lang="en-US" sz="1600" dirty="0" smtClean="0"/>
            <a:t>How much money you need to start ???</a:t>
          </a:r>
          <a:endParaRPr lang="ar-SA" sz="1600" dirty="0"/>
        </a:p>
      </dgm:t>
    </dgm:pt>
    <dgm:pt modelId="{B9DD05E5-0510-4089-ADD2-49FD0B298996}" type="parTrans" cxnId="{C0C858EA-05E8-4A9F-8CAE-C86EE0382A30}">
      <dgm:prSet/>
      <dgm:spPr/>
      <dgm:t>
        <a:bodyPr/>
        <a:lstStyle/>
        <a:p>
          <a:pPr rtl="1"/>
          <a:endParaRPr lang="ar-SA"/>
        </a:p>
      </dgm:t>
    </dgm:pt>
    <dgm:pt modelId="{E60BB07D-4186-4717-AA96-364E19DF894A}" type="sibTrans" cxnId="{C0C858EA-05E8-4A9F-8CAE-C86EE0382A30}">
      <dgm:prSet/>
      <dgm:spPr/>
      <dgm:t>
        <a:bodyPr/>
        <a:lstStyle/>
        <a:p>
          <a:pPr rtl="1"/>
          <a:endParaRPr lang="ar-SA"/>
        </a:p>
      </dgm:t>
    </dgm:pt>
    <dgm:pt modelId="{37B4E495-3385-4544-8DC6-B7648C8E5A30}">
      <dgm:prSet phldrT="[Text]" custT="1"/>
      <dgm:spPr/>
      <dgm:t>
        <a:bodyPr/>
        <a:lstStyle/>
        <a:p>
          <a:pPr rtl="1"/>
          <a:r>
            <a:rPr lang="en-US" sz="1600" dirty="0" smtClean="0"/>
            <a:t>Convincing the investor</a:t>
          </a:r>
          <a:endParaRPr lang="ar-SA" sz="1600" dirty="0"/>
        </a:p>
      </dgm:t>
    </dgm:pt>
    <dgm:pt modelId="{F795114C-4DC0-4E7B-9208-60D6D519520F}" type="parTrans" cxnId="{12AB74CA-909A-4DD5-BB35-9971760A3D89}">
      <dgm:prSet/>
      <dgm:spPr/>
      <dgm:t>
        <a:bodyPr/>
        <a:lstStyle/>
        <a:p>
          <a:pPr rtl="1"/>
          <a:endParaRPr lang="ar-SA"/>
        </a:p>
      </dgm:t>
    </dgm:pt>
    <dgm:pt modelId="{970A93A3-E9C8-46F5-873C-CB34879A0515}" type="sibTrans" cxnId="{12AB74CA-909A-4DD5-BB35-9971760A3D89}">
      <dgm:prSet/>
      <dgm:spPr/>
      <dgm:t>
        <a:bodyPr/>
        <a:lstStyle/>
        <a:p>
          <a:pPr rtl="1"/>
          <a:endParaRPr lang="ar-SA"/>
        </a:p>
      </dgm:t>
    </dgm:pt>
    <dgm:pt modelId="{6C7C649C-14D4-430A-AFAE-3034FA99ACE2}">
      <dgm:prSet phldrT="[Text]" custT="1"/>
      <dgm:spPr/>
      <dgm:t>
        <a:bodyPr/>
        <a:lstStyle/>
        <a:p>
          <a:pPr rtl="1"/>
          <a:r>
            <a:rPr lang="en-US" sz="1600" dirty="0" smtClean="0"/>
            <a:t>paying back the money </a:t>
          </a:r>
          <a:endParaRPr lang="ar-SA" sz="1600" dirty="0"/>
        </a:p>
      </dgm:t>
    </dgm:pt>
    <dgm:pt modelId="{CE76B78D-997D-448B-B4B4-C029B7CAD3FB}" type="parTrans" cxnId="{CE914580-D471-4B70-A989-91486EEC1A87}">
      <dgm:prSet/>
      <dgm:spPr/>
      <dgm:t>
        <a:bodyPr/>
        <a:lstStyle/>
        <a:p>
          <a:pPr rtl="1"/>
          <a:endParaRPr lang="ar-SA"/>
        </a:p>
      </dgm:t>
    </dgm:pt>
    <dgm:pt modelId="{15878A21-CA20-4643-8E8B-28E245670983}" type="sibTrans" cxnId="{CE914580-D471-4B70-A989-91486EEC1A87}">
      <dgm:prSet/>
      <dgm:spPr/>
      <dgm:t>
        <a:bodyPr/>
        <a:lstStyle/>
        <a:p>
          <a:pPr rtl="1"/>
          <a:endParaRPr lang="ar-SA"/>
        </a:p>
      </dgm:t>
    </dgm:pt>
    <dgm:pt modelId="{3C9639F6-46B9-41F5-9CEC-353ED2C69315}">
      <dgm:prSet phldrT="[Text]" custT="1"/>
      <dgm:spPr/>
      <dgm:t>
        <a:bodyPr/>
        <a:lstStyle/>
        <a:p>
          <a:pPr rtl="1"/>
          <a:r>
            <a:rPr lang="en-US" sz="1600" dirty="0" smtClean="0"/>
            <a:t>Proving your company to the investor </a:t>
          </a:r>
          <a:endParaRPr lang="ar-SA" sz="1600" dirty="0"/>
        </a:p>
      </dgm:t>
    </dgm:pt>
    <dgm:pt modelId="{91F0B32B-31C9-424A-A591-5F2F941FF83E}" type="parTrans" cxnId="{C92BA226-910B-468A-B41C-C6125A2F8166}">
      <dgm:prSet/>
      <dgm:spPr/>
      <dgm:t>
        <a:bodyPr/>
        <a:lstStyle/>
        <a:p>
          <a:pPr rtl="1"/>
          <a:endParaRPr lang="ar-SA"/>
        </a:p>
      </dgm:t>
    </dgm:pt>
    <dgm:pt modelId="{02A64366-42B7-4B5F-82C5-549266627211}" type="sibTrans" cxnId="{C92BA226-910B-468A-B41C-C6125A2F8166}">
      <dgm:prSet/>
      <dgm:spPr/>
      <dgm:t>
        <a:bodyPr/>
        <a:lstStyle/>
        <a:p>
          <a:pPr rtl="1"/>
          <a:endParaRPr lang="ar-SA"/>
        </a:p>
      </dgm:t>
    </dgm:pt>
    <dgm:pt modelId="{B4B0366B-BB88-49DE-BF17-D55D9150612B}">
      <dgm:prSet phldrT="[Text]" custT="1"/>
      <dgm:spPr/>
      <dgm:t>
        <a:bodyPr/>
        <a:lstStyle/>
        <a:p>
          <a:pPr rtl="1"/>
          <a:r>
            <a:rPr lang="en-US" sz="1600" dirty="0" smtClean="0"/>
            <a:t>What offers you can give </a:t>
          </a:r>
          <a:endParaRPr lang="ar-SA" sz="1600" dirty="0"/>
        </a:p>
      </dgm:t>
    </dgm:pt>
    <dgm:pt modelId="{96E9E413-0240-41E0-97D0-F922BAD9C7DC}" type="parTrans" cxnId="{9A91B31B-2FFC-4FBE-B4D7-7EE112E5704F}">
      <dgm:prSet/>
      <dgm:spPr/>
      <dgm:t>
        <a:bodyPr/>
        <a:lstStyle/>
        <a:p>
          <a:pPr rtl="1"/>
          <a:endParaRPr lang="ar-SA"/>
        </a:p>
      </dgm:t>
    </dgm:pt>
    <dgm:pt modelId="{F2343A8B-AEB4-4D8A-A07B-DA378E6E8F9B}" type="sibTrans" cxnId="{9A91B31B-2FFC-4FBE-B4D7-7EE112E5704F}">
      <dgm:prSet/>
      <dgm:spPr/>
      <dgm:t>
        <a:bodyPr/>
        <a:lstStyle/>
        <a:p>
          <a:pPr rtl="1"/>
          <a:endParaRPr lang="ar-SA"/>
        </a:p>
      </dgm:t>
    </dgm:pt>
    <dgm:pt modelId="{19ACE7C6-D2B3-416F-A41C-169F20EC524B}" type="pres">
      <dgm:prSet presAssocID="{783B2336-751B-465C-BCF6-B20822510508}" presName="arrowDiagram" presStyleCnt="0">
        <dgm:presLayoutVars>
          <dgm:chMax val="5"/>
          <dgm:dir/>
          <dgm:resizeHandles val="exact"/>
        </dgm:presLayoutVars>
      </dgm:prSet>
      <dgm:spPr/>
    </dgm:pt>
    <dgm:pt modelId="{42F87F11-3161-435A-BFF2-C89BD3FADDDE}" type="pres">
      <dgm:prSet presAssocID="{783B2336-751B-465C-BCF6-B20822510508}" presName="arrow" presStyleLbl="bgShp" presStyleIdx="0" presStyleCnt="1"/>
      <dgm:spPr/>
    </dgm:pt>
    <dgm:pt modelId="{656FB686-4FA8-477E-83FE-86AC5202C386}" type="pres">
      <dgm:prSet presAssocID="{783B2336-751B-465C-BCF6-B20822510508}" presName="arrowDiagram5" presStyleCnt="0"/>
      <dgm:spPr/>
    </dgm:pt>
    <dgm:pt modelId="{D8B1DC04-2545-44FA-A175-510581D86E30}" type="pres">
      <dgm:prSet presAssocID="{CF0C2636-CE9B-4684-8FD4-0B69D45E59D0}" presName="bullet5a" presStyleLbl="node1" presStyleIdx="0" presStyleCnt="5"/>
      <dgm:spPr/>
    </dgm:pt>
    <dgm:pt modelId="{3B066330-0F9B-4CD0-9601-D95BB0AA6B1F}" type="pres">
      <dgm:prSet presAssocID="{CF0C2636-CE9B-4684-8FD4-0B69D45E59D0}" presName="textBox5a" presStyleLbl="revTx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C688502-A914-4623-BA85-933F4025CBC4}" type="pres">
      <dgm:prSet presAssocID="{37B4E495-3385-4544-8DC6-B7648C8E5A30}" presName="bullet5b" presStyleLbl="node1" presStyleIdx="1" presStyleCnt="5"/>
      <dgm:spPr/>
    </dgm:pt>
    <dgm:pt modelId="{87D24E23-B59C-40AD-9006-BB89F314D2C3}" type="pres">
      <dgm:prSet presAssocID="{37B4E495-3385-4544-8DC6-B7648C8E5A30}" presName="textBox5b" presStyleLbl="revTx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FA54DFC-5EBD-4517-8142-BC7EB4BCB8B8}" type="pres">
      <dgm:prSet presAssocID="{3C9639F6-46B9-41F5-9CEC-353ED2C69315}" presName="bullet5c" presStyleLbl="node1" presStyleIdx="2" presStyleCnt="5"/>
      <dgm:spPr/>
    </dgm:pt>
    <dgm:pt modelId="{9F095C18-CDF8-46AE-B71C-152139F84DA0}" type="pres">
      <dgm:prSet presAssocID="{3C9639F6-46B9-41F5-9CEC-353ED2C69315}" presName="textBox5c" presStyleLbl="revTx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CED972D-D5CC-4B50-B3BC-D37567E6ECD3}" type="pres">
      <dgm:prSet presAssocID="{B4B0366B-BB88-49DE-BF17-D55D9150612B}" presName="bullet5d" presStyleLbl="node1" presStyleIdx="3" presStyleCnt="5"/>
      <dgm:spPr/>
    </dgm:pt>
    <dgm:pt modelId="{7C02C770-1948-4B58-A803-C6703BB0AB11}" type="pres">
      <dgm:prSet presAssocID="{B4B0366B-BB88-49DE-BF17-D55D9150612B}" presName="textBox5d" presStyleLbl="revTx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7CEB707-14EF-4810-9F95-5F112AC9042B}" type="pres">
      <dgm:prSet presAssocID="{6C7C649C-14D4-430A-AFAE-3034FA99ACE2}" presName="bullet5e" presStyleLbl="node1" presStyleIdx="4" presStyleCnt="5"/>
      <dgm:spPr/>
    </dgm:pt>
    <dgm:pt modelId="{08D28FB6-2174-4551-8778-65D1C0957340}" type="pres">
      <dgm:prSet presAssocID="{6C7C649C-14D4-430A-AFAE-3034FA99ACE2}" presName="textBox5e" presStyleLbl="revTx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A91B31B-2FFC-4FBE-B4D7-7EE112E5704F}" srcId="{783B2336-751B-465C-BCF6-B20822510508}" destId="{B4B0366B-BB88-49DE-BF17-D55D9150612B}" srcOrd="3" destOrd="0" parTransId="{96E9E413-0240-41E0-97D0-F922BAD9C7DC}" sibTransId="{F2343A8B-AEB4-4D8A-A07B-DA378E6E8F9B}"/>
    <dgm:cxn modelId="{1B8BBD4D-2377-4AB5-98B7-328D05571A07}" type="presOf" srcId="{6C7C649C-14D4-430A-AFAE-3034FA99ACE2}" destId="{08D28FB6-2174-4551-8778-65D1C0957340}" srcOrd="0" destOrd="0" presId="urn:microsoft.com/office/officeart/2005/8/layout/arrow2"/>
    <dgm:cxn modelId="{03FBEA87-3F60-4E21-8806-0DE13A41A599}" type="presOf" srcId="{37B4E495-3385-4544-8DC6-B7648C8E5A30}" destId="{87D24E23-B59C-40AD-9006-BB89F314D2C3}" srcOrd="0" destOrd="0" presId="urn:microsoft.com/office/officeart/2005/8/layout/arrow2"/>
    <dgm:cxn modelId="{CE914580-D471-4B70-A989-91486EEC1A87}" srcId="{783B2336-751B-465C-BCF6-B20822510508}" destId="{6C7C649C-14D4-430A-AFAE-3034FA99ACE2}" srcOrd="4" destOrd="0" parTransId="{CE76B78D-997D-448B-B4B4-C029B7CAD3FB}" sibTransId="{15878A21-CA20-4643-8E8B-28E245670983}"/>
    <dgm:cxn modelId="{C0C858EA-05E8-4A9F-8CAE-C86EE0382A30}" srcId="{783B2336-751B-465C-BCF6-B20822510508}" destId="{CF0C2636-CE9B-4684-8FD4-0B69D45E59D0}" srcOrd="0" destOrd="0" parTransId="{B9DD05E5-0510-4089-ADD2-49FD0B298996}" sibTransId="{E60BB07D-4186-4717-AA96-364E19DF894A}"/>
    <dgm:cxn modelId="{80EBEB67-D081-4ABA-A42D-4B65210EFDA9}" type="presOf" srcId="{B4B0366B-BB88-49DE-BF17-D55D9150612B}" destId="{7C02C770-1948-4B58-A803-C6703BB0AB11}" srcOrd="0" destOrd="0" presId="urn:microsoft.com/office/officeart/2005/8/layout/arrow2"/>
    <dgm:cxn modelId="{D263DFD0-4043-4367-8077-FE1DE31303FA}" type="presOf" srcId="{3C9639F6-46B9-41F5-9CEC-353ED2C69315}" destId="{9F095C18-CDF8-46AE-B71C-152139F84DA0}" srcOrd="0" destOrd="0" presId="urn:microsoft.com/office/officeart/2005/8/layout/arrow2"/>
    <dgm:cxn modelId="{266C58FE-F35B-41F3-A6C3-257880C87BA3}" type="presOf" srcId="{783B2336-751B-465C-BCF6-B20822510508}" destId="{19ACE7C6-D2B3-416F-A41C-169F20EC524B}" srcOrd="0" destOrd="0" presId="urn:microsoft.com/office/officeart/2005/8/layout/arrow2"/>
    <dgm:cxn modelId="{C92BA226-910B-468A-B41C-C6125A2F8166}" srcId="{783B2336-751B-465C-BCF6-B20822510508}" destId="{3C9639F6-46B9-41F5-9CEC-353ED2C69315}" srcOrd="2" destOrd="0" parTransId="{91F0B32B-31C9-424A-A591-5F2F941FF83E}" sibTransId="{02A64366-42B7-4B5F-82C5-549266627211}"/>
    <dgm:cxn modelId="{20AA5B6D-C729-497B-8C0F-A98C3636AFF2}" type="presOf" srcId="{CF0C2636-CE9B-4684-8FD4-0B69D45E59D0}" destId="{3B066330-0F9B-4CD0-9601-D95BB0AA6B1F}" srcOrd="0" destOrd="0" presId="urn:microsoft.com/office/officeart/2005/8/layout/arrow2"/>
    <dgm:cxn modelId="{12AB74CA-909A-4DD5-BB35-9971760A3D89}" srcId="{783B2336-751B-465C-BCF6-B20822510508}" destId="{37B4E495-3385-4544-8DC6-B7648C8E5A30}" srcOrd="1" destOrd="0" parTransId="{F795114C-4DC0-4E7B-9208-60D6D519520F}" sibTransId="{970A93A3-E9C8-46F5-873C-CB34879A0515}"/>
    <dgm:cxn modelId="{9EC42DF5-55F1-49D8-B318-52B238B09686}" type="presParOf" srcId="{19ACE7C6-D2B3-416F-A41C-169F20EC524B}" destId="{42F87F11-3161-435A-BFF2-C89BD3FADDDE}" srcOrd="0" destOrd="0" presId="urn:microsoft.com/office/officeart/2005/8/layout/arrow2"/>
    <dgm:cxn modelId="{DFA88447-D6EB-48EC-9EF9-0D46C12CF00B}" type="presParOf" srcId="{19ACE7C6-D2B3-416F-A41C-169F20EC524B}" destId="{656FB686-4FA8-477E-83FE-86AC5202C386}" srcOrd="1" destOrd="0" presId="urn:microsoft.com/office/officeart/2005/8/layout/arrow2"/>
    <dgm:cxn modelId="{C7634DD0-656E-4CC8-B327-48F63EE4882A}" type="presParOf" srcId="{656FB686-4FA8-477E-83FE-86AC5202C386}" destId="{D8B1DC04-2545-44FA-A175-510581D86E30}" srcOrd="0" destOrd="0" presId="urn:microsoft.com/office/officeart/2005/8/layout/arrow2"/>
    <dgm:cxn modelId="{C2081C31-6922-4912-88C1-0071A590DB18}" type="presParOf" srcId="{656FB686-4FA8-477E-83FE-86AC5202C386}" destId="{3B066330-0F9B-4CD0-9601-D95BB0AA6B1F}" srcOrd="1" destOrd="0" presId="urn:microsoft.com/office/officeart/2005/8/layout/arrow2"/>
    <dgm:cxn modelId="{A00FD2B4-E31F-4391-8687-06CF34F6CD22}" type="presParOf" srcId="{656FB686-4FA8-477E-83FE-86AC5202C386}" destId="{1C688502-A914-4623-BA85-933F4025CBC4}" srcOrd="2" destOrd="0" presId="urn:microsoft.com/office/officeart/2005/8/layout/arrow2"/>
    <dgm:cxn modelId="{AAF92765-1FB3-4562-94FB-8E6FF3731C6C}" type="presParOf" srcId="{656FB686-4FA8-477E-83FE-86AC5202C386}" destId="{87D24E23-B59C-40AD-9006-BB89F314D2C3}" srcOrd="3" destOrd="0" presId="urn:microsoft.com/office/officeart/2005/8/layout/arrow2"/>
    <dgm:cxn modelId="{4C5752F1-0BCB-4BC4-9E30-5D35F6CA484B}" type="presParOf" srcId="{656FB686-4FA8-477E-83FE-86AC5202C386}" destId="{4FA54DFC-5EBD-4517-8142-BC7EB4BCB8B8}" srcOrd="4" destOrd="0" presId="urn:microsoft.com/office/officeart/2005/8/layout/arrow2"/>
    <dgm:cxn modelId="{2EF054CE-AB65-4344-8324-77A408BE2794}" type="presParOf" srcId="{656FB686-4FA8-477E-83FE-86AC5202C386}" destId="{9F095C18-CDF8-46AE-B71C-152139F84DA0}" srcOrd="5" destOrd="0" presId="urn:microsoft.com/office/officeart/2005/8/layout/arrow2"/>
    <dgm:cxn modelId="{E7DD25DD-9A26-42D6-8479-16801F7A45A3}" type="presParOf" srcId="{656FB686-4FA8-477E-83FE-86AC5202C386}" destId="{5CED972D-D5CC-4B50-B3BC-D37567E6ECD3}" srcOrd="6" destOrd="0" presId="urn:microsoft.com/office/officeart/2005/8/layout/arrow2"/>
    <dgm:cxn modelId="{33908FEB-A911-457B-A18E-D859339D1F35}" type="presParOf" srcId="{656FB686-4FA8-477E-83FE-86AC5202C386}" destId="{7C02C770-1948-4B58-A803-C6703BB0AB11}" srcOrd="7" destOrd="0" presId="urn:microsoft.com/office/officeart/2005/8/layout/arrow2"/>
    <dgm:cxn modelId="{D73A370A-AC58-4463-A5CA-8C02CF158268}" type="presParOf" srcId="{656FB686-4FA8-477E-83FE-86AC5202C386}" destId="{27CEB707-14EF-4810-9F95-5F112AC9042B}" srcOrd="8" destOrd="0" presId="urn:microsoft.com/office/officeart/2005/8/layout/arrow2"/>
    <dgm:cxn modelId="{9A040DCF-395F-402C-8B55-807E374C43D9}" type="presParOf" srcId="{656FB686-4FA8-477E-83FE-86AC5202C386}" destId="{08D28FB6-2174-4551-8778-65D1C0957340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6FBDBF-BD08-426F-8CDE-8E10C4336691}" type="datetimeFigureOut">
              <a:rPr lang="en-US" smtClean="0"/>
              <a:pPr/>
              <a:t>12/2/2012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482745-6B8E-4225-A2BE-D419370394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15199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82745-6B8E-4225-A2BE-D41937039418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39261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12/2/2012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12/2/2012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12/2/2012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r" rtl="1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r" rtl="1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r" rtl="1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r" rtl="1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r" rtl="1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r" rtl="1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Chapter 9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/>
              <a:t>Secure Funding </a:t>
            </a:r>
            <a:endParaRPr lang="ar-SA" sz="4800" dirty="0"/>
          </a:p>
        </p:txBody>
      </p:sp>
      <p:pic>
        <p:nvPicPr>
          <p:cNvPr id="4" name="Picture 3" descr="secure fund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24000"/>
            <a:ext cx="2667000" cy="25146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94360"/>
          </a:xfrm>
        </p:spPr>
        <p:txBody>
          <a:bodyPr/>
          <a:lstStyle/>
          <a:p>
            <a:pPr algn="ctr"/>
            <a:r>
              <a:rPr lang="en-US" b="0" dirty="0" smtClean="0"/>
              <a:t>Definitions</a:t>
            </a:r>
            <a:endParaRPr lang="ar-SA" dirty="0"/>
          </a:p>
        </p:txBody>
      </p:sp>
      <p:sp>
        <p:nvSpPr>
          <p:cNvPr id="3" name="TextBox 2"/>
          <p:cNvSpPr txBox="1"/>
          <p:nvPr/>
        </p:nvSpPr>
        <p:spPr>
          <a:xfrm>
            <a:off x="76200" y="1066800"/>
            <a:ext cx="8077200" cy="618630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/>
              <a:t>Venture capital firm: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a company that channels investments to new venture.</a:t>
            </a:r>
          </a:p>
          <a:p>
            <a:endParaRPr lang="en-US" sz="2400" dirty="0" smtClean="0"/>
          </a:p>
          <a:p>
            <a:r>
              <a:rPr lang="en-US" sz="2400" b="1" dirty="0" smtClean="0"/>
              <a:t>Private equity firms: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Firms that direct investments into young and promising private companies.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the aim is to capture the “high-growth stage” in young companies.</a:t>
            </a:r>
          </a:p>
          <a:p>
            <a:endParaRPr lang="en-US" sz="2400" dirty="0"/>
          </a:p>
          <a:p>
            <a:r>
              <a:rPr lang="en-US" sz="2400" b="1" dirty="0"/>
              <a:t>Venture capital </a:t>
            </a:r>
            <a:r>
              <a:rPr lang="en-US" sz="2400" b="1" dirty="0" smtClean="0"/>
              <a:t>firm:</a:t>
            </a:r>
            <a:endParaRPr lang="en-US" sz="2400" b="1" dirty="0"/>
          </a:p>
          <a:p>
            <a:r>
              <a:rPr lang="en-US" sz="2400" dirty="0" smtClean="0"/>
              <a:t>Money that assembled for the purpose of investing in new venture. </a:t>
            </a:r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dirty="0" smtClean="0"/>
          </a:p>
          <a:p>
            <a:r>
              <a:rPr lang="en-US" dirty="0" smtClean="0"/>
              <a:t> 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9710377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Steps from start to finish </a:t>
            </a:r>
            <a:endParaRPr lang="ar-SA" dirty="0"/>
          </a:p>
        </p:txBody>
      </p:sp>
      <p:pic>
        <p:nvPicPr>
          <p:cNvPr id="3" name="Picture 2" descr="steps of financ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1752600"/>
            <a:ext cx="5867400" cy="3505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43000" y="5105400"/>
            <a:ext cx="6131807" cy="101566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6000" dirty="0" smtClean="0"/>
              <a:t>What you need?? </a:t>
            </a:r>
            <a:endParaRPr lang="ar-SA" sz="6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228600" y="838200"/>
          <a:ext cx="76200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one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0" y="2286000"/>
            <a:ext cx="2590800" cy="264795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048000" y="1066800"/>
            <a:ext cx="2095830" cy="646331"/>
          </a:xfrm>
          <a:prstGeom prst="rect">
            <a:avLst/>
          </a:prstGeom>
          <a:solidFill>
            <a:schemeClr val="accent1">
              <a:alpha val="40000"/>
            </a:schemeClr>
          </a:solidFill>
          <a:ln cap="rnd" cmpd="sng">
            <a:solidFill>
              <a:schemeClr val="accent1"/>
            </a:solidFill>
          </a:ln>
        </p:spPr>
        <p:txBody>
          <a:bodyPr wrap="none" rtlCol="1">
            <a:spAutoFit/>
          </a:bodyPr>
          <a:lstStyle/>
          <a:p>
            <a:r>
              <a:rPr lang="en-US" dirty="0" smtClean="0"/>
              <a:t>Private Companies</a:t>
            </a:r>
          </a:p>
          <a:p>
            <a:endParaRPr lang="ar-SA" dirty="0"/>
          </a:p>
        </p:txBody>
      </p:sp>
      <p:sp>
        <p:nvSpPr>
          <p:cNvPr id="4" name="TextBox 3"/>
          <p:cNvSpPr txBox="1"/>
          <p:nvPr/>
        </p:nvSpPr>
        <p:spPr>
          <a:xfrm>
            <a:off x="1295400" y="2209800"/>
            <a:ext cx="1421351" cy="646331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solidFill>
              <a:schemeClr val="accent1"/>
            </a:solidFill>
          </a:ln>
        </p:spPr>
        <p:txBody>
          <a:bodyPr wrap="none" rtlCol="1">
            <a:spAutoFit/>
          </a:bodyPr>
          <a:lstStyle/>
          <a:p>
            <a:r>
              <a:rPr lang="en-US" dirty="0" smtClean="0"/>
              <a:t>Your Saving </a:t>
            </a:r>
          </a:p>
          <a:p>
            <a:endParaRPr lang="ar-SA" dirty="0"/>
          </a:p>
        </p:txBody>
      </p:sp>
      <p:sp>
        <p:nvSpPr>
          <p:cNvPr id="5" name="TextBox 4"/>
          <p:cNvSpPr txBox="1"/>
          <p:nvPr/>
        </p:nvSpPr>
        <p:spPr>
          <a:xfrm>
            <a:off x="5715000" y="2209800"/>
            <a:ext cx="1524000" cy="646331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r>
              <a:rPr lang="en-US" dirty="0" smtClean="0"/>
              <a:t>Government Agencies </a:t>
            </a:r>
            <a:endParaRPr lang="ar-SA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3429000"/>
            <a:ext cx="1381276" cy="646331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r>
              <a:rPr lang="en-US" dirty="0" smtClean="0"/>
              <a:t>Your Family</a:t>
            </a:r>
          </a:p>
          <a:p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762000" y="4572000"/>
            <a:ext cx="1904999" cy="646331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r>
              <a:rPr lang="en-US" dirty="0" smtClean="0"/>
              <a:t>Your friends and Colleagues </a:t>
            </a:r>
            <a:endParaRPr lang="ar-SA" dirty="0"/>
          </a:p>
        </p:txBody>
      </p:sp>
      <p:sp>
        <p:nvSpPr>
          <p:cNvPr id="8" name="TextBox 7"/>
          <p:cNvSpPr txBox="1"/>
          <p:nvPr/>
        </p:nvSpPr>
        <p:spPr>
          <a:xfrm>
            <a:off x="3601323" y="5410200"/>
            <a:ext cx="1255472" cy="646331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solidFill>
              <a:schemeClr val="accent1"/>
            </a:solidFill>
          </a:ln>
        </p:spPr>
        <p:txBody>
          <a:bodyPr wrap="none" rtlCol="1">
            <a:spAutoFit/>
          </a:bodyPr>
          <a:lstStyle/>
          <a:p>
            <a:pPr algn="ctr"/>
            <a:r>
              <a:rPr lang="en-US" dirty="0" smtClean="0"/>
              <a:t>     Banks  </a:t>
            </a:r>
          </a:p>
          <a:p>
            <a:pPr algn="ctr"/>
            <a:r>
              <a:rPr lang="en-US" dirty="0" smtClean="0"/>
              <a:t>    </a:t>
            </a:r>
            <a:endParaRPr lang="ar-SA" dirty="0"/>
          </a:p>
        </p:txBody>
      </p:sp>
      <p:sp>
        <p:nvSpPr>
          <p:cNvPr id="9" name="TextBox 8"/>
          <p:cNvSpPr txBox="1"/>
          <p:nvPr/>
        </p:nvSpPr>
        <p:spPr>
          <a:xfrm>
            <a:off x="5638800" y="4648200"/>
            <a:ext cx="1600200" cy="646331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r>
              <a:rPr lang="en-US" dirty="0" smtClean="0"/>
              <a:t>Venture Capitalists </a:t>
            </a:r>
            <a:endParaRPr lang="ar-SA" dirty="0"/>
          </a:p>
        </p:txBody>
      </p:sp>
      <p:sp>
        <p:nvSpPr>
          <p:cNvPr id="10" name="TextBox 9"/>
          <p:cNvSpPr txBox="1"/>
          <p:nvPr/>
        </p:nvSpPr>
        <p:spPr>
          <a:xfrm>
            <a:off x="6172200" y="3581400"/>
            <a:ext cx="1749197" cy="646331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solidFill>
              <a:schemeClr val="accent1"/>
            </a:solidFill>
          </a:ln>
        </p:spPr>
        <p:txBody>
          <a:bodyPr wrap="none" rtlCol="1">
            <a:spAutoFit/>
          </a:bodyPr>
          <a:lstStyle/>
          <a:p>
            <a:r>
              <a:rPr lang="en-US" dirty="0" smtClean="0"/>
              <a:t>Angel investors</a:t>
            </a:r>
          </a:p>
          <a:p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57200" y="320040"/>
            <a:ext cx="7242048" cy="594360"/>
          </a:xfrm>
          <a:prstGeom prst="rect">
            <a:avLst/>
          </a:prstGeom>
        </p:spPr>
        <p:txBody>
          <a:bodyPr/>
          <a:lstStyle>
            <a:lvl1pPr algn="l" rtl="1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US" dirty="0" smtClean="0"/>
              <a:t>Source of Funding</a:t>
            </a:r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hCA3EL8W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1828800"/>
            <a:ext cx="7048500" cy="457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Unit 2</a:t>
            </a:r>
            <a:br>
              <a:rPr lang="en-US" dirty="0" smtClean="0"/>
            </a:br>
            <a:r>
              <a:rPr lang="en-US" dirty="0" smtClean="0"/>
              <a:t>where to access funding  </a:t>
            </a:r>
            <a:endParaRPr lang="ar-SA" dirty="0"/>
          </a:p>
        </p:txBody>
      </p:sp>
      <p:sp>
        <p:nvSpPr>
          <p:cNvPr id="3" name="TextBox 2"/>
          <p:cNvSpPr txBox="1"/>
          <p:nvPr/>
        </p:nvSpPr>
        <p:spPr>
          <a:xfrm>
            <a:off x="3886200" y="2362200"/>
            <a:ext cx="2970685" cy="34163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 smtClean="0"/>
              <a:t>1- Personal money.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2- Family .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3- Friends  .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4- Angel investor .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5- venture capital 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94360"/>
          </a:xfrm>
        </p:spPr>
        <p:txBody>
          <a:bodyPr/>
          <a:lstStyle/>
          <a:p>
            <a:pPr algn="ctr"/>
            <a:r>
              <a:rPr lang="en-US" b="0" dirty="0" smtClean="0"/>
              <a:t>Definitions</a:t>
            </a:r>
            <a:endParaRPr lang="ar-SA" dirty="0"/>
          </a:p>
        </p:txBody>
      </p:sp>
      <p:sp>
        <p:nvSpPr>
          <p:cNvPr id="3" name="TextBox 2"/>
          <p:cNvSpPr txBox="1"/>
          <p:nvPr/>
        </p:nvSpPr>
        <p:spPr>
          <a:xfrm>
            <a:off x="76200" y="1066800"/>
            <a:ext cx="8077200" cy="507831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en-US" sz="2400" b="1" dirty="0" smtClean="0"/>
          </a:p>
          <a:p>
            <a:pPr algn="ctr"/>
            <a:r>
              <a:rPr lang="en-US" sz="2400" b="1" dirty="0" smtClean="0"/>
              <a:t>Personal Money</a:t>
            </a:r>
          </a:p>
          <a:p>
            <a:pPr algn="ctr"/>
            <a:r>
              <a:rPr lang="en-US" sz="2400" b="1" dirty="0" smtClean="0"/>
              <a:t>Examples</a:t>
            </a:r>
          </a:p>
          <a:p>
            <a:pPr algn="ctr"/>
            <a:endParaRPr lang="en-US" sz="2400" b="1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Savings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Mortgage your home.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Buy raw materials using credit card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Sell an item of value to raise cash.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 smtClean="0"/>
          </a:p>
          <a:p>
            <a:pPr algn="ctr"/>
            <a:endParaRPr lang="en-US" sz="2400" dirty="0" smtClean="0"/>
          </a:p>
          <a:p>
            <a:endParaRPr lang="en-US" sz="2400" dirty="0" smtClean="0"/>
          </a:p>
          <a:p>
            <a:endParaRPr lang="en-US" dirty="0" smtClean="0"/>
          </a:p>
          <a:p>
            <a:r>
              <a:rPr lang="en-US" dirty="0" smtClean="0"/>
              <a:t> 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7552892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242048" cy="685800"/>
          </a:xfrm>
        </p:spPr>
        <p:txBody>
          <a:bodyPr/>
          <a:lstStyle/>
          <a:p>
            <a:pPr algn="ctr"/>
            <a:r>
              <a:rPr lang="en-US" b="0" dirty="0" smtClean="0"/>
              <a:t>Personal Finance</a:t>
            </a:r>
            <a:endParaRPr lang="ar-SA" dirty="0"/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32606682"/>
              </p:ext>
            </p:extLst>
          </p:nvPr>
        </p:nvGraphicFramePr>
        <p:xfrm>
          <a:off x="1036320" y="2133600"/>
          <a:ext cx="6080760" cy="311780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040380"/>
                <a:gridCol w="3040380"/>
              </a:tblGrid>
              <a:tr h="43037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Advantages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Disadvantages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77890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Easy to manage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You</a:t>
                      </a:r>
                      <a:r>
                        <a:rPr lang="en-US" sz="14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may need more.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7890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No need to wait long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Family mat suffer</a:t>
                      </a: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65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No to convince other people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High risk</a:t>
                      </a: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65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Simple accounting process</a:t>
                      </a: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65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You do not owe anybody.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208013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94360"/>
          </a:xfrm>
        </p:spPr>
        <p:txBody>
          <a:bodyPr/>
          <a:lstStyle/>
          <a:p>
            <a:pPr algn="ctr"/>
            <a:r>
              <a:rPr lang="en-US" b="0" dirty="0" smtClean="0"/>
              <a:t>Definitions</a:t>
            </a:r>
            <a:endParaRPr lang="ar-SA" dirty="0"/>
          </a:p>
        </p:txBody>
      </p:sp>
      <p:sp>
        <p:nvSpPr>
          <p:cNvPr id="3" name="TextBox 2"/>
          <p:cNvSpPr txBox="1"/>
          <p:nvPr/>
        </p:nvSpPr>
        <p:spPr>
          <a:xfrm>
            <a:off x="76200" y="1066800"/>
            <a:ext cx="8077200" cy="766363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en-US" sz="2400" b="1" dirty="0" smtClean="0"/>
          </a:p>
          <a:p>
            <a:pPr algn="ctr"/>
            <a:r>
              <a:rPr lang="en-US" sz="2400" b="1" dirty="0" smtClean="0"/>
              <a:t>Mortgage</a:t>
            </a:r>
          </a:p>
          <a:p>
            <a:pPr algn="ctr"/>
            <a:r>
              <a:rPr lang="en-US" sz="2400" dirty="0" smtClean="0"/>
              <a:t>A loan based on the value of your house or your land. </a:t>
            </a:r>
          </a:p>
          <a:p>
            <a:pPr algn="ctr"/>
            <a:endParaRPr lang="en-US" sz="2400" dirty="0" smtClean="0"/>
          </a:p>
          <a:p>
            <a:pPr algn="ctr"/>
            <a:r>
              <a:rPr lang="en-US" sz="2400" b="1" dirty="0" smtClean="0"/>
              <a:t>Bankruptcy</a:t>
            </a:r>
            <a:endParaRPr lang="en-US" sz="2400" b="1" dirty="0"/>
          </a:p>
          <a:p>
            <a:pPr algn="ctr"/>
            <a:r>
              <a:rPr lang="en-US" sz="2400" dirty="0" smtClean="0"/>
              <a:t>A declaration that the company is unable to pay back its loans</a:t>
            </a:r>
          </a:p>
          <a:p>
            <a:pPr algn="ctr"/>
            <a:endParaRPr lang="en-US" sz="2400" dirty="0"/>
          </a:p>
          <a:p>
            <a:pPr algn="ctr"/>
            <a:r>
              <a:rPr lang="en-US" sz="2400" b="1" dirty="0" smtClean="0"/>
              <a:t>Equity</a:t>
            </a:r>
            <a:endParaRPr lang="en-US" sz="2400" b="1" dirty="0"/>
          </a:p>
          <a:p>
            <a:pPr algn="ctr"/>
            <a:r>
              <a:rPr lang="en-US" sz="2400" dirty="0" smtClean="0"/>
              <a:t>Ownership or part ownership</a:t>
            </a:r>
            <a:endParaRPr lang="en-US" sz="2400" dirty="0"/>
          </a:p>
          <a:p>
            <a:pPr algn="ctr"/>
            <a:endParaRPr lang="en-US" sz="2400" dirty="0"/>
          </a:p>
          <a:p>
            <a:pPr algn="ctr"/>
            <a:r>
              <a:rPr lang="en-US" sz="2400" b="1" dirty="0" smtClean="0"/>
              <a:t>Angel Investor </a:t>
            </a:r>
            <a:r>
              <a:rPr lang="en-US" sz="2000" b="1" dirty="0" smtClean="0"/>
              <a:t>(freelance venture capitalist)</a:t>
            </a:r>
            <a:endParaRPr lang="en-US" sz="2000" b="1" dirty="0"/>
          </a:p>
          <a:p>
            <a:pPr algn="ctr"/>
            <a:r>
              <a:rPr lang="en-US" sz="2400" dirty="0" smtClean="0"/>
              <a:t>A rich individual who invests in early-stage companies in exchange for equity ownership in the business</a:t>
            </a:r>
            <a:endParaRPr lang="en-US" sz="2400" dirty="0"/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endParaRPr lang="en-US" sz="2400" dirty="0" smtClean="0"/>
          </a:p>
          <a:p>
            <a:endParaRPr lang="en-US" sz="2400" dirty="0" smtClean="0"/>
          </a:p>
          <a:p>
            <a:endParaRPr lang="en-US" dirty="0" smtClean="0"/>
          </a:p>
          <a:p>
            <a:r>
              <a:rPr lang="en-US" dirty="0" smtClean="0"/>
              <a:t> 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9116521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928670"/>
            <a:ext cx="7862918" cy="51398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 smtClean="0"/>
              <a:t>Angel </a:t>
            </a:r>
            <a:r>
              <a:rPr lang="en-US" sz="2400" b="1" dirty="0" smtClean="0"/>
              <a:t>Investor </a:t>
            </a:r>
            <a:endParaRPr lang="en-US" sz="2400" b="1" dirty="0" smtClean="0"/>
          </a:p>
          <a:p>
            <a:pPr algn="ctr"/>
            <a:endParaRPr lang="en-US" sz="2400" b="1" dirty="0" smtClean="0"/>
          </a:p>
          <a:p>
            <a:pPr algn="ctr"/>
            <a:endParaRPr lang="en-US" sz="2400" b="1" dirty="0" smtClean="0"/>
          </a:p>
          <a:p>
            <a:pPr algn="just">
              <a:buFont typeface="Arial" pitchFamily="34" charset="0"/>
              <a:buChar char="•"/>
            </a:pPr>
            <a:r>
              <a:rPr lang="en-US" sz="2000" b="1" dirty="0" smtClean="0"/>
              <a:t>freelance </a:t>
            </a:r>
            <a:r>
              <a:rPr lang="en-US" sz="2000" b="1" dirty="0" smtClean="0"/>
              <a:t>venture </a:t>
            </a:r>
            <a:r>
              <a:rPr lang="en-US" sz="2000" b="1" dirty="0" smtClean="0"/>
              <a:t>capitalist</a:t>
            </a:r>
          </a:p>
          <a:p>
            <a:pPr algn="just">
              <a:buFont typeface="Arial" pitchFamily="34" charset="0"/>
              <a:buChar char="•"/>
            </a:pPr>
            <a:r>
              <a:rPr lang="en-US" sz="2000" b="1" dirty="0" smtClean="0"/>
              <a:t>A primary source of capital among early-stage companies.</a:t>
            </a:r>
          </a:p>
          <a:p>
            <a:pPr algn="just">
              <a:buFont typeface="Arial" pitchFamily="34" charset="0"/>
              <a:buChar char="•"/>
            </a:pPr>
            <a:r>
              <a:rPr lang="en-US" sz="2000" b="1" dirty="0" smtClean="0"/>
              <a:t>Do not belong to association or trade (like bank or venture capitalist).</a:t>
            </a:r>
          </a:p>
          <a:p>
            <a:pPr algn="just">
              <a:buFont typeface="Arial" pitchFamily="34" charset="0"/>
              <a:buChar char="•"/>
            </a:pPr>
            <a:r>
              <a:rPr lang="en-US" sz="2000" b="1" dirty="0" smtClean="0"/>
              <a:t> </a:t>
            </a:r>
            <a:endParaRPr lang="en-US" sz="2000" b="1" dirty="0"/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endParaRPr lang="en-US" sz="2400" dirty="0" smtClean="0"/>
          </a:p>
          <a:p>
            <a:endParaRPr lang="en-US" sz="2400" dirty="0" smtClean="0"/>
          </a:p>
          <a:p>
            <a:endParaRPr lang="en-US" dirty="0" smtClean="0"/>
          </a:p>
          <a:p>
            <a:r>
              <a:rPr lang="en-US" dirty="0" smtClean="0"/>
              <a:t> 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9116521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643042" y="1071546"/>
            <a:ext cx="4643470" cy="2862322"/>
          </a:xfrm>
          <a:prstGeom prst="rect">
            <a:avLst/>
          </a:prstGeom>
          <a:solidFill>
            <a:schemeClr val="accent1">
              <a:alpha val="40000"/>
            </a:schemeClr>
          </a:solidFill>
          <a:ln cap="rnd" cmpd="sng"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r>
              <a:rPr lang="en-US" dirty="0" smtClean="0"/>
              <a:t>Equity Capital: public and private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ar-SA" dirty="0"/>
          </a:p>
        </p:txBody>
      </p:sp>
      <p:sp>
        <p:nvSpPr>
          <p:cNvPr id="3" name="TextBox 2"/>
          <p:cNvSpPr txBox="1"/>
          <p:nvPr/>
        </p:nvSpPr>
        <p:spPr>
          <a:xfrm>
            <a:off x="2500298" y="1857364"/>
            <a:ext cx="3810342" cy="2031325"/>
          </a:xfrm>
          <a:prstGeom prst="rect">
            <a:avLst/>
          </a:prstGeom>
          <a:solidFill>
            <a:schemeClr val="accent1">
              <a:alpha val="40000"/>
            </a:schemeClr>
          </a:solidFill>
          <a:ln cap="rnd" cmpd="sng"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r>
              <a:rPr lang="en-US" dirty="0" smtClean="0"/>
              <a:t>Private Equity: late and early stage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ar-SA" dirty="0"/>
          </a:p>
        </p:txBody>
      </p:sp>
      <p:sp>
        <p:nvSpPr>
          <p:cNvPr id="4" name="TextBox 2"/>
          <p:cNvSpPr txBox="1"/>
          <p:nvPr/>
        </p:nvSpPr>
        <p:spPr>
          <a:xfrm>
            <a:off x="2857488" y="2285992"/>
            <a:ext cx="3429024" cy="2031325"/>
          </a:xfrm>
          <a:prstGeom prst="rect">
            <a:avLst/>
          </a:prstGeom>
          <a:solidFill>
            <a:schemeClr val="accent1">
              <a:alpha val="40000"/>
            </a:schemeClr>
          </a:solidFill>
          <a:ln cap="rnd" cmpd="sng"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r>
              <a:rPr lang="en-US" dirty="0" smtClean="0"/>
              <a:t>Venture Capital (early stage):</a:t>
            </a:r>
          </a:p>
          <a:p>
            <a:r>
              <a:rPr lang="en-US" sz="1400" dirty="0" smtClean="0"/>
              <a:t>Individual and institutional</a:t>
            </a:r>
            <a:endParaRPr lang="en-US" sz="14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ar-SA" dirty="0"/>
          </a:p>
        </p:txBody>
      </p:sp>
      <p:sp>
        <p:nvSpPr>
          <p:cNvPr id="5" name="TextBox 2"/>
          <p:cNvSpPr txBox="1"/>
          <p:nvPr/>
        </p:nvSpPr>
        <p:spPr>
          <a:xfrm>
            <a:off x="3357554" y="2928934"/>
            <a:ext cx="2928958" cy="1754326"/>
          </a:xfrm>
          <a:prstGeom prst="rect">
            <a:avLst/>
          </a:prstGeom>
          <a:solidFill>
            <a:schemeClr val="accent1">
              <a:alpha val="40000"/>
            </a:schemeClr>
          </a:solidFill>
          <a:ln cap="rnd" cmpd="sng"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r>
              <a:rPr lang="en-US" dirty="0" smtClean="0"/>
              <a:t>Angel Investor:</a:t>
            </a:r>
          </a:p>
          <a:p>
            <a:r>
              <a:rPr lang="en-US" dirty="0" smtClean="0"/>
              <a:t>Individuals in early- stage venture capital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should know 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3200" dirty="0" smtClean="0"/>
              <a:t>- How to secure financial resources </a:t>
            </a:r>
          </a:p>
          <a:p>
            <a:pPr algn="l">
              <a:buFont typeface="Arial" pitchFamily="34" charset="0"/>
              <a:buChar char="•"/>
            </a:pPr>
            <a:r>
              <a:rPr lang="en-US" sz="3200" dirty="0" smtClean="0"/>
              <a:t>- The steps you must take to determine the funding you need to raise.</a:t>
            </a:r>
          </a:p>
          <a:p>
            <a:pPr algn="l">
              <a:buFont typeface="Arial" pitchFamily="34" charset="0"/>
              <a:buChar char="•"/>
            </a:pPr>
            <a:r>
              <a:rPr lang="en-US" sz="3200" dirty="0" smtClean="0"/>
              <a:t>-Understand the pros and cons of using your. </a:t>
            </a:r>
            <a:endParaRPr lang="ar-SA" sz="3200" dirty="0" smtClean="0"/>
          </a:p>
          <a:p>
            <a:pPr algn="l">
              <a:buFont typeface="Arial" pitchFamily="34" charset="0"/>
              <a:buChar char="•"/>
            </a:pPr>
            <a:r>
              <a:rPr lang="en-US" sz="3200" dirty="0" smtClean="0"/>
              <a:t>personal money </a:t>
            </a:r>
          </a:p>
          <a:p>
            <a:pPr algn="l">
              <a:buFont typeface="Arial" pitchFamily="34" charset="0"/>
              <a:buChar char="•"/>
            </a:pPr>
            <a:r>
              <a:rPr lang="en-US" sz="3200" dirty="0" smtClean="0"/>
              <a:t>- The pros and cons of raising money from family and friends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3200400"/>
            <a:ext cx="697178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/>
              <a:t>What kind of funding sources in your company ?? </a:t>
            </a:r>
            <a:endParaRPr lang="ar-SA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362200" y="990600"/>
            <a:ext cx="3417922" cy="76944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r>
              <a:rPr lang="en-US" sz="4400" dirty="0" smtClean="0"/>
              <a:t>Question </a:t>
            </a:r>
            <a:r>
              <a:rPr lang="en-US" sz="4400" smtClean="0"/>
              <a:t>2:  </a:t>
            </a:r>
            <a:endParaRPr lang="ar-SA" sz="4400" dirty="0"/>
          </a:p>
        </p:txBody>
      </p:sp>
      <p:pic>
        <p:nvPicPr>
          <p:cNvPr id="5" name="Picture 4" descr="thCAFUWOB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3810000"/>
            <a:ext cx="4953000" cy="25908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1600" y="0"/>
            <a:ext cx="2857500" cy="2857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Unit 3</a:t>
            </a:r>
            <a:br>
              <a:rPr lang="en-US" dirty="0" smtClean="0"/>
            </a:br>
            <a:r>
              <a:rPr lang="en-US" dirty="0" smtClean="0"/>
              <a:t>types of capital </a:t>
            </a:r>
            <a:endParaRPr lang="ar-SA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524000"/>
            <a:ext cx="416492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There are two major types of capital: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800" y="2590800"/>
          <a:ext cx="6096000" cy="3794760"/>
        </p:xfrm>
        <a:graphic>
          <a:graphicData uri="http://schemas.openxmlformats.org/drawingml/2006/table">
            <a:tbl>
              <a:tblPr rtl="1" firstRow="1" bandRow="1">
                <a:tableStyleId>{7DF18680-E054-41AD-8BC1-D1AEF772440D}</a:tableStyleId>
              </a:tblPr>
              <a:tblGrid>
                <a:gridCol w="2489200"/>
                <a:gridCol w="2184400"/>
                <a:gridCol w="1422400"/>
              </a:tblGrid>
              <a:tr h="86868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Characteristics</a:t>
                      </a:r>
                      <a:r>
                        <a:rPr lang="en-US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Type of capital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 </a:t>
                      </a:r>
                      <a:r>
                        <a:rPr lang="en-US" dirty="0" smtClean="0"/>
                        <a:t>sources of funds</a:t>
                      </a:r>
                      <a:r>
                        <a:rPr lang="en-US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</a:tr>
              <a:tr h="868680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They</a:t>
                      </a:r>
                      <a:r>
                        <a:rPr lang="en-US" baseline="0" dirty="0" smtClean="0"/>
                        <a:t> have the legal priority of getting paid a profit-sharing fee , or getting their money back if any </a:t>
                      </a:r>
                      <a:endParaRPr lang="ar-SA" baseline="0" dirty="0" smtClean="0"/>
                    </a:p>
                    <a:p>
                      <a:pPr algn="l" rtl="1"/>
                      <a:r>
                        <a:rPr lang="en-US" baseline="0" dirty="0" smtClean="0"/>
                        <a:t>thing goes wrong .</a:t>
                      </a:r>
                    </a:p>
                    <a:p>
                      <a:pPr algn="l" rtl="1"/>
                      <a:r>
                        <a:rPr lang="en-US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Bank loans </a:t>
                      </a:r>
                      <a:endParaRPr lang="ar-SA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Debt </a:t>
                      </a:r>
                      <a:endParaRPr lang="ar-SA" dirty="0"/>
                    </a:p>
                  </a:txBody>
                  <a:tcPr/>
                </a:tc>
              </a:tr>
              <a:tr h="868680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Paid back after the bank fully paid .</a:t>
                      </a:r>
                    </a:p>
                    <a:p>
                      <a:pPr algn="l" rtl="1"/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Loans from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investors “subordinate”</a:t>
                      </a:r>
                      <a:endParaRPr lang="ar-SA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685800" y="1397000"/>
          <a:ext cx="6934200" cy="4622800"/>
        </p:xfrm>
        <a:graphic>
          <a:graphicData uri="http://schemas.openxmlformats.org/drawingml/2006/table">
            <a:tbl>
              <a:tblPr rtl="1" firstRow="1" bandRow="1">
                <a:tableStyleId>{7DF18680-E054-41AD-8BC1-D1AEF772440D}</a:tableStyleId>
              </a:tblPr>
              <a:tblGrid>
                <a:gridCol w="3866444"/>
                <a:gridCol w="2147712"/>
                <a:gridCol w="920044"/>
              </a:tblGrid>
              <a:tr h="2142273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They have the fixed annual dividend .</a:t>
                      </a:r>
                    </a:p>
                    <a:p>
                      <a:pPr algn="l" rtl="1"/>
                      <a:endParaRPr lang="en-US" dirty="0" smtClean="0"/>
                    </a:p>
                    <a:p>
                      <a:pPr algn="l" rtl="1"/>
                      <a:r>
                        <a:rPr lang="en-US" dirty="0" smtClean="0"/>
                        <a:t>They don’t have the rights of voting .</a:t>
                      </a:r>
                    </a:p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Preferred</a:t>
                      </a:r>
                      <a:r>
                        <a:rPr lang="en-US" baseline="0" dirty="0" smtClean="0"/>
                        <a:t> shares </a:t>
                      </a:r>
                      <a:endParaRPr lang="ar-SA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Equity </a:t>
                      </a:r>
                      <a:endParaRPr lang="ar-SA" dirty="0"/>
                    </a:p>
                  </a:txBody>
                  <a:tcPr/>
                </a:tc>
              </a:tr>
              <a:tr h="2480527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The value of the common shares can go up over time .</a:t>
                      </a:r>
                    </a:p>
                    <a:p>
                      <a:pPr algn="l" rtl="1"/>
                      <a:endParaRPr lang="en-US" dirty="0" smtClean="0"/>
                    </a:p>
                    <a:p>
                      <a:pPr algn="l" rtl="1"/>
                      <a:r>
                        <a:rPr lang="en-US" dirty="0" smtClean="0"/>
                        <a:t>They have the right of voting .</a:t>
                      </a:r>
                    </a:p>
                    <a:p>
                      <a:pPr algn="l" rtl="1"/>
                      <a:endParaRPr lang="en-US" dirty="0" smtClean="0"/>
                    </a:p>
                    <a:p>
                      <a:pPr algn="l" rtl="1"/>
                      <a:r>
                        <a:rPr lang="en-US" dirty="0" smtClean="0"/>
                        <a:t>Common shareholders are decision makers</a:t>
                      </a:r>
                      <a:r>
                        <a:rPr lang="en-US" baseline="0" dirty="0" smtClean="0"/>
                        <a:t> and members of the board.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Common shares </a:t>
                      </a:r>
                      <a:endParaRPr lang="ar-SA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Banking and lending institution </a:t>
            </a:r>
            <a:endParaRPr lang="ar-SA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2209800"/>
            <a:ext cx="6858000" cy="31085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/>
              <a:t>* They are not risk taker .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They don’t like to lend money to start-up businesses .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They classified as the most “impersonal”  sources of funds .</a:t>
            </a:r>
            <a:endParaRPr lang="ar-SA" sz="2800" dirty="0"/>
          </a:p>
        </p:txBody>
      </p:sp>
      <p:pic>
        <p:nvPicPr>
          <p:cNvPr id="5" name="Picture 4" descr="ban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24400" y="4800600"/>
            <a:ext cx="2857500" cy="189547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Stock financing </a:t>
            </a:r>
            <a:endParaRPr lang="ar-SA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1676400"/>
            <a:ext cx="5867400" cy="98488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u="sng" dirty="0" smtClean="0"/>
              <a:t>The pose and cons of financing with common stock </a:t>
            </a:r>
            <a:r>
              <a:rPr lang="en-US" b="1" u="sng" dirty="0" smtClean="0"/>
              <a:t>:</a:t>
            </a:r>
          </a:p>
          <a:p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66800" y="2362200"/>
          <a:ext cx="6096000" cy="3263113"/>
        </p:xfrm>
        <a:graphic>
          <a:graphicData uri="http://schemas.openxmlformats.org/drawingml/2006/table">
            <a:tbl>
              <a:tblPr rtl="1" firstRow="1" bandRow="1">
                <a:tableStyleId>{7DF18680-E054-41AD-8BC1-D1AEF772440D}</a:tableStyleId>
              </a:tblPr>
              <a:tblGrid>
                <a:gridCol w="3048000"/>
                <a:gridCol w="3048000"/>
              </a:tblGrid>
              <a:tr h="489905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Disadvantages</a:t>
                      </a:r>
                      <a:r>
                        <a:rPr lang="en-US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Advantages </a:t>
                      </a:r>
                      <a:endParaRPr lang="ar-SA" dirty="0"/>
                    </a:p>
                  </a:txBody>
                  <a:tcPr/>
                </a:tc>
              </a:tr>
              <a:tr h="881695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Corporate voting</a:t>
                      </a:r>
                      <a:r>
                        <a:rPr lang="en-US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Don’t</a:t>
                      </a:r>
                      <a:r>
                        <a:rPr lang="en-US" baseline="0" dirty="0" smtClean="0"/>
                        <a:t> make dividend payment to stockholders .</a:t>
                      </a:r>
                    </a:p>
                    <a:p>
                      <a:pPr algn="l" rtl="1"/>
                      <a:endParaRPr lang="ar-SA" dirty="0"/>
                    </a:p>
                  </a:txBody>
                  <a:tcPr/>
                </a:tc>
              </a:tr>
              <a:tr h="881695">
                <a:tc rowSpan="2"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Shareholders</a:t>
                      </a:r>
                      <a:r>
                        <a:rPr lang="en-US" baseline="0" dirty="0" smtClean="0"/>
                        <a:t> can share in the profits for many years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Improves the credit</a:t>
                      </a:r>
                      <a:r>
                        <a:rPr lang="en-US" baseline="0" dirty="0" smtClean="0"/>
                        <a:t> rating. </a:t>
                      </a:r>
                      <a:endParaRPr lang="ar-SA" dirty="0"/>
                    </a:p>
                  </a:txBody>
                  <a:tcPr/>
                </a:tc>
              </a:tr>
              <a:tr h="977113"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Attractive to some investors .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 descr="thCA14U2F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14800" y="4572000"/>
            <a:ext cx="3048000" cy="2286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hCAB1UHU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0" y="2743200"/>
            <a:ext cx="2324100" cy="18383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20040"/>
            <a:ext cx="5943600" cy="1143000"/>
          </a:xfrm>
        </p:spPr>
        <p:txBody>
          <a:bodyPr/>
          <a:lstStyle/>
          <a:p>
            <a:r>
              <a:rPr lang="en-US" dirty="0" smtClean="0"/>
              <a:t>Selling shares </a:t>
            </a:r>
            <a:endParaRPr lang="ar-SA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457200" y="1981200"/>
          <a:ext cx="5105400" cy="4114800"/>
        </p:xfrm>
        <a:graphic>
          <a:graphicData uri="http://schemas.openxmlformats.org/drawingml/2006/table">
            <a:tbl>
              <a:tblPr rtl="1" firstRow="1" bandRow="1">
                <a:tableStyleId>{7DF18680-E054-41AD-8BC1-D1AEF772440D}</a:tableStyleId>
              </a:tblPr>
              <a:tblGrid>
                <a:gridCol w="2552700"/>
                <a:gridCol w="2552700"/>
              </a:tblGrid>
              <a:tr h="974558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Disadvantages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Advantages </a:t>
                      </a:r>
                      <a:endParaRPr lang="ar-SA" dirty="0"/>
                    </a:p>
                  </a:txBody>
                  <a:tcPr/>
                </a:tc>
              </a:tr>
              <a:tr h="1515979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Its</a:t>
                      </a:r>
                      <a:r>
                        <a:rPr lang="en-US" baseline="0" dirty="0" smtClean="0"/>
                        <a:t> like cutting down a </a:t>
                      </a:r>
                      <a:r>
                        <a:rPr lang="ar-SA" baseline="0" dirty="0" smtClean="0"/>
                        <a:t> </a:t>
                      </a:r>
                      <a:r>
                        <a:rPr lang="en-US" baseline="0" dirty="0" smtClean="0"/>
                        <a:t>newly plan tree.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baseline="0" dirty="0" smtClean="0"/>
                        <a:t>Raise long-term money. </a:t>
                      </a:r>
                      <a:endParaRPr lang="ar-SA" dirty="0"/>
                    </a:p>
                  </a:txBody>
                  <a:tcPr/>
                </a:tc>
              </a:tr>
              <a:tr h="1624263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Facing bad investors in directing once your</a:t>
                      </a:r>
                      <a:r>
                        <a:rPr lang="en-US" baseline="0" dirty="0" smtClean="0"/>
                        <a:t> company gets started 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You don’t have to pay cash dividends every year.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 descr="thCAVUB6C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7400" y="533400"/>
            <a:ext cx="1676400" cy="1447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19800" y="6211669"/>
            <a:ext cx="1995097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TA: </a:t>
            </a:r>
            <a:r>
              <a:rPr lang="en-US" dirty="0" err="1" smtClean="0"/>
              <a:t>Maha</a:t>
            </a:r>
            <a:r>
              <a:rPr lang="en-US" dirty="0" smtClean="0"/>
              <a:t> </a:t>
            </a:r>
            <a:r>
              <a:rPr lang="en-US" dirty="0" err="1" smtClean="0"/>
              <a:t>Alzailai</a:t>
            </a:r>
            <a:endParaRPr lang="en-US" dirty="0" smtClean="0"/>
          </a:p>
          <a:p>
            <a:r>
              <a:rPr lang="en-US" dirty="0" smtClean="0"/>
              <a:t>MGT Department </a:t>
            </a:r>
            <a:endParaRPr lang="ar-SA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5801" y="1295400"/>
            <a:ext cx="6324600" cy="41549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Tx/>
              <a:buChar char="-"/>
            </a:pPr>
            <a:endParaRPr lang="en-US" sz="2400" dirty="0" smtClean="0"/>
          </a:p>
          <a:p>
            <a:r>
              <a:rPr lang="en-US" sz="2400" dirty="0" smtClean="0"/>
              <a:t>-why angle investors  invest in unknown start-up companies </a:t>
            </a:r>
          </a:p>
          <a:p>
            <a:endParaRPr lang="en-US" sz="2400" dirty="0" smtClean="0"/>
          </a:p>
          <a:p>
            <a:r>
              <a:rPr lang="en-US" sz="2400" dirty="0" smtClean="0"/>
              <a:t>-why privet equity investors invest in small companies 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The types of debt financing ; secured and unsecured loans .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The pros and cons of stock financing .</a:t>
            </a:r>
            <a:endParaRPr lang="ar-SA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sz="4000" dirty="0" smtClean="0"/>
              <a:t/>
            </a:r>
            <a:br>
              <a:rPr lang="ar-SA" sz="4000" dirty="0" smtClean="0"/>
            </a:br>
            <a:r>
              <a:rPr lang="ar-SA" sz="4000" dirty="0" smtClean="0"/>
              <a:t/>
            </a:r>
            <a:br>
              <a:rPr lang="ar-SA" sz="4000" dirty="0" smtClean="0"/>
            </a:br>
            <a:r>
              <a:rPr lang="ar-SA" sz="4000" dirty="0" smtClean="0"/>
              <a:t/>
            </a:r>
            <a:br>
              <a:rPr lang="ar-SA" sz="4000" dirty="0" smtClean="0"/>
            </a:br>
            <a:r>
              <a:rPr lang="ar-SA" sz="4000" dirty="0" smtClean="0"/>
              <a:t/>
            </a:r>
            <a:br>
              <a:rPr lang="ar-SA" sz="4000" dirty="0" smtClean="0"/>
            </a:br>
            <a:r>
              <a:rPr lang="ar-SA" sz="4000" dirty="0" smtClean="0"/>
              <a:t/>
            </a:r>
            <a:br>
              <a:rPr lang="ar-SA" sz="4000" dirty="0" smtClean="0"/>
            </a:br>
            <a:r>
              <a:rPr lang="en-US" sz="4000" dirty="0" smtClean="0"/>
              <a:t>Unit 1</a:t>
            </a:r>
            <a:br>
              <a:rPr lang="en-US" sz="4000" dirty="0" smtClean="0"/>
            </a:br>
            <a:r>
              <a:rPr lang="en-US" sz="4000" dirty="0" smtClean="0"/>
              <a:t>how to access funding </a:t>
            </a:r>
            <a:endParaRPr lang="ar-SA" sz="4000" dirty="0"/>
          </a:p>
        </p:txBody>
      </p:sp>
      <p:pic>
        <p:nvPicPr>
          <p:cNvPr id="4" name="Picture 3" descr="accas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0" y="1905000"/>
            <a:ext cx="2324100" cy="2209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14400" y="2514600"/>
            <a:ext cx="3897221" cy="369331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**Easy to access (sources of fund):</a:t>
            </a:r>
          </a:p>
          <a:p>
            <a:pPr>
              <a:buFontTx/>
              <a:buChar char="-"/>
            </a:pPr>
            <a:r>
              <a:rPr lang="en-US" dirty="0" smtClean="0"/>
              <a:t>Your Personal saving .</a:t>
            </a:r>
          </a:p>
          <a:p>
            <a:pPr>
              <a:buFontTx/>
              <a:buChar char="-"/>
            </a:pPr>
            <a:r>
              <a:rPr lang="en-US" dirty="0" smtClean="0"/>
              <a:t>Your Personal loan .</a:t>
            </a:r>
          </a:p>
          <a:p>
            <a:pPr>
              <a:buFontTx/>
              <a:buChar char="-"/>
            </a:pPr>
            <a:r>
              <a:rPr lang="en-US" dirty="0"/>
              <a:t>Your Personal </a:t>
            </a:r>
            <a:r>
              <a:rPr lang="en-US" dirty="0" smtClean="0"/>
              <a:t>productive assets.</a:t>
            </a:r>
          </a:p>
          <a:p>
            <a:pPr>
              <a:buFontTx/>
              <a:buChar char="-"/>
            </a:pPr>
            <a:r>
              <a:rPr lang="en-US" dirty="0" smtClean="0"/>
              <a:t>Money from Relative .</a:t>
            </a:r>
          </a:p>
          <a:p>
            <a:pPr>
              <a:buFontTx/>
              <a:buChar char="-"/>
            </a:pPr>
            <a:r>
              <a:rPr lang="en-US" dirty="0" smtClean="0"/>
              <a:t>Money from friends.</a:t>
            </a:r>
          </a:p>
          <a:p>
            <a:pPr>
              <a:buFontTx/>
              <a:buChar char="-"/>
            </a:pPr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**Difficult to access:</a:t>
            </a:r>
          </a:p>
          <a:p>
            <a:pPr>
              <a:buFontTx/>
              <a:buChar char="-"/>
            </a:pPr>
            <a:r>
              <a:rPr lang="en-US" dirty="0" smtClean="0"/>
              <a:t>Venture Capital firms .</a:t>
            </a:r>
          </a:p>
          <a:p>
            <a:pPr>
              <a:buFontTx/>
              <a:buChar char="-"/>
            </a:pPr>
            <a:r>
              <a:rPr lang="en-US" dirty="0" smtClean="0"/>
              <a:t>Venture Capital funds .</a:t>
            </a:r>
          </a:p>
          <a:p>
            <a:pPr>
              <a:buFontTx/>
              <a:buChar char="-"/>
            </a:pPr>
            <a:r>
              <a:rPr lang="en-US" dirty="0" smtClean="0"/>
              <a:t>Private equity firms.</a:t>
            </a:r>
          </a:p>
          <a:p>
            <a:pPr>
              <a:buFontTx/>
              <a:buChar char="-"/>
            </a:pPr>
            <a:r>
              <a:rPr lang="en-US" dirty="0" smtClean="0"/>
              <a:t>Bank loans.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sz="4000" dirty="0" smtClean="0"/>
              <a:t/>
            </a:r>
            <a:br>
              <a:rPr lang="ar-SA" sz="4000" dirty="0" smtClean="0"/>
            </a:br>
            <a:r>
              <a:rPr lang="ar-SA" sz="4000" dirty="0" smtClean="0"/>
              <a:t/>
            </a:r>
            <a:br>
              <a:rPr lang="ar-SA" sz="4000" dirty="0" smtClean="0"/>
            </a:br>
            <a:r>
              <a:rPr lang="ar-SA" sz="4000" dirty="0" smtClean="0"/>
              <a:t/>
            </a:r>
            <a:br>
              <a:rPr lang="ar-SA" sz="4000" dirty="0" smtClean="0"/>
            </a:br>
            <a:r>
              <a:rPr lang="ar-SA" sz="4000" dirty="0" smtClean="0"/>
              <a:t/>
            </a:r>
            <a:br>
              <a:rPr lang="ar-SA" sz="4000" dirty="0" smtClean="0"/>
            </a:br>
            <a:r>
              <a:rPr lang="ar-SA" sz="4000" dirty="0" smtClean="0"/>
              <a:t/>
            </a:r>
            <a:br>
              <a:rPr lang="ar-SA" sz="4000" dirty="0" smtClean="0"/>
            </a:br>
            <a:r>
              <a:rPr lang="en-US" sz="4000" dirty="0" smtClean="0"/>
              <a:t>Unit 1</a:t>
            </a:r>
            <a:br>
              <a:rPr lang="en-US" sz="4000" dirty="0" smtClean="0"/>
            </a:br>
            <a:r>
              <a:rPr lang="en-US" sz="4000" dirty="0" smtClean="0"/>
              <a:t>how to access funding </a:t>
            </a:r>
            <a:endParaRPr lang="ar-SA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2514600"/>
            <a:ext cx="7543800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Conception to newborn  </a:t>
            </a:r>
            <a:r>
              <a:rPr lang="en-US" dirty="0"/>
              <a:t> </a:t>
            </a:r>
            <a:r>
              <a:rPr lang="en-US" dirty="0" smtClean="0"/>
              <a:t>             seed capital</a:t>
            </a:r>
          </a:p>
          <a:p>
            <a:r>
              <a:rPr lang="en-US" dirty="0" smtClean="0"/>
              <a:t>Infancy to childhood                   venture capital</a:t>
            </a:r>
            <a:endParaRPr lang="en-US" dirty="0"/>
          </a:p>
          <a:p>
            <a:r>
              <a:rPr lang="en-US" dirty="0" smtClean="0"/>
              <a:t>Childhood to teenage                 private equity</a:t>
            </a:r>
          </a:p>
          <a:p>
            <a:r>
              <a:rPr lang="en-US" dirty="0" smtClean="0"/>
              <a:t>Teenage to maturity                   short term bank loans, stock financing</a:t>
            </a:r>
          </a:p>
          <a:p>
            <a:r>
              <a:rPr lang="en-US" dirty="0" smtClean="0"/>
              <a:t>Maturity                                     long – term bank loans, bonds        </a:t>
            </a:r>
          </a:p>
          <a:p>
            <a:endParaRPr lang="en-US" dirty="0" smtClean="0"/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2938244" y="2726422"/>
            <a:ext cx="9906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>
            <a:off x="2847713" y="2948730"/>
            <a:ext cx="9906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>
            <a:off x="2847713" y="3275103"/>
            <a:ext cx="9906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>
            <a:off x="2811361" y="3572312"/>
            <a:ext cx="9906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>
            <a:off x="2811361" y="3886200"/>
            <a:ext cx="9906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708049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Size of the initial financing</a:t>
            </a:r>
            <a:endParaRPr lang="ar-SA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2286000"/>
            <a:ext cx="6392776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u="sng" dirty="0" smtClean="0"/>
              <a:t>First :</a:t>
            </a:r>
          </a:p>
          <a:p>
            <a:r>
              <a:rPr lang="en-US" dirty="0" smtClean="0"/>
              <a:t>The more money you can raise at the beginning ,the better.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b="1" u="sng" dirty="0" smtClean="0"/>
              <a:t>Second :</a:t>
            </a:r>
          </a:p>
          <a:p>
            <a:r>
              <a:rPr lang="en-US" dirty="0" smtClean="0"/>
              <a:t>The case of early financing ,less is better 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7242048" cy="685800"/>
          </a:xfrm>
        </p:spPr>
        <p:txBody>
          <a:bodyPr/>
          <a:lstStyle/>
          <a:p>
            <a:pPr algn="ctr"/>
            <a:r>
              <a:rPr lang="en-US" b="0" dirty="0" smtClean="0"/>
              <a:t>High / low financing </a:t>
            </a:r>
            <a:endParaRPr lang="ar-SA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2514600"/>
            <a:ext cx="4343400" cy="31393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dirty="0" smtClean="0"/>
              <a:t>*Advantages </a:t>
            </a:r>
          </a:p>
          <a:p>
            <a:endParaRPr lang="en-US" sz="4800" dirty="0" smtClean="0"/>
          </a:p>
          <a:p>
            <a:r>
              <a:rPr lang="en-US" sz="4800" dirty="0" smtClean="0"/>
              <a:t>*Disadvantages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 </a:t>
            </a: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7242048" cy="685800"/>
          </a:xfrm>
        </p:spPr>
        <p:txBody>
          <a:bodyPr/>
          <a:lstStyle/>
          <a:p>
            <a:pPr algn="ctr"/>
            <a:r>
              <a:rPr lang="en-US" b="0" dirty="0" smtClean="0"/>
              <a:t>High financing </a:t>
            </a:r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86114816"/>
              </p:ext>
            </p:extLst>
          </p:nvPr>
        </p:nvGraphicFramePr>
        <p:xfrm>
          <a:off x="1036320" y="2209800"/>
          <a:ext cx="6080760" cy="24959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040380"/>
                <a:gridCol w="3040380"/>
              </a:tblGrid>
              <a:tr h="45926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Advantages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Disadvantages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0181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Permits to survive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Much money/ may spend it unwisely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181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Flexibility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3118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Avoid borrowing from suppliers and banks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181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Security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199390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7242048" cy="685800"/>
          </a:xfrm>
        </p:spPr>
        <p:txBody>
          <a:bodyPr/>
          <a:lstStyle/>
          <a:p>
            <a:pPr algn="ctr"/>
            <a:r>
              <a:rPr lang="en-US" b="0" dirty="0" smtClean="0"/>
              <a:t>Low financing </a:t>
            </a:r>
            <a:endParaRPr lang="ar-SA" dirty="0"/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04849968"/>
              </p:ext>
            </p:extLst>
          </p:nvPr>
        </p:nvGraphicFramePr>
        <p:xfrm>
          <a:off x="1036320" y="2133600"/>
          <a:ext cx="6080760" cy="274126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040380"/>
                <a:gridCol w="3040380"/>
              </a:tblGrid>
              <a:tr h="43037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Advantages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Disadvantages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77890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Limited capitalization prevents losses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You may give up control/or a piece of the business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7890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Keep attentions on principal objectives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65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Keep the value of  your business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65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975524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599</TotalTime>
  <Words>768</Words>
  <Application>Microsoft Office PowerPoint</Application>
  <PresentationFormat>عرض على الشاشة (3:4)‏</PresentationFormat>
  <Paragraphs>245</Paragraphs>
  <Slides>25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25</vt:i4>
      </vt:variant>
    </vt:vector>
  </HeadingPairs>
  <TitlesOfParts>
    <vt:vector size="26" baseType="lpstr">
      <vt:lpstr>Opulent</vt:lpstr>
      <vt:lpstr>Chapter 9</vt:lpstr>
      <vt:lpstr>You should know :</vt:lpstr>
      <vt:lpstr>الشريحة 3</vt:lpstr>
      <vt:lpstr>     Unit 1 how to access funding </vt:lpstr>
      <vt:lpstr>     Unit 1 how to access funding </vt:lpstr>
      <vt:lpstr>Size of the initial financing</vt:lpstr>
      <vt:lpstr>High / low financing </vt:lpstr>
      <vt:lpstr>High financing </vt:lpstr>
      <vt:lpstr>Low financing </vt:lpstr>
      <vt:lpstr>Definitions</vt:lpstr>
      <vt:lpstr>Steps from start to finish </vt:lpstr>
      <vt:lpstr>الشريحة 12</vt:lpstr>
      <vt:lpstr>الشريحة 13</vt:lpstr>
      <vt:lpstr>Unit 2 where to access funding  </vt:lpstr>
      <vt:lpstr>Definitions</vt:lpstr>
      <vt:lpstr>Personal Finance</vt:lpstr>
      <vt:lpstr>Definitions</vt:lpstr>
      <vt:lpstr>الشريحة 18</vt:lpstr>
      <vt:lpstr>الشريحة 19</vt:lpstr>
      <vt:lpstr>الشريحة 20</vt:lpstr>
      <vt:lpstr>Unit 3 types of capital </vt:lpstr>
      <vt:lpstr>الشريحة 22</vt:lpstr>
      <vt:lpstr>Banking and lending institution </vt:lpstr>
      <vt:lpstr>Stock financing </vt:lpstr>
      <vt:lpstr>Selling shares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9</dc:title>
  <dc:creator>maha</dc:creator>
  <cp:lastModifiedBy>User</cp:lastModifiedBy>
  <cp:revision>139</cp:revision>
  <dcterms:created xsi:type="dcterms:W3CDTF">2006-08-16T00:00:00Z</dcterms:created>
  <dcterms:modified xsi:type="dcterms:W3CDTF">2012-12-02T06:06:50Z</dcterms:modified>
</cp:coreProperties>
</file>