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8" r:id="rId14"/>
    <p:sldId id="265" r:id="rId15"/>
    <p:sldId id="266" r:id="rId16"/>
    <p:sldId id="267" r:id="rId17"/>
    <p:sldId id="269" r:id="rId18"/>
    <p:sldId id="270" r:id="rId19"/>
    <p:sldId id="271" r:id="rId20"/>
    <p:sldId id="272" r:id="rId21"/>
    <p:sldId id="278" r:id="rId22"/>
    <p:sldId id="279" r:id="rId23"/>
    <p:sldId id="280" r:id="rId24"/>
    <p:sldId id="281" r:id="rId25"/>
    <p:sldId id="273" r:id="rId26"/>
    <p:sldId id="274" r:id="rId27"/>
    <p:sldId id="275" r:id="rId28"/>
    <p:sldId id="276" r:id="rId29"/>
    <p:sldId id="277" r:id="rId30"/>
    <p:sldId id="282" r:id="rId31"/>
    <p:sldId id="283" r:id="rId32"/>
    <p:sldId id="284" r:id="rId33"/>
    <p:sldId id="285" r:id="rId34"/>
    <p:sldId id="286" r:id="rId35"/>
    <p:sldId id="287" r:id="rId36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x-none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47520CE-BF73-4FBB-9B2B-C125188214FC}" type="datetimeFigureOut">
              <a:rPr lang="x-none" smtClean="0"/>
              <a:pPr/>
              <a:t>25/04/15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x-non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0A54DE-74BC-4B12-A348-C788D8798BD1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971800"/>
            <a:ext cx="8001000" cy="23622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1"/>
              </a:solidFill>
              <a:latin typeface="Batang" pitchFamily="18" charset="-127"/>
            </a:endParaRPr>
          </a:p>
          <a:p>
            <a:r>
              <a:rPr lang="en-US" sz="4000" dirty="0" smtClean="0">
                <a:solidFill>
                  <a:schemeClr val="accent1"/>
                </a:solidFill>
                <a:latin typeface="Batang" pitchFamily="18" charset="-127"/>
                <a:ea typeface="+mj-ea"/>
                <a:cs typeface="+mj-cs"/>
              </a:rPr>
              <a:t>Net Present Value and Other Investment Criteria</a:t>
            </a:r>
            <a:endParaRPr lang="x-none" sz="4000" dirty="0" smtClean="0">
              <a:solidFill>
                <a:schemeClr val="accent1"/>
              </a:solidFill>
              <a:latin typeface="Batang" pitchFamily="18" charset="-127"/>
              <a:ea typeface="+mj-ea"/>
              <a:cs typeface="+mj-cs"/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2" tIns="45711" rIns="91422" bIns="45711">
            <a:norm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en-US" sz="2400" b="1" cap="all" spc="25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CHAPTER 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x-non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3" y="1527175"/>
          <a:ext cx="8504240" cy="2595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00848"/>
                <a:gridCol w="1700848"/>
                <a:gridCol w="1700848"/>
                <a:gridCol w="1700848"/>
                <a:gridCol w="1700848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Accumulated cash flow</a:t>
                      </a:r>
                      <a:endParaRPr lang="x-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x-non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Cash flow</a:t>
                      </a:r>
                      <a:endParaRPr lang="x-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discounted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undiscounted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discounted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undiscounted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89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89$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168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79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238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bg2"/>
                          </a:solidFill>
                        </a:rPr>
                        <a:t>300</a:t>
                      </a:r>
                      <a:endParaRPr lang="x-non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>
                          <a:solidFill>
                            <a:schemeClr val="bg2"/>
                          </a:solidFill>
                        </a:rPr>
                        <a:t>300</a:t>
                      </a:r>
                      <a:endParaRPr lang="x-non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400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62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355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500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55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Decision Criteria Test – Discounted Payback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Does the discounted payback rule account for the time value of money?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Does the discounted payback rule account for the risk of the cash flows?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Does the discounted payback rule provide an indication about the increase in value?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Should we consider the discounted payback rule for our primary decision rule?</a:t>
            </a:r>
          </a:p>
          <a:p>
            <a:pPr algn="l" rtl="0">
              <a:lnSpc>
                <a:spcPct val="150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/>
              <a:t>Advantages and Disadvantages of Discounted Payback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Advantages</a:t>
            </a:r>
          </a:p>
          <a:p>
            <a:pPr lvl="1" algn="l" rtl="0"/>
            <a:r>
              <a:rPr lang="en-US" dirty="0"/>
              <a:t>Includes time value of money</a:t>
            </a:r>
          </a:p>
          <a:p>
            <a:pPr lvl="1" algn="l" rtl="0"/>
            <a:r>
              <a:rPr lang="en-US" dirty="0"/>
              <a:t>Easy to understand</a:t>
            </a:r>
          </a:p>
          <a:p>
            <a:pPr lvl="1" algn="l" rtl="0"/>
            <a:r>
              <a:rPr lang="en-US" dirty="0"/>
              <a:t>Does not accept </a:t>
            </a:r>
            <a:r>
              <a:rPr lang="en-US" dirty="0" smtClean="0"/>
              <a:t>negative</a:t>
            </a:r>
          </a:p>
          <a:p>
            <a:pPr lvl="1" algn="l" rtl="0">
              <a:buNone/>
            </a:pPr>
            <a:r>
              <a:rPr lang="en-US" dirty="0" smtClean="0"/>
              <a:t> </a:t>
            </a:r>
            <a:r>
              <a:rPr lang="en-US" dirty="0"/>
              <a:t>estimated NPV </a:t>
            </a:r>
            <a:r>
              <a:rPr lang="en-US" dirty="0" smtClean="0"/>
              <a:t>investments</a:t>
            </a:r>
          </a:p>
          <a:p>
            <a:pPr lvl="1" algn="l" rtl="0">
              <a:buNone/>
            </a:pPr>
            <a:r>
              <a:rPr lang="en-US" dirty="0" smtClean="0"/>
              <a:t> </a:t>
            </a:r>
            <a:r>
              <a:rPr lang="en-US" dirty="0"/>
              <a:t>when all future cash flows are positive</a:t>
            </a:r>
          </a:p>
          <a:p>
            <a:pPr lvl="1" algn="l" rtl="0"/>
            <a:r>
              <a:rPr lang="en-US" dirty="0"/>
              <a:t>Biased towards liquidity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5257800" y="1600200"/>
            <a:ext cx="3568700" cy="4524375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Disadvantages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 reject positive NPV investments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Requires an arbitrary cutoff point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Ignores cash flows beyond the cutoff point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Biased against long-term projects, such as R&amp;D and new products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8 Page 293</a:t>
            </a:r>
            <a:endParaRPr lang="x-non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44639215"/>
              </p:ext>
            </p:extLst>
          </p:nvPr>
        </p:nvGraphicFramePr>
        <p:xfrm>
          <a:off x="2514600" y="1371600"/>
          <a:ext cx="4419602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961015"/>
                <a:gridCol w="145858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Cash flow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-34,000$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16,000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3</a:t>
                      </a:r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3886200"/>
            <a:ext cx="8305800" cy="16877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the firm uses the NPV decision rule. At a required return of 11 percent, should the firm accept the project? What of the required return was 30 percent?</a:t>
            </a:r>
            <a:endParaRPr lang="x-none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11 Page 294</a:t>
            </a:r>
            <a:endParaRPr lang="x-non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667000" y="1600200"/>
          <a:ext cx="42672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918274"/>
                <a:gridCol w="134892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Cash flow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-19,500$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9,800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10,300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8,600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3</a:t>
                      </a:r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3962400"/>
            <a:ext cx="7239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What is the NPV at a discount rate of zero percent?</a:t>
            </a:r>
            <a:endParaRPr lang="x-none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1 Page 292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What is the payback period for the following set of cash flows?</a:t>
            </a:r>
          </a:p>
          <a:p>
            <a:pPr algn="l" rtl="0">
              <a:lnSpc>
                <a:spcPct val="150000"/>
              </a:lnSpc>
              <a:buNone/>
            </a:pPr>
            <a:endParaRPr lang="x-none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0" y="2743200"/>
          <a:ext cx="4572000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911929"/>
                <a:gridCol w="1660071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Cash flow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-6,400$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1,600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1,900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2,300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1,400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2 Page 293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An investment project provides cash inflows of 765$ per year for eight years. What is the project payback period if the initial cost is 2,400$?</a:t>
            </a:r>
            <a:endParaRPr lang="x-none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4 Page 293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An investment project has annual cash inflows of 4,200$ , 5,300$ , 6,100$ and 7,400$, and a discount rate of 14 percent. What is the discounted payback period for these cash flows if the initial cost is 13,000?</a:t>
            </a:r>
            <a:endParaRPr lang="x-none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An investment’s average net income divided by its average book value</a:t>
            </a:r>
          </a:p>
          <a:p>
            <a:pPr algn="l" rtl="0">
              <a:lnSpc>
                <a:spcPct val="150000"/>
              </a:lnSpc>
            </a:pPr>
            <a:r>
              <a:rPr lang="en-US" sz="2400" b="1" i="1" dirty="0" smtClean="0"/>
              <a:t>A project is acceptable if its average accounting return exceeds a target average accounting return</a:t>
            </a:r>
            <a:endParaRPr lang="x-none" sz="2400" b="1" i="1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Accounting Return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we are deciding whether to open a store in anew shopping mall. The required investment in improvements is 500,000$. The store would have a five-year life. The required investment would be 100 percent depreciated. The tax rate is 25 percent. Net income for the five years as follow:</a:t>
            </a:r>
            <a:endParaRPr lang="x-none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71800" y="4343400"/>
          <a:ext cx="3200400" cy="22199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00200"/>
                <a:gridCol w="1600200"/>
              </a:tblGrid>
              <a:tr h="1422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NI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150,000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50,000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-50,000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03920" cy="5026152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The difference between the market value of a project and its cost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 smtClean="0"/>
              <a:t>Estimating NPV: (DCF)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The first step is to estimate the expected future cash flows.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The second step is to estimate the required return for projects of this risk level.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The third step is to find the present value of the cash flows and subtract the initial investment.</a:t>
            </a:r>
          </a:p>
          <a:p>
            <a:pPr algn="l" rtl="0">
              <a:lnSpc>
                <a:spcPct val="150000"/>
              </a:lnSpc>
            </a:pPr>
            <a:endParaRPr lang="en-US" sz="2400" b="1" u="sng" dirty="0" smtClean="0"/>
          </a:p>
          <a:p>
            <a:pPr algn="l" rtl="0">
              <a:lnSpc>
                <a:spcPct val="150000"/>
              </a:lnSpc>
            </a:pPr>
            <a:endParaRPr lang="x-none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Present Value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Criteria Test - AAR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Does the AAR rule account for the time value of money?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Does the AAR rule account for the risk of the cash flows?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Does the AAR rule provide an indication about the increase in value?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Should we consider the AAR rule for our primary decision rule?</a:t>
            </a:r>
          </a:p>
          <a:p>
            <a:pPr algn="l" rtl="0">
              <a:lnSpc>
                <a:spcPct val="150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and Disadvantages of AAR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Advantages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Easy to calculate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Needed </a:t>
            </a:r>
            <a:r>
              <a:rPr lang="en-US" dirty="0" smtClean="0"/>
              <a:t>information</a:t>
            </a:r>
          </a:p>
          <a:p>
            <a:pPr lvl="1" algn="l" rtl="0">
              <a:lnSpc>
                <a:spcPct val="150000"/>
              </a:lnSpc>
              <a:buNone/>
            </a:pPr>
            <a:r>
              <a:rPr lang="en-US" dirty="0" smtClean="0"/>
              <a:t> </a:t>
            </a:r>
            <a:r>
              <a:rPr lang="en-US" dirty="0"/>
              <a:t>will usually be available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118100" y="1447800"/>
            <a:ext cx="3568700" cy="48768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Disadvantages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 a true rate of return; time value of money is ignored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 accounting net income and book values, not cash flows and market values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The discounted rate that makes the NPV of an investment zero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This is the most important alternative to NPV</a:t>
            </a:r>
          </a:p>
          <a:p>
            <a:pPr algn="l" rtl="0">
              <a:lnSpc>
                <a:spcPct val="150000"/>
              </a:lnSpc>
            </a:pPr>
            <a:r>
              <a:rPr lang="en-US" sz="2400" b="1" i="1" dirty="0" smtClean="0"/>
              <a:t>An investment is acceptable if the IRR exceeds the required return</a:t>
            </a:r>
            <a:endParaRPr lang="x-none" sz="2400" b="1" i="1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16050" y="274638"/>
            <a:ext cx="7256463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Internal Rate of Return</a:t>
            </a:r>
            <a:endParaRPr lang="x-non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Does the IRR rule account for the time value of money?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Does the IRR rule account for the risk of the cash flows?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Does the IRR rule provide an indication about the increase in value?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Should we consider the IRR rule for our primary decision criteria?</a:t>
            </a:r>
          </a:p>
          <a:p>
            <a:pPr algn="l" rtl="0">
              <a:lnSpc>
                <a:spcPct val="150000"/>
              </a:lnSpc>
            </a:pPr>
            <a:endParaRPr lang="en-US" sz="2400" dirty="0" smtClean="0"/>
          </a:p>
          <a:p>
            <a:pPr algn="l" rtl="0">
              <a:lnSpc>
                <a:spcPct val="150000"/>
              </a:lnSpc>
            </a:pPr>
            <a:endParaRPr lang="en-US" sz="2400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16050" y="274638"/>
            <a:ext cx="7256463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Decision Criteria Test - IRR</a:t>
            </a:r>
            <a:endParaRPr lang="x-non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Advantageous</a:t>
            </a:r>
          </a:p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200" dirty="0" smtClean="0">
                <a:solidFill>
                  <a:schemeClr val="tx2"/>
                </a:solidFill>
              </a:rPr>
              <a:t>Closely related to NPV leading to identical decisions</a:t>
            </a:r>
          </a:p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200" dirty="0" smtClean="0">
                <a:solidFill>
                  <a:schemeClr val="tx2"/>
                </a:solidFill>
              </a:rPr>
              <a:t>Easy to understand and communicate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endParaRPr lang="x-none" sz="24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/>
              <a:t>Advantages and Disadvantages of </a:t>
            </a:r>
            <a:r>
              <a:rPr lang="en-US" sz="2700" dirty="0" smtClean="0"/>
              <a:t>IRR</a:t>
            </a:r>
            <a:endParaRPr lang="en-US" sz="27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NPV directly measures the increase in value to the firm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Whenever there is a conflict between NPV and another decision rule, you should </a:t>
            </a:r>
            <a:r>
              <a:rPr lang="en-US" sz="2400" b="1" i="1" dirty="0" smtClean="0"/>
              <a:t>always</a:t>
            </a:r>
            <a:r>
              <a:rPr lang="en-US" sz="2400" dirty="0" smtClean="0"/>
              <a:t> use NPV</a:t>
            </a:r>
          </a:p>
          <a:p>
            <a:pPr algn="l" rtl="0">
              <a:lnSpc>
                <a:spcPct val="150000"/>
              </a:lnSpc>
            </a:pPr>
            <a:endParaRPr lang="x-none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Conflicts Between NPV and IRR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A firm evaluates all of its projects by applying the  IRR. If the required return is 16 percent, should the firm accept the following project?</a:t>
            </a:r>
          </a:p>
          <a:p>
            <a:pPr algn="l" rtl="0">
              <a:lnSpc>
                <a:spcPct val="150000"/>
              </a:lnSpc>
            </a:pPr>
            <a:endParaRPr lang="x-none" sz="24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152400"/>
            <a:ext cx="8534400" cy="758952"/>
          </a:xfrm>
        </p:spPr>
        <p:txBody>
          <a:bodyPr/>
          <a:lstStyle/>
          <a:p>
            <a:r>
              <a:rPr lang="en-US" dirty="0" smtClean="0"/>
              <a:t>Ex 7 Page 293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90800" y="3429000"/>
          <a:ext cx="3657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CF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$-34,000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16,000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3</a:t>
                      </a:r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9 Page 293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A project that provides annual cash flows of 28,500$ for nine years costs 138,000$ today. Is this a good project if the required rate of return is 20 percent? At what discount rate would you be indifferent between accepting the project and rejecting it?</a:t>
            </a:r>
            <a:endParaRPr lang="x-none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The present value of an investment’s future value cash flows divided by its initial cost.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This measure can be very useful in situations in which we have limited capital</a:t>
            </a:r>
          </a:p>
          <a:p>
            <a:pPr algn="l" rtl="0">
              <a:lnSpc>
                <a:spcPct val="150000"/>
              </a:lnSpc>
            </a:pPr>
            <a:endParaRPr lang="x-none" sz="24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Profitability Index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Advantages </a:t>
            </a:r>
            <a:r>
              <a:rPr lang="en-US" sz="2800" dirty="0" smtClean="0"/>
              <a:t>of </a:t>
            </a:r>
            <a:r>
              <a:rPr lang="en-US" sz="2800" dirty="0"/>
              <a:t>Profitability Index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Advantages</a:t>
            </a:r>
          </a:p>
          <a:p>
            <a:pPr lvl="1" algn="l" rtl="0"/>
            <a:r>
              <a:rPr lang="en-US" dirty="0"/>
              <a:t>Closely related to NPV, </a:t>
            </a:r>
            <a:r>
              <a:rPr lang="en-US" dirty="0" smtClean="0"/>
              <a:t>generally leading </a:t>
            </a:r>
            <a:r>
              <a:rPr lang="en-US" dirty="0"/>
              <a:t>to identical decisions</a:t>
            </a:r>
          </a:p>
          <a:p>
            <a:pPr lvl="1" algn="l" rtl="0"/>
            <a:r>
              <a:rPr lang="en-US" dirty="0"/>
              <a:t>Easy to </a:t>
            </a:r>
            <a:r>
              <a:rPr lang="en-US" dirty="0" smtClean="0"/>
              <a:t>understand </a:t>
            </a:r>
            <a:r>
              <a:rPr lang="en-US" dirty="0"/>
              <a:t>and communicate</a:t>
            </a:r>
          </a:p>
          <a:p>
            <a:pPr lvl="1" algn="l" rtl="0"/>
            <a:r>
              <a:rPr lang="en-US" dirty="0"/>
              <a:t>May be useful when </a:t>
            </a:r>
            <a:r>
              <a:rPr lang="en-US" dirty="0" smtClean="0"/>
              <a:t>available </a:t>
            </a:r>
            <a:r>
              <a:rPr lang="en-US" dirty="0"/>
              <a:t>investment funds are limited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b="1" i="1" dirty="0" smtClean="0"/>
              <a:t>If the NPV is positive, accept the project</a:t>
            </a:r>
            <a:endParaRPr lang="en-US" sz="2400" dirty="0" smtClean="0"/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A positive NPV means that the project is expected to add value to the firm and will therefore increase the wealth of the owners.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Since our goal is to increase owner wealth, NPV is a direct measure of how well this project will meet our goal.</a:t>
            </a:r>
            <a:endParaRPr lang="en-US" sz="2400" b="1" i="1" dirty="0" smtClean="0"/>
          </a:p>
          <a:p>
            <a:pPr algn="l" rtl="0">
              <a:lnSpc>
                <a:spcPct val="150000"/>
              </a:lnSpc>
            </a:pPr>
            <a:endParaRPr lang="x-none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43000" y="304800"/>
            <a:ext cx="7256463" cy="80803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NPV – Decision Rule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15 Page 294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What is the profitability index for the following set of cash flows if the relevant discount rate is 22 percent?</a:t>
            </a:r>
          </a:p>
          <a:p>
            <a:pPr algn="l" rtl="0">
              <a:lnSpc>
                <a:spcPct val="150000"/>
              </a:lnSpc>
            </a:pPr>
            <a:endParaRPr lang="x-none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90800" y="2895600"/>
          <a:ext cx="4038600" cy="193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919159"/>
                <a:gridCol w="1119441"/>
              </a:tblGrid>
              <a:tr h="4470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CF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-14,000$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7,300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6,900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5,700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Capital Budgeting In Practice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16050" y="274638"/>
            <a:ext cx="7256463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We should consider several investment criteria when making decisions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NPV and IRR are the most commonly used primary investment criteria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Payback is a commonly used secondary investment criteria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An investment project has the following cash flows: CF0 = -1,000,000; C01 – C08 = 200,000 each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If the required rate of return is 12%, what decision should be made using NPV?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How would the IRR decision rule be used for this project, and what decision would be reached?</a:t>
            </a:r>
          </a:p>
          <a:p>
            <a:pPr algn="l" rtl="0">
              <a:lnSpc>
                <a:spcPct val="150000"/>
              </a:lnSpc>
            </a:pPr>
            <a:endParaRPr lang="x-none" sz="28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Comprehensive Problem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The amount of time required for an investment to generate cash flows sufficient to recover its initial cost.</a:t>
            </a:r>
          </a:p>
          <a:p>
            <a:pPr algn="l" rtl="0">
              <a:lnSpc>
                <a:spcPct val="150000"/>
              </a:lnSpc>
            </a:pPr>
            <a:r>
              <a:rPr lang="en-US" sz="2400" b="1" i="1" dirty="0" smtClean="0"/>
              <a:t>An investment is accepted if its calculated period is less than some </a:t>
            </a:r>
            <a:r>
              <a:rPr lang="en-US" sz="2400" b="1" i="1" dirty="0" err="1" smtClean="0"/>
              <a:t>prespecified</a:t>
            </a:r>
            <a:r>
              <a:rPr lang="en-US" sz="2400" b="1" i="1" dirty="0" smtClean="0"/>
              <a:t> number  of years</a:t>
            </a:r>
            <a:endParaRPr lang="x-none" sz="2400" b="1" i="1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Payback Period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x-non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2438400"/>
          <a:ext cx="8504238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17663"/>
                <a:gridCol w="1217083"/>
                <a:gridCol w="1417373"/>
                <a:gridCol w="1417373"/>
                <a:gridCol w="1417373"/>
                <a:gridCol w="1417373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-50$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-200$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-200$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-200$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-100 $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-50,000,000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-200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130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the rule</a:t>
            </a:r>
            <a:endParaRPr lang="x-none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Does the payback rule account for the time value of money?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Does the payback rule account for the risk of the cash flows?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Does the payback rule provide an indication about the increase in value?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Should we consider the payback rule for our primary decision rule?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x-non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34746"/>
                <a:gridCol w="2834746"/>
                <a:gridCol w="283474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short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Long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Year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-250$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-250$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dirty="0" smtClean="0"/>
                        <a:t>4</a:t>
                      </a:r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Advantages and Disadvantages of Payback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Advantages</a:t>
            </a:r>
          </a:p>
          <a:p>
            <a:pPr lvl="1" algn="l" rtl="0"/>
            <a:r>
              <a:rPr lang="en-US" dirty="0"/>
              <a:t>Easy to understand</a:t>
            </a:r>
          </a:p>
          <a:p>
            <a:pPr lvl="1" algn="l" rtl="0"/>
            <a:r>
              <a:rPr lang="en-US" dirty="0"/>
              <a:t>Adjusts for uncertainty of </a:t>
            </a:r>
            <a:r>
              <a:rPr lang="en-US" dirty="0" smtClean="0"/>
              <a:t>later</a:t>
            </a:r>
          </a:p>
          <a:p>
            <a:pPr lvl="1" algn="l" rtl="0">
              <a:buNone/>
            </a:pPr>
            <a:r>
              <a:rPr lang="en-US" dirty="0" smtClean="0"/>
              <a:t> </a:t>
            </a:r>
            <a:r>
              <a:rPr lang="en-US" dirty="0"/>
              <a:t>cash flows</a:t>
            </a:r>
          </a:p>
          <a:p>
            <a:pPr lvl="1" algn="l" rtl="0"/>
            <a:r>
              <a:rPr lang="en-US" dirty="0"/>
              <a:t>Biased toward liquidity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257800" y="1447800"/>
            <a:ext cx="3568700" cy="47244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Disadvantages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Ignores the time value of money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Requires an arbitrary cutoff point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Ignores cash flows beyond the cutoff date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Biased against long-term projects, such as research and development, and new projects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The length of time required for an investment’s discounted cash flows to equal its initial cost.</a:t>
            </a:r>
          </a:p>
          <a:p>
            <a:pPr algn="l" rtl="0">
              <a:lnSpc>
                <a:spcPct val="150000"/>
              </a:lnSpc>
            </a:pPr>
            <a:r>
              <a:rPr lang="en-US" sz="2400" b="1" i="1" dirty="0" smtClean="0"/>
              <a:t>An investment is acceptable if its discounted payback is less than some </a:t>
            </a:r>
            <a:r>
              <a:rPr lang="en-US" sz="2400" b="1" i="1" dirty="0" err="1" smtClean="0"/>
              <a:t>prespecified</a:t>
            </a:r>
            <a:r>
              <a:rPr lang="en-US" sz="2400" b="1" i="1" dirty="0" smtClean="0"/>
              <a:t> number of years</a:t>
            </a:r>
            <a:endParaRPr lang="x-none" sz="2400" b="1" i="1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Discounted Payback Period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A1821F80DF744B95994238AC574EC9" ma:contentTypeVersion="0" ma:contentTypeDescription="Create a new document." ma:contentTypeScope="" ma:versionID="c38a601e1be461657afb630d9311529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7A93B1-9BD5-4E40-8A67-6EF35053D3DA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D53CB81-26BA-4A6E-8407-E2BFC8EF5F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B00450-24B2-4333-951E-13C2BDCCB1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17319</TotalTime>
  <Words>1361</Words>
  <Application>Microsoft Office PowerPoint</Application>
  <PresentationFormat>On-screen Show (4:3)</PresentationFormat>
  <Paragraphs>269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Civic</vt:lpstr>
      <vt:lpstr>CHAPTER 9</vt:lpstr>
      <vt:lpstr>Net Present Value</vt:lpstr>
      <vt:lpstr>PowerPoint Presentation</vt:lpstr>
      <vt:lpstr>Payback Period</vt:lpstr>
      <vt:lpstr>Example</vt:lpstr>
      <vt:lpstr>Analyzing the rule</vt:lpstr>
      <vt:lpstr>Example</vt:lpstr>
      <vt:lpstr>Advantages and Disadvantages of Payback</vt:lpstr>
      <vt:lpstr>Discounted Payback Period</vt:lpstr>
      <vt:lpstr>Example</vt:lpstr>
      <vt:lpstr>Decision Criteria Test – Discounted Payback</vt:lpstr>
      <vt:lpstr>Advantages and Disadvantages of Discounted Payback</vt:lpstr>
      <vt:lpstr>Ex 8 Page 293</vt:lpstr>
      <vt:lpstr>Ex 11 Page 294</vt:lpstr>
      <vt:lpstr>Ex 1 Page 292</vt:lpstr>
      <vt:lpstr>Ex 2 Page 293</vt:lpstr>
      <vt:lpstr>Ex 4 Page 293</vt:lpstr>
      <vt:lpstr>Average Accounting Return</vt:lpstr>
      <vt:lpstr>Example</vt:lpstr>
      <vt:lpstr>Decision Criteria Test - AAR</vt:lpstr>
      <vt:lpstr>Advantages and Disadvantages of AAR</vt:lpstr>
      <vt:lpstr>Internal Rate of Return</vt:lpstr>
      <vt:lpstr>Decision Criteria Test - IRR</vt:lpstr>
      <vt:lpstr>Advantages and Disadvantages of IRR</vt:lpstr>
      <vt:lpstr>Conflicts Between NPV and IRR</vt:lpstr>
      <vt:lpstr>Ex 7 Page 293</vt:lpstr>
      <vt:lpstr>Ex 9 Page 293</vt:lpstr>
      <vt:lpstr>Profitability Index</vt:lpstr>
      <vt:lpstr>Advantages of Profitability Index</vt:lpstr>
      <vt:lpstr>Ex 15 Page 294</vt:lpstr>
      <vt:lpstr>Capital Budgeting In Practice</vt:lpstr>
      <vt:lpstr>Comprehensive Problem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</dc:title>
  <dc:creator>Ghada</dc:creator>
  <cp:lastModifiedBy>Noha</cp:lastModifiedBy>
  <cp:revision>76</cp:revision>
  <dcterms:created xsi:type="dcterms:W3CDTF">2012-10-25T10:03:56Z</dcterms:created>
  <dcterms:modified xsi:type="dcterms:W3CDTF">2015-04-25T07:38:34Z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0x010100E7A1821F80DF744B95994238AC574EC9</vt:lpwstr>
  </property>
</Properties>
</file>