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4"/>
    <p:sldMasterId id="2147483831" r:id="rId5"/>
  </p:sldMasterIdLst>
  <p:notesMasterIdLst>
    <p:notesMasterId r:id="rId69"/>
  </p:notesMasterIdLst>
  <p:handoutMasterIdLst>
    <p:handoutMasterId r:id="rId70"/>
  </p:handoutMasterIdLst>
  <p:sldIdLst>
    <p:sldId id="257" r:id="rId6"/>
    <p:sldId id="334" r:id="rId7"/>
    <p:sldId id="335" r:id="rId8"/>
    <p:sldId id="336" r:id="rId9"/>
    <p:sldId id="387" r:id="rId10"/>
    <p:sldId id="337" r:id="rId11"/>
    <p:sldId id="388" r:id="rId12"/>
    <p:sldId id="339" r:id="rId13"/>
    <p:sldId id="389" r:id="rId14"/>
    <p:sldId id="340" r:id="rId15"/>
    <p:sldId id="390" r:id="rId16"/>
    <p:sldId id="341" r:id="rId17"/>
    <p:sldId id="342" r:id="rId18"/>
    <p:sldId id="343" r:id="rId19"/>
    <p:sldId id="344" r:id="rId20"/>
    <p:sldId id="345" r:id="rId21"/>
    <p:sldId id="391" r:id="rId22"/>
    <p:sldId id="346" r:id="rId23"/>
    <p:sldId id="347" r:id="rId24"/>
    <p:sldId id="348" r:id="rId25"/>
    <p:sldId id="349" r:id="rId26"/>
    <p:sldId id="350" r:id="rId27"/>
    <p:sldId id="351" r:id="rId28"/>
    <p:sldId id="352" r:id="rId29"/>
    <p:sldId id="353" r:id="rId30"/>
    <p:sldId id="398" r:id="rId31"/>
    <p:sldId id="355" r:id="rId32"/>
    <p:sldId id="356" r:id="rId33"/>
    <p:sldId id="357" r:id="rId34"/>
    <p:sldId id="358" r:id="rId35"/>
    <p:sldId id="359" r:id="rId36"/>
    <p:sldId id="361" r:id="rId37"/>
    <p:sldId id="362" r:id="rId38"/>
    <p:sldId id="394" r:id="rId39"/>
    <p:sldId id="363" r:id="rId40"/>
    <p:sldId id="364" r:id="rId41"/>
    <p:sldId id="392" r:id="rId42"/>
    <p:sldId id="393" r:id="rId43"/>
    <p:sldId id="366" r:id="rId44"/>
    <p:sldId id="367" r:id="rId45"/>
    <p:sldId id="368" r:id="rId46"/>
    <p:sldId id="369" r:id="rId47"/>
    <p:sldId id="370" r:id="rId48"/>
    <p:sldId id="371" r:id="rId49"/>
    <p:sldId id="372" r:id="rId50"/>
    <p:sldId id="373" r:id="rId51"/>
    <p:sldId id="374" r:id="rId52"/>
    <p:sldId id="377" r:id="rId53"/>
    <p:sldId id="378" r:id="rId54"/>
    <p:sldId id="395" r:id="rId55"/>
    <p:sldId id="396" r:id="rId56"/>
    <p:sldId id="379" r:id="rId57"/>
    <p:sldId id="380" r:id="rId58"/>
    <p:sldId id="381" r:id="rId59"/>
    <p:sldId id="400" r:id="rId60"/>
    <p:sldId id="399" r:id="rId61"/>
    <p:sldId id="401" r:id="rId62"/>
    <p:sldId id="397" r:id="rId63"/>
    <p:sldId id="382" r:id="rId64"/>
    <p:sldId id="383" r:id="rId65"/>
    <p:sldId id="384" r:id="rId66"/>
    <p:sldId id="385" r:id="rId67"/>
    <p:sldId id="386" r:id="rId6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chwalbe" initials="k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99"/>
    <a:srgbClr val="5B53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551" autoAdjust="0"/>
  </p:normalViewPr>
  <p:slideViewPr>
    <p:cSldViewPr>
      <p:cViewPr>
        <p:scale>
          <a:sx n="44" d="100"/>
          <a:sy n="44" d="100"/>
        </p:scale>
        <p:origin x="-312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541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slide" Target="slides/slide58.xml"/><Relationship Id="rId68" Type="http://schemas.openxmlformats.org/officeDocument/2006/relationships/slide" Target="slides/slide63.xml"/><Relationship Id="rId7" Type="http://schemas.openxmlformats.org/officeDocument/2006/relationships/slide" Target="slides/slide2.xml"/><Relationship Id="rId71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slide" Target="slides/slide61.xml"/><Relationship Id="rId7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61" Type="http://schemas.openxmlformats.org/officeDocument/2006/relationships/slide" Target="slides/slide56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73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slide" Target="slides/slide59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presProps" Target="pres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slide" Target="slides/slide62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70" Type="http://schemas.openxmlformats.org/officeDocument/2006/relationships/handoutMaster" Target="handoutMasters/handoutMaster1.xml"/><Relationship Id="rId75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DE7A870C-EC54-4148-901E-A516377A0C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5304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06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00C9DF17-3590-4592-BD36-41A8839851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0066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7FC25B-8351-41F2-BCDE-922E655F08A3}" type="slidenum">
              <a:rPr lang="en-US" smtClean="0"/>
              <a:pPr/>
              <a:t>1</a:t>
            </a:fld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Information Technology Project Management, Seventh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D802E-F52E-461F-BFF5-6AE598ABF8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Information Technology Project Management, Seventh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00A86-DA4D-4B0A-B487-55E3CE2ABAC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Information Technology Project Management, Seventh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15A71-C977-48CA-A0E0-4ECEA699ED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 dirty="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Information Technology Project Management, Seventh Edition</a:t>
            </a:r>
            <a:endParaRPr lang="en-US" dirty="0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B9CBC40-343B-4593-A28E-D189663EB65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1"/>
          <p:cNvSpPr txBox="1">
            <a:spLocks/>
          </p:cNvSpPr>
          <p:nvPr/>
        </p:nvSpPr>
        <p:spPr>
          <a:xfrm>
            <a:off x="5486400" y="6492875"/>
            <a:ext cx="1600200" cy="365125"/>
          </a:xfrm>
          <a:prstGeom prst="rect">
            <a:avLst/>
          </a:prstGeom>
        </p:spPr>
        <p:txBody>
          <a:bodyPr anchor="b"/>
          <a:lstStyle>
            <a:lvl1pPr algn="l">
              <a:buFontTx/>
              <a:buNone/>
              <a:defRPr smtClean="0"/>
            </a:lvl1pPr>
          </a:lstStyle>
          <a:p>
            <a:pPr>
              <a:defRPr/>
            </a:pPr>
            <a:r>
              <a:rPr lang="en-US" sz="1200" dirty="0">
                <a:latin typeface="+mn-lt"/>
              </a:rPr>
              <a:t>Copyright </a:t>
            </a:r>
            <a:r>
              <a:rPr lang="en-US" sz="1200" dirty="0" smtClean="0">
                <a:latin typeface="+mn-lt"/>
              </a:rPr>
              <a:t>2014</a:t>
            </a:r>
            <a:endParaRPr lang="en-US" sz="1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0"/>
          </p:nvPr>
        </p:nvSpPr>
        <p:spPr>
          <a:xfrm>
            <a:off x="0" y="6492875"/>
            <a:ext cx="2590800" cy="365125"/>
          </a:xfrm>
        </p:spPr>
        <p:txBody>
          <a:bodyPr/>
          <a:lstStyle>
            <a:lvl1pPr algn="l">
              <a:buFontTx/>
              <a:buNone/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Information Technology Project Management, Seventh Edition</a:t>
            </a: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1"/>
          </p:nvPr>
        </p:nvSpPr>
        <p:spPr>
          <a:xfrm>
            <a:off x="8588375" y="6492875"/>
            <a:ext cx="555625" cy="365125"/>
          </a:xfrm>
        </p:spPr>
        <p:txBody>
          <a:bodyPr/>
          <a:lstStyle>
            <a:lvl1pPr>
              <a:buFontTx/>
              <a:buNone/>
              <a:defRPr sz="1200">
                <a:latin typeface="+mn-lt"/>
              </a:defRPr>
            </a:lvl1pPr>
          </a:lstStyle>
          <a:p>
            <a:pPr>
              <a:defRPr/>
            </a:pPr>
            <a:fld id="{3DF7F6D6-12E9-47E2-83FA-0573725E037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Information Technology Project Management, Seventh Edition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B92D0EA-3F60-41BB-A405-33AD93B7A0F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Information Technology Project Management, Seventh Edition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895E56F-A642-430C-8B4E-604B1153BE2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Information Technology Project Management, Seventh Edition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DD4C274-ECC5-4587-B039-995E9197571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Information Technology Project Management, Seventh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3AD251C-A5FF-4790-8F87-2AC1A4C8DD5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Information Technology Project Management, Seventh Edition</a:t>
            </a:r>
            <a:endParaRPr lang="en-US" dirty="0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544C6-0C87-4E87-B9C7-4DBC5EE35F3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Information Technology Project Management, Seventh Edition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0B16657-024C-459D-BB4E-2F85DCC6454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Information Technology Project Management, Seventh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57F888-E501-48F3-9F3B-E94CAD1CF6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Information Technology Project Management, Seventh Edition</a:t>
            </a:r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8C610D3-5023-4794-8B07-EA09037D64F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Information Technology Project Management, Seventh Edition</a:t>
            </a: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D04E9-CF8F-4ADC-8517-7D8F785A50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Information Technology Project Management, Seventh Edition</a:t>
            </a: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5D508-2AAC-4C9A-B537-CDE351A8C1D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Information Technology Project Management, Seventh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C4DAC-D3A4-423A-93B6-4513E822D5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Information Technology Project Management, Seventh Edition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E031C-0932-42DE-9740-24C917046C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Information Technology Project Management, Seventh Edition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ACE5F-0C5F-4F29-8F8B-F5D8D5BAD6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Information Technology Project Management, Seventh Edition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AB6D4-536C-4F2D-8487-80BC37C22B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Information Technology Project Management, Seventh Edition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33E64-A5E0-46D0-93B8-B3AA3BEE397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Information Technology Project Management, Seventh Edition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BBD74-B68B-41FB-B818-EE107B1075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Information Technology Project Management, Seventh Edition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C8ED8-FECA-44D6-8546-AFBFD79A34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ct val="20000"/>
              </a:spcBef>
              <a:buFontTx/>
              <a:buChar char="•"/>
              <a:defRPr sz="1200">
                <a:solidFill>
                  <a:srgbClr val="898989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lnSpc>
                <a:spcPct val="90000"/>
              </a:lnSpc>
              <a:spcBef>
                <a:spcPct val="20000"/>
              </a:spcBef>
              <a:buFontTx/>
              <a:buChar char="•"/>
              <a:defRPr sz="1200">
                <a:solidFill>
                  <a:srgbClr val="898989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Information Technology Project Management, Seventh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lnSpc>
                <a:spcPct val="90000"/>
              </a:lnSpc>
              <a:spcBef>
                <a:spcPct val="20000"/>
              </a:spcBef>
              <a:buFontTx/>
              <a:buChar char="•"/>
              <a:defRPr sz="1200">
                <a:solidFill>
                  <a:schemeClr val="tx1">
                    <a:tint val="75000"/>
                  </a:scheme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6AF3C8D7-9A0C-4C76-87AE-298E7615D6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Information Technology Project Management, Seventh Edition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AF3C8D7-9A0C-4C76-87AE-298E7615D6C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1" fontAlgn="base" hangingPunct="1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1" fontAlgn="base" hangingPunct="1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600200"/>
            <a:ext cx="7772400" cy="134937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Chapter </a:t>
            </a:r>
            <a:r>
              <a:rPr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9:</a:t>
            </a:r>
            <a:r>
              <a:rPr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/>
            </a:r>
            <a:br>
              <a:rPr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</a:br>
            <a:r>
              <a:rPr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Project Human</a:t>
            </a: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</a:br>
            <a:r>
              <a:rPr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Resource Management</a:t>
            </a:r>
            <a:endParaRPr>
              <a:effectLst>
                <a:outerShdw blurRad="38100" dist="38100" dir="2700000" algn="tl">
                  <a:srgbClr val="FFFFFF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5791200"/>
            <a:ext cx="479330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Note: See the text itself for full citations.</a:t>
            </a:r>
            <a:endParaRPr lang="en-US" dirty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52400" y="3657600"/>
            <a:ext cx="57912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  <a:ea typeface="+mj-ea"/>
                <a:cs typeface="+mj-cs"/>
              </a:rPr>
              <a:t>Information Technology Project </a:t>
            </a:r>
            <a:r>
              <a:rPr lang="en-U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  <a:ea typeface="+mj-ea"/>
                <a:cs typeface="+mj-cs"/>
              </a:rPr>
              <a:t>Management, Seventh Edition</a:t>
            </a:r>
            <a:endParaRPr lang="en-US" sz="2800" b="1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 Rounded MT Bold" pitchFamily="34" charset="0"/>
              <a:ea typeface="+mj-ea"/>
              <a:cs typeface="+mj-cs"/>
            </a:endParaRPr>
          </a:p>
        </p:txBody>
      </p:sp>
      <p:pic>
        <p:nvPicPr>
          <p:cNvPr id="8" name="Picture 5" descr="Information Technology Project Managemen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153" y="3034843"/>
            <a:ext cx="29718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371600"/>
            <a:ext cx="84582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Making the most effective use of the people involved with a project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Processes include</a:t>
            </a:r>
          </a:p>
          <a:p>
            <a:pPr lvl="1">
              <a:lnSpc>
                <a:spcPct val="90000"/>
              </a:lnSpc>
            </a:pPr>
            <a:r>
              <a:rPr lang="en-US" b="1" dirty="0" smtClean="0"/>
              <a:t>Planning human resource management: </a:t>
            </a:r>
            <a:r>
              <a:rPr lang="en-US" dirty="0" smtClean="0"/>
              <a:t>identifying and documenting project roles, responsibilities, and reporting relationships</a:t>
            </a:r>
          </a:p>
          <a:p>
            <a:pPr lvl="1">
              <a:lnSpc>
                <a:spcPct val="90000"/>
              </a:lnSpc>
            </a:pPr>
            <a:r>
              <a:rPr lang="en-US" b="1" dirty="0" smtClean="0"/>
              <a:t>Acquiring the project team: </a:t>
            </a:r>
            <a:r>
              <a:rPr lang="en-US" dirty="0" smtClean="0"/>
              <a:t>getting the needed personnel assigned to and working on the project</a:t>
            </a:r>
          </a:p>
          <a:p>
            <a:pPr lvl="1">
              <a:lnSpc>
                <a:spcPct val="90000"/>
              </a:lnSpc>
            </a:pPr>
            <a:r>
              <a:rPr lang="en-US" b="1" dirty="0" smtClean="0"/>
              <a:t>Developing the project team: </a:t>
            </a:r>
            <a:r>
              <a:rPr lang="en-US" dirty="0" smtClean="0"/>
              <a:t>building individual and group skills to enhance project performance</a:t>
            </a:r>
          </a:p>
          <a:p>
            <a:pPr lvl="1">
              <a:lnSpc>
                <a:spcPct val="90000"/>
              </a:lnSpc>
            </a:pPr>
            <a:r>
              <a:rPr lang="en-US" b="1" dirty="0" smtClean="0"/>
              <a:t>Managing the project team:</a:t>
            </a:r>
            <a:r>
              <a:rPr lang="en-US" dirty="0" smtClean="0"/>
              <a:t> tracking team member performance, motivating team members, providing timely feedback, resolving issues and conflicts, and coordinating changes to help enhance project performance </a:t>
            </a: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74638"/>
            <a:ext cx="8305800" cy="1020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Project Human Resource Management?</a:t>
            </a:r>
          </a:p>
        </p:txBody>
      </p:sp>
      <p:sp>
        <p:nvSpPr>
          <p:cNvPr id="18437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C830807-6AFF-4B7E-9A21-32E636B402DA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Figure 9-1. Project Human Resource Management Summary</a:t>
            </a:r>
          </a:p>
        </p:txBody>
      </p:sp>
      <p:sp>
        <p:nvSpPr>
          <p:cNvPr id="19459" name="Footer Placeholder 3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BE7F09-45DB-4DF8-BAE6-8B96A7FA4275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35668"/>
            <a:ext cx="7924800" cy="482753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Psychologists and management theorists have devoted much research and thought to the field of managing people at work</a:t>
            </a:r>
          </a:p>
          <a:p>
            <a:r>
              <a:rPr lang="en-US" dirty="0" smtClean="0"/>
              <a:t>Important areas related to project management include</a:t>
            </a:r>
          </a:p>
          <a:p>
            <a:pPr lvl="1"/>
            <a:r>
              <a:rPr lang="en-US" dirty="0" smtClean="0"/>
              <a:t>motivation theories</a:t>
            </a:r>
          </a:p>
          <a:p>
            <a:pPr lvl="1"/>
            <a:r>
              <a:rPr lang="en-US" dirty="0" smtClean="0"/>
              <a:t>influence and power</a:t>
            </a:r>
          </a:p>
          <a:p>
            <a:pPr lvl="1"/>
            <a:r>
              <a:rPr lang="en-US" dirty="0" smtClean="0"/>
              <a:t>effectiveness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Keys to Managing People</a:t>
            </a:r>
          </a:p>
        </p:txBody>
      </p:sp>
      <p:sp>
        <p:nvSpPr>
          <p:cNvPr id="20485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66F5EE5-EB00-4D42-A72F-97C3668C95D2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 smtClean="0"/>
              <a:t>Intrinsic motivation</a:t>
            </a:r>
            <a:r>
              <a:rPr lang="en-US" dirty="0" smtClean="0"/>
              <a:t> causes people to participate in an activity for their own enjoyment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Extrinsic motivation</a:t>
            </a:r>
            <a:r>
              <a:rPr lang="en-US" dirty="0" smtClean="0"/>
              <a:t> causes people to do something for a reward or to avoid a penalty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For example, some children take piano lessons for intrinsic motivation (they enjoy it) while others take them for extrinsic motivation (to get a reward or avoid punishment)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Intrinsic and Extrinsic Motivation</a:t>
            </a:r>
          </a:p>
        </p:txBody>
      </p:sp>
      <p:sp>
        <p:nvSpPr>
          <p:cNvPr id="21509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83C6201-79D3-4073-9E7D-1052C1BF49D2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Abraham Maslow argued that humans possess unique qualities that enable them to make independent choices, thus giving them control of their destiny</a:t>
            </a:r>
          </a:p>
          <a:p>
            <a:r>
              <a:rPr lang="en-US" dirty="0" smtClean="0"/>
              <a:t>Maslow developed a </a:t>
            </a:r>
            <a:r>
              <a:rPr lang="en-US" b="1" dirty="0" smtClean="0"/>
              <a:t>hierarchy of needs</a:t>
            </a:r>
            <a:r>
              <a:rPr lang="en-US" dirty="0" smtClean="0"/>
              <a:t> which states that people’s behaviors are guided or motivated by a sequence of needs 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Maslow’s Hierarchy of Needs</a:t>
            </a:r>
          </a:p>
        </p:txBody>
      </p:sp>
      <p:sp>
        <p:nvSpPr>
          <p:cNvPr id="22533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5EE2F08-144A-43F9-A6AF-BB21360DC160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Figure 9-2. Maslow’s Hierarchy of Needs</a:t>
            </a:r>
          </a:p>
        </p:txBody>
      </p:sp>
      <p:sp>
        <p:nvSpPr>
          <p:cNvPr id="23556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buFontTx/>
              <a:buNone/>
              <a:defRPr/>
            </a:pPr>
            <a:fld id="{A576F6B9-2A38-4B35-991A-1246B6BDDC22}" type="slidenum">
              <a:rPr lang="en-US" smtClean="0"/>
              <a:pPr>
                <a:buFontTx/>
                <a:buNone/>
                <a:defRPr/>
              </a:pPr>
              <a:t>15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0" y="1524000"/>
            <a:ext cx="8943090" cy="44953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Frederick Herzberg wrote several famous books and articles about worker motivation.  He distinguished between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motivational factors: achievement, recognition, the work itself, responsibility, advancement, and growth, which produce job satisfaction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hygiene factors: cause dissatisfaction if not present, but do not motivate workers to do more.  Examples include larger salaries, more supervision, and a more attractive work environment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Herzberg’s Motivational and Hygiene Factors</a:t>
            </a:r>
          </a:p>
        </p:txBody>
      </p:sp>
      <p:sp>
        <p:nvSpPr>
          <p:cNvPr id="24581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44656F-2A39-49A9-BA46-4E2DA0297182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Table 9-1: Examples of Herzberg’s Hygiene Factors and Motivators</a:t>
            </a:r>
          </a:p>
        </p:txBody>
      </p:sp>
      <p:sp>
        <p:nvSpPr>
          <p:cNvPr id="25603" name="Footer Placeholder 3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B93244F-2A36-4C7D-9DF8-0254DFB6AC48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25605" name="Picture 5" descr="Tbl09-01.bmp"/>
          <p:cNvPicPr>
            <a:picLocks noChangeAspect="1"/>
          </p:cNvPicPr>
          <p:nvPr/>
        </p:nvPicPr>
        <p:blipFill>
          <a:blip r:embed="rId2" cstate="print"/>
          <a:srcRect t="10811"/>
          <a:stretch>
            <a:fillRect/>
          </a:stretch>
        </p:blipFill>
        <p:spPr bwMode="auto">
          <a:xfrm>
            <a:off x="250825" y="2057400"/>
            <a:ext cx="88138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990600"/>
            <a:ext cx="8458200" cy="4572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Specific needs are acquired or learned over time and shaped by life experiences, including: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Achievement (nAch):  Achievers like challenging projects with achievable goals and lots of feedback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Affiliation (nAff):  People with high nAff desire harmonious relationships and need to feel accepted by others, so managers should try to create a cooperative work environment for them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Power: (nPow): People with a need for power desire either personal power (not good) or institutional power  (good for the organization).  Provide institutional power seekers with management opportunities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839200" cy="762000"/>
          </a:xfrm>
        </p:spPr>
        <p:txBody>
          <a:bodyPr/>
          <a:lstStyle/>
          <a:p>
            <a:r>
              <a:rPr lang="en-US" sz="3600" dirty="0" smtClean="0"/>
              <a:t>McClelland’s Acquired-Needs Theory</a:t>
            </a:r>
          </a:p>
        </p:txBody>
      </p:sp>
      <p:sp>
        <p:nvSpPr>
          <p:cNvPr id="26629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81D70E-4092-4EC5-97CC-7A84B21272F5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458200" cy="4572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Douglas McGregor popularized the human relations approach to management in the 1960s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Theory X: assumes workers dislike and avoid work, so managers must use coercion, threats and various control schemes to get workers to meet objectives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Theory Y: assumes individuals consider work as natural as play or rest and enjoy the satisfaction of esteem and self-actualization needs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Theory Z:  introduced in 1981 by William Ouchi and is based on the Japanese approach to motivating workers, emphasizing trust, quality, collective decision making, and cultural values</a:t>
            </a:r>
          </a:p>
          <a:p>
            <a:pPr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458200" cy="792163"/>
          </a:xfrm>
        </p:spPr>
        <p:txBody>
          <a:bodyPr/>
          <a:lstStyle/>
          <a:p>
            <a:r>
              <a:rPr lang="en-US" dirty="0" smtClean="0"/>
              <a:t>McGregor’s Theory X and Y</a:t>
            </a:r>
          </a:p>
        </p:txBody>
      </p:sp>
      <p:sp>
        <p:nvSpPr>
          <p:cNvPr id="27653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DAC9ABD-832A-4A00-BFF0-B4F0A79743B1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295400"/>
            <a:ext cx="8534400" cy="5181600"/>
          </a:xfrm>
        </p:spPr>
        <p:txBody>
          <a:bodyPr/>
          <a:lstStyle/>
          <a:p>
            <a:r>
              <a:rPr lang="en-US" sz="2400" dirty="0" smtClean="0"/>
              <a:t>Explain </a:t>
            </a:r>
            <a:r>
              <a:rPr lang="en-US" sz="2400" dirty="0"/>
              <a:t>the importance of good human resource management </a:t>
            </a:r>
            <a:r>
              <a:rPr lang="en-US" sz="2400" dirty="0" smtClean="0"/>
              <a:t>on projects</a:t>
            </a:r>
            <a:r>
              <a:rPr lang="en-US" sz="2400" dirty="0"/>
              <a:t>, including the current state of the global IT workforce and </a:t>
            </a:r>
            <a:r>
              <a:rPr lang="en-US" sz="2400" dirty="0" smtClean="0"/>
              <a:t>future implications </a:t>
            </a:r>
            <a:r>
              <a:rPr lang="en-US" sz="2400" dirty="0"/>
              <a:t>for it</a:t>
            </a:r>
          </a:p>
          <a:p>
            <a:r>
              <a:rPr lang="en-US" sz="2400" dirty="0" smtClean="0"/>
              <a:t>Define </a:t>
            </a:r>
            <a:r>
              <a:rPr lang="en-US" sz="2400" dirty="0"/>
              <a:t>project human resource management and understand </a:t>
            </a:r>
            <a:r>
              <a:rPr lang="en-US" sz="2400" dirty="0" smtClean="0"/>
              <a:t>its processes</a:t>
            </a:r>
            <a:endParaRPr lang="en-US" sz="2400" dirty="0"/>
          </a:p>
          <a:p>
            <a:r>
              <a:rPr lang="en-US" sz="2400" dirty="0" smtClean="0"/>
              <a:t>Summarize </a:t>
            </a:r>
            <a:r>
              <a:rPr lang="en-US" sz="2400" dirty="0"/>
              <a:t>key concepts for managing people by understanding </a:t>
            </a:r>
            <a:r>
              <a:rPr lang="en-US" sz="2400" dirty="0" smtClean="0"/>
              <a:t>the theories </a:t>
            </a:r>
            <a:r>
              <a:rPr lang="en-US" sz="2400" dirty="0"/>
              <a:t>of Abraham Maslow, Frederick Herzberg, David McClelland, </a:t>
            </a:r>
            <a:r>
              <a:rPr lang="en-US" sz="2400" dirty="0" smtClean="0"/>
              <a:t>and Douglas </a:t>
            </a:r>
            <a:r>
              <a:rPr lang="en-US" sz="2400" dirty="0"/>
              <a:t>McGregor on motivation, H. J. </a:t>
            </a:r>
            <a:r>
              <a:rPr lang="en-US" sz="2400" dirty="0" err="1"/>
              <a:t>Thamhain</a:t>
            </a:r>
            <a:r>
              <a:rPr lang="en-US" sz="2400" dirty="0"/>
              <a:t> and D. L. </a:t>
            </a:r>
            <a:r>
              <a:rPr lang="en-US" sz="2400" dirty="0" err="1"/>
              <a:t>Wilemon</a:t>
            </a:r>
            <a:r>
              <a:rPr lang="en-US" sz="2400" dirty="0"/>
              <a:t> </a:t>
            </a:r>
            <a:r>
              <a:rPr lang="en-US" sz="2400" dirty="0" smtClean="0"/>
              <a:t>on influencing </a:t>
            </a:r>
            <a:r>
              <a:rPr lang="en-US" sz="2400" dirty="0"/>
              <a:t>workers, </a:t>
            </a:r>
            <a:r>
              <a:rPr lang="en-US" sz="2400" dirty="0" smtClean="0"/>
              <a:t>and </a:t>
            </a:r>
            <a:r>
              <a:rPr lang="en-US" sz="2400" dirty="0"/>
              <a:t>Stephen Covey on how people and teams </a:t>
            </a:r>
            <a:r>
              <a:rPr lang="en-US" sz="2400" dirty="0" smtClean="0"/>
              <a:t>can become </a:t>
            </a:r>
            <a:r>
              <a:rPr lang="en-US" sz="2400" dirty="0"/>
              <a:t>more effective</a:t>
            </a:r>
            <a:endParaRPr lang="en-US" sz="2400" dirty="0" smtClean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74638"/>
            <a:ext cx="8305800" cy="868362"/>
          </a:xfrm>
        </p:spPr>
        <p:txBody>
          <a:bodyPr/>
          <a:lstStyle/>
          <a:p>
            <a:r>
              <a:rPr lang="en-US" dirty="0" smtClean="0"/>
              <a:t>Learning Objectives</a:t>
            </a:r>
          </a:p>
        </p:txBody>
      </p:sp>
      <p:sp>
        <p:nvSpPr>
          <p:cNvPr id="9221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ECF5B08-446F-42A6-8EF9-0C0CB2E845D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686800" cy="48006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dirty="0" smtClean="0"/>
              <a:t>1. Authority: the legitimate hierarchical right to issue orders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 smtClean="0"/>
              <a:t>2. Assignment: the project manager's perceived ability to influence a worker's later work assignments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 smtClean="0"/>
              <a:t>3. Budget: the project manager's perceived ability to authorize others' use of discretionary funds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 smtClean="0"/>
              <a:t>4. Promotion: the ability to improve a worker's position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 smtClean="0"/>
              <a:t>5. Money: the ability to increase a worker's pay and benefits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dirty="0" smtClean="0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57200"/>
            <a:ext cx="8915400" cy="898525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Thamhain and Wilemon’s Ways to Have Influence on Projects</a:t>
            </a:r>
          </a:p>
        </p:txBody>
      </p:sp>
      <p:sp>
        <p:nvSpPr>
          <p:cNvPr id="28677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5DBA332-A694-4913-84E9-5E248DEB19FB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 smtClean="0"/>
              <a:t>6. Penalty: the project manager's ability to cause punishment</a:t>
            </a:r>
          </a:p>
          <a:p>
            <a:pPr>
              <a:buFontTx/>
              <a:buNone/>
            </a:pPr>
            <a:r>
              <a:rPr lang="en-US" dirty="0" smtClean="0"/>
              <a:t>7. Work challenge: the ability to assign work that capitalizes on a worker's enjoyment of doing a particular task</a:t>
            </a:r>
          </a:p>
          <a:p>
            <a:pPr>
              <a:buFontTx/>
              <a:buNone/>
            </a:pPr>
            <a:r>
              <a:rPr lang="en-US" dirty="0" smtClean="0"/>
              <a:t>8. Expertise: the project manager's perceived special knowledge that others deem important</a:t>
            </a:r>
          </a:p>
          <a:p>
            <a:pPr>
              <a:buFontTx/>
              <a:buNone/>
            </a:pPr>
            <a:r>
              <a:rPr lang="en-US" dirty="0" smtClean="0"/>
              <a:t>9. Friendship: the ability to establish friendly personal relationships between the project manager and others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Thamhain and Wilemon’s Ways to Have Influence on Projects (cont’d)</a:t>
            </a:r>
          </a:p>
        </p:txBody>
      </p:sp>
      <p:sp>
        <p:nvSpPr>
          <p:cNvPr id="29701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D9BFCE9-EA09-452B-A28C-4272D78922BB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600200"/>
            <a:ext cx="8186738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Projects are more likely to </a:t>
            </a:r>
            <a:r>
              <a:rPr lang="en-US" i="1" dirty="0" smtClean="0"/>
              <a:t>succeed</a:t>
            </a:r>
            <a:r>
              <a:rPr lang="en-US" dirty="0" smtClean="0"/>
              <a:t> when project managers influence with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expertise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work challenge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Projects are more likely to </a:t>
            </a:r>
            <a:r>
              <a:rPr lang="en-US" i="1" dirty="0" smtClean="0"/>
              <a:t>fail</a:t>
            </a:r>
            <a:r>
              <a:rPr lang="en-US" dirty="0" smtClean="0"/>
              <a:t> when project managers rely too heavily on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authority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money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penalty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Ways to Influence that Help and Hurt Projects</a:t>
            </a:r>
          </a:p>
        </p:txBody>
      </p:sp>
      <p:sp>
        <p:nvSpPr>
          <p:cNvPr id="30725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B7CAA3-651B-4AD2-8703-661F7B40516F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 smtClean="0"/>
              <a:t>Power </a:t>
            </a:r>
            <a:r>
              <a:rPr lang="en-US" dirty="0" smtClean="0"/>
              <a:t>is the potential ability to influence behavior to get people to do things they would not otherwise do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Types of power include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Coercive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Legitimate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Expert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Reward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Referent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Power</a:t>
            </a:r>
          </a:p>
        </p:txBody>
      </p:sp>
      <p:sp>
        <p:nvSpPr>
          <p:cNvPr id="31749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FC4FBD-8BDD-44F9-82CD-936AF23BC5BC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Project managers can apply Covey’s 7 habits to improve effectiveness on projects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Be proactive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Begin with the end in mind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Put first things first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Think win/win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Seek first to understand, then to be understood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Synergize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Sharpen the saw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74638"/>
            <a:ext cx="8305800" cy="944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Covey and Improving Effectiveness</a:t>
            </a:r>
          </a:p>
        </p:txBody>
      </p:sp>
      <p:sp>
        <p:nvSpPr>
          <p:cNvPr id="32773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A6E05F3-2273-40D1-A674-B6E0BA0DC0B9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66800"/>
            <a:ext cx="8186738" cy="3962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Good project managers are </a:t>
            </a:r>
            <a:r>
              <a:rPr lang="en-US" b="1" dirty="0" smtClean="0"/>
              <a:t>empathic listeners</a:t>
            </a:r>
            <a:r>
              <a:rPr lang="en-US" dirty="0" smtClean="0"/>
              <a:t> - they listen with the intent to understand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Before you can communicate with others, you have to have </a:t>
            </a:r>
            <a:r>
              <a:rPr lang="en-US" b="1" dirty="0" smtClean="0"/>
              <a:t>rapport </a:t>
            </a:r>
            <a:r>
              <a:rPr lang="en-US" dirty="0" smtClean="0"/>
              <a:t>– a relation of harmony, conformity, accord, or affinity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Mirroring</a:t>
            </a:r>
            <a:r>
              <a:rPr lang="en-US" dirty="0" smtClean="0"/>
              <a:t> is the matching of certain behaviors of the other person, a technique to help establish rapport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IT professionals need to develop empathic listening and other people skills to improve relationships with users and other stakeholders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74638"/>
            <a:ext cx="8305800" cy="792162"/>
          </a:xfrm>
        </p:spPr>
        <p:txBody>
          <a:bodyPr/>
          <a:lstStyle/>
          <a:p>
            <a:r>
              <a:rPr lang="en-US" dirty="0" smtClean="0"/>
              <a:t>Empathic Listening and Rapport</a:t>
            </a:r>
          </a:p>
        </p:txBody>
      </p:sp>
      <p:sp>
        <p:nvSpPr>
          <p:cNvPr id="33797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F2423C5-FE1A-450A-A811-91890ECFB313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RSA Animate used its </a:t>
            </a:r>
            <a:r>
              <a:rPr lang="en-US" dirty="0" smtClean="0"/>
              <a:t>popular whiteboard </a:t>
            </a:r>
            <a:r>
              <a:rPr lang="en-US" dirty="0"/>
              <a:t>drawing technique to summarize key points from Pink’s book in a </a:t>
            </a:r>
            <a:r>
              <a:rPr lang="en-US" dirty="0" smtClean="0"/>
              <a:t>YouTube video </a:t>
            </a:r>
            <a:r>
              <a:rPr lang="en-US" dirty="0"/>
              <a:t>called “Drive: The surprising truth about what motivates </a:t>
            </a:r>
            <a:r>
              <a:rPr lang="en-US" dirty="0" smtClean="0"/>
              <a:t>us”</a:t>
            </a:r>
          </a:p>
          <a:p>
            <a:r>
              <a:rPr lang="en-US" dirty="0"/>
              <a:t>Pink </a:t>
            </a:r>
            <a:r>
              <a:rPr lang="en-US" dirty="0" smtClean="0"/>
              <a:t>suggests </a:t>
            </a:r>
            <a:r>
              <a:rPr lang="en-US" dirty="0"/>
              <a:t>that managers focus on the following </a:t>
            </a:r>
            <a:r>
              <a:rPr lang="en-US" dirty="0" smtClean="0"/>
              <a:t>three motivators:</a:t>
            </a:r>
          </a:p>
          <a:p>
            <a:pPr lvl="1"/>
            <a:r>
              <a:rPr lang="en-US" dirty="0" smtClean="0"/>
              <a:t>Autonomy</a:t>
            </a:r>
          </a:p>
          <a:p>
            <a:pPr lvl="1"/>
            <a:r>
              <a:rPr lang="en-US" dirty="0" smtClean="0"/>
              <a:t>Mastery</a:t>
            </a:r>
          </a:p>
          <a:p>
            <a:pPr lvl="1"/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Snapshot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Information Technology Project Management, Seventh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DF7F6D6-12E9-47E2-83FA-0573725E0372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6695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186738" cy="47910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200" dirty="0" smtClean="0"/>
              <a:t>Involves identifying and documenting project roles, responsibilities, and reporting relationships</a:t>
            </a:r>
          </a:p>
          <a:p>
            <a:pPr>
              <a:lnSpc>
                <a:spcPct val="90000"/>
              </a:lnSpc>
            </a:pPr>
            <a:r>
              <a:rPr lang="en-US" sz="3200" dirty="0" smtClean="0"/>
              <a:t>Contents include</a:t>
            </a:r>
          </a:p>
          <a:p>
            <a:pPr lvl="1">
              <a:lnSpc>
                <a:spcPct val="90000"/>
              </a:lnSpc>
            </a:pPr>
            <a:r>
              <a:rPr lang="en-US" sz="2800" dirty="0" smtClean="0"/>
              <a:t>project organizational charts</a:t>
            </a:r>
          </a:p>
          <a:p>
            <a:pPr lvl="1">
              <a:lnSpc>
                <a:spcPct val="90000"/>
              </a:lnSpc>
            </a:pPr>
            <a:r>
              <a:rPr lang="en-US" sz="2800" dirty="0" smtClean="0"/>
              <a:t>staffing management plan</a:t>
            </a:r>
          </a:p>
          <a:p>
            <a:pPr lvl="1">
              <a:lnSpc>
                <a:spcPct val="90000"/>
              </a:lnSpc>
            </a:pPr>
            <a:r>
              <a:rPr lang="en-US" sz="2800" dirty="0" smtClean="0"/>
              <a:t>responsibility assignment matrixes</a:t>
            </a:r>
          </a:p>
          <a:p>
            <a:pPr lvl="1">
              <a:lnSpc>
                <a:spcPct val="90000"/>
              </a:lnSpc>
            </a:pPr>
            <a:r>
              <a:rPr lang="en-US" sz="2800" dirty="0" smtClean="0"/>
              <a:t>resource histograms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74638"/>
            <a:ext cx="8305800" cy="868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Developing the Human Resource Plan</a:t>
            </a:r>
          </a:p>
        </p:txBody>
      </p:sp>
      <p:sp>
        <p:nvSpPr>
          <p:cNvPr id="34821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A6495BC-466D-426D-99E7-6109E92CD6A3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Figure 9-3. Sample Organizational Chart for a Large IT Project</a:t>
            </a:r>
          </a:p>
        </p:txBody>
      </p:sp>
      <p:sp>
        <p:nvSpPr>
          <p:cNvPr id="35845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buFontTx/>
              <a:buNone/>
              <a:defRPr/>
            </a:pPr>
            <a:fld id="{D19D784B-72A3-4AB6-971D-C784D58BD8E6}" type="slidenum">
              <a:rPr lang="en-US" smtClean="0"/>
              <a:pPr>
                <a:buFontTx/>
                <a:buNone/>
                <a:defRPr/>
              </a:pPr>
              <a:t>28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524000"/>
            <a:ext cx="8229600" cy="48246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Figure 9-4. Work Definition and Assignment Process</a:t>
            </a:r>
          </a:p>
        </p:txBody>
      </p:sp>
      <p:sp>
        <p:nvSpPr>
          <p:cNvPr id="36869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buFontTx/>
              <a:buNone/>
              <a:defRPr/>
            </a:pPr>
            <a:fld id="{810CE70A-6ED6-4B9F-ADAD-D6ECB0A57801}" type="slidenum">
              <a:rPr lang="en-US" smtClean="0"/>
              <a:pPr>
                <a:buFontTx/>
                <a:buNone/>
                <a:defRPr/>
              </a:pPr>
              <a:t>29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676400"/>
            <a:ext cx="8601075" cy="4406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1027"/>
          <p:cNvSpPr>
            <a:spLocks noGrp="1" noChangeArrowheads="1"/>
          </p:cNvSpPr>
          <p:nvPr>
            <p:ph idx="1"/>
          </p:nvPr>
        </p:nvSpPr>
        <p:spPr>
          <a:xfrm>
            <a:off x="0" y="1066800"/>
            <a:ext cx="9144000" cy="5181600"/>
          </a:xfrm>
        </p:spPr>
        <p:txBody>
          <a:bodyPr/>
          <a:lstStyle/>
          <a:p>
            <a:r>
              <a:rPr lang="en-US" sz="2400" dirty="0"/>
              <a:t>Discuss human resource management planning and be able to create </a:t>
            </a:r>
            <a:r>
              <a:rPr lang="en-US" sz="2400" dirty="0" smtClean="0"/>
              <a:t>a human </a:t>
            </a:r>
            <a:r>
              <a:rPr lang="en-US" sz="2400" dirty="0"/>
              <a:t>resource plan, project organizational chart, responsibility </a:t>
            </a:r>
            <a:r>
              <a:rPr lang="en-US" sz="2400" dirty="0" smtClean="0"/>
              <a:t>assignment matrix</a:t>
            </a:r>
            <a:r>
              <a:rPr lang="en-US" sz="2400" dirty="0"/>
              <a:t>, and resource histogram</a:t>
            </a:r>
          </a:p>
          <a:p>
            <a:r>
              <a:rPr lang="en-US" sz="2400" dirty="0" smtClean="0"/>
              <a:t>Understand </a:t>
            </a:r>
            <a:r>
              <a:rPr lang="en-US" sz="2400" dirty="0"/>
              <a:t>important issues involved in project staff acquisition </a:t>
            </a:r>
            <a:r>
              <a:rPr lang="en-US" sz="2400" dirty="0" smtClean="0"/>
              <a:t>and explain </a:t>
            </a:r>
            <a:r>
              <a:rPr lang="en-US" sz="2400" dirty="0"/>
              <a:t>the concepts of resource assignments, resource loading, </a:t>
            </a:r>
            <a:r>
              <a:rPr lang="en-US" sz="2400" dirty="0" smtClean="0"/>
              <a:t>and resource </a:t>
            </a:r>
            <a:r>
              <a:rPr lang="en-US" sz="2400" dirty="0"/>
              <a:t>leveling</a:t>
            </a:r>
          </a:p>
          <a:p>
            <a:r>
              <a:rPr lang="en-US" sz="2400" dirty="0" smtClean="0"/>
              <a:t>Assist </a:t>
            </a:r>
            <a:r>
              <a:rPr lang="en-US" sz="2400" dirty="0"/>
              <a:t>in team development with training, team-building activities, </a:t>
            </a:r>
            <a:r>
              <a:rPr lang="en-US" sz="2400" dirty="0" smtClean="0"/>
              <a:t>and reward </a:t>
            </a:r>
            <a:r>
              <a:rPr lang="en-US" sz="2400" dirty="0"/>
              <a:t>systems</a:t>
            </a:r>
          </a:p>
          <a:p>
            <a:r>
              <a:rPr lang="en-US" sz="2400" dirty="0" smtClean="0"/>
              <a:t>Explain </a:t>
            </a:r>
            <a:r>
              <a:rPr lang="en-US" sz="2400" dirty="0"/>
              <a:t>and apply several tools and techniques to help manage a </a:t>
            </a:r>
            <a:r>
              <a:rPr lang="en-US" sz="2400" dirty="0" smtClean="0"/>
              <a:t>project team </a:t>
            </a:r>
            <a:r>
              <a:rPr lang="en-US" sz="2400" dirty="0"/>
              <a:t>and summarize general advice on managing teams</a:t>
            </a:r>
          </a:p>
          <a:p>
            <a:r>
              <a:rPr lang="en-US" sz="2400" dirty="0" smtClean="0"/>
              <a:t>Describe </a:t>
            </a:r>
            <a:r>
              <a:rPr lang="en-US" sz="2400" dirty="0"/>
              <a:t>how project management software can assist in project </a:t>
            </a:r>
            <a:r>
              <a:rPr lang="en-US" sz="2400" dirty="0" smtClean="0"/>
              <a:t>human resource </a:t>
            </a:r>
            <a:r>
              <a:rPr lang="en-US" sz="2400" dirty="0"/>
              <a:t>management</a:t>
            </a:r>
            <a:endParaRPr lang="en-US" sz="2400" dirty="0" smtClean="0"/>
          </a:p>
        </p:txBody>
      </p:sp>
      <p:sp>
        <p:nvSpPr>
          <p:cNvPr id="1024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81000" y="274638"/>
            <a:ext cx="8305800" cy="868362"/>
          </a:xfrm>
        </p:spPr>
        <p:txBody>
          <a:bodyPr/>
          <a:lstStyle/>
          <a:p>
            <a:r>
              <a:rPr lang="en-US" dirty="0" smtClean="0"/>
              <a:t>Learning Objectives</a:t>
            </a:r>
          </a:p>
        </p:txBody>
      </p:sp>
      <p:sp>
        <p:nvSpPr>
          <p:cNvPr id="10245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1BC1AC0-B9C4-49DF-915C-F84DD45EDDE7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responsibility assignment matrix (RAM)</a:t>
            </a:r>
            <a:r>
              <a:rPr lang="en-US" dirty="0" smtClean="0"/>
              <a:t> is a matrix that maps the work of the project as described in the WBS to the people responsible for performing the work as described in the OBS </a:t>
            </a:r>
          </a:p>
          <a:p>
            <a:r>
              <a:rPr lang="en-US" dirty="0" smtClean="0"/>
              <a:t>Can be created in different ways to meet unique project needs</a:t>
            </a:r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Responsibility Assignment Matrices</a:t>
            </a:r>
          </a:p>
        </p:txBody>
      </p:sp>
      <p:sp>
        <p:nvSpPr>
          <p:cNvPr id="37893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EDC65B6-91D6-4BBB-B27F-270395A20098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Figure 9-5. Sample Responsibility Assignment Matrix (RAM)</a:t>
            </a:r>
          </a:p>
        </p:txBody>
      </p:sp>
      <p:sp>
        <p:nvSpPr>
          <p:cNvPr id="38917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buFontTx/>
              <a:buNone/>
              <a:defRPr/>
            </a:pPr>
            <a:fld id="{A083A689-2E64-4820-85C1-4DA94FD073A7}" type="slidenum">
              <a:rPr lang="en-US" smtClean="0"/>
              <a:pPr>
                <a:buFontTx/>
                <a:buNone/>
                <a:defRPr/>
              </a:pPr>
              <a:t>31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23" y="1905000"/>
            <a:ext cx="8701275" cy="41869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Table 9-2. Sample RACI Chart</a:t>
            </a:r>
          </a:p>
        </p:txBody>
      </p:sp>
      <p:sp>
        <p:nvSpPr>
          <p:cNvPr id="40966" name="Footer Placeholder 7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buFontTx/>
              <a:buNone/>
              <a:defRPr/>
            </a:pPr>
            <a:fld id="{42601972-3A38-41CC-8F76-1ED103C0F30A}" type="slidenum">
              <a:rPr lang="en-US" smtClean="0"/>
              <a:pPr>
                <a:buFontTx/>
                <a:buNone/>
                <a:defRPr/>
              </a:pPr>
              <a:t>32</a:t>
            </a:fld>
            <a:endParaRPr lang="en-US" dirty="0"/>
          </a:p>
        </p:txBody>
      </p:sp>
      <p:sp>
        <p:nvSpPr>
          <p:cNvPr id="40963" name="Text Box 4"/>
          <p:cNvSpPr txBox="1">
            <a:spLocks noChangeArrowheads="1"/>
          </p:cNvSpPr>
          <p:nvPr/>
        </p:nvSpPr>
        <p:spPr bwMode="auto">
          <a:xfrm>
            <a:off x="1447800" y="3886200"/>
            <a:ext cx="533825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/>
              <a:t>R = </a:t>
            </a:r>
            <a:r>
              <a:rPr lang="en-US" sz="2400" dirty="0" smtClean="0"/>
              <a:t>responsibility</a:t>
            </a:r>
            <a:endParaRPr lang="en-US" sz="2400" dirty="0"/>
          </a:p>
          <a:p>
            <a:r>
              <a:rPr lang="en-US" sz="2400" dirty="0"/>
              <a:t>A = </a:t>
            </a:r>
            <a:r>
              <a:rPr lang="en-US" sz="2400" dirty="0" smtClean="0"/>
              <a:t>accountability, only one A per task</a:t>
            </a:r>
            <a:endParaRPr lang="en-US" sz="2400" dirty="0"/>
          </a:p>
          <a:p>
            <a:r>
              <a:rPr lang="en-US" sz="2400" dirty="0"/>
              <a:t>C = consultation</a:t>
            </a:r>
          </a:p>
          <a:p>
            <a:r>
              <a:rPr lang="en-US" sz="2400" dirty="0"/>
              <a:t>I = informed</a:t>
            </a:r>
          </a:p>
        </p:txBody>
      </p:sp>
      <p:pic>
        <p:nvPicPr>
          <p:cNvPr id="40969" name="Picture 9"/>
          <p:cNvPicPr>
            <a:picLocks noChangeAspect="1" noChangeArrowheads="1"/>
          </p:cNvPicPr>
          <p:nvPr/>
        </p:nvPicPr>
        <p:blipFill>
          <a:blip r:embed="rId2" cstate="print"/>
          <a:srcRect l="25625" t="21000" r="20000" b="50000"/>
          <a:stretch>
            <a:fillRect/>
          </a:stretch>
        </p:blipFill>
        <p:spPr bwMode="auto">
          <a:xfrm>
            <a:off x="457200" y="1295400"/>
            <a:ext cx="77724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0" y="5410200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Note that some people reverse the definitions of responsible </a:t>
            </a:r>
            <a:r>
              <a:rPr lang="en-US" sz="2000" dirty="0" smtClean="0"/>
              <a:t>and accountable</a:t>
            </a:r>
            <a:r>
              <a:rPr lang="en-US" sz="2000" dirty="0"/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525962"/>
          </a:xfrm>
        </p:spPr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staffing management plan </a:t>
            </a:r>
            <a:r>
              <a:rPr lang="en-US" dirty="0" smtClean="0"/>
              <a:t>describes when and how people will be added to and taken off the project team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resource histogram </a:t>
            </a:r>
            <a:r>
              <a:rPr lang="en-US" dirty="0" smtClean="0"/>
              <a:t>is a column chart that shows the number of resources assigned to a project over time </a:t>
            </a:r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Staffing Management Plans and Resource Histograms</a:t>
            </a:r>
          </a:p>
        </p:txBody>
      </p:sp>
      <p:sp>
        <p:nvSpPr>
          <p:cNvPr id="41989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82F491C-0DB5-4247-9EB0-1BEB32805F53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305800" cy="4572000"/>
          </a:xfrm>
        </p:spPr>
        <p:txBody>
          <a:bodyPr/>
          <a:lstStyle/>
          <a:p>
            <a:r>
              <a:rPr lang="en-US" dirty="0" smtClean="0"/>
              <a:t>In addition to providing technical training for IT personnel, several companies have made significant investments in project management training to provide career paths for project managers</a:t>
            </a:r>
          </a:p>
          <a:p>
            <a:pPr lvl="1"/>
            <a:r>
              <a:rPr lang="en-US" dirty="0" smtClean="0"/>
              <a:t>Hewlett Packard employed only six registered PMPs in 1997, but by August 2004, it employed more than 1,500 PMPs and was adding 500 more per year</a:t>
            </a:r>
          </a:p>
          <a:p>
            <a:pPr lvl="1"/>
            <a:r>
              <a:rPr lang="en-US" dirty="0" smtClean="0"/>
              <a:t>While most consulting firms offer a single path to a leadership position, IBM has four to allow their people to succeed by focusing on their strengths and interests in one or more disciplines</a:t>
            </a:r>
            <a:endParaRPr lang="en-US" sz="3200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944562"/>
          </a:xfrm>
        </p:spPr>
        <p:txBody>
          <a:bodyPr/>
          <a:lstStyle/>
          <a:p>
            <a:r>
              <a:rPr lang="en-US" dirty="0" smtClean="0"/>
              <a:t>What Went Right?</a:t>
            </a:r>
          </a:p>
        </p:txBody>
      </p:sp>
      <p:sp>
        <p:nvSpPr>
          <p:cNvPr id="44036" name="Footer Placeholder 3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E05FC5E-826D-47F5-9043-953A76D5211C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Figure 9-6. Sample Resource Histogram</a:t>
            </a:r>
          </a:p>
        </p:txBody>
      </p:sp>
      <p:sp>
        <p:nvSpPr>
          <p:cNvPr id="43013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buFontTx/>
              <a:buNone/>
              <a:defRPr/>
            </a:pPr>
            <a:fld id="{0FB58D0B-65DB-4B3C-9292-8B6D37ED86F9}" type="slidenum">
              <a:rPr lang="en-US" smtClean="0"/>
              <a:pPr>
                <a:buFontTx/>
                <a:buNone/>
                <a:defRPr/>
              </a:pPr>
              <a:t>35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066800"/>
            <a:ext cx="8077199" cy="52512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8305800" cy="4572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Acquiring qualified people for teams is crucial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The project manager who is the smartest person on the team has done a poor job of recruiting!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It’s important to assign the appropriate type and number of people to work on projects at the appropriate times</a:t>
            </a:r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33400"/>
            <a:ext cx="8305800" cy="868363"/>
          </a:xfrm>
        </p:spPr>
        <p:txBody>
          <a:bodyPr/>
          <a:lstStyle/>
          <a:p>
            <a:r>
              <a:rPr lang="en-US" dirty="0" smtClean="0"/>
              <a:t>Acquiring the Project Team</a:t>
            </a:r>
            <a:endParaRPr lang="en-US" sz="4800" dirty="0" smtClean="0"/>
          </a:p>
        </p:txBody>
      </p:sp>
      <p:sp>
        <p:nvSpPr>
          <p:cNvPr id="45061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6AE158C-4FC1-4EEE-83AE-90E1C09F8B54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458200" cy="45259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/>
              <a:t>Staffing plans and good hiring procedures are important, as are incentives for recruiting and retention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Some companies give their employees one dollar for every hour a new person they helped hire works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Some organizations allow people to work from home as an incentive</a:t>
            </a:r>
          </a:p>
          <a:p>
            <a:r>
              <a:rPr lang="en-US" sz="2400" dirty="0" smtClean="0"/>
              <a:t>Enrollment in U.S. computer science and engineering programs has dropped almost in half since 2000, and one-third of U.S. workers were over the age of 50 by 2010</a:t>
            </a:r>
          </a:p>
          <a:p>
            <a:r>
              <a:rPr lang="en-US" sz="2400" dirty="0" smtClean="0"/>
              <a:t>CIO’s researchers suggest that organizations rethink hiring practices and incentives to hire and retain IT talent</a:t>
            </a:r>
          </a:p>
          <a:p>
            <a:pPr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Assignment</a:t>
            </a:r>
          </a:p>
        </p:txBody>
      </p:sp>
      <p:sp>
        <p:nvSpPr>
          <p:cNvPr id="46084" name="Footer Placeholder 3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4360CA7-700B-46C4-B1DC-5F287A681B2F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2"/>
          </a:xfrm>
        </p:spPr>
        <p:txBody>
          <a:bodyPr/>
          <a:lstStyle/>
          <a:p>
            <a:r>
              <a:rPr lang="en-US" dirty="0" smtClean="0"/>
              <a:t>Best practices can be applied to include the best places for people to work</a:t>
            </a:r>
          </a:p>
          <a:p>
            <a:pPr lvl="1"/>
            <a:r>
              <a:rPr lang="en-US" dirty="0" smtClean="0"/>
              <a:t>For example, Fortune Magazine lists the “100 Best Companies to Work For” in the United States every year, with Google taking the honors in 2007, 2008, and 2012</a:t>
            </a:r>
          </a:p>
          <a:p>
            <a:pPr lvl="1"/>
            <a:r>
              <a:rPr lang="en-US" dirty="0" smtClean="0"/>
              <a:t>Working Mothers Magazine lists the best companies in the U.S. for women based on benefits for working families</a:t>
            </a:r>
          </a:p>
          <a:p>
            <a:pPr lvl="1"/>
            <a:r>
              <a:rPr lang="en-US" dirty="0" smtClean="0"/>
              <a:t>The Timesonline (www.timesonline.co.uk) provides the Sunday Times list of the 100 Best Companies to Work For, a key benchmark against which UK companies can judge their Best Practice performance as employers</a:t>
            </a:r>
          </a:p>
        </p:txBody>
      </p:sp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Practice</a:t>
            </a:r>
          </a:p>
        </p:txBody>
      </p:sp>
      <p:sp>
        <p:nvSpPr>
          <p:cNvPr id="47108" name="Footer Placeholder 3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A5A67A8-BA1E-4A6C-AC18-C4753C061138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Resource loading</a:t>
            </a:r>
            <a:r>
              <a:rPr lang="en-US" dirty="0" smtClean="0"/>
              <a:t> refers to the amount of individual resources an existing schedule requires during specific time periods</a:t>
            </a:r>
          </a:p>
          <a:p>
            <a:r>
              <a:rPr lang="en-US" dirty="0" smtClean="0"/>
              <a:t>Helps project managers develop a general understanding of the demands a project will make on the organization’s resources and individual people’s schedules</a:t>
            </a:r>
          </a:p>
          <a:p>
            <a:r>
              <a:rPr lang="en-US" b="1" dirty="0" smtClean="0"/>
              <a:t>Overallocation</a:t>
            </a:r>
            <a:r>
              <a:rPr lang="en-US" dirty="0" smtClean="0"/>
              <a:t> means more resources than are available are assigned to perform work at a given time</a:t>
            </a:r>
          </a:p>
          <a:p>
            <a:endParaRPr lang="en-US" dirty="0" smtClean="0"/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Loading</a:t>
            </a:r>
          </a:p>
        </p:txBody>
      </p:sp>
      <p:sp>
        <p:nvSpPr>
          <p:cNvPr id="48133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BC03B9D-49CD-4B3E-A1EF-F0BFF5ED586D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828800"/>
            <a:ext cx="84582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Many corporate executives have said, “People are our most important asset”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People determine the success and failure of organizations and projects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Importance of Human Resource Management</a:t>
            </a:r>
          </a:p>
        </p:txBody>
      </p:sp>
      <p:sp>
        <p:nvSpPr>
          <p:cNvPr id="11269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576DBDD-75EC-45E5-8159-F1A5F7B12B2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Figure 9-7. Sample Histogram Showing an Overallocated Individual</a:t>
            </a:r>
            <a:endParaRPr lang="en-US" dirty="0" smtClean="0"/>
          </a:p>
        </p:txBody>
      </p:sp>
      <p:sp>
        <p:nvSpPr>
          <p:cNvPr id="49157" name="Footer Placeholder 7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buFontTx/>
              <a:buNone/>
              <a:defRPr/>
            </a:pPr>
            <a:fld id="{05496CD9-3A68-48EC-8F36-2318BF276943}" type="slidenum">
              <a:rPr lang="en-US" smtClean="0"/>
              <a:pPr>
                <a:buFontTx/>
                <a:buNone/>
                <a:defRPr/>
              </a:pPr>
              <a:t>40</a:t>
            </a:fld>
            <a:endParaRPr lang="en-US" dirty="0"/>
          </a:p>
        </p:txBody>
      </p:sp>
      <p:pic>
        <p:nvPicPr>
          <p:cNvPr id="4915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447800"/>
            <a:ext cx="6786563" cy="42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Resource leveling</a:t>
            </a:r>
            <a:r>
              <a:rPr lang="en-US" dirty="0" smtClean="0"/>
              <a:t> is a technique for resolving resource conflicts by delaying tasks</a:t>
            </a:r>
          </a:p>
          <a:p>
            <a:r>
              <a:rPr lang="en-US" dirty="0" smtClean="0"/>
              <a:t>The main purpose of resource leveling is to create a smoother distribution of resource usage and reduce overallocation</a:t>
            </a:r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Leveling</a:t>
            </a:r>
          </a:p>
        </p:txBody>
      </p:sp>
      <p:sp>
        <p:nvSpPr>
          <p:cNvPr id="50181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8E533B6-83B6-4E9D-951B-AF378874C453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Figure 9-8. Resource Leveling Example</a:t>
            </a:r>
            <a:endParaRPr lang="en-US" sz="4800" dirty="0" smtClean="0"/>
          </a:p>
        </p:txBody>
      </p:sp>
      <p:sp>
        <p:nvSpPr>
          <p:cNvPr id="51205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buFontTx/>
              <a:buNone/>
              <a:defRPr/>
            </a:pPr>
            <a:fld id="{744BC653-2704-47EB-B749-09F544E61927}" type="slidenum">
              <a:rPr lang="en-US" smtClean="0"/>
              <a:pPr>
                <a:buFontTx/>
                <a:buNone/>
                <a:defRPr/>
              </a:pPr>
              <a:t>42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950644"/>
            <a:ext cx="6477000" cy="54015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resources are used on a more constant basis, they require less management</a:t>
            </a:r>
          </a:p>
          <a:p>
            <a:r>
              <a:rPr lang="en-US" dirty="0" smtClean="0"/>
              <a:t>It may enable project managers to use a just-in-time inventory type of policy for using subcontractors or other expensive resources</a:t>
            </a:r>
          </a:p>
          <a:p>
            <a:r>
              <a:rPr lang="en-US" dirty="0" smtClean="0"/>
              <a:t>It results in fewer problems for project personnel and accounting department</a:t>
            </a:r>
          </a:p>
          <a:p>
            <a:r>
              <a:rPr lang="en-US" dirty="0" smtClean="0"/>
              <a:t>It often improves morale</a:t>
            </a:r>
          </a:p>
          <a:p>
            <a:endParaRPr lang="en-US" dirty="0" smtClean="0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of Resource Leveling</a:t>
            </a:r>
          </a:p>
        </p:txBody>
      </p:sp>
      <p:sp>
        <p:nvSpPr>
          <p:cNvPr id="52229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8575A48-F06F-4253-943B-A493757C7B42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main goal of </a:t>
            </a:r>
            <a:r>
              <a:rPr lang="en-US" b="1" dirty="0" smtClean="0"/>
              <a:t>team development</a:t>
            </a:r>
            <a:r>
              <a:rPr lang="en-US" dirty="0" smtClean="0"/>
              <a:t> is to help people work together more effectively to improve project performance </a:t>
            </a:r>
          </a:p>
          <a:p>
            <a:r>
              <a:rPr lang="en-US" dirty="0" smtClean="0"/>
              <a:t>It takes teamwork to successfully complete most projects</a:t>
            </a:r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Developing the Project Team</a:t>
            </a:r>
          </a:p>
        </p:txBody>
      </p:sp>
      <p:sp>
        <p:nvSpPr>
          <p:cNvPr id="53253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0486C6-C6CB-49E9-92A1-25BC862C7E9F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Forming</a:t>
            </a:r>
          </a:p>
          <a:p>
            <a:r>
              <a:rPr lang="en-US" dirty="0" smtClean="0"/>
              <a:t>Storming</a:t>
            </a:r>
          </a:p>
          <a:p>
            <a:r>
              <a:rPr lang="en-US" dirty="0" smtClean="0"/>
              <a:t>Norming</a:t>
            </a:r>
          </a:p>
          <a:p>
            <a:r>
              <a:rPr lang="en-US" dirty="0" smtClean="0"/>
              <a:t>Performing</a:t>
            </a:r>
          </a:p>
          <a:p>
            <a:r>
              <a:rPr lang="en-US" dirty="0" smtClean="0"/>
              <a:t>Adjourning</a:t>
            </a:r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763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Tuckman Model of Team Development</a:t>
            </a:r>
          </a:p>
        </p:txBody>
      </p:sp>
      <p:sp>
        <p:nvSpPr>
          <p:cNvPr id="54277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944B807-4ED5-4CD6-83DF-DEE3BB392311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Training can help people understand themselves, each other, and how to work better in teams</a:t>
            </a:r>
          </a:p>
          <a:p>
            <a:r>
              <a:rPr lang="en-US" dirty="0" smtClean="0"/>
              <a:t>Team building activities include</a:t>
            </a:r>
          </a:p>
          <a:p>
            <a:pPr lvl="1"/>
            <a:r>
              <a:rPr lang="en-US" dirty="0" smtClean="0"/>
              <a:t>physical challenges</a:t>
            </a:r>
          </a:p>
          <a:p>
            <a:pPr lvl="1"/>
            <a:r>
              <a:rPr lang="en-US" dirty="0" smtClean="0"/>
              <a:t>psychological preference indicator tools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Training</a:t>
            </a:r>
          </a:p>
        </p:txBody>
      </p:sp>
      <p:sp>
        <p:nvSpPr>
          <p:cNvPr id="55301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5336755-EAD2-414D-9321-6AA687A35C86}" type="slidenum">
              <a:rPr lang="en-US" smtClean="0"/>
              <a:pPr>
                <a:defRPr/>
              </a:pPr>
              <a:t>46</a:t>
            </a:fld>
            <a:endParaRPr 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219200"/>
            <a:ext cx="8186738" cy="3886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MBTI is a popular tool for determining personality preferences and helping teammates understand each other 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Four dimensions include: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Extrovert/Introvert (E/I)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Sensation/Intuition (S/N)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Thinking/Feeling (T/F)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Judgment/Perception (J/P)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NTs or rationals are attracted to technology fields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IT people vary most from the general population in not being extroverted or sensing</a:t>
            </a:r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9144000" cy="73501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Meyers-Briggs Type Indicator (MBTI)</a:t>
            </a:r>
            <a:endParaRPr lang="en-US" sz="4800" dirty="0" smtClean="0"/>
          </a:p>
        </p:txBody>
      </p:sp>
      <p:sp>
        <p:nvSpPr>
          <p:cNvPr id="56325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970F67-BD7F-4B81-9865-4B889747CB99}" type="slidenum">
              <a:rPr lang="en-US" smtClean="0"/>
              <a:pPr>
                <a:defRPr/>
              </a:pPr>
              <a:t>47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People are perceived as behaving primarily in one of four zones, based on their assertiveness and responsiveness:</a:t>
            </a:r>
          </a:p>
          <a:p>
            <a:pPr lvl="1"/>
            <a:r>
              <a:rPr lang="en-US" dirty="0" smtClean="0"/>
              <a:t>Drivers</a:t>
            </a:r>
          </a:p>
          <a:p>
            <a:pPr lvl="1"/>
            <a:r>
              <a:rPr lang="en-US" dirty="0" smtClean="0"/>
              <a:t>Expressives</a:t>
            </a:r>
          </a:p>
          <a:p>
            <a:pPr lvl="1"/>
            <a:r>
              <a:rPr lang="en-US" dirty="0" smtClean="0"/>
              <a:t>Analyticals</a:t>
            </a:r>
          </a:p>
          <a:p>
            <a:pPr lvl="1"/>
            <a:r>
              <a:rPr lang="en-US" dirty="0" smtClean="0"/>
              <a:t>Amiables</a:t>
            </a:r>
          </a:p>
          <a:p>
            <a:r>
              <a:rPr lang="en-US" dirty="0" smtClean="0"/>
              <a:t>People on opposite corners (drivers and amiables, analyticals and expressives) may have difficulties getting along</a:t>
            </a:r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Styles Profile</a:t>
            </a:r>
          </a:p>
        </p:txBody>
      </p:sp>
      <p:sp>
        <p:nvSpPr>
          <p:cNvPr id="57349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E59B3F-0229-4927-8D4D-95B783A47D0D}" type="slidenum">
              <a:rPr lang="en-US" smtClean="0"/>
              <a:pPr>
                <a:defRPr/>
              </a:pPr>
              <a:t>48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Figure 9-9. Social Styles</a:t>
            </a:r>
          </a:p>
        </p:txBody>
      </p:sp>
      <p:sp>
        <p:nvSpPr>
          <p:cNvPr id="58373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buFontTx/>
              <a:buNone/>
              <a:defRPr/>
            </a:pPr>
            <a:fld id="{392AE87C-03B5-4F4C-993A-873D40107ECF}" type="slidenum">
              <a:rPr lang="en-US" smtClean="0"/>
              <a:pPr>
                <a:buFontTx/>
                <a:buNone/>
                <a:defRPr/>
              </a:pPr>
              <a:t>49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091561"/>
            <a:ext cx="5257799" cy="52026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Although there have been ups and downs in the IT labor market, there will always be a need for good IT workers</a:t>
            </a:r>
          </a:p>
          <a:p>
            <a:r>
              <a:rPr lang="en-US" dirty="0" smtClean="0"/>
              <a:t>The Digital Planet 2010 study predicts </a:t>
            </a:r>
            <a:r>
              <a:rPr lang="en-US" dirty="0"/>
              <a:t>that ICT spending will have </a:t>
            </a:r>
            <a:r>
              <a:rPr lang="en-US" dirty="0" smtClean="0"/>
              <a:t>an annual </a:t>
            </a:r>
            <a:r>
              <a:rPr lang="en-US" dirty="0"/>
              <a:t>growth rate of more than 6 percent each year through 2013, when </a:t>
            </a:r>
            <a:r>
              <a:rPr lang="en-US" dirty="0" smtClean="0"/>
              <a:t>it will </a:t>
            </a:r>
            <a:r>
              <a:rPr lang="en-US" dirty="0"/>
              <a:t>reach almost $5 </a:t>
            </a:r>
            <a:r>
              <a:rPr lang="en-US" dirty="0" smtClean="0"/>
              <a:t>trillion</a:t>
            </a:r>
          </a:p>
          <a:p>
            <a:r>
              <a:rPr lang="en-US" sz="2800" dirty="0"/>
              <a:t>Thirty-three percent of the world’s population is online, and 45 percent of Internet users are below the age of </a:t>
            </a:r>
            <a:r>
              <a:rPr lang="en-US" sz="2800" dirty="0" smtClean="0"/>
              <a:t>25</a:t>
            </a:r>
            <a:endParaRPr lang="en-US" sz="2800" dirty="0"/>
          </a:p>
        </p:txBody>
      </p:sp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Global IT Workforce</a:t>
            </a:r>
          </a:p>
        </p:txBody>
      </p:sp>
      <p:sp>
        <p:nvSpPr>
          <p:cNvPr id="12292" name="Footer Placeholder 3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BB186E2-FC1D-4521-A792-9325D2DB86B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Also uses a four-dimensional model of normal behavior</a:t>
            </a:r>
          </a:p>
          <a:p>
            <a:pPr lvl="1"/>
            <a:r>
              <a:rPr lang="en-US" dirty="0" smtClean="0"/>
              <a:t>Dominance</a:t>
            </a:r>
          </a:p>
          <a:p>
            <a:pPr lvl="1"/>
            <a:r>
              <a:rPr lang="en-US" dirty="0" smtClean="0"/>
              <a:t>Influence</a:t>
            </a:r>
          </a:p>
          <a:p>
            <a:pPr lvl="1"/>
            <a:r>
              <a:rPr lang="en-US" dirty="0" smtClean="0"/>
              <a:t>Steadiness</a:t>
            </a:r>
          </a:p>
          <a:p>
            <a:pPr lvl="1"/>
            <a:r>
              <a:rPr lang="en-US" dirty="0" smtClean="0"/>
              <a:t>Compliance</a:t>
            </a:r>
          </a:p>
          <a:p>
            <a:r>
              <a:rPr lang="en-US" dirty="0" smtClean="0"/>
              <a:t>People in opposite quadrants can have problems understanding each other</a:t>
            </a:r>
          </a:p>
        </p:txBody>
      </p:sp>
      <p:sp>
        <p:nvSpPr>
          <p:cNvPr id="593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 Profiles</a:t>
            </a:r>
          </a:p>
        </p:txBody>
      </p:sp>
      <p:sp>
        <p:nvSpPr>
          <p:cNvPr id="59396" name="Footer Placeholder 2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29D482-0E7B-4933-A612-481FEE7DC6B1}" type="slidenum">
              <a:rPr lang="en-US" smtClean="0"/>
              <a:pPr>
                <a:defRPr/>
              </a:pPr>
              <a:t>50</a:t>
            </a:fld>
            <a:endParaRPr lang="en-US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Figure 9-10. The DISC Profile</a:t>
            </a:r>
          </a:p>
        </p:txBody>
      </p:sp>
      <p:sp>
        <p:nvSpPr>
          <p:cNvPr id="60419" name="Footer Placeholder 3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5A2F540-B045-42D3-A6B6-C8EAF20EAF01}" type="slidenum">
              <a:rPr lang="en-US" smtClean="0"/>
              <a:pPr>
                <a:defRPr/>
              </a:pPr>
              <a:t>51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668" y="1371600"/>
            <a:ext cx="7775331" cy="4930698"/>
          </a:xfrm>
          <a:prstGeom prst="rect">
            <a:avLst/>
          </a:prstGeom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Team-based reward and recognition systems can promote teamwork</a:t>
            </a:r>
          </a:p>
          <a:p>
            <a:r>
              <a:rPr lang="en-US" dirty="0" smtClean="0"/>
              <a:t>Focus on rewarding teams for achieving specific goals</a:t>
            </a:r>
          </a:p>
          <a:p>
            <a:r>
              <a:rPr lang="en-US" dirty="0" smtClean="0"/>
              <a:t>Allow time for team members to mentor and help each other to meet project goals and develop human resources</a:t>
            </a:r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Reward and Recognition Systems</a:t>
            </a:r>
          </a:p>
        </p:txBody>
      </p:sp>
      <p:sp>
        <p:nvSpPr>
          <p:cNvPr id="61445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D4269-9001-418E-995A-22BD78438052}" type="slidenum">
              <a:rPr lang="en-US" smtClean="0"/>
              <a:pPr>
                <a:defRPr/>
              </a:pPr>
              <a:t>52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524000"/>
            <a:ext cx="8763000" cy="4572000"/>
          </a:xfrm>
        </p:spPr>
        <p:txBody>
          <a:bodyPr/>
          <a:lstStyle/>
          <a:p>
            <a:r>
              <a:rPr lang="en-US" dirty="0" smtClean="0"/>
              <a:t>Project managers must lead their teams in performing various project activities</a:t>
            </a:r>
          </a:p>
          <a:p>
            <a:r>
              <a:rPr lang="en-US" dirty="0" smtClean="0"/>
              <a:t>After assessing team performance and related information, the project manager must decide</a:t>
            </a:r>
          </a:p>
          <a:p>
            <a:pPr lvl="1"/>
            <a:r>
              <a:rPr lang="en-US" dirty="0" smtClean="0"/>
              <a:t>if changes should be requested to the project</a:t>
            </a:r>
          </a:p>
          <a:p>
            <a:pPr lvl="1"/>
            <a:r>
              <a:rPr lang="en-US" dirty="0" smtClean="0"/>
              <a:t>if corrective or preventive actions should be recommended</a:t>
            </a:r>
          </a:p>
          <a:p>
            <a:pPr lvl="1"/>
            <a:r>
              <a:rPr lang="en-US" dirty="0" smtClean="0"/>
              <a:t>if updates are needed to the project management plan or organizational process assets. </a:t>
            </a:r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Managing the Project Team</a:t>
            </a:r>
          </a:p>
        </p:txBody>
      </p:sp>
      <p:sp>
        <p:nvSpPr>
          <p:cNvPr id="62469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639634B-9F7B-4567-B3EF-235CA5EF2B30}" type="slidenum">
              <a:rPr lang="en-US" smtClean="0"/>
              <a:pPr>
                <a:defRPr/>
              </a:pPr>
              <a:t>53</a:t>
            </a:fld>
            <a:endParaRPr lang="en-US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Observation and conversation</a:t>
            </a:r>
          </a:p>
          <a:p>
            <a:r>
              <a:rPr lang="en-US" dirty="0" smtClean="0"/>
              <a:t>Project performance appraisals</a:t>
            </a:r>
          </a:p>
          <a:p>
            <a:r>
              <a:rPr lang="en-US" dirty="0" smtClean="0"/>
              <a:t>Interpersonal skills</a:t>
            </a:r>
          </a:p>
          <a:p>
            <a:r>
              <a:rPr lang="en-US" dirty="0" smtClean="0"/>
              <a:t>Conflict management</a:t>
            </a:r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Tools and Techniques for Managing Project Teams</a:t>
            </a:r>
          </a:p>
        </p:txBody>
      </p:sp>
      <p:sp>
        <p:nvSpPr>
          <p:cNvPr id="63493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7455C51-222E-44B3-9F41-0B1B92FA3A82}" type="slidenum">
              <a:rPr lang="en-US" smtClean="0"/>
              <a:pPr>
                <a:defRPr/>
              </a:pPr>
              <a:t>54</a:t>
            </a:fld>
            <a:endParaRPr lang="en-US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990600"/>
            <a:ext cx="8915400" cy="4525962"/>
          </a:xfrm>
        </p:spPr>
        <p:txBody>
          <a:bodyPr/>
          <a:lstStyle/>
          <a:p>
            <a:pPr marL="533400" indent="-533400">
              <a:spcBef>
                <a:spcPct val="50000"/>
              </a:spcBef>
              <a:buClr>
                <a:srgbClr val="666699"/>
              </a:buClr>
              <a:buFont typeface="+mj-lt"/>
              <a:buAutoNum type="arabicPeriod"/>
            </a:pPr>
            <a:r>
              <a:rPr lang="en-US" sz="2400" b="1" dirty="0" smtClean="0"/>
              <a:t>Confrontation</a:t>
            </a:r>
            <a:r>
              <a:rPr lang="en-US" sz="2400" dirty="0" smtClean="0"/>
              <a:t>: Directly face a conflict using a problem-solving approach</a:t>
            </a:r>
          </a:p>
          <a:p>
            <a:pPr marL="533400" indent="-533400">
              <a:spcBef>
                <a:spcPct val="50000"/>
              </a:spcBef>
              <a:buClr>
                <a:srgbClr val="666699"/>
              </a:buClr>
              <a:buFont typeface="+mj-lt"/>
              <a:buAutoNum type="arabicPeriod"/>
            </a:pPr>
            <a:r>
              <a:rPr lang="en-US" sz="2400" b="1" dirty="0" smtClean="0"/>
              <a:t>Compromise</a:t>
            </a:r>
            <a:r>
              <a:rPr lang="en-US" sz="2400" dirty="0" smtClean="0"/>
              <a:t>: Use a give-and-take approach</a:t>
            </a:r>
          </a:p>
          <a:p>
            <a:pPr marL="533400" indent="-533400">
              <a:spcBef>
                <a:spcPct val="50000"/>
              </a:spcBef>
              <a:buClr>
                <a:srgbClr val="666699"/>
              </a:buClr>
              <a:buFont typeface="+mj-lt"/>
              <a:buAutoNum type="arabicPeriod"/>
            </a:pPr>
            <a:r>
              <a:rPr lang="en-US" sz="2400" b="1" dirty="0" smtClean="0"/>
              <a:t>Smoothing</a:t>
            </a:r>
            <a:r>
              <a:rPr lang="en-US" sz="2400" dirty="0" smtClean="0"/>
              <a:t>: De-emphasize areas of difference and emphasize areas of agreement</a:t>
            </a:r>
          </a:p>
          <a:p>
            <a:pPr marL="533400" indent="-533400">
              <a:spcBef>
                <a:spcPct val="50000"/>
              </a:spcBef>
              <a:buClr>
                <a:srgbClr val="666699"/>
              </a:buClr>
              <a:buFont typeface="+mj-lt"/>
              <a:buAutoNum type="arabicPeriod"/>
            </a:pPr>
            <a:r>
              <a:rPr lang="en-US" sz="2400" b="1" dirty="0" smtClean="0"/>
              <a:t>Forcing</a:t>
            </a:r>
            <a:r>
              <a:rPr lang="en-US" sz="2400" dirty="0" smtClean="0"/>
              <a:t>: The win-lose approach</a:t>
            </a:r>
          </a:p>
          <a:p>
            <a:pPr marL="533400" indent="-533400">
              <a:spcBef>
                <a:spcPct val="50000"/>
              </a:spcBef>
              <a:buClr>
                <a:srgbClr val="666699"/>
              </a:buClr>
              <a:buFont typeface="+mj-lt"/>
              <a:buAutoNum type="arabicPeriod"/>
            </a:pPr>
            <a:r>
              <a:rPr lang="en-US" sz="2400" b="1" dirty="0" smtClean="0"/>
              <a:t>Withdrawal</a:t>
            </a:r>
            <a:r>
              <a:rPr lang="en-US" sz="2400" dirty="0" smtClean="0"/>
              <a:t>: Retreat or withdraw from an actual or potential disagreement</a:t>
            </a:r>
          </a:p>
          <a:p>
            <a:pPr marL="533400" indent="-533400">
              <a:spcBef>
                <a:spcPct val="50000"/>
              </a:spcBef>
              <a:buClr>
                <a:srgbClr val="666699"/>
              </a:buClr>
              <a:buFont typeface="+mj-lt"/>
              <a:buAutoNum type="arabicPeriod"/>
            </a:pPr>
            <a:r>
              <a:rPr lang="en-US" sz="2400" b="1" dirty="0" smtClean="0"/>
              <a:t>Collaborating</a:t>
            </a:r>
            <a:r>
              <a:rPr lang="en-US" sz="2400" dirty="0" smtClean="0"/>
              <a:t>: Decision makers incorporate different  viewpoints and insights to develop consensus and commitment</a:t>
            </a:r>
            <a:r>
              <a:rPr lang="en-US" b="1" dirty="0" smtClean="0"/>
              <a:t>  </a:t>
            </a:r>
            <a:endParaRPr lang="en-US" dirty="0" smtClean="0"/>
          </a:p>
          <a:p>
            <a:pPr marL="533400" indent="-533400">
              <a:spcBef>
                <a:spcPct val="50000"/>
              </a:spcBef>
              <a:buClr>
                <a:srgbClr val="666699"/>
              </a:buClr>
              <a:buFontTx/>
              <a:buAutoNum type="arabicPeriod"/>
            </a:pPr>
            <a:endParaRPr lang="en-US" dirty="0" smtClean="0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3820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Conflict Handling Modes</a:t>
            </a:r>
          </a:p>
        </p:txBody>
      </p:sp>
      <p:sp>
        <p:nvSpPr>
          <p:cNvPr id="36869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Information Technology Project Management, Seventh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0DA2C56-7428-4053-BCC9-9633C8292304}" type="slidenum">
              <a:rPr lang="en-US" smtClean="0"/>
              <a:pPr>
                <a:defRPr/>
              </a:pPr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52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Figure 9-11. Conflict Handling Modes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Information Technology Project Management, Seventh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DF7F6D6-12E9-47E2-83FA-0573725E0372}" type="slidenum">
              <a:rPr lang="en-US" smtClean="0"/>
              <a:pPr>
                <a:defRPr/>
              </a:pPr>
              <a:t>56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219200"/>
            <a:ext cx="7543800" cy="5148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86873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524000"/>
            <a:ext cx="8458200" cy="4876800"/>
          </a:xfrm>
        </p:spPr>
        <p:txBody>
          <a:bodyPr/>
          <a:lstStyle/>
          <a:p>
            <a:pPr>
              <a:spcBef>
                <a:spcPct val="80000"/>
              </a:spcBef>
              <a:buClr>
                <a:srgbClr val="666699"/>
              </a:buClr>
            </a:pPr>
            <a:r>
              <a:rPr lang="en-US" dirty="0" smtClean="0"/>
              <a:t>Conflict often produces important results, such as new ideas, better alternatives, and motivation to work harder and more collaboratively</a:t>
            </a:r>
          </a:p>
          <a:p>
            <a:pPr>
              <a:spcBef>
                <a:spcPct val="80000"/>
              </a:spcBef>
              <a:buClr>
                <a:srgbClr val="666699"/>
              </a:buClr>
            </a:pPr>
            <a:r>
              <a:rPr lang="en-US" b="1" dirty="0" smtClean="0"/>
              <a:t>Groupthink</a:t>
            </a:r>
            <a:r>
              <a:rPr lang="en-US" dirty="0" smtClean="0"/>
              <a:t>: Conformance to the values or ethical standards of a group. Groupthink can develop if there are no conflicting viewpoints</a:t>
            </a:r>
          </a:p>
          <a:p>
            <a:pPr>
              <a:spcBef>
                <a:spcPct val="80000"/>
              </a:spcBef>
              <a:buClr>
                <a:srgbClr val="666699"/>
              </a:buClr>
            </a:pPr>
            <a:r>
              <a:rPr lang="en-US" dirty="0" smtClean="0"/>
              <a:t>Research suggests that task-related conflict often improves team performance, but emotional conflict often depresses team performance</a:t>
            </a:r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Conflict Can Be Good</a:t>
            </a:r>
          </a:p>
        </p:txBody>
      </p:sp>
      <p:sp>
        <p:nvSpPr>
          <p:cNvPr id="37893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Information Technology Project Management, Seventh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59AA3D8-7433-4027-A5FC-D8845AD4F8F2}" type="slidenum">
              <a:rPr lang="en-US" smtClean="0"/>
              <a:pPr>
                <a:defRPr/>
              </a:pPr>
              <a:t>57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9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4572000"/>
          </a:xfrm>
        </p:spPr>
        <p:txBody>
          <a:bodyPr/>
          <a:lstStyle/>
          <a:p>
            <a:pPr marL="514350" indent="-514350">
              <a:defRPr/>
            </a:pPr>
            <a:r>
              <a:rPr lang="en-US" dirty="0" smtClean="0"/>
              <a:t>Patrick Lencioni, author of several books on teams, says that “Teamwork remains the one sustainable competitive advantage that has been large untapped”*</a:t>
            </a:r>
          </a:p>
          <a:p>
            <a:pPr marL="514350" indent="-514350">
              <a:defRPr/>
            </a:pPr>
            <a:r>
              <a:rPr lang="en-US" dirty="0" smtClean="0"/>
              <a:t>The five dysfunctions of teams are</a:t>
            </a:r>
          </a:p>
          <a:p>
            <a:pPr marL="1063625" lvl="2" indent="-514350">
              <a:buFont typeface="+mj-lt"/>
              <a:buAutoNum type="arabicPeriod"/>
              <a:defRPr/>
            </a:pPr>
            <a:r>
              <a:rPr lang="en-US" sz="2400" dirty="0" smtClean="0"/>
              <a:t>Absence of trust</a:t>
            </a:r>
          </a:p>
          <a:p>
            <a:pPr marL="1063625" lvl="2" indent="-514350">
              <a:buFont typeface="+mj-lt"/>
              <a:buAutoNum type="arabicPeriod"/>
              <a:defRPr/>
            </a:pPr>
            <a:r>
              <a:rPr lang="en-US" sz="2400" dirty="0" smtClean="0"/>
              <a:t>Fear of conflict</a:t>
            </a:r>
          </a:p>
          <a:p>
            <a:pPr marL="1063625" lvl="2" indent="-514350">
              <a:buFont typeface="+mj-lt"/>
              <a:buAutoNum type="arabicPeriod"/>
              <a:defRPr/>
            </a:pPr>
            <a:r>
              <a:rPr lang="en-US" sz="2400" dirty="0" smtClean="0"/>
              <a:t>Lack of commitment</a:t>
            </a:r>
          </a:p>
          <a:p>
            <a:pPr marL="1063625" lvl="2" indent="-514350">
              <a:buFont typeface="+mj-lt"/>
              <a:buAutoNum type="arabicPeriod"/>
              <a:defRPr/>
            </a:pPr>
            <a:r>
              <a:rPr lang="en-US" sz="2400" dirty="0" smtClean="0"/>
              <a:t>Avoidance of accountability</a:t>
            </a:r>
          </a:p>
          <a:p>
            <a:pPr marL="1063625" lvl="2" indent="-514350">
              <a:buFont typeface="+mj-lt"/>
              <a:buAutoNum type="arabicPeriod"/>
              <a:defRPr/>
            </a:pPr>
            <a:r>
              <a:rPr lang="en-US" sz="2400" dirty="0" smtClean="0"/>
              <a:t>Inattention to results</a:t>
            </a:r>
          </a:p>
          <a:p>
            <a:pPr>
              <a:buFont typeface="Wingdings 2" pitchFamily="18" charset="2"/>
              <a:buNone/>
              <a:defRPr/>
            </a:pPr>
            <a:endParaRPr lang="en-US" dirty="0"/>
          </a:p>
        </p:txBody>
      </p:sp>
      <p:sp>
        <p:nvSpPr>
          <p:cNvPr id="65538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792162"/>
          </a:xfrm>
        </p:spPr>
        <p:txBody>
          <a:bodyPr/>
          <a:lstStyle/>
          <a:p>
            <a:r>
              <a:rPr lang="en-US" dirty="0" smtClean="0"/>
              <a:t>Five Dysfunctions of a Team</a:t>
            </a:r>
          </a:p>
        </p:txBody>
      </p:sp>
      <p:sp>
        <p:nvSpPr>
          <p:cNvPr id="65540" name="Footer Placeholder 3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647E6A-936B-4ACD-B13C-34772058D73B}" type="slidenum">
              <a:rPr lang="en-US" smtClean="0"/>
              <a:pPr>
                <a:defRPr/>
              </a:pPr>
              <a:t>58</a:t>
            </a:fld>
            <a:endParaRPr lang="en-US" dirty="0"/>
          </a:p>
        </p:txBody>
      </p:sp>
      <p:sp>
        <p:nvSpPr>
          <p:cNvPr id="65542" name="TextBox 5"/>
          <p:cNvSpPr txBox="1">
            <a:spLocks noChangeArrowheads="1"/>
          </p:cNvSpPr>
          <p:nvPr/>
        </p:nvSpPr>
        <p:spPr bwMode="auto">
          <a:xfrm>
            <a:off x="685800" y="5410200"/>
            <a:ext cx="8721725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dirty="0"/>
              <a:t>*Lencioni, Patrick, “Overcoming the Five Dysfunctions of a Team,” Jossey-Bass: San Francisco, CA (2005), p. 3.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447800"/>
            <a:ext cx="8186738" cy="3648075"/>
          </a:xfrm>
        </p:spPr>
        <p:txBody>
          <a:bodyPr/>
          <a:lstStyle/>
          <a:p>
            <a:r>
              <a:rPr lang="en-US" dirty="0" smtClean="0"/>
              <a:t>Be patient and kind with your team</a:t>
            </a:r>
          </a:p>
          <a:p>
            <a:r>
              <a:rPr lang="en-US" dirty="0" smtClean="0"/>
              <a:t>Fix the problem instead of blaming people </a:t>
            </a:r>
          </a:p>
          <a:p>
            <a:r>
              <a:rPr lang="en-US" dirty="0" smtClean="0"/>
              <a:t>Establish regular, effective meetings</a:t>
            </a:r>
          </a:p>
          <a:p>
            <a:r>
              <a:rPr lang="en-US" dirty="0" smtClean="0"/>
              <a:t>Allow time for teams to go through the basic team-building stages </a:t>
            </a:r>
          </a:p>
          <a:p>
            <a:r>
              <a:rPr lang="en-US" dirty="0" smtClean="0"/>
              <a:t>Limit the size of work teams to three to seven members</a:t>
            </a:r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Advice on Teams</a:t>
            </a:r>
          </a:p>
        </p:txBody>
      </p:sp>
      <p:sp>
        <p:nvSpPr>
          <p:cNvPr id="64517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561EDBA-EBC3-407A-A285-B88C5263A4AD}" type="slidenum">
              <a:rPr lang="en-US" smtClean="0"/>
              <a:pPr>
                <a:defRPr/>
              </a:pPr>
              <a:t>59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1027"/>
          <p:cNvSpPr>
            <a:spLocks noGrp="1" noChangeArrowheads="1"/>
          </p:cNvSpPr>
          <p:nvPr>
            <p:ph idx="1"/>
          </p:nvPr>
        </p:nvSpPr>
        <p:spPr>
          <a:xfrm>
            <a:off x="304800" y="838200"/>
            <a:ext cx="8458200" cy="5410200"/>
          </a:xfrm>
        </p:spPr>
        <p:txBody>
          <a:bodyPr/>
          <a:lstStyle/>
          <a:p>
            <a:r>
              <a:rPr lang="en-US" sz="2800" dirty="0" smtClean="0"/>
              <a:t>With </a:t>
            </a:r>
            <a:r>
              <a:rPr lang="en-US" sz="2800" dirty="0"/>
              <a:t>almost 6 billion mobile-cellular subscriptions, global penetration of </a:t>
            </a:r>
            <a:r>
              <a:rPr lang="en-US" sz="2800" dirty="0" smtClean="0"/>
              <a:t>cell phones </a:t>
            </a:r>
            <a:r>
              <a:rPr lang="en-US" sz="2800" dirty="0"/>
              <a:t>is 87 percent, with 79 percent in the developing </a:t>
            </a:r>
            <a:r>
              <a:rPr lang="en-US" sz="2800" dirty="0" smtClean="0"/>
              <a:t>world</a:t>
            </a:r>
          </a:p>
          <a:p>
            <a:r>
              <a:rPr lang="en-US" sz="2800" dirty="0" smtClean="0"/>
              <a:t>Fortune </a:t>
            </a:r>
            <a:r>
              <a:rPr lang="en-US" sz="2800" dirty="0"/>
              <a:t>magazine lists IT as the number one “hot career for 2012 </a:t>
            </a:r>
            <a:r>
              <a:rPr lang="en-US" sz="2800" dirty="0" smtClean="0"/>
              <a:t>and beyond</a:t>
            </a:r>
            <a:r>
              <a:rPr lang="en-US" sz="2800" dirty="0"/>
              <a:t>” in the United States. </a:t>
            </a:r>
            <a:r>
              <a:rPr lang="en-US" sz="2800" dirty="0" smtClean="0"/>
              <a:t>Openings </a:t>
            </a:r>
            <a:r>
              <a:rPr lang="en-US" sz="2800" dirty="0"/>
              <a:t>for software application developers are projected </a:t>
            </a:r>
            <a:r>
              <a:rPr lang="en-US" sz="2800" dirty="0" smtClean="0"/>
              <a:t>to increase </a:t>
            </a:r>
            <a:r>
              <a:rPr lang="en-US" sz="2800" dirty="0"/>
              <a:t>by 34 percent by 2018, while companies will hire 20 percent </a:t>
            </a:r>
            <a:r>
              <a:rPr lang="en-US" sz="2800" dirty="0" smtClean="0"/>
              <a:t>more computer </a:t>
            </a:r>
            <a:r>
              <a:rPr lang="en-US" sz="2800" dirty="0"/>
              <a:t>systems </a:t>
            </a:r>
            <a:r>
              <a:rPr lang="en-US" sz="2800" dirty="0" smtClean="0"/>
              <a:t>analysts</a:t>
            </a:r>
          </a:p>
          <a:p>
            <a:r>
              <a:rPr lang="en-US" sz="2800" dirty="0" smtClean="0"/>
              <a:t>The </a:t>
            </a:r>
            <a:r>
              <a:rPr lang="en-US" sz="2800" dirty="0"/>
              <a:t>2011 average salary for project </a:t>
            </a:r>
            <a:r>
              <a:rPr lang="en-US" sz="2800" dirty="0" smtClean="0"/>
              <a:t>management professionals </a:t>
            </a:r>
            <a:r>
              <a:rPr lang="en-US" sz="2800" dirty="0"/>
              <a:t>was $105,000 per year in the United States, not including </a:t>
            </a:r>
            <a:r>
              <a:rPr lang="en-US" sz="2800" dirty="0" smtClean="0"/>
              <a:t>bonuses</a:t>
            </a:r>
            <a:endParaRPr lang="en-US" sz="2800" dirty="0"/>
          </a:p>
        </p:txBody>
      </p:sp>
      <p:sp>
        <p:nvSpPr>
          <p:cNvPr id="1331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305800" cy="792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More Digital Planet Report Findings </a:t>
            </a:r>
          </a:p>
        </p:txBody>
      </p:sp>
      <p:sp>
        <p:nvSpPr>
          <p:cNvPr id="13317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EE3E953-7A54-4032-821D-66ECB4A89B1C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 some social activities to help project team members and other stakeholders get to know each other better </a:t>
            </a:r>
          </a:p>
          <a:p>
            <a:r>
              <a:rPr lang="en-US" dirty="0" smtClean="0"/>
              <a:t>Stress team identity</a:t>
            </a:r>
          </a:p>
          <a:p>
            <a:r>
              <a:rPr lang="en-US" dirty="0" smtClean="0"/>
              <a:t>Nurture team members and encourage them to help each other</a:t>
            </a:r>
          </a:p>
          <a:p>
            <a:r>
              <a:rPr lang="en-US" dirty="0" smtClean="0"/>
              <a:t>Take additional actions to work with virtual team members</a:t>
            </a:r>
          </a:p>
          <a:p>
            <a:endParaRPr lang="en-US" dirty="0" smtClean="0"/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General Advice on Teams (cont’d)</a:t>
            </a:r>
          </a:p>
        </p:txBody>
      </p:sp>
      <p:sp>
        <p:nvSpPr>
          <p:cNvPr id="66565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C419FB6-89AD-4B56-A803-1511FC888592}" type="slidenum">
              <a:rPr lang="en-US" smtClean="0"/>
              <a:pPr>
                <a:defRPr/>
              </a:pPr>
              <a:t>60</a:t>
            </a:fld>
            <a:endParaRPr lang="en-US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Software can help in producing RAMS and resource histograms 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Project management software includes several features related to human resource management such as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Assigning resources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Identifying potential resource shortages or underutilization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Leveling resources</a:t>
            </a:r>
          </a:p>
          <a:p>
            <a:pPr lvl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Software to Assist in Human Resource Management</a:t>
            </a:r>
          </a:p>
        </p:txBody>
      </p:sp>
      <p:sp>
        <p:nvSpPr>
          <p:cNvPr id="67589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E8EDA0A-988F-4053-9F65-16A93AFF07C1}" type="slidenum">
              <a:rPr lang="en-US" smtClean="0"/>
              <a:pPr>
                <a:defRPr/>
              </a:pPr>
              <a:t>61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524000"/>
            <a:ext cx="8001000" cy="4572000"/>
          </a:xfrm>
        </p:spPr>
        <p:txBody>
          <a:bodyPr/>
          <a:lstStyle/>
          <a:p>
            <a:r>
              <a:rPr lang="en-US" dirty="0" smtClean="0"/>
              <a:t>Project managers must </a:t>
            </a:r>
          </a:p>
          <a:p>
            <a:pPr lvl="1"/>
            <a:r>
              <a:rPr lang="en-US" dirty="0" smtClean="0"/>
              <a:t>Treat people with consideration and respect</a:t>
            </a:r>
          </a:p>
          <a:p>
            <a:pPr lvl="1"/>
            <a:r>
              <a:rPr lang="en-US" dirty="0" smtClean="0"/>
              <a:t>Understand what motivates them</a:t>
            </a:r>
          </a:p>
          <a:p>
            <a:pPr lvl="1"/>
            <a:r>
              <a:rPr lang="en-US" dirty="0" smtClean="0"/>
              <a:t>Communicate carefully with them</a:t>
            </a:r>
          </a:p>
          <a:p>
            <a:r>
              <a:rPr lang="en-US" dirty="0" smtClean="0"/>
              <a:t>Focus on your goal of enabling project team members to deliver their best work </a:t>
            </a:r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Project Resource Management Involves Much More Than Using Software</a:t>
            </a:r>
          </a:p>
        </p:txBody>
      </p:sp>
      <p:sp>
        <p:nvSpPr>
          <p:cNvPr id="68613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BFC8A9F-9BF6-45D9-A598-E1B2444F5331}" type="slidenum">
              <a:rPr lang="en-US" smtClean="0"/>
              <a:pPr>
                <a:defRPr/>
              </a:pPr>
              <a:t>62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Project human resource management includes the processes required to make the most effective use of the people involved with a project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Main processes include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Plan human resource management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Acquire project team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Develop project team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Manage project team</a:t>
            </a:r>
          </a:p>
        </p:txBody>
      </p:sp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74638"/>
            <a:ext cx="8305800" cy="944562"/>
          </a:xfrm>
        </p:spPr>
        <p:txBody>
          <a:bodyPr/>
          <a:lstStyle/>
          <a:p>
            <a:r>
              <a:rPr lang="en-US" dirty="0" smtClean="0"/>
              <a:t>Chapter Summary</a:t>
            </a:r>
          </a:p>
        </p:txBody>
      </p:sp>
      <p:sp>
        <p:nvSpPr>
          <p:cNvPr id="69637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E267D4E-E157-4D62-9947-FB836A6F39F9}" type="slidenum">
              <a:rPr lang="en-US" smtClean="0"/>
              <a:pPr>
                <a:defRPr/>
              </a:pPr>
              <a:t>63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Proactive organizations are addressing workforce needs by</a:t>
            </a:r>
          </a:p>
          <a:p>
            <a:pPr lvl="1"/>
            <a:r>
              <a:rPr lang="en-US" dirty="0" smtClean="0"/>
              <a:t>improving benefits</a:t>
            </a:r>
          </a:p>
          <a:p>
            <a:pPr lvl="1"/>
            <a:r>
              <a:rPr lang="en-US" dirty="0" smtClean="0"/>
              <a:t>redefining work hours and incentives</a:t>
            </a:r>
          </a:p>
          <a:p>
            <a:pPr lvl="1"/>
            <a:r>
              <a:rPr lang="en-US" dirty="0" smtClean="0"/>
              <a:t>finding future workers</a:t>
            </a:r>
          </a:p>
        </p:txBody>
      </p:sp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Implications for the Future of IT Human Resource Management</a:t>
            </a:r>
          </a:p>
        </p:txBody>
      </p:sp>
      <p:sp>
        <p:nvSpPr>
          <p:cNvPr id="15364" name="Footer Placeholder 3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BD15328-1F82-4A7B-B4BB-5811F6E2DA2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685800"/>
            <a:ext cx="8610600" cy="5334000"/>
          </a:xfrm>
        </p:spPr>
        <p:txBody>
          <a:bodyPr/>
          <a:lstStyle/>
          <a:p>
            <a:r>
              <a:rPr lang="en-US" dirty="0"/>
              <a:t>Many people enjoy using Facebook, Twitter, and other social media sites. Some </a:t>
            </a:r>
            <a:r>
              <a:rPr lang="en-US" dirty="0" smtClean="0"/>
              <a:t>companies even </a:t>
            </a:r>
            <a:r>
              <a:rPr lang="en-US" dirty="0"/>
              <a:t>encouraged workers to use these tools to get to know their colleagues </a:t>
            </a:r>
            <a:r>
              <a:rPr lang="en-US" dirty="0" smtClean="0"/>
              <a:t>better, especially </a:t>
            </a:r>
            <a:r>
              <a:rPr lang="en-US" dirty="0"/>
              <a:t>for global work teams. A 2011 survey, however, shows that companies </a:t>
            </a:r>
            <a:r>
              <a:rPr lang="en-US" dirty="0" smtClean="0"/>
              <a:t>have changed </a:t>
            </a:r>
            <a:r>
              <a:rPr lang="en-US" dirty="0"/>
              <a:t>their tune after realizing that worker productivity often suffers due to </a:t>
            </a:r>
            <a:r>
              <a:rPr lang="en-US" dirty="0" smtClean="0"/>
              <a:t>social media </a:t>
            </a:r>
            <a:r>
              <a:rPr lang="en-US" dirty="0"/>
              <a:t>and other </a:t>
            </a:r>
            <a:r>
              <a:rPr lang="en-US" dirty="0" smtClean="0"/>
              <a:t>distraction</a:t>
            </a:r>
          </a:p>
          <a:p>
            <a:r>
              <a:rPr lang="en-US" dirty="0" smtClean="0"/>
              <a:t>Psychologists </a:t>
            </a:r>
            <a:r>
              <a:rPr lang="en-US" dirty="0"/>
              <a:t>have even created a term—Internet addiction disorder (IAD)—for </a:t>
            </a:r>
            <a:r>
              <a:rPr lang="en-US" dirty="0" smtClean="0"/>
              <a:t>the increasingly </a:t>
            </a:r>
            <a:r>
              <a:rPr lang="en-US" dirty="0"/>
              <a:t>common addiction to Web-based </a:t>
            </a:r>
            <a:r>
              <a:rPr lang="en-US" dirty="0" smtClean="0"/>
              <a:t>activity. </a:t>
            </a:r>
            <a:r>
              <a:rPr lang="en-US" dirty="0"/>
              <a:t>Many children suffer from </a:t>
            </a:r>
            <a:r>
              <a:rPr lang="en-US" dirty="0" smtClean="0"/>
              <a:t>this disorder</a:t>
            </a:r>
            <a:r>
              <a:rPr lang="en-US" dirty="0"/>
              <a:t>, especially in Asian countries like China, Taiwan, and South Korea</a:t>
            </a:r>
            <a:endParaRPr lang="en-US" dirty="0" smtClean="0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9050"/>
            <a:ext cx="83058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Global Issues</a:t>
            </a:r>
          </a:p>
        </p:txBody>
      </p:sp>
      <p:sp>
        <p:nvSpPr>
          <p:cNvPr id="16389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BEDF5A-CC2B-41EC-9024-1E458DD4F0B1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029200"/>
          </a:xfrm>
        </p:spPr>
        <p:txBody>
          <a:bodyPr/>
          <a:lstStyle/>
          <a:p>
            <a:r>
              <a:rPr lang="en-US" sz="2400" dirty="0"/>
              <a:t>A 2011 report by </a:t>
            </a:r>
            <a:r>
              <a:rPr lang="en-US" sz="2400" dirty="0" err="1"/>
              <a:t>CompTIA</a:t>
            </a:r>
            <a:r>
              <a:rPr lang="en-US" sz="2400" dirty="0"/>
              <a:t> found a gap between skills that employers wanted and </a:t>
            </a:r>
            <a:r>
              <a:rPr lang="en-US" sz="2400" dirty="0" smtClean="0"/>
              <a:t>what they </a:t>
            </a:r>
            <a:r>
              <a:rPr lang="en-US" sz="2400" dirty="0"/>
              <a:t>actually found in the IT </a:t>
            </a:r>
            <a:r>
              <a:rPr lang="en-US" sz="2400" dirty="0" smtClean="0"/>
              <a:t>workforce</a:t>
            </a:r>
          </a:p>
          <a:p>
            <a:r>
              <a:rPr lang="en-US" sz="2400" dirty="0"/>
              <a:t>Ninety-three percent of respondents reported an overall skills gap </a:t>
            </a:r>
            <a:r>
              <a:rPr lang="en-US" sz="2400" dirty="0" smtClean="0"/>
              <a:t>between existing </a:t>
            </a:r>
            <a:r>
              <a:rPr lang="en-US" sz="2400" dirty="0"/>
              <a:t>and desired skill levels among their IT </a:t>
            </a:r>
            <a:r>
              <a:rPr lang="en-US" sz="2400" dirty="0" smtClean="0"/>
              <a:t>staff</a:t>
            </a:r>
            <a:endParaRPr lang="en-US" sz="2400" dirty="0"/>
          </a:p>
          <a:p>
            <a:r>
              <a:rPr lang="en-US" sz="2400" dirty="0" smtClean="0"/>
              <a:t>The </a:t>
            </a:r>
            <a:r>
              <a:rPr lang="en-US" sz="2400" dirty="0"/>
              <a:t>top priorities for IT include security, data storage, replacing old </a:t>
            </a:r>
            <a:r>
              <a:rPr lang="en-US" sz="2400" dirty="0" smtClean="0"/>
              <a:t>equipment, improving </a:t>
            </a:r>
            <a:r>
              <a:rPr lang="en-US" sz="2400" dirty="0"/>
              <a:t>network infrastructure, and disaster </a:t>
            </a:r>
            <a:r>
              <a:rPr lang="en-US" sz="2400" dirty="0" smtClean="0"/>
              <a:t>recovery/ business continuity</a:t>
            </a:r>
            <a:endParaRPr lang="en-US" sz="2400" dirty="0"/>
          </a:p>
          <a:p>
            <a:r>
              <a:rPr lang="en-US" sz="2400" dirty="0" smtClean="0"/>
              <a:t>Emerging </a:t>
            </a:r>
            <a:r>
              <a:rPr lang="en-US" sz="2400" dirty="0"/>
              <a:t>areas include business process automation, mobility, </a:t>
            </a:r>
            <a:r>
              <a:rPr lang="en-US" sz="2400" dirty="0" smtClean="0"/>
              <a:t>collaboration, and </a:t>
            </a:r>
            <a:r>
              <a:rPr lang="en-US" sz="2400" dirty="0"/>
              <a:t>virtualization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What Went Wrong?</a:t>
            </a:r>
          </a:p>
        </p:txBody>
      </p:sp>
      <p:sp>
        <p:nvSpPr>
          <p:cNvPr id="17412" name="Footer Placeholder 3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Seventh Edition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382DB3A-D047-4115-B6E8-B0CFADBCE131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eme1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EDC9E8F16C52745B0D8A325122033F7" ma:contentTypeVersion="0" ma:contentTypeDescription="Create a new document." ma:contentTypeScope="" ma:versionID="f211043ea28f3ad5f501e83fe3a9cfe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A4E0043-DCF5-40E7-A5ED-65101609ACD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9131B3C-DA10-40B3-A43C-B7A0FB2D6B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EDED5A5-D57F-48C9-818F-9CBE60C49723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1953</TotalTime>
  <Words>3485</Words>
  <Application>Microsoft Office PowerPoint</Application>
  <PresentationFormat>On-screen Show (4:3)</PresentationFormat>
  <Paragraphs>407</Paragraphs>
  <Slides>63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63</vt:i4>
      </vt:variant>
    </vt:vector>
  </HeadingPairs>
  <TitlesOfParts>
    <vt:vector size="65" baseType="lpstr">
      <vt:lpstr>Custom Design</vt:lpstr>
      <vt:lpstr>Theme1</vt:lpstr>
      <vt:lpstr>Chapter 9: Project Human Resource Management</vt:lpstr>
      <vt:lpstr>Learning Objectives</vt:lpstr>
      <vt:lpstr>Learning Objectives</vt:lpstr>
      <vt:lpstr>The Importance of Human Resource Management</vt:lpstr>
      <vt:lpstr>The Global IT Workforce</vt:lpstr>
      <vt:lpstr>More Digital Planet Report Findings </vt:lpstr>
      <vt:lpstr>Implications for the Future of IT Human Resource Management</vt:lpstr>
      <vt:lpstr>Global Issues</vt:lpstr>
      <vt:lpstr>What Went Wrong?</vt:lpstr>
      <vt:lpstr>What is Project Human Resource Management?</vt:lpstr>
      <vt:lpstr>Figure 9-1. Project Human Resource Management Summary</vt:lpstr>
      <vt:lpstr>Keys to Managing People</vt:lpstr>
      <vt:lpstr>Intrinsic and Extrinsic Motivation</vt:lpstr>
      <vt:lpstr>Maslow’s Hierarchy of Needs</vt:lpstr>
      <vt:lpstr>Figure 9-2. Maslow’s Hierarchy of Needs</vt:lpstr>
      <vt:lpstr>Herzberg’s Motivational and Hygiene Factors</vt:lpstr>
      <vt:lpstr>Table 9-1: Examples of Herzberg’s Hygiene Factors and Motivators</vt:lpstr>
      <vt:lpstr>McClelland’s Acquired-Needs Theory</vt:lpstr>
      <vt:lpstr>McGregor’s Theory X and Y</vt:lpstr>
      <vt:lpstr>Thamhain and Wilemon’s Ways to Have Influence on Projects</vt:lpstr>
      <vt:lpstr>Thamhain and Wilemon’s Ways to Have Influence on Projects (cont’d)</vt:lpstr>
      <vt:lpstr>Ways to Influence that Help and Hurt Projects</vt:lpstr>
      <vt:lpstr>Power</vt:lpstr>
      <vt:lpstr>Covey and Improving Effectiveness</vt:lpstr>
      <vt:lpstr>Empathic Listening and Rapport</vt:lpstr>
      <vt:lpstr>Media Snapshot</vt:lpstr>
      <vt:lpstr>Developing the Human Resource Plan</vt:lpstr>
      <vt:lpstr>Figure 9-3. Sample Organizational Chart for a Large IT Project</vt:lpstr>
      <vt:lpstr>Figure 9-4. Work Definition and Assignment Process</vt:lpstr>
      <vt:lpstr>Responsibility Assignment Matrices</vt:lpstr>
      <vt:lpstr>Figure 9-5. Sample Responsibility Assignment Matrix (RAM)</vt:lpstr>
      <vt:lpstr>Table 9-2. Sample RACI Chart</vt:lpstr>
      <vt:lpstr>Staffing Management Plans and Resource Histograms</vt:lpstr>
      <vt:lpstr>What Went Right?</vt:lpstr>
      <vt:lpstr>Figure 9-6. Sample Resource Histogram</vt:lpstr>
      <vt:lpstr>Acquiring the Project Team</vt:lpstr>
      <vt:lpstr>Resource Assignment</vt:lpstr>
      <vt:lpstr>Best Practice</vt:lpstr>
      <vt:lpstr>Resource Loading</vt:lpstr>
      <vt:lpstr>Figure 9-7. Sample Histogram Showing an Overallocated Individual</vt:lpstr>
      <vt:lpstr>Resource Leveling</vt:lpstr>
      <vt:lpstr>Figure 9-8. Resource Leveling Example</vt:lpstr>
      <vt:lpstr>Benefits of Resource Leveling</vt:lpstr>
      <vt:lpstr>Developing the Project Team</vt:lpstr>
      <vt:lpstr>Tuckman Model of Team Development</vt:lpstr>
      <vt:lpstr>Training</vt:lpstr>
      <vt:lpstr>Meyers-Briggs Type Indicator (MBTI)</vt:lpstr>
      <vt:lpstr>Social Styles Profile</vt:lpstr>
      <vt:lpstr>Figure 9-9. Social Styles</vt:lpstr>
      <vt:lpstr>DISC Profiles</vt:lpstr>
      <vt:lpstr>Figure 9-10. The DISC Profile</vt:lpstr>
      <vt:lpstr>Reward and Recognition Systems</vt:lpstr>
      <vt:lpstr>Managing the Project Team</vt:lpstr>
      <vt:lpstr>Tools and Techniques for Managing Project Teams</vt:lpstr>
      <vt:lpstr>Conflict Handling Modes</vt:lpstr>
      <vt:lpstr>Figure 9-11. Conflict Handling Modes</vt:lpstr>
      <vt:lpstr>Conflict Can Be Good</vt:lpstr>
      <vt:lpstr>Five Dysfunctions of a Team</vt:lpstr>
      <vt:lpstr>General Advice on Teams</vt:lpstr>
      <vt:lpstr>General Advice on Teams (cont’d)</vt:lpstr>
      <vt:lpstr>Using Software to Assist in Human Resource Management</vt:lpstr>
      <vt:lpstr>Project Resource Management Involves Much More Than Using Software</vt:lpstr>
      <vt:lpstr>Chapter Summary</vt:lpstr>
    </vt:vector>
  </TitlesOfParts>
  <Company>Augsburg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Information  Technology</dc:creator>
  <cp:lastModifiedBy>hppc</cp:lastModifiedBy>
  <cp:revision>158</cp:revision>
  <dcterms:created xsi:type="dcterms:W3CDTF">2001-07-05T23:10:12Z</dcterms:created>
  <dcterms:modified xsi:type="dcterms:W3CDTF">2014-11-09T21:23:32Z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0x0101003EDC9E8F16C52745B0D8A325122033F7</vt:lpwstr>
  </property>
</Properties>
</file>