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528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56ABB-E42D-408E-A5E7-28503A335160}" type="datetimeFigureOut">
              <a:rPr lang="en-US" smtClean="0"/>
              <a:t>4/10/2016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62DD8-F8C0-4F1B-89F7-F83C209359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305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56ABB-E42D-408E-A5E7-28503A335160}" type="datetimeFigureOut">
              <a:rPr lang="en-US" smtClean="0"/>
              <a:t>4/10/2016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62DD8-F8C0-4F1B-89F7-F83C209359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773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56ABB-E42D-408E-A5E7-28503A335160}" type="datetimeFigureOut">
              <a:rPr lang="en-US" smtClean="0"/>
              <a:t>4/10/2016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62DD8-F8C0-4F1B-89F7-F83C209359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426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56ABB-E42D-408E-A5E7-28503A335160}" type="datetimeFigureOut">
              <a:rPr lang="en-US" smtClean="0"/>
              <a:t>4/10/2016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62DD8-F8C0-4F1B-89F7-F83C209359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655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56ABB-E42D-408E-A5E7-28503A335160}" type="datetimeFigureOut">
              <a:rPr lang="en-US" smtClean="0"/>
              <a:t>4/10/2016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62DD8-F8C0-4F1B-89F7-F83C209359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4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56ABB-E42D-408E-A5E7-28503A335160}" type="datetimeFigureOut">
              <a:rPr lang="en-US" smtClean="0"/>
              <a:t>4/10/2016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62DD8-F8C0-4F1B-89F7-F83C209359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8934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56ABB-E42D-408E-A5E7-28503A335160}" type="datetimeFigureOut">
              <a:rPr lang="en-US" smtClean="0"/>
              <a:t>4/10/2016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62DD8-F8C0-4F1B-89F7-F83C209359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500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56ABB-E42D-408E-A5E7-28503A335160}" type="datetimeFigureOut">
              <a:rPr lang="en-US" smtClean="0"/>
              <a:t>4/10/2016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62DD8-F8C0-4F1B-89F7-F83C209359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312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56ABB-E42D-408E-A5E7-28503A335160}" type="datetimeFigureOut">
              <a:rPr lang="en-US" smtClean="0"/>
              <a:t>4/10/2016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62DD8-F8C0-4F1B-89F7-F83C209359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628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56ABB-E42D-408E-A5E7-28503A335160}" type="datetimeFigureOut">
              <a:rPr lang="en-US" smtClean="0"/>
              <a:t>4/10/2016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62DD8-F8C0-4F1B-89F7-F83C209359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5447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56ABB-E42D-408E-A5E7-28503A335160}" type="datetimeFigureOut">
              <a:rPr lang="en-US" smtClean="0"/>
              <a:t>4/10/2016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62DD8-F8C0-4F1B-89F7-F83C209359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153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56ABB-E42D-408E-A5E7-28503A335160}" type="datetimeFigureOut">
              <a:rPr lang="en-US" smtClean="0"/>
              <a:t>4/10/2016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B62DD8-F8C0-4F1B-89F7-F83C209359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953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95401"/>
            <a:ext cx="7772400" cy="4038600"/>
          </a:xfrm>
        </p:spPr>
        <p:txBody>
          <a:bodyPr>
            <a:normAutofit/>
          </a:bodyPr>
          <a:lstStyle/>
          <a:p>
            <a:r>
              <a:rPr lang="en-US" sz="7200" b="1" dirty="0" smtClean="0"/>
              <a:t>Chapter Five</a:t>
            </a:r>
            <a:r>
              <a:rPr lang="en-US" sz="6600" dirty="0" smtClean="0"/>
              <a:t/>
            </a:r>
            <a:br>
              <a:rPr lang="en-US" sz="6600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6000" dirty="0" smtClean="0"/>
              <a:t>Cross-cultural Studies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91269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943600"/>
          </a:xfrm>
        </p:spPr>
        <p:txBody>
          <a:bodyPr>
            <a:normAutofit fontScale="85000" lnSpcReduction="20000"/>
          </a:bodyPr>
          <a:lstStyle/>
          <a:p>
            <a:r>
              <a:rPr lang="en-US" u="sng" dirty="0"/>
              <a:t>High context </a:t>
            </a:r>
            <a:r>
              <a:rPr lang="en-US" u="sng" dirty="0" smtClean="0"/>
              <a:t>culture:</a:t>
            </a:r>
          </a:p>
          <a:p>
            <a:pPr lvl="1"/>
            <a:r>
              <a:rPr lang="en-US" dirty="0" smtClean="0"/>
              <a:t>Societies in which </a:t>
            </a:r>
            <a:r>
              <a:rPr lang="en-US" dirty="0" err="1" smtClean="0"/>
              <a:t>ppl</a:t>
            </a:r>
            <a:r>
              <a:rPr lang="en-US" dirty="0" smtClean="0"/>
              <a:t> have close connections/ long term relationships</a:t>
            </a:r>
          </a:p>
          <a:p>
            <a:pPr lvl="1"/>
            <a:r>
              <a:rPr lang="en-US" dirty="0" smtClean="0"/>
              <a:t>Less verbally explicit/ non-verbal</a:t>
            </a:r>
          </a:p>
          <a:p>
            <a:pPr lvl="1"/>
            <a:r>
              <a:rPr lang="en-US" dirty="0" smtClean="0"/>
              <a:t>Less written/formal communication</a:t>
            </a:r>
          </a:p>
          <a:p>
            <a:pPr lvl="1"/>
            <a:r>
              <a:rPr lang="en-US" dirty="0" smtClean="0"/>
              <a:t>Differences in status are valued/ no first names</a:t>
            </a:r>
          </a:p>
          <a:p>
            <a:pPr lvl="1"/>
            <a:r>
              <a:rPr lang="en-US" dirty="0" smtClean="0"/>
              <a:t>Relationship-focused</a:t>
            </a:r>
          </a:p>
          <a:p>
            <a:pPr lvl="1"/>
            <a:r>
              <a:rPr lang="en-US" dirty="0" smtClean="0"/>
              <a:t>E.g. Brazil, China, India</a:t>
            </a:r>
          </a:p>
          <a:p>
            <a:pPr lvl="1"/>
            <a:endParaRPr lang="en-US" dirty="0"/>
          </a:p>
          <a:p>
            <a:r>
              <a:rPr lang="en-US" u="sng" dirty="0"/>
              <a:t>Low </a:t>
            </a:r>
            <a:r>
              <a:rPr lang="en-US" u="sng" dirty="0" smtClean="0"/>
              <a:t>context culture:</a:t>
            </a:r>
          </a:p>
          <a:p>
            <a:pPr lvl="1"/>
            <a:r>
              <a:rPr lang="en-US" dirty="0" err="1" smtClean="0"/>
              <a:t>Ppl</a:t>
            </a:r>
            <a:r>
              <a:rPr lang="en-US" dirty="0" smtClean="0"/>
              <a:t> have many connections but of a shorter duration</a:t>
            </a:r>
          </a:p>
          <a:p>
            <a:pPr lvl="1"/>
            <a:r>
              <a:rPr lang="en-US" dirty="0" smtClean="0"/>
              <a:t>More accessible</a:t>
            </a:r>
          </a:p>
          <a:p>
            <a:pPr lvl="1"/>
            <a:r>
              <a:rPr lang="en-US" dirty="0" smtClean="0"/>
              <a:t>Task-centered</a:t>
            </a:r>
          </a:p>
          <a:p>
            <a:pPr lvl="1"/>
            <a:r>
              <a:rPr lang="en-US" dirty="0" smtClean="0"/>
              <a:t>Informal/ first names are fine</a:t>
            </a:r>
          </a:p>
          <a:p>
            <a:pPr lvl="1"/>
            <a:r>
              <a:rPr lang="en-US" dirty="0" smtClean="0"/>
              <a:t>Direct/ say what they feel</a:t>
            </a:r>
          </a:p>
          <a:p>
            <a:pPr lvl="1"/>
            <a:r>
              <a:rPr lang="en-US" dirty="0" smtClean="0"/>
              <a:t>E.g. Germany, UK, USA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70723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Cross-cultural / Intercultural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Refers to the meeting of two cultures or two languages </a:t>
            </a:r>
            <a:r>
              <a:rPr lang="en-US" u="sng" dirty="0" smtClean="0"/>
              <a:t>across the political boundaries </a:t>
            </a:r>
            <a:r>
              <a:rPr lang="en-US" dirty="0" smtClean="0"/>
              <a:t>of nation-states.</a:t>
            </a:r>
          </a:p>
          <a:p>
            <a:r>
              <a:rPr lang="en-US" u="sng" dirty="0" smtClean="0"/>
              <a:t>Culture shock</a:t>
            </a:r>
            <a:r>
              <a:rPr lang="en-US" dirty="0" smtClean="0"/>
              <a:t> may take place upon crossing national boundaries.</a:t>
            </a:r>
          </a:p>
          <a:p>
            <a:r>
              <a:rPr lang="en-US" dirty="0" smtClean="0"/>
              <a:t>Foreign language teaching/ use language to understand culture</a:t>
            </a:r>
          </a:p>
          <a:p>
            <a:r>
              <a:rPr lang="en-US" dirty="0" smtClean="0"/>
              <a:t>May also refer to communication between </a:t>
            </a:r>
            <a:r>
              <a:rPr lang="en-US" dirty="0" err="1" smtClean="0"/>
              <a:t>ppl</a:t>
            </a:r>
            <a:r>
              <a:rPr lang="en-US" dirty="0" smtClean="0"/>
              <a:t> from different ethnic, social and gendered cultures within the boundaries of the same national language</a:t>
            </a:r>
          </a:p>
          <a:p>
            <a:pPr lvl="1"/>
            <a:r>
              <a:rPr lang="en-US" dirty="0" smtClean="0"/>
              <a:t>E.g. Chinese Americans/ African Americans</a:t>
            </a:r>
          </a:p>
          <a:p>
            <a:r>
              <a:rPr lang="en-US" u="sng" dirty="0" smtClean="0"/>
              <a:t>Intercultural communication </a:t>
            </a:r>
            <a:r>
              <a:rPr lang="en-US" dirty="0" smtClean="0"/>
              <a:t>refers to the dialogue between minority cultures an dominant cultures.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82515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Multicultural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Used in two ways:</a:t>
            </a:r>
          </a:p>
          <a:p>
            <a:r>
              <a:rPr lang="en-US" dirty="0" smtClean="0"/>
              <a:t>1. </a:t>
            </a:r>
            <a:r>
              <a:rPr lang="en-US" u="sng" dirty="0" smtClean="0"/>
              <a:t>Societal sense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The coexistence of </a:t>
            </a:r>
            <a:r>
              <a:rPr lang="en-US" dirty="0" err="1" smtClean="0"/>
              <a:t>ppl</a:t>
            </a:r>
            <a:r>
              <a:rPr lang="en-US" dirty="0" smtClean="0"/>
              <a:t> from many diff backgrounds and ethnicities./ multicultural societies</a:t>
            </a:r>
          </a:p>
          <a:p>
            <a:r>
              <a:rPr lang="en-US" dirty="0" smtClean="0"/>
              <a:t>2. </a:t>
            </a:r>
            <a:r>
              <a:rPr lang="en-US" u="sng" dirty="0" smtClean="0"/>
              <a:t>Individual sense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Persons who belong to various discourse communities</a:t>
            </a:r>
          </a:p>
          <a:p>
            <a:pPr lvl="1"/>
            <a:r>
              <a:rPr lang="en-US" dirty="0" smtClean="0"/>
              <a:t>They have linguistic resources and social strategies to identify with many different culture and different ways of using language</a:t>
            </a:r>
          </a:p>
          <a:p>
            <a:pPr lvl="1"/>
            <a:r>
              <a:rPr lang="en-US" dirty="0" smtClean="0"/>
              <a:t>Depending on the situational context/ play multiple social roles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79992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541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Features of the Target Language Culture</a:t>
            </a:r>
            <a:br>
              <a:rPr lang="en-US" dirty="0" smtClean="0"/>
            </a:br>
            <a:r>
              <a:rPr lang="en-US" dirty="0" smtClean="0"/>
              <a:t>National Cultural Dimensions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39163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Prof. Hofstede</a:t>
            </a:r>
          </a:p>
          <a:p>
            <a:pPr lvl="1"/>
            <a:r>
              <a:rPr lang="en-US" dirty="0" smtClean="0"/>
              <a:t>Studies of how values in the work </a:t>
            </a:r>
            <a:r>
              <a:rPr lang="en-US" dirty="0" err="1" smtClean="0"/>
              <a:t>placeare</a:t>
            </a:r>
            <a:r>
              <a:rPr lang="en-US" dirty="0" smtClean="0"/>
              <a:t> influenced by culture/ more than 70 countries</a:t>
            </a:r>
          </a:p>
          <a:p>
            <a:r>
              <a:rPr lang="en-US" dirty="0" smtClean="0"/>
              <a:t>His cultural dimensions model allowed international comparison between cultures</a:t>
            </a:r>
          </a:p>
          <a:p>
            <a:r>
              <a:rPr lang="en-US" dirty="0" smtClean="0"/>
              <a:t>Hofstede’s four dimensions of national culture</a:t>
            </a:r>
          </a:p>
          <a:p>
            <a:pPr marL="971550" lvl="1" indent="-514350">
              <a:buAutoNum type="arabicPeriod"/>
            </a:pPr>
            <a:r>
              <a:rPr lang="en-US" dirty="0" smtClean="0"/>
              <a:t>Individualism vs. Collectivism</a:t>
            </a:r>
          </a:p>
          <a:p>
            <a:pPr marL="971550" lvl="1" indent="-514350">
              <a:buAutoNum type="arabicPeriod"/>
            </a:pPr>
            <a:r>
              <a:rPr lang="en-US" dirty="0" smtClean="0"/>
              <a:t>Power Distance</a:t>
            </a:r>
          </a:p>
          <a:p>
            <a:pPr marL="971550" lvl="1" indent="-514350">
              <a:buAutoNum type="arabicPeriod"/>
            </a:pPr>
            <a:r>
              <a:rPr lang="en-US" dirty="0" smtClean="0"/>
              <a:t>Uncertainty Avoidance</a:t>
            </a:r>
          </a:p>
          <a:p>
            <a:pPr marL="971550" lvl="1" indent="-514350">
              <a:buAutoNum type="arabicPeriod"/>
            </a:pPr>
            <a:r>
              <a:rPr lang="en-US" dirty="0" smtClean="0"/>
              <a:t>Masculinity vs. Femininity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10771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Individualism vs. Collectivism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029200"/>
          </a:xfrm>
        </p:spPr>
        <p:txBody>
          <a:bodyPr>
            <a:normAutofit fontScale="55000" lnSpcReduction="20000"/>
          </a:bodyPr>
          <a:lstStyle/>
          <a:p>
            <a:r>
              <a:rPr lang="en-US" b="1" u="sng" dirty="0" smtClean="0"/>
              <a:t>Individualism</a:t>
            </a:r>
            <a:r>
              <a:rPr lang="en-US" dirty="0" smtClean="0"/>
              <a:t>:</a:t>
            </a:r>
          </a:p>
          <a:p>
            <a:pPr lvl="1"/>
            <a:r>
              <a:rPr lang="en-US" sz="3200" dirty="0" smtClean="0"/>
              <a:t>Individuals are expected to care for themselves</a:t>
            </a:r>
          </a:p>
          <a:p>
            <a:pPr lvl="1"/>
            <a:r>
              <a:rPr lang="en-US" sz="3200" dirty="0" smtClean="0"/>
              <a:t>Highly individualistic cultures believe the ‘individual’ is the most important unit</a:t>
            </a:r>
          </a:p>
          <a:p>
            <a:pPr lvl="1"/>
            <a:r>
              <a:rPr lang="en-US" sz="3200" dirty="0" smtClean="0"/>
              <a:t>E.g. (USA/ UK/ Australia)</a:t>
            </a:r>
          </a:p>
          <a:p>
            <a:pPr lvl="1"/>
            <a:r>
              <a:rPr lang="en-US" sz="3200" dirty="0" err="1" smtClean="0"/>
              <a:t>Ppl</a:t>
            </a:r>
            <a:r>
              <a:rPr lang="en-US" sz="3200" dirty="0" smtClean="0"/>
              <a:t> take care of themselves and immediate family only/ self-oriented/ identity based on individual/ guilt culture/“I” mentality/ privacy</a:t>
            </a:r>
          </a:p>
          <a:p>
            <a:pPr lvl="1"/>
            <a:endParaRPr lang="en-US" dirty="0"/>
          </a:p>
          <a:p>
            <a:r>
              <a:rPr lang="en-US" b="1" u="sng" dirty="0" smtClean="0"/>
              <a:t>Collectivism</a:t>
            </a:r>
            <a:r>
              <a:rPr lang="en-US" dirty="0" smtClean="0"/>
              <a:t>:</a:t>
            </a:r>
          </a:p>
          <a:p>
            <a:pPr lvl="1"/>
            <a:r>
              <a:rPr lang="en-US" sz="3200" dirty="0" smtClean="0"/>
              <a:t>Its opposite</a:t>
            </a:r>
          </a:p>
          <a:p>
            <a:pPr lvl="1"/>
            <a:r>
              <a:rPr lang="en-US" sz="3200" dirty="0" smtClean="0"/>
              <a:t>Individuals can expect their relatives or members of their social group to look after them in exchange for unquestioning loyalty</a:t>
            </a:r>
          </a:p>
          <a:p>
            <a:pPr lvl="1"/>
            <a:r>
              <a:rPr lang="en-US" sz="3200" dirty="0" smtClean="0"/>
              <a:t>Highly collectivistic cultures believe the ‘group’ is the most important unit</a:t>
            </a:r>
          </a:p>
          <a:p>
            <a:pPr lvl="1"/>
            <a:r>
              <a:rPr lang="en-US" sz="3200" dirty="0" smtClean="0"/>
              <a:t>E.g. (China/ Japan)</a:t>
            </a:r>
          </a:p>
          <a:p>
            <a:pPr lvl="1"/>
            <a:r>
              <a:rPr lang="en-US" sz="3200" dirty="0" smtClean="0"/>
              <a:t>Absolut loyalty to group (extended family)/ group- oriented/ identity based on social system/ shame culture/ “we” mentality/ privates life invaded</a:t>
            </a:r>
          </a:p>
        </p:txBody>
      </p:sp>
    </p:spTree>
    <p:extLst>
      <p:ext uri="{BB962C8B-B14F-4D97-AF65-F5344CB8AC3E}">
        <p14:creationId xmlns:p14="http://schemas.microsoft.com/office/powerpoint/2010/main" val="24563381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Distance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How society handles inequalities among </a:t>
            </a:r>
            <a:r>
              <a:rPr lang="en-US" dirty="0" err="1" smtClean="0"/>
              <a:t>ppl</a:t>
            </a:r>
            <a:endParaRPr lang="en-US" dirty="0" smtClean="0"/>
          </a:p>
          <a:p>
            <a:r>
              <a:rPr lang="en-US" u="sng" dirty="0" smtClean="0"/>
              <a:t>High power distance:</a:t>
            </a:r>
          </a:p>
          <a:p>
            <a:pPr lvl="1"/>
            <a:r>
              <a:rPr lang="en-US" dirty="0" err="1" smtClean="0"/>
              <a:t>Ppl</a:t>
            </a:r>
            <a:r>
              <a:rPr lang="en-US" dirty="0" smtClean="0"/>
              <a:t> accept a hierarchal order/ everybody has a place which needs no further justification</a:t>
            </a:r>
          </a:p>
          <a:p>
            <a:pPr lvl="1"/>
            <a:r>
              <a:rPr lang="en-US" dirty="0" smtClean="0"/>
              <a:t>E.g. Korea</a:t>
            </a:r>
          </a:p>
          <a:p>
            <a:pPr lvl="1"/>
            <a:endParaRPr lang="en-US" dirty="0" smtClean="0"/>
          </a:p>
          <a:p>
            <a:r>
              <a:rPr lang="en-US" u="sng" dirty="0" smtClean="0"/>
              <a:t>Low power distance:</a:t>
            </a:r>
          </a:p>
          <a:p>
            <a:pPr lvl="1"/>
            <a:r>
              <a:rPr lang="en-US" dirty="0" err="1" smtClean="0"/>
              <a:t>Ppl</a:t>
            </a:r>
            <a:r>
              <a:rPr lang="en-US" dirty="0" smtClean="0"/>
              <a:t> strive to equalize the distribution of power and demand justification for inequalities/ should be minimized</a:t>
            </a:r>
          </a:p>
          <a:p>
            <a:pPr lvl="1"/>
            <a:r>
              <a:rPr lang="en-US" dirty="0" smtClean="0"/>
              <a:t>Superiors are accessible/ Communication between superiors and employees informal, participative (even between teachers and students)</a:t>
            </a:r>
            <a:endParaRPr lang="en-US" dirty="0" smtClean="0"/>
          </a:p>
          <a:p>
            <a:pPr lvl="1"/>
            <a:r>
              <a:rPr lang="en-US" dirty="0" smtClean="0"/>
              <a:t>E.g. USA/ UK/ Australia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40579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Uncertainty Avoidance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Deals with a society’s </a:t>
            </a:r>
            <a:r>
              <a:rPr lang="en-US" u="sng" dirty="0" smtClean="0"/>
              <a:t>tolerance</a:t>
            </a:r>
            <a:r>
              <a:rPr lang="en-US" dirty="0" smtClean="0"/>
              <a:t> foe uncertainty and ambiguity</a:t>
            </a:r>
          </a:p>
          <a:p>
            <a:r>
              <a:rPr lang="en-US" dirty="0" smtClean="0"/>
              <a:t>Whether the members of a culture feel comfortable or not in </a:t>
            </a:r>
            <a:r>
              <a:rPr lang="en-US" u="sng" dirty="0" smtClean="0"/>
              <a:t>unstructured situations </a:t>
            </a:r>
            <a:r>
              <a:rPr lang="en-US" dirty="0" smtClean="0"/>
              <a:t>(new/ unknown/ surprising/ diff from usual)</a:t>
            </a:r>
            <a:endParaRPr lang="en-US" dirty="0" smtClean="0"/>
          </a:p>
          <a:p>
            <a:r>
              <a:rPr lang="en-US" dirty="0" smtClean="0"/>
              <a:t>Uncertainty avoiding cultures (</a:t>
            </a:r>
            <a:r>
              <a:rPr lang="en-US" u="sng" dirty="0" smtClean="0"/>
              <a:t>high</a:t>
            </a:r>
            <a:r>
              <a:rPr lang="en-US" dirty="0" smtClean="0"/>
              <a:t> score) try to minimize the possibility of such situations by strict laws and rules.</a:t>
            </a:r>
          </a:p>
          <a:p>
            <a:pPr lvl="1"/>
            <a:r>
              <a:rPr lang="en-US" dirty="0" smtClean="0"/>
              <a:t>E.g. China</a:t>
            </a:r>
          </a:p>
          <a:p>
            <a:r>
              <a:rPr lang="en-US" dirty="0" smtClean="0"/>
              <a:t>E.g. of </a:t>
            </a:r>
            <a:r>
              <a:rPr lang="en-US" u="sng" dirty="0" smtClean="0"/>
              <a:t>Low</a:t>
            </a:r>
            <a:r>
              <a:rPr lang="en-US" dirty="0" smtClean="0"/>
              <a:t> uncertainty avoiding cultures </a:t>
            </a:r>
          </a:p>
          <a:p>
            <a:pPr lvl="1"/>
            <a:r>
              <a:rPr lang="en-US" dirty="0" smtClean="0"/>
              <a:t>USA/ UK/ Australia</a:t>
            </a:r>
          </a:p>
          <a:p>
            <a:pPr lvl="1"/>
            <a:r>
              <a:rPr lang="en-US" dirty="0" smtClean="0"/>
              <a:t>Happy to wake up to a new day without knowing what the day will bring/ change plans as new info comes to light</a:t>
            </a:r>
          </a:p>
          <a:p>
            <a:pPr lvl="1"/>
            <a:r>
              <a:rPr lang="en-US" dirty="0" smtClean="0"/>
              <a:t>Relaxed ‘muddling through’/ not too many rules/ acceptance of new idea and opinions/ willingness to try new things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02368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Masculinity vs. Femininity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High score (masculine):</a:t>
            </a:r>
          </a:p>
          <a:p>
            <a:pPr lvl="1"/>
            <a:r>
              <a:rPr lang="en-US" dirty="0" smtClean="0"/>
              <a:t>Indicates society will be driven by competition, achievement and success</a:t>
            </a:r>
          </a:p>
          <a:p>
            <a:pPr lvl="1"/>
            <a:r>
              <a:rPr lang="en-US" dirty="0" smtClean="0"/>
              <a:t>Money and things are important</a:t>
            </a:r>
          </a:p>
          <a:p>
            <a:pPr lvl="1"/>
            <a:r>
              <a:rPr lang="en-US" dirty="0" smtClean="0"/>
              <a:t>What motivates </a:t>
            </a:r>
            <a:r>
              <a:rPr lang="en-US" dirty="0" err="1" smtClean="0"/>
              <a:t>ppl</a:t>
            </a:r>
            <a:r>
              <a:rPr lang="en-US" dirty="0" smtClean="0"/>
              <a:t>: wanting to be the best/ the winner</a:t>
            </a:r>
          </a:p>
          <a:p>
            <a:pPr lvl="1"/>
            <a:r>
              <a:rPr lang="en-US" dirty="0" smtClean="0"/>
              <a:t>E.g. USA/ UK/ Australia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Low score (feminine):</a:t>
            </a:r>
            <a:endParaRPr lang="en-US" dirty="0" smtClean="0"/>
          </a:p>
          <a:p>
            <a:pPr lvl="1"/>
            <a:r>
              <a:rPr lang="en-US" dirty="0" smtClean="0"/>
              <a:t>Indicates that the dominant values in society are caring for others and the quality of life</a:t>
            </a:r>
          </a:p>
          <a:p>
            <a:pPr lvl="1"/>
            <a:r>
              <a:rPr lang="en-US" dirty="0" err="1" smtClean="0"/>
              <a:t>Ppl</a:t>
            </a:r>
            <a:r>
              <a:rPr lang="en-US" dirty="0" smtClean="0"/>
              <a:t> and relationships are imp </a:t>
            </a:r>
            <a:endParaRPr lang="en-US" dirty="0" smtClean="0"/>
          </a:p>
          <a:p>
            <a:pPr lvl="1"/>
            <a:r>
              <a:rPr lang="en-US" dirty="0" smtClean="0"/>
              <a:t>What motivates </a:t>
            </a:r>
            <a:r>
              <a:rPr lang="en-US" dirty="0" err="1" smtClean="0"/>
              <a:t>ppl</a:t>
            </a:r>
            <a:r>
              <a:rPr lang="en-US" dirty="0" smtClean="0"/>
              <a:t>: liking what you do/ standing out from the crowd is not admirable</a:t>
            </a:r>
          </a:p>
          <a:p>
            <a:pPr lvl="1"/>
            <a:r>
              <a:rPr lang="en-US" dirty="0" smtClean="0"/>
              <a:t>E.g. Scandinavia / Sweden (e.g. fully paid maternity leave)</a:t>
            </a:r>
            <a:endParaRPr lang="en-US" dirty="0"/>
          </a:p>
          <a:p>
            <a:pPr lvl="1"/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Activities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9360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Low Context vs. High Context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Culture has a powerful effect on communication.</a:t>
            </a:r>
          </a:p>
          <a:p>
            <a:r>
              <a:rPr lang="en-US" u="sng" dirty="0" smtClean="0"/>
              <a:t>Context</a:t>
            </a:r>
            <a:r>
              <a:rPr lang="en-US" dirty="0" smtClean="0"/>
              <a:t> is imp</a:t>
            </a:r>
          </a:p>
          <a:p>
            <a:pPr lvl="1"/>
            <a:r>
              <a:rPr lang="en-US" dirty="0"/>
              <a:t>The background and surrounding circumstances in which communication tales place</a:t>
            </a:r>
          </a:p>
          <a:p>
            <a:pPr lvl="1"/>
            <a:r>
              <a:rPr lang="en-US" dirty="0" smtClean="0"/>
              <a:t>Gives additional information needed for understanding</a:t>
            </a:r>
          </a:p>
        </p:txBody>
      </p:sp>
    </p:spTree>
    <p:extLst>
      <p:ext uri="{BB962C8B-B14F-4D97-AF65-F5344CB8AC3E}">
        <p14:creationId xmlns:p14="http://schemas.microsoft.com/office/powerpoint/2010/main" val="7565629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736</Words>
  <Application>Microsoft Office PowerPoint</Application>
  <PresentationFormat>On-screen Show (4:3)</PresentationFormat>
  <Paragraphs>93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Chapter Five  Cross-cultural Studies  </vt:lpstr>
      <vt:lpstr>Cross-cultural / Intercultural</vt:lpstr>
      <vt:lpstr>Multicultural</vt:lpstr>
      <vt:lpstr>Features of the Target Language Culture National Cultural Dimensions</vt:lpstr>
      <vt:lpstr>Individualism vs. Collectivism</vt:lpstr>
      <vt:lpstr>Power Distance</vt:lpstr>
      <vt:lpstr>Uncertainty Avoidance</vt:lpstr>
      <vt:lpstr>Masculinity vs. Femininity</vt:lpstr>
      <vt:lpstr>Low Context vs. High Context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Five  Cross-cultural Studies</dc:title>
  <dc:creator>Nasiba Alyami</dc:creator>
  <cp:lastModifiedBy>user</cp:lastModifiedBy>
  <cp:revision>15</cp:revision>
  <dcterms:created xsi:type="dcterms:W3CDTF">2016-04-07T07:59:37Z</dcterms:created>
  <dcterms:modified xsi:type="dcterms:W3CDTF">2016-04-10T17:45:29Z</dcterms:modified>
</cp:coreProperties>
</file>