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0"/>
  </p:notesMasterIdLst>
  <p:sldIdLst>
    <p:sldId id="257" r:id="rId2"/>
    <p:sldId id="258" r:id="rId3"/>
    <p:sldId id="260" r:id="rId4"/>
    <p:sldId id="329" r:id="rId5"/>
    <p:sldId id="330" r:id="rId6"/>
    <p:sldId id="331" r:id="rId7"/>
    <p:sldId id="261" r:id="rId8"/>
    <p:sldId id="332" r:id="rId9"/>
    <p:sldId id="335" r:id="rId10"/>
    <p:sldId id="333" r:id="rId11"/>
    <p:sldId id="263" r:id="rId12"/>
    <p:sldId id="264" r:id="rId13"/>
    <p:sldId id="265" r:id="rId14"/>
    <p:sldId id="340" r:id="rId15"/>
    <p:sldId id="337" r:id="rId16"/>
    <p:sldId id="338" r:id="rId17"/>
    <p:sldId id="339" r:id="rId18"/>
    <p:sldId id="336" r:id="rId19"/>
    <p:sldId id="341" r:id="rId20"/>
    <p:sldId id="342" r:id="rId21"/>
    <p:sldId id="343" r:id="rId22"/>
    <p:sldId id="344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6" r:id="rId42"/>
    <p:sldId id="287" r:id="rId43"/>
    <p:sldId id="288" r:id="rId44"/>
    <p:sldId id="289" r:id="rId45"/>
    <p:sldId id="345" r:id="rId46"/>
    <p:sldId id="292" r:id="rId47"/>
    <p:sldId id="293" r:id="rId48"/>
    <p:sldId id="294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423" autoAdjust="0"/>
    <p:restoredTop sz="94596" autoAdjust="0"/>
  </p:normalViewPr>
  <p:slideViewPr>
    <p:cSldViewPr>
      <p:cViewPr varScale="1">
        <p:scale>
          <a:sx n="104" d="100"/>
          <a:sy n="104" d="100"/>
        </p:scale>
        <p:origin x="208" y="8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3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notesMaster" Target="notesMasters/notesMaster1.xml"/><Relationship Id="rId81" Type="http://schemas.openxmlformats.org/officeDocument/2006/relationships/presProps" Target="presProps.xml"/><Relationship Id="rId82" Type="http://schemas.openxmlformats.org/officeDocument/2006/relationships/viewProps" Target="viewProps.xml"/><Relationship Id="rId83" Type="http://schemas.openxmlformats.org/officeDocument/2006/relationships/theme" Target="theme/theme1.xml"/><Relationship Id="rId84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B7877-B0BF-40D1-BC6E-6207120AB6A9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FB24B-B66B-45DD-BC07-456F58B8C6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3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680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ACF340-D8AC-4B26-901F-A5229027E419}" type="slidenum">
              <a:rPr lang="en-US"/>
              <a:pPr/>
              <a:t>19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89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AF7F8-7B99-4325-89B4-A9FFB84ADC18}" type="slidenum">
              <a:rPr lang="en-US"/>
              <a:pPr/>
              <a:t>20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3611A-C9C2-4B26-A916-1FDA2B1968D4}" type="slidenum">
              <a:rPr lang="en-US"/>
              <a:pPr/>
              <a:t>21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86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E41C61-2095-44DC-9CE8-1B09519867AE}" type="slidenum">
              <a:rPr lang="en-US"/>
              <a:pPr/>
              <a:t>22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12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827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7032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2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6012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144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031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9159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760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748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9284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9293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3763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0148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5296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441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092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31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0764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5942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279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8300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6017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9945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919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B0FFED-4EFB-40C1-ACA7-AF353664196B}" type="slidenum">
              <a:rPr lang="en-US"/>
              <a:pPr/>
              <a:t>45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14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3015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3582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43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B24B-B66B-45DD-BC07-456F58B8C62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014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127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102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3584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4460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7682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0732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0599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4278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747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34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4162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39282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5750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405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15385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9515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8221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63156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23069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94166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16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02091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28398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65811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8610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6944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13891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5212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9583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1229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88253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931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502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89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58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0E4C8A2-5D4E-4806-8C8D-5585602A75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C4EED-D390-4FA5-82C8-5F175B6C91C3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E4C05-4940-422B-BFAF-9080A179A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1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3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5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6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6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7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8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9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52400"/>
            <a:ext cx="6477000" cy="2895600"/>
          </a:xfrm>
        </p:spPr>
        <p:txBody>
          <a:bodyPr>
            <a:normAutofit fontScale="90000"/>
          </a:bodyPr>
          <a:lstStyle/>
          <a:p>
            <a:r>
              <a:rPr lang="en-GB" sz="5300" dirty="0" smtClean="0"/>
              <a:t/>
            </a:r>
            <a:br>
              <a:rPr lang="en-GB" sz="5300" dirty="0" smtClean="0"/>
            </a:br>
            <a:r>
              <a:rPr lang="en-GB" sz="5300" b="1" dirty="0" smtClean="0"/>
              <a:t>General Chemistry</a:t>
            </a:r>
            <a:r>
              <a:rPr lang="ar-SA" sz="5300" b="1" dirty="0" smtClean="0"/>
              <a:t/>
            </a:r>
            <a:br>
              <a:rPr lang="ar-SA" sz="5300" b="1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 101</a:t>
            </a:r>
            <a:r>
              <a:rPr lang="en-GB" b="1" dirty="0"/>
              <a:t> </a:t>
            </a:r>
            <a:r>
              <a:rPr lang="en-GB" b="1" dirty="0" smtClean="0"/>
              <a:t>Chem</a:t>
            </a:r>
            <a:endParaRPr lang="en-GB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4118248"/>
            <a:ext cx="6080720" cy="910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</a:t>
            </a:r>
            <a:r>
              <a:rPr kumimoji="0" lang="en-GB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Fahad Ahmed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Alharthi</a:t>
            </a:r>
            <a:endParaRPr kumimoji="0" lang="ar-SA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400" dirty="0" smtClean="0"/>
              <a:t>Room: 2A104, Building No. 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Email: </a:t>
            </a:r>
            <a:r>
              <a:rPr lang="en-GB" sz="2400" dirty="0" smtClean="0"/>
              <a:t>faaalharthi@ksu.edu.sa</a:t>
            </a:r>
            <a:endParaRPr kumimoji="0" lang="ar-SA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176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1"/>
          <p:cNvSpPr>
            <a:spLocks noChangeArrowheads="1"/>
          </p:cNvSpPr>
          <p:nvPr/>
        </p:nvSpPr>
        <p:spPr bwMode="auto">
          <a:xfrm>
            <a:off x="533400" y="886599"/>
            <a:ext cx="4114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SOLUTION: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Both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physical change              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(b) chemical change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(c) physical change          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(d) chemical change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Units of Measurement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381000" y="5715000"/>
            <a:ext cx="7772400" cy="99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Système International d’Unités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noProof="0" dirty="0" smtClean="0">
                <a:solidFill>
                  <a:schemeClr val="tx2">
                    <a:lumMod val="75000"/>
                  </a:schemeClr>
                </a:solidFill>
              </a:rPr>
              <a:t>A different base unit is used for each quantity. </a:t>
            </a:r>
            <a:endParaRPr kumimoji="0" lang="en-US" sz="2800" b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Group 137"/>
          <p:cNvGraphicFramePr>
            <a:graphicFrameLocks noGrp="1"/>
          </p:cNvGraphicFramePr>
          <p:nvPr/>
        </p:nvGraphicFramePr>
        <p:xfrm>
          <a:off x="457200" y="914400"/>
          <a:ext cx="8382000" cy="4663440"/>
        </p:xfrm>
        <a:graphic>
          <a:graphicData uri="http://schemas.openxmlformats.org/drawingml/2006/table">
            <a:tbl>
              <a:tblPr/>
              <a:tblGrid>
                <a:gridCol w="3733800"/>
                <a:gridCol w="2667000"/>
                <a:gridCol w="1981200"/>
              </a:tblGrid>
              <a:tr h="45085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Table 1.1 SI Base (or 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Fundamental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Units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Base Quantity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Name of Unit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Symbol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Length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meter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Mass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kilogram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kg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Time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second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Current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ampere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Temperature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kelvin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Amount of substance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mole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mol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Luminous intensity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candela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5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8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Metric System</a:t>
            </a:r>
          </a:p>
        </p:txBody>
      </p:sp>
      <p:graphicFrame>
        <p:nvGraphicFramePr>
          <p:cNvPr id="6" name="Group 290"/>
          <p:cNvGraphicFramePr>
            <a:graphicFrameLocks noGrp="1"/>
          </p:cNvGraphicFramePr>
          <p:nvPr/>
        </p:nvGraphicFramePr>
        <p:xfrm>
          <a:off x="838200" y="990600"/>
          <a:ext cx="7543800" cy="5486400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  <a:gridCol w="2514600"/>
              </a:tblGrid>
              <a:tr h="3381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Table 1.2  Prefixes Used with SI Units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Prefix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Symbol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Meaning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Tera-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Giga-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Mega-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Kilo-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Deci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Centi-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Milli-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Micro-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Nano-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Pico-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-12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04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8816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Volume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371600"/>
            <a:ext cx="5562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most commonly used metric units for volume are the liter (L) and the milliliter (mL).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liter is a cube 1 dm long on each side.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milliliter is a cube 1 cm long on each side.</a:t>
            </a:r>
          </a:p>
        </p:txBody>
      </p:sp>
      <p:pic>
        <p:nvPicPr>
          <p:cNvPr id="5" name="Picture 7" descr="01_19"/>
          <p:cNvPicPr>
            <a:picLocks noChangeAspect="1" noChangeArrowheads="1"/>
          </p:cNvPicPr>
          <p:nvPr/>
        </p:nvPicPr>
        <p:blipFill>
          <a:blip r:embed="rId3" cstate="print"/>
          <a:srcRect b="3360"/>
          <a:stretch>
            <a:fillRect/>
          </a:stretch>
        </p:blipFill>
        <p:spPr>
          <a:xfrm>
            <a:off x="5501730" y="1066800"/>
            <a:ext cx="3413670" cy="4953000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4572000"/>
            <a:ext cx="43027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1 cm</a:t>
            </a:r>
            <a:r>
              <a:rPr lang="en-US" sz="2400" baseline="30000" dirty="0"/>
              <a:t>3</a:t>
            </a:r>
            <a:r>
              <a:rPr lang="en-US" sz="2400" dirty="0"/>
              <a:t> = (1 x 10</a:t>
            </a:r>
            <a:r>
              <a:rPr lang="en-US" sz="2400" baseline="30000" dirty="0"/>
              <a:t>-2</a:t>
            </a:r>
            <a:r>
              <a:rPr lang="en-US" sz="2400" dirty="0"/>
              <a:t> m)</a:t>
            </a:r>
            <a:r>
              <a:rPr lang="en-US" sz="2400" baseline="30000" dirty="0"/>
              <a:t>3</a:t>
            </a:r>
            <a:r>
              <a:rPr lang="en-US" sz="2400" dirty="0"/>
              <a:t> = 1 x 10</a:t>
            </a:r>
            <a:r>
              <a:rPr lang="en-US" sz="2400" baseline="30000" dirty="0"/>
              <a:t>-6</a:t>
            </a:r>
            <a:r>
              <a:rPr lang="en-US" sz="2400" dirty="0"/>
              <a:t> m</a:t>
            </a:r>
            <a:r>
              <a:rPr lang="en-US" sz="2400" baseline="30000" dirty="0"/>
              <a:t>3</a:t>
            </a:r>
            <a:endParaRPr lang="en-US" sz="24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8600" y="5029200"/>
            <a:ext cx="43348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1 dm</a:t>
            </a:r>
            <a:r>
              <a:rPr lang="en-US" sz="2400" baseline="30000" dirty="0"/>
              <a:t>3</a:t>
            </a:r>
            <a:r>
              <a:rPr lang="en-US" sz="2400" dirty="0"/>
              <a:t> = (1 x 10</a:t>
            </a:r>
            <a:r>
              <a:rPr lang="en-US" sz="2400" baseline="30000" dirty="0"/>
              <a:t>-1</a:t>
            </a:r>
            <a:r>
              <a:rPr lang="en-US" sz="2400" dirty="0"/>
              <a:t> m)</a:t>
            </a:r>
            <a:r>
              <a:rPr lang="en-US" sz="2400" baseline="30000" dirty="0"/>
              <a:t>3</a:t>
            </a:r>
            <a:r>
              <a:rPr lang="en-US" sz="2400" dirty="0"/>
              <a:t> = 1 x 10</a:t>
            </a:r>
            <a:r>
              <a:rPr lang="en-US" sz="2400" baseline="30000" dirty="0"/>
              <a:t>-3</a:t>
            </a:r>
            <a:r>
              <a:rPr lang="en-US" sz="2400" dirty="0"/>
              <a:t> m</a:t>
            </a:r>
            <a:r>
              <a:rPr lang="en-US" sz="2400" baseline="30000" dirty="0"/>
              <a:t>3</a:t>
            </a:r>
            <a:endParaRPr lang="en-US" sz="24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04800" y="5562600"/>
            <a:ext cx="43861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1 L = 1000 </a:t>
            </a:r>
            <a:r>
              <a:rPr lang="en-US" sz="2400" dirty="0" err="1"/>
              <a:t>mL</a:t>
            </a:r>
            <a:r>
              <a:rPr lang="en-US" sz="2400" dirty="0"/>
              <a:t> = 1000 cm</a:t>
            </a:r>
            <a:r>
              <a:rPr lang="en-US" sz="2400" baseline="30000" dirty="0"/>
              <a:t>3</a:t>
            </a:r>
            <a:r>
              <a:rPr lang="en-US" sz="2400" dirty="0"/>
              <a:t> = 1 dm</a:t>
            </a:r>
            <a:r>
              <a:rPr lang="en-US" sz="2400" baseline="30000" dirty="0"/>
              <a:t>3</a:t>
            </a:r>
            <a:endParaRPr lang="en-US" sz="24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676400" y="6248400"/>
            <a:ext cx="1779653" cy="46166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1 </a:t>
            </a:r>
            <a:r>
              <a:rPr lang="en-US" sz="2400" dirty="0" err="1"/>
              <a:t>mL</a:t>
            </a:r>
            <a:r>
              <a:rPr lang="en-US" sz="2400" dirty="0"/>
              <a:t> = 1 cm</a:t>
            </a:r>
            <a:r>
              <a:rPr lang="en-US" sz="2400" baseline="30000" dirty="0"/>
              <a:t>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39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  <p:bldP spid="6" grpId="0" autoUpdateAnimBg="0"/>
      <p:bldP spid="7" grpId="0" autoUpdateAnimBg="0"/>
      <p:bldP spid="8" grpId="0" autoUpdateAnimBg="0"/>
      <p:bldP spid="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31528" y="609600"/>
            <a:ext cx="50209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1 cm</a:t>
            </a:r>
            <a:r>
              <a:rPr lang="en-US" sz="2800" baseline="30000" dirty="0"/>
              <a:t>3</a:t>
            </a:r>
            <a:r>
              <a:rPr lang="en-US" sz="2800" dirty="0"/>
              <a:t> = (1 x 10</a:t>
            </a:r>
            <a:r>
              <a:rPr lang="en-US" sz="2800" baseline="30000" dirty="0"/>
              <a:t>-2</a:t>
            </a:r>
            <a:r>
              <a:rPr lang="en-US" sz="2800" dirty="0"/>
              <a:t> m)</a:t>
            </a:r>
            <a:r>
              <a:rPr lang="en-US" sz="2800" baseline="30000" dirty="0"/>
              <a:t>3</a:t>
            </a:r>
            <a:r>
              <a:rPr lang="en-US" sz="2800" dirty="0"/>
              <a:t> = 1 x 10</a:t>
            </a:r>
            <a:r>
              <a:rPr lang="en-US" sz="2800" baseline="30000" dirty="0"/>
              <a:t>-6</a:t>
            </a:r>
            <a:r>
              <a:rPr lang="en-US" sz="2800" dirty="0"/>
              <a:t> m</a:t>
            </a:r>
            <a:r>
              <a:rPr lang="en-US" sz="2800" baseline="30000" dirty="0"/>
              <a:t>3</a:t>
            </a:r>
            <a:endParaRPr lang="en-US" sz="28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29123" y="1367135"/>
            <a:ext cx="50577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1 dm</a:t>
            </a:r>
            <a:r>
              <a:rPr lang="en-US" sz="2800" baseline="30000" dirty="0"/>
              <a:t>3</a:t>
            </a:r>
            <a:r>
              <a:rPr lang="en-US" sz="2800" dirty="0"/>
              <a:t> = (1 x 10</a:t>
            </a:r>
            <a:r>
              <a:rPr lang="en-US" sz="2800" baseline="30000" dirty="0"/>
              <a:t>-1</a:t>
            </a:r>
            <a:r>
              <a:rPr lang="en-US" sz="2800" dirty="0"/>
              <a:t> m)</a:t>
            </a:r>
            <a:r>
              <a:rPr lang="en-US" sz="2800" baseline="30000" dirty="0"/>
              <a:t>3</a:t>
            </a:r>
            <a:r>
              <a:rPr lang="en-US" sz="2800" dirty="0"/>
              <a:t> = 1 x 10</a:t>
            </a:r>
            <a:r>
              <a:rPr lang="en-US" sz="2800" baseline="30000" dirty="0"/>
              <a:t>-3</a:t>
            </a:r>
            <a:r>
              <a:rPr lang="en-US" sz="2800" dirty="0"/>
              <a:t> m</a:t>
            </a:r>
            <a:r>
              <a:rPr lang="en-US" sz="2800" baseline="30000" dirty="0"/>
              <a:t>3</a:t>
            </a:r>
            <a:endParaRPr lang="en-US" sz="28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09600" y="2067580"/>
            <a:ext cx="5115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1 L = 1000 </a:t>
            </a:r>
            <a:r>
              <a:rPr lang="en-US" sz="2800" dirty="0" err="1"/>
              <a:t>mL</a:t>
            </a:r>
            <a:r>
              <a:rPr lang="en-US" sz="2800" dirty="0"/>
              <a:t> = 1000 cm</a:t>
            </a:r>
            <a:r>
              <a:rPr lang="en-US" sz="2800" baseline="30000" dirty="0"/>
              <a:t>3</a:t>
            </a:r>
            <a:r>
              <a:rPr lang="en-US" sz="2800" dirty="0"/>
              <a:t> = 1 dm</a:t>
            </a:r>
            <a:r>
              <a:rPr lang="en-US" sz="2800" baseline="30000" dirty="0"/>
              <a:t>3</a:t>
            </a:r>
            <a:endParaRPr lang="en-US" sz="28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00541" y="2829580"/>
            <a:ext cx="2055371" cy="52322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1 </a:t>
            </a:r>
            <a:r>
              <a:rPr lang="en-US" sz="2800" dirty="0" err="1"/>
              <a:t>mL</a:t>
            </a:r>
            <a:r>
              <a:rPr lang="en-US" sz="2800" dirty="0"/>
              <a:t> = 1 cm</a:t>
            </a:r>
            <a:r>
              <a:rPr lang="en-US" sz="2800" baseline="30000" dirty="0"/>
              <a:t>3</a:t>
            </a:r>
            <a:endParaRPr lang="en-US" sz="2800" dirty="0"/>
          </a:p>
        </p:txBody>
      </p:sp>
      <p:grpSp>
        <p:nvGrpSpPr>
          <p:cNvPr id="2" name="مجموعة 24"/>
          <p:cNvGrpSpPr/>
          <p:nvPr/>
        </p:nvGrpSpPr>
        <p:grpSpPr>
          <a:xfrm>
            <a:off x="767145" y="3971925"/>
            <a:ext cx="4871655" cy="2200275"/>
            <a:chOff x="5791200" y="4191000"/>
            <a:chExt cx="4871655" cy="2200275"/>
          </a:xfrm>
        </p:grpSpPr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5872162" y="4876800"/>
              <a:ext cx="21932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1 L = 1000 </a:t>
              </a:r>
              <a:r>
                <a:rPr lang="en-US" sz="2800" dirty="0" err="1"/>
                <a:t>mL</a:t>
              </a:r>
              <a:endParaRPr lang="en-US" sz="2800" dirty="0"/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5791200" y="4191000"/>
              <a:ext cx="487165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accent2"/>
                  </a:solidFill>
                </a:rPr>
                <a:t>How many </a:t>
              </a:r>
              <a:r>
                <a:rPr lang="en-US" sz="3200" dirty="0" err="1">
                  <a:solidFill>
                    <a:schemeClr val="accent2"/>
                  </a:solidFill>
                </a:rPr>
                <a:t>mL</a:t>
              </a:r>
              <a:r>
                <a:rPr lang="en-US" sz="3200" dirty="0">
                  <a:solidFill>
                    <a:schemeClr val="accent2"/>
                  </a:solidFill>
                </a:rPr>
                <a:t> are in 1.63 L?</a:t>
              </a:r>
            </a:p>
          </p:txBody>
        </p: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5907088" y="5410200"/>
              <a:ext cx="4227513" cy="981075"/>
              <a:chOff x="1841" y="2752"/>
              <a:chExt cx="2663" cy="618"/>
            </a:xfrm>
          </p:grpSpPr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2592" y="2752"/>
                <a:ext cx="1000" cy="618"/>
                <a:chOff x="3680" y="2064"/>
                <a:chExt cx="1000" cy="618"/>
              </a:xfrm>
            </p:grpSpPr>
            <p:sp>
              <p:nvSpPr>
                <p:cNvPr id="18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920" y="2352"/>
                  <a:ext cx="326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dirty="0"/>
                    <a:t>1L</a:t>
                  </a:r>
                </a:p>
              </p:txBody>
            </p:sp>
            <p:sp>
              <p:nvSpPr>
                <p:cNvPr id="19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776" y="2064"/>
                  <a:ext cx="904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dirty="0"/>
                    <a:t>1000 </a:t>
                  </a:r>
                  <a:r>
                    <a:rPr lang="en-US" sz="2800" dirty="0" err="1"/>
                    <a:t>mL</a:t>
                  </a:r>
                  <a:endParaRPr lang="en-US" sz="2800" dirty="0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auto">
                <a:xfrm>
                  <a:off x="3680" y="2304"/>
                  <a:ext cx="76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800"/>
                </a:p>
              </p:txBody>
            </p:sp>
          </p:grp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1841" y="2800"/>
                <a:ext cx="815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1.63 L x</a:t>
                </a:r>
              </a:p>
            </p:txBody>
          </p:sp>
          <p:sp>
            <p:nvSpPr>
              <p:cNvPr id="17" name="Text Box 12"/>
              <p:cNvSpPr txBox="1">
                <a:spLocks noChangeArrowheads="1"/>
              </p:cNvSpPr>
              <p:nvPr/>
            </p:nvSpPr>
            <p:spPr bwMode="auto">
              <a:xfrm>
                <a:off x="3435" y="2848"/>
                <a:ext cx="106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= 1630 </a:t>
                </a:r>
                <a:r>
                  <a:rPr lang="en-US" sz="2800" dirty="0" err="1"/>
                  <a:t>mL</a:t>
                </a:r>
                <a:endParaRPr lang="en-US" sz="2800" dirty="0"/>
              </a:p>
            </p:txBody>
          </p:sp>
        </p:grp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V="1">
              <a:off x="6700455" y="5705475"/>
              <a:ext cx="152400" cy="22860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V="1">
              <a:off x="7767255" y="6086475"/>
              <a:ext cx="152400" cy="22860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800"/>
            </a:p>
          </p:txBody>
        </p:sp>
      </p:grpSp>
      <p:pic>
        <p:nvPicPr>
          <p:cNvPr id="23" name="Picture 9"/>
          <p:cNvPicPr>
            <a:picLocks noChangeArrowheads="1"/>
          </p:cNvPicPr>
          <p:nvPr/>
        </p:nvPicPr>
        <p:blipFill>
          <a:blip r:embed="rId3" cstate="print"/>
          <a:srcRect l="61882" t="13501" r="9001"/>
          <a:stretch>
            <a:fillRect/>
          </a:stretch>
        </p:blipFill>
        <p:spPr bwMode="auto">
          <a:xfrm>
            <a:off x="6553200" y="838200"/>
            <a:ext cx="2168525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39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915988" y="1233488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i="1" dirty="0"/>
              <a:t>Density</a:t>
            </a:r>
            <a:r>
              <a:rPr lang="en-US" sz="2800" dirty="0"/>
              <a:t> – SI </a:t>
            </a:r>
            <a:r>
              <a:rPr lang="en-US" sz="2800" i="1" dirty="0"/>
              <a:t>derived</a:t>
            </a:r>
            <a:r>
              <a:rPr lang="en-US" sz="2800" dirty="0"/>
              <a:t> unit for density is kg/m</a:t>
            </a:r>
            <a:r>
              <a:rPr lang="en-US" sz="2800" baseline="30000" dirty="0"/>
              <a:t>3</a:t>
            </a:r>
            <a:r>
              <a:rPr lang="en-US" sz="2800" dirty="0"/>
              <a:t> 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043113" y="1817688"/>
            <a:ext cx="5084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1 g/cm</a:t>
            </a:r>
            <a:r>
              <a:rPr lang="en-US" sz="2800" baseline="30000" dirty="0"/>
              <a:t>3</a:t>
            </a:r>
            <a:r>
              <a:rPr lang="en-US" sz="2800" dirty="0"/>
              <a:t> = 1 g/</a:t>
            </a:r>
            <a:r>
              <a:rPr lang="en-US" sz="2800" dirty="0" err="1"/>
              <a:t>mL</a:t>
            </a:r>
            <a:r>
              <a:rPr lang="en-US" sz="2800" dirty="0"/>
              <a:t> = 1000 kg/m</a:t>
            </a:r>
            <a:r>
              <a:rPr lang="en-US" sz="2800" baseline="30000" dirty="0"/>
              <a:t>3</a:t>
            </a:r>
            <a:endParaRPr lang="en-US" sz="2800" dirty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659063" y="2743200"/>
            <a:ext cx="1333500" cy="927100"/>
            <a:chOff x="3440" y="1576"/>
            <a:chExt cx="840" cy="584"/>
          </a:xfrm>
        </p:grpSpPr>
        <p:sp>
          <p:nvSpPr>
            <p:cNvPr id="1044" name="Text Box 5"/>
            <p:cNvSpPr txBox="1">
              <a:spLocks noChangeArrowheads="1"/>
            </p:cNvSpPr>
            <p:nvPr/>
          </p:nvSpPr>
          <p:spPr bwMode="auto">
            <a:xfrm>
              <a:off x="3520" y="1576"/>
              <a:ext cx="6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/>
                <a:t>mass</a:t>
              </a:r>
            </a:p>
          </p:txBody>
        </p:sp>
        <p:sp>
          <p:nvSpPr>
            <p:cNvPr id="1045" name="Text Box 6"/>
            <p:cNvSpPr txBox="1">
              <a:spLocks noChangeArrowheads="1"/>
            </p:cNvSpPr>
            <p:nvPr/>
          </p:nvSpPr>
          <p:spPr bwMode="auto">
            <a:xfrm>
              <a:off x="3440" y="1833"/>
              <a:ext cx="8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/>
                <a:t>volume</a:t>
              </a:r>
            </a:p>
          </p:txBody>
        </p:sp>
        <p:sp>
          <p:nvSpPr>
            <p:cNvPr id="1046" name="Line 7"/>
            <p:cNvSpPr>
              <a:spLocks noChangeShapeType="1"/>
            </p:cNvSpPr>
            <p:nvPr/>
          </p:nvSpPr>
          <p:spPr bwMode="auto">
            <a:xfrm>
              <a:off x="3440" y="1888"/>
              <a:ext cx="81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829300" y="2794000"/>
            <a:ext cx="1333500" cy="874713"/>
            <a:chOff x="3288" y="2224"/>
            <a:chExt cx="840" cy="551"/>
          </a:xfrm>
        </p:grpSpPr>
        <p:sp>
          <p:nvSpPr>
            <p:cNvPr id="1039" name="Text Box 9"/>
            <p:cNvSpPr txBox="1">
              <a:spLocks noChangeArrowheads="1"/>
            </p:cNvSpPr>
            <p:nvPr/>
          </p:nvSpPr>
          <p:spPr bwMode="auto">
            <a:xfrm>
              <a:off x="3288" y="2345"/>
              <a:ext cx="4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/>
                <a:t>d</a:t>
              </a:r>
              <a:r>
                <a:rPr lang="en-US" sz="2800" dirty="0"/>
                <a:t> =</a:t>
              </a:r>
              <a:endParaRPr lang="en-US" sz="2800" i="1" dirty="0"/>
            </a:p>
          </p:txBody>
        </p:sp>
        <p:sp>
          <p:nvSpPr>
            <p:cNvPr id="1040" name="Text Box 10"/>
            <p:cNvSpPr txBox="1">
              <a:spLocks noChangeArrowheads="1"/>
            </p:cNvSpPr>
            <p:nvPr/>
          </p:nvSpPr>
          <p:spPr bwMode="auto">
            <a:xfrm>
              <a:off x="3800" y="2224"/>
              <a:ext cx="30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/>
                <a:t>m</a:t>
              </a:r>
            </a:p>
          </p:txBody>
        </p:sp>
        <p:sp>
          <p:nvSpPr>
            <p:cNvPr id="1041" name="Text Box 11"/>
            <p:cNvSpPr txBox="1">
              <a:spLocks noChangeArrowheads="1"/>
            </p:cNvSpPr>
            <p:nvPr/>
          </p:nvSpPr>
          <p:spPr bwMode="auto">
            <a:xfrm>
              <a:off x="3784" y="2448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/>
                <a:t>V</a:t>
              </a:r>
            </a:p>
          </p:txBody>
        </p:sp>
        <p:sp>
          <p:nvSpPr>
            <p:cNvPr id="1042" name="Line 12"/>
            <p:cNvSpPr>
              <a:spLocks noChangeShapeType="1"/>
            </p:cNvSpPr>
            <p:nvPr/>
          </p:nvSpPr>
          <p:spPr bwMode="auto">
            <a:xfrm>
              <a:off x="3792" y="250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38" name="Text Box 16"/>
          <p:cNvSpPr txBox="1">
            <a:spLocks noChangeArrowheads="1"/>
          </p:cNvSpPr>
          <p:nvPr/>
        </p:nvSpPr>
        <p:spPr bwMode="auto">
          <a:xfrm>
            <a:off x="533400" y="41148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A piece of platinum metal with a density of 21.5 g/cm</a:t>
            </a:r>
            <a:r>
              <a:rPr lang="en-US" sz="2800" baseline="30000" dirty="0">
                <a:solidFill>
                  <a:schemeClr val="accent2"/>
                </a:solidFill>
              </a:rPr>
              <a:t>3</a:t>
            </a:r>
            <a:r>
              <a:rPr lang="en-US" sz="2800" dirty="0">
                <a:solidFill>
                  <a:schemeClr val="accent2"/>
                </a:solidFill>
              </a:rPr>
              <a:t> has a volume of 4.49 cm</a:t>
            </a:r>
            <a:r>
              <a:rPr lang="en-US" sz="2800" baseline="30000" dirty="0">
                <a:solidFill>
                  <a:schemeClr val="accent2"/>
                </a:solidFill>
              </a:rPr>
              <a:t>3</a:t>
            </a:r>
            <a:r>
              <a:rPr lang="en-US" sz="2800" dirty="0">
                <a:solidFill>
                  <a:schemeClr val="accent2"/>
                </a:solidFill>
              </a:rPr>
              <a:t>.  What is its mass?</a:t>
            </a: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1371600" y="5486400"/>
            <a:ext cx="1333500" cy="874713"/>
            <a:chOff x="3288" y="2224"/>
            <a:chExt cx="840" cy="551"/>
          </a:xfrm>
        </p:grpSpPr>
        <p:sp>
          <p:nvSpPr>
            <p:cNvPr id="1034" name="Text Box 18"/>
            <p:cNvSpPr txBox="1">
              <a:spLocks noChangeArrowheads="1"/>
            </p:cNvSpPr>
            <p:nvPr/>
          </p:nvSpPr>
          <p:spPr bwMode="auto">
            <a:xfrm>
              <a:off x="3288" y="2345"/>
              <a:ext cx="4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/>
                <a:t>d</a:t>
              </a:r>
              <a:r>
                <a:rPr lang="en-US" sz="2800" dirty="0"/>
                <a:t> =</a:t>
              </a:r>
              <a:endParaRPr lang="en-US" sz="2800" i="1" dirty="0"/>
            </a:p>
          </p:txBody>
        </p:sp>
        <p:sp>
          <p:nvSpPr>
            <p:cNvPr id="1035" name="Text Box 19"/>
            <p:cNvSpPr txBox="1">
              <a:spLocks noChangeArrowheads="1"/>
            </p:cNvSpPr>
            <p:nvPr/>
          </p:nvSpPr>
          <p:spPr bwMode="auto">
            <a:xfrm>
              <a:off x="3800" y="2224"/>
              <a:ext cx="30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/>
                <a:t>m</a:t>
              </a:r>
            </a:p>
          </p:txBody>
        </p:sp>
        <p:sp>
          <p:nvSpPr>
            <p:cNvPr id="1036" name="Text Box 20"/>
            <p:cNvSpPr txBox="1">
              <a:spLocks noChangeArrowheads="1"/>
            </p:cNvSpPr>
            <p:nvPr/>
          </p:nvSpPr>
          <p:spPr bwMode="auto">
            <a:xfrm>
              <a:off x="3784" y="2448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/>
                <a:t>V</a:t>
              </a:r>
            </a:p>
          </p:txBody>
        </p:sp>
        <p:sp>
          <p:nvSpPr>
            <p:cNvPr id="1037" name="Line 21"/>
            <p:cNvSpPr>
              <a:spLocks noChangeShapeType="1"/>
            </p:cNvSpPr>
            <p:nvPr/>
          </p:nvSpPr>
          <p:spPr bwMode="auto">
            <a:xfrm>
              <a:off x="3792" y="250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990600" y="2981980"/>
            <a:ext cx="16209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Density  =</a:t>
            </a:r>
            <a:endParaRPr lang="en-US" sz="280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609600" y="228600"/>
            <a:ext cx="7772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rrowheads="1"/>
          </p:cNvPicPr>
          <p:nvPr/>
        </p:nvPicPr>
        <p:blipFill>
          <a:blip r:embed="rId2" cstate="print"/>
          <a:srcRect l="2812" t="6001"/>
          <a:stretch>
            <a:fillRect/>
          </a:stretch>
        </p:blipFill>
        <p:spPr bwMode="auto">
          <a:xfrm>
            <a:off x="76200" y="968375"/>
            <a:ext cx="8153400" cy="5889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294437" y="4210050"/>
            <a:ext cx="3001963" cy="873125"/>
            <a:chOff x="3948" y="1426"/>
            <a:chExt cx="1891" cy="550"/>
          </a:xfrm>
        </p:grpSpPr>
        <p:sp>
          <p:nvSpPr>
            <p:cNvPr id="19465" name="Text Box 4"/>
            <p:cNvSpPr txBox="1">
              <a:spLocks noChangeArrowheads="1"/>
            </p:cNvSpPr>
            <p:nvPr/>
          </p:nvSpPr>
          <p:spPr bwMode="auto">
            <a:xfrm>
              <a:off x="3948" y="1536"/>
              <a:ext cx="18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aseline="30000" dirty="0"/>
                <a:t>0</a:t>
              </a:r>
              <a:r>
                <a:rPr lang="en-US" sz="2800" dirty="0"/>
                <a:t>F =       x </a:t>
              </a:r>
              <a:r>
                <a:rPr lang="en-US" sz="2800" baseline="30000" dirty="0"/>
                <a:t>0</a:t>
              </a:r>
              <a:r>
                <a:rPr lang="en-US" sz="2800" dirty="0"/>
                <a:t>C + 32</a:t>
              </a:r>
              <a:endParaRPr lang="en-US" sz="2800" baseline="30000" dirty="0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536" y="1426"/>
              <a:ext cx="249" cy="550"/>
              <a:chOff x="4520" y="2585"/>
              <a:chExt cx="249" cy="550"/>
            </a:xfrm>
          </p:grpSpPr>
          <p:sp>
            <p:nvSpPr>
              <p:cNvPr id="19467" name="Text Box 5"/>
              <p:cNvSpPr txBox="1">
                <a:spLocks noChangeArrowheads="1"/>
              </p:cNvSpPr>
              <p:nvPr/>
            </p:nvSpPr>
            <p:spPr bwMode="auto">
              <a:xfrm>
                <a:off x="4528" y="2585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9</a:t>
                </a:r>
              </a:p>
            </p:txBody>
          </p:sp>
          <p:sp>
            <p:nvSpPr>
              <p:cNvPr id="19468" name="Text Box 6"/>
              <p:cNvSpPr txBox="1">
                <a:spLocks noChangeArrowheads="1"/>
              </p:cNvSpPr>
              <p:nvPr/>
            </p:nvSpPr>
            <p:spPr bwMode="auto">
              <a:xfrm>
                <a:off x="4528" y="2808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5</a:t>
                </a:r>
              </a:p>
            </p:txBody>
          </p:sp>
          <p:sp>
            <p:nvSpPr>
              <p:cNvPr id="19469" name="Line 7"/>
              <p:cNvSpPr>
                <a:spLocks noChangeShapeType="1"/>
              </p:cNvSpPr>
              <p:nvPr/>
            </p:nvSpPr>
            <p:spPr bwMode="auto">
              <a:xfrm>
                <a:off x="4520" y="2872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692900" y="2606675"/>
            <a:ext cx="2254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273 K = 0 </a:t>
            </a:r>
            <a:r>
              <a:rPr lang="en-US" baseline="30000" dirty="0"/>
              <a:t>0</a:t>
            </a:r>
            <a:r>
              <a:rPr lang="en-US" dirty="0"/>
              <a:t>C    </a:t>
            </a:r>
          </a:p>
          <a:p>
            <a:pPr algn="ctr"/>
            <a:r>
              <a:rPr lang="en-US" dirty="0"/>
              <a:t>373 K = 100 </a:t>
            </a:r>
            <a:r>
              <a:rPr lang="en-US" baseline="30000" dirty="0"/>
              <a:t>0</a:t>
            </a:r>
            <a:r>
              <a:rPr lang="en-US" dirty="0"/>
              <a:t>C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6623050" y="5099050"/>
            <a:ext cx="2433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32 </a:t>
            </a:r>
            <a:r>
              <a:rPr lang="en-US" baseline="30000"/>
              <a:t>0</a:t>
            </a:r>
            <a:r>
              <a:rPr lang="en-US"/>
              <a:t>F = 0 </a:t>
            </a:r>
            <a:r>
              <a:rPr lang="en-US" baseline="30000"/>
              <a:t>0</a:t>
            </a:r>
            <a:r>
              <a:rPr lang="en-US"/>
              <a:t>C </a:t>
            </a:r>
          </a:p>
          <a:p>
            <a:pPr algn="ctr"/>
            <a:r>
              <a:rPr lang="en-US"/>
              <a:t>212 </a:t>
            </a:r>
            <a:r>
              <a:rPr lang="en-US" baseline="30000"/>
              <a:t>0</a:t>
            </a:r>
            <a:r>
              <a:rPr lang="en-US"/>
              <a:t>F = 100 </a:t>
            </a:r>
            <a:r>
              <a:rPr lang="en-US" baseline="30000"/>
              <a:t>0</a:t>
            </a:r>
            <a:r>
              <a:rPr lang="en-US"/>
              <a:t>C 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09600" y="76200"/>
            <a:ext cx="7772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Temperature</a:t>
            </a:r>
          </a:p>
        </p:txBody>
      </p:sp>
      <p:sp>
        <p:nvSpPr>
          <p:cNvPr id="16" name="مستطيل 15"/>
          <p:cNvSpPr/>
          <p:nvPr/>
        </p:nvSpPr>
        <p:spPr>
          <a:xfrm>
            <a:off x="0" y="914400"/>
            <a:ext cx="8382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مستطيل 16"/>
          <p:cNvSpPr/>
          <p:nvPr/>
        </p:nvSpPr>
        <p:spPr>
          <a:xfrm>
            <a:off x="152400" y="1066800"/>
            <a:ext cx="1143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مستطيل 17"/>
          <p:cNvSpPr/>
          <p:nvPr/>
        </p:nvSpPr>
        <p:spPr>
          <a:xfrm>
            <a:off x="4343400" y="990600"/>
            <a:ext cx="990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52400" y="838200"/>
            <a:ext cx="7772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Comparison of the three temperature scales</a:t>
            </a: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6583363" y="2057400"/>
            <a:ext cx="2560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K = </a:t>
            </a:r>
            <a:r>
              <a:rPr lang="en-US" sz="2800" baseline="30000" dirty="0"/>
              <a:t>0</a:t>
            </a:r>
            <a:r>
              <a:rPr lang="en-US" sz="2800" dirty="0"/>
              <a:t>C + 273.15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utoUpdateAnimBg="0"/>
      <p:bldP spid="18444" grpId="0" autoUpdateAnimBg="0"/>
      <p:bldP spid="1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Convert 172.9 </a:t>
            </a:r>
            <a:r>
              <a:rPr lang="en-US" sz="2800" baseline="30000" dirty="0">
                <a:solidFill>
                  <a:schemeClr val="accent2"/>
                </a:solidFill>
              </a:rPr>
              <a:t>0</a:t>
            </a:r>
            <a:r>
              <a:rPr lang="en-US" sz="2800" dirty="0">
                <a:solidFill>
                  <a:schemeClr val="accent2"/>
                </a:solidFill>
              </a:rPr>
              <a:t>F to degrees </a:t>
            </a:r>
            <a:r>
              <a:rPr lang="en-US" sz="2800" dirty="0" smtClean="0">
                <a:solidFill>
                  <a:schemeClr val="accent2"/>
                </a:solidFill>
              </a:rPr>
              <a:t>Celsius and Kelvin</a:t>
            </a:r>
            <a:endParaRPr lang="en-US" sz="2800" dirty="0">
              <a:solidFill>
                <a:schemeClr val="accent2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46438" y="1066800"/>
            <a:ext cx="3001962" cy="873125"/>
            <a:chOff x="3948" y="1426"/>
            <a:chExt cx="1891" cy="550"/>
          </a:xfrm>
        </p:grpSpPr>
        <p:sp>
          <p:nvSpPr>
            <p:cNvPr id="2079" name="Text Box 6"/>
            <p:cNvSpPr txBox="1">
              <a:spLocks noChangeArrowheads="1"/>
            </p:cNvSpPr>
            <p:nvPr/>
          </p:nvSpPr>
          <p:spPr bwMode="auto">
            <a:xfrm>
              <a:off x="3948" y="1536"/>
              <a:ext cx="18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aseline="30000" dirty="0"/>
                <a:t>0</a:t>
              </a:r>
              <a:r>
                <a:rPr lang="en-US" sz="2800" dirty="0"/>
                <a:t>F =       x </a:t>
              </a:r>
              <a:r>
                <a:rPr lang="en-US" sz="2800" baseline="30000" dirty="0"/>
                <a:t>0</a:t>
              </a:r>
              <a:r>
                <a:rPr lang="en-US" sz="2800" dirty="0"/>
                <a:t>C + 32</a:t>
              </a:r>
              <a:endParaRPr lang="en-US" sz="2800" baseline="30000" dirty="0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4536" y="1426"/>
              <a:ext cx="249" cy="550"/>
              <a:chOff x="4520" y="2585"/>
              <a:chExt cx="249" cy="550"/>
            </a:xfrm>
          </p:grpSpPr>
          <p:sp>
            <p:nvSpPr>
              <p:cNvPr id="2081" name="Text Box 8"/>
              <p:cNvSpPr txBox="1">
                <a:spLocks noChangeArrowheads="1"/>
              </p:cNvSpPr>
              <p:nvPr/>
            </p:nvSpPr>
            <p:spPr bwMode="auto">
              <a:xfrm>
                <a:off x="4528" y="2585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9</a:t>
                </a:r>
              </a:p>
            </p:txBody>
          </p:sp>
          <p:sp>
            <p:nvSpPr>
              <p:cNvPr id="2082" name="Text Box 9"/>
              <p:cNvSpPr txBox="1">
                <a:spLocks noChangeArrowheads="1"/>
              </p:cNvSpPr>
              <p:nvPr/>
            </p:nvSpPr>
            <p:spPr bwMode="auto">
              <a:xfrm>
                <a:off x="4528" y="2808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5</a:t>
                </a:r>
              </a:p>
            </p:txBody>
          </p:sp>
          <p:sp>
            <p:nvSpPr>
              <p:cNvPr id="2083" name="Line 10"/>
              <p:cNvSpPr>
                <a:spLocks noChangeShapeType="1"/>
              </p:cNvSpPr>
              <p:nvPr/>
            </p:nvSpPr>
            <p:spPr bwMode="auto">
              <a:xfrm>
                <a:off x="4520" y="2872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40000" y="1793875"/>
            <a:ext cx="2992438" cy="873125"/>
            <a:chOff x="1107" y="1130"/>
            <a:chExt cx="1885" cy="550"/>
          </a:xfrm>
        </p:grpSpPr>
        <p:sp>
          <p:nvSpPr>
            <p:cNvPr id="2074" name="Text Box 12"/>
            <p:cNvSpPr txBox="1">
              <a:spLocks noChangeArrowheads="1"/>
            </p:cNvSpPr>
            <p:nvPr/>
          </p:nvSpPr>
          <p:spPr bwMode="auto">
            <a:xfrm>
              <a:off x="1107" y="1240"/>
              <a:ext cx="18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aseline="30000"/>
                <a:t>0</a:t>
              </a:r>
              <a:r>
                <a:rPr lang="en-US" sz="2800"/>
                <a:t>F – 32 =       x </a:t>
              </a:r>
              <a:r>
                <a:rPr lang="en-US" sz="2800" baseline="30000"/>
                <a:t>0</a:t>
              </a:r>
              <a:r>
                <a:rPr lang="en-US" sz="2800"/>
                <a:t>C</a:t>
              </a:r>
              <a:endParaRPr lang="en-US" sz="2800" baseline="30000"/>
            </a:p>
          </p:txBody>
        </p: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183" y="1130"/>
              <a:ext cx="249" cy="550"/>
              <a:chOff x="4520" y="2585"/>
              <a:chExt cx="249" cy="550"/>
            </a:xfrm>
          </p:grpSpPr>
          <p:sp>
            <p:nvSpPr>
              <p:cNvPr id="2076" name="Text Box 14"/>
              <p:cNvSpPr txBox="1">
                <a:spLocks noChangeArrowheads="1"/>
              </p:cNvSpPr>
              <p:nvPr/>
            </p:nvSpPr>
            <p:spPr bwMode="auto">
              <a:xfrm>
                <a:off x="4528" y="2585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9</a:t>
                </a:r>
              </a:p>
            </p:txBody>
          </p:sp>
          <p:sp>
            <p:nvSpPr>
              <p:cNvPr id="2077" name="Text Box 15"/>
              <p:cNvSpPr txBox="1">
                <a:spLocks noChangeArrowheads="1"/>
              </p:cNvSpPr>
              <p:nvPr/>
            </p:nvSpPr>
            <p:spPr bwMode="auto">
              <a:xfrm>
                <a:off x="4528" y="2808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5</a:t>
                </a:r>
              </a:p>
            </p:txBody>
          </p:sp>
          <p:sp>
            <p:nvSpPr>
              <p:cNvPr id="2078" name="Line 16"/>
              <p:cNvSpPr>
                <a:spLocks noChangeShapeType="1"/>
              </p:cNvSpPr>
              <p:nvPr/>
            </p:nvSpPr>
            <p:spPr bwMode="auto">
              <a:xfrm>
                <a:off x="4520" y="2872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773238" y="2667000"/>
            <a:ext cx="3016248" cy="912813"/>
            <a:chOff x="479" y="1704"/>
            <a:chExt cx="1900" cy="575"/>
          </a:xfrm>
        </p:grpSpPr>
        <p:sp>
          <p:nvSpPr>
            <p:cNvPr id="2069" name="Text Box 25"/>
            <p:cNvSpPr txBox="1">
              <a:spLocks noChangeArrowheads="1"/>
            </p:cNvSpPr>
            <p:nvPr/>
          </p:nvSpPr>
          <p:spPr bwMode="auto">
            <a:xfrm>
              <a:off x="730" y="1790"/>
              <a:ext cx="164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x (</a:t>
              </a:r>
              <a:r>
                <a:rPr lang="en-US" sz="2800" baseline="30000" dirty="0"/>
                <a:t>0</a:t>
              </a:r>
              <a:r>
                <a:rPr lang="en-US" sz="2800" dirty="0"/>
                <a:t>F – 32) </a:t>
              </a:r>
              <a:r>
                <a:rPr lang="en-US" sz="2800" dirty="0" smtClean="0"/>
                <a:t>=     </a:t>
              </a:r>
              <a:r>
                <a:rPr lang="en-US" sz="2800" baseline="30000" dirty="0"/>
                <a:t>0</a:t>
              </a:r>
              <a:r>
                <a:rPr lang="en-US" sz="2800" dirty="0"/>
                <a:t>C</a:t>
              </a:r>
              <a:endParaRPr lang="en-US" sz="2800" baseline="30000" dirty="0"/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479" y="1704"/>
              <a:ext cx="241" cy="575"/>
              <a:chOff x="960" y="2448"/>
              <a:chExt cx="241" cy="575"/>
            </a:xfrm>
          </p:grpSpPr>
          <p:sp>
            <p:nvSpPr>
              <p:cNvPr id="2071" name="Text Box 27"/>
              <p:cNvSpPr txBox="1">
                <a:spLocks noChangeArrowheads="1"/>
              </p:cNvSpPr>
              <p:nvPr/>
            </p:nvSpPr>
            <p:spPr bwMode="auto">
              <a:xfrm>
                <a:off x="960" y="2696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9</a:t>
                </a:r>
              </a:p>
            </p:txBody>
          </p:sp>
          <p:sp>
            <p:nvSpPr>
              <p:cNvPr id="2072" name="Text Box 28"/>
              <p:cNvSpPr txBox="1">
                <a:spLocks noChangeArrowheads="1"/>
              </p:cNvSpPr>
              <p:nvPr/>
            </p:nvSpPr>
            <p:spPr bwMode="auto">
              <a:xfrm>
                <a:off x="960" y="2448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5</a:t>
                </a:r>
              </a:p>
            </p:txBody>
          </p:sp>
          <p:sp>
            <p:nvSpPr>
              <p:cNvPr id="2073" name="Line 29"/>
              <p:cNvSpPr>
                <a:spLocks noChangeShapeType="1"/>
              </p:cNvSpPr>
              <p:nvPr/>
            </p:nvSpPr>
            <p:spPr bwMode="auto">
              <a:xfrm>
                <a:off x="960" y="2735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3246438" y="3430588"/>
            <a:ext cx="3230562" cy="912812"/>
            <a:chOff x="1191" y="2392"/>
            <a:chExt cx="2035" cy="575"/>
          </a:xfrm>
        </p:grpSpPr>
        <p:sp>
          <p:nvSpPr>
            <p:cNvPr id="2064" name="Text Box 33"/>
            <p:cNvSpPr txBox="1">
              <a:spLocks noChangeArrowheads="1"/>
            </p:cNvSpPr>
            <p:nvPr/>
          </p:nvSpPr>
          <p:spPr bwMode="auto">
            <a:xfrm>
              <a:off x="1191" y="2487"/>
              <a:ext cx="203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aseline="30000" dirty="0"/>
                <a:t>0</a:t>
              </a:r>
              <a:r>
                <a:rPr lang="en-US" sz="2800" dirty="0"/>
                <a:t>C =       x (</a:t>
              </a:r>
              <a:r>
                <a:rPr lang="en-US" sz="2800" baseline="30000" dirty="0"/>
                <a:t>0</a:t>
              </a:r>
              <a:r>
                <a:rPr lang="en-US" sz="2800" dirty="0"/>
                <a:t>F – 32)</a:t>
              </a:r>
            </a:p>
          </p:txBody>
        </p:sp>
        <p:grpSp>
          <p:nvGrpSpPr>
            <p:cNvPr id="9" name="Group 34"/>
            <p:cNvGrpSpPr>
              <a:grpSpLocks/>
            </p:cNvGrpSpPr>
            <p:nvPr/>
          </p:nvGrpSpPr>
          <p:grpSpPr bwMode="auto">
            <a:xfrm>
              <a:off x="1776" y="2392"/>
              <a:ext cx="241" cy="575"/>
              <a:chOff x="960" y="2448"/>
              <a:chExt cx="241" cy="575"/>
            </a:xfrm>
          </p:grpSpPr>
          <p:sp>
            <p:nvSpPr>
              <p:cNvPr id="2066" name="Text Box 35"/>
              <p:cNvSpPr txBox="1">
                <a:spLocks noChangeArrowheads="1"/>
              </p:cNvSpPr>
              <p:nvPr/>
            </p:nvSpPr>
            <p:spPr bwMode="auto">
              <a:xfrm>
                <a:off x="960" y="2696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9</a:t>
                </a:r>
              </a:p>
            </p:txBody>
          </p:sp>
          <p:sp>
            <p:nvSpPr>
              <p:cNvPr id="2067" name="Text Box 36"/>
              <p:cNvSpPr txBox="1">
                <a:spLocks noChangeArrowheads="1"/>
              </p:cNvSpPr>
              <p:nvPr/>
            </p:nvSpPr>
            <p:spPr bwMode="auto">
              <a:xfrm>
                <a:off x="960" y="2448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5</a:t>
                </a:r>
              </a:p>
            </p:txBody>
          </p:sp>
          <p:sp>
            <p:nvSpPr>
              <p:cNvPr id="2068" name="Line 37"/>
              <p:cNvSpPr>
                <a:spLocks noChangeShapeType="1"/>
              </p:cNvSpPr>
              <p:nvPr/>
            </p:nvSpPr>
            <p:spPr bwMode="auto">
              <a:xfrm>
                <a:off x="960" y="2735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0" name="Group 39"/>
          <p:cNvGrpSpPr>
            <a:grpSpLocks/>
          </p:cNvGrpSpPr>
          <p:nvPr/>
        </p:nvGrpSpPr>
        <p:grpSpPr bwMode="auto">
          <a:xfrm>
            <a:off x="3505200" y="4268788"/>
            <a:ext cx="4803779" cy="912812"/>
            <a:chOff x="1191" y="2392"/>
            <a:chExt cx="3026" cy="575"/>
          </a:xfrm>
        </p:grpSpPr>
        <p:sp>
          <p:nvSpPr>
            <p:cNvPr id="2059" name="Text Box 40"/>
            <p:cNvSpPr txBox="1">
              <a:spLocks noChangeArrowheads="1"/>
            </p:cNvSpPr>
            <p:nvPr/>
          </p:nvSpPr>
          <p:spPr bwMode="auto">
            <a:xfrm>
              <a:off x="1191" y="2487"/>
              <a:ext cx="302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aseline="30000" dirty="0"/>
                <a:t>0</a:t>
              </a:r>
              <a:r>
                <a:rPr lang="en-US" sz="2800" dirty="0"/>
                <a:t>C =       </a:t>
              </a:r>
              <a:r>
                <a:rPr lang="en-US" sz="2800" dirty="0" smtClean="0"/>
                <a:t>    x </a:t>
              </a:r>
              <a:r>
                <a:rPr lang="en-US" sz="2800" dirty="0"/>
                <a:t>(172.9 – 32) = </a:t>
              </a:r>
              <a:r>
                <a:rPr lang="en-US" sz="2800" dirty="0" smtClean="0"/>
                <a:t>          </a:t>
              </a:r>
              <a:endParaRPr lang="en-US" sz="2800" dirty="0"/>
            </a:p>
          </p:txBody>
        </p: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1776" y="2392"/>
              <a:ext cx="241" cy="575"/>
              <a:chOff x="960" y="2448"/>
              <a:chExt cx="241" cy="575"/>
            </a:xfrm>
          </p:grpSpPr>
          <p:sp>
            <p:nvSpPr>
              <p:cNvPr id="2061" name="Text Box 42"/>
              <p:cNvSpPr txBox="1">
                <a:spLocks noChangeArrowheads="1"/>
              </p:cNvSpPr>
              <p:nvPr/>
            </p:nvSpPr>
            <p:spPr bwMode="auto">
              <a:xfrm>
                <a:off x="960" y="2696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9</a:t>
                </a:r>
              </a:p>
            </p:txBody>
          </p:sp>
          <p:sp>
            <p:nvSpPr>
              <p:cNvPr id="2062" name="Text Box 43"/>
              <p:cNvSpPr txBox="1">
                <a:spLocks noChangeArrowheads="1"/>
              </p:cNvSpPr>
              <p:nvPr/>
            </p:nvSpPr>
            <p:spPr bwMode="auto">
              <a:xfrm>
                <a:off x="960" y="2448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5</a:t>
                </a:r>
              </a:p>
            </p:txBody>
          </p:sp>
          <p:sp>
            <p:nvSpPr>
              <p:cNvPr id="2063" name="Line 44"/>
              <p:cNvSpPr>
                <a:spLocks noChangeShapeType="1"/>
              </p:cNvSpPr>
              <p:nvPr/>
            </p:nvSpPr>
            <p:spPr bwMode="auto">
              <a:xfrm>
                <a:off x="960" y="2735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6" name="Text Box 40"/>
          <p:cNvSpPr txBox="1">
            <a:spLocks noChangeArrowheads="1"/>
          </p:cNvSpPr>
          <p:nvPr/>
        </p:nvSpPr>
        <p:spPr bwMode="auto">
          <a:xfrm>
            <a:off x="3689283" y="5648980"/>
            <a:ext cx="9589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K =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data:image/jpeg;base64,/9j/4AAQSkZJRgABAQAAAQABAAD/2wCEAAkGBxQTEBUUExQVFRUVFxgaGRcYGB0bGRcaGBgYFhcXFhoaHyggGholGxcWITIhJyktLi4uGB8zODMsNygtLisBCgoKDg0OGhAQGiwlHyYuMDU0NzQ0Nzc1MjU3NDQvMjIwNzQ3NDcrMCwvLi8sLS00MzcsNTcsNDcyLzQsLzQtLv/AABEIAO0A1AMBIgACEQEDEQH/xAAcAAEAAgMBAQEAAAAAAAAAAAAAAwQCBQYHAQj/xABEEAACAQIDBQUGAwUHAQkAAAABAgMAEQQSIQUTMUFRBiIyYXEHFFKBkaFCscEjM3LR8BU0YnOS4fGCFhdDU2OissLS/8QAGQEBAAMBAQAAAAAAAAAAAAAAAAECAwQF/8QALREBAAICAAQEBQMFAAAAAAAAAAECAxEEITFBEhNRYQUicaHxFJHwQoGx0eH/2gAMAwEAAhEDEQA/APcaUpQaHb3bPA4OVYsTiFikZQwUhj3SSoJKggC4PHpW4xmKSKNpJGCIguzMbBQOJJ6V+b9tTYfamJ2tipsRFGUQLg1eRVL7trqUBIvmSIjpeeu0m2pLtDsmZEnMbwRss9lDmURIymNiSMudWjctyoPWdnY+KeJZYXWSNr5XQ3U2JU2I6EEfKrNeM+zT3nB7E/tA4oyQJh8QY8GYwFV1lex3ga5BZWPD8Z6VThxu1pNjttgbSYMCziDdpu8iSmIjpfQngdBbib0HuVK8a7ZduMY+C2RPhXEMmLYh1t3GcFFsb3ITNm53sajxOM2th9tJs0bR3pxcWbevCv7LR2Zo0BsGAiYAXt3tRpeg9ndrAk8AL1qOy3abD7QhabDMWRXKElSveCqxFj5OtcR7OdtYsY7aOBxOIOJ92F0kZQG4kHh1BU2JNrGtF2W7f4qPs5isZI+9nXEmKMsBZcyQ2JCgXtmY+ZoPbaV552H2LtF48LjJ9pySb1UleDdruykiZggI4EZgbgcredegyLdSL2uCLjiL8xQcltD2nbLhlMUmLXOpscqSOAeBBZFK6Hz0revt7DDDDFNMi4dgCJSbIQxsup6nSvF9m7P2hsKKdZNmwY3C5i7TCxbLYA5vEwQAXsyWF21tV/2iYxcb2cixWEY4fDIcr4UItmO9RAtwe6EZSRYahuVB7NhsQsiK6MGR1DKwNwysLgg8wQQalryXZkGNwfZ6TE+/PJfBQPAm7Vfd+6pChrnPoQtyB4as9g49p4jDQY/EY87vdSn3cRjvjLIiSO4PizWe1raDhwoPUaV5H2P7UYqXs1jMVJOzTxmbJIct1yohW1hbiT9aqbT7e4yHYGAkR82Lxjum+YL3QHcXAtlzeAai1r0Hs9Udm7YgxBcQSpIYzlcIwORtdGtwOh+lcxsnsrtCIPvNqySmSF070S2jlYDJLHrfum/dPG/KvPPZBsTFvisW0ePaJYcUu+URBvebO5a5Ldy4DDS/i8qD3ilebezbtBicRtXa0M0rPHBMyxKbWRRNKthYdFUa9K0HYntbjJtgbRxEs7NNCW3bkLdbRqwtYW4k0HtFK8m7E4raL4GPauKxxaCGKdzhljF5VjWUZpHBHezC4FiLKvnXI4TtpjsRhpMV7/iUxOZjFBFhS0FgdELZSDfUa3tYXJ1oP0PStH2J2xJi9nwTyoY5HU51IK2ZWKMQDqAStwOhFbygUpSgVS21g2mw0sSSbppEZBJbMUzAjMBcXIv1q7Sg4fsx7LsDhsMsUsMOJkBYtNJEuZrsSBYk2AFha/LzrDs97Nkw0WPg37NhsbmtEEymENnHcbMQSFZRcr+Aeld3Sg4Xsn7PWwkcmHkxj4jBvFJGMM0YULvWDMwcNe/jHLxk6Vpf+6KUQnCDacwwBfN7uYlLeINbeZviGbw2vra9eqUoOK7R+zyPEJgI4pdxHgGBVcmfOBk0JzCx7nHXjVjH9it5tmDaW+tuYym6yXzXWVb582n73hl/D56dbSg5LYvYrcbRxmM32b3sW3eS2Th+LMc3DoK1/Z32YxQbLn2fNKZ455DIXC7tlOWMLl7zahow1+GtiCL372lBwfZfsNjMI8S/2pJJhYT3YDEASuuVDJnJyi404acBXdSLcEdRb61lSg8xxPszxpiaAbZxHuzAqY3jztkIsUL7wEgi4tYC2lq6GT2f4c7I/swM4isO/cZ8+feZzpbxcumldbSg4PAdgJ12fiMFLj3mjliSKLNEBuFS/AB+8CMotcWy10vZjYYwmBiwpbeCNMhbLlzDXlc249a29KDyrD+x1khnwybRmXCTFmEIjGj2ARpGzd8DKtwMubKOlbvEezOCXZEOz5ZGbcEskyqFYMWc3ykkWs5BF9fI2t3VKDkeynZnG4aUNidpyYuNUKLGYgmptZ2YMS5AHO/E61rtmezl8NjnxGFx8sUUswllgyKwezlyma4sveYXtex5139KDzzFezJv7QmxWHx02GjxV9/FGou+Y3fLJfuEm5vlJBJsdaz7PezMYXZmLwIxOcYot+03Vsl0VfDnObhfiK9ApQaPsr2cXCbPjwbNvlRXUsVy5w7MxBW5to1uNcrgPZzisJmjwG1ZMPhmYtumgSUrfiFdiCPkB869GpQU9j4IwwRxNI8xRbGSQ3dzzZj1q5SlApSlApSlApSlApSlApSlApSlBqO0faGLBorSZmZyQiILsxGptcgADqSBqOtVez/aGLHFgodDHbNE9g+t7E5SQU0PA+ta72gbFllaCeAB3hzLuyQCwfKbrfS4KjQkaE9Kw7DbCnSeXE4hBEzoEWO4JtcMzNlJA4Cwv1r0ow8P+k8fi+f6999Nemue/wAMPFk83WuTrHw2XWMAEfhGgbyI4X86mikDAEcDWdV4e67LyPeH5MPrY/8AVXmt1ilKUClKUClKUClKUClKUClKUClKUClKUClKUCvgNVt2HdswuFIAU8L5QxJHM94D5VmcInwgHqND9RrQT0qDI6+E5h0bj8mH639ayinBNtQ3wnj/ALjzFBLSlKCu+sqj4QW+Z7q/bPViq+H1Zz5gD0UfzLVYoFV8VoUbowB9G7v5lT8qsVFiUzIwHEg29eX3oJaVhC+ZQ3UA/UXrOgUrCSQKLk2/rgOpqLM7cO4Op1b5DgPn9KCxXwGofdF/EM/8Wv24D5Cuc7R9pcNhZN3lYzABrRIDlHLeG4Fj01NtbcK0x4r5beGkblE2iI3LqqVU2VtKPERLLE2ZG4HgdNCCDqCDcEVbqlqzWdT1SUpSoClKUClKUClKUCsXcAEk2AFyegHGsqxljDKVOoIII8joaDzxPaIwdpRhj7qzDv5v2lgLZ8trcADlv869DikDKGBuCAQeoOoNeay+z/EqphE6HCg8bHe5OYC2ylsul7/LlXpGHjCoqr4QAB6AWH2r0ePjhY8Pke/r07b336sMPmc/GkrCWIMLEX/MeYPI1nSvObq+Zk43Zev4h6gcR5j6c6nVgRcG4PMV9qpikKqzJpoSRyOnHyPn9aCTA/uwfiu3+olv1qeocKwygDTKACDxGnOpqBSlfGYAXJsBzNBDgvBb4Sw+QYgfa1GmJNk1PMnwr/M+Q+1V4AXZxqq5r24MbqPoOPn6c7yKALAWA5CgjigANz3m6n8h0HpUtKUCvNe02xcTFjZpooTOmIy2sRdGCKhUgkfDcHh6Wr0qq/ik8k/+RH6Kf/dXTw3E24e02rETuNc/57M8mOMldS03YXY8mFwmWWwd3aRlBuEzWAW/OwAv5k10NKVlly2y3m9usr1iIjUFKUrNJSlKBSlKBSlKBSlKBVeDukpy4r6cx8j9iKsVFPHmGmhGoPQ/y5fOglpUcMmYX4ciOhHEVJQKgx3gI6lR/qYD9anqDF8FHV1+xzfpQZSw31Bsw4H9D1HlXyKa5ysLMOXIjqvUflU1QYu1he97923iv5f1brpQSSyBRc/7k9AOZqNYixzPy4LyHmerfYcutUcLtGP3kwPIhxAXMEB/BpcqOuovz1B4EVtaCBP3reaqfu4/lU9QH96PND9iv86noFKVXxWOjjtndVJ4AnVv4RxY+QoJJ5Mo01J0A6k/pz9Aa+wx5VA49T1J1J+ZrVxY2SRs8cLEW7jSHdrbmbEGQE/wWtz1NWY8PMSC8tgDfLGgAI+F2fMW9RloK57TYQYj3czpvs4TJfXOVzhTyBK6jrY24V9i7R4VlVhPHldZXDE2GWA5ZmJOgCHiTWtxHY5HlMm8YE42PGWsPFHEIgn8JAvfjWvh9nEYUo2IlaLdYqJUsgyJi33jkMBcsG4E3Gg043DbjtbAzYYRHeriJWjDi4ClYWnzd4C6lV0I01FSx9rcEUdxiI8qBSx1tZ33aMuneUv3QwuCedVv+yxcYcT4hpfd3YqcipmVoGgytl8nZrjn0FaiL2ZwjDvCZTYxLEkgjQSqsciSx5nt37NGumgOulB02J7RYaMsGlF1k3RUAlt5k3mQKoJJyHNoOFbKCUOqspurAEHqCLg/SuRl7DZklDzmR5pzMXeJCVYxLF+zy5clguhBvyN66jZuE3UMcWd5N2irnc3d8oAzOebG1yaCzSlKBSlKBSonnF7C7HoOXqeA+dfLOei/c/XgPoaCasHmUcWA9TasPdxzLN6nT6Cw+1ZpEo4AD0FqCrJOFbMtyD4rKbW5Ne1rj8vQVOJyeCMfPu/zqaq6dw2/AfD/AIT8PoeX06UGWd/hHzb+QNQ4gvmTRR3upP4GPQVcqrjXs0elzmNgOfdYfrxoE0jrzUk8BY6/fh51pNu7ReF1QSxRSSjWaUBUiXnkzMA79EHq2lgbOM23HA5DBpJNM2S1kvqF7zAcDe3HUE8RXjfaDFSYjFzSEE3kcC9u6isQg42AC2OnUnnVM1rY6xbXV3fDeFpxeW1JvFdRuXsLdm43w4jDDxbxZlvvRKf/ABxJm1kN+PAglSCptX3Zu0ZlkGGxJQTWJRwpCYhRxdO93XH4o+I4i41rzHZKyRRZJVYxixTNqqEk57KdUF7G5A4m9dX2d2jBiFfB4iVdGQxd+zq5zDLC97h0KgixuM1uGldHlTGKMluW+3dwXmI4i2KnzRHeOn/HV4zaCpKoZ0L5W7ihmexKm+Rbty42rL3vEN4IFUfFK+W/mqKrE+jZTWu2VOYJY8LMqo3f3UiKEjxAy3Oi6JMALsnMAsumYJ0tZJao4SVv3ru3VYiI19QQd4D/ANdvKvsUEakqkWQE/tCFuWNhYMVuWJ5k8vWr08h8K+I/Yc2P9ams4owosP8Ac9SfOgw95Tmbeun51KDfhX2omw6/CAeo0P1GtBLSodyR4WPoe8Pvr960/ajb5wcGcoHdmCRgGwZzc97mAACdL8Kvjx2yWilY5yiZiI3LfUriuzfa+Z8SuHxUaKZQTG0dwLgFsrBifwgm9+XCu1q+fh74beG6tL1vG6lKUrFcpSlAqu5LMVBsBbMRxN+AB5efyqxWt2ztBMLG87+AAZgON72XKOZJIFvSprWbTFY6ydGwRABYCw8qyrj9idu1mnSKSB4d7pGxYMGPEK1gMpPLiOV+FdhWubBkw28OSNSrW8WjcFKUrFYrF0BBB1BrKsZHABJ0AoK4myd1rk/hPN/L+L/nrbDdneIzeI5vQDKe6P58/oBmIM/ee4P4RzTz/i/49cN4d4it4hm9GFuI/ly+lw827X4jcTTh3AbvyKOOYNmZeHDW669OljXCLEztwJYm5YjW/XN/VrC1bPbWEmfGYgOO/vnzX/i7vyy5beVqv7L2cRGArvoSrDu6EEggEi4/4tWczm42Yxxyiv4e9ijhPg2Lzp+e2T23rvqPafvpHBtoBQspZ2UsrWHHKxXUkgXsNbVpcDgmkW+gQDXXgBxHlapE2ad40bMFKHUE624htTqCNb+fW9bvZGHEZLqL5WDKWJKEoAcxU91hcWva/dBB4Gms/GXjHf8Ap/nP6reZwfwnDOfBMzOTXLt68vpv35O82g5fA4SCVDLiZkXKhJVw6oCZ2Yd6Pdkqxcag2A7xUHo8JI8caRyMZZVVRnsF3pAsXsNFudSBw9LVQwMCq/vDNvJJWILAeFQHyQKLmwW+ovqxYm17Da+7lu8xs/Ij8HkOvn1+laQ8CZ3O0kEVrk6seJ/QeQqWooJb3B0YcR+RHkalogpSlArU9p9hrjIN0WKEMGRwL5XF7G3MWJBHQnhW2pV6XtS0WrOphExExqXGdn+xckU4nnnEjoCIwqWVSRYs1ybm1xbTifK3XwSZlvwOoI8wbGvks1tBq3T9T0FfYI8q24nUk9STc1fPnvmt4rzzRSlaRqqSlKVisUpSgVqe1Ox/e8K8ObKxylW4gMjBluOlxY+RrbUq9L2paL16xzRMbjUvO9jdkcW2IhfEmNEgIYZGzM7L4bXFgL2Nz0tau+746N9j+oP2qala8RxN89om2uXorjx1pGqofeBzDL6i/wBxcVmkqngwPoazrB4lPEA+ovXOuzqunfOb8I8P+I/F6dPr0qKSAM2VbgDxWJA1/DYG1z+XqKn3B5Ow+h/MUE1VcYl2j1IOY2I5d1j+nCpMj/GPmv8AIiocQHzR6qe98JH4GHU0Gm7T7HXERMd0pxCBbEaMyqwJVW0JBGawJ0Jrz7HYNhG+4LCVQO5GGDhQQWDIuui5uI0r1yaJ2+G44EE3B+n2pHM9ypVcw/xHUdRpw/KtaZZrS1Y7qTTeSt55+HtPT9v8vIYtmYSTBZm3rOZc2Y5GdiYwLA6loy3LiT513WyeywSGI4l2YhEzpYWZ8ozKSBdhm5C1+BuCb7TFbIiGd9xCjuCN4gAkuwtdWCXza8al2XLJIodwudbqy3NkZe69hbmdQfhI668+Ks496nq7uM4r9TqJjlHT29o9mM+y0eVXdcrtfVCUYADQF0IJ49bfrY92mTwShx8Mqi/kFdLWHmVY1m+feL4b5WPM/CP1qbK/xL/pP/6q7kUJsW62LwurL+JP2iG/Fe6M9vMoAKuYHHRyrmjdWtobEEqfhYcj5Vnum+M/ID9QaoY/ZcZYO4zW4tezr/iVlsRa2tjw9KDa1EcSvxAnoNT9BWv/ALJK/u5CeizDegejEiS/mXPpUoxcifvITb4ojnAHmpCvfyVW9aC1vSfCh9W0H8/tTdsfE1vJdPvx+lqjwu0I5DlVwWAuUOjr/EjWZfmKtUGMcYUWAtWVKUClKUClKUClKUClKUCop5LDTVjoB5+fkOPyqWq8HeJflwX05n5n7AUEsMeUW49T1J4k1nSlAqDF8FPR1+5y/rU9QY7wE9Cp+jA/pQT1Bi7WF73v3beK/wDh/q1uOlZSzW0Aux4D9SeQ86Qw2NybsefTyUchQQYe+b9p47afDbnl8+vP5VE37PEg/hn0P+ai3B9WjBBP/pKOdXpYwwsf9x5g8jVHHxFozGxAY2McltA6kNGWA5hgNOB+dqC0f3o8kP3K/wAqnqhs3E7057WuigqeKsGcOhtzVhY+Yq/QKUpQV4e6cnLivpzX5fl6VYqrtOVEiZ3YIqDNnPBbcz+Vud7Vqdh9sMLipN3G7CQi4V0Zc1tTlLAXt04+VaVw5LVm1azMR1n0RNoidM9tbcwKSbjEvFnGQ5HW+XeNlRjoQoLaZuANtdRVddp4dZ2hhxbLIpYFGvJGXVc7JmfUsq6mNHBA5V8272OjxLYhmkdfeEw6mwHd92lMykXHMmxqLDdhoUxTzBrh5ZJirRoWDyqwfLIRmVbsWsNeV7aVml9xfbaGDDvNK6SBYFnXchs0kTNkDhGFkBawF3PmRWwXtXhC6JvgHdQ6qVYNkLMucgjurdWFzYD5itDh/ZxGI3jfEzSK2D9zFwgyRBsyZcq6sOpvetwnZdS8rzSvK02FGGkJCrmQNIS3dAsSJCNOgoMo+2WCMTyjEII48hdjdQBIwSN+8BdGY2DjunrWx2TtaHEozwOHVXZGsCCrra6sCAQdQdeRB51y6ez1DGVkxEsh3WGhRiqDJFhZhPGllADEsNWP2ro9j7HXDviGVi3vExma9u6SiJYW5WQfWg2VKUoFKUoFKUoIMUbgKOLaeg/Efpp6kVMBUMesjH4QFHz7x/8Ar9KnoFKVhLKFGp9Op8gOJNBnVTFOXVlTXQgtyGnAdT+X2rPIz+Lur8PM/wARHD0H15VOqgCw0A5UEWFUZQR+IAknibjnU1QYH92B8N1/0kr+lT0CvjKCLEXB5V9pQaLBsYcTKtiY5TmU6kqyqgkHmCCGAGtxIda3aOCLg3B5itbiMOXhzILyK5lj5XIJIW/IMhKE9HNWYCHVZYjYOA1jwYEXFxyPn9b0FulRRzgmxGVuh5+YPMf1pUtBoe3Gy5MTgZI4tXujBb2z5HD5b+dvrauI2FsyeXGYYth3gWF8zO6lblQTlW/iJ4aaWv8AP1WoMb4Cea97/Tr97W+dduDjr4cU44iOe/7bjUsr4a2tFp7J6UpXE1KUpQKUpQKUpQKUpQKUpQVN4Eds2gYghjwvYKQTyPdB+dc/2w2zKGhw+EdFknzkyEqcixgE2zd3Mcwtfoa6utX2g2BDi4wkoIynMrKbMh4XU+nI6Vvw16Uyxa8bj9/t31PPSt4ma6hz3ZfaGLXFNhMRIspMRlSTukgBgjK2SwPiFr66HjXYRQAG+pb4jx/2HkNK5/sTsGGCESpmaSZVLO5Ba3EKLAAD0FdLVuLvjvkmcccvpr7dkY4mK6kpSlcy6vh9Gcf4rj0YD9Q1WKrvpKp+IFfmO8v2z1YoFRYmTKjHmAbevKpTWnj25hp5BDFPFI4a7KrgkBe8eHEXAHzq0UtMTMR0NtrDHlUL0AH0Fqo4H9nM8PJryx+jH9qo5m0hzekqjlWxqhtdCFEqgloTnsOLLa0igDiShJA+IL0qouSRhhYi/wDXEdDUWV14HOOh8Q9Dz+f1qZHBAIIIIuCOBB4EVlQQe9qPFdP4tPvwPyNRYnEqylUIZmBAAN7X0ubcAKuUAoPiiwr7SlApSlApSlApSlApSlApSlApSlBruzv90h/y1/KtjWu7O/3SH/LX8q2NApSlBDikJXTiLEeo1t8+HzqSNwwBHAi4+dZVVzbsm/gJuD8JPEHoL639fKgo9sMNJJgZ0huZGjIAHFh+JR5lbj515XshBLPhUw0bLNHKhc2I3YVgXL6d0Zbix43tzr2N8Tm0jIZjzGoXzJ/TnU0UYUADl9T5nzr0OF4+cGO1PDvf+tc/WPZjkwxe0TvozpSlee2a7ZPcLwco7FP8p75B0AUh0A6Ip51sa121u4Un/wDKJD/5T2DnyCkI5PRCOdbGgUpSgUpSgUpSgUpSgUpSgUpSgUpSgUpSg13Z3+6Q/wCWv5VsapbFhZMPErCzKgBHQgeVXaBSlKBSlKAKUpQKUrj/AGjwyOuCWJXe+OizqrsmZN1NmDsvBToNdL2vQde6gggi4OhB4EdDVLCHcwHfMFWIN32bTdpfK7seBCAZieYJrjNi9kJ8+F95vuohiyYhO5CbyZHw0TEEb0IgI10BA6CtdF2IxrxSxSEZmw2LjllaZmGLllYHDyFPwBLX4aXygEUHqEcgYBlIIIBBBuCDqCDzFZV5fj+yWMaGNUiC2whiRBiWUYbE5yfegw8YIsdNRltbU1fxHZPFHFGcOxcY3CyBt6wG4SJExACXygsQ91trp0FB6DSlKBSlKBSlKBSlKBSlKBWp7VTYlMHK2EUNOAMgNviGcgHQsEzEDmQOPCttSg83vtJjBKFaWSIY7d5lKBiYE93WcFYgSZMy3yINOXEyYbH7U3AzmXKZow7rADiIozG5lyI0KJJaQRgERtYMfHa9eiUoPOMcNoxy46SF8VIWw2HbDK6IYy4FpLrltHIDqV0vmN75Ra/tCbaUeLCI0siBoMh3Ue7mV5D7ycQ4UGIolsoXLew8ZJruKUHH9nJ9oe8xnEFzFIuLzK0aKIjHiAuHIKgG7xEnUm4A879hSlApSlApSlApSlApSlApSlApSlApSlApSlApSl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220" name="AutoShape 4" descr="data:image/jpeg;base64,/9j/4AAQSkZJRgABAQAAAQABAAD/2wCEAAkGBxQTEBUUExQVFRUVFxgaGRcYGB0bGRcaGBgYFhcXFhoaHyggGholGxcWITIhJyktLi4uGB8zODMsNygtLisBCgoKDg0OGhAQGiwlHyYuMDU0NzQ0Nzc1MjU3NDQvMjIwNzQ3NDcrMCwvLi8sLS00MzcsNTcsNDcyLzQsLzQtLv/AABEIAO0A1AMBIgACEQEDEQH/xAAcAAEAAgMBAQEAAAAAAAAAAAAAAwQCBQYHAQj/xABEEAACAQIDBQUGAwUHAQkAAAABAgMAEQQSIQUTMUFRBiIyYXEHFFKBkaFCscEjM3LR8BU0YnOS4fGCFhdDU2OissLS/8QAGQEBAAMBAQAAAAAAAAAAAAAAAAECAwQF/8QALREBAAICAAQEBQMFAAAAAAAAAAECAxEEITFBEhNRYQUicaHxFJHwQoGx0eH/2gAMAwEAAhEDEQA/APcaUpQaHb3bPA4OVYsTiFikZQwUhj3SSoJKggC4PHpW4xmKSKNpJGCIguzMbBQOJJ6V+b9tTYfamJ2tipsRFGUQLg1eRVL7trqUBIvmSIjpeeu0m2pLtDsmZEnMbwRss9lDmURIymNiSMudWjctyoPWdnY+KeJZYXWSNr5XQ3U2JU2I6EEfKrNeM+zT3nB7E/tA4oyQJh8QY8GYwFV1lex3ga5BZWPD8Z6VThxu1pNjttgbSYMCziDdpu8iSmIjpfQngdBbib0HuVK8a7ZduMY+C2RPhXEMmLYh1t3GcFFsb3ITNm53sajxOM2th9tJs0bR3pxcWbevCv7LR2Zo0BsGAiYAXt3tRpeg9ndrAk8AL1qOy3abD7QhabDMWRXKElSveCqxFj5OtcR7OdtYsY7aOBxOIOJ92F0kZQG4kHh1BU2JNrGtF2W7f4qPs5isZI+9nXEmKMsBZcyQ2JCgXtmY+ZoPbaV552H2LtF48LjJ9pySb1UleDdruykiZggI4EZgbgcredegyLdSL2uCLjiL8xQcltD2nbLhlMUmLXOpscqSOAeBBZFK6Hz0revt7DDDDFNMi4dgCJSbIQxsup6nSvF9m7P2hsKKdZNmwY3C5i7TCxbLYA5vEwQAXsyWF21tV/2iYxcb2cixWEY4fDIcr4UItmO9RAtwe6EZSRYahuVB7NhsQsiK6MGR1DKwNwysLgg8wQQalryXZkGNwfZ6TE+/PJfBQPAm7Vfd+6pChrnPoQtyB4as9g49p4jDQY/EY87vdSn3cRjvjLIiSO4PizWe1raDhwoPUaV5H2P7UYqXs1jMVJOzTxmbJIct1yohW1hbiT9aqbT7e4yHYGAkR82Lxjum+YL3QHcXAtlzeAai1r0Hs9Udm7YgxBcQSpIYzlcIwORtdGtwOh+lcxsnsrtCIPvNqySmSF070S2jlYDJLHrfum/dPG/KvPPZBsTFvisW0ePaJYcUu+URBvebO5a5Ldy4DDS/i8qD3ilebezbtBicRtXa0M0rPHBMyxKbWRRNKthYdFUa9K0HYntbjJtgbRxEs7NNCW3bkLdbRqwtYW4k0HtFK8m7E4raL4GPauKxxaCGKdzhljF5VjWUZpHBHezC4FiLKvnXI4TtpjsRhpMV7/iUxOZjFBFhS0FgdELZSDfUa3tYXJ1oP0PStH2J2xJi9nwTyoY5HU51IK2ZWKMQDqAStwOhFbygUpSgVS21g2mw0sSSbppEZBJbMUzAjMBcXIv1q7Sg4fsx7LsDhsMsUsMOJkBYtNJEuZrsSBYk2AFha/LzrDs97Nkw0WPg37NhsbmtEEymENnHcbMQSFZRcr+Aeld3Sg4Xsn7PWwkcmHkxj4jBvFJGMM0YULvWDMwcNe/jHLxk6Vpf+6KUQnCDacwwBfN7uYlLeINbeZviGbw2vra9eqUoOK7R+zyPEJgI4pdxHgGBVcmfOBk0JzCx7nHXjVjH9it5tmDaW+tuYym6yXzXWVb582n73hl/D56dbSg5LYvYrcbRxmM32b3sW3eS2Th+LMc3DoK1/Z32YxQbLn2fNKZ455DIXC7tlOWMLl7zahow1+GtiCL372lBwfZfsNjMI8S/2pJJhYT3YDEASuuVDJnJyi404acBXdSLcEdRb61lSg8xxPszxpiaAbZxHuzAqY3jztkIsUL7wEgi4tYC2lq6GT2f4c7I/swM4isO/cZ8+feZzpbxcumldbSg4PAdgJ12fiMFLj3mjliSKLNEBuFS/AB+8CMotcWy10vZjYYwmBiwpbeCNMhbLlzDXlc249a29KDyrD+x1khnwybRmXCTFmEIjGj2ARpGzd8DKtwMubKOlbvEezOCXZEOz5ZGbcEskyqFYMWc3ykkWs5BF9fI2t3VKDkeynZnG4aUNidpyYuNUKLGYgmptZ2YMS5AHO/E61rtmezl8NjnxGFx8sUUswllgyKwezlyma4sveYXtex5139KDzzFezJv7QmxWHx02GjxV9/FGou+Y3fLJfuEm5vlJBJsdaz7PezMYXZmLwIxOcYot+03Vsl0VfDnObhfiK9ApQaPsr2cXCbPjwbNvlRXUsVy5w7MxBW5to1uNcrgPZzisJmjwG1ZMPhmYtumgSUrfiFdiCPkB869GpQU9j4IwwRxNI8xRbGSQ3dzzZj1q5SlApSlApSlApSlApSlApSlApSlBqO0faGLBorSZmZyQiILsxGptcgADqSBqOtVez/aGLHFgodDHbNE9g+t7E5SQU0PA+ta72gbFllaCeAB3hzLuyQCwfKbrfS4KjQkaE9Kw7DbCnSeXE4hBEzoEWO4JtcMzNlJA4Cwv1r0ow8P+k8fi+f6999Nemue/wAMPFk83WuTrHw2XWMAEfhGgbyI4X86mikDAEcDWdV4e67LyPeH5MPrY/8AVXmt1ilKUClKUClKUClKUClKUClKUClKUClKUClKUCvgNVt2HdswuFIAU8L5QxJHM94D5VmcInwgHqND9RrQT0qDI6+E5h0bj8mH639ayinBNtQ3wnj/ALjzFBLSlKCu+sqj4QW+Z7q/bPViq+H1Zz5gD0UfzLVYoFV8VoUbowB9G7v5lT8qsVFiUzIwHEg29eX3oJaVhC+ZQ3UA/UXrOgUrCSQKLk2/rgOpqLM7cO4Op1b5DgPn9KCxXwGofdF/EM/8Wv24D5Cuc7R9pcNhZN3lYzABrRIDlHLeG4Fj01NtbcK0x4r5beGkblE2iI3LqqVU2VtKPERLLE2ZG4HgdNCCDqCDcEVbqlqzWdT1SUpSoClKUClKUClKUCsXcAEk2AFyegHGsqxljDKVOoIII8joaDzxPaIwdpRhj7qzDv5v2lgLZ8trcADlv869DikDKGBuCAQeoOoNeay+z/EqphE6HCg8bHe5OYC2ylsul7/LlXpGHjCoqr4QAB6AWH2r0ePjhY8Pke/r07b336sMPmc/GkrCWIMLEX/MeYPI1nSvObq+Zk43Zev4h6gcR5j6c6nVgRcG4PMV9qpikKqzJpoSRyOnHyPn9aCTA/uwfiu3+olv1qeocKwygDTKACDxGnOpqBSlfGYAXJsBzNBDgvBb4Sw+QYgfa1GmJNk1PMnwr/M+Q+1V4AXZxqq5r24MbqPoOPn6c7yKALAWA5CgjigANz3m6n8h0HpUtKUCvNe02xcTFjZpooTOmIy2sRdGCKhUgkfDcHh6Wr0qq/ik8k/+RH6Kf/dXTw3E24e02rETuNc/57M8mOMldS03YXY8mFwmWWwd3aRlBuEzWAW/OwAv5k10NKVlly2y3m9usr1iIjUFKUrNJSlKBSlKBSlKBSlKBVeDukpy4r6cx8j9iKsVFPHmGmhGoPQ/y5fOglpUcMmYX4ciOhHEVJQKgx3gI6lR/qYD9anqDF8FHV1+xzfpQZSw31Bsw4H9D1HlXyKa5ysLMOXIjqvUflU1QYu1he97923iv5f1brpQSSyBRc/7k9AOZqNYixzPy4LyHmerfYcutUcLtGP3kwPIhxAXMEB/BpcqOuovz1B4EVtaCBP3reaqfu4/lU9QH96PND9iv86noFKVXxWOjjtndVJ4AnVv4RxY+QoJJ5Mo01J0A6k/pz9Aa+wx5VA49T1J1J+ZrVxY2SRs8cLEW7jSHdrbmbEGQE/wWtz1NWY8PMSC8tgDfLGgAI+F2fMW9RloK57TYQYj3czpvs4TJfXOVzhTyBK6jrY24V9i7R4VlVhPHldZXDE2GWA5ZmJOgCHiTWtxHY5HlMm8YE42PGWsPFHEIgn8JAvfjWvh9nEYUo2IlaLdYqJUsgyJi33jkMBcsG4E3Gg043DbjtbAzYYRHeriJWjDi4ClYWnzd4C6lV0I01FSx9rcEUdxiI8qBSx1tZ33aMuneUv3QwuCedVv+yxcYcT4hpfd3YqcipmVoGgytl8nZrjn0FaiL2ZwjDvCZTYxLEkgjQSqsciSx5nt37NGumgOulB02J7RYaMsGlF1k3RUAlt5k3mQKoJJyHNoOFbKCUOqspurAEHqCLg/SuRl7DZklDzmR5pzMXeJCVYxLF+zy5clguhBvyN66jZuE3UMcWd5N2irnc3d8oAzOebG1yaCzSlKBSlKBSonnF7C7HoOXqeA+dfLOei/c/XgPoaCasHmUcWA9TasPdxzLN6nT6Cw+1ZpEo4AD0FqCrJOFbMtyD4rKbW5Ne1rj8vQVOJyeCMfPu/zqaq6dw2/AfD/AIT8PoeX06UGWd/hHzb+QNQ4gvmTRR3upP4GPQVcqrjXs0elzmNgOfdYfrxoE0jrzUk8BY6/fh51pNu7ReF1QSxRSSjWaUBUiXnkzMA79EHq2lgbOM23HA5DBpJNM2S1kvqF7zAcDe3HUE8RXjfaDFSYjFzSEE3kcC9u6isQg42AC2OnUnnVM1rY6xbXV3fDeFpxeW1JvFdRuXsLdm43w4jDDxbxZlvvRKf/ABxJm1kN+PAglSCptX3Zu0ZlkGGxJQTWJRwpCYhRxdO93XH4o+I4i41rzHZKyRRZJVYxixTNqqEk57KdUF7G5A4m9dX2d2jBiFfB4iVdGQxd+zq5zDLC97h0KgixuM1uGldHlTGKMluW+3dwXmI4i2KnzRHeOn/HV4zaCpKoZ0L5W7ihmexKm+Rbty42rL3vEN4IFUfFK+W/mqKrE+jZTWu2VOYJY8LMqo3f3UiKEjxAy3Oi6JMALsnMAsumYJ0tZJao4SVv3ru3VYiI19QQd4D/ANdvKvsUEakqkWQE/tCFuWNhYMVuWJ5k8vWr08h8K+I/Yc2P9ams4owosP8Ac9SfOgw95Tmbeun51KDfhX2omw6/CAeo0P1GtBLSodyR4WPoe8Pvr960/ajb5wcGcoHdmCRgGwZzc97mAACdL8Kvjx2yWilY5yiZiI3LfUriuzfa+Z8SuHxUaKZQTG0dwLgFsrBifwgm9+XCu1q+fh74beG6tL1vG6lKUrFcpSlAqu5LMVBsBbMRxN+AB5efyqxWt2ztBMLG87+AAZgON72XKOZJIFvSprWbTFY6ydGwRABYCw8qyrj9idu1mnSKSB4d7pGxYMGPEK1gMpPLiOV+FdhWubBkw28OSNSrW8WjcFKUrFYrF0BBB1BrKsZHABJ0AoK4myd1rk/hPN/L+L/nrbDdneIzeI5vQDKe6P58/oBmIM/ee4P4RzTz/i/49cN4d4it4hm9GFuI/ly+lw827X4jcTTh3AbvyKOOYNmZeHDW669OljXCLEztwJYm5YjW/XN/VrC1bPbWEmfGYgOO/vnzX/i7vyy5beVqv7L2cRGArvoSrDu6EEggEi4/4tWczm42Yxxyiv4e9ijhPg2Lzp+e2T23rvqPafvpHBtoBQspZ2UsrWHHKxXUkgXsNbVpcDgmkW+gQDXXgBxHlapE2ad40bMFKHUE624htTqCNb+fW9bvZGHEZLqL5WDKWJKEoAcxU91hcWva/dBB4Gms/GXjHf8Ap/nP6reZwfwnDOfBMzOTXLt68vpv35O82g5fA4SCVDLiZkXKhJVw6oCZ2Yd6Pdkqxcag2A7xUHo8JI8caRyMZZVVRnsF3pAsXsNFudSBw9LVQwMCq/vDNvJJWILAeFQHyQKLmwW+ovqxYm17Da+7lu8xs/Ij8HkOvn1+laQ8CZ3O0kEVrk6seJ/QeQqWooJb3B0YcR+RHkalogpSlArU9p9hrjIN0WKEMGRwL5XF7G3MWJBHQnhW2pV6XtS0WrOphExExqXGdn+xckU4nnnEjoCIwqWVSRYs1ybm1xbTifK3XwSZlvwOoI8wbGvks1tBq3T9T0FfYI8q24nUk9STc1fPnvmt4rzzRSlaRqqSlKVisUpSgVqe1Ox/e8K8ObKxylW4gMjBluOlxY+RrbUq9L2paL16xzRMbjUvO9jdkcW2IhfEmNEgIYZGzM7L4bXFgL2Nz0tau+746N9j+oP2qala8RxN89om2uXorjx1pGqofeBzDL6i/wBxcVmkqngwPoazrB4lPEA+ovXOuzqunfOb8I8P+I/F6dPr0qKSAM2VbgDxWJA1/DYG1z+XqKn3B5Ow+h/MUE1VcYl2j1IOY2I5d1j+nCpMj/GPmv8AIiocQHzR6qe98JH4GHU0Gm7T7HXERMd0pxCBbEaMyqwJVW0JBGawJ0Jrz7HYNhG+4LCVQO5GGDhQQWDIuui5uI0r1yaJ2+G44EE3B+n2pHM9ypVcw/xHUdRpw/KtaZZrS1Y7qTTeSt55+HtPT9v8vIYtmYSTBZm3rOZc2Y5GdiYwLA6loy3LiT513WyeywSGI4l2YhEzpYWZ8ozKSBdhm5C1+BuCb7TFbIiGd9xCjuCN4gAkuwtdWCXza8al2XLJIodwudbqy3NkZe69hbmdQfhI668+Ks496nq7uM4r9TqJjlHT29o9mM+y0eVXdcrtfVCUYADQF0IJ49bfrY92mTwShx8Mqi/kFdLWHmVY1m+feL4b5WPM/CP1qbK/xL/pP/6q7kUJsW62LwurL+JP2iG/Fe6M9vMoAKuYHHRyrmjdWtobEEqfhYcj5Vnum+M/ID9QaoY/ZcZYO4zW4tezr/iVlsRa2tjw9KDa1EcSvxAnoNT9BWv/ALJK/u5CeizDegejEiS/mXPpUoxcifvITb4ojnAHmpCvfyVW9aC1vSfCh9W0H8/tTdsfE1vJdPvx+lqjwu0I5DlVwWAuUOjr/EjWZfmKtUGMcYUWAtWVKUClKUClKUClKUClKUCop5LDTVjoB5+fkOPyqWq8HeJflwX05n5n7AUEsMeUW49T1J4k1nSlAqDF8FPR1+5y/rU9QY7wE9Cp+jA/pQT1Bi7WF73v3beK/wDh/q1uOlZSzW0Aux4D9SeQ86Qw2NybsefTyUchQQYe+b9p47afDbnl8+vP5VE37PEg/hn0P+ai3B9WjBBP/pKOdXpYwwsf9x5g8jVHHxFozGxAY2McltA6kNGWA5hgNOB+dqC0f3o8kP3K/wAqnqhs3E7057WuigqeKsGcOhtzVhY+Yq/QKUpQV4e6cnLivpzX5fl6VYqrtOVEiZ3YIqDNnPBbcz+Vud7Vqdh9sMLipN3G7CQi4V0Zc1tTlLAXt04+VaVw5LVm1azMR1n0RNoidM9tbcwKSbjEvFnGQ5HW+XeNlRjoQoLaZuANtdRVddp4dZ2hhxbLIpYFGvJGXVc7JmfUsq6mNHBA5V8272OjxLYhmkdfeEw6mwHd92lMykXHMmxqLDdhoUxTzBrh5ZJirRoWDyqwfLIRmVbsWsNeV7aVml9xfbaGDDvNK6SBYFnXchs0kTNkDhGFkBawF3PmRWwXtXhC6JvgHdQ6qVYNkLMucgjurdWFzYD5itDh/ZxGI3jfEzSK2D9zFwgyRBsyZcq6sOpvetwnZdS8rzSvK02FGGkJCrmQNIS3dAsSJCNOgoMo+2WCMTyjEII48hdjdQBIwSN+8BdGY2DjunrWx2TtaHEozwOHVXZGsCCrra6sCAQdQdeRB51y6ez1DGVkxEsh3WGhRiqDJFhZhPGllADEsNWP2ro9j7HXDviGVi3vExma9u6SiJYW5WQfWg2VKUoFKUoFKUoIMUbgKOLaeg/Efpp6kVMBUMesjH4QFHz7x/8Ar9KnoFKVhLKFGp9Op8gOJNBnVTFOXVlTXQgtyGnAdT+X2rPIz+Lur8PM/wARHD0H15VOqgCw0A5UEWFUZQR+IAknibjnU1QYH92B8N1/0kr+lT0CvjKCLEXB5V9pQaLBsYcTKtiY5TmU6kqyqgkHmCCGAGtxIda3aOCLg3B5itbiMOXhzILyK5lj5XIJIW/IMhKE9HNWYCHVZYjYOA1jwYEXFxyPn9b0FulRRzgmxGVuh5+YPMf1pUtBoe3Gy5MTgZI4tXujBb2z5HD5b+dvrauI2FsyeXGYYth3gWF8zO6lblQTlW/iJ4aaWv8AP1WoMb4Cea97/Tr97W+dduDjr4cU44iOe/7bjUsr4a2tFp7J6UpXE1KUpQKUpQKUpQKUpQKUpQVN4Eds2gYghjwvYKQTyPdB+dc/2w2zKGhw+EdFknzkyEqcixgE2zd3Mcwtfoa6utX2g2BDi4wkoIynMrKbMh4XU+nI6Vvw16Uyxa8bj9/t31PPSt4ma6hz3ZfaGLXFNhMRIspMRlSTukgBgjK2SwPiFr66HjXYRQAG+pb4jx/2HkNK5/sTsGGCESpmaSZVLO5Ba3EKLAAD0FdLVuLvjvkmcccvpr7dkY4mK6kpSlcy6vh9Gcf4rj0YD9Q1WKrvpKp+IFfmO8v2z1YoFRYmTKjHmAbevKpTWnj25hp5BDFPFI4a7KrgkBe8eHEXAHzq0UtMTMR0NtrDHlUL0AH0Fqo4H9nM8PJryx+jH9qo5m0hzekqjlWxqhtdCFEqgloTnsOLLa0igDiShJA+IL0qouSRhhYi/wDXEdDUWV14HOOh8Q9Dz+f1qZHBAIIIIuCOBB4EVlQQe9qPFdP4tPvwPyNRYnEqylUIZmBAAN7X0ubcAKuUAoPiiwr7SlApSlApSlApSlApSlApSlApSlBruzv90h/y1/KtjWu7O/3SH/LX8q2NApSlBDikJXTiLEeo1t8+HzqSNwwBHAi4+dZVVzbsm/gJuD8JPEHoL639fKgo9sMNJJgZ0huZGjIAHFh+JR5lbj515XshBLPhUw0bLNHKhc2I3YVgXL6d0Zbix43tzr2N8Tm0jIZjzGoXzJ/TnU0UYUADl9T5nzr0OF4+cGO1PDvf+tc/WPZjkwxe0TvozpSlee2a7ZPcLwco7FP8p75B0AUh0A6Ip51sa121u4Un/wDKJD/5T2DnyCkI5PRCOdbGgUpSgUpSgUpSgUpSgUpSgUpSgUpSgUpSg13Z3+6Q/wCWv5VsapbFhZMPErCzKgBHQgeVXaBSlKBSlKAKUpQKUrj/AGjwyOuCWJXe+OizqrsmZN1NmDsvBToNdL2vQde6gggi4OhB4EdDVLCHcwHfMFWIN32bTdpfK7seBCAZieYJrjNi9kJ8+F95vuohiyYhO5CbyZHw0TEEb0IgI10BA6CtdF2IxrxSxSEZmw2LjllaZmGLllYHDyFPwBLX4aXygEUHqEcgYBlIIIBBBuCDqCDzFZV5fj+yWMaGNUiC2whiRBiWUYbE5yfegw8YIsdNRltbU1fxHZPFHFGcOxcY3CyBt6wG4SJExACXygsQ91trp0FB6DSlKBSlKBSlKBSlKBSlKBWp7VTYlMHK2EUNOAMgNviGcgHQsEzEDmQOPCttSg83vtJjBKFaWSIY7d5lKBiYE93WcFYgSZMy3yINOXEyYbH7U3AzmXKZow7rADiIozG5lyI0KJJaQRgERtYMfHa9eiUoPOMcNoxy46SF8VIWw2HbDK6IYy4FpLrltHIDqV0vmN75Ra/tCbaUeLCI0siBoMh3Ue7mV5D7ycQ4UGIolsoXLew8ZJruKUHH9nJ9oe8xnEFzFIuLzK0aKIjHiAuHIKgG7xEnUm4A879hSlApSlApSlApSlApSlApSlApSlApSlApSlApSl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10179"/>
            <a:ext cx="5810250" cy="6495421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143000" y="152400"/>
            <a:ext cx="63246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76200"/>
            <a:ext cx="8001000" cy="9906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            </a:t>
            </a: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Atomic structure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8163" y="442912"/>
            <a:ext cx="8001000" cy="138588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             </a:t>
            </a:r>
            <a:r>
              <a:rPr lang="en-US" sz="4900" dirty="0" smtClean="0">
                <a:solidFill>
                  <a:schemeClr val="accent2"/>
                </a:solidFill>
              </a:rPr>
              <a:t>Subatomic Particles</a:t>
            </a: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chemeClr val="accent2"/>
                </a:solidFill>
                <a:latin typeface="Arial" charset="0"/>
              </a:rPr>
            </a:br>
            <a:r>
              <a:rPr lang="en-US" sz="28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>
                <a:latin typeface="Arial" charset="0"/>
              </a:rPr>
              <a:t>(Table </a:t>
            </a:r>
            <a:r>
              <a:rPr lang="en-US" sz="2800" dirty="0" smtClean="0">
                <a:latin typeface="Arial" charset="0"/>
              </a:rPr>
              <a:t>1.3)     </a:t>
            </a:r>
            <a:endParaRPr lang="en-US" sz="2800" dirty="0">
              <a:latin typeface="Arial" charset="0"/>
            </a:endParaRPr>
          </a:p>
        </p:txBody>
      </p:sp>
      <p:graphicFrame>
        <p:nvGraphicFramePr>
          <p:cNvPr id="79872" name="Object 0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94730838"/>
              </p:ext>
            </p:extLst>
          </p:nvPr>
        </p:nvGraphicFramePr>
        <p:xfrm>
          <a:off x="677863" y="2211388"/>
          <a:ext cx="7432675" cy="372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Document" r:id="rId4" imgW="8051800" imgH="4038600" progId="Word.Document.8">
                  <p:embed/>
                </p:oleObj>
              </mc:Choice>
              <mc:Fallback>
                <p:oleObj name="Document" r:id="rId4" imgW="8051800" imgH="403860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3" y="2211388"/>
                        <a:ext cx="7432675" cy="372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95400" y="6010275"/>
            <a:ext cx="647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CC0000"/>
                </a:solidFill>
              </a:rPr>
              <a:t>mass p = mass n = 1840 x mass e</a:t>
            </a:r>
            <a:r>
              <a:rPr lang="en-US" sz="2800" baseline="30000" dirty="0">
                <a:solidFill>
                  <a:srgbClr val="CC0000"/>
                </a:solidFill>
              </a:rPr>
              <a:t>-</a:t>
            </a:r>
            <a:endParaRPr lang="en-US" sz="28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References (</a:t>
            </a:r>
            <a:r>
              <a:rPr lang="ar-SA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(المراجع</a:t>
            </a:r>
            <a:endParaRPr lang="en-GB"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6400800" cy="19049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Chemistry the General Science 11E</a:t>
            </a:r>
          </a:p>
          <a:p>
            <a:pPr>
              <a:buNone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T. L. Brown, H. E. LeMay, B. E. Bursten and C. J. Murphy.</a:t>
            </a:r>
          </a:p>
          <a:p>
            <a:pPr>
              <a:buNone/>
            </a:pPr>
            <a:endParaRPr lang="en-GB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2"/>
          </p:nvPr>
        </p:nvSpPr>
        <p:spPr>
          <a:xfrm>
            <a:off x="4343400" y="4322617"/>
            <a:ext cx="4471990" cy="228600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endParaRPr lang="ar-SA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الكيمياء العامة. </a:t>
            </a:r>
          </a:p>
          <a:p>
            <a:pPr algn="r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د.أحمد العويس، د.سليمان الخويطر، د.عبدالعزيز الواصل، د.عبدالعزيز السحيباني. </a:t>
            </a:r>
            <a:endParaRPr lang="ar-SA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endParaRPr lang="ar-SA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endParaRPr lang="en-GB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endParaRPr lang="en-GB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bookcovers.boomerangbooks.com.au/Large/833/97803217498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670" y="1295400"/>
            <a:ext cx="2251720" cy="296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5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90488" y="474663"/>
            <a:ext cx="89916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i="1" dirty="0" smtClean="0"/>
              <a:t>Atomic number</a:t>
            </a:r>
            <a:r>
              <a:rPr lang="en-US" sz="2400" dirty="0" smtClean="0"/>
              <a:t> </a:t>
            </a:r>
            <a:r>
              <a:rPr lang="en-US" sz="2400" dirty="0"/>
              <a:t>(Z) </a:t>
            </a:r>
            <a:r>
              <a:rPr lang="en-US" sz="2400" dirty="0" smtClean="0"/>
              <a:t>= number </a:t>
            </a:r>
            <a:r>
              <a:rPr lang="en-US" sz="2400" dirty="0"/>
              <a:t>of protons in nucleus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i="1" dirty="0"/>
              <a:t> </a:t>
            </a:r>
            <a:r>
              <a:rPr lang="en-US" sz="2400" b="1" i="1" dirty="0" smtClean="0"/>
              <a:t>Mass number</a:t>
            </a:r>
            <a:r>
              <a:rPr lang="en-US" sz="2400" dirty="0" smtClean="0"/>
              <a:t>(A</a:t>
            </a:r>
            <a:r>
              <a:rPr lang="en-US" sz="2400" dirty="0"/>
              <a:t>) </a:t>
            </a:r>
            <a:r>
              <a:rPr lang="en-US" sz="2400" dirty="0" smtClean="0"/>
              <a:t>= number </a:t>
            </a:r>
            <a:r>
              <a:rPr lang="en-US" sz="2400" dirty="0"/>
              <a:t>of protons + number of neutrons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/>
              <a:t>                                 =  atomic number (Z) + number of neutrons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400" b="1" i="1" dirty="0" smtClean="0"/>
              <a:t>Isotopes </a:t>
            </a:r>
            <a:r>
              <a:rPr lang="en-US" sz="2400" dirty="0"/>
              <a:t>are atoms of the same element (X) with different numbers of neutrons in the nucleus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176713" y="3348038"/>
            <a:ext cx="776287" cy="812800"/>
            <a:chOff x="2657" y="1808"/>
            <a:chExt cx="489" cy="512"/>
          </a:xfrm>
        </p:grpSpPr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2822" y="1852"/>
              <a:ext cx="3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600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2657" y="180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2679" y="2032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Z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476500" y="4445000"/>
            <a:ext cx="4638675" cy="749300"/>
            <a:chOff x="1560" y="2303"/>
            <a:chExt cx="2922" cy="472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560" y="2303"/>
              <a:ext cx="434" cy="472"/>
              <a:chOff x="1560" y="2575"/>
              <a:chExt cx="434" cy="472"/>
            </a:xfrm>
          </p:grpSpPr>
          <p:sp>
            <p:nvSpPr>
              <p:cNvPr id="15369" name="Text Box 9"/>
              <p:cNvSpPr txBox="1">
                <a:spLocks noChangeArrowheads="1"/>
              </p:cNvSpPr>
              <p:nvPr/>
            </p:nvSpPr>
            <p:spPr bwMode="auto">
              <a:xfrm>
                <a:off x="1670" y="2620"/>
                <a:ext cx="32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3600"/>
                  <a:t>H</a:t>
                </a:r>
              </a:p>
            </p:txBody>
          </p:sp>
          <p:sp>
            <p:nvSpPr>
              <p:cNvPr id="15370" name="Text Box 10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1</a:t>
                </a:r>
              </a:p>
            </p:txBody>
          </p:sp>
          <p:sp>
            <p:nvSpPr>
              <p:cNvPr id="15371" name="Text Box 11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1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406" y="2303"/>
              <a:ext cx="914" cy="472"/>
              <a:chOff x="1560" y="2575"/>
              <a:chExt cx="914" cy="472"/>
            </a:xfrm>
          </p:grpSpPr>
          <p:sp>
            <p:nvSpPr>
              <p:cNvPr id="15373" name="Text Box 13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80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3600"/>
                  <a:t>H (D)</a:t>
                </a:r>
              </a:p>
            </p:txBody>
          </p:sp>
          <p:sp>
            <p:nvSpPr>
              <p:cNvPr id="15374" name="Text Box 14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2</a:t>
                </a:r>
              </a:p>
            </p:txBody>
          </p:sp>
          <p:sp>
            <p:nvSpPr>
              <p:cNvPr id="15375" name="Text Box 15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1</a:t>
                </a:r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3600" y="2303"/>
              <a:ext cx="882" cy="472"/>
              <a:chOff x="1560" y="2575"/>
              <a:chExt cx="882" cy="472"/>
            </a:xfrm>
          </p:grpSpPr>
          <p:sp>
            <p:nvSpPr>
              <p:cNvPr id="15377" name="Text Box 17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77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3600"/>
                  <a:t>H (T)</a:t>
                </a:r>
              </a:p>
            </p:txBody>
          </p:sp>
          <p:sp>
            <p:nvSpPr>
              <p:cNvPr id="15378" name="Text Box 18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3</a:t>
                </a:r>
              </a:p>
            </p:txBody>
          </p:sp>
          <p:sp>
            <p:nvSpPr>
              <p:cNvPr id="15379" name="Text Box 19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1</a:t>
                </a:r>
              </a:p>
            </p:txBody>
          </p:sp>
        </p:grp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2917825" y="5480050"/>
            <a:ext cx="3155950" cy="749300"/>
            <a:chOff x="1838" y="3599"/>
            <a:chExt cx="1988" cy="472"/>
          </a:xfrm>
        </p:grpSpPr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1838" y="3599"/>
              <a:ext cx="706" cy="472"/>
              <a:chOff x="1336" y="3511"/>
              <a:chExt cx="706" cy="472"/>
            </a:xfrm>
          </p:grpSpPr>
          <p:sp>
            <p:nvSpPr>
              <p:cNvPr id="15381" name="Text Box 21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3600"/>
                  <a:t>U</a:t>
                </a:r>
              </a:p>
            </p:txBody>
          </p:sp>
          <p:sp>
            <p:nvSpPr>
              <p:cNvPr id="15382" name="Text Box 22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235</a:t>
                </a:r>
              </a:p>
            </p:txBody>
          </p:sp>
          <p:sp>
            <p:nvSpPr>
              <p:cNvPr id="15383" name="Text Box 23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92</a:t>
                </a:r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3120" y="3599"/>
              <a:ext cx="706" cy="472"/>
              <a:chOff x="1336" y="3511"/>
              <a:chExt cx="706" cy="472"/>
            </a:xfrm>
          </p:grpSpPr>
          <p:sp>
            <p:nvSpPr>
              <p:cNvPr id="15385" name="Text Box 25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3600"/>
                  <a:t>U</a:t>
                </a:r>
              </a:p>
            </p:txBody>
          </p:sp>
          <p:sp>
            <p:nvSpPr>
              <p:cNvPr id="15386" name="Text Box 26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238</a:t>
                </a:r>
              </a:p>
            </p:txBody>
          </p:sp>
          <p:sp>
            <p:nvSpPr>
              <p:cNvPr id="15387" name="Text Box 27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/>
                  <a:t>92</a:t>
                </a:r>
              </a:p>
            </p:txBody>
          </p:sp>
        </p:grpSp>
      </p:grp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1985963" y="3330575"/>
            <a:ext cx="2220912" cy="396875"/>
            <a:chOff x="1251" y="1909"/>
            <a:chExt cx="1399" cy="250"/>
          </a:xfrm>
        </p:grpSpPr>
        <p:sp>
          <p:nvSpPr>
            <p:cNvPr id="15389" name="Text Box 29"/>
            <p:cNvSpPr txBox="1">
              <a:spLocks noChangeArrowheads="1"/>
            </p:cNvSpPr>
            <p:nvPr/>
          </p:nvSpPr>
          <p:spPr bwMode="auto">
            <a:xfrm>
              <a:off x="1251" y="1909"/>
              <a:ext cx="115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CC0000"/>
                  </a:solidFill>
                </a:rPr>
                <a:t>Mass Number</a:t>
              </a:r>
              <a:r>
                <a:rPr lang="en-US" sz="20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5391" name="Line 31"/>
            <p:cNvSpPr>
              <a:spLocks noChangeShapeType="1"/>
            </p:cNvSpPr>
            <p:nvPr/>
          </p:nvSpPr>
          <p:spPr bwMode="auto">
            <a:xfrm>
              <a:off x="2314" y="2044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" name="Group 39"/>
          <p:cNvGrpSpPr>
            <a:grpSpLocks/>
          </p:cNvGrpSpPr>
          <p:nvPr/>
        </p:nvGrpSpPr>
        <p:grpSpPr bwMode="auto">
          <a:xfrm>
            <a:off x="1830388" y="3725863"/>
            <a:ext cx="2376487" cy="396875"/>
            <a:chOff x="1153" y="2158"/>
            <a:chExt cx="1497" cy="250"/>
          </a:xfrm>
        </p:grpSpPr>
        <p:sp>
          <p:nvSpPr>
            <p:cNvPr id="15390" name="Text Box 30"/>
            <p:cNvSpPr txBox="1">
              <a:spLocks noChangeArrowheads="1"/>
            </p:cNvSpPr>
            <p:nvPr/>
          </p:nvSpPr>
          <p:spPr bwMode="auto">
            <a:xfrm>
              <a:off x="1153" y="2158"/>
              <a:ext cx="121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CC0000"/>
                  </a:solidFill>
                </a:rPr>
                <a:t>Atomic Number</a:t>
              </a:r>
            </a:p>
          </p:txBody>
        </p:sp>
        <p:sp>
          <p:nvSpPr>
            <p:cNvPr id="15392" name="Line 32"/>
            <p:cNvSpPr>
              <a:spLocks noChangeShapeType="1"/>
            </p:cNvSpPr>
            <p:nvPr/>
          </p:nvSpPr>
          <p:spPr bwMode="auto">
            <a:xfrm>
              <a:off x="2314" y="2295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2" name="Group 37"/>
          <p:cNvGrpSpPr>
            <a:grpSpLocks/>
          </p:cNvGrpSpPr>
          <p:nvPr/>
        </p:nvGrpSpPr>
        <p:grpSpPr bwMode="auto">
          <a:xfrm>
            <a:off x="4910138" y="3556000"/>
            <a:ext cx="2536825" cy="396875"/>
            <a:chOff x="3609" y="1975"/>
            <a:chExt cx="1598" cy="250"/>
          </a:xfrm>
        </p:grpSpPr>
        <p:sp>
          <p:nvSpPr>
            <p:cNvPr id="15395" name="Text Box 35"/>
            <p:cNvSpPr txBox="1">
              <a:spLocks noChangeArrowheads="1"/>
            </p:cNvSpPr>
            <p:nvPr/>
          </p:nvSpPr>
          <p:spPr bwMode="auto">
            <a:xfrm>
              <a:off x="3926" y="1975"/>
              <a:ext cx="128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CC0000"/>
                  </a:solidFill>
                </a:rPr>
                <a:t>Element Symbol</a:t>
              </a:r>
            </a:p>
          </p:txBody>
        </p:sp>
        <p:sp>
          <p:nvSpPr>
            <p:cNvPr id="15396" name="Line 36"/>
            <p:cNvSpPr>
              <a:spLocks noChangeShapeType="1"/>
            </p:cNvSpPr>
            <p:nvPr/>
          </p:nvSpPr>
          <p:spPr bwMode="auto">
            <a:xfrm flipH="1">
              <a:off x="3609" y="2103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19088" y="609600"/>
            <a:ext cx="782387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 err="1" smtClean="0"/>
              <a:t>Cation</a:t>
            </a:r>
            <a:r>
              <a:rPr lang="en-US" sz="2800" b="1" i="1" dirty="0" smtClean="0"/>
              <a:t> </a:t>
            </a:r>
            <a:r>
              <a:rPr lang="en-US" sz="2800" dirty="0" smtClean="0"/>
              <a:t>is an ion </a:t>
            </a:r>
            <a:r>
              <a:rPr lang="en-US" sz="2800" dirty="0"/>
              <a:t>with a positive charge</a:t>
            </a:r>
          </a:p>
          <a:p>
            <a:r>
              <a:rPr lang="en-US" sz="2800" dirty="0"/>
              <a:t>	If a neutral atom </a:t>
            </a:r>
            <a:r>
              <a:rPr lang="en-US" sz="2800" b="1" dirty="0" smtClean="0"/>
              <a:t>losses</a:t>
            </a:r>
            <a:r>
              <a:rPr lang="en-US" sz="2800" dirty="0" smtClean="0"/>
              <a:t> </a:t>
            </a:r>
            <a:r>
              <a:rPr lang="en-US" sz="2800" dirty="0"/>
              <a:t>one or more electrons</a:t>
            </a:r>
          </a:p>
          <a:p>
            <a:r>
              <a:rPr lang="en-US" sz="2800" dirty="0"/>
              <a:t>	it becomes a </a:t>
            </a:r>
            <a:r>
              <a:rPr lang="en-US" sz="2800" dirty="0" err="1"/>
              <a:t>cation</a:t>
            </a:r>
            <a:r>
              <a:rPr lang="en-US" sz="2800" dirty="0"/>
              <a:t>.</a:t>
            </a:r>
            <a:endParaRPr lang="en-US" sz="2800" b="1" i="1" dirty="0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04800" y="3657600"/>
            <a:ext cx="769909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 smtClean="0"/>
              <a:t>Anion</a:t>
            </a:r>
            <a:r>
              <a:rPr lang="en-US" sz="2800" dirty="0" smtClean="0"/>
              <a:t> is an ion </a:t>
            </a:r>
            <a:r>
              <a:rPr lang="en-US" sz="2800" dirty="0"/>
              <a:t>with a negative charge</a:t>
            </a:r>
          </a:p>
          <a:p>
            <a:r>
              <a:rPr lang="en-US" sz="2800" dirty="0"/>
              <a:t>	If a neutral atom </a:t>
            </a:r>
            <a:r>
              <a:rPr lang="en-US" sz="2800" b="1" dirty="0" smtClean="0"/>
              <a:t>gains</a:t>
            </a:r>
            <a:r>
              <a:rPr lang="en-US" sz="2800" dirty="0" smtClean="0"/>
              <a:t> </a:t>
            </a:r>
            <a:r>
              <a:rPr lang="en-US" sz="2800" dirty="0"/>
              <a:t>one or more electrons</a:t>
            </a:r>
          </a:p>
          <a:p>
            <a:r>
              <a:rPr lang="en-US" sz="2800" dirty="0"/>
              <a:t>	it becomes an anion.</a:t>
            </a:r>
            <a:endParaRPr lang="en-US" sz="2800" b="1" i="1" dirty="0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104900" y="2286000"/>
            <a:ext cx="3113088" cy="1295400"/>
            <a:chOff x="696" y="1680"/>
            <a:chExt cx="1961" cy="816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696" y="1680"/>
              <a:ext cx="816" cy="816"/>
              <a:chOff x="768" y="2160"/>
              <a:chExt cx="816" cy="816"/>
            </a:xfrm>
          </p:grpSpPr>
          <p:sp>
            <p:nvSpPr>
              <p:cNvPr id="20486" name="Oval 6"/>
              <p:cNvSpPr>
                <a:spLocks noChangeArrowheads="1"/>
              </p:cNvSpPr>
              <p:nvPr/>
            </p:nvSpPr>
            <p:spPr bwMode="auto">
              <a:xfrm>
                <a:off x="768" y="2160"/>
                <a:ext cx="816" cy="81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87" name="Text Box 7"/>
              <p:cNvSpPr txBox="1">
                <a:spLocks noChangeArrowheads="1"/>
              </p:cNvSpPr>
              <p:nvPr/>
            </p:nvSpPr>
            <p:spPr bwMode="auto">
              <a:xfrm>
                <a:off x="1013" y="2457"/>
                <a:ext cx="403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Na</a:t>
                </a:r>
              </a:p>
            </p:txBody>
          </p:sp>
        </p:grpSp>
        <p:sp>
          <p:nvSpPr>
            <p:cNvPr id="20500" name="Text Box 20"/>
            <p:cNvSpPr txBox="1">
              <a:spLocks noChangeArrowheads="1"/>
            </p:cNvSpPr>
            <p:nvPr/>
          </p:nvSpPr>
          <p:spPr bwMode="auto">
            <a:xfrm>
              <a:off x="1670" y="1867"/>
              <a:ext cx="9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11 protons</a:t>
              </a:r>
            </a:p>
            <a:p>
              <a:r>
                <a:rPr lang="en-US" sz="2000" dirty="0"/>
                <a:t>11 electrons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486400" y="2362200"/>
            <a:ext cx="2895600" cy="1143000"/>
            <a:chOff x="3552" y="1776"/>
            <a:chExt cx="1824" cy="720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3552" y="1776"/>
              <a:ext cx="720" cy="720"/>
              <a:chOff x="3024" y="2160"/>
              <a:chExt cx="720" cy="720"/>
            </a:xfrm>
          </p:grpSpPr>
          <p:sp>
            <p:nvSpPr>
              <p:cNvPr id="20488" name="Oval 8"/>
              <p:cNvSpPr>
                <a:spLocks noChangeArrowheads="1"/>
              </p:cNvSpPr>
              <p:nvPr/>
            </p:nvSpPr>
            <p:spPr bwMode="auto">
              <a:xfrm>
                <a:off x="3024" y="2160"/>
                <a:ext cx="720" cy="72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89" name="Text Box 9"/>
              <p:cNvSpPr txBox="1">
                <a:spLocks noChangeArrowheads="1"/>
              </p:cNvSpPr>
              <p:nvPr/>
            </p:nvSpPr>
            <p:spPr bwMode="auto">
              <a:xfrm>
                <a:off x="3204" y="2409"/>
                <a:ext cx="49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Na</a:t>
                </a:r>
                <a:r>
                  <a:rPr lang="en-US" baseline="30000"/>
                  <a:t>+</a:t>
                </a:r>
                <a:endParaRPr lang="en-US"/>
              </a:p>
            </p:txBody>
          </p:sp>
        </p:grpSp>
        <p:sp>
          <p:nvSpPr>
            <p:cNvPr id="20501" name="Text Box 21"/>
            <p:cNvSpPr txBox="1">
              <a:spLocks noChangeArrowheads="1"/>
            </p:cNvSpPr>
            <p:nvPr/>
          </p:nvSpPr>
          <p:spPr bwMode="auto">
            <a:xfrm>
              <a:off x="4389" y="1910"/>
              <a:ext cx="9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11 protons</a:t>
              </a:r>
            </a:p>
            <a:p>
              <a:r>
                <a:rPr lang="en-US" sz="2000"/>
                <a:t>10 electrons</a:t>
              </a: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1066800" y="5105400"/>
            <a:ext cx="3151188" cy="1295400"/>
            <a:chOff x="672" y="3360"/>
            <a:chExt cx="1985" cy="816"/>
          </a:xfrm>
        </p:grpSpPr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672" y="3360"/>
              <a:ext cx="840" cy="816"/>
              <a:chOff x="600" y="3456"/>
              <a:chExt cx="840" cy="816"/>
            </a:xfrm>
          </p:grpSpPr>
          <p:sp>
            <p:nvSpPr>
              <p:cNvPr id="20494" name="Oval 14"/>
              <p:cNvSpPr>
                <a:spLocks noChangeArrowheads="1"/>
              </p:cNvSpPr>
              <p:nvPr/>
            </p:nvSpPr>
            <p:spPr bwMode="auto">
              <a:xfrm>
                <a:off x="600" y="3456"/>
                <a:ext cx="840" cy="816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868" y="3748"/>
                <a:ext cx="3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Cl</a:t>
                </a:r>
              </a:p>
            </p:txBody>
          </p:sp>
        </p:grpSp>
        <p:sp>
          <p:nvSpPr>
            <p:cNvPr id="20502" name="Text Box 22"/>
            <p:cNvSpPr txBox="1">
              <a:spLocks noChangeArrowheads="1"/>
            </p:cNvSpPr>
            <p:nvPr/>
          </p:nvSpPr>
          <p:spPr bwMode="auto">
            <a:xfrm>
              <a:off x="1670" y="3595"/>
              <a:ext cx="9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17 protons</a:t>
              </a:r>
            </a:p>
            <a:p>
              <a:r>
                <a:rPr lang="en-US" sz="2000"/>
                <a:t>17 electrons</a:t>
              </a: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5486400" y="5105400"/>
            <a:ext cx="3048000" cy="1295400"/>
            <a:chOff x="3456" y="3360"/>
            <a:chExt cx="1920" cy="816"/>
          </a:xfrm>
        </p:grpSpPr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3456" y="3360"/>
              <a:ext cx="864" cy="816"/>
              <a:chOff x="3456" y="3360"/>
              <a:chExt cx="864" cy="816"/>
            </a:xfrm>
          </p:grpSpPr>
          <p:sp>
            <p:nvSpPr>
              <p:cNvPr id="20498" name="Oval 18"/>
              <p:cNvSpPr>
                <a:spLocks noChangeArrowheads="1"/>
              </p:cNvSpPr>
              <p:nvPr/>
            </p:nvSpPr>
            <p:spPr bwMode="auto">
              <a:xfrm>
                <a:off x="3456" y="3360"/>
                <a:ext cx="864" cy="816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99" name="Text Box 19"/>
              <p:cNvSpPr txBox="1">
                <a:spLocks noChangeArrowheads="1"/>
              </p:cNvSpPr>
              <p:nvPr/>
            </p:nvSpPr>
            <p:spPr bwMode="auto">
              <a:xfrm>
                <a:off x="3749" y="3657"/>
                <a:ext cx="37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 err="1"/>
                  <a:t>Cl</a:t>
                </a:r>
                <a:r>
                  <a:rPr lang="en-US" baseline="30000" dirty="0"/>
                  <a:t>-</a:t>
                </a:r>
                <a:endParaRPr lang="en-US" dirty="0"/>
              </a:p>
            </p:txBody>
          </p:sp>
        </p:grpSp>
        <p:sp>
          <p:nvSpPr>
            <p:cNvPr id="20506" name="Text Box 26"/>
            <p:cNvSpPr txBox="1">
              <a:spLocks noChangeArrowheads="1"/>
            </p:cNvSpPr>
            <p:nvPr/>
          </p:nvSpPr>
          <p:spPr bwMode="auto">
            <a:xfrm>
              <a:off x="4389" y="3590"/>
              <a:ext cx="9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17 protons</a:t>
              </a:r>
            </a:p>
            <a:p>
              <a:r>
                <a:rPr lang="en-US" sz="2000" dirty="0"/>
                <a:t>18 electrons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  <p:bldP spid="2049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19088" y="457200"/>
            <a:ext cx="7072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dirty="0" smtClean="0"/>
              <a:t>M</a:t>
            </a:r>
            <a:r>
              <a:rPr lang="en-GB" sz="2800" b="1" i="1" dirty="0" err="1" smtClean="0"/>
              <a:t>onatomic</a:t>
            </a:r>
            <a:r>
              <a:rPr lang="en-US" sz="2800" b="1" i="1" dirty="0" smtClean="0"/>
              <a:t> </a:t>
            </a:r>
            <a:r>
              <a:rPr lang="en-US" sz="2800" b="1" i="1" dirty="0"/>
              <a:t>ion </a:t>
            </a:r>
            <a:r>
              <a:rPr lang="en-US" sz="2800" dirty="0"/>
              <a:t>contains only one atom</a:t>
            </a:r>
            <a:endParaRPr lang="en-US" sz="2800" b="1" dirty="0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28600" y="1828800"/>
            <a:ext cx="82153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b="1" dirty="0" smtClean="0"/>
              <a:t>Polyatomic ion (molecular ion) </a:t>
            </a:r>
            <a:r>
              <a:rPr lang="en-US" sz="2800" dirty="0" smtClean="0"/>
              <a:t>contains </a:t>
            </a:r>
            <a:r>
              <a:rPr lang="en-US" sz="2800" dirty="0"/>
              <a:t>more than one atom</a:t>
            </a:r>
            <a:endParaRPr lang="en-US" sz="2800" b="1" i="1" dirty="0"/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2629701" y="1004888"/>
            <a:ext cx="39052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Na</a:t>
            </a:r>
            <a:r>
              <a:rPr lang="en-US" sz="2800" baseline="30000" dirty="0"/>
              <a:t>+</a:t>
            </a:r>
            <a:r>
              <a:rPr lang="en-US" sz="2800" dirty="0"/>
              <a:t>, </a:t>
            </a:r>
            <a:r>
              <a:rPr lang="en-US" sz="2800" dirty="0" err="1"/>
              <a:t>Cl</a:t>
            </a:r>
            <a:r>
              <a:rPr lang="en-US" sz="2800" baseline="30000" dirty="0"/>
              <a:t>-</a:t>
            </a:r>
            <a:r>
              <a:rPr lang="en-US" sz="2800" dirty="0"/>
              <a:t>, Ca</a:t>
            </a:r>
            <a:r>
              <a:rPr lang="en-US" sz="2800" baseline="30000" dirty="0"/>
              <a:t>2+</a:t>
            </a:r>
            <a:r>
              <a:rPr lang="en-US" sz="2800" dirty="0"/>
              <a:t>, O</a:t>
            </a:r>
            <a:r>
              <a:rPr lang="en-US" sz="2800" baseline="30000" dirty="0"/>
              <a:t>2-</a:t>
            </a:r>
            <a:r>
              <a:rPr lang="en-US" sz="2800" dirty="0"/>
              <a:t>, Al</a:t>
            </a:r>
            <a:r>
              <a:rPr lang="en-US" sz="2800" baseline="30000" dirty="0"/>
              <a:t>3+</a:t>
            </a:r>
            <a:r>
              <a:rPr lang="en-US" sz="2800" dirty="0"/>
              <a:t>, N</a:t>
            </a:r>
            <a:r>
              <a:rPr lang="en-US" sz="2800" baseline="30000" dirty="0"/>
              <a:t>3-</a:t>
            </a:r>
            <a:endParaRPr lang="en-US" sz="2800" dirty="0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3029704" y="2819400"/>
            <a:ext cx="30941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OH</a:t>
            </a:r>
            <a:r>
              <a:rPr lang="en-US" sz="2800" baseline="30000" dirty="0"/>
              <a:t>-</a:t>
            </a:r>
            <a:r>
              <a:rPr lang="en-US" sz="2800" dirty="0"/>
              <a:t>, CN</a:t>
            </a:r>
            <a:r>
              <a:rPr lang="en-US" sz="2800" baseline="30000" dirty="0"/>
              <a:t>-</a:t>
            </a:r>
            <a:r>
              <a:rPr lang="en-US" sz="2800" dirty="0"/>
              <a:t>, NH</a:t>
            </a:r>
            <a:r>
              <a:rPr lang="en-US" sz="2800" baseline="-25000" dirty="0"/>
              <a:t>4</a:t>
            </a:r>
            <a:r>
              <a:rPr lang="en-US" sz="2800" baseline="30000" dirty="0"/>
              <a:t>+</a:t>
            </a:r>
            <a:r>
              <a:rPr lang="en-US" sz="2800" dirty="0"/>
              <a:t>, NO</a:t>
            </a:r>
            <a:r>
              <a:rPr lang="en-US" sz="2800" baseline="-25000" dirty="0"/>
              <a:t>3</a:t>
            </a:r>
            <a:r>
              <a:rPr lang="en-US" sz="2800" baseline="30000" dirty="0"/>
              <a:t>-</a:t>
            </a:r>
            <a:endParaRPr lang="en-US" sz="2800" dirty="0"/>
          </a:p>
        </p:txBody>
      </p: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549275" y="4375150"/>
            <a:ext cx="7159625" cy="654050"/>
            <a:chOff x="172" y="1200"/>
            <a:chExt cx="4510" cy="412"/>
          </a:xfrm>
        </p:grpSpPr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172" y="1261"/>
              <a:ext cx="36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>
                  <a:solidFill>
                    <a:schemeClr val="accent2"/>
                  </a:solidFill>
                  <a:latin typeface="Times New Roman" pitchFamily="18" charset="0"/>
                </a:rPr>
                <a:t>How many protons and electrons are in</a:t>
              </a:r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3965" y="1220"/>
              <a:ext cx="3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>
                  <a:solidFill>
                    <a:schemeClr val="accent2"/>
                  </a:solidFill>
                  <a:latin typeface="Times New Roman" pitchFamily="18" charset="0"/>
                </a:rPr>
                <a:t>Al</a:t>
              </a: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3744" y="1200"/>
              <a:ext cx="27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>
                  <a:solidFill>
                    <a:schemeClr val="accent2"/>
                  </a:solidFill>
                  <a:latin typeface="Times New Roman" pitchFamily="18" charset="0"/>
                </a:rPr>
                <a:t>27</a:t>
              </a: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3749" y="1360"/>
              <a:ext cx="27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>
                  <a:solidFill>
                    <a:schemeClr val="accent2"/>
                  </a:solidFill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4355" y="1248"/>
              <a:ext cx="3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>
                  <a:solidFill>
                    <a:schemeClr val="accent2"/>
                  </a:solidFill>
                  <a:latin typeface="Times New Roman" pitchFamily="18" charset="0"/>
                </a:rPr>
                <a:t>  ?</a:t>
              </a:r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244" y="1200"/>
              <a:ext cx="25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>
                  <a:solidFill>
                    <a:schemeClr val="accent2"/>
                  </a:solidFill>
                  <a:latin typeface="Times New Roman" pitchFamily="18" charset="0"/>
                </a:rPr>
                <a:t>3</a:t>
              </a:r>
              <a:r>
                <a:rPr lang="en-US" sz="2000" baseline="30000" dirty="0">
                  <a:solidFill>
                    <a:schemeClr val="accent2"/>
                  </a:solidFill>
                  <a:latin typeface="Times New Roman" pitchFamily="18" charset="0"/>
                </a:rPr>
                <a:t>+</a:t>
              </a:r>
              <a:endParaRPr lang="en-US" sz="2000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" name="Group 33"/>
          <p:cNvGrpSpPr>
            <a:grpSpLocks/>
          </p:cNvGrpSpPr>
          <p:nvPr/>
        </p:nvGrpSpPr>
        <p:grpSpPr bwMode="auto">
          <a:xfrm>
            <a:off x="533400" y="5486400"/>
            <a:ext cx="7212013" cy="654050"/>
            <a:chOff x="616" y="2544"/>
            <a:chExt cx="4543" cy="412"/>
          </a:xfrm>
        </p:grpSpPr>
        <p:sp>
          <p:nvSpPr>
            <p:cNvPr id="17" name="Text Box 26"/>
            <p:cNvSpPr txBox="1">
              <a:spLocks noChangeArrowheads="1"/>
            </p:cNvSpPr>
            <p:nvPr/>
          </p:nvSpPr>
          <p:spPr bwMode="auto">
            <a:xfrm>
              <a:off x="616" y="2599"/>
              <a:ext cx="36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 dirty="0">
                  <a:solidFill>
                    <a:schemeClr val="accent2"/>
                  </a:solidFill>
                  <a:latin typeface="Times New Roman" pitchFamily="18" charset="0"/>
                </a:rPr>
                <a:t>How many protons and electrons are in</a:t>
              </a:r>
            </a:p>
          </p:txBody>
        </p:sp>
        <p:grpSp>
          <p:nvGrpSpPr>
            <p:cNvPr id="18" name="Group 27"/>
            <p:cNvGrpSpPr>
              <a:grpSpLocks/>
            </p:cNvGrpSpPr>
            <p:nvPr/>
          </p:nvGrpSpPr>
          <p:grpSpPr bwMode="auto">
            <a:xfrm>
              <a:off x="4224" y="2544"/>
              <a:ext cx="727" cy="412"/>
              <a:chOff x="4368" y="2584"/>
              <a:chExt cx="727" cy="412"/>
            </a:xfrm>
          </p:grpSpPr>
          <p:sp>
            <p:nvSpPr>
              <p:cNvPr id="20" name="Text Box 28"/>
              <p:cNvSpPr txBox="1">
                <a:spLocks noChangeArrowheads="1"/>
              </p:cNvSpPr>
              <p:nvPr/>
            </p:nvSpPr>
            <p:spPr bwMode="auto">
              <a:xfrm>
                <a:off x="4598" y="2634"/>
                <a:ext cx="34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800">
                    <a:solidFill>
                      <a:schemeClr val="accent2"/>
                    </a:solidFill>
                    <a:latin typeface="Times New Roman" pitchFamily="18" charset="0"/>
                  </a:rPr>
                  <a:t>Se</a:t>
                </a:r>
              </a:p>
            </p:txBody>
          </p:sp>
          <p:sp>
            <p:nvSpPr>
              <p:cNvPr id="21" name="Text Box 29"/>
              <p:cNvSpPr txBox="1">
                <a:spLocks noChangeArrowheads="1"/>
              </p:cNvSpPr>
              <p:nvPr/>
            </p:nvSpPr>
            <p:spPr bwMode="auto">
              <a:xfrm>
                <a:off x="4368" y="2584"/>
                <a:ext cx="278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>
                    <a:solidFill>
                      <a:schemeClr val="accent2"/>
                    </a:solidFill>
                    <a:latin typeface="Times New Roman" pitchFamily="18" charset="0"/>
                  </a:rPr>
                  <a:t>78</a:t>
                </a:r>
              </a:p>
            </p:txBody>
          </p:sp>
          <p:sp>
            <p:nvSpPr>
              <p:cNvPr id="22" name="Text Box 30"/>
              <p:cNvSpPr txBox="1">
                <a:spLocks noChangeArrowheads="1"/>
              </p:cNvSpPr>
              <p:nvPr/>
            </p:nvSpPr>
            <p:spPr bwMode="auto">
              <a:xfrm>
                <a:off x="4376" y="2744"/>
                <a:ext cx="278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>
                    <a:solidFill>
                      <a:schemeClr val="accent2"/>
                    </a:solidFill>
                    <a:latin typeface="Times New Roman" pitchFamily="18" charset="0"/>
                  </a:rPr>
                  <a:t>34</a:t>
                </a:r>
              </a:p>
            </p:txBody>
          </p:sp>
          <p:sp>
            <p:nvSpPr>
              <p:cNvPr id="23" name="Text Box 31"/>
              <p:cNvSpPr txBox="1">
                <a:spLocks noChangeArrowheads="1"/>
              </p:cNvSpPr>
              <p:nvPr/>
            </p:nvSpPr>
            <p:spPr bwMode="auto">
              <a:xfrm>
                <a:off x="4844" y="2592"/>
                <a:ext cx="251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>
                    <a:solidFill>
                      <a:schemeClr val="accent2"/>
                    </a:solidFill>
                    <a:latin typeface="Times New Roman" pitchFamily="18" charset="0"/>
                  </a:rPr>
                  <a:t>2-</a:t>
                </a:r>
              </a:p>
            </p:txBody>
          </p:sp>
        </p:grpSp>
        <p:sp>
          <p:nvSpPr>
            <p:cNvPr id="19" name="Text Box 32"/>
            <p:cNvSpPr txBox="1">
              <a:spLocks noChangeArrowheads="1"/>
            </p:cNvSpPr>
            <p:nvPr/>
          </p:nvSpPr>
          <p:spPr bwMode="auto">
            <a:xfrm>
              <a:off x="4944" y="2578"/>
              <a:ext cx="21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>
                  <a:solidFill>
                    <a:schemeClr val="accent2"/>
                  </a:solidFill>
                  <a:latin typeface="Times New Roman" pitchFamily="18" charset="0"/>
                </a:rPr>
                <a:t>?</a:t>
              </a:r>
            </a:p>
          </p:txBody>
        </p:sp>
      </p:grp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04800" y="3595687"/>
            <a:ext cx="7072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 smtClean="0">
                <a:solidFill>
                  <a:schemeClr val="accent1"/>
                </a:solidFill>
              </a:rPr>
              <a:t>Examples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30" grpId="0" autoUpdateAnimBg="0"/>
      <p:bldP spid="2153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828800"/>
            <a:ext cx="8784976" cy="13247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Chemical equations are concise representations of chemical reactions.</a:t>
            </a:r>
          </a:p>
        </p:txBody>
      </p:sp>
      <p:grpSp>
        <p:nvGrpSpPr>
          <p:cNvPr id="7" name="مجموعة 6"/>
          <p:cNvGrpSpPr/>
          <p:nvPr/>
        </p:nvGrpSpPr>
        <p:grpSpPr>
          <a:xfrm>
            <a:off x="0" y="3429000"/>
            <a:ext cx="8763000" cy="1163216"/>
            <a:chOff x="0" y="3561184"/>
            <a:chExt cx="8991600" cy="1163216"/>
          </a:xfrm>
        </p:grpSpPr>
        <p:sp>
          <p:nvSpPr>
            <p:cNvPr id="5" name="Rectangle 4"/>
            <p:cNvSpPr txBox="1">
              <a:spLocks noChangeArrowheads="1"/>
            </p:cNvSpPr>
            <p:nvPr/>
          </p:nvSpPr>
          <p:spPr>
            <a:xfrm>
              <a:off x="0" y="3561184"/>
              <a:ext cx="8991600" cy="1163216"/>
            </a:xfrm>
            <a:prstGeom prst="rect">
              <a:avLst/>
            </a:prstGeom>
          </p:spPr>
          <p:txBody>
            <a:bodyPr/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CH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4 (</a:t>
              </a:r>
              <a:r>
                <a:rPr kumimoji="0" lang="en-US" sz="40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g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)</a:t>
              </a:r>
              <a:r>
                <a:rPr kumimoji="0" 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 + 2 O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2 (</a:t>
              </a:r>
              <a:r>
                <a:rPr kumimoji="0" lang="en-US" sz="40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g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)               </a:t>
              </a:r>
              <a:r>
                <a:rPr kumimoji="0" 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CO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2 (</a:t>
              </a:r>
              <a:r>
                <a:rPr kumimoji="0" lang="en-US" sz="40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g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)</a:t>
              </a:r>
              <a:r>
                <a:rPr kumimoji="0" 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 + 2 H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2</a:t>
              </a:r>
              <a:r>
                <a:rPr kumimoji="0" lang="en-US" sz="4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O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 (</a:t>
              </a:r>
              <a:r>
                <a:rPr kumimoji="0" lang="en-US" sz="40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g</a:t>
              </a:r>
              <a:r>
                <a:rPr kumimoji="0" lang="en-US" sz="40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" charset="0"/>
                  <a:ea typeface="+mn-ea"/>
                  <a:cs typeface="+mn-cs"/>
                </a:rPr>
                <a:t>)</a:t>
              </a:r>
              <a:endPara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endParaRPr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3801616" y="3933056"/>
              <a:ext cx="914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>
                <a:ln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533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Chemical Equations</a:t>
            </a:r>
          </a:p>
        </p:txBody>
      </p:sp>
    </p:spTree>
    <p:extLst>
      <p:ext uri="{BB962C8B-B14F-4D97-AF65-F5344CB8AC3E}">
        <p14:creationId xmlns:p14="http://schemas.microsoft.com/office/powerpoint/2010/main" val="134389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97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of a Chemical Equation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13716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762000" y="2286000"/>
            <a:ext cx="8001000" cy="2986088"/>
            <a:chOff x="480" y="1440"/>
            <a:chExt cx="5040" cy="1881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480" y="1443"/>
              <a:ext cx="4800" cy="1878"/>
              <a:chOff x="480" y="1434"/>
              <a:chExt cx="4800" cy="1878"/>
            </a:xfrm>
          </p:grpSpPr>
          <p:pic>
            <p:nvPicPr>
              <p:cNvPr id="8" name="Picture 7" descr="03_0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5725"/>
              <a:stretch>
                <a:fillRect/>
              </a:stretch>
            </p:blipFill>
            <p:spPr bwMode="auto">
              <a:xfrm>
                <a:off x="480" y="1434"/>
                <a:ext cx="4800" cy="1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720" y="2640"/>
                <a:ext cx="4368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2976" y="1440"/>
              <a:ext cx="2544" cy="1200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496" y="5543358"/>
            <a:ext cx="9067800" cy="10515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Reactants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appear on the left side of the equation.</a:t>
            </a: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873624" y="179926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817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6858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533400" y="1600200"/>
            <a:ext cx="7848600" cy="2979738"/>
            <a:chOff x="336" y="1440"/>
            <a:chExt cx="4944" cy="1877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480" y="1440"/>
              <a:ext cx="4800" cy="1877"/>
              <a:chOff x="480" y="1440"/>
              <a:chExt cx="4800" cy="1877"/>
            </a:xfrm>
          </p:grpSpPr>
          <p:pic>
            <p:nvPicPr>
              <p:cNvPr id="14" name="Picture 7" descr="03_0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5725"/>
              <a:stretch>
                <a:fillRect/>
              </a:stretch>
            </p:blipFill>
            <p:spPr bwMode="auto">
              <a:xfrm>
                <a:off x="480" y="1440"/>
                <a:ext cx="4800" cy="1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576" y="2640"/>
                <a:ext cx="4560" cy="2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36" y="1440"/>
              <a:ext cx="2160" cy="134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873624" y="111983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0" y="5201072"/>
            <a:ext cx="9144000" cy="11235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appear on the right side of the equation.</a:t>
            </a:r>
          </a:p>
        </p:txBody>
      </p:sp>
    </p:spTree>
    <p:extLst>
      <p:ext uri="{BB962C8B-B14F-4D97-AF65-F5344CB8AC3E}">
        <p14:creationId xmlns:p14="http://schemas.microsoft.com/office/powerpoint/2010/main" val="391533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6858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+ 2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873624" y="111983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19" name="Group 1033"/>
          <p:cNvGrpSpPr>
            <a:grpSpLocks/>
          </p:cNvGrpSpPr>
          <p:nvPr/>
        </p:nvGrpSpPr>
        <p:grpSpPr bwMode="auto">
          <a:xfrm>
            <a:off x="762000" y="1600200"/>
            <a:ext cx="7623175" cy="2984500"/>
            <a:chOff x="480" y="1440"/>
            <a:chExt cx="4802" cy="1880"/>
          </a:xfrm>
        </p:grpSpPr>
        <p:pic>
          <p:nvPicPr>
            <p:cNvPr id="20" name="Picture 1031" descr="03_04"/>
            <p:cNvPicPr>
              <a:picLocks noChangeAspect="1" noChangeArrowheads="1"/>
            </p:cNvPicPr>
            <p:nvPr/>
          </p:nvPicPr>
          <p:blipFill>
            <a:blip r:embed="rId3" cstate="print"/>
            <a:srcRect b="5638"/>
            <a:stretch>
              <a:fillRect/>
            </a:stretch>
          </p:blipFill>
          <p:spPr bwMode="auto">
            <a:xfrm>
              <a:off x="480" y="1440"/>
              <a:ext cx="4802" cy="1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1032"/>
            <p:cNvSpPr>
              <a:spLocks noChangeArrowheads="1"/>
            </p:cNvSpPr>
            <p:nvPr/>
          </p:nvSpPr>
          <p:spPr bwMode="auto">
            <a:xfrm>
              <a:off x="624" y="2688"/>
              <a:ext cx="456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" name="Rectangle 1027"/>
          <p:cNvSpPr txBox="1">
            <a:spLocks noChangeArrowheads="1"/>
          </p:cNvSpPr>
          <p:nvPr/>
        </p:nvSpPr>
        <p:spPr>
          <a:xfrm>
            <a:off x="-180528" y="5105400"/>
            <a:ext cx="9144000" cy="137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reactants and products are written in parentheses to the right of each compound.</a:t>
            </a:r>
          </a:p>
        </p:txBody>
      </p:sp>
    </p:spTree>
    <p:extLst>
      <p:ext uri="{BB962C8B-B14F-4D97-AF65-F5344CB8AC3E}">
        <p14:creationId xmlns:p14="http://schemas.microsoft.com/office/powerpoint/2010/main" val="23813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52400" y="6096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4026024" y="104363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5" name="Group 1033"/>
          <p:cNvGrpSpPr>
            <a:grpSpLocks/>
          </p:cNvGrpSpPr>
          <p:nvPr/>
        </p:nvGrpSpPr>
        <p:grpSpPr bwMode="auto">
          <a:xfrm>
            <a:off x="914400" y="1524000"/>
            <a:ext cx="7623175" cy="2984500"/>
            <a:chOff x="480" y="1440"/>
            <a:chExt cx="4802" cy="1880"/>
          </a:xfrm>
        </p:grpSpPr>
        <p:pic>
          <p:nvPicPr>
            <p:cNvPr id="20" name="Picture 1031" descr="03_04"/>
            <p:cNvPicPr>
              <a:picLocks noChangeAspect="1" noChangeArrowheads="1"/>
            </p:cNvPicPr>
            <p:nvPr/>
          </p:nvPicPr>
          <p:blipFill>
            <a:blip r:embed="rId3" cstate="print"/>
            <a:srcRect b="5638"/>
            <a:stretch>
              <a:fillRect/>
            </a:stretch>
          </p:blipFill>
          <p:spPr bwMode="auto">
            <a:xfrm>
              <a:off x="480" y="1440"/>
              <a:ext cx="4802" cy="1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1032"/>
            <p:cNvSpPr>
              <a:spLocks noChangeArrowheads="1"/>
            </p:cNvSpPr>
            <p:nvPr/>
          </p:nvSpPr>
          <p:spPr bwMode="auto">
            <a:xfrm>
              <a:off x="624" y="2688"/>
              <a:ext cx="456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880" y="5192688"/>
            <a:ext cx="8820472" cy="9795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Coefficients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inserted to balance the equation.</a:t>
            </a:r>
          </a:p>
        </p:txBody>
      </p:sp>
    </p:spTree>
    <p:extLst>
      <p:ext uri="{BB962C8B-B14F-4D97-AF65-F5344CB8AC3E}">
        <p14:creationId xmlns:p14="http://schemas.microsoft.com/office/powerpoint/2010/main" val="309253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Subscripts and Coefficients Give Different Information</a:t>
            </a:r>
          </a:p>
        </p:txBody>
      </p:sp>
      <p:pic>
        <p:nvPicPr>
          <p:cNvPr id="4" name="Picture 10" descr="03_02"/>
          <p:cNvPicPr>
            <a:picLocks noChangeAspect="1" noChangeArrowheads="1"/>
          </p:cNvPicPr>
          <p:nvPr/>
        </p:nvPicPr>
        <p:blipFill>
          <a:blip r:embed="rId3" cstate="print"/>
          <a:srcRect b="31636"/>
          <a:stretch>
            <a:fillRect/>
          </a:stretch>
        </p:blipFill>
        <p:spPr>
          <a:xfrm>
            <a:off x="838200" y="1770682"/>
            <a:ext cx="7467600" cy="273843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6200" y="4872608"/>
            <a:ext cx="8600256" cy="14367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Subscripts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tell the number of atoms of each element in a molecule.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39552" y="3518520"/>
            <a:ext cx="7848600" cy="9906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6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Subscripts and Coefficients Give Different Information</a:t>
            </a:r>
          </a:p>
        </p:txBody>
      </p:sp>
      <p:pic>
        <p:nvPicPr>
          <p:cNvPr id="4" name="Picture 10" descr="03_02"/>
          <p:cNvPicPr>
            <a:picLocks noChangeAspect="1" noChangeArrowheads="1"/>
          </p:cNvPicPr>
          <p:nvPr/>
        </p:nvPicPr>
        <p:blipFill>
          <a:blip r:embed="rId3" cstate="print"/>
          <a:srcRect b="31636"/>
          <a:stretch>
            <a:fillRect/>
          </a:stretch>
        </p:blipFill>
        <p:spPr>
          <a:xfrm>
            <a:off x="838200" y="1770682"/>
            <a:ext cx="7467600" cy="2738438"/>
          </a:xfrm>
          <a:prstGeom prst="rect">
            <a:avLst/>
          </a:prstGeom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7544" y="2420888"/>
            <a:ext cx="7848600" cy="9906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>
          <a:xfrm>
            <a:off x="179512" y="4941168"/>
            <a:ext cx="7232104" cy="9326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Coefficients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tell the number of molecules.</a:t>
            </a:r>
          </a:p>
        </p:txBody>
      </p:sp>
    </p:spTree>
    <p:extLst>
      <p:ext uri="{BB962C8B-B14F-4D97-AF65-F5344CB8AC3E}">
        <p14:creationId xmlns:p14="http://schemas.microsoft.com/office/powerpoint/2010/main" val="415892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11560" y="476672"/>
            <a:ext cx="7772400" cy="7425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Matter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3568" y="1143000"/>
            <a:ext cx="7704856" cy="1447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define matter as anything that has mass and takes up space.</a:t>
            </a:r>
          </a:p>
        </p:txBody>
      </p:sp>
      <p:pic>
        <p:nvPicPr>
          <p:cNvPr id="9" name="Picture 1028" descr="01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2819400"/>
            <a:ext cx="6629400" cy="317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152400"/>
            <a:ext cx="874846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balancing chemical equation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2276872"/>
            <a:ext cx="684076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HCl + Zn           ZnCl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 </a:t>
            </a:r>
            <a:r>
              <a:rPr lang="en-US" sz="4400" dirty="0" smtClean="0"/>
              <a:t>+ H</a:t>
            </a:r>
            <a:r>
              <a:rPr lang="en-US" sz="4400" baseline="-25000" dirty="0" smtClean="0"/>
              <a:t>2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655652" y="270892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55576" y="3429000"/>
            <a:ext cx="6840760" cy="11430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 C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H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8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+    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          CO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  </a:t>
            </a:r>
            <a:r>
              <a:rPr lang="en-US" sz="4400" dirty="0" smtClean="0"/>
              <a:t>+  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3568" y="4509120"/>
            <a:ext cx="7416824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Zn +   HNO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          Zn(NO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)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 </a:t>
            </a:r>
            <a:r>
              <a:rPr lang="en-US" sz="4400" dirty="0" smtClean="0"/>
              <a:t>+ H</a:t>
            </a:r>
            <a:r>
              <a:rPr lang="en-US" sz="4400" baseline="-25000" dirty="0" smtClean="0"/>
              <a:t>2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3544455" y="386104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3720644" y="494116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612979" y="4509120"/>
            <a:ext cx="864096" cy="93610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2411760" y="3429000"/>
            <a:ext cx="5472608" cy="936104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n-US" sz="44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5              3           4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899592" y="2276872"/>
            <a:ext cx="864096" cy="93610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627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152400" y="381000"/>
            <a:ext cx="9372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Different Types of Chemical Reactions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15616" y="1412776"/>
            <a:ext cx="6550496" cy="33123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28600" y="1524000"/>
            <a:ext cx="8991600" cy="43434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n-US" sz="3600" i="1" dirty="0" smtClean="0">
                <a:solidFill>
                  <a:schemeClr val="accent1"/>
                </a:solidFill>
              </a:rPr>
              <a:t>Examples</a:t>
            </a:r>
            <a:r>
              <a:rPr lang="en-US" sz="3600" i="1" dirty="0" smtClean="0"/>
              <a:t> </a:t>
            </a:r>
          </a:p>
          <a:p>
            <a:pPr lvl="0">
              <a:spcBef>
                <a:spcPct val="0"/>
              </a:spcBef>
              <a:buFontTx/>
              <a:buChar char="-"/>
            </a:pPr>
            <a:endParaRPr lang="en-US" sz="3600" dirty="0" smtClean="0"/>
          </a:p>
          <a:p>
            <a:pPr lvl="0">
              <a:spcBef>
                <a:spcPct val="0"/>
              </a:spcBef>
              <a:buFontTx/>
              <a:buChar char="-"/>
            </a:pPr>
            <a:r>
              <a:rPr lang="en-US" sz="3600" dirty="0" smtClean="0"/>
              <a:t>Combination reactions</a:t>
            </a:r>
          </a:p>
          <a:p>
            <a:pPr lvl="0">
              <a:spcBef>
                <a:spcPct val="0"/>
              </a:spcBef>
              <a:buFontTx/>
              <a:buChar char="-"/>
            </a:pPr>
            <a:endParaRPr lang="en-US" sz="3600" dirty="0" smtClean="0"/>
          </a:p>
          <a:p>
            <a:pPr lvl="0">
              <a:spcBef>
                <a:spcPct val="0"/>
              </a:spcBef>
              <a:buFontTx/>
              <a:buChar char="-"/>
            </a:pPr>
            <a:r>
              <a:rPr lang="en-US" sz="3600" dirty="0" smtClean="0"/>
              <a:t> Decomposition reactions</a:t>
            </a:r>
          </a:p>
          <a:p>
            <a:pPr lvl="0">
              <a:spcBef>
                <a:spcPct val="0"/>
              </a:spcBef>
              <a:buFontTx/>
              <a:buChar char="-"/>
            </a:pPr>
            <a:endParaRPr lang="en-US" sz="3600" dirty="0" smtClean="0"/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3600" dirty="0" smtClean="0"/>
              <a:t> Combustion in Air </a:t>
            </a:r>
          </a:p>
          <a:p>
            <a:pPr lvl="0">
              <a:spcBef>
                <a:spcPct val="0"/>
              </a:spcBef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877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03648" y="332656"/>
            <a:ext cx="69803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Combination Reactions</a:t>
            </a:r>
          </a:p>
        </p:txBody>
      </p:sp>
      <p:pic>
        <p:nvPicPr>
          <p:cNvPr id="4" name="Picture 6" descr="03_05"/>
          <p:cNvPicPr>
            <a:picLocks noChangeAspect="1" noChangeArrowheads="1"/>
          </p:cNvPicPr>
          <p:nvPr/>
        </p:nvPicPr>
        <p:blipFill>
          <a:blip r:embed="rId3" cstate="print"/>
          <a:srcRect l="6036" t="13997" r="4181" b="22017"/>
          <a:stretch>
            <a:fillRect/>
          </a:stretch>
        </p:blipFill>
        <p:spPr bwMode="auto">
          <a:xfrm>
            <a:off x="0" y="1196752"/>
            <a:ext cx="5638800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5943600" y="1524000"/>
            <a:ext cx="2743200" cy="3124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this type of reaction two or more substances react to form </a:t>
            </a:r>
            <a:r>
              <a:rPr lang="en-US" sz="3200" dirty="0" smtClean="0"/>
              <a:t>one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4293096"/>
            <a:ext cx="60198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Mg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2 MgO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+ 3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2 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6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Br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l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Br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l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7268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Decomposition Reactions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381000" y="1905000"/>
            <a:ext cx="4343400" cy="2057400"/>
            <a:chOff x="240" y="1008"/>
            <a:chExt cx="2736" cy="1296"/>
          </a:xfrm>
        </p:grpSpPr>
        <p:pic>
          <p:nvPicPr>
            <p:cNvPr id="5" name="Picture 18" descr="03_01-01UN"/>
            <p:cNvPicPr>
              <a:picLocks noChangeAspect="1" noChangeArrowheads="1"/>
            </p:cNvPicPr>
            <p:nvPr/>
          </p:nvPicPr>
          <p:blipFill>
            <a:blip r:embed="rId3" cstate="print"/>
            <a:srcRect r="41251" b="6172"/>
            <a:stretch>
              <a:fillRect/>
            </a:stretch>
          </p:blipFill>
          <p:spPr bwMode="auto">
            <a:xfrm>
              <a:off x="1536" y="1104"/>
              <a:ext cx="1440" cy="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0" descr="03_01-01UN"/>
            <p:cNvPicPr>
              <a:picLocks noChangeAspect="1" noChangeArrowheads="1"/>
            </p:cNvPicPr>
            <p:nvPr/>
          </p:nvPicPr>
          <p:blipFill>
            <a:blip r:embed="rId4" cstate="print"/>
            <a:srcRect l="75000" b="6172"/>
            <a:stretch>
              <a:fillRect/>
            </a:stretch>
          </p:blipFill>
          <p:spPr bwMode="auto">
            <a:xfrm>
              <a:off x="240" y="1008"/>
              <a:ext cx="682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619672" y="2996952"/>
            <a:ext cx="69837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557115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1831438"/>
            <a:ext cx="27363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411760" y="2060848"/>
            <a:ext cx="45719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7"/>
          <p:cNvSpPr txBox="1">
            <a:spLocks noChangeArrowheads="1"/>
          </p:cNvSpPr>
          <p:nvPr/>
        </p:nvSpPr>
        <p:spPr>
          <a:xfrm>
            <a:off x="4953000" y="1981200"/>
            <a:ext cx="41910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 decomposition one substance breaks down into two or more substances.</a:t>
            </a:r>
          </a:p>
        </p:txBody>
      </p:sp>
      <p:sp>
        <p:nvSpPr>
          <p:cNvPr id="15" name="Rectangle 15"/>
          <p:cNvSpPr txBox="1">
            <a:spLocks noChangeArrowheads="1"/>
          </p:cNvSpPr>
          <p:nvPr/>
        </p:nvSpPr>
        <p:spPr>
          <a:xfrm>
            <a:off x="183232" y="4149080"/>
            <a:ext cx="6477000" cy="205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CaCO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CaO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(s)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CO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KClO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2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KCl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(s)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NaN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2 Na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(s)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+ 3 N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35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Combustion Reactions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7" descr="03_03"/>
          <p:cNvPicPr>
            <a:picLocks noChangeAspect="1" noChangeArrowheads="1"/>
          </p:cNvPicPr>
          <p:nvPr/>
        </p:nvPicPr>
        <p:blipFill>
          <a:blip r:embed="rId3" cstate="print"/>
          <a:srcRect b="3893"/>
          <a:stretch>
            <a:fillRect/>
          </a:stretch>
        </p:blipFill>
        <p:spPr bwMode="auto">
          <a:xfrm>
            <a:off x="228600" y="1236663"/>
            <a:ext cx="4800600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 flipV="1">
            <a:off x="117567" y="1196752"/>
            <a:ext cx="522007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3142" y="1124744"/>
            <a:ext cx="78378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105400" y="1340768"/>
            <a:ext cx="3810000" cy="3886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are generally rapid reactions that produce a flame.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often involve hydrocarbons reacting with oxygen in the air.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27992" y="4725144"/>
            <a:ext cx="7772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 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+ 2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8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+ 5 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3 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+ 4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2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31640" y="274034"/>
            <a:ext cx="6478488" cy="1070992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Formula </a:t>
            </a:r>
            <a:r>
              <a:rPr lang="en-US" sz="4400" dirty="0">
                <a:solidFill>
                  <a:srgbClr val="C00000"/>
                </a:solidFill>
              </a:rPr>
              <a:t>Weights(FW)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980728"/>
            <a:ext cx="7772400" cy="518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formula weight is the sum of the atomic weights for the atoms in a chemical formula.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formula weight of calcium chloride, CaCl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would be</a:t>
            </a:r>
          </a:p>
          <a:p>
            <a:pPr marL="1143000" marR="0" lvl="2" indent="-2286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Ca:  1(40.1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amu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*)		</a:t>
            </a:r>
          </a:p>
          <a:p>
            <a:pPr marL="1143000" marR="0" lvl="2" indent="-2286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Cl:  2(35.5 </a:t>
            </a:r>
            <a:r>
              <a:rPr kumimoji="0" lang="en-US" sz="2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amu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1143000" marR="0" lvl="2" indent="-2286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111.1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amu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Formula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weights are generally reported for ionic compounds.	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3200" dirty="0" smtClean="0"/>
              <a:t>*</a:t>
            </a:r>
            <a:r>
              <a:rPr lang="en-US" sz="2400" dirty="0" smtClean="0"/>
              <a:t>atomic mass unit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2667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Molecular Weight (MW)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268760"/>
            <a:ext cx="7772400" cy="2819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molecular weight is the sum of the atomic weights of the atoms in a molecule.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molecule ethane, 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molecular weight would be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84700" y="4191000"/>
            <a:ext cx="24048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C:  2(12.0 </a:t>
            </a:r>
            <a:r>
              <a:rPr lang="en-US" sz="2800" dirty="0" err="1" smtClean="0"/>
              <a:t>amu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67200" y="4572000"/>
            <a:ext cx="26805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+ H:    6(1.0 amu)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461000" y="5067300"/>
            <a:ext cx="15536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30.0 amu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356100" y="5105400"/>
            <a:ext cx="2895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Percent Composition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One can find the percentage of the mass of a compound that comes from each of the elements in the compound by using this equation:</a:t>
            </a: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900062" y="4365104"/>
            <a:ext cx="7561265" cy="995363"/>
            <a:chOff x="7" y="2880"/>
            <a:chExt cx="4763" cy="627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7" y="3063"/>
              <a:ext cx="120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% element =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1193" y="2880"/>
              <a:ext cx="3577" cy="627"/>
              <a:chOff x="1193" y="2880"/>
              <a:chExt cx="3577" cy="627"/>
            </a:xfrm>
          </p:grpSpPr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1193" y="2880"/>
                <a:ext cx="301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(number of atoms</a:t>
                </a:r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)(atomic weight</a:t>
                </a:r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556" y="3216"/>
                <a:ext cx="204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(FW of the compound)</a:t>
                </a: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179" y="3042"/>
                <a:ext cx="59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x 100</a:t>
                </a: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V="1">
                <a:off x="1231" y="3198"/>
                <a:ext cx="2858" cy="18"/>
              </a:xfrm>
              <a:prstGeom prst="line">
                <a:avLst/>
              </a:prstGeom>
              <a:noFill/>
              <a:ln w="22225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142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57200" y="14478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 smtClean="0"/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percentage of carbon in ethane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(C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is:</a:t>
            </a:r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2652310" y="2895600"/>
            <a:ext cx="3560470" cy="992188"/>
            <a:chOff x="2363" y="1682"/>
            <a:chExt cx="2101" cy="625"/>
          </a:xfrm>
        </p:grpSpPr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2363" y="1863"/>
              <a:ext cx="60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%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 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=</a:t>
              </a:r>
            </a:p>
          </p:txBody>
        </p:sp>
        <p:grpSp>
          <p:nvGrpSpPr>
            <p:cNvPr id="15" name="Group 9"/>
            <p:cNvGrpSpPr>
              <a:grpSpLocks/>
            </p:cNvGrpSpPr>
            <p:nvPr/>
          </p:nvGrpSpPr>
          <p:grpSpPr bwMode="auto">
            <a:xfrm>
              <a:off x="3024" y="1682"/>
              <a:ext cx="1440" cy="625"/>
              <a:chOff x="3024" y="1682"/>
              <a:chExt cx="1440" cy="625"/>
            </a:xfrm>
          </p:grpSpPr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3137" y="1682"/>
                <a:ext cx="121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(2)(12.0 amu)</a:t>
                </a:r>
              </a:p>
            </p:txBody>
          </p:sp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3276" y="2016"/>
                <a:ext cx="98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" pitchFamily="34" charset="0"/>
                    <a:cs typeface="Arial" pitchFamily="34" charset="0"/>
                  </a:rPr>
                  <a:t>(30.0 amu)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3024" y="2016"/>
                <a:ext cx="144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9" name="Group 19"/>
          <p:cNvGrpSpPr>
            <a:grpSpLocks/>
          </p:cNvGrpSpPr>
          <p:nvPr/>
        </p:nvGrpSpPr>
        <p:grpSpPr bwMode="auto">
          <a:xfrm>
            <a:off x="3300412" y="4177409"/>
            <a:ext cx="2947988" cy="922338"/>
            <a:chOff x="2814" y="2304"/>
            <a:chExt cx="1857" cy="581"/>
          </a:xfrm>
        </p:grpSpPr>
        <p:grpSp>
          <p:nvGrpSpPr>
            <p:cNvPr id="20" name="Group 17"/>
            <p:cNvGrpSpPr>
              <a:grpSpLocks/>
            </p:cNvGrpSpPr>
            <p:nvPr/>
          </p:nvGrpSpPr>
          <p:grpSpPr bwMode="auto">
            <a:xfrm>
              <a:off x="2814" y="2304"/>
              <a:ext cx="1218" cy="581"/>
              <a:chOff x="2766" y="2304"/>
              <a:chExt cx="1218" cy="581"/>
            </a:xfrm>
          </p:grpSpPr>
          <p:grpSp>
            <p:nvGrpSpPr>
              <p:cNvPr id="22" name="Group 15"/>
              <p:cNvGrpSpPr>
                <a:grpSpLocks/>
              </p:cNvGrpSpPr>
              <p:nvPr/>
            </p:nvGrpSpPr>
            <p:grpSpPr bwMode="auto">
              <a:xfrm>
                <a:off x="3024" y="2304"/>
                <a:ext cx="960" cy="581"/>
                <a:chOff x="2860" y="2446"/>
                <a:chExt cx="960" cy="581"/>
              </a:xfrm>
            </p:grpSpPr>
            <p:sp>
              <p:nvSpPr>
                <p:cNvPr id="2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80" y="2446"/>
                  <a:ext cx="925" cy="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Arial" pitchFamily="34" charset="0"/>
                      <a:cs typeface="Arial" pitchFamily="34" charset="0"/>
                    </a:rPr>
                    <a:t>24.0 amu</a:t>
                  </a:r>
                </a:p>
              </p:txBody>
            </p:sp>
            <p:sp>
              <p:nvSpPr>
                <p:cNvPr id="25" name="Rectangle 12"/>
                <p:cNvSpPr>
                  <a:spLocks noChangeArrowheads="1"/>
                </p:cNvSpPr>
                <p:nvPr/>
              </p:nvSpPr>
              <p:spPr bwMode="auto">
                <a:xfrm>
                  <a:off x="2880" y="2736"/>
                  <a:ext cx="925" cy="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Arial" pitchFamily="34" charset="0"/>
                      <a:cs typeface="Arial" pitchFamily="34" charset="0"/>
                    </a:rPr>
                    <a:t>30.0 amu</a:t>
                  </a: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auto">
                <a:xfrm>
                  <a:off x="2860" y="2736"/>
                  <a:ext cx="960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24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3" name="Rectangle 16"/>
              <p:cNvSpPr>
                <a:spLocks noChangeArrowheads="1"/>
              </p:cNvSpPr>
              <p:nvPr/>
            </p:nvSpPr>
            <p:spPr bwMode="auto">
              <a:xfrm>
                <a:off x="2766" y="2448"/>
                <a:ext cx="22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" pitchFamily="34" charset="0"/>
                    <a:cs typeface="Arial" pitchFamily="34" charset="0"/>
                  </a:rPr>
                  <a:t>=</a:t>
                </a:r>
              </a:p>
            </p:txBody>
          </p:sp>
        </p:grp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080" y="2421"/>
              <a:ext cx="59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Arial" pitchFamily="34" charset="0"/>
                  <a:cs typeface="Arial" pitchFamily="34" charset="0"/>
                </a:rPr>
                <a:t>x 100</a:t>
              </a:r>
            </a:p>
          </p:txBody>
        </p:sp>
      </p:grp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3372419" y="5405735"/>
            <a:ext cx="1322798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= 80.0%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304800" y="6858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80280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064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Avogadro’s Number</a:t>
            </a:r>
          </a:p>
        </p:txBody>
      </p:sp>
      <p:pic>
        <p:nvPicPr>
          <p:cNvPr id="4" name="Picture 7" descr="03_08"/>
          <p:cNvPicPr>
            <a:picLocks noChangeAspect="1" noChangeArrowheads="1"/>
          </p:cNvPicPr>
          <p:nvPr/>
        </p:nvPicPr>
        <p:blipFill>
          <a:blip r:embed="rId3" cstate="print"/>
          <a:srcRect b="4631"/>
          <a:stretch>
            <a:fillRect/>
          </a:stretch>
        </p:blipFill>
        <p:spPr>
          <a:xfrm>
            <a:off x="4800600" y="4453895"/>
            <a:ext cx="4191000" cy="2327905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33400" y="1143000"/>
            <a:ext cx="5826224" cy="119330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/>
              <a:t>Avogadro’s number is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6.02 x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57200" y="5791200"/>
            <a:ext cx="2514600" cy="106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1 mole of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has a mass of 18g.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57200" y="1712893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/>
              <a:t>The mole is a unit measurement express the amounts of a chemical substance.</a:t>
            </a:r>
            <a:endParaRPr lang="en-GB" sz="2800" dirty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152400" y="2743200"/>
            <a:ext cx="8153400" cy="1524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/>
              <a:t>    One mole of chemical substance contains Avogadro’s   number of elementary entities (e.g., atoms, molecules, ions, electrons).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457200" y="5105400"/>
            <a:ext cx="2514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chemeClr val="accent1"/>
                </a:solidFill>
              </a:rPr>
              <a:t>Example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533400" y="4267200"/>
            <a:ext cx="3276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Number of mole (n)=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3657600" y="4038600"/>
            <a:ext cx="37338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              Mass (m)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Molecular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weight (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Mwt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رابط مستقيم 13"/>
          <p:cNvCxnSpPr/>
          <p:nvPr/>
        </p:nvCxnSpPr>
        <p:spPr>
          <a:xfrm>
            <a:off x="3733800" y="4572000"/>
            <a:ext cx="3581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457200" y="4114800"/>
            <a:ext cx="7010400" cy="99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2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1856" tIns="939504" rIns="253920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2362200" y="496669"/>
            <a:ext cx="5638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Th</a:t>
            </a:r>
            <a:r>
              <a:rPr lang="en-GB" sz="3600" dirty="0" err="1" smtClean="0">
                <a:solidFill>
                  <a:srgbClr val="C00000"/>
                </a:solidFill>
                <a:latin typeface="+mj-lt"/>
                <a:ea typeface="Arial" pitchFamily="34" charset="0"/>
                <a:cs typeface="Arial" pitchFamily="34" charset="0"/>
              </a:rPr>
              <a:t>ree</a:t>
            </a:r>
            <a:r>
              <a:rPr lang="en-GB" sz="3600" dirty="0" smtClean="0">
                <a:solidFill>
                  <a:srgbClr val="C00000"/>
                </a:solidFill>
                <a:latin typeface="+mj-lt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3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States of Matter</a:t>
            </a:r>
          </a:p>
        </p:txBody>
      </p:sp>
      <p:grpSp>
        <p:nvGrpSpPr>
          <p:cNvPr id="20" name="مجموعة 19"/>
          <p:cNvGrpSpPr/>
          <p:nvPr/>
        </p:nvGrpSpPr>
        <p:grpSpPr>
          <a:xfrm>
            <a:off x="1905000" y="1371600"/>
            <a:ext cx="5105400" cy="4724400"/>
            <a:chOff x="2057400" y="1371600"/>
            <a:chExt cx="4724400" cy="44196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7400" y="1501087"/>
              <a:ext cx="4724400" cy="4290113"/>
            </a:xfrm>
            <a:prstGeom prst="rect">
              <a:avLst/>
            </a:prstGeom>
            <a:noFill/>
          </p:spPr>
        </p:pic>
        <p:sp>
          <p:nvSpPr>
            <p:cNvPr id="19" name="مستطيل 18"/>
            <p:cNvSpPr/>
            <p:nvPr/>
          </p:nvSpPr>
          <p:spPr>
            <a:xfrm>
              <a:off x="2438400" y="1371600"/>
              <a:ext cx="411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Molar Mass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2954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definition, a molar mass is the mass of 1 mol of a substance (i.e., g/mol).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molar mass of an element is the mass number for the element that we find on the periodic table.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formula weight (in amu’s) will be the same number as the molar mass (in g/mol).</a:t>
            </a:r>
          </a:p>
        </p:txBody>
      </p:sp>
      <p:pic>
        <p:nvPicPr>
          <p:cNvPr id="5" name="Picture 9" descr="03_10"/>
          <p:cNvPicPr>
            <a:picLocks noChangeAspect="1" noChangeArrowheads="1"/>
          </p:cNvPicPr>
          <p:nvPr/>
        </p:nvPicPr>
        <p:blipFill>
          <a:blip r:embed="rId3" cstate="print"/>
          <a:srcRect b="27820"/>
          <a:stretch>
            <a:fillRect/>
          </a:stretch>
        </p:blipFill>
        <p:spPr>
          <a:xfrm>
            <a:off x="683568" y="5316488"/>
            <a:ext cx="7784926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8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3265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 Relationships</a:t>
            </a:r>
          </a:p>
        </p:txBody>
      </p:sp>
      <p:pic>
        <p:nvPicPr>
          <p:cNvPr id="4" name="Picture 15" descr="03_T02"/>
          <p:cNvPicPr>
            <a:picLocks noChangeAspect="1" noChangeArrowheads="1"/>
          </p:cNvPicPr>
          <p:nvPr/>
        </p:nvPicPr>
        <p:blipFill>
          <a:blip r:embed="rId3" cstate="print"/>
          <a:srcRect t="9489" b="8759"/>
          <a:stretch>
            <a:fillRect/>
          </a:stretch>
        </p:blipFill>
        <p:spPr>
          <a:xfrm>
            <a:off x="388464" y="1340768"/>
            <a:ext cx="8504016" cy="2592288"/>
          </a:xfrm>
          <a:prstGeom prst="rect">
            <a:avLst/>
          </a:prstGeom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381000" y="3962400"/>
            <a:ext cx="84582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mole of atoms, ions, or molecules contains Avogadro’s number of those particles.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mole of molecules or formula units contains Avogadro’s number times the number of atoms or ions of each element in the compound.</a:t>
            </a:r>
          </a:p>
        </p:txBody>
      </p:sp>
    </p:spTree>
    <p:extLst>
      <p:ext uri="{BB962C8B-B14F-4D97-AF65-F5344CB8AC3E}">
        <p14:creationId xmlns:p14="http://schemas.microsoft.com/office/powerpoint/2010/main" val="218974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504" y="44624"/>
            <a:ext cx="874846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Examples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536" y="1124744"/>
            <a:ext cx="8352928" cy="496855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1- Calculate how many atoms there are in 0.200 moles of copper. </a:t>
            </a:r>
          </a:p>
          <a:p>
            <a:pPr algn="just">
              <a:spcBef>
                <a:spcPct val="0"/>
              </a:spcBef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The number of atoms in one mole of Cu is equal to the Avogadro number = </a:t>
            </a:r>
            <a:r>
              <a:rPr lang="en-US" sz="2800" dirty="0" smtClean="0"/>
              <a:t>6.02 x 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 . </a:t>
            </a:r>
          </a:p>
          <a:p>
            <a:pPr algn="just">
              <a:spcBef>
                <a:spcPct val="0"/>
              </a:spcBef>
              <a:defRPr/>
            </a:pPr>
            <a:r>
              <a:rPr lang="en-US" sz="2800" dirty="0" smtClean="0"/>
              <a:t>Number of atoms in 0.200 moles of Cu = (0.200 mol) x (6.02x10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 mol</a:t>
            </a:r>
            <a:r>
              <a:rPr lang="en-US" sz="2800" baseline="30000" dirty="0" smtClean="0"/>
              <a:t>-1 </a:t>
            </a:r>
            <a:r>
              <a:rPr lang="en-US" sz="2800" dirty="0" smtClean="0"/>
              <a:t>) = 1.20 x 10</a:t>
            </a:r>
            <a:r>
              <a:rPr lang="en-US" sz="2800" baseline="30000" dirty="0" smtClean="0"/>
              <a:t>23 </a:t>
            </a:r>
            <a:r>
              <a:rPr lang="en-US" sz="2800" dirty="0" smtClean="0"/>
              <a:t>. </a:t>
            </a:r>
          </a:p>
          <a:p>
            <a:pPr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2- Calculate how molecules of H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O there are in 12.10 moles of water. 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Number of water molecules = (12.10 mol)x(6.02 x 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)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                                                   = 7.287 x 10</a:t>
            </a:r>
            <a:r>
              <a:rPr lang="en-US" sz="2800" baseline="30000" dirty="0" smtClean="0"/>
              <a:t>24</a:t>
            </a:r>
            <a:r>
              <a:rPr lang="en-US" sz="2800" dirty="0" smtClean="0"/>
              <a:t> </a:t>
            </a:r>
          </a:p>
          <a:p>
            <a:pPr algn="just">
              <a:spcBef>
                <a:spcPct val="0"/>
              </a:spcBef>
              <a:defRPr/>
            </a:pPr>
            <a:endParaRPr lang="en-US" sz="2800" baseline="30000" dirty="0" smtClean="0"/>
          </a:p>
          <a:p>
            <a:pPr algn="just">
              <a:spcBef>
                <a:spcPct val="0"/>
              </a:spcBef>
              <a:defRPr/>
            </a:pPr>
            <a:r>
              <a:rPr lang="en-US" sz="2800" baseline="30000" dirty="0" smtClean="0"/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732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476672"/>
            <a:ext cx="8388424" cy="4968552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ct val="0"/>
              </a:spcBef>
              <a:defRPr/>
            </a:pP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3- Calculate the number of moles in </a:t>
            </a:r>
            <a:r>
              <a:rPr lang="en-US" sz="2800" dirty="0" smtClean="0">
                <a:solidFill>
                  <a:srgbClr val="C00000"/>
                </a:solidFill>
              </a:rPr>
              <a:t>5.380 g of 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glucose (C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H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12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 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noProof="0" dirty="0" smtClean="0">
                <a:latin typeface="+mj-lt"/>
                <a:ea typeface="+mj-ea"/>
                <a:cs typeface="+mj-cs"/>
              </a:rPr>
              <a:t>Moles of</a:t>
            </a:r>
            <a:r>
              <a:rPr lang="en-US" sz="2800" dirty="0" smtClean="0"/>
              <a:t> C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6 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=                                  = 0.02989 mol.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4- Calculate the mass, in grams, of 0.433 mol of Ca(NO</a:t>
            </a:r>
            <a:r>
              <a:rPr lang="en-US" sz="2800" baseline="-2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3</a:t>
            </a: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US" sz="2800" baseline="-2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2.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Mass = o.433 mol x 164.1 g/mol = 71.1 g. 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      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kumimoji="0" lang="en-US" sz="2800" b="0" i="0" u="none" strike="noStrike" kern="120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kumimoji="0" lang="en-US" sz="2800" b="0" i="0" u="none" strike="noStrike" kern="120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3347270" y="1526834"/>
            <a:ext cx="2440303" cy="992188"/>
            <a:chOff x="3085" y="1682"/>
            <a:chExt cx="1440" cy="625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305" y="1682"/>
              <a:ext cx="71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5.380 g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276" y="2016"/>
              <a:ext cx="1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180.0 gmol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-1</a:t>
              </a:r>
              <a:endParaRPr lang="en-US" sz="24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085" y="2016"/>
              <a:ext cx="144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240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696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476672"/>
            <a:ext cx="799288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5- How many molecules are in 5.23 g of glucose (C</a:t>
            </a:r>
            <a:r>
              <a:rPr lang="en-US" sz="2800" baseline="-25000" dirty="0" smtClean="0">
                <a:solidFill>
                  <a:srgbClr val="C00000"/>
                </a:solidFill>
              </a:rPr>
              <a:t>6</a:t>
            </a:r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</a:rPr>
              <a:t>12</a:t>
            </a:r>
            <a:r>
              <a:rPr lang="en-US" sz="2800" dirty="0" smtClean="0">
                <a:solidFill>
                  <a:srgbClr val="C00000"/>
                </a:solidFill>
              </a:rPr>
              <a:t>O</a:t>
            </a:r>
            <a:r>
              <a:rPr lang="en-US" sz="2800" baseline="-25000" dirty="0" smtClean="0">
                <a:solidFill>
                  <a:srgbClr val="C00000"/>
                </a:solidFill>
              </a:rPr>
              <a:t>6</a:t>
            </a:r>
            <a:r>
              <a:rPr lang="en-US" sz="2800" dirty="0" smtClean="0">
                <a:solidFill>
                  <a:srgbClr val="C00000"/>
                </a:solidFill>
              </a:rPr>
              <a:t>)? How many oxygen atoms are in this sample?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solidFill>
                <a:srgbClr val="C00000"/>
              </a:solidFill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Molecules of C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 =                                x (6.02x10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)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                                       = 1.75 x 10</a:t>
            </a:r>
            <a:r>
              <a:rPr lang="en-US" sz="2800" baseline="30000" dirty="0" smtClean="0"/>
              <a:t>22</a:t>
            </a:r>
            <a:r>
              <a:rPr lang="en-US" sz="2800" dirty="0" smtClean="0"/>
              <a:t> molecules 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Atoms O = 1.75 x 10</a:t>
            </a:r>
            <a:r>
              <a:rPr lang="en-US" sz="2800" baseline="30000" dirty="0" smtClean="0"/>
              <a:t>22</a:t>
            </a:r>
            <a:r>
              <a:rPr lang="en-US" sz="2800" dirty="0" smtClean="0"/>
              <a:t> x 6 = 1.05 x 10</a:t>
            </a:r>
            <a:r>
              <a:rPr lang="en-US" sz="2800" baseline="30000" dirty="0" smtClean="0"/>
              <a:t>23 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GB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283494" y="2043112"/>
            <a:ext cx="2304731" cy="852488"/>
            <a:chOff x="3165" y="1754"/>
            <a:chExt cx="1360" cy="537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305" y="1754"/>
              <a:ext cx="61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5.23 g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276" y="2000"/>
              <a:ext cx="1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180.0 gmol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-1</a:t>
              </a:r>
              <a:endParaRPr lang="en-US" sz="24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3165" y="2016"/>
              <a:ext cx="1360" cy="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240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333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4800" y="1255693"/>
            <a:ext cx="86439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A </a:t>
            </a:r>
            <a:r>
              <a:rPr lang="en-US" sz="2800" b="1" dirty="0" smtClean="0"/>
              <a:t>molecular </a:t>
            </a:r>
            <a:r>
              <a:rPr lang="en-US" sz="2800" b="1" i="1" dirty="0" smtClean="0"/>
              <a:t>formula</a:t>
            </a:r>
            <a:r>
              <a:rPr lang="en-US" sz="2800" dirty="0" smtClean="0"/>
              <a:t> </a:t>
            </a:r>
            <a:r>
              <a:rPr lang="en-US" sz="2800" dirty="0"/>
              <a:t>shows the exact number of atoms of each element in the smallest unit of a substance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4800" y="2528887"/>
            <a:ext cx="86439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/>
              <a:t>An</a:t>
            </a:r>
            <a:r>
              <a:rPr lang="en-US" sz="2800" b="1" dirty="0"/>
              <a:t> </a:t>
            </a:r>
            <a:r>
              <a:rPr lang="en-US" sz="2800" b="1" dirty="0" smtClean="0"/>
              <a:t>empirical </a:t>
            </a:r>
            <a:r>
              <a:rPr lang="en-US" sz="2800" b="1" i="1" dirty="0"/>
              <a:t>formula</a:t>
            </a:r>
            <a:r>
              <a:rPr lang="en-US" sz="2800" dirty="0"/>
              <a:t> shows the simplest </a:t>
            </a:r>
            <a:r>
              <a:rPr lang="en-US" sz="2800" dirty="0" smtClean="0"/>
              <a:t>whole-number </a:t>
            </a:r>
            <a:r>
              <a:rPr lang="en-US" sz="2800" dirty="0"/>
              <a:t>ratio of the atoms in a substance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889625" y="4313237"/>
            <a:ext cx="7681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H</a:t>
            </a:r>
            <a:r>
              <a:rPr lang="en-US" sz="2800" baseline="-25000"/>
              <a:t>2</a:t>
            </a:r>
            <a:r>
              <a:rPr lang="en-US" sz="2800"/>
              <a:t>O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357437" y="3733800"/>
            <a:ext cx="4652963" cy="1104901"/>
            <a:chOff x="1296" y="2064"/>
            <a:chExt cx="2931" cy="696"/>
          </a:xfrm>
        </p:grpSpPr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1615" y="2430"/>
              <a:ext cx="48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H</a:t>
              </a:r>
              <a:r>
                <a:rPr lang="en-US" sz="2800" baseline="-25000"/>
                <a:t>2</a:t>
              </a:r>
              <a:r>
                <a:rPr lang="en-US" sz="2800"/>
                <a:t>O</a:t>
              </a:r>
            </a:p>
          </p:txBody>
        </p:sp>
        <p:sp>
          <p:nvSpPr>
            <p:cNvPr id="25608" name="Text Box 8"/>
            <p:cNvSpPr txBox="1">
              <a:spLocks noChangeArrowheads="1"/>
            </p:cNvSpPr>
            <p:nvPr/>
          </p:nvSpPr>
          <p:spPr bwMode="auto">
            <a:xfrm>
              <a:off x="1296" y="2064"/>
              <a:ext cx="105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 u="sng" dirty="0"/>
                <a:t>molecular</a:t>
              </a:r>
            </a:p>
          </p:txBody>
        </p:sp>
        <p:sp>
          <p:nvSpPr>
            <p:cNvPr id="25609" name="Text Box 9"/>
            <p:cNvSpPr txBox="1">
              <a:spLocks noChangeArrowheads="1"/>
            </p:cNvSpPr>
            <p:nvPr/>
          </p:nvSpPr>
          <p:spPr bwMode="auto">
            <a:xfrm>
              <a:off x="3239" y="2064"/>
              <a:ext cx="98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 u="sng" dirty="0"/>
                <a:t>empirical</a:t>
              </a:r>
            </a:p>
          </p:txBody>
        </p:sp>
      </p:grp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532062" y="4940299"/>
            <a:ext cx="13244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r>
              <a:rPr lang="en-US" sz="2800" baseline="-25000"/>
              <a:t>6</a:t>
            </a:r>
            <a:r>
              <a:rPr lang="en-US" sz="2800"/>
              <a:t>H</a:t>
            </a:r>
            <a:r>
              <a:rPr lang="en-US" sz="2800" baseline="-25000"/>
              <a:t>12</a:t>
            </a:r>
            <a:r>
              <a:rPr lang="en-US" sz="2800"/>
              <a:t>O</a:t>
            </a:r>
            <a:r>
              <a:rPr lang="en-US" sz="2800" baseline="-25000"/>
              <a:t>6</a:t>
            </a:r>
            <a:endParaRPr lang="en-US" sz="2800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761037" y="4938712"/>
            <a:ext cx="9589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CH</a:t>
            </a:r>
            <a:r>
              <a:rPr lang="en-US" sz="2800" baseline="-25000"/>
              <a:t>2</a:t>
            </a:r>
            <a:r>
              <a:rPr lang="en-US" sz="2800"/>
              <a:t>O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992437" y="5673724"/>
            <a:ext cx="5437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O</a:t>
            </a:r>
            <a:r>
              <a:rPr lang="en-US" sz="2800" baseline="-25000"/>
              <a:t>3</a:t>
            </a:r>
            <a:endParaRPr lang="en-US" sz="2800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084887" y="5673724"/>
            <a:ext cx="4219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O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2805112" y="6261099"/>
            <a:ext cx="8851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N</a:t>
            </a:r>
            <a:r>
              <a:rPr lang="en-US" sz="2800" baseline="-25000"/>
              <a:t>2</a:t>
            </a:r>
            <a:r>
              <a:rPr lang="en-US" sz="2800"/>
              <a:t>H</a:t>
            </a:r>
            <a:r>
              <a:rPr lang="en-US" sz="2800" baseline="-25000"/>
              <a:t>4</a:t>
            </a:r>
            <a:endParaRPr lang="en-US" sz="2800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5897562" y="6261099"/>
            <a:ext cx="763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NH</a:t>
            </a:r>
            <a:r>
              <a:rPr lang="en-US" sz="2800" baseline="-25000"/>
              <a:t>2</a:t>
            </a:r>
            <a:endParaRPr lang="en-US" sz="280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Empirical Formulas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7" grpId="0" autoUpdateAnimBg="0"/>
      <p:bldP spid="25610" grpId="0" autoUpdateAnimBg="0"/>
      <p:bldP spid="25611" grpId="0" autoUpdateAnimBg="0"/>
      <p:bldP spid="25612" grpId="0" autoUpdateAnimBg="0"/>
      <p:bldP spid="25613" grpId="0" autoUpdateAnimBg="0"/>
      <p:bldP spid="25614" grpId="0" autoUpdateAnimBg="0"/>
      <p:bldP spid="25615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57200" y="1487031"/>
            <a:ext cx="781806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The compound </a:t>
            </a:r>
            <a:r>
              <a:rPr lang="en-US" sz="2800" i="1" dirty="0"/>
              <a:t>para</a:t>
            </a:r>
            <a:r>
              <a:rPr lang="en-US" sz="2800" dirty="0"/>
              <a:t>-</a:t>
            </a:r>
            <a:r>
              <a:rPr lang="en-US" sz="2800" dirty="0" err="1"/>
              <a:t>aminobenzoic</a:t>
            </a:r>
            <a:r>
              <a:rPr lang="en-US" sz="2800" dirty="0"/>
              <a:t> </a:t>
            </a:r>
            <a:r>
              <a:rPr lang="en-US" sz="2800" dirty="0" smtClean="0"/>
              <a:t>acid (PABA) is composed </a:t>
            </a:r>
            <a:r>
              <a:rPr lang="en-US" sz="2800" dirty="0"/>
              <a:t>of carbon (61.31%), hydrogen (5.14%), nitrogen (10.21%), and oxygen (23.33%).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/>
              <a:t>Find the empirical formula of PABA.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57200" y="685800"/>
            <a:ext cx="2514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chemeClr val="accent1"/>
                </a:solidFill>
              </a:rPr>
              <a:t>Example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1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762000" y="5675293"/>
            <a:ext cx="83788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Calculate the mole ratio by dividing by the smallest number of moles:</a:t>
            </a:r>
          </a:p>
        </p:txBody>
      </p:sp>
      <p:grpSp>
        <p:nvGrpSpPr>
          <p:cNvPr id="37" name="مجموعة 36"/>
          <p:cNvGrpSpPr/>
          <p:nvPr/>
        </p:nvGrpSpPr>
        <p:grpSpPr>
          <a:xfrm>
            <a:off x="685800" y="152400"/>
            <a:ext cx="7619990" cy="5410200"/>
            <a:chOff x="685800" y="381000"/>
            <a:chExt cx="7619990" cy="5410200"/>
          </a:xfrm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685800" y="381000"/>
              <a:ext cx="7619990" cy="5262565"/>
              <a:chOff x="576" y="1344"/>
              <a:chExt cx="4608" cy="3315"/>
            </a:xfrm>
          </p:grpSpPr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576" y="1344"/>
                <a:ext cx="4608" cy="3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/>
                  <a:t>Assume that </a:t>
                </a:r>
                <a:r>
                  <a:rPr lang="en-US" sz="2800" dirty="0"/>
                  <a:t>100.00 g </a:t>
                </a:r>
                <a:r>
                  <a:rPr lang="en-US" sz="2800" dirty="0" smtClean="0"/>
                  <a:t>of </a:t>
                </a:r>
                <a:r>
                  <a:rPr lang="en-US" sz="2800" i="1" dirty="0"/>
                  <a:t>para</a:t>
                </a:r>
                <a:r>
                  <a:rPr lang="en-US" sz="2800" dirty="0"/>
                  <a:t>-</a:t>
                </a:r>
                <a:r>
                  <a:rPr lang="en-US" sz="2800" dirty="0" err="1"/>
                  <a:t>aminobenzoic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acid:</a:t>
                </a:r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dirty="0"/>
                  <a:t>	C</a:t>
                </a:r>
                <a:r>
                  <a:rPr lang="en-US" sz="2800" dirty="0" smtClean="0"/>
                  <a:t>:         </a:t>
                </a:r>
                <a:r>
                  <a:rPr lang="en-US" sz="2800" dirty="0"/>
                  <a:t>	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		= 5.105 mol </a:t>
                </a:r>
                <a:r>
                  <a:rPr lang="en-US" sz="2800" dirty="0" smtClean="0"/>
                  <a:t>C</a:t>
                </a:r>
              </a:p>
              <a:p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dirty="0"/>
                  <a:t>	H:	  </a:t>
                </a:r>
                <a:r>
                  <a:rPr lang="en-US" sz="2800" dirty="0" smtClean="0"/>
                  <a:t>                      </a:t>
                </a:r>
                <a:r>
                  <a:rPr lang="en-US" sz="2800" dirty="0"/>
                  <a:t>	= 5.09 mol </a:t>
                </a:r>
                <a:r>
                  <a:rPr lang="en-US" sz="2800" dirty="0" smtClean="0"/>
                  <a:t>H</a:t>
                </a:r>
              </a:p>
              <a:p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dirty="0"/>
                  <a:t>	N:	</a:t>
                </a:r>
                <a:r>
                  <a:rPr lang="en-US" sz="2800" dirty="0" smtClean="0"/>
                  <a:t>             </a:t>
                </a:r>
                <a:r>
                  <a:rPr lang="en-US" sz="2800" dirty="0"/>
                  <a:t>		= 0.7288 mol </a:t>
                </a:r>
                <a:r>
                  <a:rPr lang="en-US" sz="2800" dirty="0" smtClean="0"/>
                  <a:t>N</a:t>
                </a:r>
              </a:p>
              <a:p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dirty="0"/>
                  <a:t>	O:	</a:t>
                </a:r>
                <a:r>
                  <a:rPr lang="en-US" sz="2800" dirty="0" smtClean="0"/>
                  <a:t>             </a:t>
                </a:r>
                <a:r>
                  <a:rPr lang="en-US" sz="2800" dirty="0"/>
                  <a:t>		= 1.456 mol O</a:t>
                </a:r>
              </a:p>
            </p:txBody>
          </p:sp>
          <p:sp>
            <p:nvSpPr>
              <p:cNvPr id="19" name="Line 9"/>
              <p:cNvSpPr>
                <a:spLocks noChangeShapeType="1"/>
              </p:cNvSpPr>
              <p:nvPr/>
            </p:nvSpPr>
            <p:spPr bwMode="auto">
              <a:xfrm>
                <a:off x="1820" y="2064"/>
                <a:ext cx="115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1912" y="3696"/>
                <a:ext cx="115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>
                <a:off x="1866" y="2832"/>
                <a:ext cx="119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  <p:sp>
            <p:nvSpPr>
              <p:cNvPr id="13" name="Line 19"/>
              <p:cNvSpPr>
                <a:spLocks noChangeShapeType="1"/>
              </p:cNvSpPr>
              <p:nvPr/>
            </p:nvSpPr>
            <p:spPr bwMode="auto">
              <a:xfrm>
                <a:off x="1866" y="4464"/>
                <a:ext cx="115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</p:grpSp>
        <p:grpSp>
          <p:nvGrpSpPr>
            <p:cNvPr id="27" name="مجموعة 26"/>
            <p:cNvGrpSpPr/>
            <p:nvPr/>
          </p:nvGrpSpPr>
          <p:grpSpPr>
            <a:xfrm>
              <a:off x="2577453" y="1066800"/>
              <a:ext cx="2146947" cy="954107"/>
              <a:chOff x="9295109" y="1181100"/>
              <a:chExt cx="2146947" cy="954107"/>
            </a:xfrm>
          </p:grpSpPr>
          <p:sp>
            <p:nvSpPr>
              <p:cNvPr id="21" name="Rectangle 8"/>
              <p:cNvSpPr>
                <a:spLocks noChangeArrowheads="1"/>
              </p:cNvSpPr>
              <p:nvPr/>
            </p:nvSpPr>
            <p:spPr bwMode="auto">
              <a:xfrm>
                <a:off x="9295109" y="1181100"/>
                <a:ext cx="1906291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 smtClean="0"/>
                  <a:t>61.31 g </a:t>
                </a:r>
              </a:p>
              <a:p>
                <a:pPr algn="ctr"/>
                <a:r>
                  <a:rPr lang="en-US" sz="2800" dirty="0" smtClean="0"/>
                  <a:t>12.01 g.mol</a:t>
                </a:r>
                <a:endParaRPr lang="en-US" sz="2800" dirty="0"/>
              </a:p>
            </p:txBody>
          </p:sp>
          <p:sp>
            <p:nvSpPr>
              <p:cNvPr id="22" name="Rectangle 8"/>
              <p:cNvSpPr>
                <a:spLocks noChangeArrowheads="1"/>
              </p:cNvSpPr>
              <p:nvPr/>
            </p:nvSpPr>
            <p:spPr bwMode="auto">
              <a:xfrm>
                <a:off x="11049000" y="1600200"/>
                <a:ext cx="393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dirty="0" smtClean="0"/>
                  <a:t>-1</a:t>
                </a:r>
                <a:endParaRPr lang="en-US" sz="2000" dirty="0"/>
              </a:p>
            </p:txBody>
          </p:sp>
        </p:grpSp>
        <p:grpSp>
          <p:nvGrpSpPr>
            <p:cNvPr id="28" name="مجموعة 27"/>
            <p:cNvGrpSpPr/>
            <p:nvPr/>
          </p:nvGrpSpPr>
          <p:grpSpPr>
            <a:xfrm>
              <a:off x="2743200" y="2286000"/>
              <a:ext cx="2055576" cy="954107"/>
              <a:chOff x="9386480" y="1181100"/>
              <a:chExt cx="2055576" cy="954107"/>
            </a:xfrm>
          </p:grpSpPr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9386480" y="1181100"/>
                <a:ext cx="1723549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 smtClean="0"/>
                  <a:t>5.14g </a:t>
                </a:r>
              </a:p>
              <a:p>
                <a:pPr algn="ctr"/>
                <a:r>
                  <a:rPr lang="en-US" sz="2800" dirty="0" smtClean="0"/>
                  <a:t>1.01 g.mol</a:t>
                </a:r>
                <a:endParaRPr lang="en-US" sz="2800" dirty="0"/>
              </a:p>
            </p:txBody>
          </p:sp>
          <p:sp>
            <p:nvSpPr>
              <p:cNvPr id="30" name="Rectangle 8"/>
              <p:cNvSpPr>
                <a:spLocks noChangeArrowheads="1"/>
              </p:cNvSpPr>
              <p:nvPr/>
            </p:nvSpPr>
            <p:spPr bwMode="auto">
              <a:xfrm>
                <a:off x="11049000" y="1600200"/>
                <a:ext cx="393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dirty="0" smtClean="0"/>
                  <a:t>-1</a:t>
                </a:r>
                <a:endParaRPr lang="en-US" sz="2000" dirty="0"/>
              </a:p>
            </p:txBody>
          </p:sp>
        </p:grpSp>
        <p:grpSp>
          <p:nvGrpSpPr>
            <p:cNvPr id="31" name="مجموعة 30"/>
            <p:cNvGrpSpPr/>
            <p:nvPr/>
          </p:nvGrpSpPr>
          <p:grpSpPr>
            <a:xfrm>
              <a:off x="2729853" y="3617893"/>
              <a:ext cx="2146947" cy="954107"/>
              <a:chOff x="9295109" y="1181100"/>
              <a:chExt cx="2146947" cy="954107"/>
            </a:xfrm>
          </p:grpSpPr>
          <p:sp>
            <p:nvSpPr>
              <p:cNvPr id="32" name="Rectangle 8"/>
              <p:cNvSpPr>
                <a:spLocks noChangeArrowheads="1"/>
              </p:cNvSpPr>
              <p:nvPr/>
            </p:nvSpPr>
            <p:spPr bwMode="auto">
              <a:xfrm>
                <a:off x="9295109" y="1181100"/>
                <a:ext cx="1906291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 smtClean="0"/>
                  <a:t>10.21 g </a:t>
                </a:r>
              </a:p>
              <a:p>
                <a:pPr algn="ctr"/>
                <a:r>
                  <a:rPr lang="en-US" sz="2800" dirty="0" smtClean="0"/>
                  <a:t>14.01 g.mol</a:t>
                </a:r>
                <a:endParaRPr lang="en-US" sz="2800" dirty="0"/>
              </a:p>
            </p:txBody>
          </p:sp>
          <p:sp>
            <p:nvSpPr>
              <p:cNvPr id="33" name="Rectangle 8"/>
              <p:cNvSpPr>
                <a:spLocks noChangeArrowheads="1"/>
              </p:cNvSpPr>
              <p:nvPr/>
            </p:nvSpPr>
            <p:spPr bwMode="auto">
              <a:xfrm>
                <a:off x="11049000" y="1600200"/>
                <a:ext cx="393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dirty="0" smtClean="0"/>
                  <a:t>-1</a:t>
                </a:r>
                <a:endParaRPr lang="en-US" sz="2000" dirty="0"/>
              </a:p>
            </p:txBody>
          </p:sp>
        </p:grpSp>
        <p:grpSp>
          <p:nvGrpSpPr>
            <p:cNvPr id="34" name="مجموعة 33"/>
            <p:cNvGrpSpPr/>
            <p:nvPr/>
          </p:nvGrpSpPr>
          <p:grpSpPr>
            <a:xfrm>
              <a:off x="2667000" y="4837093"/>
              <a:ext cx="2146947" cy="954107"/>
              <a:chOff x="9295109" y="1181100"/>
              <a:chExt cx="2146947" cy="954107"/>
            </a:xfrm>
          </p:grpSpPr>
          <p:sp>
            <p:nvSpPr>
              <p:cNvPr id="35" name="Rectangle 8"/>
              <p:cNvSpPr>
                <a:spLocks noChangeArrowheads="1"/>
              </p:cNvSpPr>
              <p:nvPr/>
            </p:nvSpPr>
            <p:spPr bwMode="auto">
              <a:xfrm>
                <a:off x="9295109" y="1181100"/>
                <a:ext cx="1906291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 smtClean="0"/>
                  <a:t>61.31 g </a:t>
                </a:r>
              </a:p>
              <a:p>
                <a:pPr algn="ctr"/>
                <a:r>
                  <a:rPr lang="en-US" sz="2800" dirty="0" smtClean="0"/>
                  <a:t>12.01 g.mol</a:t>
                </a:r>
                <a:endParaRPr lang="en-US" sz="2800" dirty="0"/>
              </a:p>
            </p:txBody>
          </p:sp>
          <p:sp>
            <p:nvSpPr>
              <p:cNvPr id="36" name="Rectangle 8"/>
              <p:cNvSpPr>
                <a:spLocks noChangeArrowheads="1"/>
              </p:cNvSpPr>
              <p:nvPr/>
            </p:nvSpPr>
            <p:spPr bwMode="auto">
              <a:xfrm>
                <a:off x="11049000" y="1600200"/>
                <a:ext cx="39305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dirty="0" smtClean="0"/>
                  <a:t>-1</a:t>
                </a:r>
                <a:endParaRPr lang="en-US" sz="2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329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1832273" y="304800"/>
            <a:ext cx="5406727" cy="4140201"/>
            <a:chOff x="2352" y="987"/>
            <a:chExt cx="2832" cy="2608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352" y="1104"/>
              <a:ext cx="2832" cy="2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dirty="0"/>
                <a:t>C:	</a:t>
              </a:r>
              <a:r>
                <a:rPr lang="en-US" sz="2400" dirty="0" smtClean="0"/>
                <a:t>              </a:t>
              </a:r>
              <a:r>
                <a:rPr lang="en-US" sz="2400" dirty="0"/>
                <a:t>		= 7.005 </a:t>
              </a:r>
              <a:r>
                <a:rPr lang="en-US" sz="2400" dirty="0">
                  <a:sym typeface="Symbol" pitchFamily="1" charset="2"/>
                </a:rPr>
                <a:t> 7</a:t>
              </a:r>
            </a:p>
            <a:p>
              <a:endParaRPr lang="en-US" sz="2400" dirty="0">
                <a:sym typeface="Symbol" pitchFamily="1" charset="2"/>
              </a:endParaRPr>
            </a:p>
            <a:p>
              <a:endParaRPr lang="en-US" sz="2400" dirty="0">
                <a:sym typeface="Symbol" pitchFamily="1" charset="2"/>
              </a:endParaRPr>
            </a:p>
            <a:p>
              <a:r>
                <a:rPr lang="en-US" sz="2400" dirty="0">
                  <a:sym typeface="Symbol" pitchFamily="1" charset="2"/>
                </a:rPr>
                <a:t>H:	</a:t>
              </a:r>
              <a:r>
                <a:rPr lang="en-US" sz="2400" dirty="0" smtClean="0">
                  <a:sym typeface="Symbol" pitchFamily="1" charset="2"/>
                </a:rPr>
                <a:t>           	</a:t>
              </a:r>
              <a:r>
                <a:rPr lang="en-US" sz="2400" dirty="0">
                  <a:sym typeface="Symbol" pitchFamily="1" charset="2"/>
                </a:rPr>
                <a:t>		= 6.984  7</a:t>
              </a:r>
            </a:p>
            <a:p>
              <a:endParaRPr lang="en-US" sz="2400" dirty="0">
                <a:sym typeface="Symbol" pitchFamily="1" charset="2"/>
              </a:endParaRPr>
            </a:p>
            <a:p>
              <a:endParaRPr lang="en-US" sz="2400" dirty="0">
                <a:sym typeface="Symbol" pitchFamily="1" charset="2"/>
              </a:endParaRPr>
            </a:p>
            <a:p>
              <a:r>
                <a:rPr lang="en-US" sz="2400" dirty="0">
                  <a:sym typeface="Symbol" pitchFamily="1" charset="2"/>
                </a:rPr>
                <a:t>N:	</a:t>
              </a:r>
              <a:r>
                <a:rPr lang="en-US" sz="2400" dirty="0" smtClean="0">
                  <a:sym typeface="Symbol" pitchFamily="1" charset="2"/>
                </a:rPr>
                <a:t>	</a:t>
              </a:r>
              <a:r>
                <a:rPr lang="en-US" sz="2400" dirty="0">
                  <a:sym typeface="Symbol" pitchFamily="1" charset="2"/>
                </a:rPr>
                <a:t>		= 1.000</a:t>
              </a:r>
            </a:p>
            <a:p>
              <a:endParaRPr lang="en-US" sz="2400" dirty="0">
                <a:sym typeface="Symbol" pitchFamily="1" charset="2"/>
              </a:endParaRPr>
            </a:p>
            <a:p>
              <a:endParaRPr lang="en-US" sz="2400" dirty="0">
                <a:sym typeface="Symbol" pitchFamily="1" charset="2"/>
              </a:endParaRPr>
            </a:p>
            <a:p>
              <a:r>
                <a:rPr lang="en-US" sz="2400" dirty="0">
                  <a:sym typeface="Symbol" pitchFamily="1" charset="2"/>
                </a:rPr>
                <a:t>O</a:t>
              </a:r>
              <a:r>
                <a:rPr lang="en-US" sz="2400" dirty="0" smtClean="0">
                  <a:sym typeface="Symbol" pitchFamily="1" charset="2"/>
                </a:rPr>
                <a:t>:	</a:t>
              </a:r>
              <a:r>
                <a:rPr lang="en-US" sz="2400" dirty="0">
                  <a:sym typeface="Symbol" pitchFamily="1" charset="2"/>
                </a:rPr>
                <a:t>			= 2.001  2</a:t>
              </a:r>
              <a:endParaRPr lang="en-US" sz="2400" dirty="0"/>
            </a:p>
          </p:txBody>
        </p: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2880" y="987"/>
              <a:ext cx="1104" cy="523"/>
              <a:chOff x="528" y="3495"/>
              <a:chExt cx="1104" cy="523"/>
            </a:xfrm>
          </p:grpSpPr>
          <p:sp>
            <p:nvSpPr>
              <p:cNvPr id="25" name="Line 11"/>
              <p:cNvSpPr>
                <a:spLocks noChangeShapeType="1"/>
              </p:cNvSpPr>
              <p:nvPr/>
            </p:nvSpPr>
            <p:spPr bwMode="auto">
              <a:xfrm>
                <a:off x="528" y="3753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640" y="3495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/>
                  <a:t>5.105 mol</a:t>
                </a:r>
              </a:p>
              <a:p>
                <a:pPr algn="ctr"/>
                <a:r>
                  <a:rPr lang="en-US" sz="2400" dirty="0"/>
                  <a:t>0.7288 mol</a:t>
                </a:r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1141" y="3655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1183" y="3886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>
              <a:off x="2880" y="1681"/>
              <a:ext cx="1104" cy="523"/>
              <a:chOff x="2880" y="1642"/>
              <a:chExt cx="1104" cy="523"/>
            </a:xfrm>
          </p:grpSpPr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880" y="1900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2998" y="1642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5.09  mol</a:t>
                </a:r>
              </a:p>
              <a:p>
                <a:pPr algn="ctr"/>
                <a:r>
                  <a:rPr lang="en-US" sz="2400"/>
                  <a:t>0.7288 mol</a:t>
                </a:r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3456" y="1802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3535" y="2033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2880" y="2382"/>
              <a:ext cx="1104" cy="523"/>
              <a:chOff x="2880" y="2382"/>
              <a:chExt cx="1104" cy="523"/>
            </a:xfrm>
          </p:grpSpPr>
          <p:sp>
            <p:nvSpPr>
              <p:cNvPr id="17" name="Line 23"/>
              <p:cNvSpPr>
                <a:spLocks noChangeShapeType="1"/>
              </p:cNvSpPr>
              <p:nvPr/>
            </p:nvSpPr>
            <p:spPr bwMode="auto">
              <a:xfrm>
                <a:off x="2880" y="2640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8" name="Rectangle 24"/>
              <p:cNvSpPr>
                <a:spLocks noChangeArrowheads="1"/>
              </p:cNvSpPr>
              <p:nvPr/>
            </p:nvSpPr>
            <p:spPr bwMode="auto">
              <a:xfrm>
                <a:off x="2998" y="2382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0.7288 mol</a:t>
                </a:r>
              </a:p>
              <a:p>
                <a:pPr algn="ctr"/>
                <a:r>
                  <a:rPr lang="en-US" sz="2400"/>
                  <a:t>0.7288 mol</a:t>
                </a:r>
              </a:p>
            </p:txBody>
          </p:sp>
          <p:sp>
            <p:nvSpPr>
              <p:cNvPr id="19" name="Line 25"/>
              <p:cNvSpPr>
                <a:spLocks noChangeShapeType="1"/>
              </p:cNvSpPr>
              <p:nvPr/>
            </p:nvSpPr>
            <p:spPr bwMode="auto">
              <a:xfrm>
                <a:off x="3543" y="2544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0" name="Line 26"/>
              <p:cNvSpPr>
                <a:spLocks noChangeShapeType="1"/>
              </p:cNvSpPr>
              <p:nvPr/>
            </p:nvSpPr>
            <p:spPr bwMode="auto">
              <a:xfrm>
                <a:off x="3535" y="2773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  <p:grpSp>
          <p:nvGrpSpPr>
            <p:cNvPr id="12" name="Group 28"/>
            <p:cNvGrpSpPr>
              <a:grpSpLocks/>
            </p:cNvGrpSpPr>
            <p:nvPr/>
          </p:nvGrpSpPr>
          <p:grpSpPr bwMode="auto">
            <a:xfrm>
              <a:off x="2880" y="3072"/>
              <a:ext cx="1104" cy="523"/>
              <a:chOff x="528" y="3495"/>
              <a:chExt cx="1104" cy="523"/>
            </a:xfrm>
          </p:grpSpPr>
          <p:sp>
            <p:nvSpPr>
              <p:cNvPr id="13" name="Line 29"/>
              <p:cNvSpPr>
                <a:spLocks noChangeShapeType="1"/>
              </p:cNvSpPr>
              <p:nvPr/>
            </p:nvSpPr>
            <p:spPr bwMode="auto">
              <a:xfrm>
                <a:off x="528" y="3753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4" name="Rectangle 30"/>
              <p:cNvSpPr>
                <a:spLocks noChangeArrowheads="1"/>
              </p:cNvSpPr>
              <p:nvPr/>
            </p:nvSpPr>
            <p:spPr bwMode="auto">
              <a:xfrm>
                <a:off x="646" y="3495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1.458 mol</a:t>
                </a:r>
              </a:p>
              <a:p>
                <a:pPr algn="ctr"/>
                <a:r>
                  <a:rPr lang="en-US" sz="2400"/>
                  <a:t>0.7288 mol</a:t>
                </a:r>
              </a:p>
            </p:txBody>
          </p:sp>
          <p:sp>
            <p:nvSpPr>
              <p:cNvPr id="15" name="Line 31"/>
              <p:cNvSpPr>
                <a:spLocks noChangeShapeType="1"/>
              </p:cNvSpPr>
              <p:nvPr/>
            </p:nvSpPr>
            <p:spPr bwMode="auto">
              <a:xfrm>
                <a:off x="1141" y="3655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>
                <a:off x="1183" y="3886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</p:grp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851284" y="5092005"/>
            <a:ext cx="68449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empirical </a:t>
            </a:r>
            <a:r>
              <a:rPr lang="en-US" sz="2800" dirty="0" smtClean="0"/>
              <a:t>formula for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para</a:t>
            </a:r>
            <a:r>
              <a:rPr lang="en-US" sz="2800" dirty="0" err="1" smtClean="0"/>
              <a:t>-aminobenzoic</a:t>
            </a:r>
            <a:r>
              <a:rPr lang="en-US" sz="2800" dirty="0" smtClean="0"/>
              <a:t> acid is:</a:t>
            </a:r>
          </a:p>
          <a:p>
            <a:r>
              <a:rPr lang="en-US" sz="2800" dirty="0" smtClean="0"/>
              <a:t>			C</a:t>
            </a:r>
            <a:r>
              <a:rPr lang="en-US" sz="2800" baseline="-25000" dirty="0" smtClean="0"/>
              <a:t>7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7</a:t>
            </a:r>
            <a:r>
              <a:rPr lang="en-US" sz="2800" dirty="0" smtClean="0"/>
              <a:t>NO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07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Combustion Analysis</a:t>
            </a:r>
          </a:p>
        </p:txBody>
      </p:sp>
      <p:pic>
        <p:nvPicPr>
          <p:cNvPr id="4" name="Picture 7" descr="03_12"/>
          <p:cNvPicPr>
            <a:picLocks noChangeAspect="1" noChangeArrowheads="1"/>
          </p:cNvPicPr>
          <p:nvPr/>
        </p:nvPicPr>
        <p:blipFill>
          <a:blip r:embed="rId3" cstate="print"/>
          <a:srcRect b="12088"/>
          <a:stretch>
            <a:fillRect/>
          </a:stretch>
        </p:blipFill>
        <p:spPr>
          <a:xfrm>
            <a:off x="104775" y="1295400"/>
            <a:ext cx="8915400" cy="190500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6200" y="3429000"/>
            <a:ext cx="8991600" cy="2743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Compounds containing C, H and O are routinely analyzed through combustion in a chamber like this.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determined from the mass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</a:t>
            </a:r>
            <a:r>
              <a:rPr kumimoji="0" lang="en-US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produced.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determined from the mass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produced.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determined by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difference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after the C and H have been determined.</a:t>
            </a:r>
          </a:p>
        </p:txBody>
      </p:sp>
    </p:spTree>
    <p:extLst>
      <p:ext uri="{BB962C8B-B14F-4D97-AF65-F5344CB8AC3E}">
        <p14:creationId xmlns:p14="http://schemas.microsoft.com/office/powerpoint/2010/main" val="339947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24" y="712944"/>
            <a:ext cx="1738376" cy="1704646"/>
          </a:xfrm>
          <a:prstGeom prst="rect">
            <a:avLst/>
          </a:prstGeom>
          <a:noFill/>
        </p:spPr>
      </p:pic>
      <p:sp>
        <p:nvSpPr>
          <p:cNvPr id="161797" name="Freeform 5"/>
          <p:cNvSpPr>
            <a:spLocks/>
          </p:cNvSpPr>
          <p:nvPr/>
        </p:nvSpPr>
        <p:spPr bwMode="auto">
          <a:xfrm>
            <a:off x="609600" y="712944"/>
            <a:ext cx="1748536" cy="1704646"/>
          </a:xfrm>
          <a:custGeom>
            <a:avLst/>
            <a:gdLst/>
            <a:ahLst/>
            <a:cxnLst>
              <a:cxn ang="0">
                <a:pos x="0" y="1834"/>
              </a:cxn>
              <a:cxn ang="0">
                <a:pos x="1720" y="1834"/>
              </a:cxn>
              <a:cxn ang="0">
                <a:pos x="1720" y="0"/>
              </a:cxn>
              <a:cxn ang="0">
                <a:pos x="0" y="0"/>
              </a:cxn>
              <a:cxn ang="0">
                <a:pos x="0" y="1834"/>
              </a:cxn>
            </a:cxnLst>
            <a:rect l="0" t="0" r="r" b="b"/>
            <a:pathLst>
              <a:path w="1721" h="1834">
                <a:moveTo>
                  <a:pt x="0" y="1834"/>
                </a:moveTo>
                <a:lnTo>
                  <a:pt x="1720" y="1834"/>
                </a:lnTo>
                <a:lnTo>
                  <a:pt x="1720" y="0"/>
                </a:lnTo>
                <a:lnTo>
                  <a:pt x="0" y="0"/>
                </a:lnTo>
                <a:lnTo>
                  <a:pt x="0" y="1834"/>
                </a:lnTo>
                <a:close/>
              </a:path>
            </a:pathLst>
          </a:custGeom>
          <a:noFill/>
          <a:ln w="4762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17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664" y="2646190"/>
            <a:ext cx="1752600" cy="1600200"/>
          </a:xfrm>
          <a:prstGeom prst="rect">
            <a:avLst/>
          </a:prstGeom>
          <a:noFill/>
        </p:spPr>
      </p:pic>
      <p:sp>
        <p:nvSpPr>
          <p:cNvPr id="161800" name="Freeform 8"/>
          <p:cNvSpPr>
            <a:spLocks/>
          </p:cNvSpPr>
          <p:nvPr/>
        </p:nvSpPr>
        <p:spPr bwMode="auto">
          <a:xfrm>
            <a:off x="609600" y="2646190"/>
            <a:ext cx="1756664" cy="1600200"/>
          </a:xfrm>
          <a:custGeom>
            <a:avLst/>
            <a:gdLst/>
            <a:ahLst/>
            <a:cxnLst>
              <a:cxn ang="0">
                <a:pos x="0" y="1653"/>
              </a:cxn>
              <a:cxn ang="0">
                <a:pos x="1550" y="1653"/>
              </a:cxn>
              <a:cxn ang="0">
                <a:pos x="1550" y="0"/>
              </a:cxn>
              <a:cxn ang="0">
                <a:pos x="0" y="0"/>
              </a:cxn>
              <a:cxn ang="0">
                <a:pos x="0" y="1653"/>
              </a:cxn>
            </a:cxnLst>
            <a:rect l="0" t="0" r="r" b="b"/>
            <a:pathLst>
              <a:path w="1550" h="1654">
                <a:moveTo>
                  <a:pt x="0" y="1653"/>
                </a:moveTo>
                <a:lnTo>
                  <a:pt x="1550" y="1653"/>
                </a:lnTo>
                <a:lnTo>
                  <a:pt x="1550" y="0"/>
                </a:lnTo>
                <a:lnTo>
                  <a:pt x="0" y="0"/>
                </a:lnTo>
                <a:lnTo>
                  <a:pt x="0" y="1653"/>
                </a:lnTo>
                <a:close/>
              </a:path>
            </a:pathLst>
          </a:custGeom>
          <a:noFill/>
          <a:ln w="4762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180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479990"/>
            <a:ext cx="1783936" cy="1764693"/>
          </a:xfrm>
          <a:prstGeom prst="rect">
            <a:avLst/>
          </a:prstGeom>
          <a:noFill/>
        </p:spPr>
      </p:pic>
      <p:sp>
        <p:nvSpPr>
          <p:cNvPr id="161803" name="Freeform 11"/>
          <p:cNvSpPr>
            <a:spLocks/>
          </p:cNvSpPr>
          <p:nvPr/>
        </p:nvSpPr>
        <p:spPr bwMode="auto">
          <a:xfrm>
            <a:off x="604520" y="4474990"/>
            <a:ext cx="1757680" cy="1773410"/>
          </a:xfrm>
          <a:custGeom>
            <a:avLst/>
            <a:gdLst/>
            <a:ahLst/>
            <a:cxnLst>
              <a:cxn ang="0">
                <a:pos x="1694" y="0"/>
              </a:cxn>
              <a:cxn ang="0">
                <a:pos x="0" y="0"/>
              </a:cxn>
              <a:cxn ang="0">
                <a:pos x="0" y="1827"/>
              </a:cxn>
            </a:cxnLst>
            <a:rect l="0" t="0" r="r" b="b"/>
            <a:pathLst>
              <a:path w="1694" h="1831">
                <a:moveTo>
                  <a:pt x="1694" y="0"/>
                </a:moveTo>
                <a:lnTo>
                  <a:pt x="0" y="0"/>
                </a:lnTo>
                <a:lnTo>
                  <a:pt x="0" y="1827"/>
                </a:lnTo>
              </a:path>
            </a:pathLst>
          </a:custGeom>
          <a:noFill/>
          <a:ln w="4762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1804" name="Freeform 12"/>
          <p:cNvSpPr>
            <a:spLocks/>
          </p:cNvSpPr>
          <p:nvPr/>
        </p:nvSpPr>
        <p:spPr bwMode="auto">
          <a:xfrm>
            <a:off x="604520" y="4474990"/>
            <a:ext cx="1757680" cy="1773410"/>
          </a:xfrm>
          <a:custGeom>
            <a:avLst/>
            <a:gdLst/>
            <a:ahLst/>
            <a:cxnLst>
              <a:cxn ang="0">
                <a:pos x="1694" y="1827"/>
              </a:cxn>
              <a:cxn ang="0">
                <a:pos x="1694" y="0"/>
              </a:cxn>
            </a:cxnLst>
            <a:rect l="0" t="0" r="r" b="b"/>
            <a:pathLst>
              <a:path w="1694" h="1831">
                <a:moveTo>
                  <a:pt x="1694" y="1827"/>
                </a:moveTo>
                <a:lnTo>
                  <a:pt x="1694" y="0"/>
                </a:lnTo>
              </a:path>
            </a:pathLst>
          </a:custGeom>
          <a:noFill/>
          <a:ln w="4762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1807" name="Rectangle 15"/>
          <p:cNvSpPr>
            <a:spLocks noChangeArrowheads="1"/>
          </p:cNvSpPr>
          <p:nvPr/>
        </p:nvSpPr>
        <p:spPr bwMode="auto">
          <a:xfrm>
            <a:off x="2590800" y="705204"/>
            <a:ext cx="6019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A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Gas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has  neither  a  definite  shape  nor definite volume: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it adopts the volume and shape of the vessel containing it.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82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1822" name="Rectangle 30"/>
          <p:cNvSpPr>
            <a:spLocks noChangeArrowheads="1"/>
          </p:cNvSpPr>
          <p:nvPr/>
        </p:nvSpPr>
        <p:spPr bwMode="auto">
          <a:xfrm>
            <a:off x="2514600" y="2794869"/>
            <a:ext cx="6096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Liquid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has definite volume but not shape: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it adopts the shape of the vessel containing it.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823" name="Rectangle 31"/>
          <p:cNvSpPr>
            <a:spLocks noChangeArrowheads="1"/>
          </p:cNvSpPr>
          <p:nvPr/>
        </p:nvSpPr>
        <p:spPr bwMode="auto">
          <a:xfrm>
            <a:off x="2438400" y="4865425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Solid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has definite volume and shape: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which is independent of the vessel containing it.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504" y="44624"/>
            <a:ext cx="874846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Determining Empirical Formula by Combustion Analysis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2204120"/>
            <a:ext cx="8172400" cy="143103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Combustion of 0.255 g of isopropyl alcohol produces 0.561 g of CO</a:t>
            </a:r>
            <a:r>
              <a:rPr lang="en-US" sz="2800" baseline="-2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and 0.306 g of H</a:t>
            </a:r>
            <a:r>
              <a:rPr lang="en-US" sz="2800" baseline="-2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O. Determine the empirical formula of isopropyl alcohol.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251520" y="3829959"/>
            <a:ext cx="8424936" cy="2723241"/>
            <a:chOff x="251520" y="3226039"/>
            <a:chExt cx="8424936" cy="2723241"/>
          </a:xfrm>
        </p:grpSpPr>
        <p:sp>
          <p:nvSpPr>
            <p:cNvPr id="5" name="Rectangle 2"/>
            <p:cNvSpPr txBox="1">
              <a:spLocks noChangeArrowheads="1"/>
            </p:cNvSpPr>
            <p:nvPr/>
          </p:nvSpPr>
          <p:spPr>
            <a:xfrm>
              <a:off x="323528" y="3429000"/>
              <a:ext cx="8352928" cy="792088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 smtClean="0">
                  <a:latin typeface="+mj-lt"/>
                  <a:ea typeface="+mj-ea"/>
                  <a:cs typeface="+mj-cs"/>
                </a:rPr>
                <a:t>Grams of C =                         x 1 x 12 gmol-1 = 0.153 g    </a:t>
              </a: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2401022" y="3226039"/>
              <a:ext cx="221252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 smtClean="0"/>
                <a:t>0.561 g CO</a:t>
              </a:r>
              <a:r>
                <a:rPr lang="en-US" sz="2800" baseline="-25000" dirty="0" smtClean="0"/>
                <a:t>2</a:t>
              </a:r>
              <a:r>
                <a:rPr lang="en-US" sz="2800" dirty="0" smtClean="0"/>
                <a:t>    </a:t>
              </a:r>
            </a:p>
            <a:p>
              <a:pPr algn="ctr"/>
              <a:r>
                <a:rPr lang="en-US" sz="2800" dirty="0" smtClean="0"/>
                <a:t>44 gmol</a:t>
              </a:r>
              <a:r>
                <a:rPr lang="en-US" sz="2800" baseline="30000" dirty="0" smtClean="0"/>
                <a:t>-1</a:t>
              </a:r>
              <a:endParaRPr lang="en-US" sz="2800" baseline="30000" dirty="0"/>
            </a:p>
          </p:txBody>
        </p:sp>
        <p:sp>
          <p:nvSpPr>
            <p:cNvPr id="29" name="Line 9"/>
            <p:cNvSpPr>
              <a:spLocks noChangeShapeType="1"/>
            </p:cNvSpPr>
            <p:nvPr/>
          </p:nvSpPr>
          <p:spPr bwMode="auto">
            <a:xfrm flipV="1">
              <a:off x="2457318" y="3717032"/>
              <a:ext cx="1466609" cy="669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2800"/>
            </a:p>
          </p:txBody>
        </p:sp>
        <p:sp>
          <p:nvSpPr>
            <p:cNvPr id="32" name="Rectangle 2"/>
            <p:cNvSpPr txBox="1">
              <a:spLocks noChangeArrowheads="1"/>
            </p:cNvSpPr>
            <p:nvPr/>
          </p:nvSpPr>
          <p:spPr>
            <a:xfrm>
              <a:off x="323528" y="4365104"/>
              <a:ext cx="8352928" cy="792088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 smtClean="0">
                  <a:latin typeface="+mj-lt"/>
                  <a:ea typeface="+mj-ea"/>
                  <a:cs typeface="+mj-cs"/>
                </a:rPr>
                <a:t>Grams of H =                         x 2 x 1 gmol-1 = 0.0343 g    </a:t>
              </a: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auto">
            <a:xfrm>
              <a:off x="2238603" y="4175206"/>
              <a:ext cx="2310248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 smtClean="0"/>
                <a:t>0.306 g H</a:t>
              </a:r>
              <a:r>
                <a:rPr lang="en-US" sz="2800" baseline="-25000" dirty="0" smtClean="0"/>
                <a:t>2</a:t>
              </a:r>
              <a:r>
                <a:rPr lang="en-US" sz="2800" dirty="0" smtClean="0"/>
                <a:t>O    </a:t>
              </a:r>
            </a:p>
            <a:p>
              <a:pPr algn="ctr"/>
              <a:r>
                <a:rPr lang="en-US" sz="2800" dirty="0" smtClean="0"/>
                <a:t>18 gmol</a:t>
              </a:r>
              <a:r>
                <a:rPr lang="en-US" sz="2800" baseline="30000" dirty="0" smtClean="0"/>
                <a:t>-1</a:t>
              </a:r>
              <a:endParaRPr lang="en-US" sz="2800" baseline="30000" dirty="0"/>
            </a:p>
          </p:txBody>
        </p:sp>
        <p:sp>
          <p:nvSpPr>
            <p:cNvPr id="34" name="Line 9"/>
            <p:cNvSpPr>
              <a:spLocks noChangeShapeType="1"/>
            </p:cNvSpPr>
            <p:nvPr/>
          </p:nvSpPr>
          <p:spPr bwMode="auto">
            <a:xfrm flipV="1">
              <a:off x="2411760" y="4653136"/>
              <a:ext cx="1466609" cy="669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2800"/>
            </a:p>
          </p:txBody>
        </p:sp>
        <p:sp>
          <p:nvSpPr>
            <p:cNvPr id="35" name="Rectangle 2"/>
            <p:cNvSpPr txBox="1">
              <a:spLocks noChangeArrowheads="1"/>
            </p:cNvSpPr>
            <p:nvPr/>
          </p:nvSpPr>
          <p:spPr>
            <a:xfrm>
              <a:off x="251520" y="5157192"/>
              <a:ext cx="8352928" cy="792088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 smtClean="0">
                  <a:latin typeface="+mj-lt"/>
                  <a:ea typeface="+mj-ea"/>
                  <a:cs typeface="+mj-cs"/>
                </a:rPr>
                <a:t>Grams of O = mass of sample – (mass of C + mass of H)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                     =  0.255 g – ( 0.153 g + 0.0343 g) = 0.068 g</a:t>
              </a: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304800" y="1524000"/>
            <a:ext cx="2514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chemeClr val="accent1"/>
                </a:solidFill>
              </a:rPr>
              <a:t>Example: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32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611560" y="817548"/>
            <a:ext cx="61093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Moles of C =                        = 0.0128 mol   </a:t>
            </a:r>
            <a:endParaRPr lang="en-US" sz="28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667000" y="620688"/>
            <a:ext cx="15536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0.153 g</a:t>
            </a:r>
          </a:p>
          <a:p>
            <a:pPr algn="ctr"/>
            <a:r>
              <a:rPr lang="en-US" sz="2800" dirty="0" smtClean="0"/>
              <a:t>12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V="1">
            <a:off x="2627461" y="1098295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11560" y="1825660"/>
            <a:ext cx="61430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Moles of H =                        = 0.0343 mol   </a:t>
            </a:r>
            <a:endParaRPr lang="en-US" sz="2800" dirty="0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622875" y="2833772"/>
            <a:ext cx="6155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Moles of O =                        = 0.0043 mol   </a:t>
            </a:r>
            <a:endParaRPr lang="en-US" sz="280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743200" y="1636693"/>
            <a:ext cx="143981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0.0343 g</a:t>
            </a:r>
          </a:p>
          <a:p>
            <a:pPr algn="ctr"/>
            <a:r>
              <a:rPr lang="en-US" sz="2800" dirty="0" smtClean="0"/>
              <a:t>1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667000" y="2597723"/>
            <a:ext cx="15536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0.068 g </a:t>
            </a:r>
          </a:p>
          <a:p>
            <a:pPr algn="ctr"/>
            <a:r>
              <a:rPr lang="en-US" sz="2800" dirty="0" smtClean="0"/>
              <a:t>16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2649231" y="2113100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2648191" y="3088393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82588" y="3846527"/>
            <a:ext cx="837882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Calculate the mole ratio by dividing by the smallest number of moles</a:t>
            </a:r>
            <a:r>
              <a:rPr lang="en-US" sz="2800" dirty="0" smtClean="0"/>
              <a:t>:								               C:H:O</a:t>
            </a:r>
          </a:p>
          <a:p>
            <a:r>
              <a:rPr lang="en-US" sz="2800" dirty="0" smtClean="0"/>
              <a:t>			</a:t>
            </a:r>
            <a:r>
              <a:rPr lang="en-US" sz="2400" dirty="0" smtClean="0"/>
              <a:t>2.98:7.91:1.00</a:t>
            </a:r>
            <a:r>
              <a:rPr lang="en-US" sz="2800" dirty="0" smtClean="0"/>
              <a:t> 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3275856" y="5642084"/>
            <a:ext cx="14638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</a:t>
            </a:r>
            <a:r>
              <a:rPr lang="en-US" sz="4000" baseline="-25000" dirty="0" smtClean="0">
                <a:solidFill>
                  <a:srgbClr val="FF0000"/>
                </a:solidFill>
              </a:rPr>
              <a:t>3</a:t>
            </a:r>
            <a:r>
              <a:rPr lang="en-US" sz="4000" dirty="0" smtClean="0">
                <a:solidFill>
                  <a:srgbClr val="FF0000"/>
                </a:solidFill>
              </a:rPr>
              <a:t>H</a:t>
            </a:r>
            <a:r>
              <a:rPr lang="en-US" sz="4000" baseline="-25000" dirty="0" smtClean="0">
                <a:solidFill>
                  <a:srgbClr val="FF0000"/>
                </a:solidFill>
              </a:rPr>
              <a:t>8</a:t>
            </a:r>
            <a:r>
              <a:rPr lang="en-US" sz="4000" dirty="0" smtClean="0">
                <a:solidFill>
                  <a:srgbClr val="FF0000"/>
                </a:solidFill>
              </a:rPr>
              <a:t>O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87847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4" grpId="0"/>
      <p:bldP spid="3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Stoichiometric Calculations</a:t>
            </a:r>
          </a:p>
        </p:txBody>
      </p:sp>
      <p:pic>
        <p:nvPicPr>
          <p:cNvPr id="4" name="Picture 12" descr="03_12-01UNT03"/>
          <p:cNvPicPr>
            <a:picLocks noChangeAspect="1" noChangeArrowheads="1"/>
          </p:cNvPicPr>
          <p:nvPr/>
        </p:nvPicPr>
        <p:blipFill>
          <a:blip r:embed="rId3" cstate="print"/>
          <a:srcRect t="19176" b="6598"/>
          <a:stretch>
            <a:fillRect/>
          </a:stretch>
        </p:blipFill>
        <p:spPr>
          <a:xfrm>
            <a:off x="185738" y="1295400"/>
            <a:ext cx="8763000" cy="255270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33400" y="4408512"/>
            <a:ext cx="7772400" cy="15350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coefficients in the balanced equation give the ratio of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reactants and products.</a:t>
            </a:r>
          </a:p>
        </p:txBody>
      </p:sp>
    </p:spTree>
    <p:extLst>
      <p:ext uri="{BB962C8B-B14F-4D97-AF65-F5344CB8AC3E}">
        <p14:creationId xmlns:p14="http://schemas.microsoft.com/office/powerpoint/2010/main" val="27884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457200"/>
            <a:ext cx="89154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Starting with the mass of Substance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 can use the ratio of the coefficients 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calculate the mass of Substance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formed (if it’s a product) or used (if it’s a reactant).</a:t>
            </a:r>
          </a:p>
        </p:txBody>
      </p:sp>
      <p:pic>
        <p:nvPicPr>
          <p:cNvPr id="5" name="Picture 10" descr="03_13"/>
          <p:cNvPicPr>
            <a:picLocks noChangeAspect="1" noChangeArrowheads="1"/>
          </p:cNvPicPr>
          <p:nvPr/>
        </p:nvPicPr>
        <p:blipFill>
          <a:blip r:embed="rId3" cstate="print"/>
          <a:srcRect b="4309"/>
          <a:stretch>
            <a:fillRect/>
          </a:stretch>
        </p:blipFill>
        <p:spPr>
          <a:xfrm>
            <a:off x="2057400" y="2513931"/>
            <a:ext cx="5181600" cy="38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4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120900" y="609600"/>
            <a:ext cx="56633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82E32"/>
                </a:solidFill>
              </a:rPr>
              <a:t>C</a:t>
            </a:r>
            <a:r>
              <a:rPr lang="en-US" sz="3200" baseline="-25000" dirty="0">
                <a:solidFill>
                  <a:srgbClr val="C82E32"/>
                </a:solidFill>
              </a:rPr>
              <a:t>6</a:t>
            </a:r>
            <a:r>
              <a:rPr lang="en-US" sz="3200" dirty="0">
                <a:solidFill>
                  <a:srgbClr val="C82E32"/>
                </a:solidFill>
              </a:rPr>
              <a:t>H</a:t>
            </a:r>
            <a:r>
              <a:rPr lang="en-US" sz="3200" baseline="-25000" dirty="0">
                <a:solidFill>
                  <a:srgbClr val="C82E32"/>
                </a:solidFill>
              </a:rPr>
              <a:t>12</a:t>
            </a:r>
            <a:r>
              <a:rPr lang="en-US" sz="3200" dirty="0">
                <a:solidFill>
                  <a:srgbClr val="C82E32"/>
                </a:solidFill>
              </a:rPr>
              <a:t>O</a:t>
            </a:r>
            <a:r>
              <a:rPr lang="en-US" sz="3200" baseline="-25000" dirty="0">
                <a:solidFill>
                  <a:srgbClr val="C82E32"/>
                </a:solidFill>
              </a:rPr>
              <a:t>6</a:t>
            </a:r>
            <a:r>
              <a:rPr lang="en-US" sz="3200" dirty="0">
                <a:solidFill>
                  <a:srgbClr val="C82E32"/>
                </a:solidFill>
              </a:rPr>
              <a:t> + 6 O</a:t>
            </a:r>
            <a:r>
              <a:rPr lang="en-US" sz="3200" baseline="-25000" dirty="0">
                <a:solidFill>
                  <a:srgbClr val="C82E32"/>
                </a:solidFill>
              </a:rPr>
              <a:t>2</a:t>
            </a:r>
            <a:r>
              <a:rPr lang="en-US" sz="3200" dirty="0">
                <a:solidFill>
                  <a:srgbClr val="C82E32"/>
                </a:solidFill>
              </a:rPr>
              <a:t>  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  6 CO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 + 6 H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O</a:t>
            </a:r>
            <a:endParaRPr lang="en-US" sz="3200" dirty="0">
              <a:solidFill>
                <a:srgbClr val="C82E32"/>
              </a:solidFill>
            </a:endParaRPr>
          </a:p>
        </p:txBody>
      </p:sp>
      <p:pic>
        <p:nvPicPr>
          <p:cNvPr id="5" name="Picture 5" descr="03_13-01UN"/>
          <p:cNvPicPr>
            <a:picLocks noChangeAspect="1" noChangeArrowheads="1"/>
          </p:cNvPicPr>
          <p:nvPr/>
        </p:nvPicPr>
        <p:blipFill>
          <a:blip r:embed="rId3" cstate="print"/>
          <a:srcRect b="8220"/>
          <a:stretch>
            <a:fillRect/>
          </a:stretch>
        </p:blipFill>
        <p:spPr>
          <a:xfrm>
            <a:off x="609600" y="1438275"/>
            <a:ext cx="7924800" cy="2676525"/>
          </a:xfrm>
          <a:prstGeom prst="rect">
            <a:avLst/>
          </a:prstGeom>
        </p:spPr>
      </p:pic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76200" y="4191000"/>
            <a:ext cx="8153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Starting with 1.00 g of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calculate the moles of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use the coefficients to find the moles of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and then turn the moles of water to grams.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819400" y="1447800"/>
            <a:ext cx="3840832" cy="5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43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C00000"/>
                </a:solidFill>
              </a:rPr>
              <a:t>Limiting Reactants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14338" y="1295400"/>
            <a:ext cx="8305800" cy="23383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reactant that is completely consumed in a reaction is called the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limiting reactant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(limiting reagent).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other words, it’s the reactant that run out first (in this case, the H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</p:txBody>
      </p:sp>
      <p:pic>
        <p:nvPicPr>
          <p:cNvPr id="5" name="Picture 6" descr="03_15"/>
          <p:cNvPicPr>
            <a:picLocks noChangeAspect="1" noChangeArrowheads="1"/>
          </p:cNvPicPr>
          <p:nvPr/>
        </p:nvPicPr>
        <p:blipFill>
          <a:blip r:embed="rId3" cstate="print"/>
          <a:srcRect b="5446"/>
          <a:stretch>
            <a:fillRect/>
          </a:stretch>
        </p:blipFill>
        <p:spPr>
          <a:xfrm>
            <a:off x="857224" y="3643314"/>
            <a:ext cx="7391129" cy="283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7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53340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In example below, 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would be the </a:t>
            </a:r>
            <a:r>
              <a:rPr lang="en-US" sz="2800" b="1" dirty="0" smtClean="0">
                <a:solidFill>
                  <a:srgbClr val="000080"/>
                </a:solidFill>
              </a:rPr>
              <a:t>excess reactant </a:t>
            </a:r>
            <a:r>
              <a:rPr lang="en-US" sz="2800" dirty="0" smtClean="0">
                <a:solidFill>
                  <a:srgbClr val="000080"/>
                </a:solidFill>
              </a:rPr>
              <a:t>(excess reagent).</a:t>
            </a:r>
          </a:p>
        </p:txBody>
      </p:sp>
      <p:pic>
        <p:nvPicPr>
          <p:cNvPr id="5" name="Picture 6" descr="03_15"/>
          <p:cNvPicPr>
            <a:picLocks noChangeAspect="1" noChangeArrowheads="1"/>
          </p:cNvPicPr>
          <p:nvPr/>
        </p:nvPicPr>
        <p:blipFill>
          <a:blip r:embed="rId3" cstate="print"/>
          <a:srcRect b="5446"/>
          <a:stretch>
            <a:fillRect/>
          </a:stretch>
        </p:blipFill>
        <p:spPr>
          <a:xfrm>
            <a:off x="785786" y="1828800"/>
            <a:ext cx="7391129" cy="283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Theoretical (calculated) Yield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990600"/>
            <a:ext cx="7772400" cy="3352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i="1" dirty="0" smtClean="0">
                <a:solidFill>
                  <a:srgbClr val="000080"/>
                </a:solidFill>
              </a:rPr>
              <a:t>theoretical yield </a:t>
            </a:r>
            <a:r>
              <a:rPr lang="en-US" sz="3200" dirty="0" smtClean="0"/>
              <a:t>is the maximum amount of product that can be made.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amount of product actually obtained in a reaction is called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actual yield</a:t>
            </a: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3200400"/>
            <a:ext cx="8153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However, the actual yield is always less than the theoretical yield.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  </a:t>
            </a:r>
            <a:r>
              <a:rPr lang="en-US" sz="3600" dirty="0" smtClean="0">
                <a:solidFill>
                  <a:srgbClr val="C00000"/>
                </a:solidFill>
              </a:rPr>
              <a:t>Why?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reactants may not react.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Side reaction.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Difficult recovery.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6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Percent yield calculation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7165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The percent yield of a reaction relates to the actual yield to the theoretical (calculated) yield.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42938" y="4137039"/>
            <a:ext cx="7643812" cy="1077913"/>
            <a:chOff x="96" y="2028"/>
            <a:chExt cx="4815" cy="679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941" y="2028"/>
              <a:ext cx="206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C82E32"/>
                  </a:solidFill>
                </a:rPr>
                <a:t>Actual Yield</a:t>
              </a:r>
            </a:p>
            <a:p>
              <a:pPr algn="ctr"/>
              <a:r>
                <a:rPr lang="en-US" sz="3200" dirty="0">
                  <a:solidFill>
                    <a:srgbClr val="C82E32"/>
                  </a:solidFill>
                </a:rPr>
                <a:t>Theoretical Yield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96" y="2122"/>
              <a:ext cx="481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solidFill>
                    <a:srgbClr val="C82E32"/>
                  </a:solidFill>
                </a:rPr>
                <a:t>Percent </a:t>
              </a:r>
              <a:r>
                <a:rPr lang="en-US" sz="3200" dirty="0">
                  <a:solidFill>
                    <a:srgbClr val="C82E32"/>
                  </a:solidFill>
                </a:rPr>
                <a:t>Yield =				</a:t>
              </a:r>
              <a:r>
                <a:rPr lang="en-US" sz="3200" dirty="0" smtClean="0">
                  <a:solidFill>
                    <a:srgbClr val="C82E32"/>
                  </a:solidFill>
                </a:rPr>
                <a:t>	x </a:t>
              </a:r>
              <a:r>
                <a:rPr lang="en-US" sz="3200" dirty="0">
                  <a:solidFill>
                    <a:srgbClr val="C82E32"/>
                  </a:solidFill>
                </a:rPr>
                <a:t>100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 rot="10800000">
            <a:off x="3643307" y="4643446"/>
            <a:ext cx="3071834" cy="1588"/>
          </a:xfrm>
          <a:prstGeom prst="line">
            <a:avLst/>
          </a:prstGeom>
          <a:ln w="28575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45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7165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baseline="0" dirty="0" smtClean="0">
                <a:solidFill>
                  <a:srgbClr val="C00000"/>
                </a:solidFill>
              </a:rPr>
              <a:t>O</a:t>
            </a:r>
            <a:r>
              <a:rPr lang="en-US" sz="3200" baseline="-25000" dirty="0" smtClean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(s) + 3 CO(g)               2 Fe(s) + 3 CO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(g)</a:t>
            </a:r>
          </a:p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If we start with 150 g of </a:t>
            </a:r>
            <a:r>
              <a:rPr lang="en-US" sz="3200" dirty="0" smtClean="0">
                <a:solidFill>
                  <a:srgbClr val="C00000"/>
                </a:solidFill>
              </a:rPr>
              <a:t>Fe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O</a:t>
            </a:r>
            <a:r>
              <a:rPr lang="en-US" sz="3200" baseline="-25000" dirty="0" smtClean="0">
                <a:solidFill>
                  <a:srgbClr val="C00000"/>
                </a:solidFill>
              </a:rPr>
              <a:t>3 </a:t>
            </a:r>
            <a:r>
              <a:rPr lang="en-US" sz="3200" baseline="0" dirty="0" smtClean="0">
                <a:solidFill>
                  <a:srgbClr val="C00000"/>
                </a:solidFill>
              </a:rPr>
              <a:t>as the limiting </a:t>
            </a:r>
            <a:r>
              <a:rPr lang="en-US" sz="3200" dirty="0" smtClean="0">
                <a:solidFill>
                  <a:srgbClr val="C00000"/>
                </a:solidFill>
              </a:rPr>
              <a:t>r</a:t>
            </a:r>
            <a:r>
              <a:rPr lang="en-US" sz="3200" baseline="0" dirty="0" smtClean="0">
                <a:solidFill>
                  <a:srgbClr val="C00000"/>
                </a:solidFill>
              </a:rPr>
              <a:t>eactant,</a:t>
            </a:r>
            <a:r>
              <a:rPr lang="en-US" sz="3200" dirty="0" smtClean="0">
                <a:solidFill>
                  <a:srgbClr val="C00000"/>
                </a:solidFill>
              </a:rPr>
              <a:t> and found actual yield of Fe was 87.9 g, w</a:t>
            </a:r>
            <a:r>
              <a:rPr lang="en-US" sz="3200" baseline="0" dirty="0" smtClean="0">
                <a:solidFill>
                  <a:srgbClr val="C00000"/>
                </a:solidFill>
              </a:rPr>
              <a:t>hat is the percent yield? </a:t>
            </a: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29058" y="2000240"/>
            <a:ext cx="1000132" cy="1588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0800000">
            <a:off x="4000497" y="4643446"/>
            <a:ext cx="128588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57158" y="4375200"/>
            <a:ext cx="771530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000" dirty="0" smtClean="0"/>
              <a:t>The percent yield =                               x </a:t>
            </a:r>
            <a:r>
              <a:rPr lang="en-US" sz="3000" dirty="0"/>
              <a:t>100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149613" y="4127849"/>
            <a:ext cx="30654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/>
              <a:t>Actual Yield</a:t>
            </a:r>
          </a:p>
          <a:p>
            <a:pPr algn="ctr"/>
            <a:r>
              <a:rPr lang="en-US" sz="3000" dirty="0"/>
              <a:t>Theoretical Yield</a:t>
            </a:r>
          </a:p>
        </p:txBody>
      </p:sp>
    </p:spTree>
    <p:extLst>
      <p:ext uri="{BB962C8B-B14F-4D97-AF65-F5344CB8AC3E}">
        <p14:creationId xmlns:p14="http://schemas.microsoft.com/office/powerpoint/2010/main" val="315182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58" name="Freeform 42"/>
          <p:cNvSpPr>
            <a:spLocks/>
          </p:cNvSpPr>
          <p:nvPr/>
        </p:nvSpPr>
        <p:spPr bwMode="auto">
          <a:xfrm>
            <a:off x="1295400" y="1600200"/>
            <a:ext cx="6477000" cy="635960"/>
          </a:xfrm>
          <a:custGeom>
            <a:avLst/>
            <a:gdLst/>
            <a:ahLst/>
            <a:cxnLst>
              <a:cxn ang="0">
                <a:pos x="75" y="0"/>
              </a:cxn>
              <a:cxn ang="0">
                <a:pos x="16" y="27"/>
              </a:cxn>
              <a:cxn ang="0">
                <a:pos x="0" y="72"/>
              </a:cxn>
              <a:cxn ang="0">
                <a:pos x="0" y="518"/>
              </a:cxn>
              <a:cxn ang="0">
                <a:pos x="28" y="577"/>
              </a:cxn>
              <a:cxn ang="0">
                <a:pos x="75" y="592"/>
              </a:cxn>
              <a:cxn ang="0">
                <a:pos x="4361" y="592"/>
              </a:cxn>
              <a:cxn ang="0">
                <a:pos x="4419" y="566"/>
              </a:cxn>
              <a:cxn ang="0">
                <a:pos x="4436" y="518"/>
              </a:cxn>
              <a:cxn ang="0">
                <a:pos x="4436" y="72"/>
              </a:cxn>
              <a:cxn ang="0">
                <a:pos x="4407" y="15"/>
              </a:cxn>
              <a:cxn ang="0">
                <a:pos x="4361" y="0"/>
              </a:cxn>
              <a:cxn ang="0">
                <a:pos x="75" y="0"/>
              </a:cxn>
            </a:cxnLst>
            <a:rect l="0" t="0" r="r" b="b"/>
            <a:pathLst>
              <a:path w="4435" h="593">
                <a:moveTo>
                  <a:pt x="75" y="0"/>
                </a:moveTo>
                <a:lnTo>
                  <a:pt x="16" y="27"/>
                </a:lnTo>
                <a:lnTo>
                  <a:pt x="0" y="72"/>
                </a:lnTo>
                <a:lnTo>
                  <a:pt x="0" y="518"/>
                </a:lnTo>
                <a:lnTo>
                  <a:pt x="28" y="577"/>
                </a:lnTo>
                <a:lnTo>
                  <a:pt x="75" y="592"/>
                </a:lnTo>
                <a:lnTo>
                  <a:pt x="4361" y="592"/>
                </a:lnTo>
                <a:lnTo>
                  <a:pt x="4419" y="566"/>
                </a:lnTo>
                <a:lnTo>
                  <a:pt x="4436" y="518"/>
                </a:lnTo>
                <a:lnTo>
                  <a:pt x="4436" y="72"/>
                </a:lnTo>
                <a:lnTo>
                  <a:pt x="4407" y="15"/>
                </a:lnTo>
                <a:lnTo>
                  <a:pt x="4361" y="0"/>
                </a:lnTo>
                <a:lnTo>
                  <a:pt x="75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62860" name="Freeform 44"/>
          <p:cNvSpPr>
            <a:spLocks/>
          </p:cNvSpPr>
          <p:nvPr/>
        </p:nvSpPr>
        <p:spPr bwMode="auto">
          <a:xfrm>
            <a:off x="1295400" y="1600200"/>
            <a:ext cx="6477000" cy="635960"/>
          </a:xfrm>
          <a:custGeom>
            <a:avLst/>
            <a:gdLst/>
            <a:ahLst/>
            <a:cxnLst>
              <a:cxn ang="0">
                <a:pos x="75" y="0"/>
              </a:cxn>
              <a:cxn ang="0">
                <a:pos x="16" y="27"/>
              </a:cxn>
              <a:cxn ang="0">
                <a:pos x="0" y="72"/>
              </a:cxn>
              <a:cxn ang="0">
                <a:pos x="0" y="518"/>
              </a:cxn>
              <a:cxn ang="0">
                <a:pos x="28" y="577"/>
              </a:cxn>
              <a:cxn ang="0">
                <a:pos x="75" y="592"/>
              </a:cxn>
              <a:cxn ang="0">
                <a:pos x="4361" y="592"/>
              </a:cxn>
              <a:cxn ang="0">
                <a:pos x="4419" y="566"/>
              </a:cxn>
              <a:cxn ang="0">
                <a:pos x="4436" y="518"/>
              </a:cxn>
              <a:cxn ang="0">
                <a:pos x="4436" y="72"/>
              </a:cxn>
              <a:cxn ang="0">
                <a:pos x="4407" y="15"/>
              </a:cxn>
              <a:cxn ang="0">
                <a:pos x="4361" y="0"/>
              </a:cxn>
              <a:cxn ang="0">
                <a:pos x="75" y="0"/>
              </a:cxn>
            </a:cxnLst>
            <a:rect l="0" t="0" r="r" b="b"/>
            <a:pathLst>
              <a:path w="4435" h="593">
                <a:moveTo>
                  <a:pt x="75" y="0"/>
                </a:moveTo>
                <a:lnTo>
                  <a:pt x="16" y="27"/>
                </a:lnTo>
                <a:lnTo>
                  <a:pt x="0" y="72"/>
                </a:lnTo>
                <a:lnTo>
                  <a:pt x="0" y="518"/>
                </a:lnTo>
                <a:lnTo>
                  <a:pt x="28" y="577"/>
                </a:lnTo>
                <a:lnTo>
                  <a:pt x="75" y="592"/>
                </a:lnTo>
                <a:lnTo>
                  <a:pt x="4361" y="592"/>
                </a:lnTo>
                <a:lnTo>
                  <a:pt x="4419" y="566"/>
                </a:lnTo>
                <a:lnTo>
                  <a:pt x="4436" y="518"/>
                </a:lnTo>
                <a:lnTo>
                  <a:pt x="4436" y="72"/>
                </a:lnTo>
                <a:lnTo>
                  <a:pt x="4407" y="15"/>
                </a:lnTo>
                <a:lnTo>
                  <a:pt x="4361" y="0"/>
                </a:lnTo>
                <a:lnTo>
                  <a:pt x="75" y="0"/>
                </a:lnTo>
                <a:close/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862" name="Freeform 46"/>
          <p:cNvSpPr>
            <a:spLocks/>
          </p:cNvSpPr>
          <p:nvPr/>
        </p:nvSpPr>
        <p:spPr bwMode="auto">
          <a:xfrm>
            <a:off x="1295400" y="3489171"/>
            <a:ext cx="6477000" cy="700307"/>
          </a:xfrm>
          <a:custGeom>
            <a:avLst/>
            <a:gdLst/>
            <a:ahLst/>
            <a:cxnLst>
              <a:cxn ang="0">
                <a:pos x="82" y="0"/>
              </a:cxn>
              <a:cxn ang="0">
                <a:pos x="22" y="25"/>
              </a:cxn>
              <a:cxn ang="0">
                <a:pos x="0" y="81"/>
              </a:cxn>
              <a:cxn ang="0">
                <a:pos x="0" y="571"/>
              </a:cxn>
              <a:cxn ang="0">
                <a:pos x="26" y="630"/>
              </a:cxn>
              <a:cxn ang="0">
                <a:pos x="82" y="652"/>
              </a:cxn>
              <a:cxn ang="0">
                <a:pos x="4414" y="652"/>
              </a:cxn>
              <a:cxn ang="0">
                <a:pos x="4474" y="627"/>
              </a:cxn>
              <a:cxn ang="0">
                <a:pos x="4496" y="571"/>
              </a:cxn>
              <a:cxn ang="0">
                <a:pos x="4496" y="81"/>
              </a:cxn>
              <a:cxn ang="0">
                <a:pos x="4470" y="22"/>
              </a:cxn>
              <a:cxn ang="0">
                <a:pos x="4414" y="0"/>
              </a:cxn>
              <a:cxn ang="0">
                <a:pos x="82" y="0"/>
              </a:cxn>
            </a:cxnLst>
            <a:rect l="0" t="0" r="r" b="b"/>
            <a:pathLst>
              <a:path w="4495" h="653">
                <a:moveTo>
                  <a:pt x="82" y="0"/>
                </a:moveTo>
                <a:lnTo>
                  <a:pt x="22" y="25"/>
                </a:lnTo>
                <a:lnTo>
                  <a:pt x="0" y="81"/>
                </a:lnTo>
                <a:lnTo>
                  <a:pt x="0" y="571"/>
                </a:lnTo>
                <a:lnTo>
                  <a:pt x="26" y="630"/>
                </a:lnTo>
                <a:lnTo>
                  <a:pt x="82" y="652"/>
                </a:lnTo>
                <a:lnTo>
                  <a:pt x="4414" y="652"/>
                </a:lnTo>
                <a:lnTo>
                  <a:pt x="4474" y="627"/>
                </a:lnTo>
                <a:lnTo>
                  <a:pt x="4496" y="571"/>
                </a:lnTo>
                <a:lnTo>
                  <a:pt x="4496" y="81"/>
                </a:lnTo>
                <a:lnTo>
                  <a:pt x="4470" y="22"/>
                </a:lnTo>
                <a:lnTo>
                  <a:pt x="4414" y="0"/>
                </a:lnTo>
                <a:lnTo>
                  <a:pt x="82" y="0"/>
                </a:lnTo>
                <a:close/>
              </a:path>
            </a:pathLst>
          </a:custGeom>
          <a:solidFill>
            <a:srgbClr val="3232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864" name="Freeform 48"/>
          <p:cNvSpPr>
            <a:spLocks/>
          </p:cNvSpPr>
          <p:nvPr/>
        </p:nvSpPr>
        <p:spPr bwMode="auto">
          <a:xfrm>
            <a:off x="1295400" y="3489171"/>
            <a:ext cx="6477000" cy="700307"/>
          </a:xfrm>
          <a:custGeom>
            <a:avLst/>
            <a:gdLst/>
            <a:ahLst/>
            <a:cxnLst>
              <a:cxn ang="0">
                <a:pos x="82" y="0"/>
              </a:cxn>
              <a:cxn ang="0">
                <a:pos x="22" y="25"/>
              </a:cxn>
              <a:cxn ang="0">
                <a:pos x="0" y="81"/>
              </a:cxn>
              <a:cxn ang="0">
                <a:pos x="0" y="571"/>
              </a:cxn>
              <a:cxn ang="0">
                <a:pos x="26" y="630"/>
              </a:cxn>
              <a:cxn ang="0">
                <a:pos x="82" y="652"/>
              </a:cxn>
              <a:cxn ang="0">
                <a:pos x="4414" y="652"/>
              </a:cxn>
              <a:cxn ang="0">
                <a:pos x="4474" y="627"/>
              </a:cxn>
              <a:cxn ang="0">
                <a:pos x="4496" y="571"/>
              </a:cxn>
              <a:cxn ang="0">
                <a:pos x="4496" y="81"/>
              </a:cxn>
              <a:cxn ang="0">
                <a:pos x="4470" y="22"/>
              </a:cxn>
              <a:cxn ang="0">
                <a:pos x="4414" y="0"/>
              </a:cxn>
              <a:cxn ang="0">
                <a:pos x="82" y="0"/>
              </a:cxn>
            </a:cxnLst>
            <a:rect l="0" t="0" r="r" b="b"/>
            <a:pathLst>
              <a:path w="4495" h="653">
                <a:moveTo>
                  <a:pt x="82" y="0"/>
                </a:moveTo>
                <a:lnTo>
                  <a:pt x="22" y="25"/>
                </a:lnTo>
                <a:lnTo>
                  <a:pt x="0" y="81"/>
                </a:lnTo>
                <a:lnTo>
                  <a:pt x="0" y="571"/>
                </a:lnTo>
                <a:lnTo>
                  <a:pt x="26" y="630"/>
                </a:lnTo>
                <a:lnTo>
                  <a:pt x="82" y="652"/>
                </a:lnTo>
                <a:lnTo>
                  <a:pt x="4414" y="652"/>
                </a:lnTo>
                <a:lnTo>
                  <a:pt x="4474" y="627"/>
                </a:lnTo>
                <a:lnTo>
                  <a:pt x="4496" y="571"/>
                </a:lnTo>
                <a:lnTo>
                  <a:pt x="4496" y="81"/>
                </a:lnTo>
                <a:lnTo>
                  <a:pt x="4470" y="22"/>
                </a:lnTo>
                <a:lnTo>
                  <a:pt x="4414" y="0"/>
                </a:lnTo>
                <a:lnTo>
                  <a:pt x="82" y="0"/>
                </a:lnTo>
                <a:close/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866" name="Freeform 50"/>
          <p:cNvSpPr>
            <a:spLocks/>
          </p:cNvSpPr>
          <p:nvPr/>
        </p:nvSpPr>
        <p:spPr bwMode="auto">
          <a:xfrm>
            <a:off x="1295400" y="5639593"/>
            <a:ext cx="6477000" cy="638105"/>
          </a:xfrm>
          <a:custGeom>
            <a:avLst/>
            <a:gdLst/>
            <a:ahLst/>
            <a:cxnLst>
              <a:cxn ang="0">
                <a:pos x="75" y="0"/>
              </a:cxn>
              <a:cxn ang="0">
                <a:pos x="17" y="28"/>
              </a:cxn>
              <a:cxn ang="0">
                <a:pos x="0" y="75"/>
              </a:cxn>
              <a:cxn ang="0">
                <a:pos x="0" y="521"/>
              </a:cxn>
              <a:cxn ang="0">
                <a:pos x="28" y="579"/>
              </a:cxn>
              <a:cxn ang="0">
                <a:pos x="75" y="596"/>
              </a:cxn>
              <a:cxn ang="0">
                <a:pos x="4541" y="596"/>
              </a:cxn>
              <a:cxn ang="0">
                <a:pos x="4599" y="568"/>
              </a:cxn>
              <a:cxn ang="0">
                <a:pos x="4616" y="521"/>
              </a:cxn>
              <a:cxn ang="0">
                <a:pos x="4616" y="75"/>
              </a:cxn>
              <a:cxn ang="0">
                <a:pos x="4588" y="17"/>
              </a:cxn>
              <a:cxn ang="0">
                <a:pos x="4541" y="0"/>
              </a:cxn>
              <a:cxn ang="0">
                <a:pos x="75" y="0"/>
              </a:cxn>
            </a:cxnLst>
            <a:rect l="0" t="0" r="r" b="b"/>
            <a:pathLst>
              <a:path w="4615" h="595">
                <a:moveTo>
                  <a:pt x="75" y="0"/>
                </a:moveTo>
                <a:lnTo>
                  <a:pt x="17" y="28"/>
                </a:lnTo>
                <a:lnTo>
                  <a:pt x="0" y="75"/>
                </a:lnTo>
                <a:lnTo>
                  <a:pt x="0" y="521"/>
                </a:lnTo>
                <a:lnTo>
                  <a:pt x="28" y="579"/>
                </a:lnTo>
                <a:lnTo>
                  <a:pt x="75" y="596"/>
                </a:lnTo>
                <a:lnTo>
                  <a:pt x="4541" y="596"/>
                </a:lnTo>
                <a:lnTo>
                  <a:pt x="4599" y="568"/>
                </a:lnTo>
                <a:lnTo>
                  <a:pt x="4616" y="521"/>
                </a:lnTo>
                <a:lnTo>
                  <a:pt x="4616" y="75"/>
                </a:lnTo>
                <a:lnTo>
                  <a:pt x="4588" y="17"/>
                </a:lnTo>
                <a:lnTo>
                  <a:pt x="4541" y="0"/>
                </a:lnTo>
                <a:lnTo>
                  <a:pt x="75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868" name="Freeform 52"/>
          <p:cNvSpPr>
            <a:spLocks/>
          </p:cNvSpPr>
          <p:nvPr/>
        </p:nvSpPr>
        <p:spPr bwMode="auto">
          <a:xfrm>
            <a:off x="1295400" y="5639593"/>
            <a:ext cx="6477000" cy="638105"/>
          </a:xfrm>
          <a:custGeom>
            <a:avLst/>
            <a:gdLst/>
            <a:ahLst/>
            <a:cxnLst>
              <a:cxn ang="0">
                <a:pos x="75" y="0"/>
              </a:cxn>
              <a:cxn ang="0">
                <a:pos x="17" y="28"/>
              </a:cxn>
              <a:cxn ang="0">
                <a:pos x="0" y="75"/>
              </a:cxn>
              <a:cxn ang="0">
                <a:pos x="0" y="521"/>
              </a:cxn>
              <a:cxn ang="0">
                <a:pos x="28" y="579"/>
              </a:cxn>
              <a:cxn ang="0">
                <a:pos x="75" y="596"/>
              </a:cxn>
              <a:cxn ang="0">
                <a:pos x="4541" y="596"/>
              </a:cxn>
              <a:cxn ang="0">
                <a:pos x="4599" y="568"/>
              </a:cxn>
              <a:cxn ang="0">
                <a:pos x="4616" y="521"/>
              </a:cxn>
              <a:cxn ang="0">
                <a:pos x="4616" y="75"/>
              </a:cxn>
              <a:cxn ang="0">
                <a:pos x="4588" y="17"/>
              </a:cxn>
              <a:cxn ang="0">
                <a:pos x="4541" y="0"/>
              </a:cxn>
              <a:cxn ang="0">
                <a:pos x="75" y="0"/>
              </a:cxn>
            </a:cxnLst>
            <a:rect l="0" t="0" r="r" b="b"/>
            <a:pathLst>
              <a:path w="4615" h="595">
                <a:moveTo>
                  <a:pt x="75" y="0"/>
                </a:moveTo>
                <a:lnTo>
                  <a:pt x="17" y="28"/>
                </a:lnTo>
                <a:lnTo>
                  <a:pt x="0" y="75"/>
                </a:lnTo>
                <a:lnTo>
                  <a:pt x="0" y="521"/>
                </a:lnTo>
                <a:lnTo>
                  <a:pt x="28" y="579"/>
                </a:lnTo>
                <a:lnTo>
                  <a:pt x="75" y="596"/>
                </a:lnTo>
                <a:lnTo>
                  <a:pt x="4541" y="596"/>
                </a:lnTo>
                <a:lnTo>
                  <a:pt x="4599" y="568"/>
                </a:lnTo>
                <a:lnTo>
                  <a:pt x="4616" y="521"/>
                </a:lnTo>
                <a:lnTo>
                  <a:pt x="4616" y="75"/>
                </a:lnTo>
                <a:lnTo>
                  <a:pt x="4588" y="17"/>
                </a:lnTo>
                <a:lnTo>
                  <a:pt x="4541" y="0"/>
                </a:lnTo>
                <a:lnTo>
                  <a:pt x="75" y="0"/>
                </a:lnTo>
                <a:close/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2886" name="Freeform 70"/>
          <p:cNvSpPr>
            <a:spLocks/>
          </p:cNvSpPr>
          <p:nvPr/>
        </p:nvSpPr>
        <p:spPr bwMode="auto">
          <a:xfrm>
            <a:off x="533400" y="1676400"/>
            <a:ext cx="304800" cy="4648199"/>
          </a:xfrm>
          <a:custGeom>
            <a:avLst/>
            <a:gdLst/>
            <a:ahLst/>
            <a:cxnLst>
              <a:cxn ang="0">
                <a:pos x="87" y="0"/>
              </a:cxn>
              <a:cxn ang="0">
                <a:pos x="0" y="416"/>
              </a:cxn>
              <a:cxn ang="0">
                <a:pos x="63" y="416"/>
              </a:cxn>
              <a:cxn ang="0">
                <a:pos x="63" y="3656"/>
              </a:cxn>
              <a:cxn ang="0">
                <a:pos x="113" y="3656"/>
              </a:cxn>
              <a:cxn ang="0">
                <a:pos x="113" y="416"/>
              </a:cxn>
              <a:cxn ang="0">
                <a:pos x="176" y="416"/>
              </a:cxn>
              <a:cxn ang="0">
                <a:pos x="87" y="0"/>
              </a:cxn>
            </a:cxnLst>
            <a:rect l="0" t="0" r="r" b="b"/>
            <a:pathLst>
              <a:path w="175" h="3655">
                <a:moveTo>
                  <a:pt x="87" y="0"/>
                </a:moveTo>
                <a:lnTo>
                  <a:pt x="0" y="416"/>
                </a:lnTo>
                <a:lnTo>
                  <a:pt x="63" y="416"/>
                </a:lnTo>
                <a:lnTo>
                  <a:pt x="63" y="3656"/>
                </a:lnTo>
                <a:lnTo>
                  <a:pt x="113" y="3656"/>
                </a:lnTo>
                <a:lnTo>
                  <a:pt x="113" y="416"/>
                </a:lnTo>
                <a:lnTo>
                  <a:pt x="176" y="416"/>
                </a:lnTo>
                <a:lnTo>
                  <a:pt x="8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0" name="Freeform 70"/>
          <p:cNvSpPr>
            <a:spLocks/>
          </p:cNvSpPr>
          <p:nvPr/>
        </p:nvSpPr>
        <p:spPr bwMode="auto">
          <a:xfrm rot="10800000">
            <a:off x="8305800" y="1676400"/>
            <a:ext cx="304800" cy="4571999"/>
          </a:xfrm>
          <a:custGeom>
            <a:avLst/>
            <a:gdLst/>
            <a:ahLst/>
            <a:cxnLst>
              <a:cxn ang="0">
                <a:pos x="87" y="0"/>
              </a:cxn>
              <a:cxn ang="0">
                <a:pos x="0" y="416"/>
              </a:cxn>
              <a:cxn ang="0">
                <a:pos x="63" y="416"/>
              </a:cxn>
              <a:cxn ang="0">
                <a:pos x="63" y="3656"/>
              </a:cxn>
              <a:cxn ang="0">
                <a:pos x="113" y="3656"/>
              </a:cxn>
              <a:cxn ang="0">
                <a:pos x="113" y="416"/>
              </a:cxn>
              <a:cxn ang="0">
                <a:pos x="176" y="416"/>
              </a:cxn>
              <a:cxn ang="0">
                <a:pos x="87" y="0"/>
              </a:cxn>
            </a:cxnLst>
            <a:rect l="0" t="0" r="r" b="b"/>
            <a:pathLst>
              <a:path w="175" h="3655">
                <a:moveTo>
                  <a:pt x="87" y="0"/>
                </a:moveTo>
                <a:lnTo>
                  <a:pt x="0" y="416"/>
                </a:lnTo>
                <a:lnTo>
                  <a:pt x="63" y="416"/>
                </a:lnTo>
                <a:lnTo>
                  <a:pt x="63" y="3656"/>
                </a:lnTo>
                <a:lnTo>
                  <a:pt x="113" y="3656"/>
                </a:lnTo>
                <a:lnTo>
                  <a:pt x="113" y="416"/>
                </a:lnTo>
                <a:lnTo>
                  <a:pt x="176" y="416"/>
                </a:lnTo>
                <a:lnTo>
                  <a:pt x="8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" name="سهم للأسفل 80"/>
          <p:cNvSpPr/>
          <p:nvPr/>
        </p:nvSpPr>
        <p:spPr>
          <a:xfrm>
            <a:off x="4648200" y="2362200"/>
            <a:ext cx="304800" cy="990600"/>
          </a:xfrm>
          <a:prstGeom prst="downArrow">
            <a:avLst>
              <a:gd name="adj1" fmla="val 27846"/>
              <a:gd name="adj2" fmla="val 6846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سهم للأسفل 81"/>
          <p:cNvSpPr/>
          <p:nvPr/>
        </p:nvSpPr>
        <p:spPr>
          <a:xfrm>
            <a:off x="4648200" y="4495800"/>
            <a:ext cx="304800" cy="990600"/>
          </a:xfrm>
          <a:prstGeom prst="downArrow">
            <a:avLst>
              <a:gd name="adj1" fmla="val 27846"/>
              <a:gd name="adj2" fmla="val 68461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سهم للأسفل 82"/>
          <p:cNvSpPr/>
          <p:nvPr/>
        </p:nvSpPr>
        <p:spPr>
          <a:xfrm rot="10800000">
            <a:off x="4343400" y="4495800"/>
            <a:ext cx="304800" cy="990600"/>
          </a:xfrm>
          <a:prstGeom prst="downArrow">
            <a:avLst>
              <a:gd name="adj1" fmla="val 27846"/>
              <a:gd name="adj2" fmla="val 68461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سهم للأسفل 83"/>
          <p:cNvSpPr/>
          <p:nvPr/>
        </p:nvSpPr>
        <p:spPr>
          <a:xfrm rot="10800000">
            <a:off x="4343400" y="2362200"/>
            <a:ext cx="304800" cy="990600"/>
          </a:xfrm>
          <a:prstGeom prst="downArrow">
            <a:avLst>
              <a:gd name="adj1" fmla="val 27846"/>
              <a:gd name="adj2" fmla="val 6846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مربع نص 84"/>
          <p:cNvSpPr txBox="1"/>
          <p:nvPr/>
        </p:nvSpPr>
        <p:spPr>
          <a:xfrm>
            <a:off x="4234649" y="1625025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GAS</a:t>
            </a:r>
            <a:endParaRPr lang="en-GB" sz="3200" dirty="0"/>
          </a:p>
        </p:txBody>
      </p:sp>
      <p:sp>
        <p:nvSpPr>
          <p:cNvPr id="86" name="مربع نص 85"/>
          <p:cNvSpPr txBox="1"/>
          <p:nvPr/>
        </p:nvSpPr>
        <p:spPr>
          <a:xfrm>
            <a:off x="3975936" y="3530025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LIQUID</a:t>
            </a:r>
            <a:endParaRPr lang="en-GB" sz="3200" dirty="0"/>
          </a:p>
        </p:txBody>
      </p:sp>
      <p:sp>
        <p:nvSpPr>
          <p:cNvPr id="87" name="مربع نص 86"/>
          <p:cNvSpPr txBox="1"/>
          <p:nvPr/>
        </p:nvSpPr>
        <p:spPr>
          <a:xfrm>
            <a:off x="4038600" y="5663625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SOLID</a:t>
            </a:r>
            <a:endParaRPr lang="en-GB" sz="3200" dirty="0"/>
          </a:p>
        </p:txBody>
      </p:sp>
      <p:sp>
        <p:nvSpPr>
          <p:cNvPr id="88" name="مربع نص 87"/>
          <p:cNvSpPr txBox="1"/>
          <p:nvPr/>
        </p:nvSpPr>
        <p:spPr>
          <a:xfrm>
            <a:off x="1066800" y="2362200"/>
            <a:ext cx="3353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     Vaporization</a:t>
            </a:r>
          </a:p>
          <a:p>
            <a:r>
              <a:rPr lang="en-GB" sz="2400" dirty="0" smtClean="0"/>
              <a:t>(heat or reduce pressure)</a:t>
            </a:r>
            <a:endParaRPr lang="en-GB" sz="2400" dirty="0"/>
          </a:p>
        </p:txBody>
      </p:sp>
      <p:sp>
        <p:nvSpPr>
          <p:cNvPr id="89" name="مربع نص 88"/>
          <p:cNvSpPr txBox="1"/>
          <p:nvPr/>
        </p:nvSpPr>
        <p:spPr>
          <a:xfrm>
            <a:off x="4876800" y="2362200"/>
            <a:ext cx="3488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     Condensation</a:t>
            </a:r>
          </a:p>
          <a:p>
            <a:r>
              <a:rPr lang="en-GB" sz="2400" dirty="0" smtClean="0"/>
              <a:t>(cool or increase pressure)</a:t>
            </a:r>
            <a:endParaRPr lang="en-GB" sz="2400" dirty="0"/>
          </a:p>
        </p:txBody>
      </p:sp>
      <p:sp>
        <p:nvSpPr>
          <p:cNvPr id="91" name="مربع نص 90"/>
          <p:cNvSpPr txBox="1"/>
          <p:nvPr/>
        </p:nvSpPr>
        <p:spPr>
          <a:xfrm>
            <a:off x="2514600" y="4495800"/>
            <a:ext cx="1220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Melting</a:t>
            </a:r>
          </a:p>
          <a:p>
            <a:r>
              <a:rPr lang="en-GB" sz="2400" dirty="0" smtClean="0"/>
              <a:t>  (heat)</a:t>
            </a:r>
            <a:endParaRPr lang="en-GB" sz="2400" dirty="0"/>
          </a:p>
        </p:txBody>
      </p:sp>
      <p:sp>
        <p:nvSpPr>
          <p:cNvPr id="92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Changes of States</a:t>
            </a:r>
          </a:p>
        </p:txBody>
      </p:sp>
      <p:sp>
        <p:nvSpPr>
          <p:cNvPr id="93" name="مربع نص 92"/>
          <p:cNvSpPr txBox="1"/>
          <p:nvPr/>
        </p:nvSpPr>
        <p:spPr>
          <a:xfrm>
            <a:off x="5562600" y="4495800"/>
            <a:ext cx="130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Freezing</a:t>
            </a:r>
          </a:p>
          <a:p>
            <a:r>
              <a:rPr lang="en-GB" sz="2400" dirty="0" smtClean="0"/>
              <a:t>  (cool)</a:t>
            </a:r>
            <a:endParaRPr lang="en-GB" sz="2400" dirty="0"/>
          </a:p>
        </p:txBody>
      </p:sp>
      <p:sp>
        <p:nvSpPr>
          <p:cNvPr id="94" name="مربع نص 93"/>
          <p:cNvSpPr txBox="1"/>
          <p:nvPr/>
        </p:nvSpPr>
        <p:spPr>
          <a:xfrm rot="5400000">
            <a:off x="7621981" y="3426515"/>
            <a:ext cx="2438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Liberates Energy </a:t>
            </a:r>
          </a:p>
        </p:txBody>
      </p:sp>
      <p:sp>
        <p:nvSpPr>
          <p:cNvPr id="95" name="مربع نص 94"/>
          <p:cNvSpPr txBox="1"/>
          <p:nvPr/>
        </p:nvSpPr>
        <p:spPr>
          <a:xfrm rot="16200000">
            <a:off x="-916885" y="3731315"/>
            <a:ext cx="2438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Requires Energy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90566" y="4714884"/>
            <a:ext cx="8153400" cy="16430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Theoretical yield = 105 g.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dirty="0" smtClean="0"/>
              <a:t>The percent yield =                x 100 = 83.7 %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381000" y="500042"/>
            <a:ext cx="8477280" cy="3974269"/>
            <a:chOff x="381000" y="785794"/>
            <a:chExt cx="8477280" cy="3974269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1142976" y="785794"/>
              <a:ext cx="741978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sz="3200" dirty="0" smtClean="0">
                  <a:solidFill>
                    <a:srgbClr val="C00000"/>
                  </a:solidFill>
                </a:rPr>
                <a:t>Fe</a:t>
              </a:r>
              <a:r>
                <a:rPr lang="en-US" sz="3200" baseline="-25000" dirty="0" smtClean="0">
                  <a:solidFill>
                    <a:srgbClr val="C00000"/>
                  </a:solidFill>
                </a:rPr>
                <a:t>2</a:t>
              </a:r>
              <a:r>
                <a:rPr lang="en-US" sz="3200" dirty="0" smtClean="0">
                  <a:solidFill>
                    <a:srgbClr val="C00000"/>
                  </a:solidFill>
                </a:rPr>
                <a:t>O</a:t>
              </a:r>
              <a:r>
                <a:rPr lang="en-US" sz="3200" baseline="-25000" dirty="0" smtClean="0">
                  <a:solidFill>
                    <a:srgbClr val="C00000"/>
                  </a:solidFill>
                </a:rPr>
                <a:t>3</a:t>
              </a:r>
              <a:r>
                <a:rPr lang="en-US" sz="3200" dirty="0" smtClean="0">
                  <a:solidFill>
                    <a:srgbClr val="C00000"/>
                  </a:solidFill>
                </a:rPr>
                <a:t>(s) + 3 CO(g)               2 Fe(s) + 3 CO</a:t>
              </a:r>
              <a:r>
                <a:rPr lang="en-US" sz="3200" baseline="-25000" dirty="0" smtClean="0">
                  <a:solidFill>
                    <a:srgbClr val="C00000"/>
                  </a:solidFill>
                </a:rPr>
                <a:t>2</a:t>
              </a:r>
              <a:r>
                <a:rPr lang="en-US" sz="3200" dirty="0" smtClean="0">
                  <a:solidFill>
                    <a:srgbClr val="C00000"/>
                  </a:solidFill>
                </a:rPr>
                <a:t>(g)</a:t>
              </a:r>
            </a:p>
            <a:p>
              <a:endParaRPr lang="en-US" sz="28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381000" y="2316061"/>
              <a:ext cx="33528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286248" y="1071546"/>
              <a:ext cx="1000132" cy="1588"/>
            </a:xfrm>
            <a:prstGeom prst="straightConnector1">
              <a:avLst/>
            </a:prstGeom>
            <a:ln w="28575">
              <a:solidFill>
                <a:srgbClr val="CC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28662" y="1538575"/>
              <a:ext cx="164307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150 g Fe</a:t>
              </a:r>
              <a:r>
                <a:rPr lang="en-GB" sz="2400" baseline="-25000" dirty="0" smtClean="0"/>
                <a:t>2</a:t>
              </a:r>
              <a:r>
                <a:rPr lang="en-GB" sz="2400" dirty="0" smtClean="0"/>
                <a:t>O</a:t>
              </a:r>
              <a:r>
                <a:rPr lang="en-GB" sz="2400" baseline="-25000" dirty="0" smtClean="0"/>
                <a:t>3</a:t>
              </a:r>
              <a:endParaRPr lang="en-GB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7224" y="2714620"/>
              <a:ext cx="207170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150 g </a:t>
              </a:r>
            </a:p>
            <a:p>
              <a:r>
                <a:rPr lang="en-GB" sz="2400" dirty="0" smtClean="0"/>
                <a:t>159 g mol-</a:t>
              </a:r>
              <a:r>
                <a:rPr lang="en-GB" sz="2400" baseline="30000" dirty="0" smtClean="0"/>
                <a:t>1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0800000">
              <a:off x="857224" y="3141659"/>
              <a:ext cx="114300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42910" y="4110343"/>
              <a:ext cx="221457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0.943 mol Fe</a:t>
              </a:r>
              <a:r>
                <a:rPr lang="en-GB" sz="2400" baseline="-25000" dirty="0" smtClean="0"/>
                <a:t>2</a:t>
              </a:r>
              <a:r>
                <a:rPr lang="en-GB" sz="2400" dirty="0" smtClean="0"/>
                <a:t>O</a:t>
              </a:r>
              <a:r>
                <a:rPr lang="en-GB" sz="2400" baseline="-25000" dirty="0" smtClean="0"/>
                <a:t>3</a:t>
              </a:r>
              <a:endParaRPr lang="en-GB" sz="2400" baseline="-250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6200000" flipH="1">
              <a:off x="1357291" y="2357429"/>
              <a:ext cx="571503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6200000" flipH="1">
              <a:off x="1428728" y="3857628"/>
              <a:ext cx="428627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928926" y="4341176"/>
              <a:ext cx="785818" cy="1651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071934" y="3929066"/>
              <a:ext cx="1643074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2 mol Fe</a:t>
              </a:r>
            </a:p>
            <a:p>
              <a:r>
                <a:rPr lang="en-GB" sz="2400" dirty="0" smtClean="0"/>
                <a:t>1 mol Fe</a:t>
              </a:r>
              <a:r>
                <a:rPr lang="en-GB" sz="2400" baseline="-25000" dirty="0" smtClean="0"/>
                <a:t>2</a:t>
              </a:r>
              <a:r>
                <a:rPr lang="en-GB" sz="2400" dirty="0" smtClean="0"/>
                <a:t>O</a:t>
              </a:r>
              <a:r>
                <a:rPr lang="en-GB" sz="2400" baseline="-25000" dirty="0" smtClean="0"/>
                <a:t>3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10800000">
              <a:off x="4143373" y="4357694"/>
              <a:ext cx="114300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786182" y="4110343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X</a:t>
              </a:r>
              <a:endParaRPr lang="en-GB" sz="2400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5786446" y="4357694"/>
              <a:ext cx="785818" cy="15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715140" y="4143380"/>
              <a:ext cx="192882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1.887 mol Fe</a:t>
              </a:r>
              <a:endParaRPr lang="en-GB" sz="2400" baseline="-25000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 flipH="1" flipV="1">
              <a:off x="7286248" y="3857231"/>
              <a:ext cx="428628" cy="795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500694" y="3071810"/>
              <a:ext cx="335758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1.887 mol x 55.85 g mol</a:t>
              </a:r>
              <a:r>
                <a:rPr lang="en-GB" sz="2400" baseline="30000" dirty="0" smtClean="0"/>
                <a:t>-1</a:t>
              </a:r>
              <a:endParaRPr lang="en-GB" sz="2400" baseline="30000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7214411" y="2713827"/>
              <a:ext cx="571505" cy="15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643702" y="1690975"/>
              <a:ext cx="164307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105 g Fe</a:t>
              </a:r>
              <a:endParaRPr lang="en-GB" sz="2400" dirty="0"/>
            </a:p>
          </p:txBody>
        </p:sp>
      </p:grpSp>
      <p:cxnSp>
        <p:nvCxnSpPr>
          <p:cNvPr id="58" name="Straight Connector 57"/>
          <p:cNvCxnSpPr/>
          <p:nvPr/>
        </p:nvCxnSpPr>
        <p:spPr>
          <a:xfrm rot="10800000">
            <a:off x="3571868" y="5784865"/>
            <a:ext cx="92869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"/>
          <p:cNvSpPr>
            <a:spLocks noChangeArrowheads="1"/>
          </p:cNvSpPr>
          <p:nvPr/>
        </p:nvSpPr>
        <p:spPr bwMode="auto">
          <a:xfrm>
            <a:off x="2928926" y="5270857"/>
            <a:ext cx="20717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87.9 g</a:t>
            </a:r>
            <a:endParaRPr lang="en-US" sz="3000" dirty="0"/>
          </a:p>
          <a:p>
            <a:pPr algn="ctr"/>
            <a:r>
              <a:rPr lang="en-US" sz="3000" dirty="0" smtClean="0"/>
              <a:t>105 g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9841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04_16c"/>
          <p:cNvPicPr>
            <a:picLocks noChangeAspect="1" noChangeArrowheads="1"/>
          </p:cNvPicPr>
          <p:nvPr/>
        </p:nvPicPr>
        <p:blipFill>
          <a:blip r:embed="rId3" cstate="print"/>
          <a:srcRect b="3703"/>
          <a:stretch>
            <a:fillRect/>
          </a:stretch>
        </p:blipFill>
        <p:spPr>
          <a:xfrm>
            <a:off x="990600" y="1676400"/>
            <a:ext cx="2373313" cy="45720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343400" y="1676400"/>
            <a:ext cx="4419600" cy="502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Solutions are defined as homogeneous mixtures of two or more pure substances.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present in greatest abundance.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other substances are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3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Molarity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295400"/>
            <a:ext cx="7772400" cy="3124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Molarity is one way to measure the concentration of a solution.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3200" dirty="0" smtClean="0"/>
              <a:t>The molarity of a solution is calculated by taking the moles of solute and dividing by the </a:t>
            </a:r>
            <a:r>
              <a:rPr lang="en-GB" sz="3200" dirty="0" err="1" smtClean="0"/>
              <a:t>liters</a:t>
            </a:r>
            <a:r>
              <a:rPr lang="en-GB" sz="3200" dirty="0" smtClean="0"/>
              <a:t> of solution.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00138" y="4191000"/>
            <a:ext cx="6938962" cy="1052513"/>
            <a:chOff x="861" y="2800"/>
            <a:chExt cx="4371" cy="663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424" y="2800"/>
              <a:ext cx="2808" cy="663"/>
              <a:chOff x="2424" y="2800"/>
              <a:chExt cx="2808" cy="663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2424" y="2800"/>
                <a:ext cx="2693" cy="663"/>
                <a:chOff x="1530" y="2752"/>
                <a:chExt cx="2693" cy="663"/>
              </a:xfrm>
            </p:grpSpPr>
            <p:sp>
              <p:nvSpPr>
                <p:cNvPr id="10" name="Rectangle 5"/>
                <p:cNvSpPr>
                  <a:spLocks noChangeArrowheads="1"/>
                </p:cNvSpPr>
                <p:nvPr/>
              </p:nvSpPr>
              <p:spPr bwMode="auto">
                <a:xfrm>
                  <a:off x="2061" y="2752"/>
                  <a:ext cx="1623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moles of solute</a:t>
                  </a:r>
                </a:p>
              </p:txBody>
            </p:sp>
            <p:sp>
              <p:nvSpPr>
                <p:cNvPr id="11" name="Rectangle 6"/>
                <p:cNvSpPr>
                  <a:spLocks noChangeArrowheads="1"/>
                </p:cNvSpPr>
                <p:nvPr/>
              </p:nvSpPr>
              <p:spPr bwMode="auto">
                <a:xfrm>
                  <a:off x="1530" y="3088"/>
                  <a:ext cx="2693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>
                      <a:solidFill>
                        <a:srgbClr val="C82E32"/>
                      </a:solidFill>
                    </a:rPr>
                    <a:t>volume of solution in liters</a:t>
                  </a:r>
                </a:p>
              </p:txBody>
            </p:sp>
          </p:grp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>
                <a:off x="2448" y="3150"/>
                <a:ext cx="2784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861" y="2976"/>
              <a:ext cx="14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>
                  <a:solidFill>
                    <a:srgbClr val="C82E32"/>
                  </a:solidFill>
                </a:rPr>
                <a:t>Molarity (M) =</a:t>
              </a:r>
              <a:endParaRPr lang="en-US" dirty="0"/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2209800" y="5599093"/>
            <a:ext cx="2043122" cy="954107"/>
            <a:chOff x="1981200" y="5410200"/>
            <a:chExt cx="2043122" cy="954107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2667000" y="5410200"/>
              <a:ext cx="1357322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C00000"/>
                  </a:solidFill>
                </a:rPr>
                <a:t>mol</a:t>
              </a:r>
            </a:p>
            <a:p>
              <a:pPr algn="ctr"/>
              <a:r>
                <a:rPr lang="en-US" sz="2800" dirty="0" smtClean="0">
                  <a:solidFill>
                    <a:srgbClr val="C00000"/>
                  </a:solidFill>
                </a:rPr>
                <a:t>L</a:t>
              </a:r>
              <a:endParaRPr lang="en-US" sz="2800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1981200" y="5638800"/>
              <a:ext cx="13573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C00000"/>
                  </a:solidFill>
                </a:rPr>
                <a:t>M=</a:t>
              </a:r>
              <a:endParaRPr lang="en-US" sz="2800" dirty="0">
                <a:solidFill>
                  <a:srgbClr val="C00000"/>
                </a:solidFill>
              </a:endParaRPr>
            </a:p>
          </p:txBody>
        </p:sp>
        <p:cxnSp>
          <p:nvCxnSpPr>
            <p:cNvPr id="15" name="رابط مستقيم 14"/>
            <p:cNvCxnSpPr/>
            <p:nvPr/>
          </p:nvCxnSpPr>
          <p:spPr>
            <a:xfrm flipH="1">
              <a:off x="3048000" y="5867400"/>
              <a:ext cx="685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05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04_16a"/>
          <p:cNvPicPr>
            <a:picLocks noChangeAspect="1" noChangeArrowheads="1"/>
          </p:cNvPicPr>
          <p:nvPr/>
        </p:nvPicPr>
        <p:blipFill>
          <a:blip r:embed="rId3" cstate="print"/>
          <a:srcRect b="3720"/>
          <a:stretch>
            <a:fillRect/>
          </a:stretch>
        </p:blipFill>
        <p:spPr>
          <a:xfrm>
            <a:off x="5562600" y="1371600"/>
            <a:ext cx="3308350" cy="4648200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Mixing a Solution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533400" y="1524000"/>
            <a:ext cx="4800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create a solution of a known molarity, one weighs out a known mass (and, therefore, number of moles) of the solute.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solute is added to a volumetric flask, and solvent is added to the line on the neck of the flask.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71612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Calculate</a:t>
            </a:r>
            <a:r>
              <a:rPr lang="en-US" sz="3200" dirty="0" smtClean="0">
                <a:solidFill>
                  <a:srgbClr val="C00000"/>
                </a:solidFill>
              </a:rPr>
              <a:t> the molarity of a solution made by dissolving 0.750 g of sodium sulfate (Na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SO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) in 850 </a:t>
            </a:r>
            <a:r>
              <a:rPr lang="en-US" sz="3200" dirty="0" err="1" smtClean="0">
                <a:solidFill>
                  <a:srgbClr val="C00000"/>
                </a:solidFill>
              </a:rPr>
              <a:t>mL</a:t>
            </a:r>
            <a:r>
              <a:rPr lang="en-US" sz="3200" dirty="0" smtClean="0">
                <a:solidFill>
                  <a:srgbClr val="C00000"/>
                </a:solidFill>
              </a:rPr>
              <a:t> of water.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baseline="0" dirty="0" smtClean="0"/>
              <a:t>Moles of </a:t>
            </a:r>
            <a:r>
              <a:rPr lang="en-US" sz="3200" dirty="0" smtClean="0"/>
              <a:t>Na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SO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 =                          = 0.0053 mol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/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Molarity =                        = 0.0062 M</a:t>
            </a:r>
            <a:endParaRPr lang="en-US" sz="3200" baseline="0" dirty="0" smtClean="0"/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00430" y="3556345"/>
            <a:ext cx="26432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0.750 g</a:t>
            </a:r>
          </a:p>
          <a:p>
            <a:pPr algn="ctr"/>
            <a:r>
              <a:rPr lang="en-US" sz="3000" dirty="0" smtClean="0"/>
              <a:t>       142 g mol</a:t>
            </a:r>
            <a:r>
              <a:rPr lang="en-US" sz="3000" baseline="30000" dirty="0" smtClean="0"/>
              <a:t>-1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cxnSp>
        <p:nvCxnSpPr>
          <p:cNvPr id="7" name="Straight Connector 6"/>
          <p:cNvCxnSpPr/>
          <p:nvPr/>
        </p:nvCxnSpPr>
        <p:spPr>
          <a:xfrm rot="10800000">
            <a:off x="4143372" y="4071942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143108" y="4672942"/>
            <a:ext cx="26432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   0.0053 mol</a:t>
            </a:r>
          </a:p>
          <a:p>
            <a:pPr algn="ctr"/>
            <a:r>
              <a:rPr lang="en-US" sz="3000" dirty="0" smtClean="0"/>
              <a:t>0.850 L</a:t>
            </a:r>
            <a:endParaRPr lang="en-US" sz="3000" dirty="0"/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2714613" y="5213361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37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42910" y="571480"/>
            <a:ext cx="8286808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How many moles of KMnO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 are present in 250 mL of a 0.0475 M solution?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M =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/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Moles of KMnO</a:t>
            </a:r>
            <a:r>
              <a:rPr lang="en-US" sz="3200" baseline="-25000" dirty="0" smtClean="0"/>
              <a:t>4 </a:t>
            </a:r>
            <a:r>
              <a:rPr lang="en-US" sz="3200" dirty="0" smtClean="0"/>
              <a:t>= 0.0475          x 0.25 L 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                          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                              = 0.012 mol</a:t>
            </a:r>
          </a:p>
          <a:p>
            <a:pPr lvl="0" indent="-342900">
              <a:spcBef>
                <a:spcPct val="20000"/>
              </a:spcBef>
            </a:pPr>
            <a:r>
              <a:rPr lang="en-US" sz="3200" baseline="0" dirty="0" smtClean="0"/>
              <a:t>  </a:t>
            </a: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14414" y="2071678"/>
            <a:ext cx="13573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mol</a:t>
            </a:r>
          </a:p>
          <a:p>
            <a:pPr algn="ctr"/>
            <a:r>
              <a:rPr lang="en-US" sz="3000" dirty="0" smtClean="0"/>
              <a:t>L</a:t>
            </a:r>
            <a:endParaRPr lang="en-US" sz="3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00166" y="2570156"/>
            <a:ext cx="92869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857752" y="3214686"/>
            <a:ext cx="13573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mol</a:t>
            </a:r>
          </a:p>
          <a:p>
            <a:pPr algn="ctr"/>
            <a:r>
              <a:rPr lang="en-US" sz="3000" dirty="0" smtClean="0"/>
              <a:t>L</a:t>
            </a:r>
            <a:endParaRPr lang="en-US" sz="3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143504" y="3714752"/>
            <a:ext cx="57150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61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4348" y="571480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How many milliliters</a:t>
            </a:r>
            <a:r>
              <a:rPr lang="en-US" sz="3200" dirty="0" smtClean="0">
                <a:solidFill>
                  <a:srgbClr val="C00000"/>
                </a:solidFill>
              </a:rPr>
              <a:t> of 11.6 M HCl solution are needed to obtain 0.250 mol of HCl?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857224" y="2071678"/>
            <a:ext cx="6938962" cy="1057276"/>
            <a:chOff x="861" y="2800"/>
            <a:chExt cx="4371" cy="666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424" y="2800"/>
              <a:ext cx="2808" cy="666"/>
              <a:chOff x="2424" y="2800"/>
              <a:chExt cx="2808" cy="666"/>
            </a:xfrm>
          </p:grpSpPr>
          <p:grpSp>
            <p:nvGrpSpPr>
              <p:cNvPr id="7" name="Group 7"/>
              <p:cNvGrpSpPr>
                <a:grpSpLocks/>
              </p:cNvGrpSpPr>
              <p:nvPr/>
            </p:nvGrpSpPr>
            <p:grpSpPr bwMode="auto">
              <a:xfrm>
                <a:off x="2424" y="2800"/>
                <a:ext cx="2560" cy="666"/>
                <a:chOff x="1530" y="2752"/>
                <a:chExt cx="2560" cy="666"/>
              </a:xfrm>
            </p:grpSpPr>
            <p:sp>
              <p:nvSpPr>
                <p:cNvPr id="9" name="Rectangle 5"/>
                <p:cNvSpPr>
                  <a:spLocks noChangeArrowheads="1"/>
                </p:cNvSpPr>
                <p:nvPr/>
              </p:nvSpPr>
              <p:spPr bwMode="auto">
                <a:xfrm>
                  <a:off x="2061" y="2752"/>
                  <a:ext cx="1524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/>
                    <a:t>moles of solute</a:t>
                  </a:r>
                </a:p>
              </p:txBody>
            </p:sp>
            <p:sp>
              <p:nvSpPr>
                <p:cNvPr id="10" name="Rectangle 6"/>
                <p:cNvSpPr>
                  <a:spLocks noChangeArrowheads="1"/>
                </p:cNvSpPr>
                <p:nvPr/>
              </p:nvSpPr>
              <p:spPr bwMode="auto">
                <a:xfrm>
                  <a:off x="1530" y="3088"/>
                  <a:ext cx="2560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/>
                    <a:t>volume of solution in liters</a:t>
                  </a:r>
                </a:p>
              </p:txBody>
            </p:sp>
          </p:grpSp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2448" y="3150"/>
                <a:ext cx="27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861" y="2976"/>
              <a:ext cx="14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/>
                <a:t>Molarity (</a:t>
              </a:r>
              <a:r>
                <a:rPr lang="en-US" sz="2800" i="1" dirty="0"/>
                <a:t>M</a:t>
              </a:r>
              <a:r>
                <a:rPr lang="en-US" sz="2800" dirty="0"/>
                <a:t>) =</a:t>
              </a:r>
              <a:endParaRPr lang="en-US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642910" y="4643446"/>
            <a:ext cx="58305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 smtClean="0"/>
              <a:t> volume in liters = 0.022 L  =  22 </a:t>
            </a:r>
            <a:r>
              <a:rPr lang="en-US" sz="3000" dirty="0" err="1" smtClean="0"/>
              <a:t>mL.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sp>
        <p:nvSpPr>
          <p:cNvPr id="16" name="TextBox 15"/>
          <p:cNvSpPr txBox="1"/>
          <p:nvPr/>
        </p:nvSpPr>
        <p:spPr>
          <a:xfrm>
            <a:off x="642910" y="3351914"/>
            <a:ext cx="1857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11.6 M  = </a:t>
            </a:r>
          </a:p>
          <a:p>
            <a:endParaRPr lang="en-GB" sz="3200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2285984" y="3185190"/>
            <a:ext cx="27860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0.250 mol</a:t>
            </a:r>
          </a:p>
          <a:p>
            <a:pPr algn="ctr"/>
            <a:r>
              <a:rPr lang="en-US" sz="3000" dirty="0" smtClean="0"/>
              <a:t> volume in liters</a:t>
            </a:r>
            <a:endParaRPr lang="en-US" sz="3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568538" y="3714752"/>
            <a:ext cx="24320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47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4348" y="571480"/>
            <a:ext cx="7772400" cy="537212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What are the</a:t>
            </a:r>
            <a:r>
              <a:rPr lang="en-US" sz="3200" dirty="0" smtClean="0">
                <a:solidFill>
                  <a:srgbClr val="C00000"/>
                </a:solidFill>
              </a:rPr>
              <a:t> molar concentrations of each of the ions present in a 0.025 M aqueous solution of Ca(NO</a:t>
            </a:r>
            <a:r>
              <a:rPr lang="en-US" sz="3200" baseline="-25000" dirty="0" smtClean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?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In aqueous solution: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Ca(NO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)</a:t>
            </a:r>
            <a:r>
              <a:rPr lang="en-US" sz="3200" baseline="-25000" dirty="0" smtClean="0"/>
              <a:t>2                           </a:t>
            </a:r>
            <a:r>
              <a:rPr lang="en-US" sz="3200" dirty="0" smtClean="0"/>
              <a:t>Ca</a:t>
            </a:r>
            <a:r>
              <a:rPr lang="en-US" sz="3200" baseline="30000" dirty="0" smtClean="0"/>
              <a:t>2+         </a:t>
            </a:r>
            <a:r>
              <a:rPr lang="en-US" sz="3200" dirty="0" smtClean="0"/>
              <a:t>NO</a:t>
            </a:r>
            <a:r>
              <a:rPr lang="en-US" sz="3200" baseline="-25000" dirty="0" smtClean="0"/>
              <a:t>3</a:t>
            </a:r>
            <a:r>
              <a:rPr lang="en-US" sz="3200" baseline="30000" dirty="0" smtClean="0"/>
              <a:t>-</a:t>
            </a:r>
            <a:r>
              <a:rPr lang="en-US" sz="3200" baseline="-25000" dirty="0" smtClean="0"/>
              <a:t> </a:t>
            </a:r>
            <a:endParaRPr lang="en-US" sz="3200" dirty="0" smtClean="0"/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Ca</a:t>
            </a:r>
            <a:r>
              <a:rPr lang="en-US" sz="3200" baseline="30000" dirty="0" smtClean="0"/>
              <a:t>2+ </a:t>
            </a:r>
            <a:r>
              <a:rPr lang="en-US" sz="3200" dirty="0" smtClean="0"/>
              <a:t>= 0.025 M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NO</a:t>
            </a:r>
            <a:r>
              <a:rPr lang="en-US" sz="3200" baseline="-25000" dirty="0" smtClean="0"/>
              <a:t>3</a:t>
            </a:r>
            <a:r>
              <a:rPr lang="en-US" sz="3200" baseline="30000" dirty="0" smtClean="0"/>
              <a:t>-</a:t>
            </a:r>
            <a:r>
              <a:rPr lang="en-US" sz="3200" dirty="0" smtClean="0"/>
              <a:t> = 0.025 x 2 = 0.05 M</a:t>
            </a:r>
          </a:p>
          <a:p>
            <a:pPr lvl="0" indent="-342900">
              <a:spcBef>
                <a:spcPct val="20000"/>
              </a:spcBef>
            </a:pPr>
            <a:endParaRPr lang="en-US" sz="3200" baseline="-250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baseline="-250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2590800" y="3657600"/>
            <a:ext cx="1143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4572000" y="3301425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+ 2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8079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Dilution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685800" y="1371600"/>
            <a:ext cx="77724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can also dilute a more concentrated solution by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a pipet to deliver a volume of the solution to a new volumetric flask, and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Adding solvent to the line on the neck of the new flask. </a:t>
            </a:r>
          </a:p>
        </p:txBody>
      </p:sp>
      <p:pic>
        <p:nvPicPr>
          <p:cNvPr id="12" name="Picture 9" descr="04_18"/>
          <p:cNvPicPr>
            <a:picLocks noChangeAspect="1" noChangeArrowheads="1"/>
          </p:cNvPicPr>
          <p:nvPr/>
        </p:nvPicPr>
        <p:blipFill>
          <a:blip r:embed="rId3" cstate="print"/>
          <a:srcRect b="12956"/>
          <a:stretch>
            <a:fillRect/>
          </a:stretch>
        </p:blipFill>
        <p:spPr>
          <a:xfrm>
            <a:off x="1981993" y="4116536"/>
            <a:ext cx="4894263" cy="233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74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4016" y="457200"/>
            <a:ext cx="8820472" cy="2561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2800" dirty="0" smtClean="0"/>
              <a:t>-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molarity of the new solution can be determined from the equation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 =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the molarity of the concentrated and dilute solutions, respectively,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the volumes of the two solutions.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3991744"/>
            <a:ext cx="8507288" cy="2561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 =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Moles solute before dilution = moles solute after dilution</a:t>
            </a:r>
          </a:p>
        </p:txBody>
      </p:sp>
    </p:spTree>
    <p:extLst>
      <p:ext uri="{BB962C8B-B14F-4D97-AF65-F5344CB8AC3E}">
        <p14:creationId xmlns:p14="http://schemas.microsoft.com/office/powerpoint/2010/main" val="7527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27"/>
          <p:cNvSpPr txBox="1">
            <a:spLocks noChangeArrowheads="1"/>
          </p:cNvSpPr>
          <p:nvPr/>
        </p:nvSpPr>
        <p:spPr>
          <a:xfrm>
            <a:off x="399728" y="2133600"/>
            <a:ext cx="8820472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Atoms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the building blocks of matter.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element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made of the same kind of atom.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compound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made of two or more different kinds of elements.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2" descr="01_05"/>
          <p:cNvPicPr>
            <a:picLocks noChangeAspect="1" noChangeArrowheads="1"/>
          </p:cNvPicPr>
          <p:nvPr/>
        </p:nvPicPr>
        <p:blipFill>
          <a:blip r:embed="rId3" cstate="print"/>
          <a:srcRect b="8513"/>
          <a:stretch>
            <a:fillRect/>
          </a:stretch>
        </p:blipFill>
        <p:spPr>
          <a:xfrm>
            <a:off x="279400" y="4114800"/>
            <a:ext cx="8636000" cy="25908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11560" y="304800"/>
            <a:ext cx="7772400" cy="7425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cap="all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Composition</a:t>
            </a:r>
            <a:endParaRPr kumimoji="0" lang="en-US" sz="4000" b="1" i="0" u="none" strike="noStrike" kern="1200" cap="all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762000"/>
            <a:ext cx="83058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Composition is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 the type and amount of substance that make up a sample of matter.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77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71612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How many milliliters of 3.0 M H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baseline="0" dirty="0" smtClean="0">
                <a:solidFill>
                  <a:srgbClr val="C00000"/>
                </a:solidFill>
              </a:rPr>
              <a:t>SO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baseline="0" dirty="0" smtClean="0">
                <a:solidFill>
                  <a:srgbClr val="C00000"/>
                </a:solidFill>
              </a:rPr>
              <a:t> are needed to make 450 mL of </a:t>
            </a:r>
            <a:r>
              <a:rPr lang="en-US" sz="3200" dirty="0" smtClean="0">
                <a:solidFill>
                  <a:srgbClr val="C00000"/>
                </a:solidFill>
              </a:rPr>
              <a:t>0.10 M H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SO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 ?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indent="-342900" algn="ctr">
              <a:spcBef>
                <a:spcPct val="20000"/>
              </a:spcBef>
            </a:pPr>
            <a:r>
              <a:rPr lang="en-US" sz="3200" i="1" dirty="0" smtClean="0"/>
              <a:t>M</a:t>
            </a:r>
            <a:r>
              <a:rPr lang="en-US" sz="3200" baseline="-25000" dirty="0" smtClean="0"/>
              <a:t>c</a:t>
            </a:r>
            <a:r>
              <a:rPr lang="en-US" sz="3200" dirty="0" smtClean="0"/>
              <a:t> </a:t>
            </a:r>
            <a:r>
              <a:rPr lang="en-US" sz="3200" dirty="0" smtClean="0">
                <a:sym typeface="Symbol" pitchFamily="-60" charset="2"/>
              </a:rPr>
              <a:t> </a:t>
            </a:r>
            <a:r>
              <a:rPr lang="en-US" sz="3200" i="1" dirty="0" smtClean="0">
                <a:sym typeface="Symbol" pitchFamily="-60" charset="2"/>
              </a:rPr>
              <a:t>V</a:t>
            </a:r>
            <a:r>
              <a:rPr lang="en-US" sz="3200" baseline="-25000" dirty="0" smtClean="0">
                <a:sym typeface="Symbol" pitchFamily="-60" charset="2"/>
              </a:rPr>
              <a:t>c</a:t>
            </a:r>
            <a:r>
              <a:rPr lang="en-US" sz="3200" dirty="0" smtClean="0">
                <a:sym typeface="Symbol" pitchFamily="-60" charset="2"/>
              </a:rPr>
              <a:t>  =  </a:t>
            </a:r>
            <a:r>
              <a:rPr lang="en-US" sz="3200" i="1" dirty="0" smtClean="0">
                <a:sym typeface="Symbol" pitchFamily="-60" charset="2"/>
              </a:rPr>
              <a:t>M</a:t>
            </a:r>
            <a:r>
              <a:rPr lang="en-US" sz="3200" baseline="-25000" dirty="0" smtClean="0">
                <a:sym typeface="Symbol" pitchFamily="-60" charset="2"/>
              </a:rPr>
              <a:t>d</a:t>
            </a:r>
            <a:r>
              <a:rPr lang="en-US" sz="3200" dirty="0" smtClean="0">
                <a:sym typeface="Symbol" pitchFamily="-60" charset="2"/>
              </a:rPr>
              <a:t>  </a:t>
            </a:r>
            <a:r>
              <a:rPr lang="en-US" sz="3200" i="1" dirty="0" smtClean="0">
                <a:sym typeface="Symbol" pitchFamily="-60" charset="2"/>
              </a:rPr>
              <a:t>VV</a:t>
            </a:r>
          </a:p>
          <a:p>
            <a:pPr indent="-342900" algn="ctr">
              <a:spcBef>
                <a:spcPct val="20000"/>
              </a:spcBef>
            </a:pPr>
            <a:r>
              <a:rPr lang="en-US" sz="3200" i="1" dirty="0" smtClean="0">
                <a:sym typeface="Symbol" pitchFamily="-60" charset="2"/>
              </a:rPr>
              <a:t>3.0 M x V</a:t>
            </a:r>
            <a:r>
              <a:rPr lang="en-US" sz="3200" i="1" baseline="-25000" dirty="0" smtClean="0">
                <a:sym typeface="Symbol" pitchFamily="-60" charset="2"/>
              </a:rPr>
              <a:t>c </a:t>
            </a:r>
            <a:r>
              <a:rPr lang="en-US" sz="3200" i="1" dirty="0" smtClean="0">
                <a:sym typeface="Symbol" pitchFamily="-60" charset="2"/>
              </a:rPr>
              <a:t>= 0.10 M x 450 mL </a:t>
            </a:r>
          </a:p>
          <a:p>
            <a:pPr indent="-342900" algn="ctr">
              <a:spcBef>
                <a:spcPct val="20000"/>
              </a:spcBef>
            </a:pPr>
            <a:r>
              <a:rPr lang="en-US" sz="3200" i="1" dirty="0" smtClean="0">
                <a:sym typeface="Symbol" pitchFamily="-60" charset="2"/>
              </a:rPr>
              <a:t>V</a:t>
            </a:r>
            <a:r>
              <a:rPr lang="en-US" sz="3200" i="1" baseline="-25000" dirty="0" smtClean="0">
                <a:sym typeface="Symbol" pitchFamily="-60" charset="2"/>
              </a:rPr>
              <a:t>c</a:t>
            </a:r>
            <a:r>
              <a:rPr lang="en-US" sz="3200" i="1" dirty="0" smtClean="0">
                <a:sym typeface="Symbol" pitchFamily="-60" charset="2"/>
              </a:rPr>
              <a:t> = 15 mL</a:t>
            </a:r>
          </a:p>
          <a:p>
            <a:pPr indent="-342900" algn="ctr">
              <a:spcBef>
                <a:spcPct val="20000"/>
              </a:spcBef>
            </a:pPr>
            <a:endParaRPr lang="en-US" sz="3200" baseline="-25000" dirty="0" smtClean="0">
              <a:sym typeface="Symbol" pitchFamily="-60" charset="2"/>
            </a:endParaRPr>
          </a:p>
          <a:p>
            <a:pPr indent="-342900" algn="ctr">
              <a:spcBef>
                <a:spcPct val="20000"/>
              </a:spcBef>
            </a:pPr>
            <a:endParaRPr lang="en-US" sz="3200" dirty="0" smtClean="0">
              <a:sym typeface="Symbol" pitchFamily="-60" charset="2"/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8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85720" y="357166"/>
            <a:ext cx="8486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Ways of Expressing Concentrations of Solutions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2786050" y="2819400"/>
            <a:ext cx="4038600" cy="1077913"/>
            <a:chOff x="2016" y="1776"/>
            <a:chExt cx="2544" cy="67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040" y="1776"/>
              <a:ext cx="238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mass of A in solution</a:t>
              </a:r>
            </a:p>
            <a:p>
              <a:pPr algn="ctr"/>
              <a:r>
                <a:rPr lang="en-US" sz="3200" dirty="0"/>
                <a:t>total mass of solution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843738" y="3068637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100</a:t>
            </a:r>
            <a:endParaRPr lang="en-US" sz="32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3068637"/>
            <a:ext cx="2895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 % of A =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596" y="1676401"/>
            <a:ext cx="6858048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Mass Percentage, ppm, and ppb</a:t>
            </a:r>
          </a:p>
          <a:p>
            <a:pPr marL="342900" lvl="0" indent="193675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Mass Percentage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4348" y="4999672"/>
            <a:ext cx="7286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Example: </a:t>
            </a:r>
          </a:p>
          <a:p>
            <a:r>
              <a:rPr lang="en-GB" sz="3000" dirty="0" smtClean="0"/>
              <a:t> 36% HCl by mass contains 36 g of HCl for each 100 g of solution (64 g H</a:t>
            </a:r>
            <a:r>
              <a:rPr lang="en-GB" sz="3000" baseline="-25000" dirty="0" smtClean="0"/>
              <a:t>2</a:t>
            </a:r>
            <a:r>
              <a:rPr lang="en-GB" sz="3000" dirty="0" smtClean="0"/>
              <a:t>O)</a:t>
            </a:r>
            <a:endParaRPr lang="en-GB" sz="3000" dirty="0"/>
          </a:p>
        </p:txBody>
      </p:sp>
      <p:sp>
        <p:nvSpPr>
          <p:cNvPr id="12" name="TextBox 10"/>
          <p:cNvSpPr txBox="1"/>
          <p:nvPr/>
        </p:nvSpPr>
        <p:spPr>
          <a:xfrm>
            <a:off x="457200" y="3969603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Note: use the same unit in both mass of A in solution and total mass of solution</a:t>
            </a:r>
          </a:p>
        </p:txBody>
      </p:sp>
    </p:spTree>
    <p:extLst>
      <p:ext uri="{BB962C8B-B14F-4D97-AF65-F5344CB8AC3E}">
        <p14:creationId xmlns:p14="http://schemas.microsoft.com/office/powerpoint/2010/main" val="282630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85794"/>
            <a:ext cx="4898264" cy="19513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</a:t>
            </a:r>
            <a:r>
              <a:rPr lang="en-US" sz="3200" dirty="0" smtClean="0">
                <a:solidFill>
                  <a:srgbClr val="C82E32"/>
                </a:solidFill>
              </a:rPr>
              <a:t>Parts per Million (ppm)</a:t>
            </a:r>
          </a:p>
          <a:p>
            <a:pPr marL="34290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800" dirty="0" smtClean="0">
              <a:solidFill>
                <a:srgbClr val="C82E32"/>
              </a:solidFill>
            </a:endParaRPr>
          </a:p>
          <a:p>
            <a:pPr marL="34290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800" dirty="0" smtClean="0">
              <a:solidFill>
                <a:srgbClr val="C82E32"/>
              </a:solidFill>
            </a:endParaRPr>
          </a:p>
          <a:p>
            <a:pPr marL="342900" lvl="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57260" y="1657343"/>
            <a:ext cx="1371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 =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895600"/>
            <a:ext cx="492922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C82E32"/>
                </a:solidFill>
              </a:rPr>
              <a:t>Parts per Billion (ppb)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>
              <a:solidFill>
                <a:srgbClr val="C82E3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3200" dirty="0" smtClean="0">
              <a:solidFill>
                <a:srgbClr val="C82E32"/>
              </a:solidFill>
            </a:endParaRPr>
          </a:p>
          <a:p>
            <a:endParaRPr lang="en-US" sz="3200" dirty="0" smtClean="0">
              <a:solidFill>
                <a:srgbClr val="C82E32"/>
              </a:solidFill>
            </a:endParaRPr>
          </a:p>
          <a:p>
            <a:endParaRPr lang="en-GB" dirty="0"/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357422" y="1447800"/>
            <a:ext cx="4038600" cy="1077913"/>
            <a:chOff x="2016" y="1776"/>
            <a:chExt cx="2544" cy="679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040" y="1776"/>
              <a:ext cx="238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mass of A in solution</a:t>
              </a:r>
            </a:p>
            <a:p>
              <a:pPr algn="ctr"/>
              <a:r>
                <a:rPr lang="en-US" sz="3200" dirty="0"/>
                <a:t>total mass of solution</a:t>
              </a: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500826" y="1685923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</a:t>
            </a:r>
            <a:r>
              <a:rPr lang="en-US" sz="3200" baseline="30000" dirty="0">
                <a:sym typeface="Symbol" pitchFamily="1" charset="2"/>
              </a:rPr>
              <a:t>6</a:t>
            </a:r>
            <a:endParaRPr lang="en-US" sz="3200" dirty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928662" y="3871914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/>
              <a:t>ppb </a:t>
            </a:r>
            <a:r>
              <a:rPr lang="en-US" sz="3200" dirty="0" smtClean="0"/>
              <a:t>= </a:t>
            </a:r>
            <a:endParaRPr lang="en-US" sz="3200" dirty="0"/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2143108" y="3657600"/>
            <a:ext cx="4038600" cy="1077913"/>
            <a:chOff x="2016" y="1776"/>
            <a:chExt cx="2544" cy="679"/>
          </a:xfrm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040" y="1776"/>
              <a:ext cx="238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mass of A in solution</a:t>
              </a:r>
            </a:p>
            <a:p>
              <a:pPr algn="ctr"/>
              <a:r>
                <a:rPr lang="en-US" sz="3200" dirty="0"/>
                <a:t>total mass of solution</a:t>
              </a: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215074" y="3871914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</a:t>
            </a:r>
            <a:r>
              <a:rPr lang="en-US" sz="3200" baseline="30000" dirty="0">
                <a:sym typeface="Symbol" pitchFamily="1" charset="2"/>
              </a:rPr>
              <a:t>9</a:t>
            </a:r>
            <a:endParaRPr lang="en-US" sz="3200" dirty="0"/>
          </a:p>
        </p:txBody>
      </p:sp>
      <p:sp>
        <p:nvSpPr>
          <p:cNvPr id="17" name="TextBox 10"/>
          <p:cNvSpPr txBox="1"/>
          <p:nvPr/>
        </p:nvSpPr>
        <p:spPr>
          <a:xfrm>
            <a:off x="790524" y="5265003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Note: use the same unit in both mass of A in solution and total mass of solution</a:t>
            </a:r>
          </a:p>
        </p:txBody>
      </p:sp>
    </p:spTree>
    <p:extLst>
      <p:ext uri="{BB962C8B-B14F-4D97-AF65-F5344CB8AC3E}">
        <p14:creationId xmlns:p14="http://schemas.microsoft.com/office/powerpoint/2010/main" val="190974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7429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C3300"/>
                </a:solidFill>
              </a:rPr>
              <a:t>Calculate the mass percentage of Na</a:t>
            </a:r>
            <a:r>
              <a:rPr lang="en-GB" sz="3200" baseline="-25000" dirty="0" smtClean="0">
                <a:solidFill>
                  <a:srgbClr val="CC3300"/>
                </a:solidFill>
              </a:rPr>
              <a:t>2</a:t>
            </a:r>
            <a:r>
              <a:rPr lang="en-GB" sz="3200" dirty="0" smtClean="0">
                <a:solidFill>
                  <a:srgbClr val="CC3300"/>
                </a:solidFill>
              </a:rPr>
              <a:t>SO</a:t>
            </a:r>
            <a:r>
              <a:rPr lang="en-GB" sz="3200" baseline="-25000" dirty="0" smtClean="0">
                <a:solidFill>
                  <a:srgbClr val="CC3300"/>
                </a:solidFill>
              </a:rPr>
              <a:t>4</a:t>
            </a:r>
            <a:r>
              <a:rPr lang="en-GB" sz="3200" dirty="0" smtClean="0">
                <a:solidFill>
                  <a:srgbClr val="CC3300"/>
                </a:solidFill>
              </a:rPr>
              <a:t> in a solution containing 10.6 g Na</a:t>
            </a:r>
            <a:r>
              <a:rPr lang="en-GB" sz="3200" baseline="-25000" dirty="0" smtClean="0">
                <a:solidFill>
                  <a:srgbClr val="CC3300"/>
                </a:solidFill>
              </a:rPr>
              <a:t>2</a:t>
            </a:r>
            <a:r>
              <a:rPr lang="en-GB" sz="3200" dirty="0" smtClean="0">
                <a:solidFill>
                  <a:srgbClr val="CC3300"/>
                </a:solidFill>
              </a:rPr>
              <a:t>SO</a:t>
            </a:r>
            <a:r>
              <a:rPr lang="en-GB" sz="3200" baseline="-25000" dirty="0" smtClean="0">
                <a:solidFill>
                  <a:srgbClr val="CC3300"/>
                </a:solidFill>
              </a:rPr>
              <a:t>4</a:t>
            </a:r>
            <a:r>
              <a:rPr lang="en-GB" sz="3200" dirty="0" smtClean="0">
                <a:solidFill>
                  <a:srgbClr val="CC3300"/>
                </a:solidFill>
              </a:rPr>
              <a:t> in 483 g water. 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>
                <a:solidFill>
                  <a:srgbClr val="CC3300"/>
                </a:solidFill>
              </a:rPr>
              <a:t> 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                                 = 2.15 %   </a:t>
            </a:r>
            <a:endParaRPr lang="en-GB" sz="32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71472" y="3429000"/>
            <a:ext cx="4071966" cy="6858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 % of </a:t>
            </a:r>
            <a:r>
              <a:rPr lang="en-GB" sz="3200" dirty="0" smtClean="0"/>
              <a:t>Na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SO</a:t>
            </a:r>
            <a:r>
              <a:rPr lang="en-GB" sz="3200" baseline="-25000" dirty="0" smtClean="0"/>
              <a:t>4</a:t>
            </a:r>
            <a:r>
              <a:rPr lang="en-GB" sz="3200" baseline="-25000" dirty="0" smtClean="0">
                <a:solidFill>
                  <a:srgbClr val="CC3300"/>
                </a:solidFill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3833066" y="3188341"/>
            <a:ext cx="2467126" cy="1077913"/>
            <a:chOff x="438" y="1776"/>
            <a:chExt cx="5011" cy="679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38" y="1776"/>
              <a:ext cx="501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10.6 g</a:t>
              </a:r>
              <a:endParaRPr lang="en-US" sz="3200" dirty="0"/>
            </a:p>
            <a:p>
              <a:pPr algn="ctr"/>
              <a:r>
                <a:rPr lang="en-US" sz="3200" dirty="0" smtClean="0"/>
                <a:t>(483 + 10.6) g</a:t>
              </a:r>
              <a:endParaRPr lang="en-US" sz="3200" dirty="0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01" y="2136"/>
              <a:ext cx="460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8184" y="3386142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019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71480"/>
            <a:ext cx="74295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C3300"/>
                </a:solidFill>
              </a:rPr>
              <a:t>An ore contains 2.86 g of silver per ton of ore. What is the concentration of silver in ppm?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          = 2.86 ppm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>
                <a:solidFill>
                  <a:srgbClr val="CC3300"/>
                </a:solidFill>
              </a:rPr>
              <a:t> 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                                 </a:t>
            </a:r>
            <a:endParaRPr lang="en-GB" sz="3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42910" y="2528886"/>
            <a:ext cx="1371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 =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000232" y="2285992"/>
            <a:ext cx="1642906" cy="1176338"/>
            <a:chOff x="2016" y="1776"/>
            <a:chExt cx="2786" cy="74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642" y="1776"/>
              <a:ext cx="2160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2.86 g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10</a:t>
              </a:r>
              <a:r>
                <a:rPr lang="en-US" sz="3200" baseline="30000" dirty="0" smtClean="0">
                  <a:sym typeface="Symbol" pitchFamily="1" charset="2"/>
                </a:rPr>
                <a:t>6   </a:t>
              </a:r>
              <a:r>
                <a:rPr lang="en-US" sz="3200" dirty="0" smtClean="0"/>
                <a:t>g</a:t>
              </a:r>
              <a:endParaRPr lang="en-US" sz="3200" baseline="-25000" dirty="0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629028" y="2528886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</a:t>
            </a:r>
            <a:r>
              <a:rPr lang="en-US" sz="3200" baseline="30000" dirty="0">
                <a:sym typeface="Symbol" pitchFamily="1" charset="2"/>
              </a:rPr>
              <a:t>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3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7224" y="454804"/>
            <a:ext cx="6725752" cy="59031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Mole Fraction, Molarity, and Molality</a:t>
            </a: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Mole Fraction (X)</a:t>
            </a: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Molarity (M)</a:t>
            </a: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676400" y="2285992"/>
            <a:ext cx="5257800" cy="1077913"/>
            <a:chOff x="432" y="1744"/>
            <a:chExt cx="3312" cy="679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152" y="1744"/>
              <a:ext cx="2592" cy="679"/>
              <a:chOff x="1152" y="1744"/>
              <a:chExt cx="2592" cy="679"/>
            </a:xfrm>
          </p:grpSpPr>
          <p:sp>
            <p:nvSpPr>
              <p:cNvPr id="8" name="Rectangle 4"/>
              <p:cNvSpPr>
                <a:spLocks noChangeArrowheads="1"/>
              </p:cNvSpPr>
              <p:nvPr/>
            </p:nvSpPr>
            <p:spPr bwMode="auto">
              <a:xfrm>
                <a:off x="1159" y="1744"/>
                <a:ext cx="2460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moles of A</a:t>
                </a:r>
              </a:p>
              <a:p>
                <a:pPr algn="ctr"/>
                <a:r>
                  <a:rPr lang="en-US" sz="3200" dirty="0"/>
                  <a:t>total moles in solution</a:t>
                </a:r>
                <a:endParaRPr lang="en-US" sz="3600" dirty="0"/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1152" y="2088"/>
                <a:ext cx="2592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32" y="1904"/>
              <a:ext cx="53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/>
                <a:t>X</a:t>
              </a:r>
              <a:r>
                <a:rPr lang="en-US" sz="3200" i="1" baseline="-25000"/>
                <a:t>A</a:t>
              </a:r>
              <a:r>
                <a:rPr lang="en-US" sz="3200"/>
                <a:t> =</a:t>
              </a:r>
              <a:endParaRPr lang="en-US" sz="3200" i="1"/>
            </a:p>
          </p:txBody>
        </p:sp>
      </p:grp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1100138" y="4591067"/>
            <a:ext cx="6938962" cy="1057276"/>
            <a:chOff x="861" y="2800"/>
            <a:chExt cx="4371" cy="666"/>
          </a:xfrm>
        </p:grpSpPr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2424" y="2800"/>
              <a:ext cx="2808" cy="666"/>
              <a:chOff x="2424" y="2800"/>
              <a:chExt cx="2808" cy="666"/>
            </a:xfrm>
          </p:grpSpPr>
          <p:grpSp>
            <p:nvGrpSpPr>
              <p:cNvPr id="14" name="Group 7"/>
              <p:cNvGrpSpPr>
                <a:grpSpLocks/>
              </p:cNvGrpSpPr>
              <p:nvPr/>
            </p:nvGrpSpPr>
            <p:grpSpPr bwMode="auto">
              <a:xfrm>
                <a:off x="2424" y="2800"/>
                <a:ext cx="2560" cy="666"/>
                <a:chOff x="1530" y="2752"/>
                <a:chExt cx="2560" cy="666"/>
              </a:xfrm>
            </p:grpSpPr>
            <p:sp>
              <p:nvSpPr>
                <p:cNvPr id="16" name="Rectangle 5"/>
                <p:cNvSpPr>
                  <a:spLocks noChangeArrowheads="1"/>
                </p:cNvSpPr>
                <p:nvPr/>
              </p:nvSpPr>
              <p:spPr bwMode="auto">
                <a:xfrm>
                  <a:off x="2061" y="2752"/>
                  <a:ext cx="1524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/>
                    <a:t>moles of solute</a:t>
                  </a:r>
                </a:p>
              </p:txBody>
            </p:sp>
            <p:sp>
              <p:nvSpPr>
                <p:cNvPr id="17" name="Rectangle 6"/>
                <p:cNvSpPr>
                  <a:spLocks noChangeArrowheads="1"/>
                </p:cNvSpPr>
                <p:nvPr/>
              </p:nvSpPr>
              <p:spPr bwMode="auto">
                <a:xfrm>
                  <a:off x="1530" y="3088"/>
                  <a:ext cx="2560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volume of solution in liters</a:t>
                  </a:r>
                </a:p>
              </p:txBody>
            </p:sp>
          </p:grp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>
                <a:off x="2448" y="3150"/>
                <a:ext cx="27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861" y="2976"/>
              <a:ext cx="14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/>
                <a:t>Molarity (</a:t>
              </a:r>
              <a:r>
                <a:rPr lang="en-US" sz="2800" i="1" dirty="0"/>
                <a:t>M</a:t>
              </a:r>
              <a:r>
                <a:rPr lang="en-US" sz="2800" dirty="0"/>
                <a:t>) =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3139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2224153"/>
            <a:ext cx="36433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182563">
              <a:buFont typeface="Wingdings" pitchFamily="2" charset="2"/>
              <a:buChar char="Ø"/>
            </a:pPr>
            <a:r>
              <a:rPr lang="en-GB" sz="3200" dirty="0" smtClean="0">
                <a:solidFill>
                  <a:srgbClr val="C00000"/>
                </a:solidFill>
              </a:rPr>
              <a:t>  </a:t>
            </a:r>
            <a:r>
              <a:rPr lang="en-US" sz="3200" dirty="0" smtClean="0">
                <a:solidFill>
                  <a:srgbClr val="C00000"/>
                </a:solidFill>
              </a:rPr>
              <a:t>Molality (m)</a:t>
            </a:r>
          </a:p>
          <a:p>
            <a:pPr marL="182563" indent="182563">
              <a:buFont typeface="Wingdings" pitchFamily="2" charset="2"/>
              <a:buChar char="Ø"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182563" indent="182563">
              <a:buFont typeface="Wingdings" pitchFamily="2" charset="2"/>
              <a:buChar char="Ø"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182563" indent="182563">
              <a:buFont typeface="Wingdings" pitchFamily="2" charset="2"/>
              <a:buChar char="Ø"/>
            </a:pPr>
            <a:endParaRPr lang="en-GB" sz="3200" dirty="0">
              <a:solidFill>
                <a:srgbClr val="C0000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785918" y="3065467"/>
            <a:ext cx="4454525" cy="1077913"/>
            <a:chOff x="1562" y="1488"/>
            <a:chExt cx="2806" cy="679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013" y="1488"/>
              <a:ext cx="2355" cy="679"/>
              <a:chOff x="2013" y="1488"/>
              <a:chExt cx="2355" cy="679"/>
            </a:xfrm>
          </p:grpSpPr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2013" y="1488"/>
                <a:ext cx="235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 smtClean="0"/>
                  <a:t>moles </a:t>
                </a:r>
                <a:r>
                  <a:rPr lang="en-US" sz="3200" dirty="0"/>
                  <a:t>of solute</a:t>
                </a:r>
              </a:p>
              <a:p>
                <a:pPr algn="ctr"/>
                <a:r>
                  <a:rPr lang="en-US" sz="3200" dirty="0" smtClean="0"/>
                  <a:t> Kilograms  </a:t>
                </a:r>
                <a:r>
                  <a:rPr lang="en-US" sz="3200" dirty="0"/>
                  <a:t>of solvent</a:t>
                </a:r>
                <a:endParaRPr lang="en-US" sz="3600" dirty="0"/>
              </a:p>
            </p:txBody>
          </p:sp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2112" y="1832"/>
                <a:ext cx="1872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562" y="1648"/>
              <a:ext cx="5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m =</a:t>
              </a:r>
              <a:endParaRPr lang="en-US" sz="3200" i="1"/>
            </a:p>
          </p:txBody>
        </p:sp>
      </p:grpSp>
      <p:sp>
        <p:nvSpPr>
          <p:cNvPr id="10" name="Rectangle 8"/>
          <p:cNvSpPr txBox="1">
            <a:spLocks noChangeArrowheads="1"/>
          </p:cNvSpPr>
          <p:nvPr/>
        </p:nvSpPr>
        <p:spPr>
          <a:xfrm>
            <a:off x="828676" y="4714900"/>
            <a:ext cx="7886728" cy="1785934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both moles and mass do not change with temperature, molality (unlike molarity) is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temperature-dependent.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642918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Since volume is temperature-dependent, molarity can change with temperature.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262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14298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928670"/>
            <a:ext cx="77867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C3300"/>
                </a:solidFill>
              </a:rPr>
              <a:t>An aqueous solution of hydrochloric acid contains 36 % HCl by mass. (a) Calculate the mole fraction of HCl in the solution. (b) Calculate the molality of HCl in the solution.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Moles HCl  =                           = 0.99 mol</a:t>
            </a:r>
          </a:p>
          <a:p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/>
              <a:t>Moles H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O =                          = 3.6 mol </a:t>
            </a:r>
          </a:p>
          <a:p>
            <a:endParaRPr lang="en-GB" sz="3200" dirty="0" smtClean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117631" y="3181356"/>
            <a:ext cx="2311625" cy="1176338"/>
            <a:chOff x="1895" y="1776"/>
            <a:chExt cx="3920" cy="74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895" y="1776"/>
              <a:ext cx="3920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36 g            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36.5</a:t>
              </a:r>
              <a:r>
                <a:rPr lang="en-US" sz="3200" baseline="30000" dirty="0" smtClean="0">
                  <a:sym typeface="Symbol" pitchFamily="1" charset="2"/>
                </a:rPr>
                <a:t> </a:t>
              </a:r>
              <a:r>
                <a:rPr lang="en-US" sz="3200" dirty="0" smtClean="0"/>
                <a:t>g mol</a:t>
              </a:r>
              <a:r>
                <a:rPr lang="en-US" sz="3200" baseline="30000" dirty="0" smtClean="0"/>
                <a:t>-1</a:t>
              </a:r>
              <a:endParaRPr lang="en-US" sz="3200" baseline="30000" dirty="0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260928" y="4572008"/>
            <a:ext cx="2168328" cy="1176338"/>
            <a:chOff x="1895" y="1776"/>
            <a:chExt cx="3677" cy="741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895" y="1776"/>
              <a:ext cx="3677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64 g            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18</a:t>
              </a:r>
              <a:r>
                <a:rPr lang="en-US" sz="3200" baseline="30000" dirty="0" smtClean="0">
                  <a:sym typeface="Symbol" pitchFamily="1" charset="2"/>
                </a:rPr>
                <a:t> </a:t>
              </a:r>
              <a:r>
                <a:rPr lang="en-US" sz="3200" dirty="0" smtClean="0"/>
                <a:t>g mol</a:t>
              </a:r>
              <a:r>
                <a:rPr lang="en-US" sz="3200" baseline="30000" dirty="0" smtClean="0"/>
                <a:t>-1</a:t>
              </a:r>
              <a:endParaRPr lang="en-US" sz="3200" baseline="30000" dirty="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358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32175" y="928670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err="1" smtClean="0"/>
              <a:t>X</a:t>
            </a:r>
            <a:r>
              <a:rPr lang="en-GB" sz="3200" baseline="-25000" dirty="0" err="1" smtClean="0"/>
              <a:t>HCl</a:t>
            </a:r>
            <a:r>
              <a:rPr lang="en-GB" sz="3200" dirty="0" smtClean="0"/>
              <a:t> =                                                  =                                                                                 </a:t>
            </a:r>
            <a:endParaRPr lang="en-GB" sz="32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00232" y="714356"/>
            <a:ext cx="417803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 smtClean="0"/>
              <a:t>moles HCl                         </a:t>
            </a:r>
            <a:endParaRPr lang="en-US" sz="3200" dirty="0"/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sym typeface="Symbol" pitchFamily="1" charset="2"/>
              </a:rPr>
              <a:t>moles H</a:t>
            </a:r>
            <a:r>
              <a:rPr lang="en-US" sz="3200" baseline="-25000" dirty="0" smtClean="0">
                <a:sym typeface="Symbol" pitchFamily="1" charset="2"/>
              </a:rPr>
              <a:t>2</a:t>
            </a:r>
            <a:r>
              <a:rPr lang="en-US" sz="3200" dirty="0" smtClean="0">
                <a:sym typeface="Symbol" pitchFamily="1" charset="2"/>
              </a:rPr>
              <a:t>O + moles HCl</a:t>
            </a:r>
            <a:endParaRPr lang="en-US" sz="3200" baseline="30000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786182" y="3143248"/>
            <a:ext cx="2611783" cy="1176338"/>
            <a:chOff x="1895" y="1776"/>
            <a:chExt cx="4429" cy="74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895" y="1776"/>
              <a:ext cx="4429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0.99 mol HCl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0.064 kg H</a:t>
              </a:r>
              <a:r>
                <a:rPr lang="en-US" sz="3200" baseline="-25000" dirty="0" smtClean="0">
                  <a:sym typeface="Symbol" pitchFamily="1" charset="2"/>
                </a:rPr>
                <a:t>2</a:t>
              </a:r>
              <a:r>
                <a:rPr lang="en-US" sz="3200" dirty="0" smtClean="0">
                  <a:sym typeface="Symbol" pitchFamily="1" charset="2"/>
                </a:rPr>
                <a:t>O</a:t>
              </a:r>
              <a:endParaRPr lang="en-US" sz="3200" baseline="30000" dirty="0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cxnSp>
        <p:nvCxnSpPr>
          <p:cNvPr id="11" name="Straight Connector 10"/>
          <p:cNvCxnSpPr/>
          <p:nvPr/>
        </p:nvCxnSpPr>
        <p:spPr>
          <a:xfrm rot="16200000" flipH="1">
            <a:off x="4116590" y="-762431"/>
            <a:ext cx="16669" cy="41066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6643702" y="681026"/>
            <a:ext cx="2012057" cy="1176338"/>
            <a:chOff x="1895" y="1776"/>
            <a:chExt cx="3412" cy="741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895" y="1776"/>
              <a:ext cx="3412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0.99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3.6 + 0.99</a:t>
              </a:r>
              <a:endParaRPr lang="en-US" sz="3200" baseline="30000" dirty="0"/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57224" y="1928802"/>
            <a:ext cx="7572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        =  0.22</a:t>
            </a:r>
          </a:p>
          <a:p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/>
              <a:t>Molality of HCl =                             =  15.5 m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248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304800"/>
            <a:ext cx="7772400" cy="7425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cap="all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Properties</a:t>
            </a:r>
            <a:endParaRPr kumimoji="0" lang="en-US" sz="4000" b="1" i="0" u="none" strike="noStrike" kern="1200" cap="all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762000"/>
            <a:ext cx="86868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Properties are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 the characteristics that give each substance a unique identity.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4865" name="Rectangle 1"/>
          <p:cNvSpPr>
            <a:spLocks noChangeArrowheads="1"/>
          </p:cNvSpPr>
          <p:nvPr/>
        </p:nvSpPr>
        <p:spPr bwMode="auto">
          <a:xfrm>
            <a:off x="457200" y="3494544"/>
            <a:ext cx="3886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37B03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Physical Properties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37B03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those which the substance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37B03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shows by itself without interacting with another substance, such as: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37B03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colour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37B03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, melting point, boiling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37B03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point, density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105400" y="3494544"/>
            <a:ext cx="3886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000099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Chemical Properties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99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those which the substance shows as it interacts with, or transforms into, other substances, such as: flammability, corrosiveness</a:t>
            </a:r>
            <a:endParaRPr lang="en-US" sz="2400" dirty="0" smtClean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سهم للأسفل 6"/>
          <p:cNvSpPr/>
          <p:nvPr/>
        </p:nvSpPr>
        <p:spPr>
          <a:xfrm rot="19350826">
            <a:off x="5365754" y="2090274"/>
            <a:ext cx="383057" cy="1219200"/>
          </a:xfrm>
          <a:prstGeom prst="downArrow">
            <a:avLst>
              <a:gd name="adj1" fmla="val 27846"/>
              <a:gd name="adj2" fmla="val 68461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سهم للأسفل 7"/>
          <p:cNvSpPr/>
          <p:nvPr/>
        </p:nvSpPr>
        <p:spPr>
          <a:xfrm rot="2271090">
            <a:off x="3150835" y="2124276"/>
            <a:ext cx="383057" cy="1219200"/>
          </a:xfrm>
          <a:prstGeom prst="downArrow">
            <a:avLst>
              <a:gd name="adj1" fmla="val 27846"/>
              <a:gd name="adj2" fmla="val 68461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1"/>
          <p:cNvSpPr>
            <a:spLocks noChangeArrowheads="1"/>
          </p:cNvSpPr>
          <p:nvPr/>
        </p:nvSpPr>
        <p:spPr bwMode="auto">
          <a:xfrm>
            <a:off x="457200" y="630198"/>
            <a:ext cx="8305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PROBLEM: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Decide whether each of the following process is primarily a physical or a chemical change, and explain briefly.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Both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Frost forms as the temperature drops on a humid winter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night.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(</a:t>
            </a:r>
            <a:r>
              <a:rPr lang="en-US" sz="2400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b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) Dynamite explodes to form a mixture of gases.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(</a:t>
            </a:r>
            <a:r>
              <a:rPr lang="en-US" sz="2400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c) Dissolving sugar and water.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(d) A silver fork tarnishes in air.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Criteria: “Does the substance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change composition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or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just change form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?”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3689</TotalTime>
  <Words>3302</Words>
  <Application>Microsoft Macintosh PowerPoint</Application>
  <PresentationFormat>On-screen Show (4:3)</PresentationFormat>
  <Paragraphs>703</Paragraphs>
  <Slides>78</Slides>
  <Notes>69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5" baseType="lpstr">
      <vt:lpstr>Calibri</vt:lpstr>
      <vt:lpstr>Symbol</vt:lpstr>
      <vt:lpstr>Times New Roman</vt:lpstr>
      <vt:lpstr>Wingdings</vt:lpstr>
      <vt:lpstr>Arial</vt:lpstr>
      <vt:lpstr>سمة Office</vt:lpstr>
      <vt:lpstr>Document</vt:lpstr>
      <vt:lpstr> General Chemistry   101 Chem</vt:lpstr>
      <vt:lpstr>References ((المراجع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Units of Measurement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Subatomic Particles   (Table 1.3)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Chemistry    101 CHEM</dc:title>
  <dc:creator>User</dc:creator>
  <cp:lastModifiedBy>Fahad Alharthi</cp:lastModifiedBy>
  <cp:revision>204</cp:revision>
  <dcterms:created xsi:type="dcterms:W3CDTF">2013-09-03T08:17:18Z</dcterms:created>
  <dcterms:modified xsi:type="dcterms:W3CDTF">2016-09-28T10:03:43Z</dcterms:modified>
</cp:coreProperties>
</file>